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1660" r:id="rId2"/>
    <p:sldId id="1651" r:id="rId3"/>
    <p:sldId id="1841" r:id="rId4"/>
    <p:sldId id="1852" r:id="rId5"/>
    <p:sldId id="1846" r:id="rId6"/>
    <p:sldId id="1842" r:id="rId7"/>
    <p:sldId id="1856" r:id="rId8"/>
    <p:sldId id="1853" r:id="rId9"/>
    <p:sldId id="1673" r:id="rId10"/>
    <p:sldId id="1659" r:id="rId11"/>
    <p:sldId id="1843" r:id="rId12"/>
    <p:sldId id="1855" r:id="rId13"/>
    <p:sldId id="1866" r:id="rId14"/>
    <p:sldId id="1850" r:id="rId15"/>
    <p:sldId id="1666" r:id="rId16"/>
    <p:sldId id="1857" r:id="rId17"/>
    <p:sldId id="310" r:id="rId18"/>
    <p:sldId id="1867" r:id="rId19"/>
    <p:sldId id="1862" r:id="rId20"/>
    <p:sldId id="1859" r:id="rId21"/>
    <p:sldId id="1858" r:id="rId22"/>
    <p:sldId id="1860" r:id="rId23"/>
    <p:sldId id="1861" r:id="rId24"/>
    <p:sldId id="1664" r:id="rId25"/>
    <p:sldId id="1851" r:id="rId26"/>
    <p:sldId id="1865" r:id="rId27"/>
    <p:sldId id="1863" r:id="rId28"/>
    <p:sldId id="1864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379DE1-B52A-4642-9EF3-BF8A962443CA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5CBF7A3-CE24-4E51-98E4-7F29723FFB9A}">
      <dgm:prSet phldrT="[Texte]"/>
      <dgm:spPr/>
      <dgm:t>
        <a:bodyPr/>
        <a:lstStyle/>
        <a:p>
          <a:r>
            <a:rPr lang="fr-FR" dirty="0"/>
            <a:t>Test </a:t>
          </a:r>
          <a:r>
            <a:rPr lang="fr-FR" dirty="0" err="1"/>
            <a:t>objects</a:t>
          </a:r>
          <a:r>
            <a:rPr lang="fr-FR" dirty="0"/>
            <a:t>: </a:t>
          </a:r>
        </a:p>
        <a:p>
          <a:r>
            <a:rPr lang="fr-FR" dirty="0" err="1"/>
            <a:t>Cell</a:t>
          </a:r>
          <a:r>
            <a:rPr lang="fr-FR" dirty="0"/>
            <a:t> Size 7T / 9T / 12T </a:t>
          </a:r>
        </a:p>
        <a:p>
          <a:r>
            <a:rPr lang="fr-FR" dirty="0" err="1"/>
            <a:t>Flavours</a:t>
          </a:r>
          <a:r>
            <a:rPr lang="fr-FR" dirty="0"/>
            <a:t> SVT / HVT / LVT</a:t>
          </a:r>
        </a:p>
      </dgm:t>
    </dgm:pt>
    <dgm:pt modelId="{49ECE582-0F8D-410B-A31E-2965AC27CD07}" type="parTrans" cxnId="{300A9811-435F-4ABD-9706-431785FA29F3}">
      <dgm:prSet/>
      <dgm:spPr/>
      <dgm:t>
        <a:bodyPr/>
        <a:lstStyle/>
        <a:p>
          <a:endParaRPr lang="fr-FR"/>
        </a:p>
      </dgm:t>
    </dgm:pt>
    <dgm:pt modelId="{9A62E587-CC0E-425D-888D-FC7C533A9E45}" type="sibTrans" cxnId="{300A9811-435F-4ABD-9706-431785FA29F3}">
      <dgm:prSet/>
      <dgm:spPr/>
      <dgm:t>
        <a:bodyPr/>
        <a:lstStyle/>
        <a:p>
          <a:endParaRPr lang="fr-FR"/>
        </a:p>
      </dgm:t>
    </dgm:pt>
    <dgm:pt modelId="{E593F860-EE94-4774-8CBA-6430DB4CBEEB}">
      <dgm:prSet phldrT="[Texte]" custT="1"/>
      <dgm:spPr>
        <a:solidFill>
          <a:schemeClr val="accent1">
            <a:lumMod val="40000"/>
            <a:lumOff val="60000"/>
          </a:schemeClr>
        </a:solidFill>
        <a:ln>
          <a:solidFill>
            <a:srgbClr val="4472C4"/>
          </a:solidFill>
        </a:ln>
      </dgm:spPr>
      <dgm:t>
        <a:bodyPr anchor="b" anchorCtr="0"/>
        <a:lstStyle/>
        <a:p>
          <a:pPr>
            <a:buNone/>
          </a:pPr>
          <a:r>
            <a:rPr lang="fr-FR" sz="1600" b="1" dirty="0"/>
            <a:t>Time Propagation</a:t>
          </a:r>
        </a:p>
        <a:p>
          <a:pPr>
            <a:buFont typeface="Arial" panose="020B0604020202020204" pitchFamily="34" charset="0"/>
            <a:buChar char="•"/>
          </a:pPr>
          <a:r>
            <a:rPr lang="fr-FR" sz="1400" dirty="0" err="1"/>
            <a:t>Measurements</a:t>
          </a:r>
          <a:r>
            <a:rPr lang="fr-FR" sz="1400" dirty="0"/>
            <a:t> on 10 chips</a:t>
          </a:r>
          <a:endParaRPr lang="fr-FR" sz="1300" dirty="0"/>
        </a:p>
        <a:p>
          <a:pPr>
            <a:buFont typeface="Arial" panose="020B0604020202020204" pitchFamily="34" charset="0"/>
            <a:buChar char="•"/>
          </a:pPr>
          <a:r>
            <a:rPr lang="fr-FR" sz="1300" dirty="0"/>
            <a:t>All digital </a:t>
          </a:r>
          <a:r>
            <a:rPr lang="fr-FR" sz="1300" dirty="0" err="1"/>
            <a:t>cells</a:t>
          </a:r>
          <a:r>
            <a:rPr lang="fr-FR" sz="1300" dirty="0"/>
            <a:t>: propagation time 5~20 </a:t>
          </a:r>
          <a:r>
            <a:rPr lang="fr-FR" sz="1300" dirty="0" err="1"/>
            <a:t>ps</a:t>
          </a:r>
          <a:endParaRPr lang="fr-FR" sz="1300" dirty="0"/>
        </a:p>
        <a:p>
          <a:pPr>
            <a:buFont typeface="Arial" panose="020B0604020202020204" pitchFamily="34" charset="0"/>
            <a:buChar char="•"/>
          </a:pPr>
          <a:r>
            <a:rPr lang="fr-FR" sz="1300" dirty="0"/>
            <a:t>12T more </a:t>
          </a:r>
          <a:r>
            <a:rPr lang="fr-FR" sz="1300" dirty="0" err="1"/>
            <a:t>faster</a:t>
          </a:r>
          <a:r>
            <a:rPr lang="fr-FR" sz="1300" dirty="0"/>
            <a:t> </a:t>
          </a:r>
          <a:r>
            <a:rPr lang="fr-FR" sz="1300" dirty="0" err="1"/>
            <a:t>than</a:t>
          </a:r>
          <a:r>
            <a:rPr lang="fr-FR" sz="1300" dirty="0"/>
            <a:t> 7T (SVT)</a:t>
          </a:r>
        </a:p>
      </dgm:t>
    </dgm:pt>
    <dgm:pt modelId="{30920D25-3229-479A-8C64-04D3BD8EBEED}" type="parTrans" cxnId="{9AF1A8CC-CA15-4CA6-98CB-CC17B504CD50}">
      <dgm:prSet/>
      <dgm:spPr/>
      <dgm:t>
        <a:bodyPr/>
        <a:lstStyle/>
        <a:p>
          <a:endParaRPr lang="fr-FR"/>
        </a:p>
      </dgm:t>
    </dgm:pt>
    <dgm:pt modelId="{91FA0305-F6D0-4D4B-9A0F-48ECA87B9163}" type="sibTrans" cxnId="{9AF1A8CC-CA15-4CA6-98CB-CC17B504CD50}">
      <dgm:prSet/>
      <dgm:spPr/>
      <dgm:t>
        <a:bodyPr/>
        <a:lstStyle/>
        <a:p>
          <a:endParaRPr lang="fr-FR"/>
        </a:p>
      </dgm:t>
    </dgm:pt>
    <dgm:pt modelId="{818FA991-D283-4F06-BE87-BC07A83BA8A6}">
      <dgm:prSet phldrT="[Texte]" custT="1"/>
      <dgm:spPr>
        <a:solidFill>
          <a:srgbClr val="4472C4"/>
        </a:solidFill>
        <a:ln>
          <a:solidFill>
            <a:srgbClr val="4472C4"/>
          </a:solidFill>
        </a:ln>
      </dgm:spPr>
      <dgm:t>
        <a:bodyPr tIns="0" anchor="t" anchorCtr="1"/>
        <a:lstStyle/>
        <a:p>
          <a:pPr algn="ctr"/>
          <a:r>
            <a:rPr lang="fr-FR" sz="1600" b="1" dirty="0" err="1"/>
            <a:t>Temperature</a:t>
          </a:r>
          <a:r>
            <a:rPr lang="fr-FR" sz="1600" b="1" dirty="0"/>
            <a:t> variation</a:t>
          </a:r>
        </a:p>
        <a:p>
          <a:pPr algn="ctr"/>
          <a:r>
            <a:rPr lang="fr-FR" sz="1200" dirty="0" err="1"/>
            <a:t>Measurements</a:t>
          </a:r>
          <a:r>
            <a:rPr lang="fr-FR" sz="1200" dirty="0"/>
            <a:t> on 1 chip</a:t>
          </a:r>
        </a:p>
        <a:p>
          <a:pPr algn="ctr"/>
          <a:r>
            <a:rPr lang="fr-FR" sz="1200" dirty="0"/>
            <a:t>Temp setting : </a:t>
          </a:r>
          <a:r>
            <a:rPr lang="en-US" sz="1200" dirty="0"/>
            <a:t>-20 ~+50°C (step of 5 °C)</a:t>
          </a:r>
        </a:p>
        <a:p>
          <a:pPr algn="ctr"/>
          <a:r>
            <a:rPr lang="en-US" sz="1200" dirty="0"/>
            <a:t>LVT cells show a higher variation</a:t>
          </a:r>
        </a:p>
        <a:p>
          <a:pPr algn="ctr"/>
          <a:r>
            <a:rPr lang="en-US" sz="1200" dirty="0"/>
            <a:t>No difference between size</a:t>
          </a:r>
          <a:r>
            <a:rPr lang="fr-FR" sz="1200" dirty="0"/>
            <a:t> </a:t>
          </a:r>
        </a:p>
      </dgm:t>
    </dgm:pt>
    <dgm:pt modelId="{88235FE4-7D46-457F-8776-BA8098F64CBC}" type="parTrans" cxnId="{B2281CEC-4501-4790-AAF5-0D9F9AEC3505}">
      <dgm:prSet/>
      <dgm:spPr/>
      <dgm:t>
        <a:bodyPr/>
        <a:lstStyle/>
        <a:p>
          <a:endParaRPr lang="fr-FR"/>
        </a:p>
      </dgm:t>
    </dgm:pt>
    <dgm:pt modelId="{AA535C5A-3266-4E98-9792-8659696AB5F2}" type="sibTrans" cxnId="{B2281CEC-4501-4790-AAF5-0D9F9AEC3505}">
      <dgm:prSet/>
      <dgm:spPr/>
      <dgm:t>
        <a:bodyPr/>
        <a:lstStyle/>
        <a:p>
          <a:endParaRPr lang="fr-FR"/>
        </a:p>
      </dgm:t>
    </dgm:pt>
    <dgm:pt modelId="{AC541DB3-31D2-4120-AA81-4CC45A9C6A2A}">
      <dgm:prSet phldrT="[Texte]" custT="1"/>
      <dgm:spPr>
        <a:solidFill>
          <a:schemeClr val="accent5">
            <a:lumMod val="75000"/>
          </a:schemeClr>
        </a:solidFill>
      </dgm:spPr>
      <dgm:t>
        <a:bodyPr tIns="0" anchor="t" anchorCtr="1"/>
        <a:lstStyle/>
        <a:p>
          <a:r>
            <a:rPr lang="fr-FR" sz="1600" b="1" dirty="0"/>
            <a:t>TID </a:t>
          </a:r>
          <a:r>
            <a:rPr lang="fr-FR" sz="1600" b="1" dirty="0" err="1"/>
            <a:t>measurements</a:t>
          </a:r>
          <a:endParaRPr lang="fr-FR" sz="1600" b="1" dirty="0"/>
        </a:p>
        <a:p>
          <a:r>
            <a:rPr lang="fr-FR" sz="1200" dirty="0" err="1"/>
            <a:t>Measurements</a:t>
          </a:r>
          <a:r>
            <a:rPr lang="fr-FR" sz="1200" dirty="0"/>
            <a:t> on 1 chip</a:t>
          </a:r>
        </a:p>
        <a:p>
          <a:r>
            <a:rPr lang="en-US" sz="1200" dirty="0"/>
            <a:t>10 keV X-ray source calibrated with a PIN diode</a:t>
          </a:r>
        </a:p>
        <a:p>
          <a:r>
            <a:rPr lang="en-US" sz="1200" dirty="0"/>
            <a:t>HVT cells are more sensitive than others</a:t>
          </a:r>
        </a:p>
        <a:p>
          <a:r>
            <a:rPr lang="en-US" sz="1200" dirty="0"/>
            <a:t>Redo TID tests in 2025 on another chip</a:t>
          </a:r>
          <a:endParaRPr lang="fr-FR" sz="1200" dirty="0"/>
        </a:p>
      </dgm:t>
    </dgm:pt>
    <dgm:pt modelId="{0B4D5990-DDA9-4B5E-BE78-051CBADC1E60}" type="parTrans" cxnId="{ECF3D008-0326-46D6-8F3E-400D9D20D525}">
      <dgm:prSet/>
      <dgm:spPr/>
      <dgm:t>
        <a:bodyPr/>
        <a:lstStyle/>
        <a:p>
          <a:endParaRPr lang="fr-FR"/>
        </a:p>
      </dgm:t>
    </dgm:pt>
    <dgm:pt modelId="{1E6A5AB1-3E19-440F-80AE-64C21881D175}" type="sibTrans" cxnId="{ECF3D008-0326-46D6-8F3E-400D9D20D525}">
      <dgm:prSet/>
      <dgm:spPr/>
      <dgm:t>
        <a:bodyPr/>
        <a:lstStyle/>
        <a:p>
          <a:endParaRPr lang="fr-FR"/>
        </a:p>
      </dgm:t>
    </dgm:pt>
    <dgm:pt modelId="{B3D27EB1-B9DF-4358-9346-E208171B3527}">
      <dgm:prSet phldrT="[Texte]" phldr="1"/>
      <dgm:spPr/>
      <dgm:t>
        <a:bodyPr/>
        <a:lstStyle/>
        <a:p>
          <a:endParaRPr lang="fr-FR" dirty="0"/>
        </a:p>
      </dgm:t>
    </dgm:pt>
    <dgm:pt modelId="{71B6EC7A-6B0A-463C-BEB8-383D41C8E3E8}" type="parTrans" cxnId="{E6294EFA-A506-4C92-886C-4F7F7BB3236F}">
      <dgm:prSet/>
      <dgm:spPr/>
      <dgm:t>
        <a:bodyPr/>
        <a:lstStyle/>
        <a:p>
          <a:endParaRPr lang="fr-FR"/>
        </a:p>
      </dgm:t>
    </dgm:pt>
    <dgm:pt modelId="{5F2D99F1-E409-489D-AFD6-B89AEA4F82FA}" type="sibTrans" cxnId="{E6294EFA-A506-4C92-886C-4F7F7BB3236F}">
      <dgm:prSet/>
      <dgm:spPr/>
      <dgm:t>
        <a:bodyPr/>
        <a:lstStyle/>
        <a:p>
          <a:endParaRPr lang="fr-FR"/>
        </a:p>
      </dgm:t>
    </dgm:pt>
    <dgm:pt modelId="{394E5DF4-0590-4017-903D-E826F280CA34}">
      <dgm:prSet phldrT="[Texte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anchor="b" anchorCtr="0"/>
        <a:lstStyle/>
        <a:p>
          <a:r>
            <a:rPr lang="fr-FR" sz="1600" b="1" dirty="0"/>
            <a:t>VDD variation</a:t>
          </a:r>
          <a:endParaRPr lang="fr-FR" sz="1600" dirty="0"/>
        </a:p>
        <a:p>
          <a:r>
            <a:rPr lang="fr-FR" sz="1200" dirty="0" err="1"/>
            <a:t>Measurements</a:t>
          </a:r>
          <a:r>
            <a:rPr lang="fr-FR" sz="1200" dirty="0"/>
            <a:t> on 1 chip</a:t>
          </a:r>
        </a:p>
        <a:p>
          <a:r>
            <a:rPr lang="en-US" sz="1200" dirty="0"/>
            <a:t>HVT cells more sensitive than LVT</a:t>
          </a:r>
        </a:p>
        <a:p>
          <a:r>
            <a:rPr lang="en-US" sz="1200" dirty="0"/>
            <a:t>7T cells show a VDD dependence higher than 12T</a:t>
          </a:r>
        </a:p>
      </dgm:t>
    </dgm:pt>
    <dgm:pt modelId="{12AE50B2-332B-4ED0-B80E-5AF4E0970265}" type="parTrans" cxnId="{3372622F-781B-4F78-8158-F6CDDE6C31AD}">
      <dgm:prSet/>
      <dgm:spPr/>
      <dgm:t>
        <a:bodyPr/>
        <a:lstStyle/>
        <a:p>
          <a:endParaRPr lang="fr-FR"/>
        </a:p>
      </dgm:t>
    </dgm:pt>
    <dgm:pt modelId="{9B01F4FE-BAA5-48D0-BADD-1E271855B21E}" type="sibTrans" cxnId="{3372622F-781B-4F78-8158-F6CDDE6C31AD}">
      <dgm:prSet/>
      <dgm:spPr/>
      <dgm:t>
        <a:bodyPr/>
        <a:lstStyle/>
        <a:p>
          <a:endParaRPr lang="fr-FR"/>
        </a:p>
      </dgm:t>
    </dgm:pt>
    <dgm:pt modelId="{399CE336-D1E7-4D13-B42B-FBDFE35C9617}" type="pres">
      <dgm:prSet presAssocID="{5A379DE1-B52A-4642-9EF3-BF8A962443C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8D98EA5-4F58-433B-AC6A-9CBACE301886}" type="pres">
      <dgm:prSet presAssocID="{5A379DE1-B52A-4642-9EF3-BF8A962443CA}" presName="matrix" presStyleCnt="0"/>
      <dgm:spPr/>
    </dgm:pt>
    <dgm:pt modelId="{051F4577-8134-4620-9B05-B627FF15A597}" type="pres">
      <dgm:prSet presAssocID="{5A379DE1-B52A-4642-9EF3-BF8A962443CA}" presName="tile1" presStyleLbl="node1" presStyleIdx="0" presStyleCnt="4" custLinFactNeighborY="-305"/>
      <dgm:spPr/>
    </dgm:pt>
    <dgm:pt modelId="{7E52960A-253D-47D0-92DF-78D3689211EB}" type="pres">
      <dgm:prSet presAssocID="{5A379DE1-B52A-4642-9EF3-BF8A962443C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9CA354F-5566-41C1-889E-09BB550AF613}" type="pres">
      <dgm:prSet presAssocID="{5A379DE1-B52A-4642-9EF3-BF8A962443CA}" presName="tile2" presStyleLbl="node1" presStyleIdx="1" presStyleCnt="4" custLinFactNeighborX="1269" custLinFactNeighborY="-474"/>
      <dgm:spPr/>
    </dgm:pt>
    <dgm:pt modelId="{4EC79D97-D82A-4892-9F4D-EBE4D234B477}" type="pres">
      <dgm:prSet presAssocID="{5A379DE1-B52A-4642-9EF3-BF8A962443C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C43A874-7FAE-45BA-A5D0-DFC140FE780B}" type="pres">
      <dgm:prSet presAssocID="{5A379DE1-B52A-4642-9EF3-BF8A962443CA}" presName="tile3" presStyleLbl="node1" presStyleIdx="2" presStyleCnt="4" custLinFactNeighborX="-198" custLinFactNeighborY="2294"/>
      <dgm:spPr/>
    </dgm:pt>
    <dgm:pt modelId="{78DB8F15-9741-4780-844C-7A985AABC89B}" type="pres">
      <dgm:prSet presAssocID="{5A379DE1-B52A-4642-9EF3-BF8A962443C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5E143E9-5F01-48D7-BD1B-8AEFEC43C0E5}" type="pres">
      <dgm:prSet presAssocID="{5A379DE1-B52A-4642-9EF3-BF8A962443CA}" presName="tile4" presStyleLbl="node1" presStyleIdx="3" presStyleCnt="4"/>
      <dgm:spPr/>
    </dgm:pt>
    <dgm:pt modelId="{0C6F9634-813C-408F-AF1F-2B7D9AE6082E}" type="pres">
      <dgm:prSet presAssocID="{5A379DE1-B52A-4642-9EF3-BF8A962443C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63C8A0AE-96A0-449D-9E0D-81616D59A0E3}" type="pres">
      <dgm:prSet presAssocID="{5A379DE1-B52A-4642-9EF3-BF8A962443CA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ECF3D008-0326-46D6-8F3E-400D9D20D525}" srcId="{45CBF7A3-CE24-4E51-98E4-7F29723FFB9A}" destId="{AC541DB3-31D2-4120-AA81-4CC45A9C6A2A}" srcOrd="3" destOrd="0" parTransId="{0B4D5990-DDA9-4B5E-BE78-051CBADC1E60}" sibTransId="{1E6A5AB1-3E19-440F-80AE-64C21881D175}"/>
    <dgm:cxn modelId="{AF85310A-5661-42FF-B156-F56D98F729B4}" type="presOf" srcId="{AC541DB3-31D2-4120-AA81-4CC45A9C6A2A}" destId="{D5E143E9-5F01-48D7-BD1B-8AEFEC43C0E5}" srcOrd="0" destOrd="0" presId="urn:microsoft.com/office/officeart/2005/8/layout/matrix1"/>
    <dgm:cxn modelId="{300A9811-435F-4ABD-9706-431785FA29F3}" srcId="{5A379DE1-B52A-4642-9EF3-BF8A962443CA}" destId="{45CBF7A3-CE24-4E51-98E4-7F29723FFB9A}" srcOrd="0" destOrd="0" parTransId="{49ECE582-0F8D-410B-A31E-2965AC27CD07}" sibTransId="{9A62E587-CC0E-425D-888D-FC7C533A9E45}"/>
    <dgm:cxn modelId="{FD563425-511F-4002-8C46-64EB4B61D119}" type="presOf" srcId="{E593F860-EE94-4774-8CBA-6430DB4CBEEB}" destId="{051F4577-8134-4620-9B05-B627FF15A597}" srcOrd="0" destOrd="0" presId="urn:microsoft.com/office/officeart/2005/8/layout/matrix1"/>
    <dgm:cxn modelId="{3372622F-781B-4F78-8158-F6CDDE6C31AD}" srcId="{45CBF7A3-CE24-4E51-98E4-7F29723FFB9A}" destId="{394E5DF4-0590-4017-903D-E826F280CA34}" srcOrd="1" destOrd="0" parTransId="{12AE50B2-332B-4ED0-B80E-5AF4E0970265}" sibTransId="{9B01F4FE-BAA5-48D0-BADD-1E271855B21E}"/>
    <dgm:cxn modelId="{D47CC143-C0A2-4B3E-A5B6-170668989DC3}" type="presOf" srcId="{5A379DE1-B52A-4642-9EF3-BF8A962443CA}" destId="{399CE336-D1E7-4D13-B42B-FBDFE35C9617}" srcOrd="0" destOrd="0" presId="urn:microsoft.com/office/officeart/2005/8/layout/matrix1"/>
    <dgm:cxn modelId="{57E3FF67-8FE5-49AA-AE6A-8013DA6D7DDA}" type="presOf" srcId="{394E5DF4-0590-4017-903D-E826F280CA34}" destId="{A9CA354F-5566-41C1-889E-09BB550AF613}" srcOrd="0" destOrd="0" presId="urn:microsoft.com/office/officeart/2005/8/layout/matrix1"/>
    <dgm:cxn modelId="{110D824E-1A50-4825-B439-B30825113F73}" type="presOf" srcId="{AC541DB3-31D2-4120-AA81-4CC45A9C6A2A}" destId="{0C6F9634-813C-408F-AF1F-2B7D9AE6082E}" srcOrd="1" destOrd="0" presId="urn:microsoft.com/office/officeart/2005/8/layout/matrix1"/>
    <dgm:cxn modelId="{04DFCD7F-2A9E-469A-B353-E5D4E5EFC0AB}" type="presOf" srcId="{E593F860-EE94-4774-8CBA-6430DB4CBEEB}" destId="{7E52960A-253D-47D0-92DF-78D3689211EB}" srcOrd="1" destOrd="0" presId="urn:microsoft.com/office/officeart/2005/8/layout/matrix1"/>
    <dgm:cxn modelId="{B43003A6-B420-4841-BFEC-D09BF56A4992}" type="presOf" srcId="{818FA991-D283-4F06-BE87-BC07A83BA8A6}" destId="{78DB8F15-9741-4780-844C-7A985AABC89B}" srcOrd="1" destOrd="0" presId="urn:microsoft.com/office/officeart/2005/8/layout/matrix1"/>
    <dgm:cxn modelId="{9AF1A8CC-CA15-4CA6-98CB-CC17B504CD50}" srcId="{45CBF7A3-CE24-4E51-98E4-7F29723FFB9A}" destId="{E593F860-EE94-4774-8CBA-6430DB4CBEEB}" srcOrd="0" destOrd="0" parTransId="{30920D25-3229-479A-8C64-04D3BD8EBEED}" sibTransId="{91FA0305-F6D0-4D4B-9A0F-48ECA87B9163}"/>
    <dgm:cxn modelId="{346BD1CC-A0F0-428E-928B-EB70C7430E64}" type="presOf" srcId="{45CBF7A3-CE24-4E51-98E4-7F29723FFB9A}" destId="{63C8A0AE-96A0-449D-9E0D-81616D59A0E3}" srcOrd="0" destOrd="0" presId="urn:microsoft.com/office/officeart/2005/8/layout/matrix1"/>
    <dgm:cxn modelId="{6BB242E1-ACBF-4B22-BD9D-6DE72E616387}" type="presOf" srcId="{818FA991-D283-4F06-BE87-BC07A83BA8A6}" destId="{AC43A874-7FAE-45BA-A5D0-DFC140FE780B}" srcOrd="0" destOrd="0" presId="urn:microsoft.com/office/officeart/2005/8/layout/matrix1"/>
    <dgm:cxn modelId="{B2281CEC-4501-4790-AAF5-0D9F9AEC3505}" srcId="{45CBF7A3-CE24-4E51-98E4-7F29723FFB9A}" destId="{818FA991-D283-4F06-BE87-BC07A83BA8A6}" srcOrd="2" destOrd="0" parTransId="{88235FE4-7D46-457F-8776-BA8098F64CBC}" sibTransId="{AA535C5A-3266-4E98-9792-8659696AB5F2}"/>
    <dgm:cxn modelId="{88A3A2ED-DC3E-40A6-BA6D-3CDD57F5BA79}" type="presOf" srcId="{394E5DF4-0590-4017-903D-E826F280CA34}" destId="{4EC79D97-D82A-4892-9F4D-EBE4D234B477}" srcOrd="1" destOrd="0" presId="urn:microsoft.com/office/officeart/2005/8/layout/matrix1"/>
    <dgm:cxn modelId="{E6294EFA-A506-4C92-886C-4F7F7BB3236F}" srcId="{45CBF7A3-CE24-4E51-98E4-7F29723FFB9A}" destId="{B3D27EB1-B9DF-4358-9346-E208171B3527}" srcOrd="4" destOrd="0" parTransId="{71B6EC7A-6B0A-463C-BEB8-383D41C8E3E8}" sibTransId="{5F2D99F1-E409-489D-AFD6-B89AEA4F82FA}"/>
    <dgm:cxn modelId="{FA387738-25CB-4BFC-B525-607604A17677}" type="presParOf" srcId="{399CE336-D1E7-4D13-B42B-FBDFE35C9617}" destId="{38D98EA5-4F58-433B-AC6A-9CBACE301886}" srcOrd="0" destOrd="0" presId="urn:microsoft.com/office/officeart/2005/8/layout/matrix1"/>
    <dgm:cxn modelId="{9FDEE7E7-0549-4979-B533-0F5128598DC9}" type="presParOf" srcId="{38D98EA5-4F58-433B-AC6A-9CBACE301886}" destId="{051F4577-8134-4620-9B05-B627FF15A597}" srcOrd="0" destOrd="0" presId="urn:microsoft.com/office/officeart/2005/8/layout/matrix1"/>
    <dgm:cxn modelId="{D8A85EE0-A10A-44E4-B593-5472CDD13C75}" type="presParOf" srcId="{38D98EA5-4F58-433B-AC6A-9CBACE301886}" destId="{7E52960A-253D-47D0-92DF-78D3689211EB}" srcOrd="1" destOrd="0" presId="urn:microsoft.com/office/officeart/2005/8/layout/matrix1"/>
    <dgm:cxn modelId="{3E6D03A7-3E59-4639-B089-14CF02F2858D}" type="presParOf" srcId="{38D98EA5-4F58-433B-AC6A-9CBACE301886}" destId="{A9CA354F-5566-41C1-889E-09BB550AF613}" srcOrd="2" destOrd="0" presId="urn:microsoft.com/office/officeart/2005/8/layout/matrix1"/>
    <dgm:cxn modelId="{AD60B9EC-DB65-477F-AEC1-C2471EAE9C10}" type="presParOf" srcId="{38D98EA5-4F58-433B-AC6A-9CBACE301886}" destId="{4EC79D97-D82A-4892-9F4D-EBE4D234B477}" srcOrd="3" destOrd="0" presId="urn:microsoft.com/office/officeart/2005/8/layout/matrix1"/>
    <dgm:cxn modelId="{0322F6A5-D420-4C67-988D-A0488F0B0AB1}" type="presParOf" srcId="{38D98EA5-4F58-433B-AC6A-9CBACE301886}" destId="{AC43A874-7FAE-45BA-A5D0-DFC140FE780B}" srcOrd="4" destOrd="0" presId="urn:microsoft.com/office/officeart/2005/8/layout/matrix1"/>
    <dgm:cxn modelId="{3EBD8B27-EF1E-4F45-9BEC-56B932629E5F}" type="presParOf" srcId="{38D98EA5-4F58-433B-AC6A-9CBACE301886}" destId="{78DB8F15-9741-4780-844C-7A985AABC89B}" srcOrd="5" destOrd="0" presId="urn:microsoft.com/office/officeart/2005/8/layout/matrix1"/>
    <dgm:cxn modelId="{B85C115A-6A2F-4833-9A2A-8C7456327D82}" type="presParOf" srcId="{38D98EA5-4F58-433B-AC6A-9CBACE301886}" destId="{D5E143E9-5F01-48D7-BD1B-8AEFEC43C0E5}" srcOrd="6" destOrd="0" presId="urn:microsoft.com/office/officeart/2005/8/layout/matrix1"/>
    <dgm:cxn modelId="{E3899256-6530-4DFA-A533-542CB07F2542}" type="presParOf" srcId="{38D98EA5-4F58-433B-AC6A-9CBACE301886}" destId="{0C6F9634-813C-408F-AF1F-2B7D9AE6082E}" srcOrd="7" destOrd="0" presId="urn:microsoft.com/office/officeart/2005/8/layout/matrix1"/>
    <dgm:cxn modelId="{35E67D1B-A23D-424F-BF2C-D1EAFD4BAB44}" type="presParOf" srcId="{399CE336-D1E7-4D13-B42B-FBDFE35C9617}" destId="{63C8A0AE-96A0-449D-9E0D-81616D59A0E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1F4577-8134-4620-9B05-B627FF15A597}">
      <dsp:nvSpPr>
        <dsp:cNvPr id="0" name=""/>
        <dsp:cNvSpPr/>
      </dsp:nvSpPr>
      <dsp:spPr>
        <a:xfrm rot="16200000">
          <a:off x="740695" y="-740695"/>
          <a:ext cx="1935205" cy="3416596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Time Propagation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FR" sz="1400" kern="1200" dirty="0" err="1"/>
            <a:t>Measurements</a:t>
          </a:r>
          <a:r>
            <a:rPr lang="fr-FR" sz="1400" kern="1200" dirty="0"/>
            <a:t> on 10 chips</a:t>
          </a:r>
          <a:endParaRPr lang="fr-FR" sz="13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FR" sz="1300" kern="1200" dirty="0"/>
            <a:t>All digital </a:t>
          </a:r>
          <a:r>
            <a:rPr lang="fr-FR" sz="1300" kern="1200" dirty="0" err="1"/>
            <a:t>cells</a:t>
          </a:r>
          <a:r>
            <a:rPr lang="fr-FR" sz="1300" kern="1200" dirty="0"/>
            <a:t>: propagation time 5~20 </a:t>
          </a:r>
          <a:r>
            <a:rPr lang="fr-FR" sz="1300" kern="1200" dirty="0" err="1"/>
            <a:t>ps</a:t>
          </a:r>
          <a:endParaRPr lang="fr-FR" sz="13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FR" sz="1300" kern="1200" dirty="0"/>
            <a:t>12T more </a:t>
          </a:r>
          <a:r>
            <a:rPr lang="fr-FR" sz="1300" kern="1200" dirty="0" err="1"/>
            <a:t>faster</a:t>
          </a:r>
          <a:r>
            <a:rPr lang="fr-FR" sz="1300" kern="1200" dirty="0"/>
            <a:t> </a:t>
          </a:r>
          <a:r>
            <a:rPr lang="fr-FR" sz="1300" kern="1200" dirty="0" err="1"/>
            <a:t>than</a:t>
          </a:r>
          <a:r>
            <a:rPr lang="fr-FR" sz="1300" kern="1200" dirty="0"/>
            <a:t> 7T (SVT)</a:t>
          </a:r>
        </a:p>
      </dsp:txBody>
      <dsp:txXfrm rot="5400000">
        <a:off x="-1" y="1"/>
        <a:ext cx="3416596" cy="1451404"/>
      </dsp:txXfrm>
    </dsp:sp>
    <dsp:sp modelId="{A9CA354F-5566-41C1-889E-09BB550AF613}">
      <dsp:nvSpPr>
        <dsp:cNvPr id="0" name=""/>
        <dsp:cNvSpPr/>
      </dsp:nvSpPr>
      <dsp:spPr>
        <a:xfrm>
          <a:off x="3416596" y="0"/>
          <a:ext cx="3416596" cy="1935205"/>
        </a:xfrm>
        <a:prstGeom prst="round1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VDD variation</a:t>
          </a:r>
          <a:endParaRPr lang="fr-FR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 err="1"/>
            <a:t>Measurements</a:t>
          </a:r>
          <a:r>
            <a:rPr lang="fr-FR" sz="1200" kern="1200" dirty="0"/>
            <a:t> on 1 chip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HVT cells more sensitive than LVT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7T cells show a VDD dependence higher than 12T</a:t>
          </a:r>
        </a:p>
      </dsp:txBody>
      <dsp:txXfrm>
        <a:off x="3416596" y="0"/>
        <a:ext cx="3416596" cy="1451404"/>
      </dsp:txXfrm>
    </dsp:sp>
    <dsp:sp modelId="{AC43A874-7FAE-45BA-A5D0-DFC140FE780B}">
      <dsp:nvSpPr>
        <dsp:cNvPr id="0" name=""/>
        <dsp:cNvSpPr/>
      </dsp:nvSpPr>
      <dsp:spPr>
        <a:xfrm rot="10800000">
          <a:off x="0" y="1935205"/>
          <a:ext cx="3416596" cy="1935205"/>
        </a:xfrm>
        <a:prstGeom prst="round1Rect">
          <a:avLst/>
        </a:prstGeom>
        <a:solidFill>
          <a:srgbClr val="4472C4"/>
        </a:solidFill>
        <a:ln w="127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0" rIns="113792" bIns="113792" numCol="1" spcCol="1270" anchor="t" anchorCtr="1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 err="1"/>
            <a:t>Temperature</a:t>
          </a:r>
          <a:r>
            <a:rPr lang="fr-FR" sz="1600" b="1" kern="1200" dirty="0"/>
            <a:t> variation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 err="1"/>
            <a:t>Measurements</a:t>
          </a:r>
          <a:r>
            <a:rPr lang="fr-FR" sz="1200" kern="1200" dirty="0"/>
            <a:t> on 1 chip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Temp setting : </a:t>
          </a:r>
          <a:r>
            <a:rPr lang="en-US" sz="1200" kern="1200" dirty="0"/>
            <a:t>-20 ~+50°C (step of 5 °C)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LVT cells show a higher variation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No difference between size</a:t>
          </a:r>
          <a:r>
            <a:rPr lang="fr-FR" sz="1200" kern="1200" dirty="0"/>
            <a:t> </a:t>
          </a:r>
        </a:p>
      </dsp:txBody>
      <dsp:txXfrm rot="10800000">
        <a:off x="0" y="2419006"/>
        <a:ext cx="3416596" cy="1451404"/>
      </dsp:txXfrm>
    </dsp:sp>
    <dsp:sp modelId="{D5E143E9-5F01-48D7-BD1B-8AEFEC43C0E5}">
      <dsp:nvSpPr>
        <dsp:cNvPr id="0" name=""/>
        <dsp:cNvSpPr/>
      </dsp:nvSpPr>
      <dsp:spPr>
        <a:xfrm rot="5400000">
          <a:off x="4157291" y="1194510"/>
          <a:ext cx="1935205" cy="3416596"/>
        </a:xfrm>
        <a:prstGeom prst="round1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0" rIns="113792" bIns="113792" numCol="1" spcCol="1270" anchor="t" anchorCtr="1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TID </a:t>
          </a:r>
          <a:r>
            <a:rPr lang="fr-FR" sz="1600" b="1" kern="1200" dirty="0" err="1"/>
            <a:t>measurements</a:t>
          </a:r>
          <a:endParaRPr lang="fr-FR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 err="1"/>
            <a:t>Measurements</a:t>
          </a:r>
          <a:r>
            <a:rPr lang="fr-FR" sz="1200" kern="1200" dirty="0"/>
            <a:t> on 1 chip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10 keV X-ray source calibrated with a PIN diode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HVT cells are more sensitive than others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Redo TID tests in 2025 on another chip</a:t>
          </a:r>
          <a:endParaRPr lang="fr-FR" sz="1200" kern="1200" dirty="0"/>
        </a:p>
      </dsp:txBody>
      <dsp:txXfrm rot="-5400000">
        <a:off x="3416595" y="2419006"/>
        <a:ext cx="3416596" cy="1451404"/>
      </dsp:txXfrm>
    </dsp:sp>
    <dsp:sp modelId="{63C8A0AE-96A0-449D-9E0D-81616D59A0E3}">
      <dsp:nvSpPr>
        <dsp:cNvPr id="0" name=""/>
        <dsp:cNvSpPr/>
      </dsp:nvSpPr>
      <dsp:spPr>
        <a:xfrm>
          <a:off x="2391617" y="1451404"/>
          <a:ext cx="2049957" cy="96760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Test </a:t>
          </a:r>
          <a:r>
            <a:rPr lang="fr-FR" sz="1400" kern="1200" dirty="0" err="1"/>
            <a:t>objects</a:t>
          </a:r>
          <a:r>
            <a:rPr lang="fr-FR" sz="1400" kern="1200" dirty="0"/>
            <a:t>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/>
            <a:t>Cell</a:t>
          </a:r>
          <a:r>
            <a:rPr lang="fr-FR" sz="1400" kern="1200" dirty="0"/>
            <a:t> Size 7T / 9T / 12T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/>
            <a:t>Flavours</a:t>
          </a:r>
          <a:r>
            <a:rPr lang="fr-FR" sz="1400" kern="1200" dirty="0"/>
            <a:t> SVT / HVT / LVT</a:t>
          </a:r>
        </a:p>
      </dsp:txBody>
      <dsp:txXfrm>
        <a:off x="2438851" y="1498638"/>
        <a:ext cx="1955489" cy="8731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88BD2-2F6E-4252-A2F8-B1BAED56EE55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9BDDF-A056-4F7E-BE22-CE56F77467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620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873610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11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1561086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12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603174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13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1459072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269430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1981455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16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691299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18740964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18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7741863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19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1573356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082568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5108195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749011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22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0505166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23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13668564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24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1693986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27235158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26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2694300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26341887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28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2500306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4248015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137894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4027039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575270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3883951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124715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9D7C703-5EFD-4C31-9AA3-D433AD044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F42B3D-7E19-4155-ACF2-1EABFF08B1B9}" type="slidenum">
              <a:rPr lang="fr-FR" altLang="fr-FR" smtClean="0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D8A1A1C-AD27-4332-9566-FEF2C0F2F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C406E49-63A2-45D0-A633-912F07883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7" name="Espace réservé du pied de page 4">
            <a:extLst>
              <a:ext uri="{FF2B5EF4-FFF2-40B4-BE49-F238E27FC236}">
                <a16:creationId xmlns:a16="http://schemas.microsoft.com/office/drawing/2014/main" id="{F371F282-BB5A-479D-87D1-386777E447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Groupe          Evaluation AERES          13-14 janvier 2011</a:t>
            </a:r>
          </a:p>
        </p:txBody>
      </p:sp>
    </p:spTree>
    <p:extLst>
      <p:ext uri="{BB962C8B-B14F-4D97-AF65-F5344CB8AC3E}">
        <p14:creationId xmlns:p14="http://schemas.microsoft.com/office/powerpoint/2010/main" val="873610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5779EA-7DDE-4556-830E-62623BBFD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FAEADB-4936-4917-B017-9F9A7D272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054983-B012-455B-A296-25DC47A4F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82D7A4-0DFC-4A54-9F93-9936F08B7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302331-ED24-4758-B042-CA6C8FB98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46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2E8F8-3F3F-422F-BF47-AB408DAD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34D0800-FD81-422D-A657-2F4A814BE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0953FE-3CAA-42C0-BFD8-E679EAE70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987923-A90F-4606-AB1A-261E6663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576A4D-14C8-4509-9150-7FB9123D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52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83D9A91-AA54-4FD6-8244-29EE333E34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4A7F8DE-F2B0-4C33-9E7F-6E3CAD42A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FCC95A-1AC2-4DF7-B7F2-E4809CDC7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195FDA-B27F-404E-8131-1B60F316F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A127A2-D7D5-4218-82A7-A6199E548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8282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630378-4711-4C14-BC16-3F6B985A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CC119B-0511-49D1-AD3D-CA1474777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3C1A45-BC1B-4645-91F4-FE8181B51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603BE6-D5C5-4145-BE89-33758DD02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74AC35-8063-4EA8-B482-36AEE0D73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69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8B0D58-9538-4920-88C7-CBF738213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E6DC9C-6262-455E-B64F-D8B38BD5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E7E511-A563-4C49-9EA7-4AAA53A37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4EA110-ACC4-4CB5-9BD2-2FC9E6E17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B49365-9F46-4C8E-9004-2FD61EADF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1021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73EA20-DE07-4962-86BF-F7F6AA62B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C7B7A1-4045-458B-84E6-A8C01FC74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3B4FA5-21FB-442D-ADC4-D5F1C01E4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9CDC12-5D3C-492D-AE1D-36B16F4D3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EF3F9B-F33C-4362-AC53-0290D27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8B0B35-28EA-496B-A598-0EECD386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843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F84613-579D-4E31-832E-ED893F78B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E5DC7C8-145C-4945-B6FB-7B5CAD260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70C6EF-88BE-4C65-92C8-38E3D0408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A14A5D6-337B-40CF-9205-309008D5C2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04154C-F9F7-49A0-A02B-097F3807FD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97B0C0C-93F5-446A-8912-F04D3605B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019280D-275A-4870-B267-034D6AD8B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E230F2E-93F6-45F7-820B-E61C076D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94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04C56-D880-4D73-89F3-84B3339A2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1811A01-9E36-4A03-B917-4BDEEACFC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662408-5BB2-4F41-B44B-E12974A83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A0A6418-6162-4E68-8B7D-AB7334581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297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055FAFC-4EED-4E3D-B046-AC46C7490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31E0672-75C0-4001-9CFE-7DC145689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FC77A6-3FE3-403D-A54E-E3152F72F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31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326A7C-1FD2-4293-9042-D62E71B14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ED1B15-726E-48A4-9154-C7896F9F5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5DF648-3277-4D18-A11C-257480257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6BF62E-F5BB-4A89-B346-2AFB5B3E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335506-8A5A-4BCD-AF59-EF4DEBB85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4C2045-7B5A-4142-B6C8-034CE1A2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054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6DD601-4EC1-4F4D-92E8-CF3EC2A69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AC05A9A-1A00-4DE7-968D-EAEFB63720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CA2F765-48FA-4B5E-8BF6-6DB1A13FB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E2C24A-18EC-46BB-BACB-FB81B1FC5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CE0BB4-9063-439C-AFB4-6E1E698F4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597D775-CC5E-48AD-A6C2-C38AA0DD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47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1D01A7-FB1C-45D8-A22A-F7D10C230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146415-1064-44FA-A524-FFD6EA962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E90785-C9D2-4F9D-9DC8-5137719849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205A5-154B-4A78-A1F8-C14C50E5CAE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3B3C5C-3167-4083-9555-EFA3EAB93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7DF220-7643-4D69-A053-F565C3E516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5DDD6-A43A-4E80-B376-CC6DE7352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07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23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3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4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48.png"/><Relationship Id="rId5" Type="http://schemas.openxmlformats.org/officeDocument/2006/relationships/image" Target="../media/image2.png"/><Relationship Id="rId10" Type="http://schemas.openxmlformats.org/officeDocument/2006/relationships/image" Target="../media/image47.png"/><Relationship Id="rId4" Type="http://schemas.openxmlformats.org/officeDocument/2006/relationships/image" Target="../media/image1.png"/><Relationship Id="rId9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22.JPG"/><Relationship Id="rId4" Type="http://schemas.openxmlformats.org/officeDocument/2006/relationships/image" Target="../media/image20.jpg"/><Relationship Id="rId9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1134404E-E92D-4F07-B1C2-3B9574FE9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973" y="2408672"/>
            <a:ext cx="110320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fr-FR" sz="5400" dirty="0">
                <a:solidFill>
                  <a:srgbClr val="1147AC"/>
                </a:solidFill>
                <a:latin typeface="Colobri" charset="0"/>
                <a:ea typeface="Cabin Bold" charset="0"/>
              </a:rPr>
              <a:t>CPPM pixel developments </a:t>
            </a:r>
          </a:p>
          <a:p>
            <a:pPr algn="ctr">
              <a:spcBef>
                <a:spcPct val="0"/>
              </a:spcBef>
              <a:buNone/>
            </a:pPr>
            <a:r>
              <a:rPr lang="en-GB" altLang="fr-FR" sz="5400" dirty="0">
                <a:solidFill>
                  <a:srgbClr val="1147AC"/>
                </a:solidFill>
                <a:latin typeface="Colobri" charset="0"/>
                <a:ea typeface="Cabin Bold" charset="0"/>
              </a:rPr>
              <a:t>R&amp;D On Future Colliders</a:t>
            </a:r>
          </a:p>
        </p:txBody>
      </p:sp>
      <p:sp>
        <p:nvSpPr>
          <p:cNvPr id="16" name="ZoneTexte 2">
            <a:extLst>
              <a:ext uri="{FF2B5EF4-FFF2-40B4-BE49-F238E27FC236}">
                <a16:creationId xmlns:a16="http://schemas.microsoft.com/office/drawing/2014/main" id="{7B831133-E945-486F-92DF-06251BC9A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92" y="5679553"/>
            <a:ext cx="797541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dirty="0"/>
              <a:t>Danwei Xu</a:t>
            </a:r>
          </a:p>
          <a:p>
            <a:pPr algn="ctr"/>
            <a:r>
              <a:rPr lang="fr-FR" altLang="fr-FR" dirty="0"/>
              <a:t>CPPM, Aix Marseille Université, CNRS/IN2P3, Marseille, France</a:t>
            </a:r>
          </a:p>
          <a:p>
            <a:pPr algn="ctr"/>
            <a:r>
              <a:rPr lang="fr-FR" altLang="fr-FR" dirty="0"/>
              <a:t> </a:t>
            </a:r>
          </a:p>
        </p:txBody>
      </p:sp>
      <p:sp>
        <p:nvSpPr>
          <p:cNvPr id="17" name="Espace réservé de la date 5">
            <a:extLst>
              <a:ext uri="{FF2B5EF4-FFF2-40B4-BE49-F238E27FC236}">
                <a16:creationId xmlns:a16="http://schemas.microsoft.com/office/drawing/2014/main" id="{8422EA20-F5B8-4A16-A427-8F10A37E21E6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8" name="Espace réservé de la date 5">
            <a:extLst>
              <a:ext uri="{FF2B5EF4-FFF2-40B4-BE49-F238E27FC236}">
                <a16:creationId xmlns:a16="http://schemas.microsoft.com/office/drawing/2014/main" id="{D099DE76-7A63-44E2-BEB1-4C192B1A99C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</p:spTree>
    <p:extLst>
      <p:ext uri="{BB962C8B-B14F-4D97-AF65-F5344CB8AC3E}">
        <p14:creationId xmlns:p14="http://schemas.microsoft.com/office/powerpoint/2010/main" val="4192305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B82813ED-8993-4DDE-9001-CD0E37F8A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87" y="887915"/>
            <a:ext cx="6017232" cy="530819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10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8496DE9F-8E30-4ED9-A577-9730AF5C5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195" y="164664"/>
            <a:ext cx="6273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OCTOPUS – </a:t>
            </a:r>
            <a:r>
              <a:rPr lang="fr-FR" altLang="zh-CN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ARR EOC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E539206-9421-474D-805E-735DE2BE4B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98" y="0"/>
            <a:ext cx="1071218" cy="1046497"/>
          </a:xfrm>
          <a:prstGeom prst="rect">
            <a:avLst/>
          </a:prstGeom>
        </p:spPr>
      </p:pic>
      <p:sp>
        <p:nvSpPr>
          <p:cNvPr id="18" name="Espace réservé de la date 5">
            <a:extLst>
              <a:ext uri="{FF2B5EF4-FFF2-40B4-BE49-F238E27FC236}">
                <a16:creationId xmlns:a16="http://schemas.microsoft.com/office/drawing/2014/main" id="{74977903-159A-44E0-8E3E-144D10F570E7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3" name="Espace réservé de la date 5">
            <a:extLst>
              <a:ext uri="{FF2B5EF4-FFF2-40B4-BE49-F238E27FC236}">
                <a16:creationId xmlns:a16="http://schemas.microsoft.com/office/drawing/2014/main" id="{3F566E60-6352-49D4-B9A5-24271F329C3B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7" name="Accolade ouvrante 6">
            <a:extLst>
              <a:ext uri="{FF2B5EF4-FFF2-40B4-BE49-F238E27FC236}">
                <a16:creationId xmlns:a16="http://schemas.microsoft.com/office/drawing/2014/main" id="{8D580716-C86F-4CF7-82D0-63FC3DA2A9F0}"/>
              </a:ext>
            </a:extLst>
          </p:cNvPr>
          <p:cNvSpPr/>
          <p:nvPr/>
        </p:nvSpPr>
        <p:spPr>
          <a:xfrm>
            <a:off x="810142" y="1036716"/>
            <a:ext cx="233475" cy="248772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Accolade ouvrante 23">
            <a:extLst>
              <a:ext uri="{FF2B5EF4-FFF2-40B4-BE49-F238E27FC236}">
                <a16:creationId xmlns:a16="http://schemas.microsoft.com/office/drawing/2014/main" id="{9AB088A6-600A-4543-9047-AB803F1EC445}"/>
              </a:ext>
            </a:extLst>
          </p:cNvPr>
          <p:cNvSpPr/>
          <p:nvPr/>
        </p:nvSpPr>
        <p:spPr>
          <a:xfrm>
            <a:off x="822400" y="4079635"/>
            <a:ext cx="233475" cy="188611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888F39C-B130-489C-B40B-2E95103DB7CB}"/>
              </a:ext>
            </a:extLst>
          </p:cNvPr>
          <p:cNvSpPr txBox="1"/>
          <p:nvPr/>
        </p:nvSpPr>
        <p:spPr>
          <a:xfrm>
            <a:off x="-10639" y="2342095"/>
            <a:ext cx="820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Matrix </a:t>
            </a:r>
            <a:r>
              <a:rPr lang="fr-FR" sz="1200" b="1" dirty="0" err="1"/>
              <a:t>clk</a:t>
            </a:r>
            <a:endParaRPr lang="fr-FR" sz="12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A21AD63-1A15-471F-9202-8200D2C45D9F}"/>
              </a:ext>
            </a:extLst>
          </p:cNvPr>
          <p:cNvSpPr txBox="1"/>
          <p:nvPr/>
        </p:nvSpPr>
        <p:spPr>
          <a:xfrm>
            <a:off x="-44728" y="4854398"/>
            <a:ext cx="854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System </a:t>
            </a:r>
            <a:r>
              <a:rPr lang="fr-FR" sz="1200" b="1" dirty="0" err="1"/>
              <a:t>clk</a:t>
            </a:r>
            <a:endParaRPr lang="fr-FR" sz="1200" b="1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3AECBAA7-EA31-4E5F-A938-62D26E448550}"/>
              </a:ext>
            </a:extLst>
          </p:cNvPr>
          <p:cNvCxnSpPr/>
          <p:nvPr/>
        </p:nvCxnSpPr>
        <p:spPr>
          <a:xfrm flipH="1">
            <a:off x="723900" y="3808520"/>
            <a:ext cx="5654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7A2B3FFF-2A22-49AD-B4B0-AB4B826F3E84}"/>
              </a:ext>
            </a:extLst>
          </p:cNvPr>
          <p:cNvSpPr txBox="1"/>
          <p:nvPr/>
        </p:nvSpPr>
        <p:spPr>
          <a:xfrm>
            <a:off x="84284" y="3684112"/>
            <a:ext cx="854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CDC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0D607F1-79E1-43B9-8ADC-15FAC1D0B696}"/>
              </a:ext>
            </a:extLst>
          </p:cNvPr>
          <p:cNvSpPr/>
          <p:nvPr/>
        </p:nvSpPr>
        <p:spPr>
          <a:xfrm>
            <a:off x="7055679" y="1001983"/>
            <a:ext cx="536111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b="1" u="sng" dirty="0"/>
              <a:t>My work so far</a:t>
            </a:r>
            <a:r>
              <a:rPr lang="en-GB" sz="2000" dirty="0"/>
              <a:t>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OCTOPUS:</a:t>
            </a:r>
            <a:r>
              <a:rPr lang="en-GB" altLang="zh-CN" sz="2000" dirty="0"/>
              <a:t> ARR_EOC channel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RTL codes writing, simulation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Asynchronous Priority Arbiter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In-pixel APA, 4*2 to 1 used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6"/>
                </a:solidFill>
              </a:rPr>
              <a:t>Async Buffer size – 18bits (reserved more?)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zh-CN" sz="2000" dirty="0">
                <a:solidFill>
                  <a:schemeClr val="accent6"/>
                </a:solidFill>
              </a:rPr>
              <a:t>TDC use common module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Round-Robin Arbiter used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First combine column data ( 4 to 1 )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6"/>
                </a:solidFill>
              </a:rPr>
              <a:t>Sync FIFO after EOC : 32 *6 (not fix)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Adapted to </a:t>
            </a:r>
            <a:r>
              <a:rPr lang="en-GB" sz="2000" dirty="0" err="1"/>
              <a:t>lpGBT</a:t>
            </a:r>
            <a:r>
              <a:rPr lang="en-GB" sz="2000" dirty="0"/>
              <a:t> protocol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Output TX@10G24 (5G12 maybe, need sim)</a:t>
            </a:r>
          </a:p>
        </p:txBody>
      </p:sp>
    </p:spTree>
    <p:extLst>
      <p:ext uri="{BB962C8B-B14F-4D97-AF65-F5344CB8AC3E}">
        <p14:creationId xmlns:p14="http://schemas.microsoft.com/office/powerpoint/2010/main" val="762509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11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7" name="Espace réservé de la date 5">
            <a:extLst>
              <a:ext uri="{FF2B5EF4-FFF2-40B4-BE49-F238E27FC236}">
                <a16:creationId xmlns:a16="http://schemas.microsoft.com/office/drawing/2014/main" id="{8422EA20-F5B8-4A16-A427-8F10A37E21E6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8" name="Espace réservé de la date 5">
            <a:extLst>
              <a:ext uri="{FF2B5EF4-FFF2-40B4-BE49-F238E27FC236}">
                <a16:creationId xmlns:a16="http://schemas.microsoft.com/office/drawing/2014/main" id="{D099DE76-7A63-44E2-BEB1-4C192B1A99C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3D2B334C-1F13-4F22-9248-BE8938FBE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660" y="2767280"/>
            <a:ext cx="117566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Developments</a:t>
            </a: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for future pixel </a:t>
            </a: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hybrid</a:t>
            </a: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detectors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TSMC 28nm R&amp;D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556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12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7" name="Espace réservé de la date 5">
            <a:extLst>
              <a:ext uri="{FF2B5EF4-FFF2-40B4-BE49-F238E27FC236}">
                <a16:creationId xmlns:a16="http://schemas.microsoft.com/office/drawing/2014/main" id="{8422EA20-F5B8-4A16-A427-8F10A37E21E6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8" name="Espace réservé de la date 5">
            <a:extLst>
              <a:ext uri="{FF2B5EF4-FFF2-40B4-BE49-F238E27FC236}">
                <a16:creationId xmlns:a16="http://schemas.microsoft.com/office/drawing/2014/main" id="{D099DE76-7A63-44E2-BEB1-4C192B1A99C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84A61038-CD51-415A-A342-3F169EA0A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195" y="164664"/>
            <a:ext cx="6273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Latest</a:t>
            </a: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test setup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C42EE2-419E-4BC5-9676-AB041D518AAA}"/>
              </a:ext>
            </a:extLst>
          </p:cNvPr>
          <p:cNvGrpSpPr/>
          <p:nvPr/>
        </p:nvGrpSpPr>
        <p:grpSpPr>
          <a:xfrm>
            <a:off x="59453" y="3546370"/>
            <a:ext cx="4785023" cy="3074004"/>
            <a:chOff x="354497" y="1234385"/>
            <a:chExt cx="4763479" cy="323250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249D456-C27D-4187-B003-BE2D521477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6" t="10219" r="3885"/>
            <a:stretch/>
          </p:blipFill>
          <p:spPr>
            <a:xfrm>
              <a:off x="761492" y="1234385"/>
              <a:ext cx="4356484" cy="3232507"/>
            </a:xfrm>
            <a:prstGeom prst="rect">
              <a:avLst/>
            </a:prstGeom>
          </p:spPr>
        </p:pic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663CE86-0225-4431-A692-078265B34854}"/>
                </a:ext>
              </a:extLst>
            </p:cNvPr>
            <p:cNvSpPr/>
            <p:nvPr/>
          </p:nvSpPr>
          <p:spPr>
            <a:xfrm>
              <a:off x="2309664" y="3036339"/>
              <a:ext cx="1044116" cy="150598"/>
            </a:xfrm>
            <a:prstGeom prst="roundRect">
              <a:avLst/>
            </a:prstGeom>
            <a:solidFill>
              <a:srgbClr val="EECFCE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fr-FR" sz="73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Bias</a:t>
              </a:r>
              <a:r>
                <a:rPr lang="fr-FR" sz="73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73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currents</a:t>
              </a:r>
              <a:r>
                <a:rPr lang="fr-FR" sz="73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73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card</a:t>
              </a:r>
              <a:endParaRPr lang="fr-FR" sz="73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8D19B52-67EF-4FC3-8463-4E88A3358BE3}"/>
                </a:ext>
              </a:extLst>
            </p:cNvPr>
            <p:cNvSpPr/>
            <p:nvPr/>
          </p:nvSpPr>
          <p:spPr>
            <a:xfrm>
              <a:off x="354497" y="3358397"/>
              <a:ext cx="1188132" cy="167367"/>
            </a:xfrm>
            <a:prstGeom prst="roundRect">
              <a:avLst/>
            </a:prstGeom>
            <a:solidFill>
              <a:srgbClr val="D1E0B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fr-FR" sz="73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Acquisition </a:t>
              </a:r>
              <a:r>
                <a:rPr lang="fr-FR" sz="73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board</a:t>
              </a:r>
              <a:endParaRPr lang="fr-FR" sz="73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34C54118-199E-4770-B715-D6CE5B037F44}"/>
                </a:ext>
              </a:extLst>
            </p:cNvPr>
            <p:cNvSpPr/>
            <p:nvPr/>
          </p:nvSpPr>
          <p:spPr>
            <a:xfrm>
              <a:off x="1733359" y="3818276"/>
              <a:ext cx="720321" cy="150598"/>
            </a:xfrm>
            <a:prstGeom prst="roundRect">
              <a:avLst/>
            </a:prstGeom>
            <a:solidFill>
              <a:srgbClr val="D1E0B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fr-FR" sz="73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Pixel Chip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E671BAC-E116-46BE-865B-A4F9D6C30F61}"/>
              </a:ext>
            </a:extLst>
          </p:cNvPr>
          <p:cNvSpPr/>
          <p:nvPr/>
        </p:nvSpPr>
        <p:spPr>
          <a:xfrm>
            <a:off x="5244808" y="735199"/>
            <a:ext cx="7171981" cy="630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Latest test started from July, 2025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 test set-up based on a mini PC board</a:t>
            </a:r>
          </a:p>
          <a:p>
            <a:pPr marL="8001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An FPGA deals with the low level interface (clock, IO. . . )</a:t>
            </a:r>
          </a:p>
          <a:p>
            <a:pPr marL="8001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16 bit DAC, 14 bit ADC implemented</a:t>
            </a:r>
          </a:p>
          <a:p>
            <a:pPr marL="8001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High level programming framework (C++)</a:t>
            </a:r>
          </a:p>
          <a:p>
            <a:pPr marL="8001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Easy Ethernet interface</a:t>
            </a:r>
          </a:p>
          <a:p>
            <a:pPr marL="8001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Up to 50 m link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16 bit DAC controlled by the </a:t>
            </a:r>
            <a:r>
              <a:rPr lang="en-US" sz="2000" dirty="0" err="1"/>
              <a:t>nano</a:t>
            </a:r>
            <a:r>
              <a:rPr lang="en-US" sz="2000" dirty="0"/>
              <a:t> PC board</a:t>
            </a:r>
          </a:p>
          <a:p>
            <a:pPr marL="8001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threshold voltage</a:t>
            </a:r>
          </a:p>
          <a:p>
            <a:pPr marL="8001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Feedback transistor bias</a:t>
            </a:r>
          </a:p>
          <a:p>
            <a:pPr marL="8001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Injection charge level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 injection circuit is integrated in the DAQ board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 bias currents for the chip are generated from a dedicated card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999" dirty="0"/>
              <a:t>Large bandwidth oscilloscope used for jitter measurements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sz="2000" dirty="0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669C042-6AF7-4F76-BF85-8360AD7BB2A9}"/>
              </a:ext>
            </a:extLst>
          </p:cNvPr>
          <p:cNvGrpSpPr/>
          <p:nvPr/>
        </p:nvGrpSpPr>
        <p:grpSpPr>
          <a:xfrm>
            <a:off x="561791" y="735199"/>
            <a:ext cx="4005419" cy="2608795"/>
            <a:chOff x="6276024" y="1268576"/>
            <a:chExt cx="4431180" cy="2948661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D842AA28-A471-4D33-91BF-034D3D3ECF3B}"/>
                </a:ext>
              </a:extLst>
            </p:cNvPr>
            <p:cNvGrpSpPr/>
            <p:nvPr/>
          </p:nvGrpSpPr>
          <p:grpSpPr>
            <a:xfrm>
              <a:off x="6336321" y="1268576"/>
              <a:ext cx="4370883" cy="2844808"/>
              <a:chOff x="5763717" y="939884"/>
              <a:chExt cx="4370883" cy="2844808"/>
            </a:xfrm>
          </p:grpSpPr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146AE3FF-E576-467E-965F-034F722A36D7}"/>
                  </a:ext>
                </a:extLst>
              </p:cNvPr>
              <p:cNvSpPr txBox="1"/>
              <p:nvPr/>
            </p:nvSpPr>
            <p:spPr>
              <a:xfrm>
                <a:off x="5800617" y="1120396"/>
                <a:ext cx="1236627" cy="33868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r>
                  <a:rPr lang="en-US" sz="1601" dirty="0">
                    <a:latin typeface="+mj-lt"/>
                    <a:cs typeface="Calibri Light" panose="020F0302020204030204" pitchFamily="34" charset="0"/>
                  </a:rPr>
                  <a:t>Pixel array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B90F48B7-EEC9-40AD-94FF-B1CE2150ED2C}"/>
                  </a:ext>
                </a:extLst>
              </p:cNvPr>
              <p:cNvSpPr txBox="1"/>
              <p:nvPr/>
            </p:nvSpPr>
            <p:spPr>
              <a:xfrm>
                <a:off x="7446258" y="1206631"/>
                <a:ext cx="500380" cy="33868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r>
                  <a:rPr lang="en-US" sz="1601" dirty="0">
                    <a:latin typeface="+mj-lt"/>
                    <a:cs typeface="Calibri Light" panose="020F0302020204030204" pitchFamily="34" charset="0"/>
                  </a:rPr>
                  <a:t>SET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DF1ABD8F-1372-467E-B519-D612D1896A35}"/>
                  </a:ext>
                </a:extLst>
              </p:cNvPr>
              <p:cNvSpPr txBox="1"/>
              <p:nvPr/>
            </p:nvSpPr>
            <p:spPr>
              <a:xfrm>
                <a:off x="8227234" y="1192489"/>
                <a:ext cx="985105" cy="33868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r>
                  <a:rPr lang="en-US" sz="1601" dirty="0">
                    <a:latin typeface="+mj-lt"/>
                    <a:cs typeface="Calibri Light" panose="020F0302020204030204" pitchFamily="34" charset="0"/>
                  </a:rPr>
                  <a:t>RO - TID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DF2FE8A6-88E2-4F7D-9409-59C8535E1F12}"/>
                  </a:ext>
                </a:extLst>
              </p:cNvPr>
              <p:cNvSpPr txBox="1"/>
              <p:nvPr/>
            </p:nvSpPr>
            <p:spPr>
              <a:xfrm>
                <a:off x="9270926" y="939884"/>
                <a:ext cx="805087" cy="58503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r>
                  <a:rPr lang="en-US" sz="1601" dirty="0">
                    <a:latin typeface="+mj-lt"/>
                    <a:cs typeface="Calibri Light" panose="020F0302020204030204" pitchFamily="34" charset="0"/>
                  </a:rPr>
                  <a:t>Single </a:t>
                </a:r>
                <a:br>
                  <a:rPr lang="en-US" sz="1601" dirty="0">
                    <a:latin typeface="+mj-lt"/>
                    <a:cs typeface="Calibri Light" panose="020F0302020204030204" pitchFamily="34" charset="0"/>
                  </a:rPr>
                </a:br>
                <a:r>
                  <a:rPr lang="en-US" sz="1601" dirty="0">
                    <a:latin typeface="+mj-lt"/>
                    <a:cs typeface="Calibri Light" panose="020F0302020204030204" pitchFamily="34" charset="0"/>
                  </a:rPr>
                  <a:t>devices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CA0C6D2-07F4-44E7-B59D-260EE1B4D455}"/>
                  </a:ext>
                </a:extLst>
              </p:cNvPr>
              <p:cNvSpPr/>
              <p:nvPr/>
            </p:nvSpPr>
            <p:spPr>
              <a:xfrm>
                <a:off x="5763717" y="1516900"/>
                <a:ext cx="4370883" cy="2267792"/>
              </a:xfrm>
              <a:prstGeom prst="rect">
                <a:avLst/>
              </a:prstGeom>
              <a:blipFill dpi="0" rotWithShape="1">
                <a:blip r:embed="rId8"/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8" dirty="0"/>
              </a:p>
            </p:txBody>
          </p:sp>
          <p:sp>
            <p:nvSpPr>
              <p:cNvPr id="41" name="Rectangle : coins arrondis 40">
                <a:extLst>
                  <a:ext uri="{FF2B5EF4-FFF2-40B4-BE49-F238E27FC236}">
                    <a16:creationId xmlns:a16="http://schemas.microsoft.com/office/drawing/2014/main" id="{69823E90-36F9-4CFB-B042-4FD7F9410A15}"/>
                  </a:ext>
                </a:extLst>
              </p:cNvPr>
              <p:cNvSpPr/>
              <p:nvPr/>
            </p:nvSpPr>
            <p:spPr>
              <a:xfrm>
                <a:off x="5838055" y="1592610"/>
                <a:ext cx="1298475" cy="2088232"/>
              </a:xfrm>
              <a:prstGeom prst="roundRect">
                <a:avLst/>
              </a:prstGeom>
              <a:noFill/>
              <a:ln w="38100">
                <a:solidFill>
                  <a:srgbClr val="003399">
                    <a:alpha val="50000"/>
                  </a:srgb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8"/>
              </a:p>
            </p:txBody>
          </p:sp>
          <p:sp>
            <p:nvSpPr>
              <p:cNvPr id="42" name="Rectangle : coins arrondis 41">
                <a:extLst>
                  <a:ext uri="{FF2B5EF4-FFF2-40B4-BE49-F238E27FC236}">
                    <a16:creationId xmlns:a16="http://schemas.microsoft.com/office/drawing/2014/main" id="{8B7C171B-C411-4049-9D75-F358920AC15A}"/>
                  </a:ext>
                </a:extLst>
              </p:cNvPr>
              <p:cNvSpPr/>
              <p:nvPr/>
            </p:nvSpPr>
            <p:spPr>
              <a:xfrm>
                <a:off x="7131869" y="1592610"/>
                <a:ext cx="1141957" cy="2088232"/>
              </a:xfrm>
              <a:prstGeom prst="roundRect">
                <a:avLst/>
              </a:prstGeom>
              <a:noFill/>
              <a:ln w="38100">
                <a:solidFill>
                  <a:srgbClr val="003399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8"/>
              </a:p>
            </p:txBody>
          </p:sp>
          <p:sp>
            <p:nvSpPr>
              <p:cNvPr id="43" name="Rectangle : coins arrondis 42">
                <a:extLst>
                  <a:ext uri="{FF2B5EF4-FFF2-40B4-BE49-F238E27FC236}">
                    <a16:creationId xmlns:a16="http://schemas.microsoft.com/office/drawing/2014/main" id="{D0ABD715-41DA-4600-ADA6-05AC4E762C57}"/>
                  </a:ext>
                </a:extLst>
              </p:cNvPr>
              <p:cNvSpPr/>
              <p:nvPr/>
            </p:nvSpPr>
            <p:spPr>
              <a:xfrm>
                <a:off x="8260495" y="1592610"/>
                <a:ext cx="985105" cy="2088232"/>
              </a:xfrm>
              <a:prstGeom prst="roundRect">
                <a:avLst/>
              </a:prstGeom>
              <a:noFill/>
              <a:ln w="38100">
                <a:solidFill>
                  <a:srgbClr val="003399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8"/>
              </a:p>
            </p:txBody>
          </p:sp>
          <p:sp>
            <p:nvSpPr>
              <p:cNvPr id="44" name="Rectangle : coins arrondis 43">
                <a:extLst>
                  <a:ext uri="{FF2B5EF4-FFF2-40B4-BE49-F238E27FC236}">
                    <a16:creationId xmlns:a16="http://schemas.microsoft.com/office/drawing/2014/main" id="{4985D142-8D8C-4B5D-814A-4C7A76C0E3C3}"/>
                  </a:ext>
                </a:extLst>
              </p:cNvPr>
              <p:cNvSpPr/>
              <p:nvPr/>
            </p:nvSpPr>
            <p:spPr>
              <a:xfrm>
                <a:off x="9245439" y="1592610"/>
                <a:ext cx="805085" cy="2088232"/>
              </a:xfrm>
              <a:prstGeom prst="roundRect">
                <a:avLst/>
              </a:prstGeom>
              <a:noFill/>
              <a:ln w="38100">
                <a:solidFill>
                  <a:srgbClr val="003399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8"/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54A702F-1A51-445A-89E2-C2A1CC106BAD}"/>
                </a:ext>
              </a:extLst>
            </p:cNvPr>
            <p:cNvSpPr/>
            <p:nvPr/>
          </p:nvSpPr>
          <p:spPr>
            <a:xfrm>
              <a:off x="6276024" y="1773125"/>
              <a:ext cx="1473953" cy="2444112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8"/>
            </a:p>
          </p:txBody>
        </p:sp>
      </p:grpSp>
    </p:spTree>
    <p:extLst>
      <p:ext uri="{BB962C8B-B14F-4D97-AF65-F5344CB8AC3E}">
        <p14:creationId xmlns:p14="http://schemas.microsoft.com/office/powerpoint/2010/main" val="1121194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13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7" name="Espace réservé de la date 5">
            <a:extLst>
              <a:ext uri="{FF2B5EF4-FFF2-40B4-BE49-F238E27FC236}">
                <a16:creationId xmlns:a16="http://schemas.microsoft.com/office/drawing/2014/main" id="{8422EA20-F5B8-4A16-A427-8F10A37E21E6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8" name="Espace réservé de la date 5">
            <a:extLst>
              <a:ext uri="{FF2B5EF4-FFF2-40B4-BE49-F238E27FC236}">
                <a16:creationId xmlns:a16="http://schemas.microsoft.com/office/drawing/2014/main" id="{D099DE76-7A63-44E2-BEB1-4C192B1A99C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3D2B334C-1F13-4F22-9248-BE8938FBE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163" y="45895"/>
            <a:ext cx="77089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Pixel </a:t>
            </a: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array</a:t>
            </a: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test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4224C3F-805F-42D6-AA97-533B059D8F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122" y="3253733"/>
            <a:ext cx="3857191" cy="29571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3186FAD-CC3B-4CD1-BB7B-12BB5CE9F117}"/>
              </a:ext>
            </a:extLst>
          </p:cNvPr>
          <p:cNvSpPr/>
          <p:nvPr/>
        </p:nvSpPr>
        <p:spPr>
          <a:xfrm>
            <a:off x="7247410" y="6154321"/>
            <a:ext cx="52313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Comparison of timings between pre-rad and irradiated chip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B6D60E-A533-4E14-AE6C-2FC43DFEDD42}"/>
              </a:ext>
            </a:extLst>
          </p:cNvPr>
          <p:cNvSpPr/>
          <p:nvPr/>
        </p:nvSpPr>
        <p:spPr>
          <a:xfrm>
            <a:off x="189538" y="880679"/>
            <a:ext cx="68567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measurements based on the histogram of </a:t>
            </a:r>
            <a:r>
              <a:rPr lang="en-US" b="1" dirty="0"/>
              <a:t>the time delay between the injection charge and the pixel 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large charge (&gt; 15 </a:t>
            </a:r>
            <a:r>
              <a:rPr lang="en-US" dirty="0" err="1"/>
              <a:t>ke</a:t>
            </a:r>
            <a:r>
              <a:rPr lang="en-US" dirty="0"/>
              <a:t>-),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jitter level is lower than </a:t>
            </a:r>
            <a:r>
              <a:rPr lang="en-US" b="1" dirty="0"/>
              <a:t>50 </a:t>
            </a:r>
            <a:r>
              <a:rPr lang="en-US" b="1" dirty="0" err="1"/>
              <a:t>ps</a:t>
            </a:r>
            <a:r>
              <a:rPr lang="en-US" b="1" dirty="0"/>
              <a:t> RMS</a:t>
            </a:r>
            <a:r>
              <a:rPr lang="en-US" dirty="0"/>
              <a:t> for </a:t>
            </a:r>
            <a:r>
              <a:rPr lang="en-US" dirty="0" err="1"/>
              <a:t>Cin</a:t>
            </a:r>
            <a:r>
              <a:rPr lang="en-US" dirty="0"/>
              <a:t> = 100 </a:t>
            </a:r>
            <a:r>
              <a:rPr lang="en-US" dirty="0" err="1"/>
              <a:t>fF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jitter is </a:t>
            </a:r>
            <a:r>
              <a:rPr lang="en-US" b="1" dirty="0"/>
              <a:t>37 </a:t>
            </a:r>
            <a:r>
              <a:rPr lang="en-US" b="1" dirty="0" err="1"/>
              <a:t>ps</a:t>
            </a:r>
            <a:r>
              <a:rPr lang="en-US" b="1" dirty="0"/>
              <a:t> RMS </a:t>
            </a:r>
            <a:r>
              <a:rPr lang="en-US" dirty="0"/>
              <a:t>for </a:t>
            </a:r>
            <a:r>
              <a:rPr lang="en-US" dirty="0" err="1"/>
              <a:t>Cin</a:t>
            </a:r>
            <a:r>
              <a:rPr lang="en-US" dirty="0"/>
              <a:t> = 50 </a:t>
            </a:r>
            <a:r>
              <a:rPr lang="en-US" dirty="0" err="1"/>
              <a:t>fF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Measurements showed that the jitter level </a:t>
            </a:r>
            <a:r>
              <a:rPr lang="en-US" b="1" dirty="0"/>
              <a:t>depends</a:t>
            </a:r>
            <a:r>
              <a:rPr lang="en-US" dirty="0"/>
              <a:t> substantially on the </a:t>
            </a:r>
            <a:r>
              <a:rPr lang="en-US" b="1" dirty="0"/>
              <a:t>applied threshold </a:t>
            </a:r>
            <a:r>
              <a:rPr lang="en-US" dirty="0"/>
              <a:t>especially for small charges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TID tests</a:t>
            </a:r>
            <a:r>
              <a:rPr lang="en-US" dirty="0"/>
              <a:t> was done in close collaboration with TU-Graz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Tests carried out at ambient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Total dose of 500 Mrad reached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Good recovery during the annealing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Shift of ~ 10ps after </a:t>
            </a:r>
            <a:r>
              <a:rPr lang="en-US" b="1" dirty="0" err="1"/>
              <a:t>irrad</a:t>
            </a:r>
            <a:r>
              <a:rPr lang="en-US" b="1" dirty="0"/>
              <a:t> + annealing </a:t>
            </a:r>
          </a:p>
        </p:txBody>
      </p:sp>
      <p:sp>
        <p:nvSpPr>
          <p:cNvPr id="23" name="Espace réservé du texte 1">
            <a:extLst>
              <a:ext uri="{FF2B5EF4-FFF2-40B4-BE49-F238E27FC236}">
                <a16:creationId xmlns:a16="http://schemas.microsoft.com/office/drawing/2014/main" id="{0455DEB3-6860-489F-82C3-A2B2F2F1BC7F}"/>
              </a:ext>
            </a:extLst>
          </p:cNvPr>
          <p:cNvSpPr txBox="1">
            <a:spLocks/>
          </p:cNvSpPr>
          <p:nvPr/>
        </p:nvSpPr>
        <p:spPr>
          <a:xfrm>
            <a:off x="169687" y="4642050"/>
            <a:ext cx="8397374" cy="20818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u="sng" dirty="0"/>
              <a:t>Continuation of the project :</a:t>
            </a:r>
          </a:p>
          <a:p>
            <a:r>
              <a:rPr lang="en-US" sz="2000" dirty="0"/>
              <a:t>A new 28 nm large pixel array under design and focused on :</a:t>
            </a:r>
          </a:p>
          <a:p>
            <a:pPr lvl="1"/>
            <a:r>
              <a:rPr lang="en-US" sz="1800" dirty="0"/>
              <a:t>TDCs implementation for time measurements (</a:t>
            </a:r>
            <a:r>
              <a:rPr lang="en-US" sz="1800" dirty="0" err="1"/>
              <a:t>ToA</a:t>
            </a:r>
            <a:r>
              <a:rPr lang="en-US" sz="1800" dirty="0"/>
              <a:t> and </a:t>
            </a:r>
            <a:r>
              <a:rPr lang="en-US" sz="1800" dirty="0" err="1"/>
              <a:t>ToT</a:t>
            </a:r>
            <a:r>
              <a:rPr lang="en-US" sz="1800" dirty="0"/>
              <a:t>)</a:t>
            </a:r>
          </a:p>
          <a:p>
            <a:pPr lvl="1"/>
            <a:r>
              <a:rPr lang="en-US" sz="1800" dirty="0"/>
              <a:t>Digital pixel</a:t>
            </a:r>
          </a:p>
          <a:p>
            <a:pPr lvl="1"/>
            <a:r>
              <a:rPr lang="en-US" sz="1800" dirty="0"/>
              <a:t>Bump bond the readout chip with sensor array</a:t>
            </a:r>
          </a:p>
          <a:p>
            <a:pPr lvl="1"/>
            <a:r>
              <a:rPr lang="en-US" sz="1800" dirty="0"/>
              <a:t>Submission of a 2</a:t>
            </a:r>
            <a:r>
              <a:rPr lang="en-US" sz="1800" baseline="30000" dirty="0"/>
              <a:t>nd</a:t>
            </a:r>
            <a:r>
              <a:rPr lang="en-US" sz="1800" dirty="0"/>
              <a:t> pixel matrix including TDC in pixels (end of 2026)</a:t>
            </a:r>
          </a:p>
          <a:p>
            <a:pPr lvl="1"/>
            <a:endParaRPr lang="en-US" sz="1800" dirty="0"/>
          </a:p>
          <a:p>
            <a:endParaRPr lang="en-US" sz="2000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BBE6EE4-2DC4-42AE-BCF9-0C5F059DEE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271" y="-33389"/>
            <a:ext cx="3857191" cy="295718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05C6EBB-5B91-4461-A6C5-54E5F9714025}"/>
              </a:ext>
            </a:extLst>
          </p:cNvPr>
          <p:cNvSpPr/>
          <p:nvPr/>
        </p:nvSpPr>
        <p:spPr>
          <a:xfrm>
            <a:off x="7546722" y="2951206"/>
            <a:ext cx="52313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Comparison of timings between different charged chip</a:t>
            </a:r>
          </a:p>
        </p:txBody>
      </p:sp>
    </p:spTree>
    <p:extLst>
      <p:ext uri="{BB962C8B-B14F-4D97-AF65-F5344CB8AC3E}">
        <p14:creationId xmlns:p14="http://schemas.microsoft.com/office/powerpoint/2010/main" val="3234270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A9C45A0A-38CF-4074-AB01-A938921370F9}"/>
              </a:ext>
            </a:extLst>
          </p:cNvPr>
          <p:cNvGrpSpPr/>
          <p:nvPr/>
        </p:nvGrpSpPr>
        <p:grpSpPr>
          <a:xfrm>
            <a:off x="-121629" y="-429066"/>
            <a:ext cx="12538418" cy="2058988"/>
            <a:chOff x="-121629" y="-429066"/>
            <a:chExt cx="12538418" cy="2058988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B319C3C5-0618-4D24-B177-06122F8ACDBC}"/>
                </a:ext>
              </a:extLst>
            </p:cNvPr>
            <p:cNvGrpSpPr/>
            <p:nvPr/>
          </p:nvGrpSpPr>
          <p:grpSpPr>
            <a:xfrm>
              <a:off x="0" y="-429066"/>
              <a:ext cx="12416789" cy="2058988"/>
              <a:chOff x="1" y="-433070"/>
              <a:chExt cx="12416789" cy="2058988"/>
            </a:xfrm>
          </p:grpSpPr>
          <p:pic>
            <p:nvPicPr>
              <p:cNvPr id="25" name="Image 15" descr="cppm RVB.ai">
                <a:extLst>
                  <a:ext uri="{FF2B5EF4-FFF2-40B4-BE49-F238E27FC236}">
                    <a16:creationId xmlns:a16="http://schemas.microsoft.com/office/drawing/2014/main" id="{A8A27747-8013-49C1-83C2-F259F17EC4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62640" y="-433070"/>
                <a:ext cx="1454150" cy="2058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Image 17" descr="Coin.ai">
                <a:extLst>
                  <a:ext uri="{FF2B5EF4-FFF2-40B4-BE49-F238E27FC236}">
                    <a16:creationId xmlns:a16="http://schemas.microsoft.com/office/drawing/2014/main" id="{8C44A2F1-A2A3-4CAC-8D07-647AF29F5C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0"/>
                <a:ext cx="723900" cy="133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E3CBD9F-693F-40A5-B363-B6011EBA5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629" y="-37710"/>
              <a:ext cx="2838195" cy="1112775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2A06E7BE-15D2-41D2-90DA-199461A6F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5133" y="217454"/>
              <a:ext cx="1547566" cy="670461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279094D7-564F-447B-A747-91E99AEFFB81}"/>
              </a:ext>
            </a:extLst>
          </p:cNvPr>
          <p:cNvSpPr/>
          <p:nvPr/>
        </p:nvSpPr>
        <p:spPr>
          <a:xfrm>
            <a:off x="199777" y="1029963"/>
            <a:ext cx="5762331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Digital Architecture 28nm:</a:t>
            </a:r>
          </a:p>
          <a:p>
            <a:pPr>
              <a:spcAft>
                <a:spcPts val="600"/>
              </a:spcAft>
            </a:pPr>
            <a:r>
              <a:rPr lang="fr-FR" sz="1600" b="1" dirty="0"/>
              <a:t>Goal: For </a:t>
            </a:r>
            <a:r>
              <a:rPr lang="en-US" sz="1600" b="1" dirty="0"/>
              <a:t>Extract, filter, and temporarily store precise timing (TOA) and energy (TOT)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Mutualized digital logic (Pixel Digital Region - PDR) managing 4 pixels (50x25 µm each) simultaneously to save space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6-bit Time of Arrival (TOA) at 50 </a:t>
            </a:r>
            <a:r>
              <a:rPr lang="en-US" sz="1600" dirty="0" err="1"/>
              <a:t>ps</a:t>
            </a:r>
            <a:r>
              <a:rPr lang="en-US" sz="1600" dirty="0"/>
              <a:t> precision and 8-bit Time Over Threshold (TOT) at 1ns.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Local FIFO buffering designed to hold up to 5 events during the 12.5 µs trigger latency, statistically validated via Poisson distribution to cover &gt;99.9% of cases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For now current RTL synthesis occupies only 1071.7 µm², utilizing less than half of the 2500 µm² allocated budget</a:t>
            </a:r>
            <a:endParaRPr lang="fr-FR" sz="1600" dirty="0"/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BFA57469-44C0-4FF5-9572-DAFAF0C67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309" y="-73866"/>
            <a:ext cx="866657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de-DE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Prototype Pixel Reader 28nm </a:t>
            </a:r>
          </a:p>
          <a:p>
            <a:pPr algn="ctr">
              <a:spcBef>
                <a:spcPct val="0"/>
              </a:spcBef>
              <a:buNone/>
            </a:pPr>
            <a:r>
              <a:rPr lang="de-DE" altLang="fr-FR" sz="2800" i="1" dirty="0">
                <a:solidFill>
                  <a:srgbClr val="1147AC"/>
                </a:solidFill>
                <a:latin typeface="Colobri"/>
                <a:ea typeface="Cabin Bold" charset="0"/>
              </a:rPr>
              <a:t>Digital Architecture</a:t>
            </a:r>
            <a:endParaRPr lang="fr-FR" altLang="fr-FR" sz="1600" i="1" dirty="0">
              <a:solidFill>
                <a:srgbClr val="1147AC"/>
              </a:solidFill>
              <a:latin typeface="Colobri"/>
              <a:ea typeface="Cabin Bold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2D2572C-F42D-460A-BB2E-51FE5916C7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82" y="4608854"/>
            <a:ext cx="3780367" cy="18732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4698E9-13F2-4D95-AA55-440EABA5EE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890" y="1115338"/>
            <a:ext cx="1822781" cy="31282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E54474C-C158-43DE-BD6B-079CDD4A1316}"/>
              </a:ext>
            </a:extLst>
          </p:cNvPr>
          <p:cNvSpPr txBox="1"/>
          <p:nvPr/>
        </p:nvSpPr>
        <p:spPr>
          <a:xfrm>
            <a:off x="1210346" y="6442159"/>
            <a:ext cx="32031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/>
              <a:t>Floorplan of a 50 µm × 50 µm Pixel Digital Region (PDR)</a:t>
            </a:r>
            <a:endParaRPr lang="fr-FR" sz="1050" i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EBE3D9-E00D-4ECC-BF43-24E715E1A20F}"/>
              </a:ext>
            </a:extLst>
          </p:cNvPr>
          <p:cNvSpPr/>
          <p:nvPr/>
        </p:nvSpPr>
        <p:spPr>
          <a:xfrm>
            <a:off x="6067947" y="4499030"/>
            <a:ext cx="603776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Next </a:t>
            </a:r>
            <a:r>
              <a:rPr lang="fr-FR" b="1" dirty="0" err="1"/>
              <a:t>Steps</a:t>
            </a:r>
            <a:r>
              <a:rPr lang="fr-FR" b="1" dirty="0"/>
              <a:t>: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Physical Implementation: Transition to the Back-end flow (Place &amp; Route) using Cadence </a:t>
            </a:r>
            <a:r>
              <a:rPr lang="en-US" sz="1600" dirty="0" err="1"/>
              <a:t>Innovus</a:t>
            </a:r>
            <a:r>
              <a:rPr lang="en-US" sz="1600" dirty="0"/>
              <a:t> and the CERN </a:t>
            </a:r>
            <a:r>
              <a:rPr lang="en-US" sz="1600" dirty="0" err="1"/>
              <a:t>Flowkit</a:t>
            </a:r>
            <a:endParaRPr lang="en-US" sz="1600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Sign-off: Perform post-layout simulations, parasitic extraction, and physical verifications (DRC/LVS)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Tape-out: Generate the final GDSII file for foundry submission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1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0B18926-B336-4310-AC73-F00295DC23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443" y="1064907"/>
            <a:ext cx="2650937" cy="323756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FCC5AB8F-734B-4876-996C-9567E11C3D0E}"/>
              </a:ext>
            </a:extLst>
          </p:cNvPr>
          <p:cNvSpPr txBox="1"/>
          <p:nvPr/>
        </p:nvSpPr>
        <p:spPr>
          <a:xfrm>
            <a:off x="6453846" y="4193032"/>
            <a:ext cx="15680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Physical </a:t>
            </a:r>
            <a:r>
              <a:rPr lang="fr-FR" sz="1050" dirty="0" err="1"/>
              <a:t>Layout</a:t>
            </a:r>
            <a:r>
              <a:rPr lang="fr-FR" sz="1050" dirty="0"/>
              <a:t> </a:t>
            </a:r>
            <a:r>
              <a:rPr lang="fr-FR" sz="1050" dirty="0" err="1"/>
              <a:t>Overview</a:t>
            </a:r>
            <a:endParaRPr lang="fr-FR" sz="1050" i="1" dirty="0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E7EF29C-94BE-4E19-A9DC-01B18A80A3B3}"/>
              </a:ext>
            </a:extLst>
          </p:cNvPr>
          <p:cNvCxnSpPr>
            <a:cxnSpLocks/>
          </p:cNvCxnSpPr>
          <p:nvPr/>
        </p:nvCxnSpPr>
        <p:spPr>
          <a:xfrm>
            <a:off x="7705344" y="1702462"/>
            <a:ext cx="1799789" cy="1324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9CDDF28-E629-4370-8B69-E2081AE9BA22}"/>
              </a:ext>
            </a:extLst>
          </p:cNvPr>
          <p:cNvSpPr txBox="1"/>
          <p:nvPr/>
        </p:nvSpPr>
        <p:spPr>
          <a:xfrm>
            <a:off x="9268118" y="4294056"/>
            <a:ext cx="21836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err="1"/>
              <a:t>Functional</a:t>
            </a:r>
            <a:r>
              <a:rPr lang="fr-FR" sz="1050" dirty="0"/>
              <a:t> Block Diagram of the PDR</a:t>
            </a:r>
            <a:endParaRPr lang="fr-FR" sz="1050" i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9780F0-0535-4FD2-9395-907849C5E558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31" name="Espace réservé de la date 5">
            <a:extLst>
              <a:ext uri="{FF2B5EF4-FFF2-40B4-BE49-F238E27FC236}">
                <a16:creationId xmlns:a16="http://schemas.microsoft.com/office/drawing/2014/main" id="{7A4122F1-7D67-4C4B-BC58-A407A580BCB1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33" name="Espace réservé de la date 5">
            <a:extLst>
              <a:ext uri="{FF2B5EF4-FFF2-40B4-BE49-F238E27FC236}">
                <a16:creationId xmlns:a16="http://schemas.microsoft.com/office/drawing/2014/main" id="{E5D9F696-7DA3-47A1-A69B-807C77E6745E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5" name="Espace réservé du numéro de diapositive 1">
            <a:extLst>
              <a:ext uri="{FF2B5EF4-FFF2-40B4-BE49-F238E27FC236}">
                <a16:creationId xmlns:a16="http://schemas.microsoft.com/office/drawing/2014/main" id="{09A3554D-FD96-440A-8FF7-ECF3F89ED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14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652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19">
            <a:extLst>
              <a:ext uri="{FF2B5EF4-FFF2-40B4-BE49-F238E27FC236}">
                <a16:creationId xmlns:a16="http://schemas.microsoft.com/office/drawing/2014/main" id="{B687595A-C86B-4F88-B675-A43B49793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195" y="200966"/>
            <a:ext cx="6273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400" dirty="0">
                <a:solidFill>
                  <a:srgbClr val="1147AC"/>
                </a:solidFill>
                <a:latin typeface="Colobri" charset="0"/>
                <a:ea typeface="Cabin Bold" charset="0"/>
              </a:rPr>
              <a:t>Conclusions</a:t>
            </a:r>
            <a:endParaRPr lang="fr-FR" altLang="fr-FR" sz="28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84C3AD-BB8A-4E90-8202-67C816D2F164}"/>
              </a:ext>
            </a:extLst>
          </p:cNvPr>
          <p:cNvSpPr/>
          <p:nvPr/>
        </p:nvSpPr>
        <p:spPr>
          <a:xfrm>
            <a:off x="723900" y="1630837"/>
            <a:ext cx="1085271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CPPM team works on hybrid pixel technologies, either for the ATLAS </a:t>
            </a:r>
            <a:r>
              <a:rPr lang="en-US" sz="2000" dirty="0" err="1"/>
              <a:t>ITk</a:t>
            </a:r>
            <a:r>
              <a:rPr lang="en-US" sz="2000" dirty="0"/>
              <a:t> project (RD53), the upgrade of </a:t>
            </a:r>
            <a:r>
              <a:rPr lang="en-US" sz="2000" dirty="0" err="1"/>
              <a:t>BeIIe</a:t>
            </a:r>
            <a:r>
              <a:rPr lang="en-US" sz="2000" dirty="0"/>
              <a:t> II proposal (TJ 180nm) or in R&amp;D for future colliders in </a:t>
            </a:r>
            <a:r>
              <a:rPr lang="en-US" sz="2000" dirty="0" err="1"/>
              <a:t>TPSCo</a:t>
            </a:r>
            <a:r>
              <a:rPr lang="en-US" sz="2000" dirty="0"/>
              <a:t> 65 nm &amp; TSMC 28 nm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Beautiful developments have occurred in Depleted MAPS technologies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in CPPM</a:t>
            </a:r>
            <a:r>
              <a:rPr lang="en-US" sz="2000" dirty="0"/>
              <a:t>, with prototypes produced in 10 different technologies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CPPM is now focusing on monolithic prototype with TJ 180nm,  </a:t>
            </a:r>
            <a:r>
              <a:rPr lang="en-US" sz="2000" dirty="0" err="1"/>
              <a:t>TPSCo</a:t>
            </a:r>
            <a:r>
              <a:rPr lang="en-US" sz="2000" dirty="0"/>
              <a:t> 65nm technology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Good developments and progress made by the CPPM group and others on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DRD3.1, DRD7.6,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TPSCo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65 nm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Obtained good results for future hybrid pixel developments by the CPPM group and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in TSMC 28nm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CPPM has always had very close cooperation with China. Exchange activities were resumed in 2024, and there will be more cooperation plans in the future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24AC8FDC-1D47-4715-ADE2-97F0AA4E3F0B}"/>
              </a:ext>
            </a:extLst>
          </p:cNvPr>
          <p:cNvGrpSpPr/>
          <p:nvPr/>
        </p:nvGrpSpPr>
        <p:grpSpPr>
          <a:xfrm>
            <a:off x="-121629" y="-429066"/>
            <a:ext cx="12538418" cy="2058988"/>
            <a:chOff x="-121629" y="-429066"/>
            <a:chExt cx="12538418" cy="2058988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C8F6F0E3-E559-4303-B9DC-EFD0AE697BAC}"/>
                </a:ext>
              </a:extLst>
            </p:cNvPr>
            <p:cNvGrpSpPr/>
            <p:nvPr/>
          </p:nvGrpSpPr>
          <p:grpSpPr>
            <a:xfrm>
              <a:off x="0" y="-429066"/>
              <a:ext cx="12416789" cy="2058988"/>
              <a:chOff x="1" y="-433070"/>
              <a:chExt cx="12416789" cy="2058988"/>
            </a:xfrm>
          </p:grpSpPr>
          <p:pic>
            <p:nvPicPr>
              <p:cNvPr id="25" name="Image 15" descr="cppm RVB.ai">
                <a:extLst>
                  <a:ext uri="{FF2B5EF4-FFF2-40B4-BE49-F238E27FC236}">
                    <a16:creationId xmlns:a16="http://schemas.microsoft.com/office/drawing/2014/main" id="{548B3E10-CC2A-4054-83DC-0105E0BDDD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62640" y="-433070"/>
                <a:ext cx="1454150" cy="2058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Image 17" descr="Coin.ai">
                <a:extLst>
                  <a:ext uri="{FF2B5EF4-FFF2-40B4-BE49-F238E27FC236}">
                    <a16:creationId xmlns:a16="http://schemas.microsoft.com/office/drawing/2014/main" id="{61815C8C-5E8E-4278-9135-353A13E932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0"/>
                <a:ext cx="723900" cy="133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F8A3472-F308-4D8B-9B1C-C052A6DBA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629" y="-37710"/>
              <a:ext cx="2838195" cy="1112775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5E71F18-BF26-440E-8A28-970517041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5133" y="217454"/>
              <a:ext cx="1547566" cy="670461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DCB8360-18C7-4116-8C6F-297BCC6D48F3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14" name="Espace réservé de la date 5">
            <a:extLst>
              <a:ext uri="{FF2B5EF4-FFF2-40B4-BE49-F238E27FC236}">
                <a16:creationId xmlns:a16="http://schemas.microsoft.com/office/drawing/2014/main" id="{62773118-2A9B-400B-857C-196400FA8C12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Espace réservé de la date 5">
            <a:extLst>
              <a:ext uri="{FF2B5EF4-FFF2-40B4-BE49-F238E27FC236}">
                <a16:creationId xmlns:a16="http://schemas.microsoft.com/office/drawing/2014/main" id="{7554109C-5F2A-4D90-94CD-73FF369BDF9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C21262FF-6121-4A7F-BBF2-B3789C3F2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15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97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16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0E711B2F-95FC-4E4C-B1CF-11BEB06E8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9100" y="2952751"/>
            <a:ext cx="6273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Thanks</a:t>
            </a: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for </a:t>
            </a: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your</a:t>
            </a: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attention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9A223757-638A-4597-8BE5-953A39685DE6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</p:spTree>
    <p:extLst>
      <p:ext uri="{BB962C8B-B14F-4D97-AF65-F5344CB8AC3E}">
        <p14:creationId xmlns:p14="http://schemas.microsoft.com/office/powerpoint/2010/main" val="1081453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17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1E221D99-E09B-4E55-B9D8-7300AB9C0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9100" y="2952751"/>
            <a:ext cx="6273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Back up slides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sp>
        <p:nvSpPr>
          <p:cNvPr id="14" name="Espace réservé de la date 5">
            <a:extLst>
              <a:ext uri="{FF2B5EF4-FFF2-40B4-BE49-F238E27FC236}">
                <a16:creationId xmlns:a16="http://schemas.microsoft.com/office/drawing/2014/main" id="{CFFC1E2C-A880-4B50-96B1-D2894ACA1664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</p:spTree>
    <p:extLst>
      <p:ext uri="{BB962C8B-B14F-4D97-AF65-F5344CB8AC3E}">
        <p14:creationId xmlns:p14="http://schemas.microsoft.com/office/powerpoint/2010/main" val="2338857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18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4" name="Picture 36">
            <a:extLst>
              <a:ext uri="{FF2B5EF4-FFF2-40B4-BE49-F238E27FC236}">
                <a16:creationId xmlns:a16="http://schemas.microsoft.com/office/drawing/2014/main" id="{AE44407E-C57C-43C7-920A-0959088CC8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8473" y="0"/>
            <a:ext cx="1454150" cy="898772"/>
          </a:xfrm>
          <a:prstGeom prst="rect">
            <a:avLst/>
          </a:prstGeom>
        </p:spPr>
      </p:pic>
      <p:sp>
        <p:nvSpPr>
          <p:cNvPr id="15" name="Espace réservé de la date 5">
            <a:extLst>
              <a:ext uri="{FF2B5EF4-FFF2-40B4-BE49-F238E27FC236}">
                <a16:creationId xmlns:a16="http://schemas.microsoft.com/office/drawing/2014/main" id="{5873FACC-8243-4374-892B-C67C39FD164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E91740-F112-4048-BEB2-E8F02C1047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46"/>
          <a:stretch/>
        </p:blipFill>
        <p:spPr>
          <a:xfrm>
            <a:off x="689262" y="85625"/>
            <a:ext cx="10372973" cy="661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47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19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26613AF7-5139-48FF-B0C0-8AAB2B1A9543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40C2938-3095-4E9F-94EC-F200DC7861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59" y="19462"/>
            <a:ext cx="9856470" cy="652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4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8B75242F-FC9B-4E15-A19C-89F9BE67CB21}"/>
              </a:ext>
            </a:extLst>
          </p:cNvPr>
          <p:cNvGrpSpPr/>
          <p:nvPr/>
        </p:nvGrpSpPr>
        <p:grpSpPr>
          <a:xfrm>
            <a:off x="-121629" y="-429066"/>
            <a:ext cx="12538418" cy="2058988"/>
            <a:chOff x="-121629" y="-429066"/>
            <a:chExt cx="12538418" cy="2058988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A65710CE-32DA-4C87-B92E-DA4712CE1F04}"/>
                </a:ext>
              </a:extLst>
            </p:cNvPr>
            <p:cNvGrpSpPr/>
            <p:nvPr/>
          </p:nvGrpSpPr>
          <p:grpSpPr>
            <a:xfrm>
              <a:off x="0" y="-429066"/>
              <a:ext cx="12416789" cy="2058988"/>
              <a:chOff x="1" y="-433070"/>
              <a:chExt cx="12416789" cy="2058988"/>
            </a:xfrm>
          </p:grpSpPr>
          <p:pic>
            <p:nvPicPr>
              <p:cNvPr id="43" name="Image 15" descr="cppm RVB.ai">
                <a:extLst>
                  <a:ext uri="{FF2B5EF4-FFF2-40B4-BE49-F238E27FC236}">
                    <a16:creationId xmlns:a16="http://schemas.microsoft.com/office/drawing/2014/main" id="{CA882A4D-2EA3-4B87-BB46-566AAD65E5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62640" y="-433070"/>
                <a:ext cx="1454150" cy="2058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" name="Image 17" descr="Coin.ai">
                <a:extLst>
                  <a:ext uri="{FF2B5EF4-FFF2-40B4-BE49-F238E27FC236}">
                    <a16:creationId xmlns:a16="http://schemas.microsoft.com/office/drawing/2014/main" id="{1ABD3F8F-A8E2-4255-9BC9-C161FCD85F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0"/>
                <a:ext cx="723900" cy="133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9E2BF7B2-4D82-4499-AE7F-7E11D8DE3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629" y="-37710"/>
              <a:ext cx="2838195" cy="1112775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A6D3846A-B526-45D0-92A8-F14297784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5133" y="217454"/>
              <a:ext cx="1547566" cy="670461"/>
            </a:xfrm>
            <a:prstGeom prst="rect">
              <a:avLst/>
            </a:prstGeom>
          </p:spPr>
        </p:pic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B44F95D1-5397-4945-8558-E6EC0D30B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927" y="4542321"/>
            <a:ext cx="3277132" cy="193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065128-BFC9-451B-AB2D-20FC7A7423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476" y="4033935"/>
            <a:ext cx="2939696" cy="213715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4CA7A73-0D4E-4077-A66E-1B3E5F16EE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3880" y="4953265"/>
            <a:ext cx="1639265" cy="165001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9AD6988-16D2-4925-B8CE-8DFF53F7E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3708" y="-3586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Pixels for HEP at CPPM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EE0501-022C-449D-B91A-74B0E0BA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977" y="911077"/>
            <a:ext cx="4114798" cy="609600"/>
          </a:xfrm>
        </p:spPr>
        <p:txBody>
          <a:bodyPr/>
          <a:lstStyle/>
          <a:p>
            <a:r>
              <a:rPr lang="fr-FR" sz="2000" dirty="0">
                <a:latin typeface="Georgia" pitchFamily="18" charset="0"/>
              </a:rPr>
              <a:t>ATLAS and </a:t>
            </a:r>
            <a:r>
              <a:rPr lang="fr-FR" sz="2000" dirty="0" err="1">
                <a:latin typeface="Georgia" pitchFamily="18" charset="0"/>
              </a:rPr>
              <a:t>ITk</a:t>
            </a:r>
            <a:r>
              <a:rPr lang="fr-FR" sz="2000" dirty="0">
                <a:latin typeface="Georgia" pitchFamily="18" charset="0"/>
              </a:rPr>
              <a:t> </a:t>
            </a:r>
            <a:r>
              <a:rPr lang="fr-FR" sz="2000" dirty="0" err="1">
                <a:latin typeface="Georgia" pitchFamily="18" charset="0"/>
              </a:rPr>
              <a:t>project</a:t>
            </a:r>
            <a:r>
              <a:rPr lang="fr-FR" sz="2000" dirty="0">
                <a:latin typeface="Georgia" pitchFamily="18" charset="0"/>
              </a:rPr>
              <a:t> 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04AF8EE-2028-4C4A-8383-B63A4F373C01}"/>
              </a:ext>
            </a:extLst>
          </p:cNvPr>
          <p:cNvCxnSpPr>
            <a:cxnSpLocks/>
          </p:cNvCxnSpPr>
          <p:nvPr/>
        </p:nvCxnSpPr>
        <p:spPr>
          <a:xfrm>
            <a:off x="6096000" y="1295400"/>
            <a:ext cx="0" cy="4953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77877D2F-38D2-41D0-9F7A-D6B9E3B068B1}"/>
              </a:ext>
            </a:extLst>
          </p:cNvPr>
          <p:cNvSpPr txBox="1">
            <a:spLocks/>
          </p:cNvSpPr>
          <p:nvPr/>
        </p:nvSpPr>
        <p:spPr bwMode="auto">
          <a:xfrm>
            <a:off x="6276165" y="824295"/>
            <a:ext cx="5172206" cy="57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FF0000"/>
                </a:solidFill>
              </a:rPr>
              <a:t>Future Colliders and Future Projects</a:t>
            </a:r>
            <a:endParaRPr lang="fr-FR" sz="1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4F287F-F0F4-46A7-ADDB-54971B5E5E1A}"/>
              </a:ext>
            </a:extLst>
          </p:cNvPr>
          <p:cNvSpPr txBox="1"/>
          <p:nvPr/>
        </p:nvSpPr>
        <p:spPr>
          <a:xfrm>
            <a:off x="9472866" y="5992912"/>
            <a:ext cx="2389511" cy="276999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eorgia" panose="02040502050405020303" pitchFamily="18" charset="0"/>
              </a:rPr>
              <a:t>R&amp;D activity for TSMC 28nm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B6A0ADC-2FE6-45E4-ACC3-145CFF583AD2}"/>
              </a:ext>
            </a:extLst>
          </p:cNvPr>
          <p:cNvSpPr txBox="1"/>
          <p:nvPr/>
        </p:nvSpPr>
        <p:spPr>
          <a:xfrm>
            <a:off x="6533170" y="6175148"/>
            <a:ext cx="2232727" cy="276999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eorgia" panose="02040502050405020303" pitchFamily="18" charset="0"/>
              </a:rPr>
              <a:t>OBELIX for Belle-II upgrade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F969053-B1AF-44E5-9098-3545158153F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30460"/>
          <a:stretch/>
        </p:blipFill>
        <p:spPr>
          <a:xfrm>
            <a:off x="4405938" y="3701117"/>
            <a:ext cx="1654587" cy="114523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C3C1E91-663F-4056-B74E-284645208536}"/>
              </a:ext>
            </a:extLst>
          </p:cNvPr>
          <p:cNvSpPr txBox="1"/>
          <p:nvPr/>
        </p:nvSpPr>
        <p:spPr>
          <a:xfrm>
            <a:off x="4205783" y="4718960"/>
            <a:ext cx="1483660" cy="276999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eorgia" panose="02040502050405020303" pitchFamily="18" charset="0"/>
              </a:rPr>
              <a:t>ITkPix-v1 on PCB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497873D-A6B0-492D-A769-B04F996F8E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19" y="4906162"/>
            <a:ext cx="1519609" cy="156882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6D595D8-41C9-4FC9-AE57-FE126116DB04}"/>
              </a:ext>
            </a:extLst>
          </p:cNvPr>
          <p:cNvSpPr txBox="1"/>
          <p:nvPr/>
        </p:nvSpPr>
        <p:spPr>
          <a:xfrm>
            <a:off x="1806942" y="6247253"/>
            <a:ext cx="1483660" cy="276999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eorgia" panose="02040502050405020303" pitchFamily="18" charset="0"/>
              </a:rPr>
              <a:t>Layout ITkPix-v1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417E659-51E4-4FCA-9AC5-CAE5588B0F48}"/>
              </a:ext>
            </a:extLst>
          </p:cNvPr>
          <p:cNvSpPr txBox="1"/>
          <p:nvPr/>
        </p:nvSpPr>
        <p:spPr>
          <a:xfrm>
            <a:off x="4521483" y="6231594"/>
            <a:ext cx="1654583" cy="276999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Georgia" panose="02040502050405020303" pitchFamily="18" charset="0"/>
              </a:rPr>
              <a:t>TID tests in Marseille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5194E19-17BE-4101-AD6D-DCA7E4A1D60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3587"/>
          <a:stretch/>
        </p:blipFill>
        <p:spPr>
          <a:xfrm>
            <a:off x="1040042" y="1403517"/>
            <a:ext cx="4898027" cy="201869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5F01AA1-FFE8-4538-B2C6-03C08772CB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3320" y="3459966"/>
            <a:ext cx="2480945" cy="1334566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7ECF4141-0EA0-4ED1-8A10-CB05480876CD}"/>
              </a:ext>
            </a:extLst>
          </p:cNvPr>
          <p:cNvSpPr txBox="1"/>
          <p:nvPr/>
        </p:nvSpPr>
        <p:spPr>
          <a:xfrm>
            <a:off x="1627277" y="4607350"/>
            <a:ext cx="1402464" cy="276999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eorgia" panose="02040502050405020303" pitchFamily="18" charset="0"/>
              </a:rPr>
              <a:t>Module Loading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64CFB8E-48A6-463C-B070-4730C903DD1A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37" name="Espace réservé de la date 5">
            <a:extLst>
              <a:ext uri="{FF2B5EF4-FFF2-40B4-BE49-F238E27FC236}">
                <a16:creationId xmlns:a16="http://schemas.microsoft.com/office/drawing/2014/main" id="{A1856E6E-B8FB-405D-B75D-4AB810EB1712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38" name="Espace réservé de la date 5">
            <a:extLst>
              <a:ext uri="{FF2B5EF4-FFF2-40B4-BE49-F238E27FC236}">
                <a16:creationId xmlns:a16="http://schemas.microsoft.com/office/drawing/2014/main" id="{1B1C83A4-A49A-4A2E-AC4B-9F2C6DCEFB2D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5" name="Espace réservé du numéro de diapositive 1">
            <a:extLst>
              <a:ext uri="{FF2B5EF4-FFF2-40B4-BE49-F238E27FC236}">
                <a16:creationId xmlns:a16="http://schemas.microsoft.com/office/drawing/2014/main" id="{F01D7FDA-6968-43B9-922B-C057A797A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F14CE6AD-C344-477B-AECB-2108BB964A06}"/>
              </a:ext>
            </a:extLst>
          </p:cNvPr>
          <p:cNvGrpSpPr/>
          <p:nvPr/>
        </p:nvGrpSpPr>
        <p:grpSpPr>
          <a:xfrm>
            <a:off x="6706263" y="1058442"/>
            <a:ext cx="4911993" cy="2793860"/>
            <a:chOff x="89533" y="450850"/>
            <a:chExt cx="11960860" cy="5731346"/>
          </a:xfrm>
        </p:grpSpPr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C9271B8C-829B-4E09-800D-3A6B8D8646E5}"/>
                </a:ext>
              </a:extLst>
            </p:cNvPr>
            <p:cNvGrpSpPr/>
            <p:nvPr/>
          </p:nvGrpSpPr>
          <p:grpSpPr>
            <a:xfrm>
              <a:off x="89533" y="450850"/>
              <a:ext cx="11960860" cy="5731346"/>
              <a:chOff x="89533" y="450850"/>
              <a:chExt cx="11960860" cy="5731346"/>
            </a:xfrm>
          </p:grpSpPr>
          <p:grpSp>
            <p:nvGrpSpPr>
              <p:cNvPr id="49" name="Grouper 1">
                <a:extLst>
                  <a:ext uri="{FF2B5EF4-FFF2-40B4-BE49-F238E27FC236}">
                    <a16:creationId xmlns:a16="http://schemas.microsoft.com/office/drawing/2014/main" id="{9B145D90-AE75-41D0-9547-01632CB10562}"/>
                  </a:ext>
                </a:extLst>
              </p:cNvPr>
              <p:cNvGrpSpPr/>
              <p:nvPr/>
            </p:nvGrpSpPr>
            <p:grpSpPr>
              <a:xfrm>
                <a:off x="89533" y="1017106"/>
                <a:ext cx="11960860" cy="5165090"/>
                <a:chOff x="494" y="1540"/>
                <a:chExt cx="18836" cy="8134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15F4E7A8-D2A3-42CB-AA00-FBBAD2E0A591}"/>
                    </a:ext>
                  </a:extLst>
                </p:cNvPr>
                <p:cNvSpPr/>
                <p:nvPr/>
              </p:nvSpPr>
              <p:spPr bwMode="auto">
                <a:xfrm>
                  <a:off x="18218" y="2962"/>
                  <a:ext cx="198" cy="6613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txBody>
                <a:bodyPr lIns="0" tIns="0" rIns="0" anchor="t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700" b="0" kern="0" dirty="0">
                      <a:solidFill>
                        <a:prstClr val="black"/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?</a:t>
                  </a: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6AEB06E-9C5C-471E-A1C5-0BB4BD756A03}"/>
                    </a:ext>
                  </a:extLst>
                </p:cNvPr>
                <p:cNvSpPr/>
                <p:nvPr/>
              </p:nvSpPr>
              <p:spPr bwMode="auto">
                <a:xfrm>
                  <a:off x="18454" y="2961"/>
                  <a:ext cx="198" cy="6613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txBody>
                <a:bodyPr lIns="0" tIns="0" rIns="0" anchor="t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700" b="0" kern="0" dirty="0">
                      <a:solidFill>
                        <a:prstClr val="black"/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?</a:t>
                  </a:r>
                </a:p>
              </p:txBody>
            </p:sp>
            <p:grpSp>
              <p:nvGrpSpPr>
                <p:cNvPr id="57" name="Groupe 56">
                  <a:extLst>
                    <a:ext uri="{FF2B5EF4-FFF2-40B4-BE49-F238E27FC236}">
                      <a16:creationId xmlns:a16="http://schemas.microsoft.com/office/drawing/2014/main" id="{C00767BD-D80F-450B-8D38-D8124A0D84FC}"/>
                    </a:ext>
                  </a:extLst>
                </p:cNvPr>
                <p:cNvGrpSpPr/>
                <p:nvPr/>
              </p:nvGrpSpPr>
              <p:grpSpPr>
                <a:xfrm>
                  <a:off x="9814" y="2948"/>
                  <a:ext cx="8430" cy="6726"/>
                  <a:chOff x="6240016" y="1912213"/>
                  <a:chExt cx="5353811" cy="4271042"/>
                </a:xfrm>
              </p:grpSpPr>
              <p:grpSp>
                <p:nvGrpSpPr>
                  <p:cNvPr id="168" name="Groupe 167">
                    <a:extLst>
                      <a:ext uri="{FF2B5EF4-FFF2-40B4-BE49-F238E27FC236}">
                        <a16:creationId xmlns:a16="http://schemas.microsoft.com/office/drawing/2014/main" id="{CE6A2BBC-721D-4330-A95A-3D1E54772547}"/>
                      </a:ext>
                    </a:extLst>
                  </p:cNvPr>
                  <p:cNvGrpSpPr/>
                  <p:nvPr/>
                </p:nvGrpSpPr>
                <p:grpSpPr>
                  <a:xfrm>
                    <a:off x="6240016" y="1912213"/>
                    <a:ext cx="4485197" cy="4271042"/>
                    <a:chOff x="1753001" y="1907293"/>
                    <a:chExt cx="4485197" cy="4271042"/>
                  </a:xfrm>
                </p:grpSpPr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1B42C8BA-B450-4AF8-BE37-C976A006455F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753001" y="1909119"/>
                      <a:ext cx="125560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31</a:t>
                      </a:r>
                    </a:p>
                  </p:txBody>
                </p:sp>
                <p:sp>
                  <p:nvSpPr>
                    <p:cNvPr id="176" name="Rectangle 175">
                      <a:extLst>
                        <a:ext uri="{FF2B5EF4-FFF2-40B4-BE49-F238E27FC236}">
                          <a16:creationId xmlns:a16="http://schemas.microsoft.com/office/drawing/2014/main" id="{BDF85C0A-5DBE-4BD5-A1F1-C5B84D425A55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907833" y="1909689"/>
                      <a:ext cx="125939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32</a:t>
                      </a:r>
                    </a:p>
                  </p:txBody>
                </p:sp>
                <p:sp>
                  <p:nvSpPr>
                    <p:cNvPr id="177" name="Rectangle 176">
                      <a:extLst>
                        <a:ext uri="{FF2B5EF4-FFF2-40B4-BE49-F238E27FC236}">
                          <a16:creationId xmlns:a16="http://schemas.microsoft.com/office/drawing/2014/main" id="{3761710C-58FF-41A4-A0C9-3B395825DC5D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052589" y="1978792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33</a:t>
                      </a:r>
                    </a:p>
                  </p:txBody>
                </p:sp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C94B87E0-2BB0-42DD-AE94-65D697FEC58C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197013" y="1907483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34</a:t>
                      </a:r>
                    </a:p>
                  </p:txBody>
                </p:sp>
                <p:sp>
                  <p:nvSpPr>
                    <p:cNvPr id="179" name="Rectangle 178">
                      <a:extLst>
                        <a:ext uri="{FF2B5EF4-FFF2-40B4-BE49-F238E27FC236}">
                          <a16:creationId xmlns:a16="http://schemas.microsoft.com/office/drawing/2014/main" id="{C43B54EC-8700-4672-8A48-A7956780D701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362973" y="1907293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35</a:t>
                      </a:r>
                    </a:p>
                  </p:txBody>
                </p:sp>
                <p:sp>
                  <p:nvSpPr>
                    <p:cNvPr id="180" name="Rectangle 179">
                      <a:extLst>
                        <a:ext uri="{FF2B5EF4-FFF2-40B4-BE49-F238E27FC236}">
                          <a16:creationId xmlns:a16="http://schemas.microsoft.com/office/drawing/2014/main" id="{44DF4AFB-35EA-4F00-9788-DDE915FD2BE0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505303" y="1908908"/>
                      <a:ext cx="125560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36</a:t>
                      </a:r>
                    </a:p>
                  </p:txBody>
                </p:sp>
                <p:sp>
                  <p:nvSpPr>
                    <p:cNvPr id="181" name="Rectangle 180">
                      <a:extLst>
                        <a:ext uri="{FF2B5EF4-FFF2-40B4-BE49-F238E27FC236}">
                          <a16:creationId xmlns:a16="http://schemas.microsoft.com/office/drawing/2014/main" id="{5A5CB40A-2270-4F58-A641-4397450C2350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658439" y="1907483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37</a:t>
                      </a:r>
                    </a:p>
                  </p:txBody>
                </p:sp>
                <p:sp>
                  <p:nvSpPr>
                    <p:cNvPr id="182" name="Rectangle 181">
                      <a:extLst>
                        <a:ext uri="{FF2B5EF4-FFF2-40B4-BE49-F238E27FC236}">
                          <a16:creationId xmlns:a16="http://schemas.microsoft.com/office/drawing/2014/main" id="{0D0CEAF4-2525-4F69-89A2-483402736797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803181" y="1907483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38</a:t>
                      </a:r>
                    </a:p>
                  </p:txBody>
                </p:sp>
                <p:sp>
                  <p:nvSpPr>
                    <p:cNvPr id="183" name="Rectangle 182">
                      <a:extLst>
                        <a:ext uri="{FF2B5EF4-FFF2-40B4-BE49-F238E27FC236}">
                          <a16:creationId xmlns:a16="http://schemas.microsoft.com/office/drawing/2014/main" id="{1B3C6BAD-CE42-4278-80D8-E636407F30F2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968264" y="1907483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39</a:t>
                      </a:r>
                    </a:p>
                  </p:txBody>
                </p:sp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BAD64CB4-4BB8-42EB-969C-DF7D8D5C8C2B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3117061" y="1907483"/>
                      <a:ext cx="125560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40</a:t>
                      </a:r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1D223FE4-1259-4E4F-B175-90F08B82B1AD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3260099" y="1909066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41</a:t>
                      </a:r>
                    </a:p>
                  </p:txBody>
                </p:sp>
                <p:sp>
                  <p:nvSpPr>
                    <p:cNvPr id="186" name="Rectangle 185">
                      <a:extLst>
                        <a:ext uri="{FF2B5EF4-FFF2-40B4-BE49-F238E27FC236}">
                          <a16:creationId xmlns:a16="http://schemas.microsoft.com/office/drawing/2014/main" id="{0A540D08-6CFC-4DB4-AF32-3D1083072DDA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3408989" y="1907483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42</a:t>
                      </a:r>
                    </a:p>
                  </p:txBody>
                </p:sp>
                <p:sp>
                  <p:nvSpPr>
                    <p:cNvPr id="187" name="Rectangle 186">
                      <a:extLst>
                        <a:ext uri="{FF2B5EF4-FFF2-40B4-BE49-F238E27FC236}">
                          <a16:creationId xmlns:a16="http://schemas.microsoft.com/office/drawing/2014/main" id="{1282ACD1-84FB-4BA7-91FE-4A9574DD6E38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3575572" y="1910212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43</a:t>
                      </a:r>
                    </a:p>
                  </p:txBody>
                </p:sp>
                <p:sp>
                  <p:nvSpPr>
                    <p:cNvPr id="188" name="Rectangle 187">
                      <a:extLst>
                        <a:ext uri="{FF2B5EF4-FFF2-40B4-BE49-F238E27FC236}">
                          <a16:creationId xmlns:a16="http://schemas.microsoft.com/office/drawing/2014/main" id="{08E775BD-0539-439D-9114-1775AA2235EC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3716920" y="1907483"/>
                      <a:ext cx="125560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44</a:t>
                      </a:r>
                    </a:p>
                  </p:txBody>
                </p:sp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6E47A256-092B-4048-AF33-60A1471CFD82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3870260" y="1912062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45</a:t>
                      </a:r>
                    </a:p>
                  </p:txBody>
                </p:sp>
                <p:sp>
                  <p:nvSpPr>
                    <p:cNvPr id="190" name="Rectangle 189">
                      <a:extLst>
                        <a:ext uri="{FF2B5EF4-FFF2-40B4-BE49-F238E27FC236}">
                          <a16:creationId xmlns:a16="http://schemas.microsoft.com/office/drawing/2014/main" id="{3F4DEF11-5652-4C0E-85C0-0E21071F21C9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014663" y="1912062"/>
                      <a:ext cx="125560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6</a:t>
                      </a:r>
                    </a:p>
                  </p:txBody>
                </p:sp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id="{1D2AA3CD-B7B7-4B00-AEDB-F92C03189CAA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163630" y="1912245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7</a:t>
                      </a:r>
                    </a:p>
                  </p:txBody>
                </p:sp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A1123902-A8B7-4772-90E9-D01743F817CE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314531" y="1912062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8</a:t>
                      </a:r>
                    </a:p>
                  </p:txBody>
                </p:sp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4E25C6A6-C8B2-4E9C-B011-DE558A218C3E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484576" y="1912213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49</a:t>
                      </a: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187DBEA0-E216-4D35-8B15-D7830DC63590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627339" y="1912245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50</a:t>
                      </a: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8B8F2BC4-F7C6-4C32-B38A-3A05A5888D85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773568" y="1912849"/>
                      <a:ext cx="125560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51</a:t>
                      </a:r>
                    </a:p>
                  </p:txBody>
                </p:sp>
                <p:sp>
                  <p:nvSpPr>
                    <p:cNvPr id="196" name="Rectangle 195">
                      <a:extLst>
                        <a:ext uri="{FF2B5EF4-FFF2-40B4-BE49-F238E27FC236}">
                          <a16:creationId xmlns:a16="http://schemas.microsoft.com/office/drawing/2014/main" id="{13544951-0145-44D7-AFEE-17E40BDDB161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918841" y="1913828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52</a:t>
                      </a:r>
                    </a:p>
                  </p:txBody>
                </p:sp>
                <p:sp>
                  <p:nvSpPr>
                    <p:cNvPr id="197" name="Rectangle 196">
                      <a:extLst>
                        <a:ext uri="{FF2B5EF4-FFF2-40B4-BE49-F238E27FC236}">
                          <a16:creationId xmlns:a16="http://schemas.microsoft.com/office/drawing/2014/main" id="{15F41927-B8BD-4CD0-8473-1112C80F4B22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064078" y="1913686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53</a:t>
                      </a:r>
                    </a:p>
                  </p:txBody>
                </p:sp>
                <p:sp>
                  <p:nvSpPr>
                    <p:cNvPr id="198" name="Rectangle 197">
                      <a:extLst>
                        <a:ext uri="{FF2B5EF4-FFF2-40B4-BE49-F238E27FC236}">
                          <a16:creationId xmlns:a16="http://schemas.microsoft.com/office/drawing/2014/main" id="{8B145E56-9D18-4E85-B51E-E1BA60DB4937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210077" y="1912245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54</a:t>
                      </a:r>
                      <a:endPara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99" name="Rectangle 198">
                      <a:extLst>
                        <a:ext uri="{FF2B5EF4-FFF2-40B4-BE49-F238E27FC236}">
                          <a16:creationId xmlns:a16="http://schemas.microsoft.com/office/drawing/2014/main" id="{0E7BE434-A3C1-4C43-945B-3B4531C6A312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351033" y="1912245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55</a:t>
                      </a:r>
                    </a:p>
                  </p:txBody>
                </p:sp>
                <p:sp>
                  <p:nvSpPr>
                    <p:cNvPr id="200" name="Rectangle 199">
                      <a:extLst>
                        <a:ext uri="{FF2B5EF4-FFF2-40B4-BE49-F238E27FC236}">
                          <a16:creationId xmlns:a16="http://schemas.microsoft.com/office/drawing/2014/main" id="{244AAAFA-07AB-40E0-9196-7043C31D52B5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493167" y="1912245"/>
                      <a:ext cx="125560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56</a:t>
                      </a:r>
                    </a:p>
                  </p:txBody>
                </p:sp>
                <p:sp>
                  <p:nvSpPr>
                    <p:cNvPr id="201" name="Rectangle 200">
                      <a:extLst>
                        <a:ext uri="{FF2B5EF4-FFF2-40B4-BE49-F238E27FC236}">
                          <a16:creationId xmlns:a16="http://schemas.microsoft.com/office/drawing/2014/main" id="{31820576-CA11-4DBF-880F-51FE34369006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650007" y="1912062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57</a:t>
                      </a:r>
                    </a:p>
                  </p:txBody>
                </p:sp>
                <p:sp>
                  <p:nvSpPr>
                    <p:cNvPr id="202" name="Rectangle 201">
                      <a:extLst>
                        <a:ext uri="{FF2B5EF4-FFF2-40B4-BE49-F238E27FC236}">
                          <a16:creationId xmlns:a16="http://schemas.microsoft.com/office/drawing/2014/main" id="{CF88A91B-CF0D-48C0-B70E-35BCFA015264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795132" y="1912062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58</a:t>
                      </a:r>
                    </a:p>
                  </p:txBody>
                </p:sp>
                <p:sp>
                  <p:nvSpPr>
                    <p:cNvPr id="203" name="Rectangle 202">
                      <a:extLst>
                        <a:ext uri="{FF2B5EF4-FFF2-40B4-BE49-F238E27FC236}">
                          <a16:creationId xmlns:a16="http://schemas.microsoft.com/office/drawing/2014/main" id="{536E3030-DC98-47AF-9105-E718F5F69C25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962131" y="1915115"/>
                      <a:ext cx="125938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59</a:t>
                      </a:r>
                    </a:p>
                  </p:txBody>
                </p:sp>
                <p:sp>
                  <p:nvSpPr>
                    <p:cNvPr id="204" name="Rectangle 203">
                      <a:extLst>
                        <a:ext uri="{FF2B5EF4-FFF2-40B4-BE49-F238E27FC236}">
                          <a16:creationId xmlns:a16="http://schemas.microsoft.com/office/drawing/2014/main" id="{2D447914-4376-46F6-B084-C93EB0ADF844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6112638" y="1917844"/>
                      <a:ext cx="125560" cy="4199543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</a:ln>
                    <a:effectLst/>
                  </p:spPr>
                  <p:txBody>
                    <a:bodyPr lIns="0" tIns="0" rIns="0" anchor="t"/>
                    <a:lstStyle>
                      <a:defPPr>
                        <a:defRPr lang="fr-FR"/>
                      </a:defPPr>
                      <a:lvl1pPr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1pPr>
                      <a:lvl2pPr marL="4572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2pPr>
                      <a:lvl3pPr marL="9144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3pPr>
                      <a:lvl4pPr marL="13716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4pPr>
                      <a:lvl5pPr marL="1828800" algn="l">
                        <a:spcBef>
                          <a:spcPts val="0"/>
                        </a:spcBef>
                        <a:spcAft>
                          <a:spcPts val="0"/>
                        </a:spcAft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5pPr>
                      <a:lvl6pPr marL="22860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6pPr>
                      <a:lvl7pPr marL="27432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7pPr>
                      <a:lvl8pPr marL="32004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8pPr>
                      <a:lvl9pPr marL="3657600" algn="l" defTabSz="914400">
                        <a:defRPr sz="900" b="1">
                          <a:solidFill>
                            <a:schemeClr val="bg2"/>
                          </a:solidFill>
                          <a:latin typeface="Arial" panose="020B0604020202020204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1219200" eaLnBrk="0" hangingPunct="0">
                        <a:defRPr/>
                      </a:pPr>
                      <a:r>
                        <a:rPr lang="en-US" sz="700" b="0" kern="0" dirty="0">
                          <a:solidFill>
                            <a:prstClr val="black"/>
                          </a:solidFill>
                          <a:latin typeface="Calibri" panose="020F0502020204030204"/>
                          <a:cs typeface="Arial" panose="020B0604020202020204" pitchFamily="34" charset="0"/>
                        </a:rPr>
                        <a:t>60</a:t>
                      </a:r>
                    </a:p>
                  </p:txBody>
                </p:sp>
              </p:grpSp>
              <p:sp>
                <p:nvSpPr>
                  <p:cNvPr id="169" name="Rectangle 168">
                    <a:extLst>
                      <a:ext uri="{FF2B5EF4-FFF2-40B4-BE49-F238E27FC236}">
                        <a16:creationId xmlns:a16="http://schemas.microsoft.com/office/drawing/2014/main" id="{20F78AC2-28B9-483C-8152-CC1A27092209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0744240" y="1923209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61</a:t>
                    </a:r>
                  </a:p>
                </p:txBody>
              </p:sp>
              <p:sp>
                <p:nvSpPr>
                  <p:cNvPr id="170" name="Rectangle 169">
                    <a:extLst>
                      <a:ext uri="{FF2B5EF4-FFF2-40B4-BE49-F238E27FC236}">
                        <a16:creationId xmlns:a16="http://schemas.microsoft.com/office/drawing/2014/main" id="{D22AB993-BA7E-4E1C-BEA1-9D2F89C31E3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0889153" y="1923026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62</a:t>
                    </a:r>
                  </a:p>
                </p:txBody>
              </p:sp>
              <p:sp>
                <p:nvSpPr>
                  <p:cNvPr id="171" name="Rectangle 170">
                    <a:extLst>
                      <a:ext uri="{FF2B5EF4-FFF2-40B4-BE49-F238E27FC236}">
                        <a16:creationId xmlns:a16="http://schemas.microsoft.com/office/drawing/2014/main" id="{B048E66F-5C62-46D1-9711-279EE722468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038921" y="1922165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63</a:t>
                    </a:r>
                  </a:p>
                </p:txBody>
              </p:sp>
              <p:sp>
                <p:nvSpPr>
                  <p:cNvPr id="172" name="Rectangle 171">
                    <a:extLst>
                      <a:ext uri="{FF2B5EF4-FFF2-40B4-BE49-F238E27FC236}">
                        <a16:creationId xmlns:a16="http://schemas.microsoft.com/office/drawing/2014/main" id="{D7F2AE19-1BC1-44A3-9A9C-FC7676518B3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182372" y="1920827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64</a:t>
                    </a:r>
                  </a:p>
                </p:txBody>
              </p:sp>
              <p:sp>
                <p:nvSpPr>
                  <p:cNvPr id="173" name="Rectangle 172">
                    <a:extLst>
                      <a:ext uri="{FF2B5EF4-FFF2-40B4-BE49-F238E27FC236}">
                        <a16:creationId xmlns:a16="http://schemas.microsoft.com/office/drawing/2014/main" id="{0C3A397D-64FF-4271-BC04-9D5070B1F79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326822" y="1919559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65</a:t>
                    </a:r>
                  </a:p>
                </p:txBody>
              </p:sp>
              <p:sp>
                <p:nvSpPr>
                  <p:cNvPr id="174" name="Rectangle 173">
                    <a:extLst>
                      <a:ext uri="{FF2B5EF4-FFF2-40B4-BE49-F238E27FC236}">
                        <a16:creationId xmlns:a16="http://schemas.microsoft.com/office/drawing/2014/main" id="{F7005918-DA8A-4C9E-AA91-CE50254F5F1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468267" y="1919785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66</a:t>
                    </a:r>
                  </a:p>
                </p:txBody>
              </p:sp>
            </p:grpSp>
            <p:grpSp>
              <p:nvGrpSpPr>
                <p:cNvPr id="58" name="Groupe 57">
                  <a:extLst>
                    <a:ext uri="{FF2B5EF4-FFF2-40B4-BE49-F238E27FC236}">
                      <a16:creationId xmlns:a16="http://schemas.microsoft.com/office/drawing/2014/main" id="{9EF65454-8537-41D1-A7B2-1230A51F0826}"/>
                    </a:ext>
                  </a:extLst>
                </p:cNvPr>
                <p:cNvGrpSpPr/>
                <p:nvPr/>
              </p:nvGrpSpPr>
              <p:grpSpPr>
                <a:xfrm>
                  <a:off x="2519" y="2939"/>
                  <a:ext cx="7223" cy="6626"/>
                  <a:chOff x="1612454" y="1907293"/>
                  <a:chExt cx="4598614" cy="4206686"/>
                </a:xfrm>
              </p:grpSpPr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908C1957-1ADB-4904-B42A-1BF894BF85E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612454" y="190748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endParaRPr lang="en-US" sz="700" b="0" kern="0" dirty="0">
                      <a:solidFill>
                        <a:prstClr val="black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1779C8C6-F283-4E80-A04E-D5DBDB1B757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757515" y="1909119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</a:t>
                    </a:r>
                  </a:p>
                </p:txBody>
              </p:sp>
              <p:sp>
                <p:nvSpPr>
                  <p:cNvPr id="139" name="Rectangle 138">
                    <a:extLst>
                      <a:ext uri="{FF2B5EF4-FFF2-40B4-BE49-F238E27FC236}">
                        <a16:creationId xmlns:a16="http://schemas.microsoft.com/office/drawing/2014/main" id="{BAF09028-47E9-434B-810E-BD5943AC60E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895133" y="1909689"/>
                    <a:ext cx="125939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</a:t>
                    </a:r>
                    <a:endParaRPr lang="en-US" sz="700" b="0" kern="0" dirty="0">
                      <a:solidFill>
                        <a:prstClr val="black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484F2024-8387-4118-B61B-AD97E8425A5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057815" y="190748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3</a:t>
                    </a:r>
                  </a:p>
                </p:txBody>
              </p:sp>
              <p:sp>
                <p:nvSpPr>
                  <p:cNvPr id="141" name="Rectangle 140">
                    <a:extLst>
                      <a:ext uri="{FF2B5EF4-FFF2-40B4-BE49-F238E27FC236}">
                        <a16:creationId xmlns:a16="http://schemas.microsoft.com/office/drawing/2014/main" id="{D7ABCDD2-9BCD-4DB2-A185-05893EFA94B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203363" y="190748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4</a:t>
                    </a:r>
                  </a:p>
                </p:txBody>
              </p:sp>
              <p:sp>
                <p:nvSpPr>
                  <p:cNvPr id="142" name="Rectangle 141">
                    <a:extLst>
                      <a:ext uri="{FF2B5EF4-FFF2-40B4-BE49-F238E27FC236}">
                        <a16:creationId xmlns:a16="http://schemas.microsoft.com/office/drawing/2014/main" id="{968F7370-994E-4448-BFFA-E1FB4DB52EB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351233" y="190729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5</a:t>
                    </a:r>
                  </a:p>
                </p:txBody>
              </p:sp>
              <p:sp>
                <p:nvSpPr>
                  <p:cNvPr id="143" name="Rectangle 142">
                    <a:extLst>
                      <a:ext uri="{FF2B5EF4-FFF2-40B4-BE49-F238E27FC236}">
                        <a16:creationId xmlns:a16="http://schemas.microsoft.com/office/drawing/2014/main" id="{15E75CC2-E952-4D32-9F25-2D47ACBB214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493563" y="1908908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6</a:t>
                    </a:r>
                  </a:p>
                </p:txBody>
              </p:sp>
              <p:sp>
                <p:nvSpPr>
                  <p:cNvPr id="144" name="Rectangle 143">
                    <a:extLst>
                      <a:ext uri="{FF2B5EF4-FFF2-40B4-BE49-F238E27FC236}">
                        <a16:creationId xmlns:a16="http://schemas.microsoft.com/office/drawing/2014/main" id="{1CE001F2-8410-4D29-BEBE-04181BD9095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659399" y="190748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7</a:t>
                    </a:r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5DCD68D9-F887-4EE1-B4B4-B586FA1FA44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04141" y="190748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8</a:t>
                    </a:r>
                  </a:p>
                </p:txBody>
              </p:sp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1370EB3F-AC14-4710-BF31-58A9E58A5109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949214" y="190748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9</a:t>
                    </a:r>
                  </a:p>
                </p:txBody>
              </p:sp>
              <p:sp>
                <p:nvSpPr>
                  <p:cNvPr id="147" name="Rectangle 146">
                    <a:extLst>
                      <a:ext uri="{FF2B5EF4-FFF2-40B4-BE49-F238E27FC236}">
                        <a16:creationId xmlns:a16="http://schemas.microsoft.com/office/drawing/2014/main" id="{E5C34082-42BB-4F9D-BEA4-2401DFB5EB5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091661" y="1907483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10</a:t>
                    </a:r>
                  </a:p>
                </p:txBody>
              </p:sp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C7863C61-E45C-46AC-99A3-F009BD56EB9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260099" y="1909066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11</a:t>
                    </a:r>
                  </a:p>
                </p:txBody>
              </p:sp>
              <p:sp>
                <p:nvSpPr>
                  <p:cNvPr id="149" name="Rectangle 148">
                    <a:extLst>
                      <a:ext uri="{FF2B5EF4-FFF2-40B4-BE49-F238E27FC236}">
                        <a16:creationId xmlns:a16="http://schemas.microsoft.com/office/drawing/2014/main" id="{A3C2D7D9-55D6-4027-898A-6C3AFC93046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415339" y="190748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12</a:t>
                    </a:r>
                  </a:p>
                </p:txBody>
              </p:sp>
              <p:sp>
                <p:nvSpPr>
                  <p:cNvPr id="150" name="Rectangle 149">
                    <a:extLst>
                      <a:ext uri="{FF2B5EF4-FFF2-40B4-BE49-F238E27FC236}">
                        <a16:creationId xmlns:a16="http://schemas.microsoft.com/office/drawing/2014/main" id="{C94335BE-377A-4C5F-A99A-4CDDEDE30A5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62872" y="1910212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13</a:t>
                    </a:r>
                  </a:p>
                </p:txBody>
              </p:sp>
              <p:sp>
                <p:nvSpPr>
                  <p:cNvPr id="151" name="Rectangle 150">
                    <a:extLst>
                      <a:ext uri="{FF2B5EF4-FFF2-40B4-BE49-F238E27FC236}">
                        <a16:creationId xmlns:a16="http://schemas.microsoft.com/office/drawing/2014/main" id="{6CEB2B6A-B1BE-4524-B75F-BAC768D9BFF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704220" y="1907483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14</a:t>
                    </a:r>
                  </a:p>
                </p:txBody>
              </p:sp>
              <p:sp>
                <p:nvSpPr>
                  <p:cNvPr id="152" name="Rectangle 151">
                    <a:extLst>
                      <a:ext uri="{FF2B5EF4-FFF2-40B4-BE49-F238E27FC236}">
                        <a16:creationId xmlns:a16="http://schemas.microsoft.com/office/drawing/2014/main" id="{416E4656-00E2-4C10-BA47-25EAB43C99D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870260" y="1912062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15</a:t>
                    </a:r>
                  </a:p>
                </p:txBody>
              </p:sp>
              <p:sp>
                <p:nvSpPr>
                  <p:cNvPr id="153" name="Rectangle 152">
                    <a:extLst>
                      <a:ext uri="{FF2B5EF4-FFF2-40B4-BE49-F238E27FC236}">
                        <a16:creationId xmlns:a16="http://schemas.microsoft.com/office/drawing/2014/main" id="{E36D555E-70E6-4070-B51A-F0CC27F7F25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14663" y="1912062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</a:t>
                    </a: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6</a:t>
                    </a:r>
                  </a:p>
                </p:txBody>
              </p:sp>
              <p:sp>
                <p:nvSpPr>
                  <p:cNvPr id="154" name="Rectangle 153">
                    <a:extLst>
                      <a:ext uri="{FF2B5EF4-FFF2-40B4-BE49-F238E27FC236}">
                        <a16:creationId xmlns:a16="http://schemas.microsoft.com/office/drawing/2014/main" id="{112EED61-6DF5-4515-B08D-2AAC7BEAAB9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163630" y="1912245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</a:t>
                    </a: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7</a:t>
                    </a:r>
                  </a:p>
                </p:txBody>
              </p:sp>
              <p:sp>
                <p:nvSpPr>
                  <p:cNvPr id="155" name="Rectangle 154">
                    <a:extLst>
                      <a:ext uri="{FF2B5EF4-FFF2-40B4-BE49-F238E27FC236}">
                        <a16:creationId xmlns:a16="http://schemas.microsoft.com/office/drawing/2014/main" id="{4EADBE7F-CFB8-4F95-BFD9-B95192006D5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314531" y="1912062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</a:t>
                    </a: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8</a:t>
                    </a:r>
                  </a:p>
                </p:txBody>
              </p:sp>
              <p:sp>
                <p:nvSpPr>
                  <p:cNvPr id="156" name="Rectangle 155">
                    <a:extLst>
                      <a:ext uri="{FF2B5EF4-FFF2-40B4-BE49-F238E27FC236}">
                        <a16:creationId xmlns:a16="http://schemas.microsoft.com/office/drawing/2014/main" id="{DA914746-BC97-4170-A964-7B8FDB099AE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484576" y="1912213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19</a:t>
                    </a:r>
                  </a:p>
                </p:txBody>
              </p:sp>
              <p:sp>
                <p:nvSpPr>
                  <p:cNvPr id="157" name="Rectangle 156">
                    <a:extLst>
                      <a:ext uri="{FF2B5EF4-FFF2-40B4-BE49-F238E27FC236}">
                        <a16:creationId xmlns:a16="http://schemas.microsoft.com/office/drawing/2014/main" id="{B40C16A6-F702-4D98-B368-5F1E5612D42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627339" y="1912245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20</a:t>
                    </a:r>
                  </a:p>
                </p:txBody>
              </p:sp>
              <p:sp>
                <p:nvSpPr>
                  <p:cNvPr id="158" name="Rectangle 157">
                    <a:extLst>
                      <a:ext uri="{FF2B5EF4-FFF2-40B4-BE49-F238E27FC236}">
                        <a16:creationId xmlns:a16="http://schemas.microsoft.com/office/drawing/2014/main" id="{71353890-5FD9-4041-8575-E90183C0902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773568" y="1912849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21</a:t>
                    </a:r>
                  </a:p>
                </p:txBody>
              </p:sp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2A84509C-3AAB-4F4F-84EA-6ADAA20B448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18841" y="1913828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22</a:t>
                    </a:r>
                  </a:p>
                </p:txBody>
              </p:sp>
              <p:sp>
                <p:nvSpPr>
                  <p:cNvPr id="160" name="Rectangle 159">
                    <a:extLst>
                      <a:ext uri="{FF2B5EF4-FFF2-40B4-BE49-F238E27FC236}">
                        <a16:creationId xmlns:a16="http://schemas.microsoft.com/office/drawing/2014/main" id="{DFB90705-07B4-4406-8576-AE9C9FDC60F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064078" y="1913686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23</a:t>
                    </a:r>
                  </a:p>
                </p:txBody>
              </p:sp>
              <p:sp>
                <p:nvSpPr>
                  <p:cNvPr id="161" name="Rectangle 160">
                    <a:extLst>
                      <a:ext uri="{FF2B5EF4-FFF2-40B4-BE49-F238E27FC236}">
                        <a16:creationId xmlns:a16="http://schemas.microsoft.com/office/drawing/2014/main" id="{CD82F63D-A587-4814-81BF-EC37B04072F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210077" y="1912245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24</a:t>
                    </a:r>
                    <a:endParaRPr lang="en-US" sz="700" b="0" kern="0" dirty="0">
                      <a:solidFill>
                        <a:prstClr val="black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2" name="Rectangle 161">
                    <a:extLst>
                      <a:ext uri="{FF2B5EF4-FFF2-40B4-BE49-F238E27FC236}">
                        <a16:creationId xmlns:a16="http://schemas.microsoft.com/office/drawing/2014/main" id="{04EB03B5-75D8-4CEA-ACA1-10F658A5417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351033" y="1912245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25</a:t>
                    </a:r>
                  </a:p>
                </p:txBody>
              </p:sp>
              <p:sp>
                <p:nvSpPr>
                  <p:cNvPr id="163" name="Rectangle 162">
                    <a:extLst>
                      <a:ext uri="{FF2B5EF4-FFF2-40B4-BE49-F238E27FC236}">
                        <a16:creationId xmlns:a16="http://schemas.microsoft.com/office/drawing/2014/main" id="{62ACA962-B9A3-44B0-B768-6A58C88B36D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493167" y="1912245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26</a:t>
                    </a:r>
                  </a:p>
                </p:txBody>
              </p:sp>
              <p:sp>
                <p:nvSpPr>
                  <p:cNvPr id="164" name="Rectangle 163">
                    <a:extLst>
                      <a:ext uri="{FF2B5EF4-FFF2-40B4-BE49-F238E27FC236}">
                        <a16:creationId xmlns:a16="http://schemas.microsoft.com/office/drawing/2014/main" id="{63DB6A75-1826-4493-805F-8D4D926153D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650007" y="1912062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27</a:t>
                    </a:r>
                  </a:p>
                </p:txBody>
              </p:sp>
              <p:sp>
                <p:nvSpPr>
                  <p:cNvPr id="165" name="Rectangle 164">
                    <a:extLst>
                      <a:ext uri="{FF2B5EF4-FFF2-40B4-BE49-F238E27FC236}">
                        <a16:creationId xmlns:a16="http://schemas.microsoft.com/office/drawing/2014/main" id="{37BCAEB1-48D0-4706-9388-46EEB241A70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795132" y="1912062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28</a:t>
                    </a:r>
                  </a:p>
                </p:txBody>
              </p:sp>
              <p:sp>
                <p:nvSpPr>
                  <p:cNvPr id="166" name="Rectangle 165">
                    <a:extLst>
                      <a:ext uri="{FF2B5EF4-FFF2-40B4-BE49-F238E27FC236}">
                        <a16:creationId xmlns:a16="http://schemas.microsoft.com/office/drawing/2014/main" id="{12E4B30B-988B-4515-B4D9-D2B4B60E6AC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942715" y="1912070"/>
                    <a:ext cx="125938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29</a:t>
                    </a:r>
                  </a:p>
                </p:txBody>
              </p:sp>
              <p:sp>
                <p:nvSpPr>
                  <p:cNvPr id="167" name="Rectangle 166">
                    <a:extLst>
                      <a:ext uri="{FF2B5EF4-FFF2-40B4-BE49-F238E27FC236}">
                        <a16:creationId xmlns:a16="http://schemas.microsoft.com/office/drawing/2014/main" id="{68907346-9A1C-4A3A-8936-A13323D6287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085508" y="1914436"/>
                    <a:ext cx="125560" cy="4199543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chemeClr val="bg1">
                        <a:lumMod val="95000"/>
                      </a:schemeClr>
                    </a:solidFill>
                    <a:prstDash val="solid"/>
                  </a:ln>
                  <a:effectLst/>
                </p:spPr>
                <p:txBody>
                  <a:bodyPr lIns="0" tIns="0" rIns="0" anchor="t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r>
                      <a:rPr lang="en-US" sz="700" b="0" kern="0" dirty="0">
                        <a:solidFill>
                          <a:prstClr val="black"/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30</a:t>
                    </a:r>
                  </a:p>
                </p:txBody>
              </p:sp>
            </p:grp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902FC937-33D7-4127-9179-ACCB4298277F}"/>
                    </a:ext>
                  </a:extLst>
                </p:cNvPr>
                <p:cNvSpPr/>
                <p:nvPr/>
              </p:nvSpPr>
              <p:spPr>
                <a:xfrm>
                  <a:off x="2467" y="2003"/>
                  <a:ext cx="16531" cy="411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69A6">
                        <a:tint val="66000"/>
                        <a:satMod val="160000"/>
                      </a:srgbClr>
                    </a:gs>
                    <a:gs pos="50000">
                      <a:srgbClr val="0069A6">
                        <a:tint val="44500"/>
                        <a:satMod val="160000"/>
                      </a:srgbClr>
                    </a:gs>
                    <a:gs pos="100000">
                      <a:srgbClr val="0069A6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defTabSz="1219200">
                    <a:defRPr/>
                  </a:pPr>
                  <a:r>
                    <a:rPr lang="en-GB" sz="1465" kern="0" dirty="0">
                      <a:solidFill>
                        <a:prstClr val="white"/>
                      </a:solidFill>
                      <a:latin typeface="Calibri" panose="020F0502020204030204"/>
                      <a:ea typeface="MS PGothic" panose="020B0600070205080204" charset="-128"/>
                      <a:cs typeface="Arial" panose="020B0604020202020204" pitchFamily="34" charset="0"/>
                    </a:rPr>
                    <a:t>                                          </a:t>
                  </a:r>
                  <a:r>
                    <a:rPr lang="en-GB" sz="1100" kern="0" dirty="0">
                      <a:solidFill>
                        <a:prstClr val="white"/>
                      </a:solidFill>
                      <a:latin typeface="Calibri" panose="020F0502020204030204"/>
                      <a:ea typeface="MS PGothic" panose="020B0600070205080204" charset="-128"/>
                      <a:cs typeface="Arial" panose="020B0604020202020204" pitchFamily="34" charset="0"/>
                    </a:rPr>
                    <a:t>2025</a:t>
                  </a:r>
                  <a:r>
                    <a:rPr lang="en-GB" sz="1465" kern="0" dirty="0">
                      <a:solidFill>
                        <a:prstClr val="white"/>
                      </a:solidFill>
                      <a:latin typeface="Calibri" panose="020F0502020204030204"/>
                      <a:ea typeface="MS PGothic" panose="020B0600070205080204" charset="-128"/>
                      <a:cs typeface="Arial" panose="020B0604020202020204" pitchFamily="34" charset="0"/>
                    </a:rPr>
                    <a:t>                                                                                                                               </a:t>
                  </a:r>
                  <a:r>
                    <a:rPr lang="en-GB" sz="1100" kern="0" dirty="0">
                      <a:solidFill>
                        <a:prstClr val="white"/>
                      </a:solidFill>
                      <a:latin typeface="Calibri" panose="020F0502020204030204"/>
                      <a:ea typeface="MS PGothic" panose="020B0600070205080204" charset="-128"/>
                      <a:cs typeface="Arial" panose="020B0604020202020204" pitchFamily="34" charset="0"/>
                    </a:rPr>
                    <a:t>2026</a:t>
                  </a:r>
                  <a:endParaRPr lang="en-GB" sz="1465" kern="0" dirty="0">
                    <a:solidFill>
                      <a:prstClr val="white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0" name="Straight Connector 149">
                  <a:extLst>
                    <a:ext uri="{FF2B5EF4-FFF2-40B4-BE49-F238E27FC236}">
                      <a16:creationId xmlns:a16="http://schemas.microsoft.com/office/drawing/2014/main" id="{47747FDE-A54F-4CA0-9A6E-9C964BC9117A}"/>
                    </a:ext>
                  </a:extLst>
                </p:cNvPr>
                <p:cNvCxnSpPr/>
                <p:nvPr/>
              </p:nvCxnSpPr>
              <p:spPr bwMode="auto">
                <a:xfrm>
                  <a:off x="2497" y="4414"/>
                  <a:ext cx="15717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1" name="Straight Connector 152">
                  <a:extLst>
                    <a:ext uri="{FF2B5EF4-FFF2-40B4-BE49-F238E27FC236}">
                      <a16:creationId xmlns:a16="http://schemas.microsoft.com/office/drawing/2014/main" id="{921B08E1-B630-48DC-B128-BB695DBB5376}"/>
                    </a:ext>
                  </a:extLst>
                </p:cNvPr>
                <p:cNvCxnSpPr/>
                <p:nvPr/>
              </p:nvCxnSpPr>
              <p:spPr bwMode="auto">
                <a:xfrm>
                  <a:off x="2497" y="6569"/>
                  <a:ext cx="15717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2" name="Straight Connector 154">
                  <a:extLst>
                    <a:ext uri="{FF2B5EF4-FFF2-40B4-BE49-F238E27FC236}">
                      <a16:creationId xmlns:a16="http://schemas.microsoft.com/office/drawing/2014/main" id="{BDD5456B-01ED-4981-8615-65AEEA298952}"/>
                    </a:ext>
                  </a:extLst>
                </p:cNvPr>
                <p:cNvCxnSpPr/>
                <p:nvPr/>
              </p:nvCxnSpPr>
              <p:spPr bwMode="auto">
                <a:xfrm>
                  <a:off x="2497" y="3696"/>
                  <a:ext cx="15762" cy="1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3" name="Straight Connector 118">
                  <a:extLst>
                    <a:ext uri="{FF2B5EF4-FFF2-40B4-BE49-F238E27FC236}">
                      <a16:creationId xmlns:a16="http://schemas.microsoft.com/office/drawing/2014/main" id="{97A16DEA-C5CB-47F2-AB39-9174F565E8D9}"/>
                    </a:ext>
                  </a:extLst>
                </p:cNvPr>
                <p:cNvCxnSpPr/>
                <p:nvPr/>
              </p:nvCxnSpPr>
              <p:spPr bwMode="auto">
                <a:xfrm>
                  <a:off x="2497" y="9171"/>
                  <a:ext cx="15717" cy="1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4" name="Straight Connector 153">
                  <a:extLst>
                    <a:ext uri="{FF2B5EF4-FFF2-40B4-BE49-F238E27FC236}">
                      <a16:creationId xmlns:a16="http://schemas.microsoft.com/office/drawing/2014/main" id="{61534892-6560-4339-B115-307B656A8203}"/>
                    </a:ext>
                  </a:extLst>
                </p:cNvPr>
                <p:cNvCxnSpPr/>
                <p:nvPr/>
              </p:nvCxnSpPr>
              <p:spPr bwMode="auto">
                <a:xfrm>
                  <a:off x="2528" y="5841"/>
                  <a:ext cx="15717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5" name="Round Diagonal Corner Rectangle 138">
                  <a:extLst>
                    <a:ext uri="{FF2B5EF4-FFF2-40B4-BE49-F238E27FC236}">
                      <a16:creationId xmlns:a16="http://schemas.microsoft.com/office/drawing/2014/main" id="{9152404C-BF1B-4C84-96E0-31F375083E58}"/>
                    </a:ext>
                  </a:extLst>
                </p:cNvPr>
                <p:cNvSpPr/>
                <p:nvPr/>
              </p:nvSpPr>
              <p:spPr bwMode="auto">
                <a:xfrm>
                  <a:off x="563" y="6320"/>
                  <a:ext cx="1626" cy="474"/>
                </a:xfrm>
                <a:prstGeom prst="round2Diag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8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RTL</a:t>
                  </a:r>
                  <a:endParaRPr lang="en-US" sz="1065" kern="0" dirty="0">
                    <a:solidFill>
                      <a:srgbClr val="FFFFFF"/>
                    </a:solidFill>
                    <a:latin typeface="Calibri" panose="020F0502020204030204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6" name="Round Diagonal Corner Rectangle 138">
                  <a:extLst>
                    <a:ext uri="{FF2B5EF4-FFF2-40B4-BE49-F238E27FC236}">
                      <a16:creationId xmlns:a16="http://schemas.microsoft.com/office/drawing/2014/main" id="{F1FA0AD6-ABC3-4D06-A8C6-9E6606F14E4B}"/>
                    </a:ext>
                  </a:extLst>
                </p:cNvPr>
                <p:cNvSpPr/>
                <p:nvPr/>
              </p:nvSpPr>
              <p:spPr bwMode="auto">
                <a:xfrm>
                  <a:off x="593" y="4571"/>
                  <a:ext cx="758" cy="474"/>
                </a:xfrm>
                <a:prstGeom prst="round2Diag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8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FE</a:t>
                  </a:r>
                  <a:endParaRPr lang="en-US" sz="1065" kern="0" dirty="0">
                    <a:solidFill>
                      <a:srgbClr val="FFFFFF"/>
                    </a:solidFill>
                    <a:latin typeface="Calibri" panose="020F0502020204030204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" name="Round Diagonal Corner Rectangle 138">
                  <a:extLst>
                    <a:ext uri="{FF2B5EF4-FFF2-40B4-BE49-F238E27FC236}">
                      <a16:creationId xmlns:a16="http://schemas.microsoft.com/office/drawing/2014/main" id="{A1648D78-FC64-45CB-AC39-BDB199FE8571}"/>
                    </a:ext>
                  </a:extLst>
                </p:cNvPr>
                <p:cNvSpPr/>
                <p:nvPr/>
              </p:nvSpPr>
              <p:spPr bwMode="auto">
                <a:xfrm>
                  <a:off x="519" y="7015"/>
                  <a:ext cx="1715" cy="866"/>
                </a:xfrm>
                <a:prstGeom prst="round2Diag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8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DIGITAL Design and Physical Implementation</a:t>
                  </a:r>
                </a:p>
              </p:txBody>
            </p:sp>
            <p:sp>
              <p:nvSpPr>
                <p:cNvPr id="68" name="Round Diagonal Corner Rectangle 79">
                  <a:extLst>
                    <a:ext uri="{FF2B5EF4-FFF2-40B4-BE49-F238E27FC236}">
                      <a16:creationId xmlns:a16="http://schemas.microsoft.com/office/drawing/2014/main" id="{54C16098-A745-4FD0-BA73-2A62A658E981}"/>
                    </a:ext>
                  </a:extLst>
                </p:cNvPr>
                <p:cNvSpPr/>
                <p:nvPr/>
              </p:nvSpPr>
              <p:spPr bwMode="auto">
                <a:xfrm>
                  <a:off x="494" y="8914"/>
                  <a:ext cx="1670" cy="559"/>
                </a:xfrm>
                <a:prstGeom prst="round2Diag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8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TOP Integration</a:t>
                  </a:r>
                </a:p>
              </p:txBody>
            </p:sp>
            <p:sp>
              <p:nvSpPr>
                <p:cNvPr id="69" name="Rounded Rectangle 341">
                  <a:extLst>
                    <a:ext uri="{FF2B5EF4-FFF2-40B4-BE49-F238E27FC236}">
                      <a16:creationId xmlns:a16="http://schemas.microsoft.com/office/drawing/2014/main" id="{576DB537-4B28-43D8-863D-300F256EB398}"/>
                    </a:ext>
                  </a:extLst>
                </p:cNvPr>
                <p:cNvSpPr/>
                <p:nvPr/>
              </p:nvSpPr>
              <p:spPr>
                <a:xfrm>
                  <a:off x="2513" y="4205"/>
                  <a:ext cx="4514" cy="556"/>
                </a:xfrm>
                <a:prstGeom prst="roundRect">
                  <a:avLst/>
                </a:prstGeom>
                <a:solidFill>
                  <a:srgbClr val="70AD47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1065" kern="0" dirty="0">
                      <a:solidFill>
                        <a:prstClr val="white"/>
                      </a:solidFill>
                      <a:latin typeface="Calibri" panose="020F0502020204030204"/>
                      <a:cs typeface="Lucida Sans Unicode" panose="020B0602030504020204" pitchFamily="34" charset="0"/>
                    </a:rPr>
                    <a:t>Requirements &amp; Architecture </a:t>
                  </a:r>
                </a:p>
              </p:txBody>
            </p:sp>
            <p:sp>
              <p:nvSpPr>
                <p:cNvPr id="70" name="Forme libre : forme 69">
                  <a:extLst>
                    <a:ext uri="{FF2B5EF4-FFF2-40B4-BE49-F238E27FC236}">
                      <a16:creationId xmlns:a16="http://schemas.microsoft.com/office/drawing/2014/main" id="{9B97E140-AC99-4D2E-AD70-6708DEE0FB89}"/>
                    </a:ext>
                  </a:extLst>
                </p:cNvPr>
                <p:cNvSpPr/>
                <p:nvPr/>
              </p:nvSpPr>
              <p:spPr>
                <a:xfrm>
                  <a:off x="2432" y="2436"/>
                  <a:ext cx="875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0 w 825043"/>
                    <a:gd name="connsiteY5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0AD47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4008" tIns="0" rIns="785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APR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Forme libre : forme 70">
                  <a:extLst>
                    <a:ext uri="{FF2B5EF4-FFF2-40B4-BE49-F238E27FC236}">
                      <a16:creationId xmlns:a16="http://schemas.microsoft.com/office/drawing/2014/main" id="{3FF3F5DA-1E56-401E-A94E-3F8088A8F4A5}"/>
                    </a:ext>
                  </a:extLst>
                </p:cNvPr>
                <p:cNvSpPr/>
                <p:nvPr/>
              </p:nvSpPr>
              <p:spPr>
                <a:xfrm>
                  <a:off x="3180" y="2439"/>
                  <a:ext cx="1092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0AD47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MAY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Forme libre : forme 71">
                  <a:extLst>
                    <a:ext uri="{FF2B5EF4-FFF2-40B4-BE49-F238E27FC236}">
                      <a16:creationId xmlns:a16="http://schemas.microsoft.com/office/drawing/2014/main" id="{B6394257-8C85-46DA-9542-CD3E7242086C}"/>
                    </a:ext>
                  </a:extLst>
                </p:cNvPr>
                <p:cNvSpPr/>
                <p:nvPr/>
              </p:nvSpPr>
              <p:spPr>
                <a:xfrm>
                  <a:off x="4122" y="2439"/>
                  <a:ext cx="1074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0AD47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JUN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orme libre : forme 72">
                  <a:extLst>
                    <a:ext uri="{FF2B5EF4-FFF2-40B4-BE49-F238E27FC236}">
                      <a16:creationId xmlns:a16="http://schemas.microsoft.com/office/drawing/2014/main" id="{8CB55D8F-AFD4-4E77-9C5A-AEE569263AD8}"/>
                    </a:ext>
                  </a:extLst>
                </p:cNvPr>
                <p:cNvSpPr/>
                <p:nvPr/>
              </p:nvSpPr>
              <p:spPr>
                <a:xfrm>
                  <a:off x="5049" y="2438"/>
                  <a:ext cx="1084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0AD47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JUL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orme libre : forme 73">
                  <a:extLst>
                    <a:ext uri="{FF2B5EF4-FFF2-40B4-BE49-F238E27FC236}">
                      <a16:creationId xmlns:a16="http://schemas.microsoft.com/office/drawing/2014/main" id="{D69AF2DC-FF13-462F-A539-9316004FDAD3}"/>
                    </a:ext>
                  </a:extLst>
                </p:cNvPr>
                <p:cNvSpPr/>
                <p:nvPr/>
              </p:nvSpPr>
              <p:spPr>
                <a:xfrm>
                  <a:off x="5989" y="2436"/>
                  <a:ext cx="1174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0AD47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AUG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orme libre : forme 74">
                  <a:extLst>
                    <a:ext uri="{FF2B5EF4-FFF2-40B4-BE49-F238E27FC236}">
                      <a16:creationId xmlns:a16="http://schemas.microsoft.com/office/drawing/2014/main" id="{02193AB4-DCE8-4F5F-989A-E464F16A1D0F}"/>
                    </a:ext>
                  </a:extLst>
                </p:cNvPr>
                <p:cNvSpPr/>
                <p:nvPr/>
              </p:nvSpPr>
              <p:spPr>
                <a:xfrm>
                  <a:off x="7011" y="2436"/>
                  <a:ext cx="1027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D7D31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SEP</a:t>
                  </a:r>
                </a:p>
              </p:txBody>
            </p:sp>
            <p:sp>
              <p:nvSpPr>
                <p:cNvPr id="76" name="Forme libre : forme 75">
                  <a:extLst>
                    <a:ext uri="{FF2B5EF4-FFF2-40B4-BE49-F238E27FC236}">
                      <a16:creationId xmlns:a16="http://schemas.microsoft.com/office/drawing/2014/main" id="{A0FD57EA-091E-4E89-8AE5-20F260E15BF9}"/>
                    </a:ext>
                  </a:extLst>
                </p:cNvPr>
                <p:cNvSpPr/>
                <p:nvPr/>
              </p:nvSpPr>
              <p:spPr>
                <a:xfrm>
                  <a:off x="7898" y="2435"/>
                  <a:ext cx="1110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D7D31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7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OCT</a:t>
                  </a:r>
                </a:p>
              </p:txBody>
            </p:sp>
            <p:sp>
              <p:nvSpPr>
                <p:cNvPr id="77" name="Forme libre : forme 76">
                  <a:extLst>
                    <a:ext uri="{FF2B5EF4-FFF2-40B4-BE49-F238E27FC236}">
                      <a16:creationId xmlns:a16="http://schemas.microsoft.com/office/drawing/2014/main" id="{A39B23D3-FE18-4A57-93BA-BDD23C9A9814}"/>
                    </a:ext>
                  </a:extLst>
                </p:cNvPr>
                <p:cNvSpPr/>
                <p:nvPr/>
              </p:nvSpPr>
              <p:spPr>
                <a:xfrm>
                  <a:off x="8824" y="2436"/>
                  <a:ext cx="1166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D7D31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NOV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orme libre : forme 77">
                  <a:extLst>
                    <a:ext uri="{FF2B5EF4-FFF2-40B4-BE49-F238E27FC236}">
                      <a16:creationId xmlns:a16="http://schemas.microsoft.com/office/drawing/2014/main" id="{C7083710-8588-465F-9E13-BE1FF8CF7AC0}"/>
                    </a:ext>
                  </a:extLst>
                </p:cNvPr>
                <p:cNvSpPr/>
                <p:nvPr/>
              </p:nvSpPr>
              <p:spPr>
                <a:xfrm>
                  <a:off x="9817" y="2435"/>
                  <a:ext cx="1107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D7D31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DEC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orme libre : forme 78">
                  <a:extLst>
                    <a:ext uri="{FF2B5EF4-FFF2-40B4-BE49-F238E27FC236}">
                      <a16:creationId xmlns:a16="http://schemas.microsoft.com/office/drawing/2014/main" id="{7F735939-771B-493D-BE51-49934C81949B}"/>
                    </a:ext>
                  </a:extLst>
                </p:cNvPr>
                <p:cNvSpPr/>
                <p:nvPr/>
              </p:nvSpPr>
              <p:spPr>
                <a:xfrm>
                  <a:off x="10726" y="2435"/>
                  <a:ext cx="1172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D7D31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JAN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Round Diagonal Corner Rectangle 138">
                  <a:extLst>
                    <a:ext uri="{FF2B5EF4-FFF2-40B4-BE49-F238E27FC236}">
                      <a16:creationId xmlns:a16="http://schemas.microsoft.com/office/drawing/2014/main" id="{D090C087-BF01-433D-89FB-EFDEE362CAD2}"/>
                    </a:ext>
                  </a:extLst>
                </p:cNvPr>
                <p:cNvSpPr/>
                <p:nvPr/>
              </p:nvSpPr>
              <p:spPr bwMode="auto">
                <a:xfrm>
                  <a:off x="578" y="4070"/>
                  <a:ext cx="1626" cy="474"/>
                </a:xfrm>
                <a:prstGeom prst="round2Diag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8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Architecture definition</a:t>
                  </a:r>
                </a:p>
              </p:txBody>
            </p:sp>
            <p:sp>
              <p:nvSpPr>
                <p:cNvPr id="81" name="Diamond 95">
                  <a:extLst>
                    <a:ext uri="{FF2B5EF4-FFF2-40B4-BE49-F238E27FC236}">
                      <a16:creationId xmlns:a16="http://schemas.microsoft.com/office/drawing/2014/main" id="{FFD040DB-8AFE-41D6-9405-496E94C10BE0}"/>
                    </a:ext>
                  </a:extLst>
                </p:cNvPr>
                <p:cNvSpPr/>
                <p:nvPr/>
              </p:nvSpPr>
              <p:spPr bwMode="auto">
                <a:xfrm>
                  <a:off x="2518" y="3568"/>
                  <a:ext cx="266" cy="264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rgbClr val="F79646">
                        <a:tint val="66000"/>
                        <a:satMod val="160000"/>
                      </a:srgbClr>
                    </a:gs>
                    <a:gs pos="50000">
                      <a:srgbClr val="F79646">
                        <a:tint val="44500"/>
                        <a:satMod val="160000"/>
                      </a:srgbClr>
                    </a:gs>
                    <a:gs pos="100000">
                      <a:srgbClr val="F79646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 cap="flat" cmpd="sng" algn="ctr">
                  <a:solidFill>
                    <a:srgbClr val="F79646">
                      <a:shade val="50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b="1" kern="0">
                    <a:solidFill>
                      <a:sysClr val="window" lastClr="FFFFFF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/>
                  </a:endParaRPr>
                </a:p>
              </p:txBody>
            </p:sp>
            <p:sp>
              <p:nvSpPr>
                <p:cNvPr id="82" name="Diamond 95">
                  <a:extLst>
                    <a:ext uri="{FF2B5EF4-FFF2-40B4-BE49-F238E27FC236}">
                      <a16:creationId xmlns:a16="http://schemas.microsoft.com/office/drawing/2014/main" id="{736D8EBB-5FB1-4175-AD58-0F0D1FF8CC9B}"/>
                    </a:ext>
                  </a:extLst>
                </p:cNvPr>
                <p:cNvSpPr/>
                <p:nvPr/>
              </p:nvSpPr>
              <p:spPr bwMode="auto">
                <a:xfrm>
                  <a:off x="6949" y="3541"/>
                  <a:ext cx="266" cy="264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rgbClr val="F79646">
                        <a:tint val="66000"/>
                        <a:satMod val="160000"/>
                      </a:srgbClr>
                    </a:gs>
                    <a:gs pos="50000">
                      <a:srgbClr val="F79646">
                        <a:tint val="44500"/>
                        <a:satMod val="160000"/>
                      </a:srgbClr>
                    </a:gs>
                    <a:gs pos="100000">
                      <a:srgbClr val="F79646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 cap="flat" cmpd="sng" algn="ctr">
                  <a:solidFill>
                    <a:srgbClr val="F79646">
                      <a:shade val="50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b="1" kern="0">
                    <a:solidFill>
                      <a:sysClr val="window" lastClr="FFFFFF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/>
                  </a:endParaRPr>
                </a:p>
              </p:txBody>
            </p:sp>
            <p:sp>
              <p:nvSpPr>
                <p:cNvPr id="83" name="Diamond 95">
                  <a:extLst>
                    <a:ext uri="{FF2B5EF4-FFF2-40B4-BE49-F238E27FC236}">
                      <a16:creationId xmlns:a16="http://schemas.microsoft.com/office/drawing/2014/main" id="{94ABAA00-5EC0-4823-BC69-B3C075093C9B}"/>
                    </a:ext>
                  </a:extLst>
                </p:cNvPr>
                <p:cNvSpPr/>
                <p:nvPr/>
              </p:nvSpPr>
              <p:spPr bwMode="auto">
                <a:xfrm>
                  <a:off x="11316" y="3577"/>
                  <a:ext cx="266" cy="264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rgbClr val="F79646">
                        <a:tint val="66000"/>
                        <a:satMod val="160000"/>
                      </a:srgbClr>
                    </a:gs>
                    <a:gs pos="50000">
                      <a:srgbClr val="F79646">
                        <a:tint val="44500"/>
                        <a:satMod val="160000"/>
                      </a:srgbClr>
                    </a:gs>
                    <a:gs pos="100000">
                      <a:srgbClr val="F79646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 cap="flat" cmpd="sng" algn="ctr">
                  <a:solidFill>
                    <a:srgbClr val="F79646">
                      <a:shade val="50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b="1" kern="0">
                    <a:solidFill>
                      <a:sysClr val="window" lastClr="FFFFFF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/>
                  </a:endParaRPr>
                </a:p>
              </p:txBody>
            </p:sp>
            <p:sp>
              <p:nvSpPr>
                <p:cNvPr id="84" name="Diamond 95">
                  <a:extLst>
                    <a:ext uri="{FF2B5EF4-FFF2-40B4-BE49-F238E27FC236}">
                      <a16:creationId xmlns:a16="http://schemas.microsoft.com/office/drawing/2014/main" id="{27CEDB43-261F-4392-A312-5360833A1866}"/>
                    </a:ext>
                  </a:extLst>
                </p:cNvPr>
                <p:cNvSpPr/>
                <p:nvPr/>
              </p:nvSpPr>
              <p:spPr bwMode="auto">
                <a:xfrm>
                  <a:off x="15081" y="3593"/>
                  <a:ext cx="266" cy="264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rgbClr val="F79646">
                        <a:tint val="66000"/>
                        <a:satMod val="160000"/>
                      </a:srgbClr>
                    </a:gs>
                    <a:gs pos="50000">
                      <a:srgbClr val="F79646">
                        <a:tint val="44500"/>
                        <a:satMod val="160000"/>
                      </a:srgbClr>
                    </a:gs>
                    <a:gs pos="100000">
                      <a:srgbClr val="F79646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 cap="flat" cmpd="sng" algn="ctr">
                  <a:solidFill>
                    <a:srgbClr val="F79646">
                      <a:shade val="50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b="1" kern="0">
                    <a:solidFill>
                      <a:sysClr val="window" lastClr="FFFFFF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/>
                  </a:endParaRPr>
                </a:p>
              </p:txBody>
            </p:sp>
            <p:grpSp>
              <p:nvGrpSpPr>
                <p:cNvPr id="85" name="Groupe 84">
                  <a:extLst>
                    <a:ext uri="{FF2B5EF4-FFF2-40B4-BE49-F238E27FC236}">
                      <a16:creationId xmlns:a16="http://schemas.microsoft.com/office/drawing/2014/main" id="{C6D881BA-754E-47C7-889A-A98FB2AD4220}"/>
                    </a:ext>
                  </a:extLst>
                </p:cNvPr>
                <p:cNvGrpSpPr/>
                <p:nvPr/>
              </p:nvGrpSpPr>
              <p:grpSpPr>
                <a:xfrm>
                  <a:off x="14849" y="7651"/>
                  <a:ext cx="2396" cy="452"/>
                  <a:chOff x="11046123" y="4156893"/>
                  <a:chExt cx="1387307" cy="261695"/>
                </a:xfrm>
                <a:effectLst/>
              </p:grpSpPr>
              <p:sp>
                <p:nvSpPr>
                  <p:cNvPr id="135" name="Diamond 95">
                    <a:extLst>
                      <a:ext uri="{FF2B5EF4-FFF2-40B4-BE49-F238E27FC236}">
                        <a16:creationId xmlns:a16="http://schemas.microsoft.com/office/drawing/2014/main" id="{B9513A4C-AB2A-4313-A102-EE55BCC31B57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2279443" y="4227760"/>
                    <a:ext cx="153987" cy="152400"/>
                  </a:xfrm>
                  <a:prstGeom prst="diamond">
                    <a:avLst/>
                  </a:prstGeom>
                  <a:gradFill flip="none" rotWithShape="1">
                    <a:gsLst>
                      <a:gs pos="0">
                        <a:srgbClr val="4F81BD">
                          <a:tint val="66000"/>
                          <a:satMod val="160000"/>
                        </a:srgbClr>
                      </a:gs>
                      <a:gs pos="50000">
                        <a:srgbClr val="4F81BD">
                          <a:tint val="44500"/>
                          <a:satMod val="160000"/>
                        </a:srgbClr>
                      </a:gs>
                      <a:gs pos="100000">
                        <a:srgbClr val="4F81BD">
                          <a:tint val="23500"/>
                          <a:satMod val="160000"/>
                        </a:srgbClr>
                      </a:gs>
                    </a:gsLst>
                    <a:lin ang="18900000" scaled="1"/>
                    <a:tileRect/>
                  </a:gradFill>
                  <a:ln w="127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  <p:txBody>
                  <a:bodyPr anchor="ctr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eaLnBrk="0" hangingPunct="0">
                      <a:defRPr/>
                    </a:pPr>
                    <a:endParaRPr lang="en-US" sz="1065" b="1" kern="0" dirty="0">
                      <a:solidFill>
                        <a:sysClr val="windowText" lastClr="000000"/>
                      </a:solidFill>
                      <a:latin typeface="Calibri" panose="020F0502020204030204"/>
                      <a:ea typeface="MS PGothic" panose="020B0600070205080204" charset="-128"/>
                      <a:cs typeface="Arial" panose="020B0604020202020204"/>
                    </a:endParaRPr>
                  </a:p>
                </p:txBody>
              </p:sp>
              <p:sp>
                <p:nvSpPr>
                  <p:cNvPr id="136" name="ZoneTexte 182">
                    <a:extLst>
                      <a:ext uri="{FF2B5EF4-FFF2-40B4-BE49-F238E27FC236}">
                        <a16:creationId xmlns:a16="http://schemas.microsoft.com/office/drawing/2014/main" id="{B1611A38-DAB7-4C48-9CF8-FD0D75B79885}"/>
                      </a:ext>
                    </a:extLst>
                  </p:cNvPr>
                  <p:cNvSpPr txBox="1"/>
                  <p:nvPr/>
                </p:nvSpPr>
                <p:spPr>
                  <a:xfrm>
                    <a:off x="11046123" y="4156893"/>
                    <a:ext cx="1268177" cy="261695"/>
                  </a:xfrm>
                  <a:prstGeom prst="rect">
                    <a:avLst/>
                  </a:prstGeom>
                </p:spPr>
                <p:txBody>
                  <a:bodyPr vert="horz" wrap="none" lIns="121920" tIns="60960" rIns="121920" bIns="60960" rtlCol="0" anchor="ctr">
                    <a:spAutoFit/>
                  </a:bodyPr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ctr" defTabSz="121920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en-US" sz="1065" dirty="0">
                        <a:solidFill>
                          <a:srgbClr val="0069A6">
                            <a:lumMod val="75000"/>
                          </a:srgbClr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Digital Macro Freeze</a:t>
                    </a:r>
                  </a:p>
                </p:txBody>
              </p:sp>
            </p:grpSp>
            <p:sp>
              <p:nvSpPr>
                <p:cNvPr id="86" name="Rounded Rectangle 341">
                  <a:extLst>
                    <a:ext uri="{FF2B5EF4-FFF2-40B4-BE49-F238E27FC236}">
                      <a16:creationId xmlns:a16="http://schemas.microsoft.com/office/drawing/2014/main" id="{454F38D0-2812-4A1F-9281-1FDDAA15C8ED}"/>
                    </a:ext>
                  </a:extLst>
                </p:cNvPr>
                <p:cNvSpPr/>
                <p:nvPr/>
              </p:nvSpPr>
              <p:spPr>
                <a:xfrm>
                  <a:off x="7014" y="6325"/>
                  <a:ext cx="4770" cy="540"/>
                </a:xfrm>
                <a:prstGeom prst="roundRect">
                  <a:avLst/>
                </a:prstGeom>
                <a:solidFill>
                  <a:srgbClr val="ED7D3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1065" kern="0" dirty="0">
                      <a:solidFill>
                        <a:prstClr val="white"/>
                      </a:solidFill>
                      <a:latin typeface="Calibri" panose="020F0502020204030204"/>
                      <a:cs typeface="Lucida Sans Unicode" panose="020B0602030504020204" pitchFamily="34" charset="0"/>
                    </a:rPr>
                    <a:t>RTL / Schematic</a:t>
                  </a:r>
                </a:p>
              </p:txBody>
            </p:sp>
            <p:sp>
              <p:nvSpPr>
                <p:cNvPr id="87" name="ZoneTexte 182">
                  <a:extLst>
                    <a:ext uri="{FF2B5EF4-FFF2-40B4-BE49-F238E27FC236}">
                      <a16:creationId xmlns:a16="http://schemas.microsoft.com/office/drawing/2014/main" id="{34033A25-BADD-4D99-8033-E1386D789CEE}"/>
                    </a:ext>
                  </a:extLst>
                </p:cNvPr>
                <p:cNvSpPr txBox="1"/>
                <p:nvPr/>
              </p:nvSpPr>
              <p:spPr>
                <a:xfrm>
                  <a:off x="11578" y="6788"/>
                  <a:ext cx="1327" cy="452"/>
                </a:xfrm>
                <a:prstGeom prst="rect">
                  <a:avLst/>
                </a:prstGeom>
              </p:spPr>
              <p:txBody>
                <a:bodyPr vert="horz" wrap="none" lIns="121920" tIns="60960" rIns="121920" bIns="60960" rtlCol="0" anchor="ctr">
                  <a:spAutoFit/>
                </a:bodyPr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1065" dirty="0">
                      <a:solidFill>
                        <a:schemeClr val="accent5">
                          <a:lumMod val="50000"/>
                        </a:schemeClr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RTL Freeze</a:t>
                  </a:r>
                </a:p>
              </p:txBody>
            </p:sp>
            <p:sp>
              <p:nvSpPr>
                <p:cNvPr id="88" name="Rounded Rectangle 341">
                  <a:extLst>
                    <a:ext uri="{FF2B5EF4-FFF2-40B4-BE49-F238E27FC236}">
                      <a16:creationId xmlns:a16="http://schemas.microsoft.com/office/drawing/2014/main" id="{EE2868D0-C38E-48E1-BB3C-A89FDD6D7ECE}"/>
                    </a:ext>
                  </a:extLst>
                </p:cNvPr>
                <p:cNvSpPr/>
                <p:nvPr/>
              </p:nvSpPr>
              <p:spPr>
                <a:xfrm>
                  <a:off x="6641" y="4236"/>
                  <a:ext cx="1228" cy="481"/>
                </a:xfrm>
                <a:prstGeom prst="roundRect">
                  <a:avLst/>
                </a:pr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kern="0" dirty="0">
                    <a:solidFill>
                      <a:prstClr val="white"/>
                    </a:solidFill>
                    <a:latin typeface="Calibri" panose="020F0502020204030204"/>
                    <a:cs typeface="Lucida Sans Unicode" panose="020B0602030504020204" pitchFamily="34" charset="0"/>
                  </a:endParaRPr>
                </a:p>
              </p:txBody>
            </p:sp>
            <p:sp>
              <p:nvSpPr>
                <p:cNvPr id="89" name="Diamond 95">
                  <a:extLst>
                    <a:ext uri="{FF2B5EF4-FFF2-40B4-BE49-F238E27FC236}">
                      <a16:creationId xmlns:a16="http://schemas.microsoft.com/office/drawing/2014/main" id="{ACE3283C-329A-4830-922B-D2F1CF1933A1}"/>
                    </a:ext>
                  </a:extLst>
                </p:cNvPr>
                <p:cNvSpPr/>
                <p:nvPr/>
              </p:nvSpPr>
              <p:spPr bwMode="auto">
                <a:xfrm>
                  <a:off x="7718" y="4276"/>
                  <a:ext cx="266" cy="264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rgbClr val="C0504D">
                        <a:tint val="66000"/>
                        <a:satMod val="160000"/>
                      </a:srgbClr>
                    </a:gs>
                    <a:gs pos="50000">
                      <a:srgbClr val="C0504D">
                        <a:tint val="44500"/>
                        <a:satMod val="160000"/>
                      </a:srgbClr>
                    </a:gs>
                    <a:gs pos="100000">
                      <a:srgbClr val="C0504D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 cap="flat" cmpd="sng" algn="ctr">
                  <a:solidFill>
                    <a:srgbClr val="C0504D">
                      <a:shade val="50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b="1" kern="0">
                    <a:solidFill>
                      <a:sysClr val="windowText" lastClr="000000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/>
                  </a:endParaRPr>
                </a:p>
              </p:txBody>
            </p:sp>
            <p:grpSp>
              <p:nvGrpSpPr>
                <p:cNvPr id="90" name="Groupe 89">
                  <a:extLst>
                    <a:ext uri="{FF2B5EF4-FFF2-40B4-BE49-F238E27FC236}">
                      <a16:creationId xmlns:a16="http://schemas.microsoft.com/office/drawing/2014/main" id="{6C9B97F0-9962-407D-A1FE-718416B90D41}"/>
                    </a:ext>
                  </a:extLst>
                </p:cNvPr>
                <p:cNvGrpSpPr/>
                <p:nvPr/>
              </p:nvGrpSpPr>
              <p:grpSpPr>
                <a:xfrm>
                  <a:off x="6553" y="3812"/>
                  <a:ext cx="2392" cy="774"/>
                  <a:chOff x="9964425" y="4017773"/>
                  <a:chExt cx="1384564" cy="448402"/>
                </a:xfrm>
              </p:grpSpPr>
              <p:sp>
                <p:nvSpPr>
                  <p:cNvPr id="133" name="Diamond 95">
                    <a:extLst>
                      <a:ext uri="{FF2B5EF4-FFF2-40B4-BE49-F238E27FC236}">
                        <a16:creationId xmlns:a16="http://schemas.microsoft.com/office/drawing/2014/main" id="{76D725C9-3E87-453A-961B-5445BCE1BE6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9964425" y="4313775"/>
                    <a:ext cx="153987" cy="152400"/>
                  </a:xfrm>
                  <a:prstGeom prst="diamond">
                    <a:avLst/>
                  </a:prstGeom>
                  <a:gradFill flip="none" rotWithShape="1">
                    <a:gsLst>
                      <a:gs pos="0">
                        <a:srgbClr val="C0504D">
                          <a:tint val="66000"/>
                          <a:satMod val="160000"/>
                        </a:srgbClr>
                      </a:gs>
                      <a:gs pos="50000">
                        <a:srgbClr val="C0504D">
                          <a:tint val="44500"/>
                          <a:satMod val="160000"/>
                        </a:srgbClr>
                      </a:gs>
                      <a:gs pos="100000">
                        <a:srgbClr val="C0504D">
                          <a:tint val="23500"/>
                          <a:satMod val="160000"/>
                        </a:srgbClr>
                      </a:gs>
                    </a:gsLst>
                    <a:lin ang="18900000" scaled="1"/>
                    <a:tileRect/>
                  </a:gradFill>
                  <a:ln w="12700" cap="flat" cmpd="sng" algn="ctr">
                    <a:solidFill>
                      <a:srgbClr val="C0504D">
                        <a:shade val="50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  <p:txBody>
                  <a:bodyPr anchor="ctr"/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r" defTabSz="1219200" eaLnBrk="0" hangingPunct="0">
                      <a:defRPr/>
                    </a:pPr>
                    <a:endParaRPr lang="en-US" sz="1065" b="1" kern="0">
                      <a:solidFill>
                        <a:sysClr val="windowText" lastClr="000000"/>
                      </a:solidFill>
                      <a:latin typeface="Calibri" panose="020F0502020204030204"/>
                      <a:ea typeface="MS PGothic" panose="020B0600070205080204" charset="-128"/>
                      <a:cs typeface="Arial" panose="020B0604020202020204"/>
                    </a:endParaRPr>
                  </a:p>
                </p:txBody>
              </p:sp>
              <p:sp>
                <p:nvSpPr>
                  <p:cNvPr id="134" name="ZoneTexte 185">
                    <a:extLst>
                      <a:ext uri="{FF2B5EF4-FFF2-40B4-BE49-F238E27FC236}">
                        <a16:creationId xmlns:a16="http://schemas.microsoft.com/office/drawing/2014/main" id="{3FDD091E-8754-4D46-99B6-8324782C7B6F}"/>
                      </a:ext>
                    </a:extLst>
                  </p:cNvPr>
                  <p:cNvSpPr txBox="1"/>
                  <p:nvPr/>
                </p:nvSpPr>
                <p:spPr>
                  <a:xfrm>
                    <a:off x="10099794" y="4017773"/>
                    <a:ext cx="1249195" cy="261695"/>
                  </a:xfrm>
                  <a:prstGeom prst="rect">
                    <a:avLst/>
                  </a:prstGeom>
                </p:spPr>
                <p:txBody>
                  <a:bodyPr vert="horz" wrap="none" lIns="121920" tIns="60960" rIns="121920" bIns="60960" rtlCol="0" anchor="ctr">
                    <a:spAutoFit/>
                  </a:bodyPr>
                  <a:lstStyle>
                    <a:defPPr>
                      <a:defRPr lang="fr-FR"/>
                    </a:defPPr>
                    <a:lvl1pPr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1pPr>
                    <a:lvl2pPr marL="4572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2pPr>
                    <a:lvl3pPr marL="9144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3pPr>
                    <a:lvl4pPr marL="13716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4pPr>
                    <a:lvl5pPr marL="1828800" algn="l">
                      <a:spcBef>
                        <a:spcPts val="0"/>
                      </a:spcBef>
                      <a:spcAft>
                        <a:spcPts val="0"/>
                      </a:spcAft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5pPr>
                    <a:lvl6pPr marL="22860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6pPr>
                    <a:lvl7pPr marL="27432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7pPr>
                    <a:lvl8pPr marL="32004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8pPr>
                    <a:lvl9pPr marL="3657600" algn="l" defTabSz="914400">
                      <a:defRPr sz="900" b="1">
                        <a:solidFill>
                          <a:schemeClr val="bg2"/>
                        </a:solidFill>
                        <a:latin typeface="Arial" panose="020B0604020202020204"/>
                        <a:ea typeface="+mn-ea"/>
                        <a:cs typeface="+mn-cs"/>
                      </a:defRPr>
                    </a:lvl9pPr>
                  </a:lstStyle>
                  <a:p>
                    <a:pPr algn="r" defTabSz="121920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en-US" sz="1065" dirty="0">
                        <a:solidFill>
                          <a:srgbClr val="C00000">
                            <a:lumMod val="75000"/>
                          </a:srgbClr>
                        </a:solidFill>
                        <a:latin typeface="Calibri" panose="020F0502020204030204"/>
                        <a:cs typeface="Arial" panose="020B0604020202020204" pitchFamily="34" charset="0"/>
                      </a:rPr>
                      <a:t>Requirement Freeze</a:t>
                    </a:r>
                  </a:p>
                </p:txBody>
              </p:sp>
            </p:grpSp>
            <p:cxnSp>
              <p:nvCxnSpPr>
                <p:cNvPr id="91" name="Straight Arrow Connector 339">
                  <a:extLst>
                    <a:ext uri="{FF2B5EF4-FFF2-40B4-BE49-F238E27FC236}">
                      <a16:creationId xmlns:a16="http://schemas.microsoft.com/office/drawing/2014/main" id="{4718597B-1033-4C1A-B1E5-FD0201A9BC04}"/>
                    </a:ext>
                  </a:extLst>
                </p:cNvPr>
                <p:cNvCxnSpPr/>
                <p:nvPr/>
              </p:nvCxnSpPr>
              <p:spPr>
                <a:xfrm>
                  <a:off x="13061" y="7981"/>
                  <a:ext cx="3942" cy="14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" name="Forme libre : forme 91">
                  <a:extLst>
                    <a:ext uri="{FF2B5EF4-FFF2-40B4-BE49-F238E27FC236}">
                      <a16:creationId xmlns:a16="http://schemas.microsoft.com/office/drawing/2014/main" id="{4FF77B55-E5A1-4E91-AE82-E790DC63EB04}"/>
                    </a:ext>
                  </a:extLst>
                </p:cNvPr>
                <p:cNvSpPr/>
                <p:nvPr/>
              </p:nvSpPr>
              <p:spPr>
                <a:xfrm>
                  <a:off x="11764" y="2434"/>
                  <a:ext cx="1138" cy="494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472C4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FEB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Round Diagonal Corner Rectangle 138">
                  <a:extLst>
                    <a:ext uri="{FF2B5EF4-FFF2-40B4-BE49-F238E27FC236}">
                      <a16:creationId xmlns:a16="http://schemas.microsoft.com/office/drawing/2014/main" id="{F7C1D8FD-1525-421F-ACDB-7AB1890D573E}"/>
                    </a:ext>
                  </a:extLst>
                </p:cNvPr>
                <p:cNvSpPr/>
                <p:nvPr/>
              </p:nvSpPr>
              <p:spPr bwMode="auto">
                <a:xfrm>
                  <a:off x="1388" y="4575"/>
                  <a:ext cx="821" cy="465"/>
                </a:xfrm>
                <a:prstGeom prst="round2Diag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8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Readout</a:t>
                  </a:r>
                  <a:endParaRPr lang="en-US" sz="1065" kern="0" dirty="0">
                    <a:solidFill>
                      <a:srgbClr val="FFFFFF"/>
                    </a:solidFill>
                    <a:latin typeface="Calibri" panose="020F0502020204030204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4" name="Round Diagonal Corner Rectangle 79">
                  <a:extLst>
                    <a:ext uri="{FF2B5EF4-FFF2-40B4-BE49-F238E27FC236}">
                      <a16:creationId xmlns:a16="http://schemas.microsoft.com/office/drawing/2014/main" id="{1A05F7CE-5895-4C85-B087-E6A7F654748D}"/>
                    </a:ext>
                  </a:extLst>
                </p:cNvPr>
                <p:cNvSpPr/>
                <p:nvPr/>
              </p:nvSpPr>
              <p:spPr bwMode="auto">
                <a:xfrm>
                  <a:off x="503" y="8169"/>
                  <a:ext cx="1711" cy="566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C43C83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8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Verification</a:t>
                  </a:r>
                  <a:endParaRPr lang="en-US" sz="1065" kern="0" dirty="0">
                    <a:solidFill>
                      <a:srgbClr val="FFFFFF"/>
                    </a:solidFill>
                    <a:latin typeface="Calibri" panose="020F0502020204030204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5" name="Forme libre : forme 94">
                  <a:extLst>
                    <a:ext uri="{FF2B5EF4-FFF2-40B4-BE49-F238E27FC236}">
                      <a16:creationId xmlns:a16="http://schemas.microsoft.com/office/drawing/2014/main" id="{CBF42DC4-415F-4BE7-9734-AE81A5E3C4C4}"/>
                    </a:ext>
                  </a:extLst>
                </p:cNvPr>
                <p:cNvSpPr/>
                <p:nvPr/>
              </p:nvSpPr>
              <p:spPr>
                <a:xfrm>
                  <a:off x="14543" y="2432"/>
                  <a:ext cx="1108" cy="491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472C4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MAY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" name="Forme libre : forme 95">
                  <a:extLst>
                    <a:ext uri="{FF2B5EF4-FFF2-40B4-BE49-F238E27FC236}">
                      <a16:creationId xmlns:a16="http://schemas.microsoft.com/office/drawing/2014/main" id="{FDEC29D9-A6FF-4B78-B0C3-5D34321744FB}"/>
                    </a:ext>
                  </a:extLst>
                </p:cNvPr>
                <p:cNvSpPr/>
                <p:nvPr/>
              </p:nvSpPr>
              <p:spPr>
                <a:xfrm>
                  <a:off x="15485" y="2430"/>
                  <a:ext cx="1074" cy="487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472C4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JUN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Forme libre : forme 96">
                  <a:extLst>
                    <a:ext uri="{FF2B5EF4-FFF2-40B4-BE49-F238E27FC236}">
                      <a16:creationId xmlns:a16="http://schemas.microsoft.com/office/drawing/2014/main" id="{696BB9A8-3B57-48B6-8864-20D588B6C42C}"/>
                    </a:ext>
                  </a:extLst>
                </p:cNvPr>
                <p:cNvSpPr/>
                <p:nvPr/>
              </p:nvSpPr>
              <p:spPr>
                <a:xfrm>
                  <a:off x="16412" y="2430"/>
                  <a:ext cx="1084" cy="486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JUL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Forme libre : forme 97">
                  <a:extLst>
                    <a:ext uri="{FF2B5EF4-FFF2-40B4-BE49-F238E27FC236}">
                      <a16:creationId xmlns:a16="http://schemas.microsoft.com/office/drawing/2014/main" id="{CAC4D42F-50A6-422B-B835-246FD46449E2}"/>
                    </a:ext>
                  </a:extLst>
                </p:cNvPr>
                <p:cNvSpPr/>
                <p:nvPr/>
              </p:nvSpPr>
              <p:spPr>
                <a:xfrm>
                  <a:off x="18139" y="2449"/>
                  <a:ext cx="1047" cy="487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DEC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Forme libre : forme 98">
                  <a:extLst>
                    <a:ext uri="{FF2B5EF4-FFF2-40B4-BE49-F238E27FC236}">
                      <a16:creationId xmlns:a16="http://schemas.microsoft.com/office/drawing/2014/main" id="{31B6423B-C51F-47B7-A82B-A5437BAD5776}"/>
                    </a:ext>
                  </a:extLst>
                </p:cNvPr>
                <p:cNvSpPr/>
                <p:nvPr/>
              </p:nvSpPr>
              <p:spPr>
                <a:xfrm>
                  <a:off x="13573" y="2432"/>
                  <a:ext cx="1138" cy="493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472C4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APR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83CEF541-F6BE-416C-B0A3-71958BEC303D}"/>
                    </a:ext>
                  </a:extLst>
                </p:cNvPr>
                <p:cNvSpPr/>
                <p:nvPr/>
              </p:nvSpPr>
              <p:spPr>
                <a:xfrm>
                  <a:off x="12698" y="2434"/>
                  <a:ext cx="1074" cy="496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472C4"/>
                </a:solidFill>
                <a:ln w="254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800" dirty="0">
                      <a:solidFill>
                        <a:sysClr val="window" lastClr="FFFFFF"/>
                      </a:solidFill>
                      <a:latin typeface="+mj-lt"/>
                      <a:ea typeface="MS PGothic" panose="020B0600070205080204" charset="-128"/>
                      <a:cs typeface="Arial" panose="020B0604020202020204" pitchFamily="34" charset="0"/>
                    </a:rPr>
                    <a:t>MAR</a:t>
                  </a: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ZoneTexte 188">
                  <a:extLst>
                    <a:ext uri="{FF2B5EF4-FFF2-40B4-BE49-F238E27FC236}">
                      <a16:creationId xmlns:a16="http://schemas.microsoft.com/office/drawing/2014/main" id="{A3769E18-0046-4C94-B55B-1AB5C7B0E51B}"/>
                    </a:ext>
                  </a:extLst>
                </p:cNvPr>
                <p:cNvSpPr txBox="1"/>
                <p:nvPr/>
              </p:nvSpPr>
              <p:spPr>
                <a:xfrm>
                  <a:off x="2372" y="3215"/>
                  <a:ext cx="602" cy="452"/>
                </a:xfrm>
                <a:prstGeom prst="rect">
                  <a:avLst/>
                </a:prstGeom>
              </p:spPr>
              <p:txBody>
                <a:bodyPr vert="horz" wrap="none" lIns="121920" tIns="60960" rIns="121920" bIns="60960" rtlCol="0" anchor="ctr">
                  <a:spAutoFit/>
                </a:bodyPr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1065" dirty="0">
                      <a:solidFill>
                        <a:srgbClr val="F3901D">
                          <a:lumMod val="75000"/>
                        </a:srgbClr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T0</a:t>
                  </a:r>
                </a:p>
              </p:txBody>
            </p:sp>
            <p:sp>
              <p:nvSpPr>
                <p:cNvPr id="102" name="Round Diagonal Corner Rectangle 138">
                  <a:extLst>
                    <a:ext uri="{FF2B5EF4-FFF2-40B4-BE49-F238E27FC236}">
                      <a16:creationId xmlns:a16="http://schemas.microsoft.com/office/drawing/2014/main" id="{FA90F1E5-6C1B-4735-A102-651027F593F8}"/>
                    </a:ext>
                  </a:extLst>
                </p:cNvPr>
                <p:cNvSpPr/>
                <p:nvPr/>
              </p:nvSpPr>
              <p:spPr bwMode="auto">
                <a:xfrm>
                  <a:off x="565" y="3426"/>
                  <a:ext cx="1631" cy="474"/>
                </a:xfrm>
                <a:prstGeom prst="round2Diag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8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Keys Dates</a:t>
                  </a:r>
                </a:p>
              </p:txBody>
            </p:sp>
            <p:sp>
              <p:nvSpPr>
                <p:cNvPr id="103" name="ZoneTexte 188">
                  <a:extLst>
                    <a:ext uri="{FF2B5EF4-FFF2-40B4-BE49-F238E27FC236}">
                      <a16:creationId xmlns:a16="http://schemas.microsoft.com/office/drawing/2014/main" id="{CE2FCDF3-6958-4BE2-A420-F51040D3AF9B}"/>
                    </a:ext>
                  </a:extLst>
                </p:cNvPr>
                <p:cNvSpPr txBox="1"/>
                <p:nvPr/>
              </p:nvSpPr>
              <p:spPr bwMode="auto">
                <a:xfrm>
                  <a:off x="14238" y="3090"/>
                  <a:ext cx="2189" cy="572"/>
                </a:xfrm>
                <a:prstGeom prst="rect">
                  <a:avLst/>
                </a:prstGeom>
              </p:spPr>
              <p:txBody>
                <a:bodyPr vert="horz" wrap="none" lIns="121920" tIns="60960" rIns="121920" bIns="60960" rtlCol="0" anchor="ctr">
                  <a:spAutoFit/>
                </a:bodyPr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800" dirty="0">
                      <a:solidFill>
                        <a:srgbClr val="F3901D">
                          <a:lumMod val="75000"/>
                        </a:srgbClr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DESIGN REVIEW </a:t>
                  </a:r>
                </a:p>
              </p:txBody>
            </p:sp>
            <p:sp>
              <p:nvSpPr>
                <p:cNvPr id="104" name="Round Diagonal Corner Rectangle 138">
                  <a:extLst>
                    <a:ext uri="{FF2B5EF4-FFF2-40B4-BE49-F238E27FC236}">
                      <a16:creationId xmlns:a16="http://schemas.microsoft.com/office/drawing/2014/main" id="{66EED9A5-A3EB-4F0C-912B-A221A249D5FB}"/>
                    </a:ext>
                  </a:extLst>
                </p:cNvPr>
                <p:cNvSpPr/>
                <p:nvPr/>
              </p:nvSpPr>
              <p:spPr bwMode="auto">
                <a:xfrm>
                  <a:off x="572" y="5603"/>
                  <a:ext cx="1626" cy="474"/>
                </a:xfrm>
                <a:prstGeom prst="round2Diag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700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Analog blocks</a:t>
                  </a:r>
                </a:p>
              </p:txBody>
            </p:sp>
            <p:sp>
              <p:nvSpPr>
                <p:cNvPr id="105" name="ZoneTexte 182">
                  <a:extLst>
                    <a:ext uri="{FF2B5EF4-FFF2-40B4-BE49-F238E27FC236}">
                      <a16:creationId xmlns:a16="http://schemas.microsoft.com/office/drawing/2014/main" id="{2176C553-DA23-4C1D-BD19-8CA029E4FD78}"/>
                    </a:ext>
                  </a:extLst>
                </p:cNvPr>
                <p:cNvSpPr txBox="1"/>
                <p:nvPr/>
              </p:nvSpPr>
              <p:spPr bwMode="auto">
                <a:xfrm>
                  <a:off x="7856" y="4429"/>
                  <a:ext cx="2521" cy="452"/>
                </a:xfrm>
                <a:prstGeom prst="rect">
                  <a:avLst/>
                </a:prstGeom>
              </p:spPr>
              <p:txBody>
                <a:bodyPr vert="horz" wrap="none" lIns="121920" tIns="60960" rIns="121920" bIns="60960" rtlCol="0" anchor="ctr">
                  <a:spAutoFit/>
                </a:bodyPr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1065" dirty="0">
                      <a:solidFill>
                        <a:schemeClr val="accent5">
                          <a:lumMod val="50000"/>
                        </a:schemeClr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Pixel dimension Freeze</a:t>
                  </a:r>
                </a:p>
              </p:txBody>
            </p:sp>
            <p:sp>
              <p:nvSpPr>
                <p:cNvPr id="106" name="ZoneTexte 182">
                  <a:extLst>
                    <a:ext uri="{FF2B5EF4-FFF2-40B4-BE49-F238E27FC236}">
                      <a16:creationId xmlns:a16="http://schemas.microsoft.com/office/drawing/2014/main" id="{962F549E-4E2A-4703-81CC-6DBA672436BC}"/>
                    </a:ext>
                  </a:extLst>
                </p:cNvPr>
                <p:cNvSpPr txBox="1"/>
                <p:nvPr/>
              </p:nvSpPr>
              <p:spPr bwMode="auto">
                <a:xfrm>
                  <a:off x="13573" y="3890"/>
                  <a:ext cx="1226" cy="452"/>
                </a:xfrm>
                <a:prstGeom prst="rect">
                  <a:avLst/>
                </a:prstGeom>
              </p:spPr>
              <p:txBody>
                <a:bodyPr vert="horz" wrap="none" lIns="121920" tIns="60960" rIns="121920" bIns="60960" rtlCol="0" anchor="ctr">
                  <a:spAutoFit/>
                </a:bodyPr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1065" dirty="0">
                      <a:solidFill>
                        <a:schemeClr val="accent5">
                          <a:lumMod val="50000"/>
                        </a:schemeClr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FE Freeze</a:t>
                  </a:r>
                </a:p>
              </p:txBody>
            </p:sp>
            <p:sp>
              <p:nvSpPr>
                <p:cNvPr id="107" name="ZoneTexte 182">
                  <a:extLst>
                    <a:ext uri="{FF2B5EF4-FFF2-40B4-BE49-F238E27FC236}">
                      <a16:creationId xmlns:a16="http://schemas.microsoft.com/office/drawing/2014/main" id="{E1D9B5D2-463C-4FC0-AFB5-EE71EAF39CB5}"/>
                    </a:ext>
                  </a:extLst>
                </p:cNvPr>
                <p:cNvSpPr txBox="1"/>
                <p:nvPr/>
              </p:nvSpPr>
              <p:spPr bwMode="auto">
                <a:xfrm>
                  <a:off x="13922" y="8629"/>
                  <a:ext cx="1612" cy="452"/>
                </a:xfrm>
                <a:prstGeom prst="rect">
                  <a:avLst/>
                </a:prstGeom>
              </p:spPr>
              <p:txBody>
                <a:bodyPr vert="horz" wrap="none" lIns="121920" tIns="60960" rIns="121920" bIns="60960" rtlCol="0" anchor="ctr">
                  <a:spAutoFit/>
                </a:bodyPr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1065" dirty="0">
                      <a:solidFill>
                        <a:schemeClr val="accent5">
                          <a:lumMod val="50000"/>
                        </a:schemeClr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Pinout Freeze</a:t>
                  </a:r>
                </a:p>
              </p:txBody>
            </p:sp>
            <p:cxnSp>
              <p:nvCxnSpPr>
                <p:cNvPr id="108" name="Straight Connector 118">
                  <a:extLst>
                    <a:ext uri="{FF2B5EF4-FFF2-40B4-BE49-F238E27FC236}">
                      <a16:creationId xmlns:a16="http://schemas.microsoft.com/office/drawing/2014/main" id="{81317D48-A493-4895-8049-A04C076D4D56}"/>
                    </a:ext>
                  </a:extLst>
                </p:cNvPr>
                <p:cNvCxnSpPr/>
                <p:nvPr/>
              </p:nvCxnSpPr>
              <p:spPr bwMode="auto">
                <a:xfrm>
                  <a:off x="2527" y="8452"/>
                  <a:ext cx="15717" cy="1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9" name="Straight Connector 153">
                  <a:extLst>
                    <a:ext uri="{FF2B5EF4-FFF2-40B4-BE49-F238E27FC236}">
                      <a16:creationId xmlns:a16="http://schemas.microsoft.com/office/drawing/2014/main" id="{7D2E334D-1D2E-428D-93E2-6527491725DB}"/>
                    </a:ext>
                  </a:extLst>
                </p:cNvPr>
                <p:cNvCxnSpPr/>
                <p:nvPr/>
              </p:nvCxnSpPr>
              <p:spPr bwMode="auto">
                <a:xfrm>
                  <a:off x="2562" y="7449"/>
                  <a:ext cx="15717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0" name="Diamond 95">
                  <a:extLst>
                    <a:ext uri="{FF2B5EF4-FFF2-40B4-BE49-F238E27FC236}">
                      <a16:creationId xmlns:a16="http://schemas.microsoft.com/office/drawing/2014/main" id="{2E972779-297B-4594-8A17-67BB4D7D0A68}"/>
                    </a:ext>
                  </a:extLst>
                </p:cNvPr>
                <p:cNvSpPr/>
                <p:nvPr/>
              </p:nvSpPr>
              <p:spPr bwMode="auto">
                <a:xfrm>
                  <a:off x="8710" y="4287"/>
                  <a:ext cx="266" cy="264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rgbClr val="4F81BD">
                        <a:tint val="66000"/>
                        <a:satMod val="160000"/>
                      </a:srgbClr>
                    </a:gs>
                    <a:gs pos="5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b="1" kern="0">
                    <a:solidFill>
                      <a:sysClr val="windowText" lastClr="000000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/>
                  </a:endParaRPr>
                </a:p>
              </p:txBody>
            </p:sp>
            <p:sp>
              <p:nvSpPr>
                <p:cNvPr id="111" name="Diamond 95">
                  <a:extLst>
                    <a:ext uri="{FF2B5EF4-FFF2-40B4-BE49-F238E27FC236}">
                      <a16:creationId xmlns:a16="http://schemas.microsoft.com/office/drawing/2014/main" id="{B2E04324-7DB7-4314-9D1E-4131E2B4D041}"/>
                    </a:ext>
                  </a:extLst>
                </p:cNvPr>
                <p:cNvSpPr/>
                <p:nvPr/>
              </p:nvSpPr>
              <p:spPr bwMode="auto">
                <a:xfrm>
                  <a:off x="13982" y="4269"/>
                  <a:ext cx="266" cy="264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rgbClr val="4F81BD">
                        <a:tint val="66000"/>
                        <a:satMod val="160000"/>
                      </a:srgbClr>
                    </a:gs>
                    <a:gs pos="5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b="1" kern="0">
                    <a:solidFill>
                      <a:sysClr val="windowText" lastClr="000000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/>
                  </a:endParaRPr>
                </a:p>
              </p:txBody>
            </p:sp>
            <p:sp>
              <p:nvSpPr>
                <p:cNvPr id="112" name="Diamond 95">
                  <a:extLst>
                    <a:ext uri="{FF2B5EF4-FFF2-40B4-BE49-F238E27FC236}">
                      <a16:creationId xmlns:a16="http://schemas.microsoft.com/office/drawing/2014/main" id="{0158F8B8-5262-4CE5-BD67-B2895A5ACD8B}"/>
                    </a:ext>
                  </a:extLst>
                </p:cNvPr>
                <p:cNvSpPr/>
                <p:nvPr/>
              </p:nvSpPr>
              <p:spPr bwMode="auto">
                <a:xfrm>
                  <a:off x="14587" y="9003"/>
                  <a:ext cx="266" cy="264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rgbClr val="4F81BD">
                        <a:tint val="66000"/>
                        <a:satMod val="160000"/>
                      </a:srgbClr>
                    </a:gs>
                    <a:gs pos="5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b="1" kern="0">
                    <a:solidFill>
                      <a:sysClr val="windowText" lastClr="000000"/>
                    </a:solidFill>
                    <a:latin typeface="Calibri" panose="020F0502020204030204"/>
                    <a:ea typeface="MS PGothic" panose="020B0600070205080204" charset="-128"/>
                    <a:cs typeface="Arial" panose="020B0604020202020204"/>
                  </a:endParaRPr>
                </a:p>
              </p:txBody>
            </p:sp>
            <p:sp>
              <p:nvSpPr>
                <p:cNvPr id="113" name="Rounded Rectangle 341">
                  <a:extLst>
                    <a:ext uri="{FF2B5EF4-FFF2-40B4-BE49-F238E27FC236}">
                      <a16:creationId xmlns:a16="http://schemas.microsoft.com/office/drawing/2014/main" id="{9A1225BA-F87C-4B0D-950E-763A96ADD472}"/>
                    </a:ext>
                  </a:extLst>
                </p:cNvPr>
                <p:cNvSpPr/>
                <p:nvPr/>
              </p:nvSpPr>
              <p:spPr bwMode="auto">
                <a:xfrm>
                  <a:off x="7436" y="5604"/>
                  <a:ext cx="8963" cy="480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1065" kern="0" dirty="0">
                      <a:solidFill>
                        <a:srgbClr val="FFFFFF"/>
                      </a:solidFill>
                      <a:latin typeface="Calibri" panose="020F0502020204030204"/>
                      <a:cs typeface="Calibri" panose="020F0502020204030204" pitchFamily="34" charset="0"/>
                    </a:rPr>
                    <a:t>Analog blocks implementation</a:t>
                  </a:r>
                </a:p>
              </p:txBody>
            </p:sp>
            <p:cxnSp>
              <p:nvCxnSpPr>
                <p:cNvPr id="114" name="Straight Connector 153">
                  <a:extLst>
                    <a:ext uri="{FF2B5EF4-FFF2-40B4-BE49-F238E27FC236}">
                      <a16:creationId xmlns:a16="http://schemas.microsoft.com/office/drawing/2014/main" id="{F140FB25-6E81-413C-932A-86D322B26B2C}"/>
                    </a:ext>
                  </a:extLst>
                </p:cNvPr>
                <p:cNvCxnSpPr/>
                <p:nvPr/>
              </p:nvCxnSpPr>
              <p:spPr bwMode="auto">
                <a:xfrm>
                  <a:off x="2542" y="5128"/>
                  <a:ext cx="15717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5" name="Rounded Rectangle 341">
                  <a:extLst>
                    <a:ext uri="{FF2B5EF4-FFF2-40B4-BE49-F238E27FC236}">
                      <a16:creationId xmlns:a16="http://schemas.microsoft.com/office/drawing/2014/main" id="{9B6330D5-C874-47D4-89B5-EF7835C1F539}"/>
                    </a:ext>
                  </a:extLst>
                </p:cNvPr>
                <p:cNvSpPr/>
                <p:nvPr/>
              </p:nvSpPr>
              <p:spPr bwMode="auto">
                <a:xfrm>
                  <a:off x="8243" y="4899"/>
                  <a:ext cx="4059" cy="480"/>
                </a:xfrm>
                <a:prstGeom prst="roundRect">
                  <a:avLst/>
                </a:prstGeom>
                <a:pattFill prst="dashHorz">
                  <a:fgClr>
                    <a:srgbClr val="A5A5A5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endParaRPr lang="en-US" sz="1065" kern="0" dirty="0">
                    <a:solidFill>
                      <a:prstClr val="white"/>
                    </a:solidFill>
                    <a:latin typeface="Calibri" panose="020F0502020204030204"/>
                    <a:cs typeface="Lucida Sans Unicode" panose="020B0602030504020204" pitchFamily="34" charset="0"/>
                  </a:endParaRPr>
                </a:p>
              </p:txBody>
            </p:sp>
            <p:sp>
              <p:nvSpPr>
                <p:cNvPr id="116" name="Rounded Rectangle 341">
                  <a:extLst>
                    <a:ext uri="{FF2B5EF4-FFF2-40B4-BE49-F238E27FC236}">
                      <a16:creationId xmlns:a16="http://schemas.microsoft.com/office/drawing/2014/main" id="{CEE0A54F-B10F-43AA-B15B-8FE06806E895}"/>
                    </a:ext>
                  </a:extLst>
                </p:cNvPr>
                <p:cNvSpPr/>
                <p:nvPr/>
              </p:nvSpPr>
              <p:spPr bwMode="auto">
                <a:xfrm>
                  <a:off x="2958" y="4900"/>
                  <a:ext cx="6044" cy="480"/>
                </a:xfrm>
                <a:prstGeom prst="roundRect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1065" kern="0" dirty="0">
                      <a:solidFill>
                        <a:prstClr val="white"/>
                      </a:solidFill>
                      <a:latin typeface="Calibri" panose="020F0502020204030204"/>
                      <a:cs typeface="Lucida Sans Unicode" panose="020B0602030504020204" pitchFamily="34" charset="0"/>
                    </a:rPr>
                    <a:t>Frontend</a:t>
                  </a:r>
                </a:p>
              </p:txBody>
            </p:sp>
            <p:sp>
              <p:nvSpPr>
                <p:cNvPr id="117" name="Rounded Rectangle 341">
                  <a:extLst>
                    <a:ext uri="{FF2B5EF4-FFF2-40B4-BE49-F238E27FC236}">
                      <a16:creationId xmlns:a16="http://schemas.microsoft.com/office/drawing/2014/main" id="{70B3B640-A919-4F2E-96E6-611525D2EC49}"/>
                    </a:ext>
                  </a:extLst>
                </p:cNvPr>
                <p:cNvSpPr/>
                <p:nvPr/>
              </p:nvSpPr>
              <p:spPr bwMode="auto">
                <a:xfrm>
                  <a:off x="12208" y="4899"/>
                  <a:ext cx="4059" cy="480"/>
                </a:xfrm>
                <a:prstGeom prst="roundRect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1065" kern="0" dirty="0">
                      <a:solidFill>
                        <a:prstClr val="white"/>
                      </a:solidFill>
                      <a:latin typeface="Calibri" panose="020F0502020204030204"/>
                      <a:cs typeface="Lucida Sans Unicode" panose="020B0602030504020204" pitchFamily="34" charset="0"/>
                    </a:rPr>
                    <a:t>Frontend</a:t>
                  </a:r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8E471A5B-EB58-41CA-AD8E-3D2D48CCDF90}"/>
                    </a:ext>
                  </a:extLst>
                </p:cNvPr>
                <p:cNvSpPr/>
                <p:nvPr/>
              </p:nvSpPr>
              <p:spPr bwMode="auto">
                <a:xfrm>
                  <a:off x="18677" y="2960"/>
                  <a:ext cx="198" cy="6613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txBody>
                <a:bodyPr lIns="0" tIns="0" rIns="0" anchor="t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700" b="0" kern="0" dirty="0">
                      <a:solidFill>
                        <a:prstClr val="black"/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?</a:t>
                  </a: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E1928949-0F47-48BD-A080-D87C0FCE6DA5}"/>
                    </a:ext>
                  </a:extLst>
                </p:cNvPr>
                <p:cNvSpPr/>
                <p:nvPr/>
              </p:nvSpPr>
              <p:spPr bwMode="auto">
                <a:xfrm>
                  <a:off x="18913" y="2959"/>
                  <a:ext cx="198" cy="6613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effectLst/>
              </p:spPr>
              <p:txBody>
                <a:bodyPr lIns="0" tIns="0" rIns="0" anchor="t"/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700" b="0" kern="0" dirty="0">
                      <a:solidFill>
                        <a:prstClr val="black"/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?</a:t>
                  </a:r>
                </a:p>
              </p:txBody>
            </p:sp>
            <p:sp>
              <p:nvSpPr>
                <p:cNvPr id="120" name="Forme libre : forme 119">
                  <a:extLst>
                    <a:ext uri="{FF2B5EF4-FFF2-40B4-BE49-F238E27FC236}">
                      <a16:creationId xmlns:a16="http://schemas.microsoft.com/office/drawing/2014/main" id="{01F7F27D-6A52-400E-B0E9-D2528FA9A690}"/>
                    </a:ext>
                  </a:extLst>
                </p:cNvPr>
                <p:cNvSpPr/>
                <p:nvPr/>
              </p:nvSpPr>
              <p:spPr bwMode="auto">
                <a:xfrm>
                  <a:off x="17427" y="2465"/>
                  <a:ext cx="751" cy="445"/>
                </a:xfrm>
                <a:custGeom>
                  <a:avLst/>
                  <a:gdLst>
                    <a:gd name="connsiteX0" fmla="*/ 0 w 825043"/>
                    <a:gd name="connsiteY0" fmla="*/ 0 h 235500"/>
                    <a:gd name="connsiteX1" fmla="*/ 707293 w 825043"/>
                    <a:gd name="connsiteY1" fmla="*/ 0 h 235500"/>
                    <a:gd name="connsiteX2" fmla="*/ 825043 w 825043"/>
                    <a:gd name="connsiteY2" fmla="*/ 117750 h 235500"/>
                    <a:gd name="connsiteX3" fmla="*/ 707293 w 825043"/>
                    <a:gd name="connsiteY3" fmla="*/ 235500 h 235500"/>
                    <a:gd name="connsiteX4" fmla="*/ 0 w 825043"/>
                    <a:gd name="connsiteY4" fmla="*/ 235500 h 235500"/>
                    <a:gd name="connsiteX5" fmla="*/ 117750 w 825043"/>
                    <a:gd name="connsiteY5" fmla="*/ 117750 h 235500"/>
                    <a:gd name="connsiteX6" fmla="*/ 0 w 825043"/>
                    <a:gd name="connsiteY6" fmla="*/ 0 h 23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043" h="235500">
                      <a:moveTo>
                        <a:pt x="0" y="0"/>
                      </a:moveTo>
                      <a:lnTo>
                        <a:pt x="707293" y="0"/>
                      </a:lnTo>
                      <a:lnTo>
                        <a:pt x="825043" y="117750"/>
                      </a:lnTo>
                      <a:lnTo>
                        <a:pt x="707293" y="235500"/>
                      </a:lnTo>
                      <a:lnTo>
                        <a:pt x="0" y="235500"/>
                      </a:lnTo>
                      <a:lnTo>
                        <a:pt x="117750" y="1177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 cmpd="sng" algn="ctr">
                  <a:solidFill>
                    <a:schemeClr val="accent4">
                      <a:lumMod val="60000"/>
                      <a:lumOff val="40000"/>
                    </a:schemeClr>
                  </a:solidFill>
                  <a:prstDash val="sysDash"/>
                </a:ln>
                <a:effectLst/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05007" tIns="0" rIns="157000" bIns="0" numCol="1" spcCol="1270" anchor="ctr" anchorCtr="0">
                  <a:noAutofit/>
                </a:bodyPr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endParaRPr lang="en-US" sz="1100" dirty="0">
                    <a:solidFill>
                      <a:sysClr val="window" lastClr="FFFFFF"/>
                    </a:solidFill>
                    <a:latin typeface="+mj-lt"/>
                    <a:ea typeface="MS PGothic" panose="020B0600070205080204" charset="-128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21" name="Straight Connector 154">
                  <a:extLst>
                    <a:ext uri="{FF2B5EF4-FFF2-40B4-BE49-F238E27FC236}">
                      <a16:creationId xmlns:a16="http://schemas.microsoft.com/office/drawing/2014/main" id="{335ED329-86D5-48D9-9121-377503656CB3}"/>
                    </a:ext>
                  </a:extLst>
                </p:cNvPr>
                <p:cNvCxnSpPr/>
                <p:nvPr/>
              </p:nvCxnSpPr>
              <p:spPr bwMode="auto">
                <a:xfrm>
                  <a:off x="18135" y="3707"/>
                  <a:ext cx="945" cy="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ysDash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2" name="Straight Connector 154">
                  <a:extLst>
                    <a:ext uri="{FF2B5EF4-FFF2-40B4-BE49-F238E27FC236}">
                      <a16:creationId xmlns:a16="http://schemas.microsoft.com/office/drawing/2014/main" id="{C2DAA46A-0C1B-4707-9CBE-325842A3985B}"/>
                    </a:ext>
                  </a:extLst>
                </p:cNvPr>
                <p:cNvCxnSpPr/>
                <p:nvPr/>
              </p:nvCxnSpPr>
              <p:spPr bwMode="auto">
                <a:xfrm>
                  <a:off x="18139" y="4398"/>
                  <a:ext cx="945" cy="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ysDash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3" name="Straight Connector 154">
                  <a:extLst>
                    <a:ext uri="{FF2B5EF4-FFF2-40B4-BE49-F238E27FC236}">
                      <a16:creationId xmlns:a16="http://schemas.microsoft.com/office/drawing/2014/main" id="{ED230726-B513-4D05-9A35-8886ECB0DB21}"/>
                    </a:ext>
                  </a:extLst>
                </p:cNvPr>
                <p:cNvCxnSpPr/>
                <p:nvPr/>
              </p:nvCxnSpPr>
              <p:spPr bwMode="auto">
                <a:xfrm>
                  <a:off x="18188" y="5127"/>
                  <a:ext cx="945" cy="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ysDash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4" name="Straight Connector 154">
                  <a:extLst>
                    <a:ext uri="{FF2B5EF4-FFF2-40B4-BE49-F238E27FC236}">
                      <a16:creationId xmlns:a16="http://schemas.microsoft.com/office/drawing/2014/main" id="{A86FBB87-8777-4513-B398-4109A4D525E8}"/>
                    </a:ext>
                  </a:extLst>
                </p:cNvPr>
                <p:cNvCxnSpPr/>
                <p:nvPr/>
              </p:nvCxnSpPr>
              <p:spPr bwMode="auto">
                <a:xfrm>
                  <a:off x="18171" y="5836"/>
                  <a:ext cx="945" cy="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ysDash"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25" name="ZoneTexte 188">
                  <a:extLst>
                    <a:ext uri="{FF2B5EF4-FFF2-40B4-BE49-F238E27FC236}">
                      <a16:creationId xmlns:a16="http://schemas.microsoft.com/office/drawing/2014/main" id="{49BE6E80-E5C4-4B08-B2AD-963147C1E847}"/>
                    </a:ext>
                  </a:extLst>
                </p:cNvPr>
                <p:cNvSpPr txBox="1"/>
                <p:nvPr/>
              </p:nvSpPr>
              <p:spPr>
                <a:xfrm>
                  <a:off x="17546" y="3014"/>
                  <a:ext cx="1784" cy="535"/>
                </a:xfrm>
                <a:prstGeom prst="rect">
                  <a:avLst/>
                </a:prstGeom>
              </p:spPr>
              <p:txBody>
                <a:bodyPr vert="horz" wrap="none" lIns="121920" tIns="60960" rIns="121920" bIns="60960" rtlCol="0" anchor="ctr">
                  <a:spAutoFit/>
                </a:bodyPr>
                <a:lstStyle>
                  <a:defPPr>
                    <a:defRPr lang="fr-FR"/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bg2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1400" dirty="0">
                      <a:solidFill>
                        <a:srgbClr val="FF0000"/>
                      </a:solidFill>
                      <a:latin typeface="Calibri" panose="020F0502020204030204"/>
                      <a:cs typeface="Arial" panose="020B0604020202020204" pitchFamily="34" charset="0"/>
                    </a:rPr>
                    <a:t>Tape Out??</a:t>
                  </a:r>
                </a:p>
              </p:txBody>
            </p:sp>
            <p:cxnSp>
              <p:nvCxnSpPr>
                <p:cNvPr id="126" name="Straight Connector 154">
                  <a:extLst>
                    <a:ext uri="{FF2B5EF4-FFF2-40B4-BE49-F238E27FC236}">
                      <a16:creationId xmlns:a16="http://schemas.microsoft.com/office/drawing/2014/main" id="{BC33707A-9C5D-44CE-9AD7-212A7DA165AF}"/>
                    </a:ext>
                  </a:extLst>
                </p:cNvPr>
                <p:cNvCxnSpPr/>
                <p:nvPr/>
              </p:nvCxnSpPr>
              <p:spPr bwMode="auto">
                <a:xfrm>
                  <a:off x="18187" y="6569"/>
                  <a:ext cx="945" cy="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ysDash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7" name="Straight Connector 154">
                  <a:extLst>
                    <a:ext uri="{FF2B5EF4-FFF2-40B4-BE49-F238E27FC236}">
                      <a16:creationId xmlns:a16="http://schemas.microsoft.com/office/drawing/2014/main" id="{A12788D6-4882-414B-B2C8-0248F11C705C}"/>
                    </a:ext>
                  </a:extLst>
                </p:cNvPr>
                <p:cNvCxnSpPr/>
                <p:nvPr/>
              </p:nvCxnSpPr>
              <p:spPr bwMode="auto">
                <a:xfrm>
                  <a:off x="18181" y="7454"/>
                  <a:ext cx="945" cy="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ysDash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8" name="Straight Connector 154">
                  <a:extLst>
                    <a:ext uri="{FF2B5EF4-FFF2-40B4-BE49-F238E27FC236}">
                      <a16:creationId xmlns:a16="http://schemas.microsoft.com/office/drawing/2014/main" id="{5B01EAD6-C2CE-4735-90B9-873574C7590B}"/>
                    </a:ext>
                  </a:extLst>
                </p:cNvPr>
                <p:cNvCxnSpPr/>
                <p:nvPr/>
              </p:nvCxnSpPr>
              <p:spPr bwMode="auto">
                <a:xfrm>
                  <a:off x="18171" y="8459"/>
                  <a:ext cx="945" cy="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ysDash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9" name="Straight Connector 154">
                  <a:extLst>
                    <a:ext uri="{FF2B5EF4-FFF2-40B4-BE49-F238E27FC236}">
                      <a16:creationId xmlns:a16="http://schemas.microsoft.com/office/drawing/2014/main" id="{93A03E23-20E9-426B-9306-97B929866C32}"/>
                    </a:ext>
                  </a:extLst>
                </p:cNvPr>
                <p:cNvCxnSpPr/>
                <p:nvPr/>
              </p:nvCxnSpPr>
              <p:spPr bwMode="auto">
                <a:xfrm>
                  <a:off x="18181" y="9128"/>
                  <a:ext cx="945" cy="5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" lastClr="FFFFFF">
                      <a:lumMod val="75000"/>
                    </a:sysClr>
                  </a:solidFill>
                  <a:prstDash val="sysDash"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30" name="Rounded Rectangle 341">
                  <a:extLst>
                    <a:ext uri="{FF2B5EF4-FFF2-40B4-BE49-F238E27FC236}">
                      <a16:creationId xmlns:a16="http://schemas.microsoft.com/office/drawing/2014/main" id="{83A55647-0795-4A74-BA95-5E919C06BDC5}"/>
                    </a:ext>
                  </a:extLst>
                </p:cNvPr>
                <p:cNvSpPr/>
                <p:nvPr/>
              </p:nvSpPr>
              <p:spPr bwMode="auto">
                <a:xfrm>
                  <a:off x="16437" y="8802"/>
                  <a:ext cx="2346" cy="631"/>
                </a:xfrm>
                <a:prstGeom prst="round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>
                  <a:defPPr>
                    <a:defRPr lang="fr-FR">
                      <a:solidFill>
                        <a:schemeClr val="lt1"/>
                      </a:solidFill>
                    </a:defRPr>
                  </a:defPPr>
                  <a:lvl1pPr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1pPr>
                  <a:lvl2pPr marL="4572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2pPr>
                  <a:lvl3pPr marL="9144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3pPr>
                  <a:lvl4pPr marL="13716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4pPr>
                  <a:lvl5pPr marL="1828800" algn="l">
                    <a:spcBef>
                      <a:spcPts val="0"/>
                    </a:spcBef>
                    <a:spcAft>
                      <a:spcPts val="0"/>
                    </a:spcAft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5pPr>
                  <a:lvl6pPr marL="22860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6pPr>
                  <a:lvl7pPr marL="27432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7pPr>
                  <a:lvl8pPr marL="32004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8pPr>
                  <a:lvl9pPr marL="3657600" algn="l" defTabSz="914400">
                    <a:defRPr sz="900" b="1">
                      <a:solidFill>
                        <a:schemeClr val="lt1"/>
                      </a:solidFill>
                      <a:latin typeface="Arial" panose="020B0604020202020204"/>
                      <a:ea typeface="+mn-ea"/>
                      <a:cs typeface="+mn-cs"/>
                    </a:defRPr>
                  </a:lvl9pPr>
                </a:lstStyle>
                <a:p>
                  <a:pPr algn="ctr" defTabSz="1219200" eaLnBrk="0" hangingPunct="0">
                    <a:defRPr/>
                  </a:pPr>
                  <a:r>
                    <a:rPr lang="en-US" sz="1065" kern="0" dirty="0">
                      <a:solidFill>
                        <a:prstClr val="white"/>
                      </a:solidFill>
                      <a:latin typeface="Calibri" panose="020F0502020204030204"/>
                      <a:cs typeface="Lucida Sans Unicode" panose="020B0602030504020204" pitchFamily="34" charset="0"/>
                    </a:rPr>
                    <a:t>TOP Layout &amp; Simulation</a:t>
                  </a:r>
                </a:p>
              </p:txBody>
            </p:sp>
            <p:cxnSp>
              <p:nvCxnSpPr>
                <p:cNvPr id="131" name="Connecteur droit avec flèche 130">
                  <a:extLst>
                    <a:ext uri="{FF2B5EF4-FFF2-40B4-BE49-F238E27FC236}">
                      <a16:creationId xmlns:a16="http://schemas.microsoft.com/office/drawing/2014/main" id="{95AEF707-E965-45B8-9B60-357CE2BD55AD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H="1" flipV="1">
                  <a:off x="7082" y="1540"/>
                  <a:ext cx="0" cy="218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necteur droit avec flèche 131">
                  <a:extLst>
                    <a:ext uri="{FF2B5EF4-FFF2-40B4-BE49-F238E27FC236}">
                      <a16:creationId xmlns:a16="http://schemas.microsoft.com/office/drawing/2014/main" id="{915EF272-346F-4A51-A2A9-142DF2EAD740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11435" y="1592"/>
                  <a:ext cx="0" cy="218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588EE708-2B8F-435F-BA48-CEA2467A8FB3}"/>
                  </a:ext>
                </a:extLst>
              </p:cNvPr>
              <p:cNvSpPr txBox="1"/>
              <p:nvPr/>
            </p:nvSpPr>
            <p:spPr>
              <a:xfrm>
                <a:off x="3445044" y="450850"/>
                <a:ext cx="1623368" cy="578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12192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fr-FR" altLang="en-US" sz="1100" b="1" dirty="0">
                    <a:solidFill>
                      <a:srgbClr val="ED7D31"/>
                    </a:solidFill>
                    <a:latin typeface="Calibri" panose="020F0502020204030204"/>
                    <a:cs typeface="Arial" panose="020B0604020202020204" pitchFamily="34" charset="0"/>
                  </a:rPr>
                  <a:t>Architecture</a:t>
                </a:r>
              </a:p>
              <a:p>
                <a:pPr algn="ctr" defTabSz="12192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fr-FR" altLang="en-US" sz="1100" b="1" dirty="0">
                    <a:solidFill>
                      <a:srgbClr val="ED7D31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  <a:r>
                  <a:rPr lang="en-US" sz="1100" b="1" dirty="0">
                    <a:solidFill>
                      <a:srgbClr val="ED7D31"/>
                    </a:solidFill>
                    <a:latin typeface="Calibri" panose="020F0502020204030204"/>
                    <a:cs typeface="Arial" panose="020B0604020202020204" pitchFamily="34" charset="0"/>
                  </a:rPr>
                  <a:t>Review</a:t>
                </a:r>
              </a:p>
            </p:txBody>
          </p: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B6CA185B-DE1C-4BCA-AB19-C26DE5DFB40E}"/>
                  </a:ext>
                </a:extLst>
              </p:cNvPr>
              <p:cNvSpPr txBox="1"/>
              <p:nvPr/>
            </p:nvSpPr>
            <p:spPr>
              <a:xfrm>
                <a:off x="5728297" y="568543"/>
                <a:ext cx="2495409" cy="578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12192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fr-FR" altLang="en-US" sz="1100" b="1" dirty="0" err="1">
                    <a:solidFill>
                      <a:srgbClr val="ED7D31"/>
                    </a:solidFill>
                    <a:latin typeface="Calibri" panose="020F0502020204030204"/>
                    <a:cs typeface="Arial" panose="020B0604020202020204" pitchFamily="34" charset="0"/>
                  </a:rPr>
                  <a:t>Internal</a:t>
                </a:r>
                <a:r>
                  <a:rPr lang="fr-FR" altLang="en-US" sz="1100" b="1" dirty="0">
                    <a:solidFill>
                      <a:srgbClr val="ED7D31"/>
                    </a:solidFill>
                    <a:latin typeface="Calibri" panose="020F0502020204030204"/>
                    <a:cs typeface="Arial" panose="020B0604020202020204" pitchFamily="34" charset="0"/>
                  </a:rPr>
                  <a:t> Design</a:t>
                </a:r>
              </a:p>
              <a:p>
                <a:pPr algn="ctr" defTabSz="12192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fr-FR" altLang="en-US" sz="1100" b="1" dirty="0">
                    <a:solidFill>
                      <a:srgbClr val="ED7D31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  <a:r>
                  <a:rPr lang="en-US" sz="1100" b="1" dirty="0">
                    <a:solidFill>
                      <a:srgbClr val="ED7D31"/>
                    </a:solidFill>
                    <a:latin typeface="Calibri" panose="020F0502020204030204"/>
                    <a:cs typeface="Arial" panose="020B0604020202020204" pitchFamily="34" charset="0"/>
                  </a:rPr>
                  <a:t>Review</a:t>
                </a:r>
                <a:endParaRPr lang="en-US" sz="1800" b="1" dirty="0">
                  <a:solidFill>
                    <a:srgbClr val="ED7D3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52" name="Diamond 95">
                <a:extLst>
                  <a:ext uri="{FF2B5EF4-FFF2-40B4-BE49-F238E27FC236}">
                    <a16:creationId xmlns:a16="http://schemas.microsoft.com/office/drawing/2014/main" id="{14736817-4D81-4ED4-A704-E42DE9ECD7AC}"/>
                  </a:ext>
                </a:extLst>
              </p:cNvPr>
              <p:cNvSpPr/>
              <p:nvPr/>
            </p:nvSpPr>
            <p:spPr bwMode="auto">
              <a:xfrm>
                <a:off x="7161350" y="4136949"/>
                <a:ext cx="168910" cy="167640"/>
              </a:xfrm>
              <a:prstGeom prst="diamond">
                <a:avLst/>
              </a:prstGeom>
              <a:gradFill flip="none" rotWithShape="1"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 w="12700" cap="flat" cmpd="sng" algn="ctr">
                <a:solidFill>
                  <a:srgbClr val="4F81BD">
                    <a:shade val="50000"/>
                  </a:srgb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>
                <a:defPPr>
                  <a:defRPr lang="fr-FR"/>
                </a:defPPr>
                <a:lvl1pPr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1pPr>
                <a:lvl2pPr marL="4572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2pPr>
                <a:lvl3pPr marL="9144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3pPr>
                <a:lvl4pPr marL="13716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4pPr>
                <a:lvl5pPr marL="18288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5pPr>
                <a:lvl6pPr marL="2286000" algn="l" defTabSz="914400"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6pPr>
                <a:lvl7pPr marL="2743200" algn="l" defTabSz="914400"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7pPr>
                <a:lvl8pPr marL="3200400" algn="l" defTabSz="914400"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8pPr>
                <a:lvl9pPr marL="3657600" algn="l" defTabSz="914400"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9pPr>
              </a:lstStyle>
              <a:p>
                <a:pPr algn="ctr" defTabSz="1219200" eaLnBrk="0" hangingPunct="0">
                  <a:defRPr/>
                </a:pPr>
                <a:endParaRPr lang="en-US" sz="1065" b="1" kern="0">
                  <a:solidFill>
                    <a:sysClr val="windowText" lastClr="000000"/>
                  </a:solidFill>
                  <a:latin typeface="Calibri" panose="020F0502020204030204"/>
                  <a:ea typeface="MS PGothic" panose="020B0600070205080204" charset="-128"/>
                  <a:cs typeface="Arial" panose="020B0604020202020204"/>
                </a:endParaRPr>
              </a:p>
            </p:txBody>
          </p:sp>
          <p:sp>
            <p:nvSpPr>
              <p:cNvPr id="53" name="Diamond 95">
                <a:extLst>
                  <a:ext uri="{FF2B5EF4-FFF2-40B4-BE49-F238E27FC236}">
                    <a16:creationId xmlns:a16="http://schemas.microsoft.com/office/drawing/2014/main" id="{25F1F378-1517-4706-918F-244ACD9F1F4B}"/>
                  </a:ext>
                </a:extLst>
              </p:cNvPr>
              <p:cNvSpPr/>
              <p:nvPr/>
            </p:nvSpPr>
            <p:spPr bwMode="auto">
              <a:xfrm>
                <a:off x="7619131" y="4136468"/>
                <a:ext cx="168910" cy="167640"/>
              </a:xfrm>
              <a:prstGeom prst="diamond">
                <a:avLst/>
              </a:prstGeom>
              <a:gradFill flip="none" rotWithShape="1"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 w="12700" cap="flat" cmpd="sng" algn="ctr">
                <a:solidFill>
                  <a:srgbClr val="4F81BD">
                    <a:shade val="50000"/>
                  </a:srgbClr>
                </a:solidFill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>
                <a:defPPr>
                  <a:defRPr lang="fr-FR"/>
                </a:defPPr>
                <a:lvl1pPr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1pPr>
                <a:lvl2pPr marL="4572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2pPr>
                <a:lvl3pPr marL="9144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3pPr>
                <a:lvl4pPr marL="13716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4pPr>
                <a:lvl5pPr marL="18288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5pPr>
                <a:lvl6pPr marL="2286000" algn="l" defTabSz="914400"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6pPr>
                <a:lvl7pPr marL="2743200" algn="l" defTabSz="914400"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7pPr>
                <a:lvl8pPr marL="3200400" algn="l" defTabSz="914400"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8pPr>
                <a:lvl9pPr marL="3657600" algn="l" defTabSz="914400">
                  <a:defRPr sz="900" b="1">
                    <a:solidFill>
                      <a:schemeClr val="bg2"/>
                    </a:solidFill>
                    <a:latin typeface="Arial" panose="020B0604020202020204"/>
                    <a:ea typeface="+mn-ea"/>
                    <a:cs typeface="+mn-cs"/>
                  </a:defRPr>
                </a:lvl9pPr>
              </a:lstStyle>
              <a:p>
                <a:pPr algn="ctr" defTabSz="1219200" eaLnBrk="0" hangingPunct="0">
                  <a:defRPr/>
                </a:pPr>
                <a:endParaRPr lang="en-US" sz="1065" b="1" kern="0">
                  <a:solidFill>
                    <a:sysClr val="windowText" lastClr="000000"/>
                  </a:solidFill>
                  <a:latin typeface="Calibri" panose="020F0502020204030204"/>
                  <a:ea typeface="MS PGothic" panose="020B0600070205080204" charset="-128"/>
                  <a:cs typeface="Arial" panose="020B0604020202020204"/>
                </a:endParaRPr>
              </a:p>
            </p:txBody>
          </p:sp>
          <p:sp>
            <p:nvSpPr>
              <p:cNvPr id="54" name="Rounded Rectangle 341">
                <a:extLst>
                  <a:ext uri="{FF2B5EF4-FFF2-40B4-BE49-F238E27FC236}">
                    <a16:creationId xmlns:a16="http://schemas.microsoft.com/office/drawing/2014/main" id="{F7C59FB0-CC3C-4F7C-8198-27C9257CDB22}"/>
                  </a:ext>
                </a:extLst>
              </p:cNvPr>
              <p:cNvSpPr/>
              <p:nvPr/>
            </p:nvSpPr>
            <p:spPr bwMode="auto">
              <a:xfrm>
                <a:off x="7139927" y="4636606"/>
                <a:ext cx="3223648" cy="304800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rIns="0" anchor="ctr"/>
              <a:lstStyle>
                <a:defPPr>
                  <a:defRPr lang="fr-FR">
                    <a:solidFill>
                      <a:schemeClr val="lt1"/>
                    </a:solidFill>
                  </a:defRPr>
                </a:defPPr>
                <a:lvl1pPr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1pPr>
                <a:lvl2pPr marL="4572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2pPr>
                <a:lvl3pPr marL="9144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3pPr>
                <a:lvl4pPr marL="13716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4pPr>
                <a:lvl5pPr marL="1828800" algn="l">
                  <a:spcBef>
                    <a:spcPts val="0"/>
                  </a:spcBef>
                  <a:spcAft>
                    <a:spcPts val="0"/>
                  </a:spcAft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5pPr>
                <a:lvl6pPr marL="2286000" algn="l" defTabSz="914400"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6pPr>
                <a:lvl7pPr marL="2743200" algn="l" defTabSz="914400"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7pPr>
                <a:lvl8pPr marL="3200400" algn="l" defTabSz="914400"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8pPr>
                <a:lvl9pPr marL="3657600" algn="l" defTabSz="914400">
                  <a:defRPr sz="900" b="1">
                    <a:solidFill>
                      <a:schemeClr val="lt1"/>
                    </a:solidFill>
                    <a:latin typeface="Arial" panose="020B0604020202020204"/>
                    <a:ea typeface="+mn-ea"/>
                    <a:cs typeface="+mn-cs"/>
                  </a:defRPr>
                </a:lvl9pPr>
              </a:lstStyle>
              <a:p>
                <a:pPr algn="ctr" defTabSz="1219200" eaLnBrk="0" hangingPunct="0">
                  <a:defRPr/>
                </a:pPr>
                <a:r>
                  <a:rPr lang="en-US" sz="1065" kern="0" dirty="0">
                    <a:solidFill>
                      <a:prstClr val="white"/>
                    </a:solidFill>
                    <a:latin typeface="Calibri" panose="020F0502020204030204"/>
                    <a:cs typeface="Lucida Sans Unicode" panose="020B0602030504020204" pitchFamily="34" charset="0"/>
                  </a:rPr>
                  <a:t>Physical Implementation / STA </a:t>
                </a:r>
              </a:p>
            </p:txBody>
          </p:sp>
        </p:grpSp>
        <p:sp>
          <p:nvSpPr>
            <p:cNvPr id="48" name="Rounded Rectangle 341">
              <a:extLst>
                <a:ext uri="{FF2B5EF4-FFF2-40B4-BE49-F238E27FC236}">
                  <a16:creationId xmlns:a16="http://schemas.microsoft.com/office/drawing/2014/main" id="{E37E4F80-288F-4D8E-9791-A3751A0C34F2}"/>
                </a:ext>
              </a:extLst>
            </p:cNvPr>
            <p:cNvSpPr/>
            <p:nvPr/>
          </p:nvSpPr>
          <p:spPr bwMode="auto">
            <a:xfrm>
              <a:off x="6150006" y="5251921"/>
              <a:ext cx="5611462" cy="304800"/>
            </a:xfrm>
            <a:prstGeom prst="roundRect">
              <a:avLst/>
            </a:prstGeom>
            <a:solidFill>
              <a:srgbClr val="C43C8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rIns="0" anchor="ctr"/>
            <a:lstStyle>
              <a:defPPr>
                <a:defRPr lang="fr-FR">
                  <a:solidFill>
                    <a:schemeClr val="lt1"/>
                  </a:solidFill>
                </a:defRPr>
              </a:defPPr>
              <a:lvl1pPr algn="l">
                <a:spcBef>
                  <a:spcPts val="0"/>
                </a:spcBef>
                <a:spcAft>
                  <a:spcPts val="0"/>
                </a:spcAft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5pPr>
              <a:lvl6pPr marL="2286000" algn="l" defTabSz="914400"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6pPr>
              <a:lvl7pPr marL="2743200" algn="l" defTabSz="914400"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7pPr>
              <a:lvl8pPr marL="3200400" algn="l" defTabSz="914400"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8pPr>
              <a:lvl9pPr marL="3657600" algn="l" defTabSz="914400">
                <a:defRPr sz="900" b="1">
                  <a:solidFill>
                    <a:schemeClr val="lt1"/>
                  </a:solidFill>
                  <a:latin typeface="Arial" panose="020B0604020202020204"/>
                  <a:ea typeface="+mn-ea"/>
                  <a:cs typeface="+mn-cs"/>
                </a:defRPr>
              </a:lvl9pPr>
            </a:lstStyle>
            <a:p>
              <a:pPr algn="ctr" defTabSz="1219200" eaLnBrk="0" hangingPunct="0">
                <a:defRPr/>
              </a:pPr>
              <a:r>
                <a:rPr lang="en-US" sz="1065" kern="0" dirty="0">
                  <a:solidFill>
                    <a:prstClr val="white"/>
                  </a:solidFill>
                  <a:latin typeface="Calibri" panose="020F0502020204030204"/>
                  <a:cs typeface="Lucida Sans Unicode" panose="020B0602030504020204" pitchFamily="34" charset="0"/>
                </a:rPr>
                <a:t>All activities related to verification</a:t>
              </a:r>
            </a:p>
          </p:txBody>
        </p:sp>
      </p:grpSp>
      <p:sp>
        <p:nvSpPr>
          <p:cNvPr id="205" name="ZoneTexte 204">
            <a:extLst>
              <a:ext uri="{FF2B5EF4-FFF2-40B4-BE49-F238E27FC236}">
                <a16:creationId xmlns:a16="http://schemas.microsoft.com/office/drawing/2014/main" id="{D65342D8-1C8A-4175-8278-6C86022BEC7F}"/>
              </a:ext>
            </a:extLst>
          </p:cNvPr>
          <p:cNvSpPr txBox="1"/>
          <p:nvPr/>
        </p:nvSpPr>
        <p:spPr>
          <a:xfrm>
            <a:off x="9721986" y="3863648"/>
            <a:ext cx="2389511" cy="276999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latin typeface="Georgia" panose="02040502050405020303" pitchFamily="18" charset="0"/>
              </a:rPr>
              <a:t>TPSCo</a:t>
            </a:r>
            <a:r>
              <a:rPr lang="en-US" sz="1200" dirty="0">
                <a:latin typeface="Georgia" panose="02040502050405020303" pitchFamily="18" charset="0"/>
              </a:rPr>
              <a:t> 65nm OCTOPUS plan</a:t>
            </a:r>
          </a:p>
        </p:txBody>
      </p:sp>
    </p:spTree>
    <p:extLst>
      <p:ext uri="{BB962C8B-B14F-4D97-AF65-F5344CB8AC3E}">
        <p14:creationId xmlns:p14="http://schemas.microsoft.com/office/powerpoint/2010/main" val="1422908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20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26613AF7-5139-48FF-B0C0-8AAB2B1A9543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519D3F-959F-47AC-A5FB-3BBA7C3E15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51"/>
            <a:ext cx="12109721" cy="67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60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21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26613AF7-5139-48FF-B0C0-8AAB2B1A9543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7EC9FF0-4EC2-4EB9-9EA2-6532BBF596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15"/>
            <a:ext cx="12097126" cy="67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9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22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26613AF7-5139-48FF-B0C0-8AAB2B1A9543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B15C0C-5365-4638-8755-957E212494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46" y="141985"/>
            <a:ext cx="11963807" cy="671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21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23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26613AF7-5139-48FF-B0C0-8AAB2B1A9543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F6C7CD-B672-4029-B1D4-0EF79BE8F3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9" y="9151"/>
            <a:ext cx="11972377" cy="667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0003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D3D5F194-843E-4336-A6A2-50076896FB8C}"/>
              </a:ext>
            </a:extLst>
          </p:cNvPr>
          <p:cNvGrpSpPr/>
          <p:nvPr/>
        </p:nvGrpSpPr>
        <p:grpSpPr>
          <a:xfrm>
            <a:off x="-121629" y="-429066"/>
            <a:ext cx="12538418" cy="2058988"/>
            <a:chOff x="-121629" y="-429066"/>
            <a:chExt cx="12538418" cy="2058988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9CFA8D19-71B7-4DDF-812A-96ED36379C92}"/>
                </a:ext>
              </a:extLst>
            </p:cNvPr>
            <p:cNvGrpSpPr/>
            <p:nvPr/>
          </p:nvGrpSpPr>
          <p:grpSpPr>
            <a:xfrm>
              <a:off x="0" y="-429066"/>
              <a:ext cx="12416789" cy="2058988"/>
              <a:chOff x="1" y="-433070"/>
              <a:chExt cx="12416789" cy="2058988"/>
            </a:xfrm>
          </p:grpSpPr>
          <p:pic>
            <p:nvPicPr>
              <p:cNvPr id="30" name="Image 15" descr="cppm RVB.ai">
                <a:extLst>
                  <a:ext uri="{FF2B5EF4-FFF2-40B4-BE49-F238E27FC236}">
                    <a16:creationId xmlns:a16="http://schemas.microsoft.com/office/drawing/2014/main" id="{70A8E577-F822-40DD-8B57-AA2109AFC7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62640" y="-433070"/>
                <a:ext cx="1454150" cy="2058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Image 17" descr="Coin.ai">
                <a:extLst>
                  <a:ext uri="{FF2B5EF4-FFF2-40B4-BE49-F238E27FC236}">
                    <a16:creationId xmlns:a16="http://schemas.microsoft.com/office/drawing/2014/main" id="{736A116E-55C8-493F-BE30-3679EBC7B4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0"/>
                <a:ext cx="723900" cy="133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F7778046-F019-43A7-92FA-7FC23850A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629" y="-37710"/>
              <a:ext cx="2838195" cy="1112775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891AE5D9-50C0-4A1F-B141-83C33A333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5133" y="217454"/>
              <a:ext cx="1547566" cy="670461"/>
            </a:xfrm>
            <a:prstGeom prst="rect">
              <a:avLst/>
            </a:prstGeom>
          </p:spPr>
        </p:pic>
      </p:grpSp>
      <p:sp>
        <p:nvSpPr>
          <p:cNvPr id="12293" name="Rectangle 19">
            <a:extLst>
              <a:ext uri="{FF2B5EF4-FFF2-40B4-BE49-F238E27FC236}">
                <a16:creationId xmlns:a16="http://schemas.microsoft.com/office/drawing/2014/main" id="{B687595A-C86B-4F88-B675-A43B49793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309" y="-73866"/>
            <a:ext cx="86665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de-DE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TSMC 28nm </a:t>
            </a:r>
            <a:r>
              <a:rPr lang="de-DE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activity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1239D9-DC39-4D98-9774-CE06787CACED}"/>
              </a:ext>
            </a:extLst>
          </p:cNvPr>
          <p:cNvSpPr/>
          <p:nvPr/>
        </p:nvSpPr>
        <p:spPr>
          <a:xfrm>
            <a:off x="264696" y="933901"/>
            <a:ext cx="6210529" cy="3395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Done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with the CERN R&amp;D Program</a:t>
            </a:r>
            <a:r>
              <a:rPr lang="en-US" dirty="0"/>
              <a:t> on technologies for Future Experiments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CPPM is a member of two working groups within the DRD </a:t>
            </a:r>
            <a:r>
              <a:rPr lang="en-US" dirty="0"/>
              <a:t>(ECFA) projects: WG 7.3a &amp; WG 7.4b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For future upgrades and future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colliders</a:t>
            </a:r>
            <a:r>
              <a:rPr lang="fr-FR" dirty="0"/>
              <a:t>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Higher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requirements</a:t>
            </a:r>
            <a:r>
              <a:rPr lang="fr-FR" dirty="0"/>
              <a:t>: </a:t>
            </a: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altLang="zh-CN" sz="1600" dirty="0"/>
              <a:t>Time </a:t>
            </a:r>
            <a:r>
              <a:rPr lang="fr-FR" altLang="zh-CN" sz="1600" dirty="0" err="1"/>
              <a:t>resolution</a:t>
            </a:r>
            <a:r>
              <a:rPr lang="fr-FR" altLang="zh-CN" sz="1600" dirty="0"/>
              <a:t>, </a:t>
            </a: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altLang="zh-CN" sz="1600" dirty="0"/>
              <a:t>High hit rate, </a:t>
            </a: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altLang="zh-CN" sz="1600" dirty="0" err="1"/>
              <a:t>Larger</a:t>
            </a:r>
            <a:r>
              <a:rPr lang="fr-FR" altLang="zh-CN" sz="1600" dirty="0"/>
              <a:t> data links, </a:t>
            </a: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altLang="zh-CN" sz="1600" dirty="0"/>
              <a:t>Small pixel size, </a:t>
            </a:r>
            <a:r>
              <a:rPr lang="fr-FR" sz="1600" dirty="0" err="1"/>
              <a:t>etc</a:t>
            </a:r>
            <a:endParaRPr lang="fr-FR" sz="1600" dirty="0"/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dirty="0"/>
              <a:t>New </a:t>
            </a:r>
            <a:r>
              <a:rPr lang="en-US" sz="1600" dirty="0"/>
              <a:t>technologies need to be applied</a:t>
            </a:r>
            <a:endParaRPr lang="fr-FR" sz="16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617244A-2D18-4DE1-B53B-5A166CABA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878" y="772422"/>
            <a:ext cx="5623149" cy="257822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815ABF0-ED55-4EC8-AA58-1E4FA5A9031A}"/>
              </a:ext>
            </a:extLst>
          </p:cNvPr>
          <p:cNvSpPr txBox="1"/>
          <p:nvPr/>
        </p:nvSpPr>
        <p:spPr>
          <a:xfrm>
            <a:off x="6637420" y="692271"/>
            <a:ext cx="1022666" cy="246221"/>
          </a:xfrm>
          <a:prstGeom prst="rect">
            <a:avLst/>
          </a:prstGeom>
          <a:solidFill>
            <a:schemeClr val="bg1"/>
          </a:solidFill>
          <a:ln w="127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Georgia" panose="02040502050405020303" pitchFamily="18" charset="0"/>
              </a:rPr>
              <a:t>Analog Pixels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6DB3025-A8A0-48FE-8DF8-21ABD6EDBDCF}"/>
              </a:ext>
            </a:extLst>
          </p:cNvPr>
          <p:cNvSpPr txBox="1"/>
          <p:nvPr/>
        </p:nvSpPr>
        <p:spPr>
          <a:xfrm>
            <a:off x="8536586" y="692271"/>
            <a:ext cx="500124" cy="246221"/>
          </a:xfrm>
          <a:prstGeom prst="rect">
            <a:avLst/>
          </a:prstGeom>
          <a:solidFill>
            <a:schemeClr val="bg1"/>
          </a:solidFill>
          <a:ln w="127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Georgia" panose="02040502050405020303" pitchFamily="18" charset="0"/>
              </a:rPr>
              <a:t>SET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C05EB71-0882-404A-9977-3FDF88C3E426}"/>
              </a:ext>
            </a:extLst>
          </p:cNvPr>
          <p:cNvSpPr txBox="1"/>
          <p:nvPr/>
        </p:nvSpPr>
        <p:spPr>
          <a:xfrm>
            <a:off x="9806447" y="687680"/>
            <a:ext cx="756516" cy="246221"/>
          </a:xfrm>
          <a:prstGeom prst="rect">
            <a:avLst/>
          </a:prstGeom>
          <a:solidFill>
            <a:schemeClr val="bg1"/>
          </a:solidFill>
          <a:ln w="127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Georgia" panose="02040502050405020303" pitchFamily="18" charset="0"/>
              </a:rPr>
              <a:t>RO - TID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5E65415-BAD6-4635-983D-1DF8E250C92E}"/>
              </a:ext>
            </a:extLst>
          </p:cNvPr>
          <p:cNvSpPr txBox="1"/>
          <p:nvPr/>
        </p:nvSpPr>
        <p:spPr>
          <a:xfrm>
            <a:off x="10954442" y="672157"/>
            <a:ext cx="756516" cy="246221"/>
          </a:xfrm>
          <a:prstGeom prst="rect">
            <a:avLst/>
          </a:prstGeom>
          <a:solidFill>
            <a:schemeClr val="bg1"/>
          </a:solidFill>
          <a:ln w="127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Georgia" panose="02040502050405020303" pitchFamily="18" charset="0"/>
              </a:rPr>
              <a:t>DEVICES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35DD36-E8C0-4941-A4A8-4394CFB8A2F8}"/>
              </a:ext>
            </a:extLst>
          </p:cNvPr>
          <p:cNvSpPr/>
          <p:nvPr/>
        </p:nvSpPr>
        <p:spPr>
          <a:xfrm>
            <a:off x="7239145" y="3551873"/>
            <a:ext cx="5460896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4 </a:t>
            </a:r>
            <a:r>
              <a:rPr lang="fr-FR" b="1" dirty="0" err="1"/>
              <a:t>sub</a:t>
            </a:r>
            <a:r>
              <a:rPr lang="fr-FR" b="1" dirty="0"/>
              <a:t>-chips of 2×1 mm</a:t>
            </a:r>
            <a:r>
              <a:rPr lang="fr-FR" b="1" baseline="30000" dirty="0"/>
              <a:t>2</a:t>
            </a:r>
            <a:r>
              <a:rPr lang="fr-FR" b="1" dirty="0"/>
              <a:t> </a:t>
            </a:r>
            <a:r>
              <a:rPr lang="fr-FR" b="1" dirty="0" err="1"/>
              <a:t>submitted</a:t>
            </a:r>
            <a:r>
              <a:rPr lang="fr-FR" b="1" dirty="0"/>
              <a:t> </a:t>
            </a:r>
            <a:r>
              <a:rPr lang="fr-FR" b="1" dirty="0" err="1"/>
              <a:t>December</a:t>
            </a:r>
            <a:r>
              <a:rPr lang="fr-FR" b="1" dirty="0"/>
              <a:t> 22</a:t>
            </a:r>
          </a:p>
          <a:p>
            <a:pPr>
              <a:spcAft>
                <a:spcPts val="600"/>
              </a:spcAft>
            </a:pPr>
            <a:r>
              <a:rPr lang="fr-FR" dirty="0" err="1"/>
              <a:t>Implemented</a:t>
            </a:r>
            <a:r>
              <a:rPr lang="fr-FR" dirty="0"/>
              <a:t> Structures: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 dirty="0"/>
              <a:t>Pixel_28nm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 dirty="0"/>
              <a:t>RO_28nm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 dirty="0"/>
              <a:t>SET_28nm</a:t>
            </a:r>
            <a:r>
              <a:rPr lang="fr-FR" sz="1600" dirty="0"/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 dirty="0"/>
              <a:t>DEVICES_28nm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 dirty="0" err="1"/>
              <a:t>Each</a:t>
            </a:r>
            <a:r>
              <a:rPr lang="fr-FR" sz="1600" b="1" dirty="0"/>
              <a:t> chip </a:t>
            </a:r>
            <a:r>
              <a:rPr lang="fr-FR" sz="1600" b="1" dirty="0" err="1"/>
              <a:t>is</a:t>
            </a:r>
            <a:r>
              <a:rPr lang="fr-FR" sz="1600" b="1" dirty="0"/>
              <a:t> </a:t>
            </a:r>
            <a:r>
              <a:rPr lang="fr-FR" sz="1600" b="1" dirty="0" err="1"/>
              <a:t>bonded</a:t>
            </a:r>
            <a:r>
              <a:rPr lang="fr-FR" sz="1600" b="1" dirty="0"/>
              <a:t> on </a:t>
            </a:r>
            <a:r>
              <a:rPr lang="fr-FR" sz="1600" b="1" dirty="0" err="1"/>
              <a:t>its</a:t>
            </a:r>
            <a:r>
              <a:rPr lang="fr-FR" sz="1600" b="1" dirty="0"/>
              <a:t> </a:t>
            </a:r>
            <a:r>
              <a:rPr lang="fr-FR" sz="1600" b="1" dirty="0" err="1"/>
              <a:t>own</a:t>
            </a:r>
            <a:r>
              <a:rPr lang="fr-FR" sz="1600" b="1" dirty="0"/>
              <a:t> </a:t>
            </a:r>
            <a:r>
              <a:rPr lang="fr-FR" sz="1600" b="1" dirty="0" err="1"/>
              <a:t>board</a:t>
            </a:r>
            <a:r>
              <a:rPr lang="fr-FR" sz="1600" b="1" dirty="0"/>
              <a:t> (</a:t>
            </a:r>
            <a:r>
              <a:rPr lang="fr-FR" sz="1600" b="1" dirty="0" err="1"/>
              <a:t>ball</a:t>
            </a:r>
            <a:r>
              <a:rPr lang="fr-FR" sz="1600" b="1" dirty="0"/>
              <a:t> bonding)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16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639EED-0294-4BC8-8B44-6047FB441F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3411"/>
            <a:ext cx="6797795" cy="164128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1771CD19-5B35-42D4-8EF3-EA79DC809553}"/>
              </a:ext>
            </a:extLst>
          </p:cNvPr>
          <p:cNvSpPr/>
          <p:nvPr/>
        </p:nvSpPr>
        <p:spPr>
          <a:xfrm>
            <a:off x="271810" y="6115576"/>
            <a:ext cx="7160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The 28nm prototype </a:t>
            </a:r>
            <a:r>
              <a:rPr lang="fr-FR" b="1" dirty="0" err="1"/>
              <a:t>was</a:t>
            </a:r>
            <a:r>
              <a:rPr lang="fr-FR" b="1" dirty="0"/>
              <a:t> </a:t>
            </a:r>
            <a:r>
              <a:rPr lang="fr-FR" b="1" dirty="0" err="1"/>
              <a:t>received</a:t>
            </a:r>
            <a:r>
              <a:rPr lang="fr-FR" b="1" dirty="0"/>
              <a:t> in June, 2023 </a:t>
            </a:r>
          </a:p>
          <a:p>
            <a:endParaRPr lang="fr-FR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BEBA6B6-97E5-432F-8DB4-FAFA2E24E899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34" name="Espace réservé de la date 5">
            <a:extLst>
              <a:ext uri="{FF2B5EF4-FFF2-40B4-BE49-F238E27FC236}">
                <a16:creationId xmlns:a16="http://schemas.microsoft.com/office/drawing/2014/main" id="{8449403D-FD2E-41A8-AC4F-E625CAEA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5" name="Espace réservé de la date 5">
            <a:extLst>
              <a:ext uri="{FF2B5EF4-FFF2-40B4-BE49-F238E27FC236}">
                <a16:creationId xmlns:a16="http://schemas.microsoft.com/office/drawing/2014/main" id="{16CD08F4-295B-46C3-B63F-A242A8C6DA27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02AEB069-5153-4AE4-8B09-4B41DCB05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24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153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8" name="Picture 18">
            <a:extLst>
              <a:ext uri="{FF2B5EF4-FFF2-40B4-BE49-F238E27FC236}">
                <a16:creationId xmlns:a16="http://schemas.microsoft.com/office/drawing/2014/main" id="{CF7A0313-94EA-4BB4-B728-5E951D682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441" y="385987"/>
            <a:ext cx="348615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1E8A4D6F-AE97-4811-8AC4-7EC4A09C5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9" y="3749667"/>
            <a:ext cx="4545762" cy="278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A9C45A0A-38CF-4074-AB01-A938921370F9}"/>
              </a:ext>
            </a:extLst>
          </p:cNvPr>
          <p:cNvGrpSpPr/>
          <p:nvPr/>
        </p:nvGrpSpPr>
        <p:grpSpPr>
          <a:xfrm>
            <a:off x="-121629" y="-429066"/>
            <a:ext cx="12538418" cy="2058988"/>
            <a:chOff x="-121629" y="-429066"/>
            <a:chExt cx="12538418" cy="2058988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B319C3C5-0618-4D24-B177-06122F8ACDBC}"/>
                </a:ext>
              </a:extLst>
            </p:cNvPr>
            <p:cNvGrpSpPr/>
            <p:nvPr/>
          </p:nvGrpSpPr>
          <p:grpSpPr>
            <a:xfrm>
              <a:off x="0" y="-429066"/>
              <a:ext cx="12416789" cy="2058988"/>
              <a:chOff x="1" y="-433070"/>
              <a:chExt cx="12416789" cy="2058988"/>
            </a:xfrm>
          </p:grpSpPr>
          <p:pic>
            <p:nvPicPr>
              <p:cNvPr id="25" name="Image 15" descr="cppm RVB.ai">
                <a:extLst>
                  <a:ext uri="{FF2B5EF4-FFF2-40B4-BE49-F238E27FC236}">
                    <a16:creationId xmlns:a16="http://schemas.microsoft.com/office/drawing/2014/main" id="{A8A27747-8013-49C1-83C2-F259F17EC4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62640" y="-433070"/>
                <a:ext cx="1454150" cy="2058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Image 17" descr="Coin.ai">
                <a:extLst>
                  <a:ext uri="{FF2B5EF4-FFF2-40B4-BE49-F238E27FC236}">
                    <a16:creationId xmlns:a16="http://schemas.microsoft.com/office/drawing/2014/main" id="{8C44A2F1-A2A3-4CAC-8D07-647AF29F5C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0"/>
                <a:ext cx="723900" cy="133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E3CBD9F-693F-40A5-B363-B6011EBA5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629" y="-37710"/>
              <a:ext cx="2838195" cy="1112775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2A06E7BE-15D2-41D2-90DA-199461A6F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5133" y="217454"/>
              <a:ext cx="1547566" cy="670461"/>
            </a:xfrm>
            <a:prstGeom prst="rect">
              <a:avLst/>
            </a:prstGeom>
          </p:spPr>
        </p:pic>
      </p:grpSp>
      <p:sp>
        <p:nvSpPr>
          <p:cNvPr id="16" name="Rectangle 19">
            <a:extLst>
              <a:ext uri="{FF2B5EF4-FFF2-40B4-BE49-F238E27FC236}">
                <a16:creationId xmlns:a16="http://schemas.microsoft.com/office/drawing/2014/main" id="{DA45E9B7-C1FA-4869-946D-2854BD811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309" y="-24906"/>
            <a:ext cx="86665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de-DE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Test </a:t>
            </a:r>
            <a:r>
              <a:rPr lang="de-DE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results</a:t>
            </a:r>
            <a:r>
              <a:rPr lang="de-DE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</a:t>
            </a:r>
            <a:r>
              <a:rPr lang="de-DE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for</a:t>
            </a:r>
            <a:r>
              <a:rPr lang="de-DE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28nm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645455-341A-4AEF-BF04-A0BC86657276}"/>
              </a:ext>
            </a:extLst>
          </p:cNvPr>
          <p:cNvSpPr/>
          <p:nvPr/>
        </p:nvSpPr>
        <p:spPr>
          <a:xfrm>
            <a:off x="68849" y="804358"/>
            <a:ext cx="508974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Pixel_28nm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dirty="0"/>
              <a:t>Process qualification in </a:t>
            </a:r>
            <a:r>
              <a:rPr lang="fr-FR" sz="1600" dirty="0" err="1"/>
              <a:t>terms</a:t>
            </a:r>
            <a:r>
              <a:rPr lang="fr-FR" sz="1600" dirty="0"/>
              <a:t> of performance for </a:t>
            </a:r>
            <a:r>
              <a:rPr lang="fr-FR" sz="1600" dirty="0" err="1"/>
              <a:t>analog</a:t>
            </a:r>
            <a:r>
              <a:rPr lang="fr-FR" sz="1600" dirty="0"/>
              <a:t>, </a:t>
            </a:r>
            <a:r>
              <a:rPr lang="fr-FR" sz="1600" dirty="0" err="1"/>
              <a:t>low</a:t>
            </a:r>
            <a:r>
              <a:rPr lang="fr-FR" sz="1600" dirty="0"/>
              <a:t> power and </a:t>
            </a:r>
            <a:r>
              <a:rPr lang="fr-FR" sz="1600" dirty="0" err="1"/>
              <a:t>low</a:t>
            </a:r>
            <a:r>
              <a:rPr lang="fr-FR" sz="1600" dirty="0"/>
              <a:t> noise circuits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b="1" dirty="0"/>
              <a:t>Goals of </a:t>
            </a:r>
            <a:r>
              <a:rPr lang="fr-FR" sz="1600" b="1" dirty="0" err="1"/>
              <a:t>this</a:t>
            </a:r>
            <a:r>
              <a:rPr lang="fr-FR" sz="1600" b="1" dirty="0"/>
              <a:t> pixel matrix design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400" dirty="0" err="1"/>
              <a:t>Study</a:t>
            </a:r>
            <a:r>
              <a:rPr lang="fr-FR" sz="1400" dirty="0"/>
              <a:t> the </a:t>
            </a:r>
            <a:r>
              <a:rPr lang="fr-FR" sz="1400" dirty="0" err="1"/>
              <a:t>limits</a:t>
            </a:r>
            <a:r>
              <a:rPr lang="fr-FR" sz="1400" dirty="0"/>
              <a:t> to time </a:t>
            </a:r>
            <a:r>
              <a:rPr lang="fr-FR" sz="1400" dirty="0" err="1"/>
              <a:t>resolution</a:t>
            </a:r>
            <a:r>
              <a:rPr lang="fr-FR" sz="1400" dirty="0"/>
              <a:t> in </a:t>
            </a:r>
            <a:r>
              <a:rPr lang="fr-FR" sz="1400" dirty="0" err="1"/>
              <a:t>analog</a:t>
            </a:r>
            <a:r>
              <a:rPr lang="fr-FR" sz="1400" dirty="0"/>
              <a:t> front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400" dirty="0" err="1"/>
              <a:t>Bandwidth</a:t>
            </a:r>
            <a:r>
              <a:rPr lang="fr-FR" sz="1400" dirty="0"/>
              <a:t>, Noise, </a:t>
            </a:r>
            <a:r>
              <a:rPr lang="fr-FR" sz="1400" dirty="0" err="1"/>
              <a:t>Current</a:t>
            </a:r>
            <a:r>
              <a:rPr lang="fr-FR" sz="1400" dirty="0"/>
              <a:t> </a:t>
            </a:r>
            <a:r>
              <a:rPr lang="fr-FR" sz="1400" dirty="0" err="1"/>
              <a:t>bias</a:t>
            </a:r>
            <a:r>
              <a:rPr lang="fr-FR" sz="1400" dirty="0"/>
              <a:t>, power </a:t>
            </a:r>
            <a:r>
              <a:rPr lang="fr-FR" sz="1400" dirty="0" err="1"/>
              <a:t>supply</a:t>
            </a:r>
            <a:endParaRPr lang="fr-FR" sz="1400" dirty="0"/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dirty="0" err="1"/>
              <a:t>Threshold</a:t>
            </a:r>
            <a:r>
              <a:rPr lang="fr-FR" sz="1600" dirty="0"/>
              <a:t> scan and tuning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400" dirty="0"/>
              <a:t>CSA base line ~ 300 mV 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400" dirty="0" err="1"/>
              <a:t>After</a:t>
            </a:r>
            <a:r>
              <a:rPr lang="fr-FR" sz="1400" dirty="0"/>
              <a:t> tuning : RMS value = 130 e</a:t>
            </a:r>
            <a:r>
              <a:rPr lang="fr-FR" sz="1400" baseline="30000" dirty="0"/>
              <a:t>-  </a:t>
            </a:r>
            <a:r>
              <a:rPr lang="fr-FR" sz="1400" dirty="0"/>
              <a:t>-&gt; 52 e</a:t>
            </a:r>
            <a:r>
              <a:rPr lang="fr-FR" sz="1400" baseline="30000" dirty="0"/>
              <a:t>- 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dirty="0"/>
              <a:t>Noise and time </a:t>
            </a:r>
            <a:r>
              <a:rPr lang="fr-FR" sz="1600" dirty="0" err="1"/>
              <a:t>resolution</a:t>
            </a:r>
            <a:r>
              <a:rPr lang="fr-FR" sz="1600" dirty="0"/>
              <a:t> </a:t>
            </a:r>
            <a:r>
              <a:rPr lang="fr-FR" sz="1600" dirty="0" err="1"/>
              <a:t>measurement</a:t>
            </a:r>
            <a:endParaRPr lang="fr-FR" sz="16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1B9E9F-1DF0-44EE-B7F3-9D8AEC44FFB6}"/>
              </a:ext>
            </a:extLst>
          </p:cNvPr>
          <p:cNvSpPr/>
          <p:nvPr/>
        </p:nvSpPr>
        <p:spPr>
          <a:xfrm>
            <a:off x="6662255" y="4876075"/>
            <a:ext cx="5460896" cy="1518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SET_28nm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400" dirty="0"/>
              <a:t>2 </a:t>
            </a:r>
            <a:r>
              <a:rPr lang="fr-FR" sz="1400" dirty="0" err="1"/>
              <a:t>different</a:t>
            </a:r>
            <a:r>
              <a:rPr lang="fr-FR" sz="1400" dirty="0"/>
              <a:t> parts in the SET chip: Target </a:t>
            </a:r>
            <a:r>
              <a:rPr lang="fr-FR" sz="1400" dirty="0" err="1"/>
              <a:t>cells</a:t>
            </a:r>
            <a:r>
              <a:rPr lang="fr-FR" sz="1400" dirty="0"/>
              <a:t> &amp; </a:t>
            </a:r>
            <a:r>
              <a:rPr lang="fr-FR" sz="1400" dirty="0" err="1"/>
              <a:t>Width</a:t>
            </a:r>
            <a:r>
              <a:rPr lang="fr-FR" sz="1400" dirty="0"/>
              <a:t> </a:t>
            </a:r>
            <a:r>
              <a:rPr lang="fr-FR" sz="1400" dirty="0" err="1"/>
              <a:t>measurement</a:t>
            </a:r>
            <a:endParaRPr lang="fr-FR" sz="1400" dirty="0"/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400" dirty="0" err="1"/>
              <a:t>Same</a:t>
            </a:r>
            <a:r>
              <a:rPr lang="fr-FR" sz="1400" dirty="0"/>
              <a:t> architecture </a:t>
            </a:r>
            <a:r>
              <a:rPr lang="fr-FR" sz="1400" dirty="0" err="1"/>
              <a:t>used</a:t>
            </a:r>
            <a:r>
              <a:rPr lang="fr-FR" sz="1400" dirty="0"/>
              <a:t> in the RD53_SEU chip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400" dirty="0"/>
              <a:t>Need a </a:t>
            </a:r>
            <a:r>
              <a:rPr lang="fr-FR" sz="1400" dirty="0" err="1"/>
              <a:t>beam</a:t>
            </a:r>
            <a:r>
              <a:rPr lang="fr-FR" sz="1400" dirty="0"/>
              <a:t> time ( 3 ~ 4 </a:t>
            </a:r>
            <a:r>
              <a:rPr lang="fr-FR" sz="1400" dirty="0" err="1"/>
              <a:t>hours</a:t>
            </a:r>
            <a:r>
              <a:rPr lang="fr-FR" sz="1400" dirty="0"/>
              <a:t> ), test </a:t>
            </a:r>
            <a:r>
              <a:rPr lang="fr-FR" sz="1400" dirty="0" err="1"/>
              <a:t>bench</a:t>
            </a:r>
            <a:r>
              <a:rPr lang="fr-FR" sz="1400" dirty="0"/>
              <a:t> </a:t>
            </a:r>
            <a:r>
              <a:rPr lang="fr-FR" sz="1400" dirty="0" err="1"/>
              <a:t>is</a:t>
            </a:r>
            <a:r>
              <a:rPr lang="fr-FR" sz="1400" dirty="0"/>
              <a:t> </a:t>
            </a:r>
            <a:r>
              <a:rPr lang="fr-FR" sz="1400" dirty="0" err="1"/>
              <a:t>ready</a:t>
            </a:r>
            <a:r>
              <a:rPr lang="fr-FR" sz="1400" dirty="0"/>
              <a:t> </a:t>
            </a:r>
            <a:r>
              <a:rPr lang="fr-FR" sz="1400" dirty="0" err="1"/>
              <a:t>now</a:t>
            </a:r>
            <a:endParaRPr lang="fr-FR" sz="1400" dirty="0"/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400" b="1" dirty="0"/>
              <a:t>Goal: </a:t>
            </a:r>
            <a:r>
              <a:rPr lang="fr-FR" sz="1400" b="1" dirty="0" err="1"/>
              <a:t>define</a:t>
            </a:r>
            <a:r>
              <a:rPr lang="fr-FR" sz="1400" b="1" dirty="0"/>
              <a:t> a time </a:t>
            </a:r>
            <a:r>
              <a:rPr lang="fr-FR" sz="1400" b="1" dirty="0" err="1"/>
              <a:t>width</a:t>
            </a:r>
            <a:r>
              <a:rPr lang="fr-FR" sz="1400" b="1" dirty="0"/>
              <a:t> to </a:t>
            </a:r>
            <a:r>
              <a:rPr lang="fr-FR" sz="1400" b="1" dirty="0" err="1"/>
              <a:t>mask</a:t>
            </a:r>
            <a:r>
              <a:rPr lang="fr-FR" sz="1400" b="1" dirty="0"/>
              <a:t> on sensitive </a:t>
            </a:r>
            <a:r>
              <a:rPr lang="fr-FR" sz="1400" b="1" dirty="0" err="1"/>
              <a:t>nodes</a:t>
            </a:r>
            <a:endParaRPr lang="fr-FR" sz="1400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D4AEC0-0D17-4B2A-B007-46E5FD47914A}"/>
              </a:ext>
            </a:extLst>
          </p:cNvPr>
          <p:cNvSpPr/>
          <p:nvPr/>
        </p:nvSpPr>
        <p:spPr>
          <a:xfrm>
            <a:off x="8632785" y="4139671"/>
            <a:ext cx="32922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Test </a:t>
            </a:r>
            <a:r>
              <a:rPr lang="fr-FR" sz="1400" b="1" dirty="0" err="1"/>
              <a:t>Results</a:t>
            </a:r>
            <a:r>
              <a:rPr lang="fr-FR" sz="1400" b="1" dirty="0"/>
              <a:t> for Pixel_28nm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E18705B-8E2F-496D-97CE-103D5F4FC12B}"/>
              </a:ext>
            </a:extLst>
          </p:cNvPr>
          <p:cNvSpPr/>
          <p:nvPr/>
        </p:nvSpPr>
        <p:spPr>
          <a:xfrm>
            <a:off x="4449374" y="6251192"/>
            <a:ext cx="14983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Pixel test </a:t>
            </a:r>
            <a:r>
              <a:rPr lang="fr-FR" sz="1400" dirty="0" err="1"/>
              <a:t>bench</a:t>
            </a:r>
            <a:endParaRPr lang="fr-FR" sz="140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07766E2-E754-4E38-98A0-EB439FE8CF8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544483" y="3158519"/>
          <a:ext cx="3647517" cy="884860"/>
        </p:xfrm>
        <a:graphic>
          <a:graphicData uri="http://schemas.openxmlformats.org/drawingml/2006/table">
            <a:tbl>
              <a:tblPr/>
              <a:tblGrid>
                <a:gridCol w="920636">
                  <a:extLst>
                    <a:ext uri="{9D8B030D-6E8A-4147-A177-3AD203B41FA5}">
                      <a16:colId xmlns:a16="http://schemas.microsoft.com/office/drawing/2014/main" val="804136299"/>
                    </a:ext>
                  </a:extLst>
                </a:gridCol>
                <a:gridCol w="1339266">
                  <a:extLst>
                    <a:ext uri="{9D8B030D-6E8A-4147-A177-3AD203B41FA5}">
                      <a16:colId xmlns:a16="http://schemas.microsoft.com/office/drawing/2014/main" val="3281327224"/>
                    </a:ext>
                  </a:extLst>
                </a:gridCol>
                <a:gridCol w="1387615">
                  <a:extLst>
                    <a:ext uri="{9D8B030D-6E8A-4147-A177-3AD203B41FA5}">
                      <a16:colId xmlns:a16="http://schemas.microsoft.com/office/drawing/2014/main" val="568145013"/>
                    </a:ext>
                  </a:extLst>
                </a:gridCol>
              </a:tblGrid>
              <a:tr h="229070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charge</a:t>
                      </a:r>
                      <a:endParaRPr lang="fr-FR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Jitter</a:t>
                      </a: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fr-FR" sz="1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simulated</a:t>
                      </a:r>
                      <a:r>
                        <a:rPr lang="fr-FR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dirty="0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Jitter</a:t>
                      </a: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fr-FR" sz="1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measured</a:t>
                      </a:r>
                      <a:r>
                        <a:rPr lang="fr-FR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dirty="0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477309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 &gt; 4 ke-</a:t>
                      </a:r>
                      <a:endParaRPr lang="fr-FR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100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</a:t>
                      </a:r>
                      <a:endParaRPr lang="fr-FR" dirty="0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150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</a:t>
                      </a:r>
                      <a:r>
                        <a:rPr lang="fr-FR" sz="14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(*)</a:t>
                      </a:r>
                      <a:endParaRPr lang="fr-FR" dirty="0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261292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 &gt; 10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fr-FR" dirty="0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50ps</a:t>
                      </a:r>
                      <a:endParaRPr lang="fr-FR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100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</a:t>
                      </a:r>
                      <a:r>
                        <a:rPr lang="fr-FR" sz="14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(*)</a:t>
                      </a:r>
                      <a:endParaRPr lang="fr-FR" dirty="0">
                        <a:effectLst/>
                      </a:endParaRPr>
                    </a:p>
                  </a:txBody>
                  <a:tcPr marL="68390" marR="6839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236020"/>
                  </a:ext>
                </a:extLst>
              </a:tr>
            </a:tbl>
          </a:graphicData>
        </a:graphic>
      </p:graphicFrame>
      <p:pic>
        <p:nvPicPr>
          <p:cNvPr id="5136" name="Picture 16">
            <a:extLst>
              <a:ext uri="{FF2B5EF4-FFF2-40B4-BE49-F238E27FC236}">
                <a16:creationId xmlns:a16="http://schemas.microsoft.com/office/drawing/2014/main" id="{B92E15C2-C570-4BD3-8865-A78E183F41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2"/>
          <a:stretch/>
        </p:blipFill>
        <p:spPr bwMode="auto">
          <a:xfrm>
            <a:off x="5501449" y="2754149"/>
            <a:ext cx="2765548" cy="205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>
            <a:extLst>
              <a:ext uri="{FF2B5EF4-FFF2-40B4-BE49-F238E27FC236}">
                <a16:creationId xmlns:a16="http://schemas.microsoft.com/office/drawing/2014/main" id="{23D5E5DE-D757-47C8-9925-FFA6FC526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50" y="418071"/>
            <a:ext cx="348615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6D3D12F-BB0F-4DBC-B4EB-5362AFBFC252}"/>
              </a:ext>
            </a:extLst>
          </p:cNvPr>
          <p:cNvSpPr/>
          <p:nvPr/>
        </p:nvSpPr>
        <p:spPr>
          <a:xfrm>
            <a:off x="9291878" y="2588282"/>
            <a:ext cx="25009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err="1"/>
              <a:t>After</a:t>
            </a:r>
            <a:r>
              <a:rPr lang="fr-FR" sz="1400" b="1" dirty="0"/>
              <a:t> tuning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0708BA1-F24E-4A13-876F-3658067D1A9A}"/>
              </a:ext>
            </a:extLst>
          </p:cNvPr>
          <p:cNvSpPr/>
          <p:nvPr/>
        </p:nvSpPr>
        <p:spPr>
          <a:xfrm>
            <a:off x="5736879" y="2506980"/>
            <a:ext cx="25009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err="1"/>
              <a:t>Before</a:t>
            </a:r>
            <a:r>
              <a:rPr lang="fr-FR" sz="1400" b="1" dirty="0"/>
              <a:t> tuning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889EDE7-2372-42D1-A5F2-BE0A9DC7674F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30" name="Espace réservé de la date 5">
            <a:extLst>
              <a:ext uri="{FF2B5EF4-FFF2-40B4-BE49-F238E27FC236}">
                <a16:creationId xmlns:a16="http://schemas.microsoft.com/office/drawing/2014/main" id="{3C655288-1232-4D28-A662-DE881C9102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2" name="Espace réservé de la date 5">
            <a:extLst>
              <a:ext uri="{FF2B5EF4-FFF2-40B4-BE49-F238E27FC236}">
                <a16:creationId xmlns:a16="http://schemas.microsoft.com/office/drawing/2014/main" id="{BDE77F2F-6F76-4398-8F08-F8FDEE90344F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33" name="Espace réservé du numéro de diapositive 1">
            <a:extLst>
              <a:ext uri="{FF2B5EF4-FFF2-40B4-BE49-F238E27FC236}">
                <a16:creationId xmlns:a16="http://schemas.microsoft.com/office/drawing/2014/main" id="{121F11BF-B9E3-49D9-9C2B-92E736AF0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25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430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A9C45A0A-38CF-4074-AB01-A938921370F9}"/>
              </a:ext>
            </a:extLst>
          </p:cNvPr>
          <p:cNvGrpSpPr/>
          <p:nvPr/>
        </p:nvGrpSpPr>
        <p:grpSpPr>
          <a:xfrm>
            <a:off x="-121629" y="-429066"/>
            <a:ext cx="12538418" cy="2058988"/>
            <a:chOff x="-121629" y="-429066"/>
            <a:chExt cx="12538418" cy="2058988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B319C3C5-0618-4D24-B177-06122F8ACDBC}"/>
                </a:ext>
              </a:extLst>
            </p:cNvPr>
            <p:cNvGrpSpPr/>
            <p:nvPr/>
          </p:nvGrpSpPr>
          <p:grpSpPr>
            <a:xfrm>
              <a:off x="0" y="-429066"/>
              <a:ext cx="12416789" cy="2058988"/>
              <a:chOff x="1" y="-433070"/>
              <a:chExt cx="12416789" cy="2058988"/>
            </a:xfrm>
          </p:grpSpPr>
          <p:pic>
            <p:nvPicPr>
              <p:cNvPr id="25" name="Image 15" descr="cppm RVB.ai">
                <a:extLst>
                  <a:ext uri="{FF2B5EF4-FFF2-40B4-BE49-F238E27FC236}">
                    <a16:creationId xmlns:a16="http://schemas.microsoft.com/office/drawing/2014/main" id="{A8A27747-8013-49C1-83C2-F259F17EC4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62640" y="-433070"/>
                <a:ext cx="1454150" cy="2058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Image 17" descr="Coin.ai">
                <a:extLst>
                  <a:ext uri="{FF2B5EF4-FFF2-40B4-BE49-F238E27FC236}">
                    <a16:creationId xmlns:a16="http://schemas.microsoft.com/office/drawing/2014/main" id="{8C44A2F1-A2A3-4CAC-8D07-647AF29F5C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0"/>
                <a:ext cx="723900" cy="133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E3CBD9F-693F-40A5-B363-B6011EBA5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629" y="-37710"/>
              <a:ext cx="2838195" cy="1112775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2A06E7BE-15D2-41D2-90DA-199461A6F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5133" y="217454"/>
              <a:ext cx="1547566" cy="670461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85CA0-9B93-425C-AA46-0036466701A7}"/>
              </a:ext>
            </a:extLst>
          </p:cNvPr>
          <p:cNvSpPr/>
          <p:nvPr/>
        </p:nvSpPr>
        <p:spPr>
          <a:xfrm>
            <a:off x="8103052" y="1073377"/>
            <a:ext cx="4261668" cy="323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DEVICES_28nm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b="1" dirty="0"/>
              <a:t>Goal: </a:t>
            </a:r>
            <a:r>
              <a:rPr lang="fr-FR" sz="1600" b="1" dirty="0" err="1"/>
              <a:t>automatic</a:t>
            </a:r>
            <a:r>
              <a:rPr lang="fr-FR" sz="1600" b="1" dirty="0"/>
              <a:t> extraction of transistors </a:t>
            </a:r>
            <a:r>
              <a:rPr lang="fr-FR" sz="1600" b="1" dirty="0" err="1"/>
              <a:t>parameters</a:t>
            </a:r>
            <a:r>
              <a:rPr lang="fr-FR" sz="1600" b="1" dirty="0"/>
              <a:t> for </a:t>
            </a:r>
            <a:r>
              <a:rPr lang="fr-FR" sz="1600" b="1" dirty="0" err="1"/>
              <a:t>each</a:t>
            </a:r>
            <a:r>
              <a:rPr lang="fr-FR" sz="1600" b="1" dirty="0"/>
              <a:t> </a:t>
            </a:r>
            <a:r>
              <a:rPr lang="fr-FR" sz="1600" b="1" dirty="0" err="1"/>
              <a:t>channel</a:t>
            </a:r>
            <a:r>
              <a:rPr lang="fr-FR" sz="1600" b="1" dirty="0"/>
              <a:t> </a:t>
            </a:r>
            <a:r>
              <a:rPr lang="fr-FR" sz="1600" b="1" dirty="0" err="1"/>
              <a:t>valid</a:t>
            </a:r>
            <a:endParaRPr lang="fr-FR" sz="1600" b="1" dirty="0"/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dirty="0"/>
              <a:t>Transistors test </a:t>
            </a:r>
            <a:r>
              <a:rPr lang="fr-FR" sz="1600" dirty="0" err="1"/>
              <a:t>bench</a:t>
            </a:r>
            <a:r>
              <a:rPr lang="fr-FR" sz="1600" dirty="0"/>
              <a:t> </a:t>
            </a:r>
            <a:r>
              <a:rPr lang="fr-FR" sz="1600" dirty="0" err="1"/>
              <a:t>includes</a:t>
            </a:r>
            <a:r>
              <a:rPr lang="fr-FR" sz="1600" dirty="0"/>
              <a:t>: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4 SMU’s (Keithley - 4201+PA) 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4 switches matrix boards (Keithley-7174A)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Devices implemented on the chip without ESD protections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New test just started from July, 2025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28 chips will be tested</a:t>
            </a:r>
            <a:endParaRPr lang="fr-FR" sz="1600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16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9094D7-564F-447B-A747-91E99AEFFB81}"/>
              </a:ext>
            </a:extLst>
          </p:cNvPr>
          <p:cNvSpPr/>
          <p:nvPr/>
        </p:nvSpPr>
        <p:spPr>
          <a:xfrm>
            <a:off x="723900" y="878608"/>
            <a:ext cx="5762331" cy="1672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RO_28nm</a:t>
            </a:r>
            <a:r>
              <a:rPr lang="fr-FR" sz="1600" b="1" dirty="0"/>
              <a:t> 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b="1" dirty="0"/>
              <a:t>Goal: For TID </a:t>
            </a:r>
            <a:r>
              <a:rPr lang="fr-FR" sz="1600" b="1" dirty="0" err="1"/>
              <a:t>effect</a:t>
            </a:r>
            <a:r>
              <a:rPr lang="fr-FR" sz="1600" b="1" dirty="0"/>
              <a:t> </a:t>
            </a:r>
            <a:r>
              <a:rPr lang="fr-FR" sz="1600" b="1" dirty="0" err="1"/>
              <a:t>Study</a:t>
            </a:r>
            <a:r>
              <a:rPr lang="fr-FR" sz="1600" b="1" dirty="0"/>
              <a:t> of Digital </a:t>
            </a:r>
            <a:r>
              <a:rPr lang="fr-FR" sz="1600" b="1" dirty="0" err="1"/>
              <a:t>Technology</a:t>
            </a:r>
            <a:r>
              <a:rPr lang="fr-FR" sz="1600" b="1" dirty="0"/>
              <a:t> </a:t>
            </a:r>
            <a:r>
              <a:rPr lang="fr-FR" sz="1600" b="1" dirty="0" err="1"/>
              <a:t>Cells</a:t>
            </a:r>
            <a:endParaRPr lang="fr-FR" sz="1600" b="1" dirty="0"/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dirty="0"/>
              <a:t>INV, NAND, NOR, and DELAY are </a:t>
            </a:r>
            <a:r>
              <a:rPr lang="fr-FR" sz="1600" dirty="0" err="1"/>
              <a:t>implemented</a:t>
            </a:r>
            <a:endParaRPr lang="fr-FR" sz="1600" dirty="0"/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dirty="0"/>
              <a:t>Bug on enable management: </a:t>
            </a:r>
            <a:r>
              <a:rPr lang="fr-FR" sz="1600" dirty="0" err="1"/>
              <a:t>can’t</a:t>
            </a:r>
            <a:r>
              <a:rPr lang="fr-FR" sz="1600" dirty="0"/>
              <a:t> test </a:t>
            </a:r>
            <a:r>
              <a:rPr lang="fr-FR" sz="1600" dirty="0" err="1"/>
              <a:t>it</a:t>
            </a:r>
            <a:r>
              <a:rPr lang="fr-FR" sz="1600" dirty="0"/>
              <a:t> in </a:t>
            </a:r>
            <a:r>
              <a:rPr lang="fr-FR" sz="1600" dirty="0" err="1"/>
              <a:t>static</a:t>
            </a:r>
            <a:r>
              <a:rPr lang="fr-FR" sz="1600" dirty="0"/>
              <a:t> mode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600" dirty="0" err="1"/>
              <a:t>Each</a:t>
            </a:r>
            <a:r>
              <a:rPr lang="fr-FR" sz="1600" dirty="0"/>
              <a:t> </a:t>
            </a:r>
            <a:r>
              <a:rPr lang="fr-FR" sz="1600" dirty="0" err="1"/>
              <a:t>cell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connected</a:t>
            </a:r>
            <a:r>
              <a:rPr lang="fr-FR" sz="1600" dirty="0"/>
              <a:t> to </a:t>
            </a:r>
            <a:r>
              <a:rPr lang="fr-FR" sz="1600" dirty="0" err="1"/>
              <a:t>its</a:t>
            </a:r>
            <a:r>
              <a:rPr lang="fr-FR" sz="1600" dirty="0"/>
              <a:t> </a:t>
            </a:r>
            <a:r>
              <a:rPr lang="fr-FR" sz="1600" dirty="0" err="1"/>
              <a:t>proper</a:t>
            </a:r>
            <a:r>
              <a:rPr lang="fr-FR" sz="1600" dirty="0"/>
              <a:t> </a:t>
            </a:r>
            <a:r>
              <a:rPr lang="fr-FR" sz="1600" dirty="0" err="1"/>
              <a:t>counter</a:t>
            </a:r>
            <a:endParaRPr lang="fr-FR" sz="1600" dirty="0"/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BFA57469-44C0-4FF5-9572-DAFAF0C67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309" y="-73866"/>
            <a:ext cx="86665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de-DE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Test </a:t>
            </a:r>
            <a:r>
              <a:rPr lang="de-DE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results</a:t>
            </a:r>
            <a:r>
              <a:rPr lang="de-DE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</a:t>
            </a:r>
            <a:r>
              <a:rPr lang="de-DE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for</a:t>
            </a:r>
            <a:r>
              <a:rPr lang="de-DE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28nm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CDFA9E74-F4F3-40F2-B329-7C06B686A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983" y="4549579"/>
            <a:ext cx="39814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83917F1D-99FB-405F-9C5E-F9C2E00472EC}"/>
              </a:ext>
            </a:extLst>
          </p:cNvPr>
          <p:cNvGraphicFramePr/>
          <p:nvPr>
            <p:extLst/>
          </p:nvPr>
        </p:nvGraphicFramePr>
        <p:xfrm>
          <a:off x="311411" y="2550860"/>
          <a:ext cx="6833192" cy="3870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7D92C2A7-9061-4E3B-8A68-0F7B9FFFB219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17" name="Espace réservé de la date 5">
            <a:extLst>
              <a:ext uri="{FF2B5EF4-FFF2-40B4-BE49-F238E27FC236}">
                <a16:creationId xmlns:a16="http://schemas.microsoft.com/office/drawing/2014/main" id="{6C7EAA17-73D4-4085-9637-2366519F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7" name="Espace réservé de la date 5">
            <a:extLst>
              <a:ext uri="{FF2B5EF4-FFF2-40B4-BE49-F238E27FC236}">
                <a16:creationId xmlns:a16="http://schemas.microsoft.com/office/drawing/2014/main" id="{8A7B323A-9FB2-47F6-8D76-841CC2EC1C32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29" name="Espace réservé du numéro de diapositive 1">
            <a:extLst>
              <a:ext uri="{FF2B5EF4-FFF2-40B4-BE49-F238E27FC236}">
                <a16:creationId xmlns:a16="http://schemas.microsoft.com/office/drawing/2014/main" id="{288B7C25-4089-4216-837C-EB59FC359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26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142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FB4F35C9-17F8-4D20-9157-3ACE38433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860" y="551904"/>
            <a:ext cx="4887631" cy="263180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27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26613AF7-5139-48FF-B0C0-8AAB2B1A9543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14" name="Titre 10">
            <a:extLst>
              <a:ext uri="{FF2B5EF4-FFF2-40B4-BE49-F238E27FC236}">
                <a16:creationId xmlns:a16="http://schemas.microsoft.com/office/drawing/2014/main" id="{48F269C5-7FB5-45C6-9CFE-3BB76A7E7563}"/>
              </a:ext>
            </a:extLst>
          </p:cNvPr>
          <p:cNvSpPr txBox="1">
            <a:spLocks/>
          </p:cNvSpPr>
          <p:nvPr/>
        </p:nvSpPr>
        <p:spPr>
          <a:xfrm>
            <a:off x="3439689" y="58705"/>
            <a:ext cx="11916421" cy="63163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accent1"/>
                </a:solidFill>
              </a:rPr>
              <a:t>Pixel array prototype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Espace réservé du texte 2">
                <a:extLst>
                  <a:ext uri="{FF2B5EF4-FFF2-40B4-BE49-F238E27FC236}">
                    <a16:creationId xmlns:a16="http://schemas.microsoft.com/office/drawing/2014/main" id="{672F68F8-57CE-42EE-BE29-13E0AFA567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891" y="1176389"/>
                <a:ext cx="5991128" cy="5579200"/>
              </a:xfrm>
              <a:prstGeom prst="rect">
                <a:avLst/>
              </a:prstGeom>
            </p:spPr>
            <p:txBody>
              <a:bodyPr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cs typeface="Calibri Light" panose="020F0302020204030204" pitchFamily="34" charset="0"/>
                  </a:rPr>
                  <a:t>Study the </a:t>
                </a:r>
                <a:r>
                  <a:rPr lang="en-US" b="1" dirty="0">
                    <a:cs typeface="Calibri Light" panose="020F0302020204030204" pitchFamily="34" charset="0"/>
                  </a:rPr>
                  <a:t>limits to time resolution </a:t>
                </a:r>
                <a:r>
                  <a:rPr lang="en-US" dirty="0">
                    <a:cs typeface="Calibri Light" panose="020F0302020204030204" pitchFamily="34" charset="0"/>
                  </a:rPr>
                  <a:t>in the analog front- end designed with the 28 nm CMOS process</a:t>
                </a:r>
              </a:p>
              <a:p>
                <a:pPr lvl="1"/>
                <a:r>
                  <a:rPr lang="en-US" dirty="0">
                    <a:cs typeface="Calibri Light" panose="020F0302020204030204" pitchFamily="34" charset="0"/>
                  </a:rPr>
                  <a:t>Effects of the Current bias, power supply, bandwidth, Noise</a:t>
                </a:r>
              </a:p>
              <a:p>
                <a:r>
                  <a:rPr lang="en-US" dirty="0">
                    <a:cs typeface="Calibri Light" panose="020F0302020204030204" pitchFamily="34" charset="0"/>
                  </a:rPr>
                  <a:t>The total jitter for the pixel output  </a:t>
                </a:r>
              </a:p>
              <a:p>
                <a:endParaRPr lang="en-US" dirty="0">
                  <a:cs typeface="Calibri Light" panose="020F030202020403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</m:t>
                        </m:r>
                      </m:e>
                      <m:sub>
                        <m:r>
                          <a:rPr lang="fr-FR" b="1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𝐅𝐄</m:t>
                        </m:r>
                      </m:sub>
                    </m:sSub>
                    <m:r>
                      <a:rPr lang="fr-FR" b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US" dirty="0">
                    <a:cs typeface="Calibri Light" panose="020F0302020204030204" pitchFamily="34" charset="0"/>
                  </a:rPr>
                  <a:t>is the jitter related to the </a:t>
                </a:r>
                <a:r>
                  <a:rPr lang="en-US" b="1" dirty="0">
                    <a:cs typeface="Calibri Light" panose="020F0302020204030204" pitchFamily="34" charset="0"/>
                  </a:rPr>
                  <a:t>electronic</a:t>
                </a:r>
                <a:r>
                  <a:rPr lang="en-US" dirty="0">
                    <a:cs typeface="Calibri Light" panose="020F0302020204030204" pitchFamily="34" charset="0"/>
                  </a:rPr>
                  <a:t> front-end including the </a:t>
                </a:r>
                <a:r>
                  <a:rPr lang="en-US" b="1" dirty="0">
                    <a:cs typeface="Calibri Light" panose="020F0302020204030204" pitchFamily="34" charset="0"/>
                  </a:rPr>
                  <a:t>sensor</a:t>
                </a:r>
              </a:p>
              <a:p>
                <a:pPr lvl="1"/>
                <a:r>
                  <a:rPr lang="en-US" dirty="0">
                    <a:cs typeface="Calibri Light" panose="020F0302020204030204" pitchFamily="34" charset="0"/>
                  </a:rPr>
                  <a:t>Proportional to the voltage noise at the amplifier output </a:t>
                </a:r>
              </a:p>
              <a:p>
                <a:pPr lvl="1"/>
                <a:r>
                  <a:rPr lang="en-US" dirty="0">
                    <a:cs typeface="Calibri Light" panose="020F0302020204030204" pitchFamily="34" charset="0"/>
                  </a:rPr>
                  <a:t>Inversely proportional to the output signal variation rate (slew rate)</a:t>
                </a:r>
              </a:p>
              <a:p>
                <a:r>
                  <a:rPr lang="en-US" dirty="0">
                    <a:cs typeface="Calibri Light" panose="020F0302020204030204" pitchFamily="34" charset="0"/>
                  </a:rPr>
                  <a:t>Minimizing the front-end jitter corresponds to :</a:t>
                </a:r>
              </a:p>
              <a:p>
                <a:pPr lvl="1"/>
                <a:r>
                  <a:rPr lang="en-US" dirty="0">
                    <a:cs typeface="Calibri Light" panose="020F0302020204030204" pitchFamily="34" charset="0"/>
                    <a:sym typeface="Symbol" panose="05050102010706020507" pitchFamily="18" charset="2"/>
                  </a:rPr>
                  <a:t>Small </a:t>
                </a:r>
                <a:r>
                  <a:rPr lang="en-US" dirty="0" err="1">
                    <a:cs typeface="Calibri Light" panose="020F0302020204030204" pitchFamily="34" charset="0"/>
                    <a:sym typeface="Symbol" panose="05050102010706020507" pitchFamily="18" charset="2"/>
                  </a:rPr>
                  <a:t>C</a:t>
                </a:r>
                <a:r>
                  <a:rPr lang="en-US" baseline="-25000" dirty="0" err="1">
                    <a:cs typeface="Calibri Light" panose="020F0302020204030204" pitchFamily="34" charset="0"/>
                    <a:sym typeface="Symbol" panose="05050102010706020507" pitchFamily="18" charset="2"/>
                  </a:rPr>
                  <a:t>in</a:t>
                </a:r>
                <a:r>
                  <a:rPr lang="en-US" dirty="0">
                    <a:cs typeface="Calibri Light" panose="020F0302020204030204" pitchFamily="34" charset="0"/>
                    <a:sym typeface="Symbol" panose="05050102010706020507" pitchFamily="18" charset="2"/>
                  </a:rPr>
                  <a:t>  small pixel area  m</a:t>
                </a:r>
                <a:r>
                  <a:rPr lang="en-US" dirty="0">
                    <a:cs typeface="Calibri Light" panose="020F0302020204030204" pitchFamily="34" charset="0"/>
                  </a:rPr>
                  <a:t>inimize the noise of the charge amplifier</a:t>
                </a:r>
              </a:p>
              <a:p>
                <a:pPr lvl="1"/>
                <a:r>
                  <a:rPr lang="en-US" dirty="0">
                    <a:cs typeface="Calibri Light" panose="020F0302020204030204" pitchFamily="34" charset="0"/>
                  </a:rPr>
                  <a:t>Small rise time </a:t>
                </a:r>
                <a:r>
                  <a:rPr lang="en-US" dirty="0">
                    <a:cs typeface="Calibri Light" panose="020F0302020204030204" pitchFamily="34" charset="0"/>
                    <a:sym typeface="Symbol" panose="05050102010706020507" pitchFamily="18" charset="2"/>
                  </a:rPr>
                  <a:t> high amplifier bandwidth and high speed sensor</a:t>
                </a:r>
                <a:endParaRPr lang="en-US" dirty="0">
                  <a:cs typeface="Calibri Light" panose="020F0302020204030204" pitchFamily="34" charset="0"/>
                </a:endParaRPr>
              </a:p>
              <a:p>
                <a:pPr lvl="1"/>
                <a:r>
                  <a:rPr lang="en-US" dirty="0">
                    <a:cs typeface="Calibri Light" panose="020F0302020204030204" pitchFamily="34" charset="0"/>
                    <a:sym typeface="Symbol" panose="05050102010706020507" pitchFamily="18" charset="2"/>
                  </a:rPr>
                  <a:t>Large input charge Qin</a:t>
                </a:r>
                <a:endParaRPr lang="en-US" dirty="0">
                  <a:cs typeface="Calibri Light" panose="020F0302020204030204" pitchFamily="34" charset="0"/>
                </a:endParaRPr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5" name="Espace réservé du texte 2">
                <a:extLst>
                  <a:ext uri="{FF2B5EF4-FFF2-40B4-BE49-F238E27FC236}">
                    <a16:creationId xmlns:a16="http://schemas.microsoft.com/office/drawing/2014/main" id="{672F68F8-57CE-42EE-BE29-13E0AFA567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91" y="1176389"/>
                <a:ext cx="5991128" cy="5579200"/>
              </a:xfrm>
              <a:prstGeom prst="rect">
                <a:avLst/>
              </a:prstGeom>
              <a:blipFill>
                <a:blip r:embed="rId8"/>
                <a:stretch>
                  <a:fillRect l="-1222" t="-2295" r="-9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e 16">
            <a:extLst>
              <a:ext uri="{FF2B5EF4-FFF2-40B4-BE49-F238E27FC236}">
                <a16:creationId xmlns:a16="http://schemas.microsoft.com/office/drawing/2014/main" id="{B4613652-C28A-4FCB-AA84-A2102D0BA3BA}"/>
              </a:ext>
            </a:extLst>
          </p:cNvPr>
          <p:cNvGrpSpPr/>
          <p:nvPr/>
        </p:nvGrpSpPr>
        <p:grpSpPr>
          <a:xfrm>
            <a:off x="7212601" y="2981559"/>
            <a:ext cx="4352144" cy="1759852"/>
            <a:chOff x="5755450" y="3644838"/>
            <a:chExt cx="4763180" cy="19260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42A8FFF5-9AD6-471E-809F-8612EB43331E}"/>
                    </a:ext>
                  </a:extLst>
                </p:cNvPr>
                <p:cNvSpPr/>
                <p:nvPr/>
              </p:nvSpPr>
              <p:spPr>
                <a:xfrm>
                  <a:off x="8320123" y="4004878"/>
                  <a:ext cx="2198507" cy="6943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buNone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193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93" i="1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</m:t>
                          </m:r>
                        </m:e>
                        <m:sub>
                          <m:r>
                            <a:rPr lang="fr-FR" sz="2193" i="1">
                              <a:latin typeface="Cambria Math" panose="02040503050406030204" pitchFamily="18" charset="0"/>
                            </a:rPr>
                            <m:t>𝑗𝑖𝑡𝑡𝑒𝑟</m:t>
                          </m:r>
                        </m:sub>
                      </m:sSub>
                      <m:r>
                        <a:rPr lang="fr-FR" sz="2193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193" dirty="0"/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193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93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193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</m:t>
                              </m:r>
                            </m:e>
                            <m:sub>
                              <m:r>
                                <a:rPr lang="fr-FR" sz="2193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𝑉𝑛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193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193" i="1" dirty="0">
                                  <a:latin typeface="Cambria Math" panose="02040503050406030204" pitchFamily="18" charset="0"/>
                                </a:rPr>
                                <m:t>𝑑𝑉</m:t>
                              </m:r>
                            </m:num>
                            <m:den>
                              <m:r>
                                <a:rPr lang="fr-FR" sz="2193" i="1" dirty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</m:den>
                      </m:f>
                    </m:oMath>
                  </a14:m>
                  <a:endParaRPr lang="en-US" sz="2193" dirty="0"/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42A8FFF5-9AD6-471E-809F-8612EB43331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0123" y="4004878"/>
                  <a:ext cx="2198507" cy="69439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88F38C3-AE1D-46BC-A32F-F126C7978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755450" y="3644838"/>
              <a:ext cx="2564673" cy="192605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4D2B6CCA-EC8B-4A0C-BA55-AA5330D7F881}"/>
                    </a:ext>
                  </a:extLst>
                </p:cNvPr>
                <p:cNvSpPr/>
                <p:nvPr/>
              </p:nvSpPr>
              <p:spPr>
                <a:xfrm>
                  <a:off x="7881719" y="4688953"/>
                  <a:ext cx="2636911" cy="85270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buNone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193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93" i="1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</m:t>
                          </m:r>
                        </m:e>
                        <m:sub>
                          <m:r>
                            <a:rPr lang="fr-FR" sz="2193" i="1">
                              <a:latin typeface="Cambria Math" panose="02040503050406030204" pitchFamily="18" charset="0"/>
                            </a:rPr>
                            <m:t>𝑗𝑖𝑡𝑡𝑒𝑟</m:t>
                          </m:r>
                        </m:sub>
                      </m:sSub>
                      <m:r>
                        <a:rPr lang="fr-FR" sz="2193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193" dirty="0"/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193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93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193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fr-FR" sz="2193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2193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lang="fr-FR" sz="2193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sz="2193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  <m:r>
                        <a:rPr lang="fr-FR" sz="2193" i="1" dirty="0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fr-FR" sz="2193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fr-FR" sz="2193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  <m:sup>
                                  <m: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fr-FR" sz="2193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fr-FR" sz="2193" i="1" dirty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a14:m>
                  <a:endParaRPr lang="en-US" sz="2193" dirty="0"/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4D2B6CCA-EC8B-4A0C-BA55-AA5330D7F88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1719" y="4688953"/>
                  <a:ext cx="2636911" cy="85270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Espace réservé du texte 3">
            <a:extLst>
              <a:ext uri="{FF2B5EF4-FFF2-40B4-BE49-F238E27FC236}">
                <a16:creationId xmlns:a16="http://schemas.microsoft.com/office/drawing/2014/main" id="{7C5EB934-B803-423E-BED8-04CB39276FB9}"/>
              </a:ext>
            </a:extLst>
          </p:cNvPr>
          <p:cNvSpPr txBox="1">
            <a:spLocks/>
          </p:cNvSpPr>
          <p:nvPr/>
        </p:nvSpPr>
        <p:spPr>
          <a:xfrm>
            <a:off x="6949601" y="4991091"/>
            <a:ext cx="4896596" cy="15307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1800">
                <a:cs typeface="Calibri Light" panose="020F0302020204030204" pitchFamily="34" charset="0"/>
              </a:rPr>
              <a:t>t</a:t>
            </a:r>
            <a:r>
              <a:rPr lang="en-US" sz="1800" baseline="-25000">
                <a:cs typeface="Calibri Light" panose="020F0302020204030204" pitchFamily="34" charset="0"/>
              </a:rPr>
              <a:t>r</a:t>
            </a:r>
            <a:r>
              <a:rPr lang="en-US" sz="1800">
                <a:cs typeface="Calibri Light" panose="020F0302020204030204" pitchFamily="34" charset="0"/>
              </a:rPr>
              <a:t> : the amplifier rise time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800">
                <a:cs typeface="Calibri Light" panose="020F0302020204030204" pitchFamily="34" charset="0"/>
              </a:rPr>
              <a:t>t</a:t>
            </a:r>
            <a:r>
              <a:rPr lang="en-US" sz="1800" baseline="-25000">
                <a:cs typeface="Calibri Light" panose="020F0302020204030204" pitchFamily="34" charset="0"/>
              </a:rPr>
              <a:t>s</a:t>
            </a:r>
            <a:r>
              <a:rPr lang="en-US" sz="1800">
                <a:cs typeface="Calibri Light" panose="020F0302020204030204" pitchFamily="34" charset="0"/>
              </a:rPr>
              <a:t> : the drift time of the charge in the sensor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800">
                <a:cs typeface="Calibri Light" panose="020F0302020204030204" pitchFamily="34" charset="0"/>
              </a:rPr>
              <a:t>Q</a:t>
            </a:r>
            <a:r>
              <a:rPr lang="en-US" sz="1800" baseline="-25000">
                <a:cs typeface="Calibri Light" panose="020F0302020204030204" pitchFamily="34" charset="0"/>
              </a:rPr>
              <a:t>in</a:t>
            </a:r>
            <a:r>
              <a:rPr lang="en-US" sz="1800">
                <a:cs typeface="Calibri Light" panose="020F0302020204030204" pitchFamily="34" charset="0"/>
              </a:rPr>
              <a:t> : input charge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800">
                <a:cs typeface="Calibri Light" panose="020F0302020204030204" pitchFamily="34" charset="0"/>
              </a:rPr>
              <a:t>C</a:t>
            </a:r>
            <a:r>
              <a:rPr lang="en-US" sz="1800" baseline="-25000">
                <a:cs typeface="Calibri Light" panose="020F0302020204030204" pitchFamily="34" charset="0"/>
              </a:rPr>
              <a:t>in</a:t>
            </a:r>
            <a:r>
              <a:rPr lang="en-US" sz="1800">
                <a:cs typeface="Calibri Light" panose="020F0302020204030204" pitchFamily="34" charset="0"/>
              </a:rPr>
              <a:t> = C</a:t>
            </a:r>
            <a:r>
              <a:rPr lang="en-US" sz="1800" baseline="-25000">
                <a:cs typeface="Calibri Light" panose="020F0302020204030204" pitchFamily="34" charset="0"/>
              </a:rPr>
              <a:t>s</a:t>
            </a:r>
            <a:r>
              <a:rPr lang="en-US" sz="1800">
                <a:cs typeface="Calibri Light" panose="020F0302020204030204" pitchFamily="34" charset="0"/>
              </a:rPr>
              <a:t> + C</a:t>
            </a:r>
            <a:r>
              <a:rPr lang="en-US" sz="1800" baseline="-25000">
                <a:cs typeface="Calibri Light" panose="020F0302020204030204" pitchFamily="34" charset="0"/>
              </a:rPr>
              <a:t>CSA-input</a:t>
            </a:r>
            <a:endParaRPr lang="en-US" sz="1800" baseline="-25000" dirty="0"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7167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28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5096BEF2-C5A5-4157-8F4B-B880D206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255" y="6594473"/>
            <a:ext cx="2743200" cy="365125"/>
          </a:xfrm>
        </p:spPr>
        <p:txBody>
          <a:bodyPr/>
          <a:lstStyle/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26613AF7-5139-48FF-B0C0-8AAB2B1A9543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</p:spTree>
    <p:extLst>
      <p:ext uri="{BB962C8B-B14F-4D97-AF65-F5344CB8AC3E}">
        <p14:creationId xmlns:p14="http://schemas.microsoft.com/office/powerpoint/2010/main" val="709703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3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7" name="Espace réservé de la date 5">
            <a:extLst>
              <a:ext uri="{FF2B5EF4-FFF2-40B4-BE49-F238E27FC236}">
                <a16:creationId xmlns:a16="http://schemas.microsoft.com/office/drawing/2014/main" id="{8422EA20-F5B8-4A16-A427-8F10A37E21E6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8" name="Espace réservé de la date 5">
            <a:extLst>
              <a:ext uri="{FF2B5EF4-FFF2-40B4-BE49-F238E27FC236}">
                <a16:creationId xmlns:a16="http://schemas.microsoft.com/office/drawing/2014/main" id="{D099DE76-7A63-44E2-BEB1-4C192B1A99C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3D2B334C-1F13-4F22-9248-BE8938FBE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47" y="2721114"/>
            <a:ext cx="770890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VTX Upgrade for Belle II </a:t>
            </a:r>
          </a:p>
          <a:p>
            <a:pPr algn="ctr">
              <a:spcBef>
                <a:spcPct val="0"/>
              </a:spcBef>
              <a:buNone/>
            </a:pPr>
            <a:r>
              <a:rPr lang="fr-FR" altLang="fr-FR" sz="4000" dirty="0">
                <a:solidFill>
                  <a:srgbClr val="1147AC"/>
                </a:solidFill>
                <a:latin typeface="Colobri" charset="0"/>
              </a:rPr>
              <a:t>OBELIX-1 - </a:t>
            </a:r>
            <a:r>
              <a:rPr lang="fr-FR" altLang="zh-CN" sz="4000" dirty="0" err="1">
                <a:solidFill>
                  <a:srgbClr val="1147AC"/>
                </a:solidFill>
                <a:latin typeface="Colobri" charset="0"/>
              </a:rPr>
              <a:t>TowerJazz</a:t>
            </a:r>
            <a:r>
              <a:rPr lang="fr-FR" altLang="zh-CN" sz="4000" dirty="0">
                <a:solidFill>
                  <a:srgbClr val="1147AC"/>
                </a:solidFill>
                <a:latin typeface="Colobri" charset="0"/>
              </a:rPr>
              <a:t> 180nm</a:t>
            </a:r>
            <a:endParaRPr lang="fr-FR" altLang="fr-FR" sz="4000" dirty="0">
              <a:solidFill>
                <a:srgbClr val="1147AC"/>
              </a:solidFill>
              <a:latin typeface="Colo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26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7CC82B3-CF17-44AE-9689-3DC49766B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0" y="1000373"/>
            <a:ext cx="4313791" cy="274586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4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F45F5AE5-A214-4CE0-BC27-672A6641A254}"/>
              </a:ext>
            </a:extLst>
          </p:cNvPr>
          <p:cNvSpPr txBox="1">
            <a:spLocks/>
          </p:cNvSpPr>
          <p:nvPr/>
        </p:nvSpPr>
        <p:spPr>
          <a:xfrm>
            <a:off x="469255" y="65944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4CEE7C-7203-41EB-B5DF-B0DF67542089}"/>
              </a:ext>
            </a:extLst>
          </p:cNvPr>
          <p:cNvSpPr/>
          <p:nvPr/>
        </p:nvSpPr>
        <p:spPr>
          <a:xfrm>
            <a:off x="5741841" y="709678"/>
            <a:ext cx="6496855" cy="50167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ptimized </a:t>
            </a:r>
            <a:r>
              <a:rPr lang="en-GB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II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IX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sensor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Main design </a:t>
            </a:r>
            <a:r>
              <a:rPr lang="en-GB" b="1" dirty="0"/>
              <a:t>based on the TJ-Monopix2 chip</a:t>
            </a:r>
            <a:r>
              <a:rPr lang="en-GB" dirty="0"/>
              <a:t> in TJ180 technology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/>
              <a:t>Pixel Matrix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b="1" dirty="0"/>
              <a:t>Hit rate up to 120MHZ/cm</a:t>
            </a:r>
            <a:r>
              <a:rPr lang="en-GB" sz="1600" b="1" baseline="30000" dirty="0"/>
              <a:t>2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TID tolerance : 10 </a:t>
            </a:r>
            <a:r>
              <a:rPr lang="en-GB" sz="1600" dirty="0" err="1"/>
              <a:t>MRad</a:t>
            </a:r>
            <a:r>
              <a:rPr lang="en-GB" sz="1600" dirty="0"/>
              <a:t>/year, NIEL tolerance: 5x10</a:t>
            </a:r>
            <a:r>
              <a:rPr lang="en-GB" sz="1600" baseline="30000" dirty="0"/>
              <a:t>13</a:t>
            </a:r>
            <a:r>
              <a:rPr lang="en-GB" sz="1600" dirty="0"/>
              <a:t>n</a:t>
            </a:r>
            <a:r>
              <a:rPr lang="en-GB" sz="1600" baseline="-25000" dirty="0"/>
              <a:t>eq</a:t>
            </a:r>
            <a:r>
              <a:rPr lang="en-GB" sz="1600" dirty="0"/>
              <a:t>/cm</a:t>
            </a:r>
            <a:r>
              <a:rPr lang="en-GB" sz="1600" baseline="30000" dirty="0"/>
              <a:t>2</a:t>
            </a:r>
            <a:r>
              <a:rPr lang="en-GB" sz="1600" dirty="0"/>
              <a:t>/year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b="1" dirty="0"/>
              <a:t>Power &lt; 200mW/cm</a:t>
            </a:r>
            <a:r>
              <a:rPr lang="en-GB" sz="1600" b="1" baseline="30000" dirty="0"/>
              <a:t>2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464 rows and 896 columns,</a:t>
            </a:r>
            <a:r>
              <a:rPr lang="en-GB" altLang="zh-CN" sz="1600" dirty="0"/>
              <a:t> active area 29.60 x 15.33 mm</a:t>
            </a:r>
            <a:r>
              <a:rPr lang="en-GB" altLang="zh-CN" sz="1600" baseline="30000" dirty="0"/>
              <a:t>2</a:t>
            </a:r>
            <a:endParaRPr lang="en-GB" sz="1600" baseline="30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New digital periphery -- CPPM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b="1" dirty="0"/>
              <a:t>New </a:t>
            </a:r>
            <a:r>
              <a:rPr lang="en-GB" sz="1600" b="1" dirty="0" err="1"/>
              <a:t>EoC</a:t>
            </a:r>
            <a:r>
              <a:rPr lang="en-GB" sz="1600" b="1" dirty="0"/>
              <a:t> adapted to Belle II trigger</a:t>
            </a:r>
            <a:r>
              <a:rPr lang="en-GB" sz="1600" dirty="0"/>
              <a:t> – average frequency 30KHz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Trigger latency 5-10µs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Main </a:t>
            </a:r>
            <a:r>
              <a:rPr lang="en-GB" sz="1600" dirty="0" err="1"/>
              <a:t>Clk</a:t>
            </a:r>
            <a:r>
              <a:rPr lang="en-GB" sz="1600" dirty="0"/>
              <a:t> at 160MHz, Single output at 320Mb/s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Signal digitization: </a:t>
            </a:r>
            <a:r>
              <a:rPr lang="en-GB" sz="1600" dirty="0" err="1"/>
              <a:t>ToT</a:t>
            </a:r>
            <a:r>
              <a:rPr lang="en-GB" sz="1600" dirty="0"/>
              <a:t> (7 bits, 20 MHz)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/>
              <a:t>Power Pads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</a:rPr>
              <a:t>Power management system added – LDO -- CPPM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b="1" dirty="0"/>
              <a:t>Overall sensor dimensions around 30.2x18.8mm</a:t>
            </a:r>
            <a:r>
              <a:rPr lang="en-GB" sz="1600" b="1" baseline="30000" dirty="0"/>
              <a:t>2</a:t>
            </a: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0BCD4AEB-E709-4D41-8A63-2B4DB7840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002" y="117216"/>
            <a:ext cx="681825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fr-FR" dirty="0">
                <a:solidFill>
                  <a:srgbClr val="1147AC"/>
                </a:solidFill>
                <a:latin typeface="Colobri" charset="0"/>
              </a:rPr>
              <a:t>OBELIX for VTX upgrade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fr-FR" dirty="0">
                <a:solidFill>
                  <a:srgbClr val="1147AC"/>
                </a:solidFill>
                <a:latin typeface="Colobri" charset="0"/>
              </a:rPr>
              <a:t> </a:t>
            </a:r>
            <a:endParaRPr lang="fr-FR" altLang="fr-FR" dirty="0">
              <a:solidFill>
                <a:srgbClr val="1147AC"/>
              </a:solidFill>
              <a:latin typeface="Colobri" charset="0"/>
            </a:endParaRPr>
          </a:p>
        </p:txBody>
      </p:sp>
      <p:pic>
        <p:nvPicPr>
          <p:cNvPr id="32" name="Picture 36">
            <a:extLst>
              <a:ext uri="{FF2B5EF4-FFF2-40B4-BE49-F238E27FC236}">
                <a16:creationId xmlns:a16="http://schemas.microsoft.com/office/drawing/2014/main" id="{5ADDE918-E9B6-4C6C-8771-F68A035364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8473" y="0"/>
            <a:ext cx="1454150" cy="898772"/>
          </a:xfrm>
          <a:prstGeom prst="rect">
            <a:avLst/>
          </a:prstGeom>
        </p:spPr>
      </p:pic>
      <p:sp>
        <p:nvSpPr>
          <p:cNvPr id="33" name="Espace réservé de la date 5">
            <a:extLst>
              <a:ext uri="{FF2B5EF4-FFF2-40B4-BE49-F238E27FC236}">
                <a16:creationId xmlns:a16="http://schemas.microsoft.com/office/drawing/2014/main" id="{69CE7E83-0922-43C4-841F-292C94520721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F3B2563-C933-49E9-A99D-4E25C733C250}"/>
              </a:ext>
            </a:extLst>
          </p:cNvPr>
          <p:cNvSpPr txBox="1"/>
          <p:nvPr/>
        </p:nvSpPr>
        <p:spPr>
          <a:xfrm>
            <a:off x="5772837" y="5726436"/>
            <a:ext cx="57997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accent1">
                    <a:lumMod val="75000"/>
                  </a:schemeClr>
                </a:solidFill>
              </a:rPr>
              <a:t>OBELIX-1 is submit </a:t>
            </a:r>
            <a:r>
              <a:rPr lang="en-GB" altLang="zh-CN" sz="1400" b="1" dirty="0">
                <a:solidFill>
                  <a:schemeClr val="accent1">
                    <a:lumMod val="75000"/>
                  </a:schemeClr>
                </a:solidFill>
              </a:rPr>
              <a:t>in May, and it supposed to be back in October</a:t>
            </a:r>
          </a:p>
          <a:p>
            <a:r>
              <a:rPr lang="en-GB" altLang="zh-CN" sz="1400" b="1" dirty="0">
                <a:solidFill>
                  <a:schemeClr val="accent1">
                    <a:lumMod val="75000"/>
                  </a:schemeClr>
                </a:solidFill>
              </a:rPr>
              <a:t>Documents under preparation for TDR at the beginning of 2027</a:t>
            </a:r>
          </a:p>
          <a:p>
            <a:r>
              <a:rPr lang="en-GB" sz="1400" b="1" dirty="0">
                <a:solidFill>
                  <a:schemeClr val="accent1">
                    <a:lumMod val="75000"/>
                  </a:schemeClr>
                </a:solidFill>
              </a:rPr>
              <a:t>OBELIX-2 design task list under discussion.</a:t>
            </a:r>
          </a:p>
          <a:p>
            <a:r>
              <a:rPr lang="en-GB" sz="1400" b="1" dirty="0">
                <a:solidFill>
                  <a:schemeClr val="accent1">
                    <a:lumMod val="75000"/>
                  </a:schemeClr>
                </a:solidFill>
              </a:rPr>
              <a:t>IHEP will join the OBELIX-2 design.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5267EEEF-B7F9-4EB0-A19F-CAE92B32AD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50" y="3643600"/>
            <a:ext cx="4229470" cy="307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87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084D0D6-377F-4361-8F00-698F107EE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1197139"/>
            <a:ext cx="7060786" cy="464197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5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CB56E856-C9EB-41E5-969A-DB8D803B5D75}"/>
              </a:ext>
            </a:extLst>
          </p:cNvPr>
          <p:cNvSpPr txBox="1">
            <a:spLocks/>
          </p:cNvSpPr>
          <p:nvPr/>
        </p:nvSpPr>
        <p:spPr>
          <a:xfrm>
            <a:off x="469255" y="65944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06850-1DAD-48D2-97C5-6BE26120EDA5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A78CCF9C-AC4A-4F08-87CA-0D8656A3826A}"/>
              </a:ext>
            </a:extLst>
          </p:cNvPr>
          <p:cNvSpPr txBox="1">
            <a:spLocks/>
          </p:cNvSpPr>
          <p:nvPr/>
        </p:nvSpPr>
        <p:spPr>
          <a:xfrm>
            <a:off x="3688848" y="179108"/>
            <a:ext cx="8493285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VTX DAQ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</a:rPr>
              <a:t>Organization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C6B676-B9C1-4ED2-ADDD-AFB3F9370124}"/>
              </a:ext>
            </a:extLst>
          </p:cNvPr>
          <p:cNvSpPr/>
          <p:nvPr/>
        </p:nvSpPr>
        <p:spPr>
          <a:xfrm>
            <a:off x="6713032" y="1329693"/>
            <a:ext cx="5584201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Belle II VTX WG5: System Integration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CPPM participates to: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Work Packages: Readout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err="1"/>
              <a:t>LpGBT</a:t>
            </a:r>
            <a:r>
              <a:rPr lang="en-GB" dirty="0"/>
              <a:t> evaluation HEPHY + </a:t>
            </a:r>
            <a:r>
              <a:rPr lang="en-GB" b="1" dirty="0"/>
              <a:t>CPPM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err="1"/>
              <a:t>iVTX</a:t>
            </a:r>
            <a:r>
              <a:rPr lang="en-GB" dirty="0"/>
              <a:t> </a:t>
            </a:r>
            <a:r>
              <a:rPr lang="en-GB" dirty="0" err="1"/>
              <a:t>LpGBT</a:t>
            </a:r>
            <a:r>
              <a:rPr lang="en-GB" dirty="0"/>
              <a:t> integration </a:t>
            </a:r>
            <a:r>
              <a:rPr lang="en-GB" b="1" dirty="0"/>
              <a:t>CPPM</a:t>
            </a:r>
            <a:r>
              <a:rPr lang="en-GB" dirty="0"/>
              <a:t> + QMUL(?)</a:t>
            </a:r>
          </a:p>
          <a:p>
            <a:pPr marL="1200150" lvl="2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Chip location, PCB, cables and connectors, mechanical integration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Test work for OBELIX-1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Joined the test tra</a:t>
            </a:r>
            <a:r>
              <a:rPr lang="en-GB" altLang="zh-CN" sz="1600" dirty="0"/>
              <a:t>i</a:t>
            </a:r>
            <a:r>
              <a:rPr lang="en-GB" sz="1600" dirty="0"/>
              <a:t>ning at Pisa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Re-test all the scripts &amp; setting at CPPM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More engineers and institutions are still needed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TB for OBELIX-1 is in the planning stage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More details, look at Patrick BREUGNON’s presentation</a:t>
            </a: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3DBC4A-448F-4345-B0E9-055D7E921F39}"/>
              </a:ext>
            </a:extLst>
          </p:cNvPr>
          <p:cNvSpPr txBox="1"/>
          <p:nvPr/>
        </p:nvSpPr>
        <p:spPr>
          <a:xfrm>
            <a:off x="1620592" y="5940716"/>
            <a:ext cx="3693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/>
              <a:t>LpGBT</a:t>
            </a:r>
            <a:r>
              <a:rPr lang="fr-FR" sz="2000" b="1" dirty="0"/>
              <a:t> setup </a:t>
            </a:r>
            <a:r>
              <a:rPr lang="fr-FR" sz="2000" b="1" dirty="0" err="1"/>
              <a:t>status</a:t>
            </a:r>
            <a:r>
              <a:rPr lang="fr-FR" sz="2000" b="1" dirty="0"/>
              <a:t> at CPPM</a:t>
            </a:r>
          </a:p>
        </p:txBody>
      </p:sp>
      <p:sp>
        <p:nvSpPr>
          <p:cNvPr id="15" name="Espace réservé de la date 5">
            <a:extLst>
              <a:ext uri="{FF2B5EF4-FFF2-40B4-BE49-F238E27FC236}">
                <a16:creationId xmlns:a16="http://schemas.microsoft.com/office/drawing/2014/main" id="{ABD40287-9AA6-4414-BFDE-59E0F6A1A71E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</p:spTree>
    <p:extLst>
      <p:ext uri="{BB962C8B-B14F-4D97-AF65-F5344CB8AC3E}">
        <p14:creationId xmlns:p14="http://schemas.microsoft.com/office/powerpoint/2010/main" val="2022020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6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7" name="Espace réservé de la date 5">
            <a:extLst>
              <a:ext uri="{FF2B5EF4-FFF2-40B4-BE49-F238E27FC236}">
                <a16:creationId xmlns:a16="http://schemas.microsoft.com/office/drawing/2014/main" id="{8422EA20-F5B8-4A16-A427-8F10A37E21E6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8" name="Espace réservé de la date 5">
            <a:extLst>
              <a:ext uri="{FF2B5EF4-FFF2-40B4-BE49-F238E27FC236}">
                <a16:creationId xmlns:a16="http://schemas.microsoft.com/office/drawing/2014/main" id="{D099DE76-7A63-44E2-BEB1-4C192B1A99C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3D2B334C-1F13-4F22-9248-BE8938FBE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216" y="2582614"/>
            <a:ext cx="9329564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R&amp;D For </a:t>
            </a:r>
            <a:r>
              <a:rPr lang="en-GB" altLang="fr-FR" sz="4000" dirty="0">
                <a:solidFill>
                  <a:srgbClr val="1147AC"/>
                </a:solidFill>
                <a:latin typeface="Colobri" charset="0"/>
              </a:rPr>
              <a:t>Future</a:t>
            </a:r>
            <a:r>
              <a:rPr lang="en-GB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</a:t>
            </a:r>
            <a:r>
              <a:rPr lang="en-GB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Monolitic</a:t>
            </a:r>
            <a:r>
              <a:rPr lang="en-GB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Collider</a:t>
            </a:r>
          </a:p>
          <a:p>
            <a:pPr algn="ctr">
              <a:spcBef>
                <a:spcPct val="0"/>
              </a:spcBef>
              <a:buNone/>
            </a:pPr>
            <a:r>
              <a:rPr lang="en-GB" altLang="fr-FR" sz="4000" dirty="0">
                <a:solidFill>
                  <a:srgbClr val="1147AC"/>
                </a:solidFill>
                <a:latin typeface="Colobri" charset="0"/>
              </a:rPr>
              <a:t>OCTOPUS - </a:t>
            </a:r>
            <a:r>
              <a:rPr lang="en-GB" altLang="zh-CN" sz="4000" dirty="0" err="1">
                <a:solidFill>
                  <a:srgbClr val="1147AC"/>
                </a:solidFill>
                <a:latin typeface="Colobri" charset="0"/>
              </a:rPr>
              <a:t>TPSCo</a:t>
            </a:r>
            <a:r>
              <a:rPr lang="en-GB" altLang="zh-CN" sz="4000" dirty="0">
                <a:solidFill>
                  <a:srgbClr val="1147AC"/>
                </a:solidFill>
                <a:latin typeface="Colobri" charset="0"/>
              </a:rPr>
              <a:t> 65nm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92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7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B8C74A38-BADA-42D3-8F3A-1C5F5EA13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714" y="122240"/>
            <a:ext cx="6273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b="1" dirty="0">
                <a:solidFill>
                  <a:srgbClr val="1147AC"/>
                </a:solidFill>
                <a:latin typeface="Colobri" charset="0"/>
                <a:ea typeface="Cabin Bold" charset="0"/>
              </a:rPr>
              <a:t>DRD3.1 Project: OCTOPUS</a:t>
            </a:r>
            <a:endParaRPr lang="fr-FR" altLang="fr-FR" sz="1800" b="1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CEB6B6-6A8A-4205-9BE8-9ADAEFE71A23}"/>
              </a:ext>
            </a:extLst>
          </p:cNvPr>
          <p:cNvSpPr/>
          <p:nvPr/>
        </p:nvSpPr>
        <p:spPr>
          <a:xfrm>
            <a:off x="7049318" y="1227445"/>
            <a:ext cx="6459195" cy="59708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Architecture (Designs for reference):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First prototype: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Full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reticle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chip: 2.5cm x O (3cm)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3-side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buttable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Divided to 4 tiles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 tile feeds 1-high speed link TX@10Gbps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Better IR drop management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Tile: fully independent sensor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OCTOPUS-1 : MPR2, Q4 2027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Size: ? X Tile unit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For each tile: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Matrix max: 1024 rows * 360 columns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In-pixel APA matrix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Digital periphery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CPPM: new FE &amp;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EoC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Design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CDFED0D-732D-4726-ACDB-886B9F06A4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79" y="60647"/>
            <a:ext cx="1122440" cy="110520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D7BBEDE-6EFE-4E8F-B35B-48F8013830E5}"/>
              </a:ext>
            </a:extLst>
          </p:cNvPr>
          <p:cNvSpPr/>
          <p:nvPr/>
        </p:nvSpPr>
        <p:spPr>
          <a:xfrm>
            <a:off x="-24638" y="1227445"/>
            <a:ext cx="6054550" cy="26930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Concerns monolithic fine-pitch pixel sensors implemented in the </a:t>
            </a:r>
            <a:r>
              <a:rPr lang="en-US" b="1" dirty="0">
                <a:solidFill>
                  <a:srgbClr val="C00000"/>
                </a:solidFill>
              </a:rPr>
              <a:t>TPSCo65 process (DRD7.6)</a:t>
            </a:r>
            <a:r>
              <a:rPr lang="en-US" dirty="0"/>
              <a:t>, targeting the vertex-detector requirements of future Lepton Colliders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Key final development goals</a:t>
            </a:r>
            <a:r>
              <a:rPr lang="en-US" dirty="0"/>
              <a:t> include: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</a:rPr>
              <a:t>3µm</a:t>
            </a:r>
            <a:r>
              <a:rPr lang="en-US" dirty="0"/>
              <a:t> single-point resolution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Down to </a:t>
            </a:r>
            <a:r>
              <a:rPr lang="en-US" b="1" dirty="0">
                <a:solidFill>
                  <a:srgbClr val="C00000"/>
                </a:solidFill>
              </a:rPr>
              <a:t>5ns</a:t>
            </a:r>
            <a:r>
              <a:rPr lang="en-US" dirty="0"/>
              <a:t> time resolution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Average power consumption below </a:t>
            </a:r>
            <a:r>
              <a:rPr lang="en-US" b="1" dirty="0">
                <a:solidFill>
                  <a:srgbClr val="C00000"/>
                </a:solidFill>
              </a:rPr>
              <a:t>50</a:t>
            </a:r>
            <a:r>
              <a:rPr lang="fr-FR" b="1" dirty="0">
                <a:solidFill>
                  <a:srgbClr val="C00000"/>
                </a:solidFill>
              </a:rPr>
              <a:t> mW/cm</a:t>
            </a:r>
            <a:r>
              <a:rPr lang="fr-FR" b="1" baseline="30000" dirty="0">
                <a:solidFill>
                  <a:srgbClr val="C00000"/>
                </a:solidFill>
              </a:rPr>
              <a:t>2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Minimal inactive periphery area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CBB003-6A89-434E-8A21-9B70B30F386C}"/>
              </a:ext>
            </a:extLst>
          </p:cNvPr>
          <p:cNvSpPr txBox="1"/>
          <p:nvPr/>
        </p:nvSpPr>
        <p:spPr>
          <a:xfrm>
            <a:off x="3833121" y="830180"/>
            <a:ext cx="733123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ptimized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MOS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echnology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recision in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ltra-thin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ilicon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B131F2-8D13-45ED-B7A6-8B8884147E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9" t="9527"/>
          <a:stretch/>
        </p:blipFill>
        <p:spPr>
          <a:xfrm>
            <a:off x="85985" y="3897141"/>
            <a:ext cx="3023052" cy="2956855"/>
          </a:xfrm>
          <a:prstGeom prst="rect">
            <a:avLst/>
          </a:prstGeom>
        </p:spPr>
      </p:pic>
      <p:sp>
        <p:nvSpPr>
          <p:cNvPr id="33" name="Espace réservé de la date 5">
            <a:extLst>
              <a:ext uri="{FF2B5EF4-FFF2-40B4-BE49-F238E27FC236}">
                <a16:creationId xmlns:a16="http://schemas.microsoft.com/office/drawing/2014/main" id="{0850C6EF-4BB5-41BE-B661-B9ECBC35A683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57363B7-3389-42BA-A33C-25ACECDE7F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973" y="3505434"/>
            <a:ext cx="3294000" cy="319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3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8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7" name="Espace réservé de la date 5">
            <a:extLst>
              <a:ext uri="{FF2B5EF4-FFF2-40B4-BE49-F238E27FC236}">
                <a16:creationId xmlns:a16="http://schemas.microsoft.com/office/drawing/2014/main" id="{8422EA20-F5B8-4A16-A427-8F10A37E21E6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8" name="Espace réservé de la date 5">
            <a:extLst>
              <a:ext uri="{FF2B5EF4-FFF2-40B4-BE49-F238E27FC236}">
                <a16:creationId xmlns:a16="http://schemas.microsoft.com/office/drawing/2014/main" id="{D099DE76-7A63-44E2-BEB1-4C192B1A99C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803D355-11F9-4C80-8143-59FD7ED4F0D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7" t="7870"/>
          <a:stretch/>
        </p:blipFill>
        <p:spPr>
          <a:xfrm>
            <a:off x="-121629" y="1379218"/>
            <a:ext cx="7483390" cy="389269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675F98-8215-449E-9A2E-5A8EC554FAE9}"/>
              </a:ext>
            </a:extLst>
          </p:cNvPr>
          <p:cNvSpPr/>
          <p:nvPr/>
        </p:nvSpPr>
        <p:spPr>
          <a:xfrm>
            <a:off x="7498428" y="913114"/>
            <a:ext cx="4918361" cy="56784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/>
              <a:t>General parameters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Active matrix: 3 * 2 cm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Pixel size: 20 * 20 µm , 1024 rows * 1440 </a:t>
            </a:r>
            <a:r>
              <a:rPr lang="en-GB" dirty="0" err="1"/>
              <a:t>clmns</a:t>
            </a:r>
            <a:endParaRPr lang="en-GB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Pixel rate : 100MHz/cm</a:t>
            </a:r>
            <a:r>
              <a:rPr lang="en-GB" baseline="30000" dirty="0"/>
              <a:t>2</a:t>
            </a:r>
            <a:r>
              <a:rPr lang="en-GB" dirty="0"/>
              <a:t> , 600MHz/chip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Rising and falling edge ~ 1.2GHz/chip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Two different EOC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CBR: Column Bitmap Readout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ARR: Asynchronous Round Robin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Raw data rate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CBR: 21 bit/event ~ 25.2 Gbps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ARR: 18 bit/event ~ 21.6 Gbps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RO efficiency ~ 80%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Coding efficiency ~ 80%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On-chip </a:t>
            </a:r>
            <a:r>
              <a:rPr lang="en-GB" dirty="0" err="1"/>
              <a:t>lpGBT</a:t>
            </a:r>
            <a:r>
              <a:rPr lang="en-GB" dirty="0"/>
              <a:t> Encoder &amp; TX@10G24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dirty="0"/>
              <a:t>Some problem with IP sharing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388E8C50-B38E-4DF4-9458-A1A1863FE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195" y="164664"/>
            <a:ext cx="6273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EoC</a:t>
            </a:r>
            <a:r>
              <a:rPr lang="fr-FR" altLang="fr-FR" sz="4000" dirty="0">
                <a:solidFill>
                  <a:srgbClr val="1147AC"/>
                </a:solidFill>
                <a:latin typeface="Colobri" charset="0"/>
                <a:ea typeface="Cabin Bold" charset="0"/>
              </a:rPr>
              <a:t> &amp; </a:t>
            </a: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Periphery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C39530-29A1-4DAD-977D-0D9D0D566161}"/>
              </a:ext>
            </a:extLst>
          </p:cNvPr>
          <p:cNvSpPr/>
          <p:nvPr/>
        </p:nvSpPr>
        <p:spPr>
          <a:xfrm>
            <a:off x="3005385" y="5399217"/>
            <a:ext cx="53282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ARR_EOC -- CPPM</a:t>
            </a:r>
          </a:p>
        </p:txBody>
      </p:sp>
    </p:spTree>
    <p:extLst>
      <p:ext uri="{BB962C8B-B14F-4D97-AF65-F5344CB8AC3E}">
        <p14:creationId xmlns:p14="http://schemas.microsoft.com/office/powerpoint/2010/main" val="1979714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5237822E-599A-4BE3-80E9-CB99BC008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213" y="5263732"/>
            <a:ext cx="4211767" cy="68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D431138-EE44-4432-8DC8-A2F1BEEB2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455" y="1037353"/>
            <a:ext cx="2562565" cy="430058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4C19434-B731-4CDE-AFE0-C151CB984DD4}"/>
              </a:ext>
            </a:extLst>
          </p:cNvPr>
          <p:cNvSpPr/>
          <p:nvPr/>
        </p:nvSpPr>
        <p:spPr>
          <a:xfrm>
            <a:off x="-3" y="6696075"/>
            <a:ext cx="12192003" cy="161925"/>
          </a:xfrm>
          <a:prstGeom prst="rect">
            <a:avLst/>
          </a:prstGeom>
          <a:solidFill>
            <a:srgbClr val="1147A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FAEE69-2802-4237-A3A9-633B54A4CA9B}"/>
              </a:ext>
            </a:extLst>
          </p:cNvPr>
          <p:cNvGrpSpPr/>
          <p:nvPr/>
        </p:nvGrpSpPr>
        <p:grpSpPr>
          <a:xfrm>
            <a:off x="0" y="-429066"/>
            <a:ext cx="12416789" cy="2058988"/>
            <a:chOff x="1" y="-433070"/>
            <a:chExt cx="12416789" cy="2058988"/>
          </a:xfrm>
        </p:grpSpPr>
        <p:pic>
          <p:nvPicPr>
            <p:cNvPr id="21" name="Image 15" descr="cppm RVB.ai">
              <a:extLst>
                <a:ext uri="{FF2B5EF4-FFF2-40B4-BE49-F238E27FC236}">
                  <a16:creationId xmlns:a16="http://schemas.microsoft.com/office/drawing/2014/main" id="{2549A90C-C2D9-410D-A3CA-F4437F75F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2640" y="-433070"/>
              <a:ext cx="1454150" cy="205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17" descr="Coin.ai">
              <a:extLst>
                <a:ext uri="{FF2B5EF4-FFF2-40B4-BE49-F238E27FC236}">
                  <a16:creationId xmlns:a16="http://schemas.microsoft.com/office/drawing/2014/main" id="{82A9ED3F-2E25-4A2C-93C2-560C01A2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723900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1191E66-6719-48D7-A86D-1F34F95390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9" y="-37710"/>
            <a:ext cx="2838195" cy="11127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4D2A60-64CE-4B22-97B2-6613A0656F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33" y="217454"/>
            <a:ext cx="1547566" cy="670461"/>
          </a:xfrm>
          <a:prstGeom prst="rect">
            <a:avLst/>
          </a:prstGeom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53BD05B2-8290-42C8-B4DD-A306003A5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676" y="6594474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B9E3AB6A-3EDB-4943-93B9-C0A61A784C9D}" type="slidenum">
              <a:rPr lang="fr-FR" altLang="fr-FR" sz="1100" smtClean="0">
                <a:solidFill>
                  <a:schemeClr val="bg1"/>
                </a:solidFill>
              </a:rPr>
              <a:pPr/>
              <a:t>9</a:t>
            </a:fld>
            <a:endParaRPr lang="fr-FR" altLang="fr-FR" sz="1100" dirty="0">
              <a:solidFill>
                <a:schemeClr val="bg1"/>
              </a:solidFill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8496DE9F-8E30-4ED9-A577-9730AF5C5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195" y="164664"/>
            <a:ext cx="6273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dirty="0" err="1">
                <a:solidFill>
                  <a:srgbClr val="1147AC"/>
                </a:solidFill>
                <a:latin typeface="Colobri" charset="0"/>
                <a:ea typeface="Cabin Bold" charset="0"/>
              </a:rPr>
              <a:t>ARR_channel</a:t>
            </a:r>
            <a:endParaRPr lang="fr-FR" altLang="fr-FR" sz="2400" dirty="0">
              <a:solidFill>
                <a:srgbClr val="1147AC"/>
              </a:solidFill>
              <a:latin typeface="Colobri" charset="0"/>
              <a:ea typeface="Cabin Bold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CE9FEE0-0C79-4DBC-9C4D-4AB6EAF365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98" y="0"/>
            <a:ext cx="1071218" cy="1046497"/>
          </a:xfrm>
          <a:prstGeom prst="rect">
            <a:avLst/>
          </a:prstGeom>
        </p:spPr>
      </p:pic>
      <p:sp>
        <p:nvSpPr>
          <p:cNvPr id="13" name="Espace réservé de la date 5">
            <a:extLst>
              <a:ext uri="{FF2B5EF4-FFF2-40B4-BE49-F238E27FC236}">
                <a16:creationId xmlns:a16="http://schemas.microsoft.com/office/drawing/2014/main" id="{B01A9B87-3EB9-4C17-9C70-905ACFBAF5B6}"/>
              </a:ext>
            </a:extLst>
          </p:cNvPr>
          <p:cNvSpPr txBox="1">
            <a:spLocks/>
          </p:cNvSpPr>
          <p:nvPr/>
        </p:nvSpPr>
        <p:spPr>
          <a:xfrm>
            <a:off x="344594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98851E-7D6A-4DBF-B828-E282E6725201}" type="datetime1">
              <a:rPr lang="fr-FR" smtClean="0">
                <a:solidFill>
                  <a:schemeClr val="bg1"/>
                </a:solidFill>
              </a:rPr>
              <a:pPr/>
              <a:t>30/06/2026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6" name="Espace réservé de la date 5">
            <a:extLst>
              <a:ext uri="{FF2B5EF4-FFF2-40B4-BE49-F238E27FC236}">
                <a16:creationId xmlns:a16="http://schemas.microsoft.com/office/drawing/2014/main" id="{791F4943-F438-4B75-9138-E7C0D0EA3DCC}"/>
              </a:ext>
            </a:extLst>
          </p:cNvPr>
          <p:cNvSpPr txBox="1">
            <a:spLocks/>
          </p:cNvSpPr>
          <p:nvPr/>
        </p:nvSpPr>
        <p:spPr>
          <a:xfrm>
            <a:off x="5082246" y="6594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/>
                </a:solidFill>
              </a:rPr>
              <a:t>xudanwei@cppm.in2p3.fr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92736A-FD47-4141-8810-5862923059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2" y="1075065"/>
            <a:ext cx="4747046" cy="4863777"/>
          </a:xfrm>
          <a:prstGeom prst="rect">
            <a:avLst/>
          </a:prstGeom>
        </p:spPr>
      </p:pic>
      <p:sp>
        <p:nvSpPr>
          <p:cNvPr id="9" name="Accolade fermante 8">
            <a:extLst>
              <a:ext uri="{FF2B5EF4-FFF2-40B4-BE49-F238E27FC236}">
                <a16:creationId xmlns:a16="http://schemas.microsoft.com/office/drawing/2014/main" id="{EE627FBE-771E-4320-85B7-3627886EADF5}"/>
              </a:ext>
            </a:extLst>
          </p:cNvPr>
          <p:cNvSpPr/>
          <p:nvPr/>
        </p:nvSpPr>
        <p:spPr>
          <a:xfrm>
            <a:off x="4527420" y="2413767"/>
            <a:ext cx="261587" cy="1503000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CC6D8D-1CB2-4119-AF29-CFEF20249914}"/>
              </a:ext>
            </a:extLst>
          </p:cNvPr>
          <p:cNvSpPr txBox="1"/>
          <p:nvPr/>
        </p:nvSpPr>
        <p:spPr>
          <a:xfrm>
            <a:off x="4809270" y="3011378"/>
            <a:ext cx="1449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/>
              <a:t>ARR_Channel</a:t>
            </a:r>
            <a:endParaRPr lang="fr-FR" sz="14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BCC893-9692-42D1-A841-336E0481794F}"/>
              </a:ext>
            </a:extLst>
          </p:cNvPr>
          <p:cNvSpPr/>
          <p:nvPr/>
        </p:nvSpPr>
        <p:spPr>
          <a:xfrm>
            <a:off x="8548158" y="1353773"/>
            <a:ext cx="398622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 err="1"/>
              <a:t>ARR_channel</a:t>
            </a:r>
            <a:endParaRPr lang="en-GB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Module basic: 1 subframe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Matrix 1024*32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TOTAL_ROWS: 1024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NUM_ARR_CLMN: 32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TDC: 200MHz? 160MHz?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18-bits Buffer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4 to 1 ARR EOC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Sync FIFO 32bits * 6 (need sim)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/>
              <a:t>Data path</a:t>
            </a:r>
          </a:p>
        </p:txBody>
      </p:sp>
    </p:spTree>
    <p:extLst>
      <p:ext uri="{BB962C8B-B14F-4D97-AF65-F5344CB8AC3E}">
        <p14:creationId xmlns:p14="http://schemas.microsoft.com/office/powerpoint/2010/main" val="396013867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2637</Words>
  <Application>Microsoft Office PowerPoint</Application>
  <PresentationFormat>Grand écran</PresentationFormat>
  <Paragraphs>578</Paragraphs>
  <Slides>28</Slides>
  <Notes>27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42" baseType="lpstr">
      <vt:lpstr>Cabin Bold</vt:lpstr>
      <vt:lpstr>Colobri</vt:lpstr>
      <vt:lpstr>等线</vt:lpstr>
      <vt:lpstr>MS PGothic</vt:lpstr>
      <vt:lpstr>MS PGothic</vt:lpstr>
      <vt:lpstr>Arial</vt:lpstr>
      <vt:lpstr>Calibri</vt:lpstr>
      <vt:lpstr>Calibri Light</vt:lpstr>
      <vt:lpstr>Cambria Math</vt:lpstr>
      <vt:lpstr>Georgia</vt:lpstr>
      <vt:lpstr>Lucida Sans Unicode</vt:lpstr>
      <vt:lpstr>Symbol</vt:lpstr>
      <vt:lpstr>Verdana</vt:lpstr>
      <vt:lpstr>Thème Office</vt:lpstr>
      <vt:lpstr>Présentation PowerPoint</vt:lpstr>
      <vt:lpstr>Pixels for HEP at CPPM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Danwei Xu</dc:creator>
  <cp:lastModifiedBy>Danwei Xu</cp:lastModifiedBy>
  <cp:revision>87</cp:revision>
  <dcterms:created xsi:type="dcterms:W3CDTF">2026-06-29T08:15:33Z</dcterms:created>
  <dcterms:modified xsi:type="dcterms:W3CDTF">2026-06-30T09:05:18Z</dcterms:modified>
</cp:coreProperties>
</file>