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CD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B3A79-1ED5-45B3-9EE6-7886B7509B1D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5D69F-4301-481C-AED5-E2C6C1C80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32E-D053-4729-80D6-9500BB7CCCB4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A1A0-1FB1-4C54-9933-DA9B751BDEA7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5C6-2CE7-4288-ADFC-A4B90879F13E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0A67-C438-4356-A91D-264D37D697EC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9FE1-D921-4883-8B0C-3A273870C952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3C3F-5C3F-4290-98CE-3DCC59532A19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E71-FF54-4193-8313-B2BD644DB035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D3E1-3CDF-44A4-933B-B58F4F49D657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493C-D93B-4C9B-B549-38912B4124E6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BC11-6AC9-4049-BC99-186B61342C75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2431-615D-4AD6-B632-13F695D25F11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31DF46-4873-43D7-B1D6-F362BCAD61E4}" type="datetime1">
              <a:rPr lang="fr-FR" smtClean="0"/>
              <a:pPr/>
              <a:t>03/05/2010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fr-FR" smtClean="0"/>
              <a:t>Amina Zghiche LAPP 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E98053-9BFF-4EF1-9645-A7BB55B45A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physique des neutrinos au LSM </a:t>
            </a:r>
            <a:br>
              <a:rPr lang="fr-FR" dirty="0" smtClean="0"/>
            </a:br>
            <a:r>
              <a:rPr lang="fr-FR" dirty="0" smtClean="0"/>
              <a:t>avec le « Grand Emprunt »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fr-FR" smtClean="0"/>
              <a:t>Amina Zghiche LAPP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Projet de R &amp;D de photo-détecteurs</a:t>
            </a:r>
          </a:p>
          <a:p>
            <a:r>
              <a:rPr lang="fr-FR" dirty="0" smtClean="0"/>
              <a:t>pour le  </a:t>
            </a:r>
            <a:r>
              <a:rPr lang="fr-FR" dirty="0" err="1" smtClean="0"/>
              <a:t>Cerenkov</a:t>
            </a:r>
            <a:r>
              <a:rPr lang="fr-FR" dirty="0" smtClean="0"/>
              <a:t> à eau Mégatonne</a:t>
            </a:r>
          </a:p>
          <a:p>
            <a:r>
              <a:rPr lang="fr-FR" dirty="0" smtClean="0"/>
              <a:t>MEMPHYS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3495675" cy="2314575"/>
          </a:xfrm>
          <a:prstGeom prst="rect">
            <a:avLst/>
          </a:prstGeom>
          <a:ln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5" name="Rectangle 4"/>
          <p:cNvSpPr/>
          <p:nvPr/>
        </p:nvSpPr>
        <p:spPr>
          <a:xfrm>
            <a:off x="304800" y="2667000"/>
            <a:ext cx="3733800" cy="1384995"/>
          </a:xfrm>
          <a:prstGeom prst="rect">
            <a:avLst/>
          </a:prstGeom>
          <a:solidFill>
            <a:srgbClr val="CDCDFF"/>
          </a:solidFill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bg1"/>
                </a:solidFill>
              </a:rPr>
              <a:t>- </a:t>
            </a:r>
            <a:r>
              <a:rPr lang="fr-FR" sz="1200" b="1" dirty="0" err="1" smtClean="0">
                <a:solidFill>
                  <a:schemeClr val="bg1"/>
                </a:solidFill>
              </a:rPr>
              <a:t>Čerenkov</a:t>
            </a:r>
            <a:r>
              <a:rPr lang="fr-FR" sz="1200" b="1" dirty="0" smtClean="0">
                <a:solidFill>
                  <a:schemeClr val="bg1"/>
                </a:solidFill>
              </a:rPr>
              <a:t> à eau – technologie éprouvée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- mass</a:t>
            </a:r>
            <a:r>
              <a:rPr lang="fr-FR" sz="1200" b="1" dirty="0">
                <a:solidFill>
                  <a:schemeClr val="bg1"/>
                </a:solidFill>
              </a:rPr>
              <a:t>: 440 </a:t>
            </a:r>
            <a:r>
              <a:rPr lang="fr-FR" sz="1200" b="1" dirty="0" err="1">
                <a:solidFill>
                  <a:schemeClr val="bg1"/>
                </a:solidFill>
              </a:rPr>
              <a:t>kt</a:t>
            </a:r>
            <a:endParaRPr lang="fr-FR" sz="1200" b="1" dirty="0">
              <a:solidFill>
                <a:schemeClr val="bg1"/>
              </a:solidFill>
            </a:endParaRPr>
          </a:p>
          <a:p>
            <a:r>
              <a:rPr lang="fr-FR" sz="1200" b="1" dirty="0">
                <a:solidFill>
                  <a:schemeClr val="bg1"/>
                </a:solidFill>
              </a:rPr>
              <a:t>- Baseline: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-- 3 </a:t>
            </a:r>
            <a:r>
              <a:rPr lang="fr-FR" sz="1200" b="1" dirty="0" smtClean="0">
                <a:solidFill>
                  <a:schemeClr val="bg1"/>
                </a:solidFill>
              </a:rPr>
              <a:t>modules cylindriques 60 </a:t>
            </a:r>
            <a:r>
              <a:rPr lang="fr-FR" sz="1200" b="1" dirty="0">
                <a:solidFill>
                  <a:schemeClr val="bg1"/>
                </a:solidFill>
              </a:rPr>
              <a:t>x 65 </a:t>
            </a:r>
            <a:r>
              <a:rPr lang="fr-FR" sz="1200" b="1" dirty="0" smtClean="0">
                <a:solidFill>
                  <a:schemeClr val="bg1"/>
                </a:solidFill>
              </a:rPr>
              <a:t>m -&gt;60x80 ;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--limitation de la taille par la longueur d’atténuation (80m) et la pression sur les PMT;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-- </a:t>
            </a:r>
            <a:r>
              <a:rPr lang="fr-FR" sz="1200" b="1" dirty="0" err="1" smtClean="0">
                <a:solidFill>
                  <a:schemeClr val="bg1"/>
                </a:solidFill>
              </a:rPr>
              <a:t>Readout</a:t>
            </a:r>
            <a:r>
              <a:rPr lang="fr-FR" sz="1200" b="1" dirty="0" smtClean="0">
                <a:solidFill>
                  <a:schemeClr val="bg1"/>
                </a:solidFill>
              </a:rPr>
              <a:t>: 10”-12” </a:t>
            </a:r>
            <a:r>
              <a:rPr lang="fr-FR" sz="1200" b="1" dirty="0" err="1" smtClean="0">
                <a:solidFill>
                  <a:schemeClr val="bg1"/>
                </a:solidFill>
              </a:rPr>
              <a:t>PMTs</a:t>
            </a:r>
            <a:r>
              <a:rPr lang="fr-FR" sz="1200" b="1" dirty="0" smtClean="0">
                <a:solidFill>
                  <a:schemeClr val="bg1"/>
                </a:solidFill>
              </a:rPr>
              <a:t>, </a:t>
            </a:r>
            <a:r>
              <a:rPr lang="fr-FR" sz="1200" b="1" dirty="0" err="1" smtClean="0">
                <a:solidFill>
                  <a:schemeClr val="bg1"/>
                </a:solidFill>
              </a:rPr>
              <a:t>couv</a:t>
            </a:r>
            <a:r>
              <a:rPr lang="fr-FR" sz="1200" b="1" dirty="0" smtClean="0">
                <a:solidFill>
                  <a:schemeClr val="bg1"/>
                </a:solidFill>
              </a:rPr>
              <a:t>. </a:t>
            </a:r>
            <a:r>
              <a:rPr lang="fr-FR" sz="1200" b="1" dirty="0" err="1" smtClean="0">
                <a:solidFill>
                  <a:schemeClr val="bg1"/>
                </a:solidFill>
              </a:rPr>
              <a:t>Geom</a:t>
            </a:r>
            <a:r>
              <a:rPr lang="fr-FR" sz="1200" b="1" dirty="0" smtClean="0">
                <a:solidFill>
                  <a:schemeClr val="bg1"/>
                </a:solidFill>
              </a:rPr>
              <a:t>. de 30% 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228600"/>
            <a:ext cx="4572000" cy="6093976"/>
          </a:xfrm>
          <a:prstGeom prst="rect">
            <a:avLst/>
          </a:prstGeom>
          <a:solidFill>
            <a:srgbClr val="CDCD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fr-FR" sz="1500" b="1" dirty="0" smtClean="0">
                <a:solidFill>
                  <a:schemeClr val="bg1"/>
                </a:solidFill>
              </a:rPr>
              <a:t>Une communauté  active et de plus en plus grande qui se consacre à  l’étude d’un détecteur </a:t>
            </a:r>
            <a:r>
              <a:rPr lang="fr-FR" sz="1500" dirty="0" err="1" smtClean="0">
                <a:solidFill>
                  <a:schemeClr val="bg1"/>
                </a:solidFill>
              </a:rPr>
              <a:t>Čerenkov</a:t>
            </a:r>
            <a:r>
              <a:rPr lang="fr-FR" sz="1500" dirty="0" smtClean="0">
                <a:solidFill>
                  <a:schemeClr val="bg1"/>
                </a:solidFill>
              </a:rPr>
              <a:t> à eau à l’ échelle du mégatonne : </a:t>
            </a:r>
            <a:r>
              <a:rPr lang="fr-FR" sz="1500" b="1" dirty="0" smtClean="0">
                <a:solidFill>
                  <a:schemeClr val="bg1"/>
                </a:solidFill>
              </a:rPr>
              <a:t>MEMPHYS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• Meilleur site d’installation: </a:t>
            </a:r>
            <a:r>
              <a:rPr lang="fr-FR" sz="1500" b="1" dirty="0" smtClean="0">
                <a:solidFill>
                  <a:schemeClr val="bg1"/>
                </a:solidFill>
              </a:rPr>
              <a:t>LSM</a:t>
            </a:r>
            <a:endParaRPr lang="fr-FR" sz="1500" b="1" dirty="0">
              <a:solidFill>
                <a:schemeClr val="bg1"/>
              </a:solidFill>
            </a:endParaRPr>
          </a:p>
          <a:p>
            <a:r>
              <a:rPr lang="fr-FR" sz="1500" dirty="0">
                <a:solidFill>
                  <a:schemeClr val="bg1"/>
                </a:solidFill>
              </a:rPr>
              <a:t>• </a:t>
            </a:r>
            <a:r>
              <a:rPr lang="fr-FR" sz="1500" b="1" dirty="0" smtClean="0">
                <a:solidFill>
                  <a:schemeClr val="bg1"/>
                </a:solidFill>
              </a:rPr>
              <a:t>Motivations de physique</a:t>
            </a:r>
            <a:r>
              <a:rPr lang="fr-FR" sz="1500" dirty="0" smtClean="0">
                <a:solidFill>
                  <a:schemeClr val="bg1"/>
                </a:solidFill>
              </a:rPr>
              <a:t>:</a:t>
            </a:r>
            <a:endParaRPr lang="fr-FR" sz="1500" dirty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Temps de vie du proton</a:t>
            </a:r>
            <a:endParaRPr lang="fr-FR" sz="1500" dirty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Neutrino de supernovae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Mesures de précision des paramètres d’oscillation des neutrinos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• </a:t>
            </a:r>
            <a:r>
              <a:rPr lang="fr-FR" sz="1500" b="1" dirty="0" smtClean="0">
                <a:solidFill>
                  <a:schemeClr val="bg1"/>
                </a:solidFill>
              </a:rPr>
              <a:t>Le faisceau </a:t>
            </a:r>
            <a:r>
              <a:rPr lang="fr-FR" sz="1500" dirty="0" smtClean="0">
                <a:solidFill>
                  <a:schemeClr val="bg1"/>
                </a:solidFill>
              </a:rPr>
              <a:t>: 130 km</a:t>
            </a:r>
          </a:p>
          <a:p>
            <a:r>
              <a:rPr lang="fr-FR" sz="1500" dirty="0">
                <a:solidFill>
                  <a:schemeClr val="bg1"/>
                </a:solidFill>
              </a:rPr>
              <a:t>d</a:t>
            </a:r>
            <a:r>
              <a:rPr lang="fr-FR" sz="1500" dirty="0" smtClean="0">
                <a:solidFill>
                  <a:schemeClr val="bg1"/>
                </a:solidFill>
              </a:rPr>
              <a:t>u CERN, </a:t>
            </a:r>
            <a:r>
              <a:rPr lang="fr-FR" sz="1500" b="1" dirty="0" err="1" smtClean="0">
                <a:solidFill>
                  <a:schemeClr val="bg1"/>
                </a:solidFill>
              </a:rPr>
              <a:t>SuperBeam</a:t>
            </a:r>
            <a:r>
              <a:rPr lang="fr-FR" sz="1500" dirty="0" smtClean="0">
                <a:solidFill>
                  <a:schemeClr val="bg1"/>
                </a:solidFill>
              </a:rPr>
              <a:t> ou/et </a:t>
            </a:r>
            <a:r>
              <a:rPr lang="fr-FR" sz="1500" b="1" dirty="0" smtClean="0">
                <a:solidFill>
                  <a:schemeClr val="bg1"/>
                </a:solidFill>
              </a:rPr>
              <a:t>Beta-</a:t>
            </a:r>
            <a:r>
              <a:rPr lang="fr-FR" sz="1500" b="1" dirty="0" err="1" smtClean="0">
                <a:solidFill>
                  <a:schemeClr val="bg1"/>
                </a:solidFill>
              </a:rPr>
              <a:t>Beam</a:t>
            </a:r>
            <a:endParaRPr lang="fr-FR" sz="1500" b="1" dirty="0" smtClean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• Projet impliquant la participation aux projets européen : </a:t>
            </a:r>
            <a:r>
              <a:rPr lang="fr-FR" sz="1500" b="1" dirty="0" err="1" smtClean="0">
                <a:solidFill>
                  <a:schemeClr val="bg1"/>
                </a:solidFill>
              </a:rPr>
              <a:t>Laguna</a:t>
            </a:r>
            <a:r>
              <a:rPr lang="fr-FR" sz="1500" b="1" dirty="0" smtClean="0">
                <a:solidFill>
                  <a:schemeClr val="bg1"/>
                </a:solidFill>
              </a:rPr>
              <a:t>, </a:t>
            </a:r>
            <a:r>
              <a:rPr lang="fr-FR" sz="1500" b="1" dirty="0" err="1" smtClean="0">
                <a:solidFill>
                  <a:schemeClr val="bg1"/>
                </a:solidFill>
              </a:rPr>
              <a:t>Euronu</a:t>
            </a:r>
            <a:r>
              <a:rPr lang="fr-FR" sz="1500" b="1" dirty="0" smtClean="0">
                <a:solidFill>
                  <a:schemeClr val="bg1"/>
                </a:solidFill>
              </a:rPr>
              <a:t>, AIDA, </a:t>
            </a:r>
            <a:r>
              <a:rPr lang="fr-FR" sz="1500" b="1" dirty="0">
                <a:solidFill>
                  <a:schemeClr val="bg1"/>
                </a:solidFill>
              </a:rPr>
              <a:t>...</a:t>
            </a:r>
          </a:p>
          <a:p>
            <a:r>
              <a:rPr lang="fr-FR" sz="1500" dirty="0" smtClean="0">
                <a:solidFill>
                  <a:schemeClr val="bg1"/>
                </a:solidFill>
              </a:rPr>
              <a:t>• nécessitant des programmes en cours de développement de  </a:t>
            </a: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 </a:t>
            </a:r>
            <a:r>
              <a:rPr lang="fr-FR" sz="1500" b="1" dirty="0" smtClean="0">
                <a:solidFill>
                  <a:schemeClr val="bg1"/>
                </a:solidFill>
              </a:rPr>
              <a:t>Simulation et étude de bruit de fond</a:t>
            </a: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 </a:t>
            </a:r>
            <a:r>
              <a:rPr lang="fr-FR" sz="1500" b="1" dirty="0" smtClean="0">
                <a:solidFill>
                  <a:schemeClr val="bg1"/>
                </a:solidFill>
              </a:rPr>
              <a:t>PMm2 : </a:t>
            </a:r>
            <a:r>
              <a:rPr lang="fr-FR" sz="1500" dirty="0" smtClean="0">
                <a:solidFill>
                  <a:schemeClr val="bg1"/>
                </a:solidFill>
              </a:rPr>
              <a:t>R&amp;D en électronique de lecture  et en détection: PMT (plusieurs centaines de milliers pour MEMPHYS)</a:t>
            </a:r>
            <a:endParaRPr lang="fr-FR" sz="1500" dirty="0">
              <a:solidFill>
                <a:schemeClr val="bg1"/>
              </a:solidFill>
            </a:endParaRPr>
          </a:p>
          <a:p>
            <a:r>
              <a:rPr lang="fr-FR" sz="1500" dirty="0">
                <a:solidFill>
                  <a:schemeClr val="bg1"/>
                </a:solidFill>
              </a:rPr>
              <a:t>• </a:t>
            </a:r>
            <a:r>
              <a:rPr lang="fr-FR" sz="1500" dirty="0" smtClean="0">
                <a:solidFill>
                  <a:schemeClr val="bg1"/>
                </a:solidFill>
              </a:rPr>
              <a:t>Aboutissant à </a:t>
            </a:r>
            <a:r>
              <a:rPr lang="fr-FR" sz="1500" b="1" dirty="0" err="1" smtClean="0">
                <a:solidFill>
                  <a:schemeClr val="bg1"/>
                </a:solidFill>
              </a:rPr>
              <a:t>Memphyno</a:t>
            </a:r>
            <a:r>
              <a:rPr lang="fr-FR" sz="1500" b="1" dirty="0" smtClean="0">
                <a:solidFill>
                  <a:schemeClr val="bg1"/>
                </a:solidFill>
              </a:rPr>
              <a:t> </a:t>
            </a:r>
            <a:r>
              <a:rPr lang="fr-FR" sz="1500" dirty="0" smtClean="0">
                <a:solidFill>
                  <a:schemeClr val="bg1"/>
                </a:solidFill>
              </a:rPr>
              <a:t>(prototype de petite taille)</a:t>
            </a:r>
            <a:endParaRPr lang="fr-FR" sz="1500" dirty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construit en collaboration LAPP-LAL-APC</a:t>
            </a:r>
            <a:endParaRPr lang="fr-FR" sz="1500" dirty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Tests de l’ensemble en surface : </a:t>
            </a:r>
            <a:r>
              <a:rPr lang="fr-FR" sz="1500" b="1" dirty="0" smtClean="0">
                <a:solidFill>
                  <a:schemeClr val="bg1"/>
                </a:solidFill>
              </a:rPr>
              <a:t>été 2010</a:t>
            </a:r>
            <a:endParaRPr lang="fr-FR" sz="1500" b="1" dirty="0">
              <a:solidFill>
                <a:schemeClr val="bg1"/>
              </a:solidFill>
            </a:endParaRPr>
          </a:p>
          <a:p>
            <a:r>
              <a:rPr lang="fr-FR" sz="1500" dirty="0" smtClean="0">
                <a:solidFill>
                  <a:schemeClr val="bg1"/>
                </a:solidFill>
              </a:rPr>
              <a:t>• Tests futurs </a:t>
            </a: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Faisceaux au </a:t>
            </a:r>
            <a:r>
              <a:rPr lang="fr-FR" sz="1500" b="1" dirty="0" smtClean="0">
                <a:solidFill>
                  <a:schemeClr val="bg1"/>
                </a:solidFill>
              </a:rPr>
              <a:t>CERN-AIDA</a:t>
            </a:r>
            <a:endParaRPr lang="fr-FR" sz="1500" b="1" dirty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1500" dirty="0" smtClean="0">
                <a:solidFill>
                  <a:schemeClr val="bg1"/>
                </a:solidFill>
              </a:rPr>
              <a:t>Etudes de bruits de fond au </a:t>
            </a:r>
            <a:r>
              <a:rPr lang="fr-FR" sz="1500" b="1" dirty="0" smtClean="0">
                <a:solidFill>
                  <a:schemeClr val="bg1"/>
                </a:solidFill>
              </a:rPr>
              <a:t>LSM</a:t>
            </a:r>
            <a:endParaRPr lang="fr-FR" sz="1500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191000"/>
            <a:ext cx="3915875" cy="2462212"/>
          </a:xfrm>
          <a:prstGeom prst="rect">
            <a:avLst/>
          </a:prstGeom>
          <a:solidFill>
            <a:srgbClr val="CDCDFF"/>
          </a:solidFill>
          <a:ln>
            <a:headEnd/>
            <a:tailEnd/>
          </a:ln>
          <a:effectLst>
            <a:glow rad="63500">
              <a:schemeClr val="accent1">
                <a:lumMod val="60000"/>
                <a:lumOff val="40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487567" cy="4772819"/>
          </a:xfrm>
          <a:prstGeom prst="rect">
            <a:avLst/>
          </a:prstGeom>
          <a:noFill/>
          <a:ln w="41275" cap="rnd" cmpd="thinThick">
            <a:noFill/>
            <a:prstDash val="sysDot"/>
            <a:beve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7" name="Rectangle 6"/>
          <p:cNvSpPr/>
          <p:nvPr/>
        </p:nvSpPr>
        <p:spPr>
          <a:xfrm>
            <a:off x="533400" y="53340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Les PMT seront des HAMAMATSU 8 pouces pour commencer avec MEMPHYNO, à remplacer  au fur et à mesure PMT résultats de R&amp;D (  R&amp;D importants  pour réduire les coûts et assurer une couverture de surface optimale)</a:t>
            </a:r>
          </a:p>
          <a:p>
            <a:r>
              <a:rPr lang="fr-FR" sz="1600" b="1" dirty="0" smtClean="0"/>
              <a:t>Les pistes: MCP-PMT(Micro Channel Plate-PMT), HPD-PMT(</a:t>
            </a:r>
            <a:r>
              <a:rPr lang="fr-FR" sz="1600" b="1" dirty="0" err="1" smtClean="0"/>
              <a:t>Hybrid</a:t>
            </a:r>
            <a:r>
              <a:rPr lang="fr-FR" sz="1600" b="1" dirty="0" smtClean="0"/>
              <a:t> (Avalanche </a:t>
            </a:r>
            <a:r>
              <a:rPr lang="fr-FR" sz="1600" b="1" dirty="0" err="1" smtClean="0"/>
              <a:t>Diod</a:t>
            </a:r>
            <a:r>
              <a:rPr lang="fr-FR" sz="1600" b="1" dirty="0" smtClean="0"/>
              <a:t>)Photo Detector.</a:t>
            </a:r>
            <a:endParaRPr lang="fr-FR" sz="1600" b="1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R&amp;D </a:t>
            </a:r>
            <a:r>
              <a:rPr lang="fr-FR" dirty="0" smtClean="0"/>
              <a:t>Photo-Détecteurs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2926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600200"/>
            <a:ext cx="465679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371600" y="1295400"/>
            <a:ext cx="194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solution </a:t>
            </a:r>
            <a:r>
              <a:rPr lang="fr-FR" dirty="0" err="1" smtClean="0"/>
              <a:t>HyperK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15000" y="1295400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 solution DUSEL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295400" y="5257800"/>
            <a:ext cx="70344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-coté  industriel on connait PHOTONIS et ses péripéties </a:t>
            </a:r>
          </a:p>
          <a:p>
            <a:r>
              <a:rPr lang="fr-FR" dirty="0" smtClean="0"/>
              <a:t>-de notre coté cela implique la construction d’un banc</a:t>
            </a:r>
          </a:p>
          <a:p>
            <a:r>
              <a:rPr lang="fr-FR" dirty="0" smtClean="0"/>
              <a:t> de test puis de qualification en cas de production massive  </a:t>
            </a:r>
          </a:p>
          <a:p>
            <a:r>
              <a:rPr lang="fr-FR" dirty="0" smtClean="0"/>
              <a:t>-planification de production (mécanique d’assemblage, tests de modules)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Planning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09160"/>
          </a:xfrm>
        </p:spPr>
        <p:txBody>
          <a:bodyPr>
            <a:normAutofit/>
          </a:bodyPr>
          <a:lstStyle/>
          <a:p>
            <a:r>
              <a:rPr lang="fr-FR" dirty="0" smtClean="0"/>
              <a:t>Avoir une idée plus claire sur les R&amp;D </a:t>
            </a:r>
            <a:r>
              <a:rPr lang="fr-FR" dirty="0" smtClean="0"/>
              <a:t>Photo-détecteurs</a:t>
            </a:r>
            <a:endParaRPr lang="fr-FR" dirty="0" smtClean="0"/>
          </a:p>
          <a:p>
            <a:pPr lvl="2"/>
            <a:r>
              <a:rPr lang="fr-FR" dirty="0" smtClean="0"/>
              <a:t>Surtout coté retombées industrielles.</a:t>
            </a:r>
          </a:p>
          <a:p>
            <a:pPr lvl="2"/>
            <a:r>
              <a:rPr lang="fr-FR" dirty="0" smtClean="0"/>
              <a:t>Recontacter PHOTONIS ou industriel LSM?</a:t>
            </a:r>
          </a:p>
          <a:p>
            <a:pPr lvl="2"/>
            <a:r>
              <a:rPr lang="fr-FR" dirty="0" smtClean="0"/>
              <a:t>Voir avec les R&amp;D au CERN</a:t>
            </a:r>
          </a:p>
          <a:p>
            <a:r>
              <a:rPr lang="fr-FR" dirty="0" smtClean="0"/>
              <a:t>Evaluer les besoins pour un équipement local</a:t>
            </a:r>
          </a:p>
          <a:p>
            <a:pPr lvl="2"/>
            <a:r>
              <a:rPr lang="fr-FR" dirty="0" smtClean="0"/>
              <a:t>Banc de test (court terme)</a:t>
            </a:r>
          </a:p>
          <a:p>
            <a:pPr lvl="2"/>
            <a:r>
              <a:rPr lang="fr-FR" dirty="0" smtClean="0"/>
              <a:t>Electronique (à identifier)</a:t>
            </a:r>
          </a:p>
          <a:p>
            <a:pPr lvl="2"/>
            <a:r>
              <a:rPr lang="fr-FR" dirty="0" smtClean="0"/>
              <a:t>Mécanique (plus long terme)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8053-9BFF-4EF1-9645-A7BB55B45A0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Amina Zghiche LAPP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14543</TotalTime>
  <Words>410</Words>
  <Application>Microsoft Office PowerPoint</Application>
  <PresentationFormat>Affichage à l'écran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Apex</vt:lpstr>
      <vt:lpstr>La physique des neutrinos au LSM  avec le « Grand Emprunt »</vt:lpstr>
      <vt:lpstr>Diapositive 2</vt:lpstr>
      <vt:lpstr>Diapositive 3</vt:lpstr>
      <vt:lpstr>Les R&amp;D Photo-Détecteurs</vt:lpstr>
      <vt:lpstr>Planning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zghiche</dc:creator>
  <cp:lastModifiedBy>zghiche</cp:lastModifiedBy>
  <cp:revision>13</cp:revision>
  <dcterms:created xsi:type="dcterms:W3CDTF">2010-04-20T13:40:04Z</dcterms:created>
  <dcterms:modified xsi:type="dcterms:W3CDTF">2010-05-05T06:38:54Z</dcterms:modified>
</cp:coreProperties>
</file>