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4" r:id="rId6"/>
    <p:sldId id="262" r:id="rId7"/>
    <p:sldId id="259"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3583AB72-3B4B-4D4B-977D-FCEF2688F331}">
          <p14:sldIdLst>
            <p14:sldId id="256"/>
            <p14:sldId id="257"/>
            <p14:sldId id="258"/>
            <p14:sldId id="260"/>
            <p14:sldId id="264"/>
            <p14:sldId id="262"/>
            <p14:sldId id="25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75" autoAdjust="0"/>
    <p:restoredTop sz="94660"/>
  </p:normalViewPr>
  <p:slideViewPr>
    <p:cSldViewPr snapToGrid="0">
      <p:cViewPr varScale="1">
        <p:scale>
          <a:sx n="66" d="100"/>
          <a:sy n="66" d="100"/>
        </p:scale>
        <p:origin x="592"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04B04-892A-4DA7-88BD-9EF5B3346B7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D307771-6AD2-4B98-A866-E8D1112899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0DBD22D-5C24-475F-8E7C-57ED28F691B4}"/>
              </a:ext>
            </a:extLst>
          </p:cNvPr>
          <p:cNvSpPr>
            <a:spLocks noGrp="1"/>
          </p:cNvSpPr>
          <p:nvPr>
            <p:ph type="dt" sz="half" idx="10"/>
          </p:nvPr>
        </p:nvSpPr>
        <p:spPr/>
        <p:txBody>
          <a:bodyPr/>
          <a:lstStyle/>
          <a:p>
            <a:fld id="{A7AB259E-DD06-4392-A793-65B8E6309BB9}" type="datetimeFigureOut">
              <a:rPr lang="fr-FR" smtClean="0"/>
              <a:t>27/03/2026</a:t>
            </a:fld>
            <a:endParaRPr lang="fr-FR"/>
          </a:p>
        </p:txBody>
      </p:sp>
      <p:sp>
        <p:nvSpPr>
          <p:cNvPr id="5" name="Espace réservé du pied de page 4">
            <a:extLst>
              <a:ext uri="{FF2B5EF4-FFF2-40B4-BE49-F238E27FC236}">
                <a16:creationId xmlns:a16="http://schemas.microsoft.com/office/drawing/2014/main" id="{C0ED211A-C1C8-4BA6-839A-D91549FA229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D3ACB7A-896B-40A2-8276-C947FCF5596E}"/>
              </a:ext>
            </a:extLst>
          </p:cNvPr>
          <p:cNvSpPr>
            <a:spLocks noGrp="1"/>
          </p:cNvSpPr>
          <p:nvPr>
            <p:ph type="sldNum" sz="quarter" idx="12"/>
          </p:nvPr>
        </p:nvSpPr>
        <p:spPr/>
        <p:txBody>
          <a:bodyPr/>
          <a:lstStyle/>
          <a:p>
            <a:fld id="{BE80FFB4-CB60-46B3-A3DF-900FFC307BFE}" type="slidenum">
              <a:rPr lang="fr-FR" smtClean="0"/>
              <a:t>‹N°›</a:t>
            </a:fld>
            <a:endParaRPr lang="fr-FR"/>
          </a:p>
        </p:txBody>
      </p:sp>
    </p:spTree>
    <p:extLst>
      <p:ext uri="{BB962C8B-B14F-4D97-AF65-F5344CB8AC3E}">
        <p14:creationId xmlns:p14="http://schemas.microsoft.com/office/powerpoint/2010/main" val="1877769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6E43FD-C4DE-4E64-BDAA-161D4041848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2457482-E19A-4A10-A378-02C19955788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50D7391-8EE8-456A-BCFD-6510F285DA27}"/>
              </a:ext>
            </a:extLst>
          </p:cNvPr>
          <p:cNvSpPr>
            <a:spLocks noGrp="1"/>
          </p:cNvSpPr>
          <p:nvPr>
            <p:ph type="dt" sz="half" idx="10"/>
          </p:nvPr>
        </p:nvSpPr>
        <p:spPr/>
        <p:txBody>
          <a:bodyPr/>
          <a:lstStyle/>
          <a:p>
            <a:fld id="{A7AB259E-DD06-4392-A793-65B8E6309BB9}" type="datetimeFigureOut">
              <a:rPr lang="fr-FR" smtClean="0"/>
              <a:t>27/03/2026</a:t>
            </a:fld>
            <a:endParaRPr lang="fr-FR"/>
          </a:p>
        </p:txBody>
      </p:sp>
      <p:sp>
        <p:nvSpPr>
          <p:cNvPr id="5" name="Espace réservé du pied de page 4">
            <a:extLst>
              <a:ext uri="{FF2B5EF4-FFF2-40B4-BE49-F238E27FC236}">
                <a16:creationId xmlns:a16="http://schemas.microsoft.com/office/drawing/2014/main" id="{A4C25D39-D6BC-4707-BFD4-BB0E27AE55E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DF8135C-6253-4202-BD59-DDCA61392C13}"/>
              </a:ext>
            </a:extLst>
          </p:cNvPr>
          <p:cNvSpPr>
            <a:spLocks noGrp="1"/>
          </p:cNvSpPr>
          <p:nvPr>
            <p:ph type="sldNum" sz="quarter" idx="12"/>
          </p:nvPr>
        </p:nvSpPr>
        <p:spPr/>
        <p:txBody>
          <a:bodyPr/>
          <a:lstStyle/>
          <a:p>
            <a:fld id="{BE80FFB4-CB60-46B3-A3DF-900FFC307BFE}" type="slidenum">
              <a:rPr lang="fr-FR" smtClean="0"/>
              <a:t>‹N°›</a:t>
            </a:fld>
            <a:endParaRPr lang="fr-FR"/>
          </a:p>
        </p:txBody>
      </p:sp>
    </p:spTree>
    <p:extLst>
      <p:ext uri="{BB962C8B-B14F-4D97-AF65-F5344CB8AC3E}">
        <p14:creationId xmlns:p14="http://schemas.microsoft.com/office/powerpoint/2010/main" val="485838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939EB88-FB63-47D4-BB9D-06ACFAACF81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1877990-9C69-4FA7-A219-D56B9A02520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F21AE34-CA29-4675-A1B3-04EC2951E795}"/>
              </a:ext>
            </a:extLst>
          </p:cNvPr>
          <p:cNvSpPr>
            <a:spLocks noGrp="1"/>
          </p:cNvSpPr>
          <p:nvPr>
            <p:ph type="dt" sz="half" idx="10"/>
          </p:nvPr>
        </p:nvSpPr>
        <p:spPr/>
        <p:txBody>
          <a:bodyPr/>
          <a:lstStyle/>
          <a:p>
            <a:fld id="{A7AB259E-DD06-4392-A793-65B8E6309BB9}" type="datetimeFigureOut">
              <a:rPr lang="fr-FR" smtClean="0"/>
              <a:t>27/03/2026</a:t>
            </a:fld>
            <a:endParaRPr lang="fr-FR"/>
          </a:p>
        </p:txBody>
      </p:sp>
      <p:sp>
        <p:nvSpPr>
          <p:cNvPr id="5" name="Espace réservé du pied de page 4">
            <a:extLst>
              <a:ext uri="{FF2B5EF4-FFF2-40B4-BE49-F238E27FC236}">
                <a16:creationId xmlns:a16="http://schemas.microsoft.com/office/drawing/2014/main" id="{8FB55A62-65E6-4988-897C-136B3FFB5A3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22A924F-619F-40FD-AA6E-6A6578883879}"/>
              </a:ext>
            </a:extLst>
          </p:cNvPr>
          <p:cNvSpPr>
            <a:spLocks noGrp="1"/>
          </p:cNvSpPr>
          <p:nvPr>
            <p:ph type="sldNum" sz="quarter" idx="12"/>
          </p:nvPr>
        </p:nvSpPr>
        <p:spPr/>
        <p:txBody>
          <a:bodyPr/>
          <a:lstStyle/>
          <a:p>
            <a:fld id="{BE80FFB4-CB60-46B3-A3DF-900FFC307BFE}" type="slidenum">
              <a:rPr lang="fr-FR" smtClean="0"/>
              <a:t>‹N°›</a:t>
            </a:fld>
            <a:endParaRPr lang="fr-FR"/>
          </a:p>
        </p:txBody>
      </p:sp>
    </p:spTree>
    <p:extLst>
      <p:ext uri="{BB962C8B-B14F-4D97-AF65-F5344CB8AC3E}">
        <p14:creationId xmlns:p14="http://schemas.microsoft.com/office/powerpoint/2010/main" val="353748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0CB8B6-54F6-4C98-8A19-DC358011D51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26C4709-B091-495B-A43D-B05B3EF75A2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BC66681-854B-48A7-8ABB-5144C2017193}"/>
              </a:ext>
            </a:extLst>
          </p:cNvPr>
          <p:cNvSpPr>
            <a:spLocks noGrp="1"/>
          </p:cNvSpPr>
          <p:nvPr>
            <p:ph type="dt" sz="half" idx="10"/>
          </p:nvPr>
        </p:nvSpPr>
        <p:spPr/>
        <p:txBody>
          <a:bodyPr/>
          <a:lstStyle/>
          <a:p>
            <a:fld id="{A7AB259E-DD06-4392-A793-65B8E6309BB9}" type="datetimeFigureOut">
              <a:rPr lang="fr-FR" smtClean="0"/>
              <a:t>27/03/2026</a:t>
            </a:fld>
            <a:endParaRPr lang="fr-FR"/>
          </a:p>
        </p:txBody>
      </p:sp>
      <p:sp>
        <p:nvSpPr>
          <p:cNvPr id="5" name="Espace réservé du pied de page 4">
            <a:extLst>
              <a:ext uri="{FF2B5EF4-FFF2-40B4-BE49-F238E27FC236}">
                <a16:creationId xmlns:a16="http://schemas.microsoft.com/office/drawing/2014/main" id="{776A6A03-2494-4AF0-9F9F-E9FDA77E4D7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E7C1921-8A59-4074-A291-209ED6F80CBC}"/>
              </a:ext>
            </a:extLst>
          </p:cNvPr>
          <p:cNvSpPr>
            <a:spLocks noGrp="1"/>
          </p:cNvSpPr>
          <p:nvPr>
            <p:ph type="sldNum" sz="quarter" idx="12"/>
          </p:nvPr>
        </p:nvSpPr>
        <p:spPr/>
        <p:txBody>
          <a:bodyPr/>
          <a:lstStyle/>
          <a:p>
            <a:fld id="{BE80FFB4-CB60-46B3-A3DF-900FFC307BFE}" type="slidenum">
              <a:rPr lang="fr-FR" smtClean="0"/>
              <a:t>‹N°›</a:t>
            </a:fld>
            <a:endParaRPr lang="fr-FR"/>
          </a:p>
        </p:txBody>
      </p:sp>
    </p:spTree>
    <p:extLst>
      <p:ext uri="{BB962C8B-B14F-4D97-AF65-F5344CB8AC3E}">
        <p14:creationId xmlns:p14="http://schemas.microsoft.com/office/powerpoint/2010/main" val="3782942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97523-2AA5-45E3-8767-3143B09EBEB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6841D64-98B5-4FDB-A107-BA98CB7AD0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790A6C7-DF9E-49FE-AD36-F084A6B99D10}"/>
              </a:ext>
            </a:extLst>
          </p:cNvPr>
          <p:cNvSpPr>
            <a:spLocks noGrp="1"/>
          </p:cNvSpPr>
          <p:nvPr>
            <p:ph type="dt" sz="half" idx="10"/>
          </p:nvPr>
        </p:nvSpPr>
        <p:spPr/>
        <p:txBody>
          <a:bodyPr/>
          <a:lstStyle/>
          <a:p>
            <a:fld id="{A7AB259E-DD06-4392-A793-65B8E6309BB9}" type="datetimeFigureOut">
              <a:rPr lang="fr-FR" smtClean="0"/>
              <a:t>27/03/2026</a:t>
            </a:fld>
            <a:endParaRPr lang="fr-FR"/>
          </a:p>
        </p:txBody>
      </p:sp>
      <p:sp>
        <p:nvSpPr>
          <p:cNvPr id="5" name="Espace réservé du pied de page 4">
            <a:extLst>
              <a:ext uri="{FF2B5EF4-FFF2-40B4-BE49-F238E27FC236}">
                <a16:creationId xmlns:a16="http://schemas.microsoft.com/office/drawing/2014/main" id="{9C674496-A98C-46C6-BF32-06C9B75E067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A3FF498-6ED3-488B-A093-273EF1B22636}"/>
              </a:ext>
            </a:extLst>
          </p:cNvPr>
          <p:cNvSpPr>
            <a:spLocks noGrp="1"/>
          </p:cNvSpPr>
          <p:nvPr>
            <p:ph type="sldNum" sz="quarter" idx="12"/>
          </p:nvPr>
        </p:nvSpPr>
        <p:spPr/>
        <p:txBody>
          <a:bodyPr/>
          <a:lstStyle/>
          <a:p>
            <a:fld id="{BE80FFB4-CB60-46B3-A3DF-900FFC307BFE}" type="slidenum">
              <a:rPr lang="fr-FR" smtClean="0"/>
              <a:t>‹N°›</a:t>
            </a:fld>
            <a:endParaRPr lang="fr-FR"/>
          </a:p>
        </p:txBody>
      </p:sp>
    </p:spTree>
    <p:extLst>
      <p:ext uri="{BB962C8B-B14F-4D97-AF65-F5344CB8AC3E}">
        <p14:creationId xmlns:p14="http://schemas.microsoft.com/office/powerpoint/2010/main" val="397038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12623B-EF6F-45E9-8C82-A22035E9388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56FBC50-CA2F-4013-9AC9-975E44D8E51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B21AD5E-22E8-4391-A8DA-6C1DBF08F92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E014F0C-1E4C-47A4-805D-030C7AF09ABB}"/>
              </a:ext>
            </a:extLst>
          </p:cNvPr>
          <p:cNvSpPr>
            <a:spLocks noGrp="1"/>
          </p:cNvSpPr>
          <p:nvPr>
            <p:ph type="dt" sz="half" idx="10"/>
          </p:nvPr>
        </p:nvSpPr>
        <p:spPr/>
        <p:txBody>
          <a:bodyPr/>
          <a:lstStyle/>
          <a:p>
            <a:fld id="{A7AB259E-DD06-4392-A793-65B8E6309BB9}" type="datetimeFigureOut">
              <a:rPr lang="fr-FR" smtClean="0"/>
              <a:t>27/03/2026</a:t>
            </a:fld>
            <a:endParaRPr lang="fr-FR"/>
          </a:p>
        </p:txBody>
      </p:sp>
      <p:sp>
        <p:nvSpPr>
          <p:cNvPr id="6" name="Espace réservé du pied de page 5">
            <a:extLst>
              <a:ext uri="{FF2B5EF4-FFF2-40B4-BE49-F238E27FC236}">
                <a16:creationId xmlns:a16="http://schemas.microsoft.com/office/drawing/2014/main" id="{698C7353-3344-4B4A-9735-7297F95A43E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F420362-9CC0-45B1-B0DB-7A821EB3FEC3}"/>
              </a:ext>
            </a:extLst>
          </p:cNvPr>
          <p:cNvSpPr>
            <a:spLocks noGrp="1"/>
          </p:cNvSpPr>
          <p:nvPr>
            <p:ph type="sldNum" sz="quarter" idx="12"/>
          </p:nvPr>
        </p:nvSpPr>
        <p:spPr/>
        <p:txBody>
          <a:bodyPr/>
          <a:lstStyle/>
          <a:p>
            <a:fld id="{BE80FFB4-CB60-46B3-A3DF-900FFC307BFE}" type="slidenum">
              <a:rPr lang="fr-FR" smtClean="0"/>
              <a:t>‹N°›</a:t>
            </a:fld>
            <a:endParaRPr lang="fr-FR"/>
          </a:p>
        </p:txBody>
      </p:sp>
    </p:spTree>
    <p:extLst>
      <p:ext uri="{BB962C8B-B14F-4D97-AF65-F5344CB8AC3E}">
        <p14:creationId xmlns:p14="http://schemas.microsoft.com/office/powerpoint/2010/main" val="3508523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A6C538-4056-4E48-B030-DA162741C2F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C8AF796-7449-4D1C-8459-EFB984A194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73C1E28-2E71-4394-B842-D82730FF3093}"/>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21F03F8-F1BB-4DB2-920B-670AE4D11A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49115A9-FBAE-4622-B74B-7A8C9044786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FF23FD7-B53D-442F-8990-204E147F532D}"/>
              </a:ext>
            </a:extLst>
          </p:cNvPr>
          <p:cNvSpPr>
            <a:spLocks noGrp="1"/>
          </p:cNvSpPr>
          <p:nvPr>
            <p:ph type="dt" sz="half" idx="10"/>
          </p:nvPr>
        </p:nvSpPr>
        <p:spPr/>
        <p:txBody>
          <a:bodyPr/>
          <a:lstStyle/>
          <a:p>
            <a:fld id="{A7AB259E-DD06-4392-A793-65B8E6309BB9}" type="datetimeFigureOut">
              <a:rPr lang="fr-FR" smtClean="0"/>
              <a:t>27/03/2026</a:t>
            </a:fld>
            <a:endParaRPr lang="fr-FR"/>
          </a:p>
        </p:txBody>
      </p:sp>
      <p:sp>
        <p:nvSpPr>
          <p:cNvPr id="8" name="Espace réservé du pied de page 7">
            <a:extLst>
              <a:ext uri="{FF2B5EF4-FFF2-40B4-BE49-F238E27FC236}">
                <a16:creationId xmlns:a16="http://schemas.microsoft.com/office/drawing/2014/main" id="{2F684267-B3CA-4BAE-BFD8-E1DA2D52D47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47F61B8-A18A-455D-8B83-BDF83FD3462F}"/>
              </a:ext>
            </a:extLst>
          </p:cNvPr>
          <p:cNvSpPr>
            <a:spLocks noGrp="1"/>
          </p:cNvSpPr>
          <p:nvPr>
            <p:ph type="sldNum" sz="quarter" idx="12"/>
          </p:nvPr>
        </p:nvSpPr>
        <p:spPr/>
        <p:txBody>
          <a:bodyPr/>
          <a:lstStyle/>
          <a:p>
            <a:fld id="{BE80FFB4-CB60-46B3-A3DF-900FFC307BFE}" type="slidenum">
              <a:rPr lang="fr-FR" smtClean="0"/>
              <a:t>‹N°›</a:t>
            </a:fld>
            <a:endParaRPr lang="fr-FR"/>
          </a:p>
        </p:txBody>
      </p:sp>
    </p:spTree>
    <p:extLst>
      <p:ext uri="{BB962C8B-B14F-4D97-AF65-F5344CB8AC3E}">
        <p14:creationId xmlns:p14="http://schemas.microsoft.com/office/powerpoint/2010/main" val="3087269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EF0EC7-7F6B-4487-9782-AE28026D40B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A86C2BF-7E64-4DDF-A134-C703FC5318A9}"/>
              </a:ext>
            </a:extLst>
          </p:cNvPr>
          <p:cNvSpPr>
            <a:spLocks noGrp="1"/>
          </p:cNvSpPr>
          <p:nvPr>
            <p:ph type="dt" sz="half" idx="10"/>
          </p:nvPr>
        </p:nvSpPr>
        <p:spPr/>
        <p:txBody>
          <a:bodyPr/>
          <a:lstStyle/>
          <a:p>
            <a:fld id="{A7AB259E-DD06-4392-A793-65B8E6309BB9}" type="datetimeFigureOut">
              <a:rPr lang="fr-FR" smtClean="0"/>
              <a:t>27/03/2026</a:t>
            </a:fld>
            <a:endParaRPr lang="fr-FR"/>
          </a:p>
        </p:txBody>
      </p:sp>
      <p:sp>
        <p:nvSpPr>
          <p:cNvPr id="4" name="Espace réservé du pied de page 3">
            <a:extLst>
              <a:ext uri="{FF2B5EF4-FFF2-40B4-BE49-F238E27FC236}">
                <a16:creationId xmlns:a16="http://schemas.microsoft.com/office/drawing/2014/main" id="{332BE636-197E-499C-95E1-762D73E09E2C}"/>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3886260-D36F-49CC-A6B2-F7A58CB86025}"/>
              </a:ext>
            </a:extLst>
          </p:cNvPr>
          <p:cNvSpPr>
            <a:spLocks noGrp="1"/>
          </p:cNvSpPr>
          <p:nvPr>
            <p:ph type="sldNum" sz="quarter" idx="12"/>
          </p:nvPr>
        </p:nvSpPr>
        <p:spPr/>
        <p:txBody>
          <a:bodyPr/>
          <a:lstStyle/>
          <a:p>
            <a:fld id="{BE80FFB4-CB60-46B3-A3DF-900FFC307BFE}" type="slidenum">
              <a:rPr lang="fr-FR" smtClean="0"/>
              <a:t>‹N°›</a:t>
            </a:fld>
            <a:endParaRPr lang="fr-FR"/>
          </a:p>
        </p:txBody>
      </p:sp>
    </p:spTree>
    <p:extLst>
      <p:ext uri="{BB962C8B-B14F-4D97-AF65-F5344CB8AC3E}">
        <p14:creationId xmlns:p14="http://schemas.microsoft.com/office/powerpoint/2010/main" val="547425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B36D03D-2475-4BAD-825D-1D7077326203}"/>
              </a:ext>
            </a:extLst>
          </p:cNvPr>
          <p:cNvSpPr>
            <a:spLocks noGrp="1"/>
          </p:cNvSpPr>
          <p:nvPr>
            <p:ph type="dt" sz="half" idx="10"/>
          </p:nvPr>
        </p:nvSpPr>
        <p:spPr/>
        <p:txBody>
          <a:bodyPr/>
          <a:lstStyle/>
          <a:p>
            <a:fld id="{A7AB259E-DD06-4392-A793-65B8E6309BB9}" type="datetimeFigureOut">
              <a:rPr lang="fr-FR" smtClean="0"/>
              <a:t>27/03/2026</a:t>
            </a:fld>
            <a:endParaRPr lang="fr-FR"/>
          </a:p>
        </p:txBody>
      </p:sp>
      <p:sp>
        <p:nvSpPr>
          <p:cNvPr id="3" name="Espace réservé du pied de page 2">
            <a:extLst>
              <a:ext uri="{FF2B5EF4-FFF2-40B4-BE49-F238E27FC236}">
                <a16:creationId xmlns:a16="http://schemas.microsoft.com/office/drawing/2014/main" id="{8DEAC20E-3AB5-41D8-8199-6E4EBC7885B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EE88D84-0C17-45DE-8BF9-3451DCB53D9F}"/>
              </a:ext>
            </a:extLst>
          </p:cNvPr>
          <p:cNvSpPr>
            <a:spLocks noGrp="1"/>
          </p:cNvSpPr>
          <p:nvPr>
            <p:ph type="sldNum" sz="quarter" idx="12"/>
          </p:nvPr>
        </p:nvSpPr>
        <p:spPr/>
        <p:txBody>
          <a:bodyPr/>
          <a:lstStyle/>
          <a:p>
            <a:fld id="{BE80FFB4-CB60-46B3-A3DF-900FFC307BFE}" type="slidenum">
              <a:rPr lang="fr-FR" smtClean="0"/>
              <a:t>‹N°›</a:t>
            </a:fld>
            <a:endParaRPr lang="fr-FR"/>
          </a:p>
        </p:txBody>
      </p:sp>
    </p:spTree>
    <p:extLst>
      <p:ext uri="{BB962C8B-B14F-4D97-AF65-F5344CB8AC3E}">
        <p14:creationId xmlns:p14="http://schemas.microsoft.com/office/powerpoint/2010/main" val="2427790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3BB313-9F76-48C9-8D09-8AE13EF8522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A06036A-56D9-4A0C-BE47-6D278187FD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91C2F2F-5623-459A-8C2F-5F80EA1AFB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3202EE9-1563-4A66-9180-333AAAAF3744}"/>
              </a:ext>
            </a:extLst>
          </p:cNvPr>
          <p:cNvSpPr>
            <a:spLocks noGrp="1"/>
          </p:cNvSpPr>
          <p:nvPr>
            <p:ph type="dt" sz="half" idx="10"/>
          </p:nvPr>
        </p:nvSpPr>
        <p:spPr/>
        <p:txBody>
          <a:bodyPr/>
          <a:lstStyle/>
          <a:p>
            <a:fld id="{A7AB259E-DD06-4392-A793-65B8E6309BB9}" type="datetimeFigureOut">
              <a:rPr lang="fr-FR" smtClean="0"/>
              <a:t>27/03/2026</a:t>
            </a:fld>
            <a:endParaRPr lang="fr-FR"/>
          </a:p>
        </p:txBody>
      </p:sp>
      <p:sp>
        <p:nvSpPr>
          <p:cNvPr id="6" name="Espace réservé du pied de page 5">
            <a:extLst>
              <a:ext uri="{FF2B5EF4-FFF2-40B4-BE49-F238E27FC236}">
                <a16:creationId xmlns:a16="http://schemas.microsoft.com/office/drawing/2014/main" id="{720A8AA2-81F7-4DA0-ACAB-04F4AB6DC20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9558285-6D2F-40D1-8B93-A6651CDE48EF}"/>
              </a:ext>
            </a:extLst>
          </p:cNvPr>
          <p:cNvSpPr>
            <a:spLocks noGrp="1"/>
          </p:cNvSpPr>
          <p:nvPr>
            <p:ph type="sldNum" sz="quarter" idx="12"/>
          </p:nvPr>
        </p:nvSpPr>
        <p:spPr/>
        <p:txBody>
          <a:bodyPr/>
          <a:lstStyle/>
          <a:p>
            <a:fld id="{BE80FFB4-CB60-46B3-A3DF-900FFC307BFE}" type="slidenum">
              <a:rPr lang="fr-FR" smtClean="0"/>
              <a:t>‹N°›</a:t>
            </a:fld>
            <a:endParaRPr lang="fr-FR"/>
          </a:p>
        </p:txBody>
      </p:sp>
    </p:spTree>
    <p:extLst>
      <p:ext uri="{BB962C8B-B14F-4D97-AF65-F5344CB8AC3E}">
        <p14:creationId xmlns:p14="http://schemas.microsoft.com/office/powerpoint/2010/main" val="3032651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B04649-9835-41BF-AABA-EC86325A102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67096AF-E2E0-4701-9646-20640F1B67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E8BC5D2-2054-499B-A844-1CE0DFDAF6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8052736-09A0-4380-A2A6-1CF3AFC4BCB2}"/>
              </a:ext>
            </a:extLst>
          </p:cNvPr>
          <p:cNvSpPr>
            <a:spLocks noGrp="1"/>
          </p:cNvSpPr>
          <p:nvPr>
            <p:ph type="dt" sz="half" idx="10"/>
          </p:nvPr>
        </p:nvSpPr>
        <p:spPr/>
        <p:txBody>
          <a:bodyPr/>
          <a:lstStyle/>
          <a:p>
            <a:fld id="{A7AB259E-DD06-4392-A793-65B8E6309BB9}" type="datetimeFigureOut">
              <a:rPr lang="fr-FR" smtClean="0"/>
              <a:t>27/03/2026</a:t>
            </a:fld>
            <a:endParaRPr lang="fr-FR"/>
          </a:p>
        </p:txBody>
      </p:sp>
      <p:sp>
        <p:nvSpPr>
          <p:cNvPr id="6" name="Espace réservé du pied de page 5">
            <a:extLst>
              <a:ext uri="{FF2B5EF4-FFF2-40B4-BE49-F238E27FC236}">
                <a16:creationId xmlns:a16="http://schemas.microsoft.com/office/drawing/2014/main" id="{A940D94B-F521-438A-998D-03670D7ED1F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8D1CF7F-A2B9-473A-8453-7D8CB06CDDDF}"/>
              </a:ext>
            </a:extLst>
          </p:cNvPr>
          <p:cNvSpPr>
            <a:spLocks noGrp="1"/>
          </p:cNvSpPr>
          <p:nvPr>
            <p:ph type="sldNum" sz="quarter" idx="12"/>
          </p:nvPr>
        </p:nvSpPr>
        <p:spPr/>
        <p:txBody>
          <a:bodyPr/>
          <a:lstStyle/>
          <a:p>
            <a:fld id="{BE80FFB4-CB60-46B3-A3DF-900FFC307BFE}" type="slidenum">
              <a:rPr lang="fr-FR" smtClean="0"/>
              <a:t>‹N°›</a:t>
            </a:fld>
            <a:endParaRPr lang="fr-FR"/>
          </a:p>
        </p:txBody>
      </p:sp>
    </p:spTree>
    <p:extLst>
      <p:ext uri="{BB962C8B-B14F-4D97-AF65-F5344CB8AC3E}">
        <p14:creationId xmlns:p14="http://schemas.microsoft.com/office/powerpoint/2010/main" val="43384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E5B1864-0691-45A2-A355-6ABBB34BD3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30DE4D6-7DDF-49B3-BE79-CC89B5EEAA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C881CC9-1845-4A84-BB04-E7F752B021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AB259E-DD06-4392-A793-65B8E6309BB9}" type="datetimeFigureOut">
              <a:rPr lang="fr-FR" smtClean="0"/>
              <a:t>27/03/2026</a:t>
            </a:fld>
            <a:endParaRPr lang="fr-FR"/>
          </a:p>
        </p:txBody>
      </p:sp>
      <p:sp>
        <p:nvSpPr>
          <p:cNvPr id="5" name="Espace réservé du pied de page 4">
            <a:extLst>
              <a:ext uri="{FF2B5EF4-FFF2-40B4-BE49-F238E27FC236}">
                <a16:creationId xmlns:a16="http://schemas.microsoft.com/office/drawing/2014/main" id="{DD0B78E3-D553-45A9-B604-38225EA01E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3BD5233-B93E-4C9C-B981-59D2DE60BE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80FFB4-CB60-46B3-A3DF-900FFC307BFE}" type="slidenum">
              <a:rPr lang="fr-FR" smtClean="0"/>
              <a:t>‹N°›</a:t>
            </a:fld>
            <a:endParaRPr lang="fr-FR"/>
          </a:p>
        </p:txBody>
      </p:sp>
    </p:spTree>
    <p:extLst>
      <p:ext uri="{BB962C8B-B14F-4D97-AF65-F5344CB8AC3E}">
        <p14:creationId xmlns:p14="http://schemas.microsoft.com/office/powerpoint/2010/main" val="2600416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5">
            <a:extLst>
              <a:ext uri="{FF2B5EF4-FFF2-40B4-BE49-F238E27FC236}">
                <a16:creationId xmlns:a16="http://schemas.microsoft.com/office/drawing/2014/main" id="{338A330F-F174-42EF-90F0-7919AEA590A5}"/>
              </a:ext>
            </a:extLst>
          </p:cNvPr>
          <p:cNvGraphicFramePr>
            <a:graphicFrameLocks noGrp="1"/>
          </p:cNvGraphicFramePr>
          <p:nvPr>
            <p:extLst>
              <p:ext uri="{D42A27DB-BD31-4B8C-83A1-F6EECF244321}">
                <p14:modId xmlns:p14="http://schemas.microsoft.com/office/powerpoint/2010/main" val="2155763686"/>
              </p:ext>
            </p:extLst>
          </p:nvPr>
        </p:nvGraphicFramePr>
        <p:xfrm>
          <a:off x="386079" y="1625886"/>
          <a:ext cx="10766175" cy="2585506"/>
        </p:xfrm>
        <a:graphic>
          <a:graphicData uri="http://schemas.openxmlformats.org/drawingml/2006/table">
            <a:tbl>
              <a:tblPr firstRow="1" bandRow="1">
                <a:tableStyleId>{5C22544A-7EE6-4342-B048-85BDC9FD1C3A}</a:tableStyleId>
              </a:tblPr>
              <a:tblGrid>
                <a:gridCol w="1371918">
                  <a:extLst>
                    <a:ext uri="{9D8B030D-6E8A-4147-A177-3AD203B41FA5}">
                      <a16:colId xmlns:a16="http://schemas.microsoft.com/office/drawing/2014/main" val="2825217478"/>
                    </a:ext>
                  </a:extLst>
                </a:gridCol>
                <a:gridCol w="7594333">
                  <a:extLst>
                    <a:ext uri="{9D8B030D-6E8A-4147-A177-3AD203B41FA5}">
                      <a16:colId xmlns:a16="http://schemas.microsoft.com/office/drawing/2014/main" val="1783701449"/>
                    </a:ext>
                  </a:extLst>
                </a:gridCol>
                <a:gridCol w="1799924">
                  <a:extLst>
                    <a:ext uri="{9D8B030D-6E8A-4147-A177-3AD203B41FA5}">
                      <a16:colId xmlns:a16="http://schemas.microsoft.com/office/drawing/2014/main" val="3478079106"/>
                    </a:ext>
                  </a:extLst>
                </a:gridCol>
              </a:tblGrid>
              <a:tr h="369358">
                <a:tc>
                  <a:txBody>
                    <a:bodyPr/>
                    <a:lstStyle/>
                    <a:p>
                      <a:r>
                        <a:rPr lang="fr-FR" dirty="0"/>
                        <a:t>GRB ID</a:t>
                      </a:r>
                    </a:p>
                  </a:txBody>
                  <a:tcPr/>
                </a:tc>
                <a:tc>
                  <a:txBody>
                    <a:bodyPr/>
                    <a:lstStyle/>
                    <a:p>
                      <a:r>
                        <a:rPr lang="fr-FR" dirty="0" err="1"/>
                        <a:t>Characteristics</a:t>
                      </a:r>
                      <a:endParaRPr lang="fr-FR" dirty="0"/>
                    </a:p>
                  </a:txBody>
                  <a:tcPr/>
                </a:tc>
                <a:tc>
                  <a:txBody>
                    <a:bodyPr/>
                    <a:lstStyle/>
                    <a:p>
                      <a:r>
                        <a:rPr lang="fr-FR" dirty="0"/>
                        <a:t>Diagnostic</a:t>
                      </a:r>
                    </a:p>
                  </a:txBody>
                  <a:tcPr/>
                </a:tc>
                <a:extLst>
                  <a:ext uri="{0D108BD9-81ED-4DB2-BD59-A6C34878D82A}">
                    <a16:rowId xmlns:a16="http://schemas.microsoft.com/office/drawing/2014/main" val="3121207049"/>
                  </a:ext>
                </a:extLst>
              </a:tr>
              <a:tr h="369358">
                <a:tc>
                  <a:txBody>
                    <a:bodyPr/>
                    <a:lstStyle/>
                    <a:p>
                      <a:r>
                        <a:rPr lang="fr-FR" dirty="0"/>
                        <a:t>sb25122206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14</a:t>
                      </a:r>
                      <a:r>
                        <a:rPr lang="zh-CN" altLang="en-US" dirty="0"/>
                        <a:t> </a:t>
                      </a:r>
                      <a:r>
                        <a:rPr lang="en-US" altLang="zh-CN" dirty="0"/>
                        <a:t>CRT</a:t>
                      </a:r>
                      <a:r>
                        <a:rPr lang="fr-FR" altLang="zh-CN" dirty="0"/>
                        <a:t>,</a:t>
                      </a:r>
                      <a:r>
                        <a:rPr lang="zh-CN" altLang="fr-FR" dirty="0"/>
                        <a:t> </a:t>
                      </a:r>
                      <a:r>
                        <a:rPr lang="en-US" altLang="zh-CN" dirty="0" err="1"/>
                        <a:t>SnrMax</a:t>
                      </a:r>
                      <a:r>
                        <a:rPr lang="en-US" altLang="zh-CN" dirty="0"/>
                        <a:t>=26, </a:t>
                      </a:r>
                      <a:r>
                        <a:rPr lang="en-US" altLang="zh-CN" dirty="0" err="1"/>
                        <a:t>SnrStd</a:t>
                      </a:r>
                      <a:r>
                        <a:rPr lang="en-US" altLang="zh-CN" dirty="0"/>
                        <a:t>=1.4, MXT QF=4        </a:t>
                      </a:r>
                      <a:r>
                        <a:rPr lang="en-US" altLang="zh-CN" dirty="0">
                          <a:solidFill>
                            <a:srgbClr val="FF0000"/>
                          </a:solidFill>
                        </a:rPr>
                        <a:t>used for a test </a:t>
                      </a:r>
                    </a:p>
                  </a:txBody>
                  <a:tcPr/>
                </a:tc>
                <a:tc>
                  <a:txBody>
                    <a:bodyPr/>
                    <a:lstStyle/>
                    <a:p>
                      <a:r>
                        <a:rPr lang="fr-FR" dirty="0" err="1"/>
                        <a:t>True</a:t>
                      </a:r>
                      <a:endParaRPr lang="fr-FR" dirty="0"/>
                    </a:p>
                  </a:txBody>
                  <a:tcPr/>
                </a:tc>
                <a:extLst>
                  <a:ext uri="{0D108BD9-81ED-4DB2-BD59-A6C34878D82A}">
                    <a16:rowId xmlns:a16="http://schemas.microsoft.com/office/drawing/2014/main" val="2323787528"/>
                  </a:ext>
                </a:extLst>
              </a:tr>
              <a:tr h="369358">
                <a:tc>
                  <a:txBody>
                    <a:bodyPr/>
                    <a:lstStyle/>
                    <a:p>
                      <a:r>
                        <a:rPr lang="fr-FR" dirty="0"/>
                        <a:t>sb25120305</a:t>
                      </a:r>
                    </a:p>
                  </a:txBody>
                  <a:tcPr/>
                </a:tc>
                <a:tc>
                  <a:txBody>
                    <a:bodyPr/>
                    <a:lstStyle/>
                    <a:p>
                      <a:r>
                        <a:rPr lang="en-US" altLang="zh-CN" dirty="0"/>
                        <a:t>8</a:t>
                      </a:r>
                      <a:r>
                        <a:rPr lang="zh-CN" altLang="en-US" dirty="0"/>
                        <a:t> </a:t>
                      </a:r>
                      <a:r>
                        <a:rPr lang="en-US" altLang="zh-CN" dirty="0"/>
                        <a:t>CRT</a:t>
                      </a:r>
                      <a:r>
                        <a:rPr lang="fr-FR" altLang="zh-CN" dirty="0"/>
                        <a:t>,</a:t>
                      </a:r>
                      <a:r>
                        <a:rPr lang="zh-CN" altLang="fr-FR" dirty="0"/>
                        <a:t> </a:t>
                      </a:r>
                      <a:r>
                        <a:rPr lang="en-US" altLang="zh-CN" dirty="0"/>
                        <a:t>3</a:t>
                      </a:r>
                      <a:r>
                        <a:rPr lang="zh-CN" altLang="en-US" dirty="0"/>
                        <a:t> </a:t>
                      </a:r>
                      <a:r>
                        <a:rPr lang="en-US" altLang="zh-CN" dirty="0"/>
                        <a:t>IMT</a:t>
                      </a:r>
                      <a:r>
                        <a:rPr lang="fr-FR" altLang="zh-CN" dirty="0"/>
                        <a:t>,</a:t>
                      </a:r>
                      <a:r>
                        <a:rPr lang="zh-CN" altLang="en-US" dirty="0"/>
                        <a:t> </a:t>
                      </a:r>
                      <a:r>
                        <a:rPr lang="en-US" altLang="zh-CN" dirty="0" err="1"/>
                        <a:t>SnrMax</a:t>
                      </a:r>
                      <a:r>
                        <a:rPr lang="en-US" altLang="zh-CN" dirty="0"/>
                        <a:t>=11.7, </a:t>
                      </a:r>
                      <a:r>
                        <a:rPr lang="en-US" altLang="zh-CN" dirty="0" err="1"/>
                        <a:t>SnrStd</a:t>
                      </a:r>
                      <a:r>
                        <a:rPr lang="en-US" altLang="zh-CN" dirty="0"/>
                        <a:t>= 1.07, slew rejected due to </a:t>
                      </a:r>
                      <a:r>
                        <a:rPr lang="en-US" altLang="zh-CN" dirty="0" err="1"/>
                        <a:t>ToO</a:t>
                      </a:r>
                      <a:r>
                        <a:rPr lang="en-US" altLang="zh-CN" dirty="0"/>
                        <a:t>-EX</a:t>
                      </a:r>
                      <a:endParaRPr lang="fr-FR" dirty="0"/>
                    </a:p>
                  </a:txBody>
                  <a:tcPr/>
                </a:tc>
                <a:tc>
                  <a:txBody>
                    <a:bodyPr/>
                    <a:lstStyle/>
                    <a:p>
                      <a:r>
                        <a:rPr lang="fr-FR" dirty="0" err="1"/>
                        <a:t>True</a:t>
                      </a:r>
                      <a:endParaRPr lang="fr-FR" dirty="0"/>
                    </a:p>
                  </a:txBody>
                  <a:tcPr/>
                </a:tc>
                <a:extLst>
                  <a:ext uri="{0D108BD9-81ED-4DB2-BD59-A6C34878D82A}">
                    <a16:rowId xmlns:a16="http://schemas.microsoft.com/office/drawing/2014/main" val="1418899296"/>
                  </a:ext>
                </a:extLst>
              </a:tr>
              <a:tr h="369358">
                <a:tc>
                  <a:txBody>
                    <a:bodyPr/>
                    <a:lstStyle/>
                    <a:p>
                      <a:r>
                        <a:rPr lang="fr-FR" dirty="0"/>
                        <a:t>sb25112901</a:t>
                      </a:r>
                    </a:p>
                  </a:txBody>
                  <a:tcPr/>
                </a:tc>
                <a:tc>
                  <a:txBody>
                    <a:bodyPr/>
                    <a:lstStyle/>
                    <a:p>
                      <a:r>
                        <a:rPr lang="fr-FR" dirty="0"/>
                        <a:t>5 IMT, </a:t>
                      </a:r>
                      <a:r>
                        <a:rPr lang="en-US" altLang="zh-CN" dirty="0" err="1"/>
                        <a:t>SnrMax</a:t>
                      </a:r>
                      <a:r>
                        <a:rPr lang="en-US" altLang="zh-CN" dirty="0"/>
                        <a:t>=8.8, </a:t>
                      </a:r>
                      <a:r>
                        <a:rPr lang="en-US" altLang="zh-CN" dirty="0" err="1"/>
                        <a:t>SnrStd</a:t>
                      </a:r>
                      <a:r>
                        <a:rPr lang="en-US" altLang="zh-CN" dirty="0"/>
                        <a:t>= 1.15, MXT QF=4</a:t>
                      </a:r>
                      <a:endParaRPr lang="fr-FR" dirty="0"/>
                    </a:p>
                  </a:txBody>
                  <a:tcPr/>
                </a:tc>
                <a:tc>
                  <a:txBody>
                    <a:bodyPr/>
                    <a:lstStyle/>
                    <a:p>
                      <a:r>
                        <a:rPr lang="fr-FR" dirty="0" err="1"/>
                        <a:t>True</a:t>
                      </a:r>
                      <a:endParaRPr lang="fr-FR" dirty="0"/>
                    </a:p>
                  </a:txBody>
                  <a:tcPr/>
                </a:tc>
                <a:extLst>
                  <a:ext uri="{0D108BD9-81ED-4DB2-BD59-A6C34878D82A}">
                    <a16:rowId xmlns:a16="http://schemas.microsoft.com/office/drawing/2014/main" val="2325662824"/>
                  </a:ext>
                </a:extLst>
              </a:tr>
              <a:tr h="369358">
                <a:tc>
                  <a:txBody>
                    <a:bodyPr/>
                    <a:lstStyle/>
                    <a:p>
                      <a:r>
                        <a:rPr lang="fr-FR" dirty="0"/>
                        <a:t>sb25121804</a:t>
                      </a:r>
                    </a:p>
                  </a:txBody>
                  <a:tcPr/>
                </a:tc>
                <a:tc>
                  <a:txBody>
                    <a:bodyPr/>
                    <a:lstStyle/>
                    <a:p>
                      <a:r>
                        <a:rPr lang="fr-FR" dirty="0"/>
                        <a:t>ELFA</a:t>
                      </a:r>
                    </a:p>
                  </a:txBody>
                  <a:tcPr/>
                </a:tc>
                <a:tc>
                  <a:txBody>
                    <a:bodyPr/>
                    <a:lstStyle/>
                    <a:p>
                      <a:r>
                        <a:rPr lang="fr-FR" dirty="0"/>
                        <a:t>False</a:t>
                      </a:r>
                    </a:p>
                  </a:txBody>
                  <a:tcPr/>
                </a:tc>
                <a:extLst>
                  <a:ext uri="{0D108BD9-81ED-4DB2-BD59-A6C34878D82A}">
                    <a16:rowId xmlns:a16="http://schemas.microsoft.com/office/drawing/2014/main" val="2087718812"/>
                  </a:ext>
                </a:extLst>
              </a:tr>
              <a:tr h="369358">
                <a:tc>
                  <a:txBody>
                    <a:bodyPr/>
                    <a:lstStyle/>
                    <a:p>
                      <a:r>
                        <a:rPr lang="fr-FR" dirty="0"/>
                        <a:t>sb25101110</a:t>
                      </a:r>
                    </a:p>
                  </a:txBody>
                  <a:tcPr/>
                </a:tc>
                <a:tc>
                  <a:txBody>
                    <a:bodyPr/>
                    <a:lstStyle/>
                    <a:p>
                      <a:r>
                        <a:rPr lang="en-US" altLang="zh-CN" dirty="0"/>
                        <a:t>False trigger due to several pixels disabled on E6X24, </a:t>
                      </a:r>
                      <a:r>
                        <a:rPr lang="en-US" altLang="zh-CN" dirty="0" err="1"/>
                        <a:t>Isky</a:t>
                      </a:r>
                      <a:r>
                        <a:rPr lang="en-US" altLang="zh-CN" dirty="0"/>
                        <a:t>=4.95</a:t>
                      </a:r>
                      <a:endParaRPr lang="fr-FR" dirty="0"/>
                    </a:p>
                  </a:txBody>
                  <a:tcPr/>
                </a:tc>
                <a:tc>
                  <a:txBody>
                    <a:bodyPr/>
                    <a:lstStyle/>
                    <a:p>
                      <a:r>
                        <a:rPr lang="fr-FR" dirty="0"/>
                        <a:t>False</a:t>
                      </a:r>
                    </a:p>
                  </a:txBody>
                  <a:tcPr/>
                </a:tc>
                <a:extLst>
                  <a:ext uri="{0D108BD9-81ED-4DB2-BD59-A6C34878D82A}">
                    <a16:rowId xmlns:a16="http://schemas.microsoft.com/office/drawing/2014/main" val="1026900880"/>
                  </a:ext>
                </a:extLst>
              </a:tr>
              <a:tr h="369358">
                <a:tc>
                  <a:txBody>
                    <a:bodyPr/>
                    <a:lstStyle/>
                    <a:p>
                      <a:r>
                        <a:rPr lang="fr-FR" dirty="0"/>
                        <a:t>sb25082203</a:t>
                      </a:r>
                    </a:p>
                  </a:txBody>
                  <a:tcPr/>
                </a:tc>
                <a:tc>
                  <a:txBody>
                    <a:bodyPr/>
                    <a:lstStyle/>
                    <a:p>
                      <a:r>
                        <a:rPr lang="en-US" altLang="zh-CN" dirty="0"/>
                        <a:t>False</a:t>
                      </a:r>
                      <a:r>
                        <a:rPr lang="zh-CN" altLang="en-US" dirty="0"/>
                        <a:t> </a:t>
                      </a:r>
                      <a:r>
                        <a:rPr lang="en-US" altLang="zh-CN" dirty="0"/>
                        <a:t>trigger</a:t>
                      </a:r>
                      <a:r>
                        <a:rPr lang="zh-CN" altLang="en-US" dirty="0"/>
                        <a:t> </a:t>
                      </a:r>
                      <a:r>
                        <a:rPr lang="en-US" altLang="zh-CN" dirty="0"/>
                        <a:t>due</a:t>
                      </a:r>
                      <a:r>
                        <a:rPr lang="zh-CN" altLang="en-US" dirty="0"/>
                        <a:t> </a:t>
                      </a:r>
                      <a:r>
                        <a:rPr lang="en-US" altLang="zh-CN" dirty="0"/>
                        <a:t>to</a:t>
                      </a:r>
                      <a:r>
                        <a:rPr lang="zh-CN" altLang="en-US" dirty="0"/>
                        <a:t> </a:t>
                      </a:r>
                      <a:r>
                        <a:rPr lang="en-US" altLang="zh-CN" dirty="0"/>
                        <a:t>the</a:t>
                      </a:r>
                      <a:r>
                        <a:rPr lang="zh-CN" altLang="en-US" dirty="0"/>
                        <a:t> </a:t>
                      </a:r>
                      <a:r>
                        <a:rPr lang="en-US" altLang="zh-CN" dirty="0"/>
                        <a:t>noisy</a:t>
                      </a:r>
                      <a:r>
                        <a:rPr lang="zh-CN" altLang="en-US" dirty="0"/>
                        <a:t> </a:t>
                      </a:r>
                      <a:r>
                        <a:rPr lang="en-US" altLang="zh-CN" dirty="0"/>
                        <a:t>pixels</a:t>
                      </a:r>
                      <a:endParaRPr lang="fr-FR" dirty="0"/>
                    </a:p>
                  </a:txBody>
                  <a:tcPr/>
                </a:tc>
                <a:tc>
                  <a:txBody>
                    <a:bodyPr/>
                    <a:lstStyle/>
                    <a:p>
                      <a:r>
                        <a:rPr lang="fr-FR" dirty="0"/>
                        <a:t>False</a:t>
                      </a:r>
                    </a:p>
                  </a:txBody>
                  <a:tcPr/>
                </a:tc>
                <a:extLst>
                  <a:ext uri="{0D108BD9-81ED-4DB2-BD59-A6C34878D82A}">
                    <a16:rowId xmlns:a16="http://schemas.microsoft.com/office/drawing/2014/main" val="2209504016"/>
                  </a:ext>
                </a:extLst>
              </a:tr>
            </a:tbl>
          </a:graphicData>
        </a:graphic>
      </p:graphicFrame>
      <p:sp>
        <p:nvSpPr>
          <p:cNvPr id="6" name="ZoneTexte 5">
            <a:extLst>
              <a:ext uri="{FF2B5EF4-FFF2-40B4-BE49-F238E27FC236}">
                <a16:creationId xmlns:a16="http://schemas.microsoft.com/office/drawing/2014/main" id="{88848AFD-4584-4A4E-8300-1D0166A614B7}"/>
              </a:ext>
            </a:extLst>
          </p:cNvPr>
          <p:cNvSpPr txBox="1"/>
          <p:nvPr/>
        </p:nvSpPr>
        <p:spPr>
          <a:xfrm>
            <a:off x="292002" y="632916"/>
            <a:ext cx="8171850" cy="523220"/>
          </a:xfrm>
          <a:prstGeom prst="rect">
            <a:avLst/>
          </a:prstGeom>
          <a:noFill/>
        </p:spPr>
        <p:txBody>
          <a:bodyPr wrap="square" rtlCol="0">
            <a:spAutoFit/>
          </a:bodyPr>
          <a:lstStyle/>
          <a:p>
            <a:r>
              <a:rPr lang="fr-FR" sz="2800" dirty="0"/>
              <a:t>To start, </a:t>
            </a:r>
            <a:r>
              <a:rPr lang="fr-FR" sz="2800" dirty="0" err="1"/>
              <a:t>some</a:t>
            </a:r>
            <a:r>
              <a:rPr lang="fr-FR" sz="2800" dirty="0"/>
              <a:t>  </a:t>
            </a:r>
            <a:r>
              <a:rPr lang="fr-FR" sz="2800" dirty="0" err="1"/>
              <a:t>textbook</a:t>
            </a:r>
            <a:r>
              <a:rPr lang="fr-FR" sz="2800" dirty="0"/>
              <a:t> cases</a:t>
            </a:r>
          </a:p>
        </p:txBody>
      </p:sp>
      <p:sp>
        <p:nvSpPr>
          <p:cNvPr id="2" name="ZoneTexte 1">
            <a:extLst>
              <a:ext uri="{FF2B5EF4-FFF2-40B4-BE49-F238E27FC236}">
                <a16:creationId xmlns:a16="http://schemas.microsoft.com/office/drawing/2014/main" id="{481724D5-E05B-43F1-AACD-2FC4B9511489}"/>
              </a:ext>
            </a:extLst>
          </p:cNvPr>
          <p:cNvSpPr txBox="1"/>
          <p:nvPr/>
        </p:nvSpPr>
        <p:spPr>
          <a:xfrm>
            <a:off x="194693" y="4681142"/>
            <a:ext cx="10770670" cy="1384995"/>
          </a:xfrm>
          <a:prstGeom prst="rect">
            <a:avLst/>
          </a:prstGeom>
          <a:noFill/>
        </p:spPr>
        <p:txBody>
          <a:bodyPr wrap="square" rtlCol="0">
            <a:spAutoFit/>
          </a:bodyPr>
          <a:lstStyle/>
          <a:p>
            <a:r>
              <a:rPr lang="en-US" sz="2800" dirty="0"/>
              <a:t>For the practical exercise, we have selected 22 typical scenarios, including both true and false triggers. These 22 scenarios will be replayed in real time on the integration site to simulate real-time conditions.</a:t>
            </a:r>
            <a:endParaRPr lang="fr-FR" sz="2800" dirty="0"/>
          </a:p>
        </p:txBody>
      </p:sp>
    </p:spTree>
    <p:extLst>
      <p:ext uri="{BB962C8B-B14F-4D97-AF65-F5344CB8AC3E}">
        <p14:creationId xmlns:p14="http://schemas.microsoft.com/office/powerpoint/2010/main" val="3600041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au 10">
            <a:extLst>
              <a:ext uri="{FF2B5EF4-FFF2-40B4-BE49-F238E27FC236}">
                <a16:creationId xmlns:a16="http://schemas.microsoft.com/office/drawing/2014/main" id="{9E066912-5D84-4A55-BBD4-D19BF081C1D9}"/>
              </a:ext>
            </a:extLst>
          </p:cNvPr>
          <p:cNvGraphicFramePr>
            <a:graphicFrameLocks noGrp="1"/>
          </p:cNvGraphicFramePr>
          <p:nvPr>
            <p:extLst>
              <p:ext uri="{D42A27DB-BD31-4B8C-83A1-F6EECF244321}">
                <p14:modId xmlns:p14="http://schemas.microsoft.com/office/powerpoint/2010/main" val="2841857035"/>
              </p:ext>
            </p:extLst>
          </p:nvPr>
        </p:nvGraphicFramePr>
        <p:xfrm>
          <a:off x="672164" y="181081"/>
          <a:ext cx="10847671" cy="6770158"/>
        </p:xfrm>
        <a:graphic>
          <a:graphicData uri="http://schemas.openxmlformats.org/drawingml/2006/table">
            <a:tbl>
              <a:tblPr firstRow="1" bandRow="1">
                <a:tableStyleId>{5C22544A-7EE6-4342-B048-85BDC9FD1C3A}</a:tableStyleId>
              </a:tblPr>
              <a:tblGrid>
                <a:gridCol w="1464380">
                  <a:extLst>
                    <a:ext uri="{9D8B030D-6E8A-4147-A177-3AD203B41FA5}">
                      <a16:colId xmlns:a16="http://schemas.microsoft.com/office/drawing/2014/main" val="256111445"/>
                    </a:ext>
                  </a:extLst>
                </a:gridCol>
                <a:gridCol w="6911898">
                  <a:extLst>
                    <a:ext uri="{9D8B030D-6E8A-4147-A177-3AD203B41FA5}">
                      <a16:colId xmlns:a16="http://schemas.microsoft.com/office/drawing/2014/main" val="719815191"/>
                    </a:ext>
                  </a:extLst>
                </a:gridCol>
                <a:gridCol w="1268235">
                  <a:extLst>
                    <a:ext uri="{9D8B030D-6E8A-4147-A177-3AD203B41FA5}">
                      <a16:colId xmlns:a16="http://schemas.microsoft.com/office/drawing/2014/main" val="1127076096"/>
                    </a:ext>
                  </a:extLst>
                </a:gridCol>
                <a:gridCol w="1203158">
                  <a:extLst>
                    <a:ext uri="{9D8B030D-6E8A-4147-A177-3AD203B41FA5}">
                      <a16:colId xmlns:a16="http://schemas.microsoft.com/office/drawing/2014/main" val="598323526"/>
                    </a:ext>
                  </a:extLst>
                </a:gridCol>
              </a:tblGrid>
              <a:tr h="369358">
                <a:tc>
                  <a:txBody>
                    <a:bodyPr/>
                    <a:lstStyle/>
                    <a:p>
                      <a:r>
                        <a:rPr lang="fr-FR" dirty="0"/>
                        <a:t>GRB ID</a:t>
                      </a:r>
                    </a:p>
                  </a:txBody>
                  <a:tcPr/>
                </a:tc>
                <a:tc>
                  <a:txBody>
                    <a:bodyPr/>
                    <a:lstStyle/>
                    <a:p>
                      <a:r>
                        <a:rPr lang="fr-FR" dirty="0" err="1"/>
                        <a:t>Characteristics</a:t>
                      </a:r>
                      <a:endParaRPr lang="fr-FR" dirty="0"/>
                    </a:p>
                  </a:txBody>
                  <a:tcPr/>
                </a:tc>
                <a:tc>
                  <a:txBody>
                    <a:bodyPr/>
                    <a:lstStyle/>
                    <a:p>
                      <a:r>
                        <a:rPr lang="fr-FR" sz="1400" dirty="0"/>
                        <a:t>Diagnostic</a:t>
                      </a:r>
                    </a:p>
                  </a:txBody>
                  <a:tcPr/>
                </a:tc>
                <a:tc>
                  <a:txBody>
                    <a:bodyPr/>
                    <a:lstStyle/>
                    <a:p>
                      <a:r>
                        <a:rPr lang="fr-FR" sz="1400" dirty="0"/>
                        <a:t>Notice</a:t>
                      </a:r>
                    </a:p>
                  </a:txBody>
                  <a:tcPr/>
                </a:tc>
                <a:extLst>
                  <a:ext uri="{0D108BD9-81ED-4DB2-BD59-A6C34878D82A}">
                    <a16:rowId xmlns:a16="http://schemas.microsoft.com/office/drawing/2014/main" val="2911836237"/>
                  </a:ext>
                </a:extLst>
              </a:tr>
              <a:tr h="369358">
                <a:tc>
                  <a:txBody>
                    <a:bodyPr/>
                    <a:lstStyle/>
                    <a:p>
                      <a:r>
                        <a:rPr lang="fr-FR" dirty="0"/>
                        <a:t>sb25031405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z=7.3, a high GRB which showed normal feature at the beginning of the trigger.  slewed,   5 CRTs</a:t>
                      </a:r>
                      <a:r>
                        <a:rPr lang="zh-CN" altLang="en-US" dirty="0"/>
                        <a:t>，</a:t>
                      </a:r>
                      <a:r>
                        <a:rPr lang="en-US" altLang="zh-CN" dirty="0" err="1"/>
                        <a:t>SnrMax</a:t>
                      </a:r>
                      <a:r>
                        <a:rPr lang="en-US" altLang="zh-CN" dirty="0"/>
                        <a:t>=9.18, clean full sky image but not the best one. Slew requested but no MT localization</a:t>
                      </a:r>
                    </a:p>
                  </a:txBody>
                  <a:tcPr/>
                </a:tc>
                <a:tc>
                  <a:txBody>
                    <a:bodyPr/>
                    <a:lstStyle/>
                    <a:p>
                      <a:r>
                        <a:rPr lang="fr-FR" dirty="0" err="1"/>
                        <a:t>True</a:t>
                      </a:r>
                      <a:endParaRPr lang="fr-FR" dirty="0"/>
                    </a:p>
                  </a:txBody>
                  <a:tcPr/>
                </a:tc>
                <a:tc>
                  <a:txBody>
                    <a:bodyPr/>
                    <a:lstStyle/>
                    <a:p>
                      <a:r>
                        <a:rPr lang="fr-FR" dirty="0" err="1"/>
                        <a:t>released</a:t>
                      </a:r>
                      <a:endParaRPr lang="fr-FR" dirty="0"/>
                    </a:p>
                  </a:txBody>
                  <a:tcPr/>
                </a:tc>
                <a:extLst>
                  <a:ext uri="{0D108BD9-81ED-4DB2-BD59-A6C34878D82A}">
                    <a16:rowId xmlns:a16="http://schemas.microsoft.com/office/drawing/2014/main" val="3359552627"/>
                  </a:ext>
                </a:extLst>
              </a:tr>
              <a:tr h="369358">
                <a:tc>
                  <a:txBody>
                    <a:bodyPr/>
                    <a:lstStyle/>
                    <a:p>
                      <a:r>
                        <a:rPr lang="fr-FR" dirty="0"/>
                        <a:t>sb25031701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4 IMT and 9 CRT</a:t>
                      </a:r>
                      <a:r>
                        <a:rPr lang="zh-CN" altLang="en-US" dirty="0"/>
                        <a:t>，</a:t>
                      </a:r>
                      <a:r>
                        <a:rPr lang="en-US" altLang="zh-CN" dirty="0" err="1"/>
                        <a:t>subimage</a:t>
                      </a:r>
                      <a:r>
                        <a:rPr lang="en-US" altLang="zh-CN" dirty="0"/>
                        <a:t> is perfect, no known source in the error circle, slew, MXT QF= 3/4</a:t>
                      </a:r>
                      <a:endParaRPr lang="zh-CN" altLang="en-US" dirty="0"/>
                    </a:p>
                  </a:txBody>
                  <a:tcPr/>
                </a:tc>
                <a:tc>
                  <a:txBody>
                    <a:bodyPr/>
                    <a:lstStyle/>
                    <a:p>
                      <a:r>
                        <a:rPr lang="fr-FR" dirty="0" err="1"/>
                        <a:t>True</a:t>
                      </a:r>
                      <a:endParaRPr lang="fr-FR" dirty="0"/>
                    </a:p>
                  </a:txBody>
                  <a:tcPr/>
                </a:tc>
                <a:tc>
                  <a:txBody>
                    <a:bodyPr/>
                    <a:lstStyle/>
                    <a:p>
                      <a:r>
                        <a:rPr lang="fr-FR" dirty="0" err="1"/>
                        <a:t>released</a:t>
                      </a:r>
                      <a:endParaRPr lang="fr-FR" dirty="0"/>
                    </a:p>
                  </a:txBody>
                  <a:tcPr/>
                </a:tc>
                <a:extLst>
                  <a:ext uri="{0D108BD9-81ED-4DB2-BD59-A6C34878D82A}">
                    <a16:rowId xmlns:a16="http://schemas.microsoft.com/office/drawing/2014/main" val="2014753764"/>
                  </a:ext>
                </a:extLst>
              </a:tr>
              <a:tr h="369358">
                <a:tc>
                  <a:txBody>
                    <a:bodyPr/>
                    <a:lstStyle/>
                    <a:p>
                      <a:r>
                        <a:rPr lang="fr-FR" dirty="0"/>
                        <a:t>sb25062804</a:t>
                      </a:r>
                    </a:p>
                  </a:txBody>
                  <a:tcPr/>
                </a:tc>
                <a:tc>
                  <a:txBody>
                    <a:bodyPr/>
                    <a:lstStyle/>
                    <a:p>
                      <a:r>
                        <a:rPr lang="fr-FR" dirty="0"/>
                        <a:t>1 IMT, </a:t>
                      </a:r>
                      <a:r>
                        <a:rPr lang="fr-FR" dirty="0" err="1"/>
                        <a:t>SnrMax</a:t>
                      </a:r>
                      <a:r>
                        <a:rPr lang="fr-FR" dirty="0"/>
                        <a:t>=6.9 </a:t>
                      </a:r>
                      <a:r>
                        <a:rPr lang="fr-FR" dirty="0" err="1"/>
                        <a:t>SnrStd</a:t>
                      </a:r>
                      <a:r>
                        <a:rPr lang="fr-FR" dirty="0"/>
                        <a:t>=1.03, </a:t>
                      </a:r>
                      <a:r>
                        <a:rPr lang="en-US" altLang="zh-CN" sz="1800" dirty="0" err="1"/>
                        <a:t>SNRmax</a:t>
                      </a:r>
                      <a:r>
                        <a:rPr lang="en-US" altLang="zh-CN" sz="1800" dirty="0"/>
                        <a:t>=6.9</a:t>
                      </a:r>
                      <a:r>
                        <a:rPr lang="fr-FR" altLang="zh-CN" sz="1800" dirty="0"/>
                        <a:t>,</a:t>
                      </a:r>
                      <a:r>
                        <a:rPr lang="zh-CN" altLang="fr-FR" sz="1800" dirty="0"/>
                        <a:t> </a:t>
                      </a:r>
                      <a:r>
                        <a:rPr lang="en-US" altLang="zh-CN" sz="1800" dirty="0"/>
                        <a:t>released </a:t>
                      </a:r>
                      <a:r>
                        <a:rPr lang="en-US" altLang="zh-CN" sz="1800" dirty="0" err="1"/>
                        <a:t>ECLwakeup</a:t>
                      </a:r>
                      <a:r>
                        <a:rPr lang="en-US" altLang="zh-CN" sz="1800" dirty="0"/>
                        <a:t>, have no credible x-ray afterglow candidate from the Swift and EP follow-up. No VT detection, HPM at 7arcmin?</a:t>
                      </a:r>
                      <a:endParaRPr lang="fr-FR" dirty="0"/>
                    </a:p>
                  </a:txBody>
                  <a:tcPr/>
                </a:tc>
                <a:tc>
                  <a:txBody>
                    <a:bodyPr/>
                    <a:lstStyle/>
                    <a:p>
                      <a:r>
                        <a:rPr lang="fr-FR" dirty="0" err="1"/>
                        <a:t>True</a:t>
                      </a:r>
                      <a:r>
                        <a:rPr lang="fr-FR" dirty="0"/>
                        <a:t> or ?</a:t>
                      </a:r>
                    </a:p>
                  </a:txBody>
                  <a:tcPr/>
                </a:tc>
                <a:tc>
                  <a:txBody>
                    <a:bodyPr/>
                    <a:lstStyle/>
                    <a:p>
                      <a:r>
                        <a:rPr lang="fr-FR" dirty="0" err="1"/>
                        <a:t>released</a:t>
                      </a:r>
                      <a:endParaRPr lang="fr-FR" dirty="0"/>
                    </a:p>
                  </a:txBody>
                  <a:tcPr/>
                </a:tc>
                <a:extLst>
                  <a:ext uri="{0D108BD9-81ED-4DB2-BD59-A6C34878D82A}">
                    <a16:rowId xmlns:a16="http://schemas.microsoft.com/office/drawing/2014/main" val="1364129893"/>
                  </a:ext>
                </a:extLst>
              </a:tr>
              <a:tr h="369358">
                <a:tc>
                  <a:txBody>
                    <a:bodyPr/>
                    <a:lstStyle/>
                    <a:p>
                      <a:r>
                        <a:rPr lang="fr-FR" dirty="0"/>
                        <a:t>sb25092501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Only one CRT, 20s, 8-50 keV, </a:t>
                      </a:r>
                      <a:r>
                        <a:rPr lang="en-US" altLang="zh-CN" sz="1800" dirty="0" err="1"/>
                        <a:t>SnrMax</a:t>
                      </a:r>
                      <a:r>
                        <a:rPr lang="en-US" altLang="zh-CN" sz="1800" dirty="0"/>
                        <a:t>=8.0 </a:t>
                      </a:r>
                      <a:r>
                        <a:rPr lang="en-US" altLang="zh-CN" sz="1800" dirty="0" err="1"/>
                        <a:t>SnrStd</a:t>
                      </a:r>
                      <a:r>
                        <a:rPr lang="en-US" altLang="zh-CN" sz="1800" dirty="0"/>
                        <a:t>=1.19, a point-like source near the big background cross center, very close to the high proper motion star Gaia DR3 2211372940097330560</a:t>
                      </a:r>
                      <a:r>
                        <a:rPr lang="zh-CN" altLang="en-US" sz="1800" dirty="0"/>
                        <a:t>，</a:t>
                      </a:r>
                      <a:r>
                        <a:rPr lang="en-US" altLang="zh-CN" sz="1800" dirty="0"/>
                        <a:t>conclusion:  Likely False trigger -X-band data did not confirm firmly this trigger.</a:t>
                      </a:r>
                    </a:p>
                  </a:txBody>
                  <a:tcPr/>
                </a:tc>
                <a:tc>
                  <a:txBody>
                    <a:bodyPr/>
                    <a:lstStyle/>
                    <a:p>
                      <a:r>
                        <a:rPr lang="fr-FR" dirty="0"/>
                        <a:t>False</a:t>
                      </a:r>
                    </a:p>
                  </a:txBody>
                  <a:tcPr/>
                </a:tc>
                <a:tc>
                  <a:txBody>
                    <a:bodyPr/>
                    <a:lstStyle/>
                    <a:p>
                      <a:r>
                        <a:rPr lang="fr-FR" dirty="0"/>
                        <a:t>On </a:t>
                      </a:r>
                      <a:r>
                        <a:rPr lang="fr-FR" dirty="0" err="1"/>
                        <a:t>hold</a:t>
                      </a:r>
                      <a:endParaRPr lang="fr-FR" dirty="0"/>
                    </a:p>
                  </a:txBody>
                  <a:tcPr/>
                </a:tc>
                <a:extLst>
                  <a:ext uri="{0D108BD9-81ED-4DB2-BD59-A6C34878D82A}">
                    <a16:rowId xmlns:a16="http://schemas.microsoft.com/office/drawing/2014/main" val="2886944145"/>
                  </a:ext>
                </a:extLst>
              </a:tr>
              <a:tr h="369358">
                <a:tc>
                  <a:txBody>
                    <a:bodyPr/>
                    <a:lstStyle/>
                    <a:p>
                      <a:r>
                        <a:rPr lang="fr-FR" dirty="0"/>
                        <a:t>sb25101602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no slew request</a:t>
                      </a:r>
                      <a:r>
                        <a:rPr lang="zh-CN" altLang="en-US" dirty="0"/>
                        <a:t>，</a:t>
                      </a:r>
                      <a:r>
                        <a:rPr lang="en-US" altLang="zh-CN" dirty="0"/>
                        <a:t>Only short time ~1 sec CRT alters in 8-120 keV, triggered both ECL and GRM, on the edge of FOV, LC on ECL and GRM is very clear. the second short burst seen by ECLAIRs.</a:t>
                      </a:r>
                    </a:p>
                  </a:txBody>
                  <a:tcPr/>
                </a:tc>
                <a:tc>
                  <a:txBody>
                    <a:bodyPr/>
                    <a:lstStyle/>
                    <a:p>
                      <a:r>
                        <a:rPr lang="fr-FR" dirty="0" err="1"/>
                        <a:t>True</a:t>
                      </a:r>
                      <a:endParaRPr lang="fr-FR" dirty="0"/>
                    </a:p>
                  </a:txBody>
                  <a:tcPr/>
                </a:tc>
                <a:tc>
                  <a:txBody>
                    <a:bodyPr/>
                    <a:lstStyle/>
                    <a:p>
                      <a:r>
                        <a:rPr lang="fr-FR" dirty="0" err="1"/>
                        <a:t>released</a:t>
                      </a:r>
                      <a:endParaRPr lang="fr-FR" dirty="0"/>
                    </a:p>
                  </a:txBody>
                  <a:tcPr/>
                </a:tc>
                <a:extLst>
                  <a:ext uri="{0D108BD9-81ED-4DB2-BD59-A6C34878D82A}">
                    <a16:rowId xmlns:a16="http://schemas.microsoft.com/office/drawing/2014/main" val="3557883558"/>
                  </a:ext>
                </a:extLst>
              </a:tr>
              <a:tr h="487316">
                <a:tc>
                  <a:txBody>
                    <a:bodyPr/>
                    <a:lstStyle/>
                    <a:p>
                      <a:r>
                        <a:rPr lang="fr-FR" dirty="0"/>
                        <a:t>sb25102702</a:t>
                      </a:r>
                    </a:p>
                  </a:txBody>
                  <a:tcPr/>
                </a:tc>
                <a:tc>
                  <a:txBody>
                    <a:bodyPr/>
                    <a:lstStyle/>
                    <a:p>
                      <a:r>
                        <a:rPr lang="fr-FR" dirty="0"/>
                        <a:t>1 CRT 5-20 </a:t>
                      </a:r>
                      <a:r>
                        <a:rPr lang="fr-FR" dirty="0" err="1"/>
                        <a:t>Kev</a:t>
                      </a:r>
                      <a:r>
                        <a:rPr lang="fr-FR" dirty="0"/>
                        <a:t>, </a:t>
                      </a:r>
                      <a:r>
                        <a:rPr lang="fr-FR" dirty="0" err="1"/>
                        <a:t>SnrMax</a:t>
                      </a:r>
                      <a:r>
                        <a:rPr lang="fr-FR" dirty="0"/>
                        <a:t>= 8.33 </a:t>
                      </a:r>
                      <a:r>
                        <a:rPr lang="fr-FR" dirty="0" err="1"/>
                        <a:t>SnrStd</a:t>
                      </a:r>
                      <a:r>
                        <a:rPr lang="fr-FR" dirty="0"/>
                        <a:t>=1.27,  </a:t>
                      </a:r>
                      <a:r>
                        <a:rPr lang="fr-FR" dirty="0" err="1"/>
                        <a:t>Crab</a:t>
                      </a:r>
                      <a:r>
                        <a:rPr lang="fr-FR" dirty="0"/>
                        <a:t> in the FOV, </a:t>
                      </a:r>
                      <a:r>
                        <a:rPr lang="fr-FR" dirty="0" err="1"/>
                        <a:t>coding</a:t>
                      </a:r>
                      <a:r>
                        <a:rPr lang="fr-FR" dirty="0"/>
                        <a:t> noise </a:t>
                      </a:r>
                      <a:r>
                        <a:rPr lang="fr-FR" dirty="0" err="1"/>
                        <a:t>coming</a:t>
                      </a:r>
                      <a:r>
                        <a:rPr lang="fr-FR" dirty="0"/>
                        <a:t> </a:t>
                      </a:r>
                      <a:r>
                        <a:rPr lang="fr-FR" dirty="0" err="1"/>
                        <a:t>from</a:t>
                      </a:r>
                      <a:r>
                        <a:rPr lang="fr-FR" dirty="0"/>
                        <a:t> the </a:t>
                      </a:r>
                      <a:r>
                        <a:rPr lang="fr-FR" dirty="0" err="1"/>
                        <a:t>Crab</a:t>
                      </a:r>
                      <a:r>
                        <a:rPr lang="fr-FR" dirty="0"/>
                        <a:t> </a:t>
                      </a:r>
                      <a:r>
                        <a:rPr lang="fr-FR" dirty="0" err="1"/>
                        <a:t>confirmed</a:t>
                      </a:r>
                      <a:r>
                        <a:rPr lang="fr-FR" dirty="0"/>
                        <a:t> by the X-band </a:t>
                      </a:r>
                      <a:r>
                        <a:rPr lang="fr-FR" dirty="0" err="1"/>
                        <a:t>analysis</a:t>
                      </a:r>
                      <a:r>
                        <a:rPr lang="fr-FR" dirty="0"/>
                        <a:t>. </a:t>
                      </a:r>
                      <a:r>
                        <a:rPr lang="fr-FR" dirty="0" err="1"/>
                        <a:t>Should</a:t>
                      </a:r>
                      <a:r>
                        <a:rPr lang="fr-FR" dirty="0"/>
                        <a:t> </a:t>
                      </a:r>
                      <a:r>
                        <a:rPr lang="fr-FR" dirty="0" err="1"/>
                        <a:t>be</a:t>
                      </a:r>
                      <a:r>
                        <a:rPr lang="fr-FR" dirty="0"/>
                        <a:t> </a:t>
                      </a:r>
                      <a:r>
                        <a:rPr lang="fr-FR" dirty="0" err="1"/>
                        <a:t>retracted</a:t>
                      </a:r>
                      <a:endParaRPr lang="fr-FR" dirty="0"/>
                    </a:p>
                  </a:txBody>
                  <a:tcPr/>
                </a:tc>
                <a:tc>
                  <a:txBody>
                    <a:bodyPr/>
                    <a:lstStyle/>
                    <a:p>
                      <a:r>
                        <a:rPr lang="fr-FR" dirty="0"/>
                        <a:t>False</a:t>
                      </a:r>
                    </a:p>
                  </a:txBody>
                  <a:tcPr/>
                </a:tc>
                <a:tc>
                  <a:txBody>
                    <a:bodyPr/>
                    <a:lstStyle/>
                    <a:p>
                      <a:r>
                        <a:rPr lang="fr-FR" dirty="0" err="1"/>
                        <a:t>Released</a:t>
                      </a:r>
                      <a:r>
                        <a:rPr lang="fr-FR" dirty="0"/>
                        <a:t> and  </a:t>
                      </a:r>
                      <a:r>
                        <a:rPr lang="fr-FR" dirty="0" err="1"/>
                        <a:t>retract</a:t>
                      </a:r>
                      <a:endParaRPr lang="fr-FR" dirty="0"/>
                    </a:p>
                  </a:txBody>
                  <a:tcPr/>
                </a:tc>
                <a:extLst>
                  <a:ext uri="{0D108BD9-81ED-4DB2-BD59-A6C34878D82A}">
                    <a16:rowId xmlns:a16="http://schemas.microsoft.com/office/drawing/2014/main" val="2380574803"/>
                  </a:ext>
                </a:extLst>
              </a:tr>
              <a:tr h="369358">
                <a:tc>
                  <a:txBody>
                    <a:bodyPr/>
                    <a:lstStyle/>
                    <a:p>
                      <a:r>
                        <a:rPr lang="fr-FR" dirty="0"/>
                        <a:t>sb25111203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1 CTR 8-50 keV, </a:t>
                      </a:r>
                      <a:r>
                        <a:rPr lang="fr-FR" dirty="0" err="1"/>
                        <a:t>SnrMax</a:t>
                      </a:r>
                      <a:r>
                        <a:rPr lang="fr-FR" dirty="0"/>
                        <a:t>=10.5 </a:t>
                      </a:r>
                      <a:r>
                        <a:rPr lang="fr-FR" dirty="0" err="1"/>
                        <a:t>SnrStd</a:t>
                      </a:r>
                      <a:r>
                        <a:rPr lang="fr-FR" dirty="0"/>
                        <a:t>=1.6, </a:t>
                      </a:r>
                      <a:r>
                        <a:rPr lang="fr-FR" dirty="0" err="1"/>
                        <a:t>Crab</a:t>
                      </a:r>
                      <a:r>
                        <a:rPr lang="fr-FR" dirty="0"/>
                        <a:t> in the FOV, but high </a:t>
                      </a:r>
                      <a:r>
                        <a:rPr lang="fr-FR" dirty="0" err="1"/>
                        <a:t>level</a:t>
                      </a:r>
                      <a:r>
                        <a:rPr lang="fr-FR" dirty="0"/>
                        <a:t> of background (SAA-EXT) structure in the </a:t>
                      </a:r>
                      <a:r>
                        <a:rPr lang="fr-FR" dirty="0" err="1"/>
                        <a:t>shadogramm</a:t>
                      </a:r>
                      <a:r>
                        <a:rPr lang="fr-FR" dirty="0"/>
                        <a:t> not </a:t>
                      </a:r>
                      <a:r>
                        <a:rPr lang="fr-FR" dirty="0" err="1"/>
                        <a:t>substracted</a:t>
                      </a:r>
                      <a:r>
                        <a:rPr lang="fr-FR" dirty="0"/>
                        <a:t>  </a:t>
                      </a:r>
                      <a:r>
                        <a:rPr lang="fr-FR" dirty="0" err="1"/>
                        <a:t>that</a:t>
                      </a:r>
                      <a:r>
                        <a:rPr lang="fr-FR" dirty="0"/>
                        <a:t> </a:t>
                      </a:r>
                      <a:r>
                        <a:rPr lang="fr-FR" dirty="0" err="1"/>
                        <a:t>introduces</a:t>
                      </a:r>
                      <a:r>
                        <a:rPr lang="fr-FR" dirty="0"/>
                        <a:t> artefact </a:t>
                      </a:r>
                      <a:r>
                        <a:rPr lang="fr-FR" dirty="0" err="1"/>
                        <a:t>after</a:t>
                      </a:r>
                      <a:r>
                        <a:rPr lang="fr-FR" dirty="0"/>
                        <a:t> </a:t>
                      </a:r>
                      <a:r>
                        <a:rPr lang="fr-FR" dirty="0" err="1"/>
                        <a:t>deconvolution</a:t>
                      </a:r>
                      <a:endParaRPr lang="fr-FR" dirty="0"/>
                    </a:p>
                  </a:txBody>
                  <a:tcPr/>
                </a:tc>
                <a:tc>
                  <a:txBody>
                    <a:bodyPr/>
                    <a:lstStyle/>
                    <a:p>
                      <a:r>
                        <a:rPr lang="fr-FR" dirty="0"/>
                        <a:t>False</a:t>
                      </a:r>
                    </a:p>
                  </a:txBody>
                  <a:tcPr/>
                </a:tc>
                <a:tc>
                  <a:txBody>
                    <a:bodyPr/>
                    <a:lstStyle/>
                    <a:p>
                      <a:r>
                        <a:rPr lang="fr-FR" dirty="0"/>
                        <a:t>On </a:t>
                      </a:r>
                      <a:r>
                        <a:rPr lang="fr-FR" dirty="0" err="1"/>
                        <a:t>hold</a:t>
                      </a:r>
                      <a:endParaRPr lang="fr-FR" dirty="0"/>
                    </a:p>
                  </a:txBody>
                  <a:tcPr/>
                </a:tc>
                <a:extLst>
                  <a:ext uri="{0D108BD9-81ED-4DB2-BD59-A6C34878D82A}">
                    <a16:rowId xmlns:a16="http://schemas.microsoft.com/office/drawing/2014/main" val="4182618181"/>
                  </a:ext>
                </a:extLst>
              </a:tr>
            </a:tbl>
          </a:graphicData>
        </a:graphic>
      </p:graphicFrame>
    </p:spTree>
    <p:extLst>
      <p:ext uri="{BB962C8B-B14F-4D97-AF65-F5344CB8AC3E}">
        <p14:creationId xmlns:p14="http://schemas.microsoft.com/office/powerpoint/2010/main" val="2582099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704309FC-1ADE-41BC-98C8-C5219E0526B6}"/>
              </a:ext>
            </a:extLst>
          </p:cNvPr>
          <p:cNvGraphicFramePr>
            <a:graphicFrameLocks noGrp="1"/>
          </p:cNvGraphicFramePr>
          <p:nvPr>
            <p:extLst>
              <p:ext uri="{D42A27DB-BD31-4B8C-83A1-F6EECF244321}">
                <p14:modId xmlns:p14="http://schemas.microsoft.com/office/powerpoint/2010/main" val="2282924432"/>
              </p:ext>
            </p:extLst>
          </p:nvPr>
        </p:nvGraphicFramePr>
        <p:xfrm>
          <a:off x="606056" y="369332"/>
          <a:ext cx="10967434" cy="5764318"/>
        </p:xfrm>
        <a:graphic>
          <a:graphicData uri="http://schemas.openxmlformats.org/drawingml/2006/table">
            <a:tbl>
              <a:tblPr firstRow="1" bandRow="1">
                <a:tableStyleId>{5C22544A-7EE6-4342-B048-85BDC9FD1C3A}</a:tableStyleId>
              </a:tblPr>
              <a:tblGrid>
                <a:gridCol w="1598129">
                  <a:extLst>
                    <a:ext uri="{9D8B030D-6E8A-4147-A177-3AD203B41FA5}">
                      <a16:colId xmlns:a16="http://schemas.microsoft.com/office/drawing/2014/main" val="256111445"/>
                    </a:ext>
                  </a:extLst>
                </a:gridCol>
                <a:gridCol w="6897912">
                  <a:extLst>
                    <a:ext uri="{9D8B030D-6E8A-4147-A177-3AD203B41FA5}">
                      <a16:colId xmlns:a16="http://schemas.microsoft.com/office/drawing/2014/main" val="719815191"/>
                    </a:ext>
                  </a:extLst>
                </a:gridCol>
                <a:gridCol w="1268235">
                  <a:extLst>
                    <a:ext uri="{9D8B030D-6E8A-4147-A177-3AD203B41FA5}">
                      <a16:colId xmlns:a16="http://schemas.microsoft.com/office/drawing/2014/main" val="1127076096"/>
                    </a:ext>
                  </a:extLst>
                </a:gridCol>
                <a:gridCol w="1203158">
                  <a:extLst>
                    <a:ext uri="{9D8B030D-6E8A-4147-A177-3AD203B41FA5}">
                      <a16:colId xmlns:a16="http://schemas.microsoft.com/office/drawing/2014/main" val="598323526"/>
                    </a:ext>
                  </a:extLst>
                </a:gridCol>
              </a:tblGrid>
              <a:tr h="369358">
                <a:tc>
                  <a:txBody>
                    <a:bodyPr/>
                    <a:lstStyle/>
                    <a:p>
                      <a:r>
                        <a:rPr lang="fr-FR" dirty="0"/>
                        <a:t>GRB ID</a:t>
                      </a:r>
                    </a:p>
                  </a:txBody>
                  <a:tcPr/>
                </a:tc>
                <a:tc>
                  <a:txBody>
                    <a:bodyPr/>
                    <a:lstStyle/>
                    <a:p>
                      <a:r>
                        <a:rPr lang="fr-FR" dirty="0" err="1"/>
                        <a:t>Caracteristics</a:t>
                      </a:r>
                      <a:endParaRPr lang="fr-FR" dirty="0"/>
                    </a:p>
                  </a:txBody>
                  <a:tcPr/>
                </a:tc>
                <a:tc>
                  <a:txBody>
                    <a:bodyPr/>
                    <a:lstStyle/>
                    <a:p>
                      <a:r>
                        <a:rPr lang="fr-FR" sz="1400" dirty="0"/>
                        <a:t>Diagnostic</a:t>
                      </a:r>
                    </a:p>
                  </a:txBody>
                  <a:tcPr/>
                </a:tc>
                <a:tc>
                  <a:txBody>
                    <a:bodyPr/>
                    <a:lstStyle/>
                    <a:p>
                      <a:r>
                        <a:rPr lang="fr-FR" sz="1400" dirty="0"/>
                        <a:t>Notice</a:t>
                      </a:r>
                    </a:p>
                  </a:txBody>
                  <a:tcPr/>
                </a:tc>
                <a:extLst>
                  <a:ext uri="{0D108BD9-81ED-4DB2-BD59-A6C34878D82A}">
                    <a16:rowId xmlns:a16="http://schemas.microsoft.com/office/drawing/2014/main" val="2911836237"/>
                  </a:ext>
                </a:extLst>
              </a:tr>
              <a:tr h="369358">
                <a:tc>
                  <a:txBody>
                    <a:bodyPr/>
                    <a:lstStyle/>
                    <a:p>
                      <a:r>
                        <a:rPr lang="fr-FR" dirty="0"/>
                        <a:t>sb25120502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1 IMT, 20s, </a:t>
                      </a:r>
                      <a:r>
                        <a:rPr lang="en-US" altLang="zh-CN" dirty="0" err="1"/>
                        <a:t>SnrMax</a:t>
                      </a:r>
                      <a:r>
                        <a:rPr lang="en-US" altLang="zh-CN" dirty="0"/>
                        <a:t>=6.58, </a:t>
                      </a:r>
                      <a:r>
                        <a:rPr lang="en-US" altLang="zh-CN" dirty="0" err="1"/>
                        <a:t>SnrStd</a:t>
                      </a:r>
                      <a:r>
                        <a:rPr lang="en-US" altLang="zh-CN" dirty="0"/>
                        <a:t> =1.01, SnrDiffMax2=2.68, 8-50 keV</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A point like source on the </a:t>
                      </a:r>
                      <a:r>
                        <a:rPr lang="en-US" altLang="zh-CN" dirty="0" err="1"/>
                        <a:t>subimage</a:t>
                      </a:r>
                      <a:r>
                        <a:rPr lang="en-US" altLang="zh-CN" dirty="0"/>
                        <a:t>, satellite is on the narrow gap between 2 SAA-EXT.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a High Proper Motion star (LP 777-23) 7 arcmin from the ECL position.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after </a:t>
                      </a:r>
                      <a:r>
                        <a:rPr lang="en-US" altLang="zh-CN" dirty="0" err="1"/>
                        <a:t>spetral</a:t>
                      </a:r>
                      <a:r>
                        <a:rPr lang="en-US" altLang="zh-CN" dirty="0"/>
                        <a:t> analysis : The BB model is the best one comparing to the PL, CPL</a:t>
                      </a:r>
                      <a:r>
                        <a:rPr lang="zh-CN" altLang="en-US" dirty="0"/>
                        <a:t>，</a:t>
                      </a:r>
                      <a:r>
                        <a:rPr lang="en-US" altLang="zh-CN" dirty="0"/>
                        <a:t>which add the confidence for this trigger from High Proper star.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GCN Circular 43000: SVOM/sb25120502: SVOM detection of a faint X-ray transient candidate. </a:t>
                      </a:r>
                    </a:p>
                  </a:txBody>
                  <a:tcPr/>
                </a:tc>
                <a:tc>
                  <a:txBody>
                    <a:bodyPr/>
                    <a:lstStyle/>
                    <a:p>
                      <a:r>
                        <a:rPr lang="fr-FR" dirty="0" err="1"/>
                        <a:t>True</a:t>
                      </a:r>
                      <a:r>
                        <a:rPr lang="fr-FR" dirty="0"/>
                        <a:t>, PM?</a:t>
                      </a:r>
                    </a:p>
                  </a:txBody>
                  <a:tcPr/>
                </a:tc>
                <a:tc>
                  <a:txBody>
                    <a:bodyPr/>
                    <a:lstStyle/>
                    <a:p>
                      <a:r>
                        <a:rPr lang="fr-FR" dirty="0"/>
                        <a:t>On </a:t>
                      </a:r>
                      <a:r>
                        <a:rPr lang="fr-FR" dirty="0" err="1"/>
                        <a:t>hold</a:t>
                      </a:r>
                      <a:endParaRPr lang="fr-FR" dirty="0"/>
                    </a:p>
                  </a:txBody>
                  <a:tcPr/>
                </a:tc>
                <a:extLst>
                  <a:ext uri="{0D108BD9-81ED-4DB2-BD59-A6C34878D82A}">
                    <a16:rowId xmlns:a16="http://schemas.microsoft.com/office/drawing/2014/main" val="3359552627"/>
                  </a:ext>
                </a:extLst>
              </a:tr>
              <a:tr h="369358">
                <a:tc>
                  <a:txBody>
                    <a:bodyPr/>
                    <a:lstStyle/>
                    <a:p>
                      <a:r>
                        <a:rPr lang="fr-FR" dirty="0"/>
                        <a:t>sb25120806</a:t>
                      </a:r>
                    </a:p>
                  </a:txBody>
                  <a:tcPr/>
                </a:tc>
                <a:tc>
                  <a:txBody>
                    <a:bodyPr/>
                    <a:lstStyle/>
                    <a:p>
                      <a:r>
                        <a:rPr lang="en-US" dirty="0"/>
                        <a:t>only 1 IMT, </a:t>
                      </a:r>
                      <a:r>
                        <a:rPr lang="en-US" dirty="0" err="1"/>
                        <a:t>SnrMax</a:t>
                      </a:r>
                      <a:r>
                        <a:rPr lang="en-US" dirty="0"/>
                        <a:t>= 6.64 </a:t>
                      </a:r>
                      <a:r>
                        <a:rPr lang="en-US" dirty="0" err="1"/>
                        <a:t>SnrStd</a:t>
                      </a:r>
                      <a:r>
                        <a:rPr lang="en-US" dirty="0"/>
                        <a:t> =1.0,  on the Edge of FOV, the trigger </a:t>
                      </a:r>
                      <a:r>
                        <a:rPr lang="en-US" dirty="0" err="1"/>
                        <a:t>occured</a:t>
                      </a:r>
                      <a:r>
                        <a:rPr lang="en-US" dirty="0"/>
                        <a:t> in a clean region, not SAA </a:t>
                      </a:r>
                      <a:r>
                        <a:rPr lang="en-US" dirty="0" err="1"/>
                        <a:t>ot</a:t>
                      </a:r>
                      <a:r>
                        <a:rPr lang="en-US" dirty="0"/>
                        <a:t> SAA-EXT,  FOV is out the galactic plane no strong x-ray catalog source in the </a:t>
                      </a:r>
                      <a:r>
                        <a:rPr lang="en-US" dirty="0" err="1"/>
                        <a:t>FoV</a:t>
                      </a:r>
                      <a:r>
                        <a:rPr lang="en-US" dirty="0"/>
                        <a:t>. </a:t>
                      </a:r>
                    </a:p>
                    <a:p>
                      <a:r>
                        <a:rPr lang="en-US" dirty="0"/>
                        <a:t> follow-up results:</a:t>
                      </a:r>
                    </a:p>
                    <a:p>
                      <a:r>
                        <a:rPr lang="en-US" dirty="0"/>
                        <a:t>XRT Source #1 is consistent with </a:t>
                      </a:r>
                      <a:r>
                        <a:rPr lang="en-US" sz="1800" b="0" i="0" kern="1200" dirty="0">
                          <a:solidFill>
                            <a:schemeClr val="dk1"/>
                          </a:solidFill>
                          <a:effectLst/>
                          <a:latin typeface="+mn-lt"/>
                          <a:ea typeface="+mn-ea"/>
                          <a:cs typeface="+mn-cs"/>
                        </a:rPr>
                        <a:t>XRT source #1 matches the high proper-motion star TYC 5226-156-1 </a:t>
                      </a:r>
                      <a:endParaRPr lang="en-US" dirty="0"/>
                    </a:p>
                    <a:p>
                      <a:r>
                        <a:rPr lang="en-US" dirty="0"/>
                        <a:t> XRT Source #2 is associated with SDSS J223038.66-003108.3 which is classified as a QSO in SDSS. </a:t>
                      </a:r>
                    </a:p>
                    <a:p>
                      <a:r>
                        <a:rPr lang="en-US" dirty="0"/>
                        <a:t>The fluxes of both sources in the LCO r-band image are however consistent with their archival values.</a:t>
                      </a:r>
                    </a:p>
                    <a:p>
                      <a:endParaRPr lang="fr-FR" dirty="0"/>
                    </a:p>
                  </a:txBody>
                  <a:tcPr/>
                </a:tc>
                <a:tc>
                  <a:txBody>
                    <a:bodyPr/>
                    <a:lstStyle/>
                    <a:p>
                      <a:r>
                        <a:rPr lang="fr-FR" dirty="0" err="1"/>
                        <a:t>True</a:t>
                      </a:r>
                      <a:r>
                        <a:rPr lang="fr-FR" dirty="0"/>
                        <a:t> </a:t>
                      </a:r>
                    </a:p>
                  </a:txBody>
                  <a:tcPr/>
                </a:tc>
                <a:tc>
                  <a:txBody>
                    <a:bodyPr/>
                    <a:lstStyle/>
                    <a:p>
                      <a:r>
                        <a:rPr lang="fr-FR" dirty="0" err="1"/>
                        <a:t>released</a:t>
                      </a:r>
                      <a:endParaRPr lang="fr-FR" dirty="0"/>
                    </a:p>
                  </a:txBody>
                  <a:tcPr/>
                </a:tc>
                <a:extLst>
                  <a:ext uri="{0D108BD9-81ED-4DB2-BD59-A6C34878D82A}">
                    <a16:rowId xmlns:a16="http://schemas.microsoft.com/office/drawing/2014/main" val="3071409896"/>
                  </a:ext>
                </a:extLst>
              </a:tr>
            </a:tbl>
          </a:graphicData>
        </a:graphic>
      </p:graphicFrame>
    </p:spTree>
    <p:extLst>
      <p:ext uri="{BB962C8B-B14F-4D97-AF65-F5344CB8AC3E}">
        <p14:creationId xmlns:p14="http://schemas.microsoft.com/office/powerpoint/2010/main" val="559354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4F6BEF31-49F1-4DF2-82A1-F327A11A72A6}"/>
              </a:ext>
            </a:extLst>
          </p:cNvPr>
          <p:cNvGraphicFramePr>
            <a:graphicFrameLocks noGrp="1"/>
          </p:cNvGraphicFramePr>
          <p:nvPr>
            <p:extLst>
              <p:ext uri="{D42A27DB-BD31-4B8C-83A1-F6EECF244321}">
                <p14:modId xmlns:p14="http://schemas.microsoft.com/office/powerpoint/2010/main" val="1974524243"/>
              </p:ext>
            </p:extLst>
          </p:nvPr>
        </p:nvGraphicFramePr>
        <p:xfrm>
          <a:off x="577516" y="369332"/>
          <a:ext cx="11396311" cy="6221518"/>
        </p:xfrm>
        <a:graphic>
          <a:graphicData uri="http://schemas.openxmlformats.org/drawingml/2006/table">
            <a:tbl>
              <a:tblPr firstRow="1" bandRow="1">
                <a:tableStyleId>{5C22544A-7EE6-4342-B048-85BDC9FD1C3A}</a:tableStyleId>
              </a:tblPr>
              <a:tblGrid>
                <a:gridCol w="1626669">
                  <a:extLst>
                    <a:ext uri="{9D8B030D-6E8A-4147-A177-3AD203B41FA5}">
                      <a16:colId xmlns:a16="http://schemas.microsoft.com/office/drawing/2014/main" val="256111445"/>
                    </a:ext>
                  </a:extLst>
                </a:gridCol>
                <a:gridCol w="6897912">
                  <a:extLst>
                    <a:ext uri="{9D8B030D-6E8A-4147-A177-3AD203B41FA5}">
                      <a16:colId xmlns:a16="http://schemas.microsoft.com/office/drawing/2014/main" val="719815191"/>
                    </a:ext>
                  </a:extLst>
                </a:gridCol>
                <a:gridCol w="1268235">
                  <a:extLst>
                    <a:ext uri="{9D8B030D-6E8A-4147-A177-3AD203B41FA5}">
                      <a16:colId xmlns:a16="http://schemas.microsoft.com/office/drawing/2014/main" val="1127076096"/>
                    </a:ext>
                  </a:extLst>
                </a:gridCol>
                <a:gridCol w="1603495">
                  <a:extLst>
                    <a:ext uri="{9D8B030D-6E8A-4147-A177-3AD203B41FA5}">
                      <a16:colId xmlns:a16="http://schemas.microsoft.com/office/drawing/2014/main" val="598323526"/>
                    </a:ext>
                  </a:extLst>
                </a:gridCol>
              </a:tblGrid>
              <a:tr h="369358">
                <a:tc>
                  <a:txBody>
                    <a:bodyPr/>
                    <a:lstStyle/>
                    <a:p>
                      <a:r>
                        <a:rPr lang="fr-FR" dirty="0"/>
                        <a:t>GRB ID</a:t>
                      </a:r>
                    </a:p>
                  </a:txBody>
                  <a:tcPr/>
                </a:tc>
                <a:tc>
                  <a:txBody>
                    <a:bodyPr/>
                    <a:lstStyle/>
                    <a:p>
                      <a:r>
                        <a:rPr lang="fr-FR" dirty="0" err="1"/>
                        <a:t>Caracteristics</a:t>
                      </a:r>
                      <a:endParaRPr lang="fr-FR" dirty="0"/>
                    </a:p>
                  </a:txBody>
                  <a:tcPr/>
                </a:tc>
                <a:tc>
                  <a:txBody>
                    <a:bodyPr/>
                    <a:lstStyle/>
                    <a:p>
                      <a:r>
                        <a:rPr lang="fr-FR" sz="1400" dirty="0"/>
                        <a:t>Diagnostic</a:t>
                      </a:r>
                    </a:p>
                  </a:txBody>
                  <a:tcPr/>
                </a:tc>
                <a:tc>
                  <a:txBody>
                    <a:bodyPr/>
                    <a:lstStyle/>
                    <a:p>
                      <a:r>
                        <a:rPr lang="fr-FR" sz="1400" dirty="0"/>
                        <a:t>Notice</a:t>
                      </a:r>
                    </a:p>
                  </a:txBody>
                  <a:tcPr/>
                </a:tc>
                <a:extLst>
                  <a:ext uri="{0D108BD9-81ED-4DB2-BD59-A6C34878D82A}">
                    <a16:rowId xmlns:a16="http://schemas.microsoft.com/office/drawing/2014/main" val="2911836237"/>
                  </a:ext>
                </a:extLst>
              </a:tr>
              <a:tr h="369358">
                <a:tc>
                  <a:txBody>
                    <a:bodyPr/>
                    <a:lstStyle/>
                    <a:p>
                      <a:r>
                        <a:rPr lang="fr-FR" dirty="0"/>
                        <a:t>sb25121701</a:t>
                      </a:r>
                    </a:p>
                  </a:txBody>
                  <a:tcPr/>
                </a:tc>
                <a:tc>
                  <a:txBody>
                    <a:bodyPr/>
                    <a:lstStyle/>
                    <a:p>
                      <a:r>
                        <a:rPr lang="en-US" dirty="0" err="1"/>
                        <a:t>Slewe</a:t>
                      </a:r>
                      <a:r>
                        <a:rPr lang="en-US" dirty="0"/>
                        <a:t> accepted,  on the edge of </a:t>
                      </a:r>
                      <a:r>
                        <a:rPr lang="en-US" dirty="0" err="1"/>
                        <a:t>FoV</a:t>
                      </a:r>
                      <a:r>
                        <a:rPr lang="en-US" dirty="0"/>
                        <a:t>, </a:t>
                      </a:r>
                      <a:r>
                        <a:rPr lang="en-US" dirty="0" err="1"/>
                        <a:t>SnrMax</a:t>
                      </a:r>
                      <a:r>
                        <a:rPr lang="en-US" dirty="0"/>
                        <a:t> and </a:t>
                      </a:r>
                      <a:r>
                        <a:rPr lang="en-US" dirty="0" err="1"/>
                        <a:t>SnrStd</a:t>
                      </a:r>
                      <a:r>
                        <a:rPr lang="en-US" dirty="0"/>
                        <a:t> are </a:t>
                      </a:r>
                      <a:r>
                        <a:rPr lang="en-US" b="1" dirty="0" err="1"/>
                        <a:t>extremly</a:t>
                      </a:r>
                      <a:r>
                        <a:rPr lang="en-US" dirty="0"/>
                        <a:t> large, </a:t>
                      </a:r>
                      <a:r>
                        <a:rPr lang="en-US" dirty="0" err="1"/>
                        <a:t>subimage</a:t>
                      </a:r>
                      <a:r>
                        <a:rPr lang="en-US" dirty="0"/>
                        <a:t> shows a very large feature</a:t>
                      </a:r>
                    </a:p>
                  </a:txBody>
                  <a:tcPr/>
                </a:tc>
                <a:tc>
                  <a:txBody>
                    <a:bodyPr/>
                    <a:lstStyle/>
                    <a:p>
                      <a:r>
                        <a:rPr lang="fr-FR" dirty="0"/>
                        <a:t>False</a:t>
                      </a:r>
                    </a:p>
                  </a:txBody>
                  <a:tcPr/>
                </a:tc>
                <a:tc>
                  <a:txBody>
                    <a:bodyPr/>
                    <a:lstStyle/>
                    <a:p>
                      <a:r>
                        <a:rPr lang="fr-FR" dirty="0"/>
                        <a:t>On </a:t>
                      </a:r>
                      <a:r>
                        <a:rPr lang="fr-FR" dirty="0" err="1"/>
                        <a:t>hold</a:t>
                      </a:r>
                      <a:endParaRPr lang="fr-FR" dirty="0"/>
                    </a:p>
                  </a:txBody>
                  <a:tcPr/>
                </a:tc>
                <a:extLst>
                  <a:ext uri="{0D108BD9-81ED-4DB2-BD59-A6C34878D82A}">
                    <a16:rowId xmlns:a16="http://schemas.microsoft.com/office/drawing/2014/main" val="3270192382"/>
                  </a:ext>
                </a:extLst>
              </a:tr>
              <a:tr h="369358">
                <a:tc>
                  <a:txBody>
                    <a:bodyPr/>
                    <a:lstStyle/>
                    <a:p>
                      <a:r>
                        <a:rPr lang="fr-FR" dirty="0"/>
                        <a:t>sb25122303</a:t>
                      </a:r>
                    </a:p>
                  </a:txBody>
                  <a:tcPr/>
                </a:tc>
                <a:tc>
                  <a:txBody>
                    <a:bodyPr/>
                    <a:lstStyle/>
                    <a:p>
                      <a:r>
                        <a:rPr lang="fr-FR" dirty="0"/>
                        <a:t>1 CRT, </a:t>
                      </a:r>
                      <a:r>
                        <a:rPr lang="fr-FR" dirty="0" err="1"/>
                        <a:t>SnrMax</a:t>
                      </a:r>
                      <a:r>
                        <a:rPr lang="fr-FR" dirty="0"/>
                        <a:t>=9.44 </a:t>
                      </a:r>
                      <a:r>
                        <a:rPr lang="fr-FR" dirty="0" err="1"/>
                        <a:t>SnrStd</a:t>
                      </a:r>
                      <a:r>
                        <a:rPr lang="fr-FR" dirty="0"/>
                        <a:t>=1.44, 22s, 5-8 keV, </a:t>
                      </a:r>
                      <a:r>
                        <a:rPr lang="fr-FR" dirty="0" err="1"/>
                        <a:t>Isky</a:t>
                      </a:r>
                      <a:r>
                        <a:rPr lang="fr-FR" dirty="0"/>
                        <a:t>=32 -&gt; </a:t>
                      </a:r>
                      <a:r>
                        <a:rPr lang="fr-FR" dirty="0" err="1"/>
                        <a:t>coding</a:t>
                      </a:r>
                      <a:r>
                        <a:rPr lang="fr-FR" dirty="0"/>
                        <a:t> noise of </a:t>
                      </a:r>
                      <a:r>
                        <a:rPr lang="fr-FR" dirty="0" err="1"/>
                        <a:t>Crab</a:t>
                      </a:r>
                      <a:r>
                        <a:rPr lang="fr-FR" dirty="0"/>
                        <a:t>.</a:t>
                      </a:r>
                    </a:p>
                  </a:txBody>
                  <a:tcPr/>
                </a:tc>
                <a:tc>
                  <a:txBody>
                    <a:bodyPr/>
                    <a:lstStyle/>
                    <a:p>
                      <a:r>
                        <a:rPr lang="fr-FR" dirty="0"/>
                        <a:t>False</a:t>
                      </a:r>
                    </a:p>
                  </a:txBody>
                  <a:tcPr/>
                </a:tc>
                <a:tc>
                  <a:txBody>
                    <a:bodyPr/>
                    <a:lstStyle/>
                    <a:p>
                      <a:r>
                        <a:rPr lang="fr-FR" dirty="0"/>
                        <a:t>On </a:t>
                      </a:r>
                      <a:r>
                        <a:rPr lang="fr-FR" dirty="0" err="1"/>
                        <a:t>hold</a:t>
                      </a:r>
                      <a:r>
                        <a:rPr lang="fr-FR" dirty="0"/>
                        <a:t> </a:t>
                      </a:r>
                    </a:p>
                  </a:txBody>
                  <a:tcPr/>
                </a:tc>
                <a:extLst>
                  <a:ext uri="{0D108BD9-81ED-4DB2-BD59-A6C34878D82A}">
                    <a16:rowId xmlns:a16="http://schemas.microsoft.com/office/drawing/2014/main" val="2800717634"/>
                  </a:ext>
                </a:extLst>
              </a:tr>
              <a:tr h="369358">
                <a:tc>
                  <a:txBody>
                    <a:bodyPr/>
                    <a:lstStyle/>
                    <a:p>
                      <a:r>
                        <a:rPr lang="fr-FR" dirty="0"/>
                        <a:t>sb26011705</a:t>
                      </a:r>
                    </a:p>
                  </a:txBody>
                  <a:tcPr/>
                </a:tc>
                <a:tc>
                  <a:txBody>
                    <a:bodyPr/>
                    <a:lstStyle/>
                    <a:p>
                      <a:r>
                        <a:rPr lang="fr-FR" dirty="0"/>
                        <a:t>1 CRT, </a:t>
                      </a:r>
                      <a:r>
                        <a:rPr lang="fr-FR" dirty="0" err="1"/>
                        <a:t>SnrMax</a:t>
                      </a:r>
                      <a:r>
                        <a:rPr lang="fr-FR" dirty="0"/>
                        <a:t>=8.05 </a:t>
                      </a:r>
                      <a:r>
                        <a:rPr lang="fr-FR" dirty="0" err="1"/>
                        <a:t>SnrStd</a:t>
                      </a:r>
                      <a:r>
                        <a:rPr lang="fr-FR" dirty="0"/>
                        <a:t>=1.22, </a:t>
                      </a:r>
                      <a:r>
                        <a:rPr lang="en-US" altLang="zh-CN" dirty="0" err="1"/>
                        <a:t>subimage</a:t>
                      </a:r>
                      <a:r>
                        <a:rPr lang="en-US" altLang="zh-CN" dirty="0"/>
                        <a:t> is effected by noise</a:t>
                      </a:r>
                      <a:r>
                        <a:rPr lang="zh-CN" altLang="en-US" dirty="0"/>
                        <a:t>，</a:t>
                      </a:r>
                      <a:r>
                        <a:rPr lang="en-US" altLang="zh-CN" dirty="0"/>
                        <a:t>there is big cross in the whole image but far from the trigger position and the SnrDiffMax2  is large, the most important is that light curve GRD2 is convincing. At that time the slew request was </a:t>
                      </a:r>
                      <a:r>
                        <a:rPr lang="en-US" altLang="zh-CN" dirty="0" err="1"/>
                        <a:t>desactivated</a:t>
                      </a:r>
                      <a:r>
                        <a:rPr lang="en-US" altLang="zh-CN" dirty="0"/>
                        <a:t> for IMT. A </a:t>
                      </a:r>
                      <a:r>
                        <a:rPr lang="en-US" altLang="zh-CN" dirty="0" err="1"/>
                        <a:t>fter</a:t>
                      </a:r>
                      <a:r>
                        <a:rPr lang="en-US" altLang="zh-CN" dirty="0"/>
                        <a:t> Replay on the LTU, the GRB is also detected by IMT and IMT requests the slew. Nothing detected by the follow-up (Swift, EP, LCOGT Colibri, VT) </a:t>
                      </a:r>
                      <a:endParaRPr lang="fr-FR" dirty="0"/>
                    </a:p>
                  </a:txBody>
                  <a:tcPr/>
                </a:tc>
                <a:tc>
                  <a:txBody>
                    <a:bodyPr/>
                    <a:lstStyle/>
                    <a:p>
                      <a:r>
                        <a:rPr lang="fr-FR" dirty="0" err="1"/>
                        <a:t>True</a:t>
                      </a:r>
                      <a:r>
                        <a:rPr lang="fr-FR" dirty="0"/>
                        <a:t> ?</a:t>
                      </a:r>
                    </a:p>
                  </a:txBody>
                  <a:tcPr/>
                </a:tc>
                <a:tc>
                  <a:txBody>
                    <a:bodyPr/>
                    <a:lstStyle/>
                    <a:p>
                      <a:r>
                        <a:rPr lang="fr-FR" dirty="0" err="1"/>
                        <a:t>Released</a:t>
                      </a:r>
                      <a:endParaRPr lang="fr-FR" dirty="0"/>
                    </a:p>
                  </a:txBody>
                  <a:tcPr/>
                </a:tc>
                <a:extLst>
                  <a:ext uri="{0D108BD9-81ED-4DB2-BD59-A6C34878D82A}">
                    <a16:rowId xmlns:a16="http://schemas.microsoft.com/office/drawing/2014/main" val="2667845335"/>
                  </a:ext>
                </a:extLst>
              </a:tr>
              <a:tr h="369358">
                <a:tc>
                  <a:txBody>
                    <a:bodyPr/>
                    <a:lstStyle/>
                    <a:p>
                      <a:r>
                        <a:rPr lang="fr-FR" dirty="0"/>
                        <a:t>sb26020601</a:t>
                      </a:r>
                    </a:p>
                  </a:txBody>
                  <a:tcPr/>
                </a:tc>
                <a:tc>
                  <a:txBody>
                    <a:bodyPr/>
                    <a:lstStyle/>
                    <a:p>
                      <a:r>
                        <a:rPr lang="fr-FR" dirty="0" err="1"/>
                        <a:t>Slew</a:t>
                      </a:r>
                      <a:r>
                        <a:rPr lang="fr-FR" dirty="0"/>
                        <a:t> </a:t>
                      </a:r>
                      <a:r>
                        <a:rPr lang="fr-FR" dirty="0" err="1"/>
                        <a:t>accepted</a:t>
                      </a:r>
                      <a:r>
                        <a:rPr lang="fr-FR" dirty="0"/>
                        <a:t>, 6 IMT, </a:t>
                      </a:r>
                      <a:r>
                        <a:rPr lang="zh-CN" altLang="en-US" dirty="0"/>
                        <a:t> </a:t>
                      </a:r>
                      <a:r>
                        <a:rPr lang="en-US" altLang="zh-CN" dirty="0"/>
                        <a:t>Coding noise from Crab</a:t>
                      </a:r>
                      <a:r>
                        <a:rPr lang="zh-CN" altLang="en-US" dirty="0"/>
                        <a:t>， </a:t>
                      </a:r>
                      <a:r>
                        <a:rPr lang="en-US" altLang="zh-CN" dirty="0"/>
                        <a:t>crab is close</a:t>
                      </a:r>
                      <a:r>
                        <a:rPr lang="zh-CN" altLang="en-US" dirty="0"/>
                        <a:t>，  </a:t>
                      </a:r>
                      <a:r>
                        <a:rPr lang="en-US" altLang="zh-CN" dirty="0"/>
                        <a:t>old version v7.0.3 applied onboard</a:t>
                      </a:r>
                      <a:endParaRPr lang="fr-FR" dirty="0"/>
                    </a:p>
                  </a:txBody>
                  <a:tcPr/>
                </a:tc>
                <a:tc>
                  <a:txBody>
                    <a:bodyPr/>
                    <a:lstStyle/>
                    <a:p>
                      <a:r>
                        <a:rPr lang="fr-FR" dirty="0"/>
                        <a:t>False</a:t>
                      </a:r>
                    </a:p>
                  </a:txBody>
                  <a:tcPr/>
                </a:tc>
                <a:tc>
                  <a:txBody>
                    <a:bodyPr/>
                    <a:lstStyle/>
                    <a:p>
                      <a:r>
                        <a:rPr lang="fr-FR" dirty="0"/>
                        <a:t>On </a:t>
                      </a:r>
                      <a:r>
                        <a:rPr lang="fr-FR" dirty="0" err="1"/>
                        <a:t>hold</a:t>
                      </a:r>
                      <a:endParaRPr lang="fr-FR" dirty="0"/>
                    </a:p>
                  </a:txBody>
                  <a:tcPr/>
                </a:tc>
                <a:extLst>
                  <a:ext uri="{0D108BD9-81ED-4DB2-BD59-A6C34878D82A}">
                    <a16:rowId xmlns:a16="http://schemas.microsoft.com/office/drawing/2014/main" val="961961454"/>
                  </a:ext>
                </a:extLst>
              </a:tr>
              <a:tr h="3693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sb26021102</a:t>
                      </a:r>
                    </a:p>
                  </a:txBody>
                  <a:tcPr/>
                </a:tc>
                <a:tc>
                  <a:txBody>
                    <a:bodyPr/>
                    <a:lstStyle/>
                    <a:p>
                      <a:r>
                        <a:rPr lang="fr-FR" dirty="0" err="1"/>
                        <a:t>Slew</a:t>
                      </a:r>
                      <a:r>
                        <a:rPr lang="fr-FR" dirty="0"/>
                        <a:t> </a:t>
                      </a:r>
                      <a:r>
                        <a:rPr lang="fr-FR" dirty="0" err="1"/>
                        <a:t>rejected</a:t>
                      </a:r>
                      <a:r>
                        <a:rPr lang="fr-FR" dirty="0"/>
                        <a:t> due to </a:t>
                      </a:r>
                      <a:r>
                        <a:rPr lang="fr-FR" dirty="0" err="1"/>
                        <a:t>ToO</a:t>
                      </a:r>
                      <a:r>
                        <a:rPr lang="fr-FR" dirty="0"/>
                        <a:t>-EX, 22 triggers, best CRT 22s, </a:t>
                      </a:r>
                      <a:r>
                        <a:rPr lang="fr-FR" dirty="0" err="1"/>
                        <a:t>Crab</a:t>
                      </a:r>
                      <a:r>
                        <a:rPr lang="fr-FR" dirty="0"/>
                        <a:t> in </a:t>
                      </a:r>
                      <a:r>
                        <a:rPr lang="fr-FR" dirty="0" err="1"/>
                        <a:t>t-he</a:t>
                      </a:r>
                      <a:r>
                        <a:rPr lang="fr-FR" dirty="0"/>
                        <a:t> FOV, </a:t>
                      </a:r>
                      <a:r>
                        <a:rPr lang="fr-FR" dirty="0" err="1"/>
                        <a:t>sub</a:t>
                      </a:r>
                      <a:r>
                        <a:rPr lang="fr-FR" dirty="0"/>
                        <a:t> image and light- </a:t>
                      </a:r>
                      <a:r>
                        <a:rPr lang="fr-FR" dirty="0" err="1"/>
                        <a:t>curves</a:t>
                      </a:r>
                      <a:r>
                        <a:rPr lang="fr-FR" dirty="0"/>
                        <a:t> </a:t>
                      </a:r>
                      <a:r>
                        <a:rPr lang="fr-FR" dirty="0" err="1"/>
                        <a:t>clear</a:t>
                      </a:r>
                      <a:endParaRPr lang="fr-FR" dirty="0"/>
                    </a:p>
                  </a:txBody>
                  <a:tcPr/>
                </a:tc>
                <a:tc>
                  <a:txBody>
                    <a:bodyPr/>
                    <a:lstStyle/>
                    <a:p>
                      <a:r>
                        <a:rPr lang="fr-FR" dirty="0" err="1"/>
                        <a:t>True</a:t>
                      </a:r>
                      <a:endParaRPr lang="fr-FR" dirty="0"/>
                    </a:p>
                  </a:txBody>
                  <a:tcPr/>
                </a:tc>
                <a:tc>
                  <a:txBody>
                    <a:bodyPr/>
                    <a:lstStyle/>
                    <a:p>
                      <a:r>
                        <a:rPr lang="fr-FR" dirty="0"/>
                        <a:t>Distributed</a:t>
                      </a:r>
                    </a:p>
                  </a:txBody>
                  <a:tcPr/>
                </a:tc>
                <a:extLst>
                  <a:ext uri="{0D108BD9-81ED-4DB2-BD59-A6C34878D82A}">
                    <a16:rowId xmlns:a16="http://schemas.microsoft.com/office/drawing/2014/main" val="3320213203"/>
                  </a:ext>
                </a:extLst>
              </a:tr>
              <a:tr h="369358">
                <a:tc>
                  <a:txBody>
                    <a:bodyPr/>
                    <a:lstStyle/>
                    <a:p>
                      <a:r>
                        <a:rPr lang="fr-FR" dirty="0"/>
                        <a:t>sb26021601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1 IMT, 8-50 keV, 40s, </a:t>
                      </a:r>
                      <a:r>
                        <a:rPr lang="fr-FR" dirty="0" err="1"/>
                        <a:t>SnrMax</a:t>
                      </a:r>
                      <a:r>
                        <a:rPr lang="fr-FR" dirty="0"/>
                        <a:t>=8.11 </a:t>
                      </a:r>
                      <a:r>
                        <a:rPr lang="fr-FR" dirty="0" err="1"/>
                        <a:t>SnrStd</a:t>
                      </a:r>
                      <a:r>
                        <a:rPr lang="fr-FR" dirty="0"/>
                        <a:t>=1.20, </a:t>
                      </a:r>
                      <a:r>
                        <a:rPr lang="fr-FR" dirty="0" err="1"/>
                        <a:t>Crab</a:t>
                      </a:r>
                      <a:r>
                        <a:rPr lang="fr-FR" dirty="0"/>
                        <a:t> in the </a:t>
                      </a:r>
                      <a:r>
                        <a:rPr lang="fr-FR" dirty="0" err="1"/>
                        <a:t>subimage</a:t>
                      </a:r>
                      <a:r>
                        <a:rPr lang="fr-FR" dirty="0"/>
                        <a:t> + SAA ext, due to the </a:t>
                      </a:r>
                      <a:r>
                        <a:rPr lang="fr-FR" dirty="0" err="1"/>
                        <a:t>Crab</a:t>
                      </a:r>
                      <a:r>
                        <a:rPr lang="fr-FR" dirty="0"/>
                        <a:t>, </a:t>
                      </a:r>
                      <a:r>
                        <a:rPr lang="en-US" altLang="zh-CN" dirty="0"/>
                        <a:t>bug of the old software v7.0.3 </a:t>
                      </a:r>
                    </a:p>
                  </a:txBody>
                  <a:tcPr/>
                </a:tc>
                <a:tc>
                  <a:txBody>
                    <a:bodyPr/>
                    <a:lstStyle/>
                    <a:p>
                      <a:r>
                        <a:rPr lang="fr-FR" dirty="0"/>
                        <a:t>False</a:t>
                      </a:r>
                    </a:p>
                  </a:txBody>
                  <a:tcPr/>
                </a:tc>
                <a:tc>
                  <a:txBody>
                    <a:bodyPr/>
                    <a:lstStyle/>
                    <a:p>
                      <a:r>
                        <a:rPr lang="fr-FR" dirty="0"/>
                        <a:t>On </a:t>
                      </a:r>
                      <a:r>
                        <a:rPr lang="fr-FR" dirty="0" err="1"/>
                        <a:t>hold</a:t>
                      </a:r>
                      <a:endParaRPr lang="fr-FR" dirty="0"/>
                    </a:p>
                  </a:txBody>
                  <a:tcPr/>
                </a:tc>
                <a:extLst>
                  <a:ext uri="{0D108BD9-81ED-4DB2-BD59-A6C34878D82A}">
                    <a16:rowId xmlns:a16="http://schemas.microsoft.com/office/drawing/2014/main" val="957356127"/>
                  </a:ext>
                </a:extLst>
              </a:tr>
              <a:tr h="369358">
                <a:tc>
                  <a:txBody>
                    <a:bodyPr/>
                    <a:lstStyle/>
                    <a:p>
                      <a:r>
                        <a:rPr lang="fr-FR" dirty="0"/>
                        <a:t>sb26022501</a:t>
                      </a:r>
                    </a:p>
                  </a:txBody>
                  <a:tcPr/>
                </a:tc>
                <a:tc>
                  <a:txBody>
                    <a:bodyPr/>
                    <a:lstStyle/>
                    <a:p>
                      <a:r>
                        <a:rPr lang="fr-FR" dirty="0" err="1"/>
                        <a:t>Slew</a:t>
                      </a:r>
                      <a:r>
                        <a:rPr lang="fr-FR" dirty="0"/>
                        <a:t>, </a:t>
                      </a:r>
                      <a:r>
                        <a:rPr lang="fr-FR" dirty="0" err="1"/>
                        <a:t>many</a:t>
                      </a:r>
                      <a:r>
                        <a:rPr lang="fr-FR" dirty="0"/>
                        <a:t> CRT and IMT </a:t>
                      </a:r>
                      <a:r>
                        <a:rPr lang="fr-FR" dirty="0" err="1"/>
                        <a:t>subimage</a:t>
                      </a:r>
                      <a:r>
                        <a:rPr lang="fr-FR" dirty="0"/>
                        <a:t> </a:t>
                      </a:r>
                      <a:r>
                        <a:rPr lang="fr-FR" dirty="0" err="1"/>
                        <a:t>clear</a:t>
                      </a:r>
                      <a:r>
                        <a:rPr lang="fr-FR" dirty="0"/>
                        <a:t>, no </a:t>
                      </a:r>
                      <a:r>
                        <a:rPr lang="fr-FR" dirty="0" err="1"/>
                        <a:t>known</a:t>
                      </a:r>
                      <a:r>
                        <a:rPr lang="fr-FR" dirty="0"/>
                        <a:t> source in the </a:t>
                      </a:r>
                      <a:r>
                        <a:rPr lang="fr-FR" dirty="0" err="1"/>
                        <a:t>error</a:t>
                      </a:r>
                      <a:r>
                        <a:rPr lang="fr-FR" dirty="0"/>
                        <a:t> </a:t>
                      </a:r>
                      <a:r>
                        <a:rPr lang="fr-FR" dirty="0" err="1"/>
                        <a:t>circle</a:t>
                      </a:r>
                      <a:endParaRPr lang="fr-FR" dirty="0"/>
                    </a:p>
                  </a:txBody>
                  <a:tcPr/>
                </a:tc>
                <a:tc>
                  <a:txBody>
                    <a:bodyPr/>
                    <a:lstStyle/>
                    <a:p>
                      <a:r>
                        <a:rPr lang="fr-FR" dirty="0" err="1"/>
                        <a:t>True</a:t>
                      </a:r>
                      <a:endParaRPr lang="fr-FR" dirty="0"/>
                    </a:p>
                  </a:txBody>
                  <a:tcPr/>
                </a:tc>
                <a:tc>
                  <a:txBody>
                    <a:bodyPr/>
                    <a:lstStyle/>
                    <a:p>
                      <a:r>
                        <a:rPr lang="fr-FR" dirty="0"/>
                        <a:t>Direct</a:t>
                      </a:r>
                    </a:p>
                  </a:txBody>
                  <a:tcPr/>
                </a:tc>
                <a:extLst>
                  <a:ext uri="{0D108BD9-81ED-4DB2-BD59-A6C34878D82A}">
                    <a16:rowId xmlns:a16="http://schemas.microsoft.com/office/drawing/2014/main" val="2181703756"/>
                  </a:ext>
                </a:extLst>
              </a:tr>
            </a:tbl>
          </a:graphicData>
        </a:graphic>
      </p:graphicFrame>
    </p:spTree>
    <p:extLst>
      <p:ext uri="{BB962C8B-B14F-4D97-AF65-F5344CB8AC3E}">
        <p14:creationId xmlns:p14="http://schemas.microsoft.com/office/powerpoint/2010/main" val="430369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4F6BEF31-49F1-4DF2-82A1-F327A11A72A6}"/>
              </a:ext>
            </a:extLst>
          </p:cNvPr>
          <p:cNvGraphicFramePr>
            <a:graphicFrameLocks noGrp="1"/>
          </p:cNvGraphicFramePr>
          <p:nvPr>
            <p:extLst>
              <p:ext uri="{D42A27DB-BD31-4B8C-83A1-F6EECF244321}">
                <p14:modId xmlns:p14="http://schemas.microsoft.com/office/powerpoint/2010/main" val="3636331129"/>
              </p:ext>
            </p:extLst>
          </p:nvPr>
        </p:nvGraphicFramePr>
        <p:xfrm>
          <a:off x="596766" y="369332"/>
          <a:ext cx="10976724" cy="4037752"/>
        </p:xfrm>
        <a:graphic>
          <a:graphicData uri="http://schemas.openxmlformats.org/drawingml/2006/table">
            <a:tbl>
              <a:tblPr firstRow="1" bandRow="1">
                <a:tableStyleId>{5C22544A-7EE6-4342-B048-85BDC9FD1C3A}</a:tableStyleId>
              </a:tblPr>
              <a:tblGrid>
                <a:gridCol w="1607419">
                  <a:extLst>
                    <a:ext uri="{9D8B030D-6E8A-4147-A177-3AD203B41FA5}">
                      <a16:colId xmlns:a16="http://schemas.microsoft.com/office/drawing/2014/main" val="256111445"/>
                    </a:ext>
                  </a:extLst>
                </a:gridCol>
                <a:gridCol w="6897912">
                  <a:extLst>
                    <a:ext uri="{9D8B030D-6E8A-4147-A177-3AD203B41FA5}">
                      <a16:colId xmlns:a16="http://schemas.microsoft.com/office/drawing/2014/main" val="719815191"/>
                    </a:ext>
                  </a:extLst>
                </a:gridCol>
                <a:gridCol w="1268235">
                  <a:extLst>
                    <a:ext uri="{9D8B030D-6E8A-4147-A177-3AD203B41FA5}">
                      <a16:colId xmlns:a16="http://schemas.microsoft.com/office/drawing/2014/main" val="1127076096"/>
                    </a:ext>
                  </a:extLst>
                </a:gridCol>
                <a:gridCol w="1203158">
                  <a:extLst>
                    <a:ext uri="{9D8B030D-6E8A-4147-A177-3AD203B41FA5}">
                      <a16:colId xmlns:a16="http://schemas.microsoft.com/office/drawing/2014/main" val="598323526"/>
                    </a:ext>
                  </a:extLst>
                </a:gridCol>
              </a:tblGrid>
              <a:tr h="369358">
                <a:tc>
                  <a:txBody>
                    <a:bodyPr/>
                    <a:lstStyle/>
                    <a:p>
                      <a:r>
                        <a:rPr lang="fr-FR" dirty="0"/>
                        <a:t>GRB ID</a:t>
                      </a:r>
                    </a:p>
                  </a:txBody>
                  <a:tcPr/>
                </a:tc>
                <a:tc>
                  <a:txBody>
                    <a:bodyPr/>
                    <a:lstStyle/>
                    <a:p>
                      <a:r>
                        <a:rPr lang="fr-FR" dirty="0" err="1"/>
                        <a:t>Caracteristics</a:t>
                      </a:r>
                      <a:endParaRPr lang="fr-FR" dirty="0"/>
                    </a:p>
                  </a:txBody>
                  <a:tcPr/>
                </a:tc>
                <a:tc>
                  <a:txBody>
                    <a:bodyPr/>
                    <a:lstStyle/>
                    <a:p>
                      <a:r>
                        <a:rPr lang="fr-FR" sz="1400" dirty="0"/>
                        <a:t>Diagnostic</a:t>
                      </a:r>
                    </a:p>
                  </a:txBody>
                  <a:tcPr/>
                </a:tc>
                <a:tc>
                  <a:txBody>
                    <a:bodyPr/>
                    <a:lstStyle/>
                    <a:p>
                      <a:r>
                        <a:rPr lang="fr-FR" sz="1400" dirty="0"/>
                        <a:t>Notice</a:t>
                      </a:r>
                    </a:p>
                  </a:txBody>
                  <a:tcPr/>
                </a:tc>
                <a:extLst>
                  <a:ext uri="{0D108BD9-81ED-4DB2-BD59-A6C34878D82A}">
                    <a16:rowId xmlns:a16="http://schemas.microsoft.com/office/drawing/2014/main" val="2911836237"/>
                  </a:ext>
                </a:extLst>
              </a:tr>
              <a:tr h="369358">
                <a:tc>
                  <a:txBody>
                    <a:bodyPr/>
                    <a:lstStyle/>
                    <a:p>
                      <a:r>
                        <a:rPr lang="fr-FR" dirty="0"/>
                        <a:t>sb25010117</a:t>
                      </a:r>
                    </a:p>
                  </a:txBody>
                  <a:tcPr/>
                </a:tc>
                <a:tc>
                  <a:txBody>
                    <a:bodyPr/>
                    <a:lstStyle/>
                    <a:p>
                      <a:r>
                        <a:rPr lang="en-US" dirty="0"/>
                        <a:t>Slew accepted,  </a:t>
                      </a:r>
                      <a:r>
                        <a:rPr lang="en-US" dirty="0" err="1"/>
                        <a:t>SNrMax</a:t>
                      </a:r>
                      <a:r>
                        <a:rPr lang="en-US" dirty="0"/>
                        <a:t>=16.92 </a:t>
                      </a:r>
                      <a:r>
                        <a:rPr lang="en-US" dirty="0" err="1"/>
                        <a:t>SnrStd</a:t>
                      </a:r>
                      <a:r>
                        <a:rPr lang="en-US" dirty="0"/>
                        <a:t>=1.86, Earth limb</a:t>
                      </a:r>
                    </a:p>
                  </a:txBody>
                  <a:tcPr/>
                </a:tc>
                <a:tc>
                  <a:txBody>
                    <a:bodyPr/>
                    <a:lstStyle/>
                    <a:p>
                      <a:r>
                        <a:rPr lang="fr-FR" dirty="0"/>
                        <a:t>False</a:t>
                      </a:r>
                    </a:p>
                  </a:txBody>
                  <a:tcPr/>
                </a:tc>
                <a:tc>
                  <a:txBody>
                    <a:bodyPr/>
                    <a:lstStyle/>
                    <a:p>
                      <a:r>
                        <a:rPr lang="fr-FR" dirty="0" err="1"/>
                        <a:t>Error</a:t>
                      </a:r>
                      <a:r>
                        <a:rPr lang="fr-FR" dirty="0"/>
                        <a:t> ?</a:t>
                      </a:r>
                    </a:p>
                  </a:txBody>
                  <a:tcPr/>
                </a:tc>
                <a:extLst>
                  <a:ext uri="{0D108BD9-81ED-4DB2-BD59-A6C34878D82A}">
                    <a16:rowId xmlns:a16="http://schemas.microsoft.com/office/drawing/2014/main" val="3270192382"/>
                  </a:ext>
                </a:extLst>
              </a:tr>
              <a:tr h="369358">
                <a:tc>
                  <a:txBody>
                    <a:bodyPr/>
                    <a:lstStyle/>
                    <a:p>
                      <a:r>
                        <a:rPr lang="fr-FR" b="0" i="0" dirty="0">
                          <a:solidFill>
                            <a:srgbClr val="212121"/>
                          </a:solidFill>
                          <a:effectLst/>
                          <a:latin typeface="wf_segoe-ui_normal"/>
                        </a:rPr>
                        <a:t>sb25010119</a:t>
                      </a:r>
                      <a:endParaRPr lang="fr-F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err="1"/>
                        <a:t>Slew</a:t>
                      </a:r>
                      <a:r>
                        <a:rPr lang="fr-FR" dirty="0"/>
                        <a:t> </a:t>
                      </a:r>
                      <a:r>
                        <a:rPr lang="fr-FR" dirty="0" err="1"/>
                        <a:t>rejected</a:t>
                      </a:r>
                      <a:r>
                        <a:rPr lang="fr-FR" dirty="0"/>
                        <a:t>, due to </a:t>
                      </a:r>
                      <a:r>
                        <a:rPr lang="fr-FR" dirty="0" err="1"/>
                        <a:t>already</a:t>
                      </a:r>
                      <a:r>
                        <a:rPr lang="fr-FR" dirty="0"/>
                        <a:t> in GRB init (sb25010117) </a:t>
                      </a:r>
                      <a:r>
                        <a:rPr lang="fr-FR" dirty="0" err="1"/>
                        <a:t>Earth</a:t>
                      </a:r>
                      <a:r>
                        <a:rPr lang="fr-FR" dirty="0"/>
                        <a:t> </a:t>
                      </a:r>
                      <a:r>
                        <a:rPr lang="fr-FR" dirty="0" err="1"/>
                        <a:t>limb</a:t>
                      </a:r>
                      <a:r>
                        <a:rPr lang="fr-FR" dirty="0"/>
                        <a:t> </a:t>
                      </a:r>
                    </a:p>
                  </a:txBody>
                  <a:tcPr/>
                </a:tc>
                <a:tc>
                  <a:txBody>
                    <a:bodyPr/>
                    <a:lstStyle/>
                    <a:p>
                      <a:r>
                        <a:rPr lang="fr-FR" dirty="0"/>
                        <a:t>False</a:t>
                      </a:r>
                    </a:p>
                  </a:txBody>
                  <a:tcPr/>
                </a:tc>
                <a:tc>
                  <a:txBody>
                    <a:bodyPr/>
                    <a:lstStyle/>
                    <a:p>
                      <a:r>
                        <a:rPr lang="fr-FR" dirty="0" err="1"/>
                        <a:t>Error</a:t>
                      </a:r>
                      <a:r>
                        <a:rPr lang="fr-FR" dirty="0"/>
                        <a:t> ?</a:t>
                      </a:r>
                    </a:p>
                  </a:txBody>
                  <a:tcPr/>
                </a:tc>
                <a:extLst>
                  <a:ext uri="{0D108BD9-81ED-4DB2-BD59-A6C34878D82A}">
                    <a16:rowId xmlns:a16="http://schemas.microsoft.com/office/drawing/2014/main" val="2800717634"/>
                  </a:ext>
                </a:extLst>
              </a:tr>
              <a:tr h="369358">
                <a:tc>
                  <a:txBody>
                    <a:bodyPr/>
                    <a:lstStyle/>
                    <a:p>
                      <a:r>
                        <a:rPr lang="fr-FR" sz="1800" b="0" i="0" kern="1200" dirty="0">
                          <a:solidFill>
                            <a:schemeClr val="dk1"/>
                          </a:solidFill>
                          <a:effectLst/>
                          <a:latin typeface="+mn-lt"/>
                          <a:ea typeface="+mn-ea"/>
                          <a:cs typeface="+mn-cs"/>
                        </a:rPr>
                        <a:t>sb25061219</a:t>
                      </a:r>
                      <a:endParaRPr lang="fr-FR" dirty="0"/>
                    </a:p>
                  </a:txBody>
                  <a:tcPr/>
                </a:tc>
                <a:tc>
                  <a:txBody>
                    <a:bodyPr/>
                    <a:lstStyle/>
                    <a:p>
                      <a:r>
                        <a:rPr lang="fr-FR" dirty="0" err="1"/>
                        <a:t>Slew</a:t>
                      </a:r>
                      <a:r>
                        <a:rPr lang="fr-FR" dirty="0"/>
                        <a:t> </a:t>
                      </a:r>
                      <a:r>
                        <a:rPr lang="fr-FR" dirty="0" err="1"/>
                        <a:t>accepted</a:t>
                      </a:r>
                      <a:r>
                        <a:rPr lang="fr-FR" dirty="0"/>
                        <a:t>, CRT, </a:t>
                      </a:r>
                      <a:r>
                        <a:rPr lang="fr-FR" dirty="0" err="1"/>
                        <a:t>column</a:t>
                      </a:r>
                      <a:r>
                        <a:rPr lang="fr-FR" dirty="0"/>
                        <a:t> </a:t>
                      </a:r>
                      <a:r>
                        <a:rPr lang="fr-FR" dirty="0" err="1"/>
                        <a:t>effect</a:t>
                      </a:r>
                      <a:r>
                        <a:rPr lang="fr-FR" dirty="0"/>
                        <a:t> over 2 </a:t>
                      </a:r>
                      <a:r>
                        <a:rPr lang="fr-FR" dirty="0" err="1"/>
                        <a:t>sectors</a:t>
                      </a:r>
                      <a:r>
                        <a:rPr lang="fr-FR" dirty="0"/>
                        <a:t>, SnrStd3&gt;3</a:t>
                      </a:r>
                    </a:p>
                  </a:txBody>
                  <a:tcPr/>
                </a:tc>
                <a:tc>
                  <a:txBody>
                    <a:bodyPr/>
                    <a:lstStyle/>
                    <a:p>
                      <a:r>
                        <a:rPr lang="fr-FR" dirty="0"/>
                        <a:t>False</a:t>
                      </a:r>
                    </a:p>
                  </a:txBody>
                  <a:tcPr/>
                </a:tc>
                <a:tc>
                  <a:txBody>
                    <a:bodyPr/>
                    <a:lstStyle/>
                    <a:p>
                      <a:r>
                        <a:rPr lang="fr-FR" dirty="0"/>
                        <a:t>On </a:t>
                      </a:r>
                      <a:r>
                        <a:rPr lang="fr-FR" dirty="0" err="1"/>
                        <a:t>hold</a:t>
                      </a:r>
                      <a:r>
                        <a:rPr lang="fr-FR" dirty="0"/>
                        <a:t> but GLAT</a:t>
                      </a:r>
                    </a:p>
                  </a:txBody>
                  <a:tcPr/>
                </a:tc>
                <a:extLst>
                  <a:ext uri="{0D108BD9-81ED-4DB2-BD59-A6C34878D82A}">
                    <a16:rowId xmlns:a16="http://schemas.microsoft.com/office/drawing/2014/main" val="2667845335"/>
                  </a:ext>
                </a:extLst>
              </a:tr>
              <a:tr h="369358">
                <a:tc>
                  <a:txBody>
                    <a:bodyPr/>
                    <a:lstStyle/>
                    <a:p>
                      <a:r>
                        <a:rPr lang="fr-FR" sz="1800" b="0" i="0" kern="1200" dirty="0">
                          <a:solidFill>
                            <a:schemeClr val="dk1"/>
                          </a:solidFill>
                          <a:effectLst/>
                          <a:latin typeface="+mn-lt"/>
                          <a:ea typeface="+mn-ea"/>
                          <a:cs typeface="+mn-cs"/>
                        </a:rPr>
                        <a:t>sb25070713-18</a:t>
                      </a:r>
                      <a:endParaRPr lang="fr-FR" dirty="0"/>
                    </a:p>
                  </a:txBody>
                  <a:tcPr/>
                </a:tc>
                <a:tc>
                  <a:txBody>
                    <a:bodyPr/>
                    <a:lstStyle/>
                    <a:p>
                      <a:r>
                        <a:rPr lang="fr-FR" dirty="0" err="1"/>
                        <a:t>Column</a:t>
                      </a:r>
                      <a:r>
                        <a:rPr lang="fr-FR" dirty="0"/>
                        <a:t> </a:t>
                      </a:r>
                      <a:r>
                        <a:rPr lang="fr-FR" dirty="0" err="1"/>
                        <a:t>effect</a:t>
                      </a:r>
                      <a:r>
                        <a:rPr lang="fr-FR" dirty="0"/>
                        <a:t> over 1 secteur, IMT and CRT, </a:t>
                      </a:r>
                      <a:r>
                        <a:rPr lang="fr-FR" dirty="0" err="1"/>
                        <a:t>great</a:t>
                      </a:r>
                      <a:r>
                        <a:rPr lang="fr-FR" dirty="0"/>
                        <a:t> value of </a:t>
                      </a:r>
                      <a:r>
                        <a:rPr lang="fr-FR" dirty="0" err="1"/>
                        <a:t>SnrStd</a:t>
                      </a:r>
                      <a:r>
                        <a:rPr lang="fr-FR" dirty="0"/>
                        <a:t> </a:t>
                      </a:r>
                    </a:p>
                    <a:p>
                      <a:r>
                        <a:rPr lang="fr-FR" dirty="0" err="1"/>
                        <a:t>Series</a:t>
                      </a:r>
                      <a:r>
                        <a:rPr lang="fr-FR" dirty="0"/>
                        <a:t> </a:t>
                      </a:r>
                      <a:r>
                        <a:rPr lang="fr-FR" dirty="0" err="1"/>
                        <a:t>until</a:t>
                      </a:r>
                      <a:r>
                        <a:rPr lang="fr-FR" dirty="0"/>
                        <a:t> the 18th </a:t>
                      </a:r>
                    </a:p>
                  </a:txBody>
                  <a:tcPr/>
                </a:tc>
                <a:tc>
                  <a:txBody>
                    <a:bodyPr/>
                    <a:lstStyle/>
                    <a:p>
                      <a:r>
                        <a:rPr lang="fr-FR" dirty="0"/>
                        <a:t>False</a:t>
                      </a:r>
                    </a:p>
                  </a:txBody>
                  <a:tcPr/>
                </a:tc>
                <a:tc>
                  <a:txBody>
                    <a:bodyPr/>
                    <a:lstStyle/>
                    <a:p>
                      <a:r>
                        <a:rPr lang="fr-FR" dirty="0"/>
                        <a:t>On </a:t>
                      </a:r>
                      <a:r>
                        <a:rPr lang="fr-FR" dirty="0" err="1"/>
                        <a:t>hold</a:t>
                      </a:r>
                      <a:endParaRPr lang="fr-FR" dirty="0"/>
                    </a:p>
                  </a:txBody>
                  <a:tcPr/>
                </a:tc>
                <a:extLst>
                  <a:ext uri="{0D108BD9-81ED-4DB2-BD59-A6C34878D82A}">
                    <a16:rowId xmlns:a16="http://schemas.microsoft.com/office/drawing/2014/main" val="961961454"/>
                  </a:ext>
                </a:extLst>
              </a:tr>
              <a:tr h="3693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0" i="0" kern="1200" dirty="0">
                          <a:solidFill>
                            <a:schemeClr val="dk1"/>
                          </a:solidFill>
                          <a:effectLst/>
                          <a:latin typeface="+mn-lt"/>
                          <a:ea typeface="+mn-ea"/>
                          <a:cs typeface="+mn-cs"/>
                        </a:rPr>
                        <a:t>sb25080704</a:t>
                      </a:r>
                      <a:endParaRPr lang="fr-FR" dirty="0"/>
                    </a:p>
                  </a:txBody>
                  <a:tcPr/>
                </a:tc>
                <a:tc>
                  <a:txBody>
                    <a:bodyPr/>
                    <a:lstStyle/>
                    <a:p>
                      <a:r>
                        <a:rPr lang="en-US" sz="1800" b="0" i="0" kern="1200" dirty="0">
                          <a:solidFill>
                            <a:schemeClr val="dk1"/>
                          </a:solidFill>
                          <a:effectLst/>
                          <a:latin typeface="+mn-lt"/>
                          <a:ea typeface="+mn-ea"/>
                          <a:cs typeface="+mn-cs"/>
                        </a:rPr>
                        <a:t>2 IMT, Noisy modules E6X24 &amp; E3X10 (several noisy pixels disabled), excess not in line with the expected PSF</a:t>
                      </a:r>
                      <a:endParaRPr lang="fr-FR" dirty="0"/>
                    </a:p>
                  </a:txBody>
                  <a:tcPr/>
                </a:tc>
                <a:tc>
                  <a:txBody>
                    <a:bodyPr/>
                    <a:lstStyle/>
                    <a:p>
                      <a:r>
                        <a:rPr lang="fr-FR" dirty="0"/>
                        <a:t>False</a:t>
                      </a:r>
                    </a:p>
                  </a:txBody>
                  <a:tcPr/>
                </a:tc>
                <a:tc>
                  <a:txBody>
                    <a:bodyPr/>
                    <a:lstStyle/>
                    <a:p>
                      <a:r>
                        <a:rPr lang="fr-FR" dirty="0"/>
                        <a:t>On </a:t>
                      </a:r>
                      <a:r>
                        <a:rPr lang="fr-FR" dirty="0" err="1"/>
                        <a:t>hold</a:t>
                      </a:r>
                      <a:endParaRPr lang="fr-FR" dirty="0"/>
                    </a:p>
                  </a:txBody>
                  <a:tcPr/>
                </a:tc>
                <a:extLst>
                  <a:ext uri="{0D108BD9-81ED-4DB2-BD59-A6C34878D82A}">
                    <a16:rowId xmlns:a16="http://schemas.microsoft.com/office/drawing/2014/main" val="3320213203"/>
                  </a:ext>
                </a:extLst>
              </a:tr>
              <a:tr h="369358">
                <a:tc>
                  <a:txBody>
                    <a:bodyPr/>
                    <a:lstStyle/>
                    <a:p>
                      <a:r>
                        <a:rPr lang="fr-FR" sz="1800" b="0" i="0" kern="1200" dirty="0">
                          <a:solidFill>
                            <a:schemeClr val="dk1"/>
                          </a:solidFill>
                          <a:effectLst/>
                          <a:latin typeface="+mn-lt"/>
                          <a:ea typeface="+mn-ea"/>
                          <a:cs typeface="+mn-cs"/>
                        </a:rPr>
                        <a:t>sb25080707</a:t>
                      </a:r>
                      <a:endParaRPr lang="fr-F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Slew accepted, 2 IMT, </a:t>
                      </a:r>
                      <a:r>
                        <a:rPr lang="fr-FR" sz="1800" b="0" i="0" kern="1200" dirty="0">
                          <a:solidFill>
                            <a:schemeClr val="dk1"/>
                          </a:solidFill>
                          <a:effectLst/>
                          <a:latin typeface="+mn-lt"/>
                          <a:ea typeface="+mn-ea"/>
                          <a:cs typeface="+mn-cs"/>
                        </a:rPr>
                        <a:t>Noisy modules E6X24, </a:t>
                      </a:r>
                      <a:r>
                        <a:rPr lang="en-US" sz="1800" b="0" i="0" kern="1200" dirty="0">
                          <a:solidFill>
                            <a:schemeClr val="dk1"/>
                          </a:solidFill>
                          <a:effectLst/>
                          <a:latin typeface="+mn-lt"/>
                          <a:ea typeface="+mn-ea"/>
                          <a:cs typeface="+mn-cs"/>
                        </a:rPr>
                        <a:t>excess not in line with the expected PSF</a:t>
                      </a:r>
                      <a:endParaRPr lang="en-US" altLang="zh-CN" dirty="0"/>
                    </a:p>
                  </a:txBody>
                  <a:tcPr/>
                </a:tc>
                <a:tc>
                  <a:txBody>
                    <a:bodyPr/>
                    <a:lstStyle/>
                    <a:p>
                      <a:r>
                        <a:rPr lang="fr-FR" dirty="0"/>
                        <a:t>False</a:t>
                      </a:r>
                    </a:p>
                  </a:txBody>
                  <a:tcPr/>
                </a:tc>
                <a:tc>
                  <a:txBody>
                    <a:bodyPr/>
                    <a:lstStyle/>
                    <a:p>
                      <a:r>
                        <a:rPr lang="fr-FR" dirty="0"/>
                        <a:t>On </a:t>
                      </a:r>
                      <a:r>
                        <a:rPr lang="fr-FR" dirty="0" err="1"/>
                        <a:t>hold</a:t>
                      </a:r>
                      <a:endParaRPr lang="fr-FR" dirty="0"/>
                    </a:p>
                    <a:p>
                      <a:r>
                        <a:rPr lang="fr-FR" dirty="0" err="1"/>
                        <a:t>Maskcod</a:t>
                      </a:r>
                      <a:r>
                        <a:rPr lang="fr-FR" dirty="0"/>
                        <a:t>.</a:t>
                      </a:r>
                    </a:p>
                  </a:txBody>
                  <a:tcPr/>
                </a:tc>
                <a:extLst>
                  <a:ext uri="{0D108BD9-81ED-4DB2-BD59-A6C34878D82A}">
                    <a16:rowId xmlns:a16="http://schemas.microsoft.com/office/drawing/2014/main" val="957356127"/>
                  </a:ext>
                </a:extLst>
              </a:tr>
              <a:tr h="369358">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2181703756"/>
                  </a:ext>
                </a:extLst>
              </a:tr>
            </a:tbl>
          </a:graphicData>
        </a:graphic>
      </p:graphicFrame>
    </p:spTree>
    <p:extLst>
      <p:ext uri="{BB962C8B-B14F-4D97-AF65-F5344CB8AC3E}">
        <p14:creationId xmlns:p14="http://schemas.microsoft.com/office/powerpoint/2010/main" val="1403204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2A4555-8C0C-4CB1-A2E0-C3DD2270ACE0}"/>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A9D118D1-FBF6-44BB-A02A-CD49F3E62EFB}"/>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466173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B8A46C-803E-4843-BBE5-8AE04C6B5F6D}"/>
              </a:ext>
            </a:extLst>
          </p:cNvPr>
          <p:cNvSpPr>
            <a:spLocks noGrp="1"/>
          </p:cNvSpPr>
          <p:nvPr>
            <p:ph type="title"/>
          </p:nvPr>
        </p:nvSpPr>
        <p:spPr/>
        <p:txBody>
          <a:bodyPr/>
          <a:lstStyle/>
          <a:p>
            <a:r>
              <a:rPr lang="fr-FR" dirty="0"/>
              <a:t>Questions </a:t>
            </a:r>
            <a:r>
              <a:rPr lang="fr-FR" dirty="0" err="1"/>
              <a:t>only</a:t>
            </a:r>
            <a:r>
              <a:rPr lang="fr-FR" dirty="0"/>
              <a:t> for the horrible </a:t>
            </a:r>
            <a:r>
              <a:rPr lang="fr-FR" dirty="0" err="1"/>
              <a:t>Doktor</a:t>
            </a:r>
            <a:endParaRPr lang="fr-FR" dirty="0"/>
          </a:p>
        </p:txBody>
      </p:sp>
      <p:sp>
        <p:nvSpPr>
          <p:cNvPr id="3" name="Espace réservé du contenu 2">
            <a:extLst>
              <a:ext uri="{FF2B5EF4-FFF2-40B4-BE49-F238E27FC236}">
                <a16:creationId xmlns:a16="http://schemas.microsoft.com/office/drawing/2014/main" id="{62579B58-7D94-424A-B7B4-4234189BB7F8}"/>
              </a:ext>
            </a:extLst>
          </p:cNvPr>
          <p:cNvSpPr>
            <a:spLocks noGrp="1"/>
          </p:cNvSpPr>
          <p:nvPr>
            <p:ph idx="1"/>
          </p:nvPr>
        </p:nvSpPr>
        <p:spPr/>
        <p:txBody>
          <a:bodyPr/>
          <a:lstStyle/>
          <a:p>
            <a:pPr marL="457200" lvl="1" indent="0">
              <a:buNone/>
            </a:pPr>
            <a:endParaRPr lang="fr-FR" dirty="0"/>
          </a:p>
          <a:p>
            <a:pPr lvl="1"/>
            <a:r>
              <a:rPr lang="fr-FR" dirty="0" err="1"/>
              <a:t>We</a:t>
            </a:r>
            <a:r>
              <a:rPr lang="fr-FR" dirty="0"/>
              <a:t> </a:t>
            </a:r>
            <a:r>
              <a:rPr lang="fr-FR" dirty="0" err="1"/>
              <a:t>observed</a:t>
            </a:r>
            <a:r>
              <a:rPr lang="fr-FR" dirty="0"/>
              <a:t> </a:t>
            </a:r>
            <a:r>
              <a:rPr lang="fr-FR" dirty="0" err="1"/>
              <a:t>Crab</a:t>
            </a:r>
            <a:r>
              <a:rPr lang="fr-FR" dirty="0"/>
              <a:t> issues </a:t>
            </a:r>
            <a:r>
              <a:rPr lang="fr-FR" dirty="0" err="1"/>
              <a:t>with</a:t>
            </a:r>
            <a:r>
              <a:rPr lang="fr-FR" dirty="0"/>
              <a:t> CRT and IMT (sb25122303, sb26020601), </a:t>
            </a:r>
            <a:r>
              <a:rPr lang="fr-FR" dirty="0" err="1"/>
              <a:t>what</a:t>
            </a:r>
            <a:r>
              <a:rPr lang="fr-FR" dirty="0"/>
              <a:t> </a:t>
            </a:r>
            <a:r>
              <a:rPr lang="fr-FR" dirty="0" err="1"/>
              <a:t>will</a:t>
            </a:r>
            <a:r>
              <a:rPr lang="fr-FR" dirty="0"/>
              <a:t> </a:t>
            </a:r>
            <a:r>
              <a:rPr lang="fr-FR" dirty="0" err="1"/>
              <a:t>be</a:t>
            </a:r>
            <a:r>
              <a:rPr lang="fr-FR" dirty="0"/>
              <a:t> the </a:t>
            </a:r>
            <a:r>
              <a:rPr lang="fr-FR" dirty="0" err="1"/>
              <a:t>status</a:t>
            </a:r>
            <a:r>
              <a:rPr lang="fr-FR" dirty="0"/>
              <a:t> </a:t>
            </a:r>
            <a:r>
              <a:rPr lang="fr-FR" dirty="0" err="1"/>
              <a:t>with</a:t>
            </a:r>
            <a:r>
              <a:rPr lang="fr-FR" dirty="0"/>
              <a:t> the new soft version?</a:t>
            </a:r>
          </a:p>
          <a:p>
            <a:pPr lvl="1"/>
            <a:r>
              <a:rPr lang="fr-FR" dirty="0" err="1"/>
              <a:t>Why</a:t>
            </a:r>
            <a:r>
              <a:rPr lang="fr-FR" dirty="0"/>
              <a:t> do </a:t>
            </a:r>
            <a:r>
              <a:rPr lang="fr-FR" dirty="0" err="1"/>
              <a:t>we</a:t>
            </a:r>
            <a:r>
              <a:rPr lang="fr-FR" dirty="0"/>
              <a:t> </a:t>
            </a:r>
            <a:r>
              <a:rPr lang="fr-FR" dirty="0" err="1"/>
              <a:t>see</a:t>
            </a:r>
            <a:r>
              <a:rPr lang="fr-FR" dirty="0"/>
              <a:t> a cross </a:t>
            </a:r>
            <a:r>
              <a:rPr lang="fr-FR" dirty="0" err="1"/>
              <a:t>when</a:t>
            </a:r>
            <a:r>
              <a:rPr lang="fr-FR" dirty="0"/>
              <a:t> </a:t>
            </a:r>
            <a:r>
              <a:rPr lang="fr-FR" dirty="0" err="1"/>
              <a:t>we</a:t>
            </a:r>
            <a:r>
              <a:rPr lang="fr-FR" dirty="0"/>
              <a:t> have </a:t>
            </a:r>
            <a:r>
              <a:rPr lang="fr-FR" dirty="0" err="1"/>
              <a:t>disturbed</a:t>
            </a:r>
            <a:r>
              <a:rPr lang="fr-FR" dirty="0"/>
              <a:t> images, </a:t>
            </a:r>
            <a:r>
              <a:rPr lang="fr-FR" dirty="0" err="1"/>
              <a:t>what</a:t>
            </a:r>
            <a:r>
              <a:rPr lang="fr-FR" dirty="0"/>
              <a:t> </a:t>
            </a:r>
            <a:r>
              <a:rPr lang="fr-FR" dirty="0" err="1"/>
              <a:t>is</a:t>
            </a:r>
            <a:r>
              <a:rPr lang="fr-FR" dirty="0"/>
              <a:t> the origine of </a:t>
            </a:r>
            <a:r>
              <a:rPr lang="fr-FR" dirty="0" err="1"/>
              <a:t>this</a:t>
            </a:r>
            <a:r>
              <a:rPr lang="fr-FR" dirty="0"/>
              <a:t> </a:t>
            </a:r>
            <a:r>
              <a:rPr lang="fr-FR" dirty="0" err="1"/>
              <a:t>feature</a:t>
            </a:r>
            <a:r>
              <a:rPr lang="fr-FR" dirty="0"/>
              <a:t>?</a:t>
            </a:r>
          </a:p>
        </p:txBody>
      </p:sp>
    </p:spTree>
    <p:extLst>
      <p:ext uri="{BB962C8B-B14F-4D97-AF65-F5344CB8AC3E}">
        <p14:creationId xmlns:p14="http://schemas.microsoft.com/office/powerpoint/2010/main" val="369529326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1776</TotalTime>
  <Words>1096</Words>
  <Application>Microsoft Office PowerPoint</Application>
  <PresentationFormat>Grand écran</PresentationFormat>
  <Paragraphs>141</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Calibri Light</vt:lpstr>
      <vt:lpstr>wf_segoe-ui_normal</vt:lpstr>
      <vt:lpstr>Thème Office</vt:lpstr>
      <vt:lpstr>Présentation PowerPoint</vt:lpstr>
      <vt:lpstr>Présentation PowerPoint</vt:lpstr>
      <vt:lpstr>Présentation PowerPoint</vt:lpstr>
      <vt:lpstr>Présentation PowerPoint</vt:lpstr>
      <vt:lpstr>Présentation PowerPoint</vt:lpstr>
      <vt:lpstr>Présentation PowerPoint</vt:lpstr>
      <vt:lpstr>Questions only for the horrible Doktor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Cordier Bertrand</dc:creator>
  <cp:lastModifiedBy>Cordier Bertrand</cp:lastModifiedBy>
  <cp:revision>55</cp:revision>
  <dcterms:created xsi:type="dcterms:W3CDTF">2026-03-20T10:27:57Z</dcterms:created>
  <dcterms:modified xsi:type="dcterms:W3CDTF">2026-03-27T10:49:51Z</dcterms:modified>
</cp:coreProperties>
</file>