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24"/>
  </p:notesMasterIdLst>
  <p:sldIdLst>
    <p:sldId id="261" r:id="rId6"/>
    <p:sldId id="318" r:id="rId7"/>
    <p:sldId id="670" r:id="rId8"/>
    <p:sldId id="652" r:id="rId9"/>
    <p:sldId id="649" r:id="rId10"/>
    <p:sldId id="659" r:id="rId11"/>
    <p:sldId id="654" r:id="rId12"/>
    <p:sldId id="656" r:id="rId13"/>
    <p:sldId id="672" r:id="rId14"/>
    <p:sldId id="669" r:id="rId15"/>
    <p:sldId id="608" r:id="rId16"/>
    <p:sldId id="607" r:id="rId17"/>
    <p:sldId id="671" r:id="rId18"/>
    <p:sldId id="259" r:id="rId19"/>
    <p:sldId id="260" r:id="rId20"/>
    <p:sldId id="262" r:id="rId21"/>
    <p:sldId id="263" r:id="rId22"/>
    <p:sldId id="675" r:id="rId23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728FA5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5956" autoAdjust="0"/>
  </p:normalViewPr>
  <p:slideViewPr>
    <p:cSldViewPr snapToGrid="0" snapToObjects="1">
      <p:cViewPr varScale="1">
        <p:scale>
          <a:sx n="64" d="100"/>
          <a:sy n="64" d="100"/>
        </p:scale>
        <p:origin x="645" y="24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F26F9-331F-4017-A5F9-B04270AD5110}" type="datetimeFigureOut">
              <a:rPr lang="it-IT" smtClean="0"/>
              <a:t>04/03/2026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D3A6A-0C48-4479-AEED-0D5996E13E9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1122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3A6A-0C48-4479-AEED-0D5996E13E9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717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A1BA-66C5-41D0-9914-A95D63F33B0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799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A1BA-66C5-41D0-9914-A95D63F33B0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77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3A6A-0C48-4479-AEED-0D5996E13E9A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489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3A6A-0C48-4479-AEED-0D5996E13E9A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2181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3A6A-0C48-4479-AEED-0D5996E13E9A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464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3A6A-0C48-4479-AEED-0D5996E13E9A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503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3A6A-0C48-4479-AEED-0D5996E13E9A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4230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3A6A-0C48-4479-AEED-0D5996E13E9A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4604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A1BA-66C5-41D0-9914-A95D63F33B0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55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A1BA-66C5-41D0-9914-A95D63F33B0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06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3832224"/>
            <a:ext cx="12192000" cy="3025776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64025" y="3816351"/>
            <a:ext cx="12048863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5380" y="4149739"/>
            <a:ext cx="10363200" cy="968375"/>
          </a:xfr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55380" y="5260981"/>
            <a:ext cx="10363200" cy="13335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4534214"/>
            <a:ext cx="12192000" cy="2323786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75850" y="4534214"/>
            <a:ext cx="12048863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68073" y="2315291"/>
            <a:ext cx="10363200" cy="1434919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728FA5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62247" y="5119356"/>
            <a:ext cx="10363200" cy="13335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  <p:pic>
        <p:nvPicPr>
          <p:cNvPr id="128" name="Immagine 127">
            <a:extLst>
              <a:ext uri="{FF2B5EF4-FFF2-40B4-BE49-F238E27FC236}">
                <a16:creationId xmlns:a16="http://schemas.microsoft.com/office/drawing/2014/main" id="{FDA2AD0D-5138-4C3C-8B6C-7AD549651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83" y="-73002"/>
            <a:ext cx="3025434" cy="23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0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 (a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1426464"/>
            <a:ext cx="12192000" cy="5431536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71583" y="1426464"/>
            <a:ext cx="12048863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5380" y="1821499"/>
            <a:ext cx="10363200" cy="2516429"/>
          </a:xfrm>
        </p:spPr>
        <p:txBody>
          <a:bodyPr anchor="ctr">
            <a:normAutofit/>
          </a:bodyPr>
          <a:lstStyle>
            <a:lvl1pPr algn="ctr"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55380" y="4480798"/>
            <a:ext cx="10363200" cy="21136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  <p:pic>
        <p:nvPicPr>
          <p:cNvPr id="127" name="Immagine 126">
            <a:extLst>
              <a:ext uri="{FF2B5EF4-FFF2-40B4-BE49-F238E27FC236}">
                <a16:creationId xmlns:a16="http://schemas.microsoft.com/office/drawing/2014/main" id="{EED86CD4-DD4B-4D32-8037-F7A31F224D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0548" y="187532"/>
            <a:ext cx="3470904" cy="10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2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 (alt - el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1916599"/>
            <a:ext cx="12192000" cy="494141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71583" y="1915143"/>
            <a:ext cx="12048863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5380" y="2199015"/>
            <a:ext cx="10363200" cy="2138919"/>
          </a:xfrm>
        </p:spPr>
        <p:txBody>
          <a:bodyPr anchor="ctr">
            <a:normAutofit/>
          </a:bodyPr>
          <a:lstStyle>
            <a:lvl1pPr algn="ctr"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55380" y="4480798"/>
            <a:ext cx="10363200" cy="21136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  <p:pic>
        <p:nvPicPr>
          <p:cNvPr id="128" name="Picture 256">
            <a:extLst>
              <a:ext uri="{FF2B5EF4-FFF2-40B4-BE49-F238E27FC236}">
                <a16:creationId xmlns:a16="http://schemas.microsoft.com/office/drawing/2014/main" id="{504E31FC-03C4-4608-B765-E1FE89FC1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9822" y="220543"/>
            <a:ext cx="3892356" cy="14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0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9"/>
            <a:ext cx="12192000" cy="8683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4707" y="116916"/>
            <a:ext cx="11441391" cy="592671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10" y="1600206"/>
            <a:ext cx="11098303" cy="45259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129" name="Rettangolo 128"/>
          <p:cNvSpPr/>
          <p:nvPr userDrawn="1"/>
        </p:nvSpPr>
        <p:spPr>
          <a:xfrm>
            <a:off x="0" y="6473574"/>
            <a:ext cx="12192000" cy="384435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64025" y="709567"/>
            <a:ext cx="12048863" cy="180000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Connettore 1 262">
            <a:extLst>
              <a:ext uri="{FF2B5EF4-FFF2-40B4-BE49-F238E27FC236}">
                <a16:creationId xmlns:a16="http://schemas.microsoft.com/office/drawing/2014/main" id="{1320C499-0A28-4E0B-9CA0-E9FCAF087822}"/>
              </a:ext>
            </a:extLst>
          </p:cNvPr>
          <p:cNvCxnSpPr>
            <a:cxnSpLocks/>
          </p:cNvCxnSpPr>
          <p:nvPr userDrawn="1"/>
        </p:nvCxnSpPr>
        <p:spPr>
          <a:xfrm>
            <a:off x="853001" y="6473587"/>
            <a:ext cx="0" cy="38443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Segnaposto numero diapositiva 5">
            <a:extLst>
              <a:ext uri="{FF2B5EF4-FFF2-40B4-BE49-F238E27FC236}">
                <a16:creationId xmlns:a16="http://schemas.microsoft.com/office/drawing/2014/main" id="{79FF9AF5-BCAE-4F45-9ED0-2DFD0E05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1" y="6484844"/>
            <a:ext cx="837951" cy="36512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834947A-1B05-2B43-AD85-E646CE852B9E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256" name="Picture 2">
            <a:extLst>
              <a:ext uri="{FF2B5EF4-FFF2-40B4-BE49-F238E27FC236}">
                <a16:creationId xmlns:a16="http://schemas.microsoft.com/office/drawing/2014/main" id="{1F979AA0-231D-4EC2-968A-AE3AF1F194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698" y="6532526"/>
            <a:ext cx="2581906" cy="2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Immagine 253" descr="Logo RadLab">
            <a:extLst>
              <a:ext uri="{FF2B5EF4-FFF2-40B4-BE49-F238E27FC236}">
                <a16:creationId xmlns:a16="http://schemas.microsoft.com/office/drawing/2014/main" id="{245D364E-81AF-4FA5-B4F0-836F24062C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6" y="6494769"/>
            <a:ext cx="1145144" cy="3908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0D4A2E-0B35-4BD9-BDF1-61CDFEB35888}"/>
              </a:ext>
            </a:extLst>
          </p:cNvPr>
          <p:cNvSpPr txBox="1"/>
          <p:nvPr userDrawn="1"/>
        </p:nvSpPr>
        <p:spPr>
          <a:xfrm>
            <a:off x="3810321" y="6473587"/>
            <a:ext cx="407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C.Fiorini</a:t>
            </a:r>
            <a:r>
              <a:rPr lang="it-IT" dirty="0">
                <a:solidFill>
                  <a:schemeClr val="bg1"/>
                </a:solidFill>
              </a:rPr>
              <a:t> - CNAO-IN2P3 - 05/03/26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7F510D-1E59-4628-BF77-CBE47078D8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98623" y="9"/>
            <a:ext cx="1010303" cy="7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137" name="Rettangolo 136">
            <a:extLst>
              <a:ext uri="{FF2B5EF4-FFF2-40B4-BE49-F238E27FC236}">
                <a16:creationId xmlns:a16="http://schemas.microsoft.com/office/drawing/2014/main" id="{5BDD17DE-19DC-44C8-B510-4ECE5D3C5FE6}"/>
              </a:ext>
            </a:extLst>
          </p:cNvPr>
          <p:cNvSpPr/>
          <p:nvPr userDrawn="1"/>
        </p:nvSpPr>
        <p:spPr>
          <a:xfrm>
            <a:off x="0" y="9"/>
            <a:ext cx="12192000" cy="8683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140" name="Rettangolo 139">
            <a:extLst>
              <a:ext uri="{FF2B5EF4-FFF2-40B4-BE49-F238E27FC236}">
                <a16:creationId xmlns:a16="http://schemas.microsoft.com/office/drawing/2014/main" id="{5795FF00-B996-450E-840D-05ED08F9DF09}"/>
              </a:ext>
            </a:extLst>
          </p:cNvPr>
          <p:cNvSpPr/>
          <p:nvPr userDrawn="1"/>
        </p:nvSpPr>
        <p:spPr>
          <a:xfrm>
            <a:off x="0" y="6473574"/>
            <a:ext cx="12192000" cy="384435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grpSp>
        <p:nvGrpSpPr>
          <p:cNvPr id="142" name="Gruppo 141">
            <a:extLst>
              <a:ext uri="{FF2B5EF4-FFF2-40B4-BE49-F238E27FC236}">
                <a16:creationId xmlns:a16="http://schemas.microsoft.com/office/drawing/2014/main" id="{6F3FD378-BB7C-43DF-A287-9762EA05C36F}"/>
              </a:ext>
            </a:extLst>
          </p:cNvPr>
          <p:cNvGrpSpPr/>
          <p:nvPr userDrawn="1"/>
        </p:nvGrpSpPr>
        <p:grpSpPr>
          <a:xfrm>
            <a:off x="64025" y="709567"/>
            <a:ext cx="12048863" cy="180000"/>
            <a:chOff x="1218340" y="275867"/>
            <a:chExt cx="17715122" cy="567843"/>
          </a:xfrm>
        </p:grpSpPr>
        <p:cxnSp>
          <p:nvCxnSpPr>
            <p:cNvPr id="143" name="Connettore 1 132">
              <a:extLst>
                <a:ext uri="{FF2B5EF4-FFF2-40B4-BE49-F238E27FC236}">
                  <a16:creationId xmlns:a16="http://schemas.microsoft.com/office/drawing/2014/main" id="{0D7DA4E9-87F8-49EA-94B1-578E59D8B523}"/>
                </a:ext>
              </a:extLst>
            </p:cNvPr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33">
              <a:extLst>
                <a:ext uri="{FF2B5EF4-FFF2-40B4-BE49-F238E27FC236}">
                  <a16:creationId xmlns:a16="http://schemas.microsoft.com/office/drawing/2014/main" id="{74518429-FCEF-4B0A-A5DE-FB00154D5370}"/>
                </a:ext>
              </a:extLst>
            </p:cNvPr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34">
              <a:extLst>
                <a:ext uri="{FF2B5EF4-FFF2-40B4-BE49-F238E27FC236}">
                  <a16:creationId xmlns:a16="http://schemas.microsoft.com/office/drawing/2014/main" id="{549048F5-5561-4407-A17D-B312AA79017D}"/>
                </a:ext>
              </a:extLst>
            </p:cNvPr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35">
              <a:extLst>
                <a:ext uri="{FF2B5EF4-FFF2-40B4-BE49-F238E27FC236}">
                  <a16:creationId xmlns:a16="http://schemas.microsoft.com/office/drawing/2014/main" id="{5008F1C6-598C-410D-AC51-C38220C07D5B}"/>
                </a:ext>
              </a:extLst>
            </p:cNvPr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36">
              <a:extLst>
                <a:ext uri="{FF2B5EF4-FFF2-40B4-BE49-F238E27FC236}">
                  <a16:creationId xmlns:a16="http://schemas.microsoft.com/office/drawing/2014/main" id="{5413EF85-8545-4C31-B959-185E1357C3F4}"/>
                </a:ext>
              </a:extLst>
            </p:cNvPr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37">
              <a:extLst>
                <a:ext uri="{FF2B5EF4-FFF2-40B4-BE49-F238E27FC236}">
                  <a16:creationId xmlns:a16="http://schemas.microsoft.com/office/drawing/2014/main" id="{2F2DA897-79F7-4AD5-8847-E9975D70B706}"/>
                </a:ext>
              </a:extLst>
            </p:cNvPr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38">
              <a:extLst>
                <a:ext uri="{FF2B5EF4-FFF2-40B4-BE49-F238E27FC236}">
                  <a16:creationId xmlns:a16="http://schemas.microsoft.com/office/drawing/2014/main" id="{E02EB190-4996-4117-B70F-1691F7DC47BF}"/>
                </a:ext>
              </a:extLst>
            </p:cNvPr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39">
              <a:extLst>
                <a:ext uri="{FF2B5EF4-FFF2-40B4-BE49-F238E27FC236}">
                  <a16:creationId xmlns:a16="http://schemas.microsoft.com/office/drawing/2014/main" id="{574D0B87-5D6F-4C32-A2A5-842C705BF182}"/>
                </a:ext>
              </a:extLst>
            </p:cNvPr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40">
              <a:extLst>
                <a:ext uri="{FF2B5EF4-FFF2-40B4-BE49-F238E27FC236}">
                  <a16:creationId xmlns:a16="http://schemas.microsoft.com/office/drawing/2014/main" id="{7CA49583-CC0E-4623-AC2A-EECA26D0E913}"/>
                </a:ext>
              </a:extLst>
            </p:cNvPr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41">
              <a:extLst>
                <a:ext uri="{FF2B5EF4-FFF2-40B4-BE49-F238E27FC236}">
                  <a16:creationId xmlns:a16="http://schemas.microsoft.com/office/drawing/2014/main" id="{A0A8203D-D8E5-4559-95E1-3A176588426D}"/>
                </a:ext>
              </a:extLst>
            </p:cNvPr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42">
              <a:extLst>
                <a:ext uri="{FF2B5EF4-FFF2-40B4-BE49-F238E27FC236}">
                  <a16:creationId xmlns:a16="http://schemas.microsoft.com/office/drawing/2014/main" id="{B1AD0663-1229-4F7E-ABC2-32D2C7383A7E}"/>
                </a:ext>
              </a:extLst>
            </p:cNvPr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43">
              <a:extLst>
                <a:ext uri="{FF2B5EF4-FFF2-40B4-BE49-F238E27FC236}">
                  <a16:creationId xmlns:a16="http://schemas.microsoft.com/office/drawing/2014/main" id="{EDE4D3D0-58B9-4C09-BBA4-E4F5C434409B}"/>
                </a:ext>
              </a:extLst>
            </p:cNvPr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44">
              <a:extLst>
                <a:ext uri="{FF2B5EF4-FFF2-40B4-BE49-F238E27FC236}">
                  <a16:creationId xmlns:a16="http://schemas.microsoft.com/office/drawing/2014/main" id="{FC7D2114-A5BD-4E2D-B582-D9B29A35E8ED}"/>
                </a:ext>
              </a:extLst>
            </p:cNvPr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45">
              <a:extLst>
                <a:ext uri="{FF2B5EF4-FFF2-40B4-BE49-F238E27FC236}">
                  <a16:creationId xmlns:a16="http://schemas.microsoft.com/office/drawing/2014/main" id="{A2BBC1EC-197D-4798-8FA4-E8081DD0C4E8}"/>
                </a:ext>
              </a:extLst>
            </p:cNvPr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46">
              <a:extLst>
                <a:ext uri="{FF2B5EF4-FFF2-40B4-BE49-F238E27FC236}">
                  <a16:creationId xmlns:a16="http://schemas.microsoft.com/office/drawing/2014/main" id="{CEB9E0BF-5B6D-4289-95D0-222E1F5AC5FF}"/>
                </a:ext>
              </a:extLst>
            </p:cNvPr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47">
              <a:extLst>
                <a:ext uri="{FF2B5EF4-FFF2-40B4-BE49-F238E27FC236}">
                  <a16:creationId xmlns:a16="http://schemas.microsoft.com/office/drawing/2014/main" id="{2E9EAA31-0063-4A69-BE31-485ECB972E64}"/>
                </a:ext>
              </a:extLst>
            </p:cNvPr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48">
              <a:extLst>
                <a:ext uri="{FF2B5EF4-FFF2-40B4-BE49-F238E27FC236}">
                  <a16:creationId xmlns:a16="http://schemas.microsoft.com/office/drawing/2014/main" id="{10898F2D-5BF3-4449-8BA4-39805BD964A2}"/>
                </a:ext>
              </a:extLst>
            </p:cNvPr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49">
              <a:extLst>
                <a:ext uri="{FF2B5EF4-FFF2-40B4-BE49-F238E27FC236}">
                  <a16:creationId xmlns:a16="http://schemas.microsoft.com/office/drawing/2014/main" id="{399595F7-BB9F-4611-88C4-1F9DEC71D568}"/>
                </a:ext>
              </a:extLst>
            </p:cNvPr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50">
              <a:extLst>
                <a:ext uri="{FF2B5EF4-FFF2-40B4-BE49-F238E27FC236}">
                  <a16:creationId xmlns:a16="http://schemas.microsoft.com/office/drawing/2014/main" id="{B3DB727E-1188-409E-999E-D1EB21C596DF}"/>
                </a:ext>
              </a:extLst>
            </p:cNvPr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51">
              <a:extLst>
                <a:ext uri="{FF2B5EF4-FFF2-40B4-BE49-F238E27FC236}">
                  <a16:creationId xmlns:a16="http://schemas.microsoft.com/office/drawing/2014/main" id="{33D92EBA-DB10-49EE-B82F-29F1901867A7}"/>
                </a:ext>
              </a:extLst>
            </p:cNvPr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52">
              <a:extLst>
                <a:ext uri="{FF2B5EF4-FFF2-40B4-BE49-F238E27FC236}">
                  <a16:creationId xmlns:a16="http://schemas.microsoft.com/office/drawing/2014/main" id="{F3D019E1-9FC8-4B5A-9760-9098A3654185}"/>
                </a:ext>
              </a:extLst>
            </p:cNvPr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53">
              <a:extLst>
                <a:ext uri="{FF2B5EF4-FFF2-40B4-BE49-F238E27FC236}">
                  <a16:creationId xmlns:a16="http://schemas.microsoft.com/office/drawing/2014/main" id="{7BE81CFD-BBAE-4F1A-81A5-9000B7299E1B}"/>
                </a:ext>
              </a:extLst>
            </p:cNvPr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54">
              <a:extLst>
                <a:ext uri="{FF2B5EF4-FFF2-40B4-BE49-F238E27FC236}">
                  <a16:creationId xmlns:a16="http://schemas.microsoft.com/office/drawing/2014/main" id="{EC875DD6-A57E-4826-B1A8-F73635125A0F}"/>
                </a:ext>
              </a:extLst>
            </p:cNvPr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55">
              <a:extLst>
                <a:ext uri="{FF2B5EF4-FFF2-40B4-BE49-F238E27FC236}">
                  <a16:creationId xmlns:a16="http://schemas.microsoft.com/office/drawing/2014/main" id="{4B73F196-6190-4D85-9F83-E781898159B2}"/>
                </a:ext>
              </a:extLst>
            </p:cNvPr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56">
              <a:extLst>
                <a:ext uri="{FF2B5EF4-FFF2-40B4-BE49-F238E27FC236}">
                  <a16:creationId xmlns:a16="http://schemas.microsoft.com/office/drawing/2014/main" id="{DB1A1B2C-2F2F-485E-8800-F81F85B0ECF9}"/>
                </a:ext>
              </a:extLst>
            </p:cNvPr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57">
              <a:extLst>
                <a:ext uri="{FF2B5EF4-FFF2-40B4-BE49-F238E27FC236}">
                  <a16:creationId xmlns:a16="http://schemas.microsoft.com/office/drawing/2014/main" id="{F681D157-7596-492F-83DE-57187E9658F6}"/>
                </a:ext>
              </a:extLst>
            </p:cNvPr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58">
              <a:extLst>
                <a:ext uri="{FF2B5EF4-FFF2-40B4-BE49-F238E27FC236}">
                  <a16:creationId xmlns:a16="http://schemas.microsoft.com/office/drawing/2014/main" id="{E7BB9109-432D-4A84-B84F-53BA160120BE}"/>
                </a:ext>
              </a:extLst>
            </p:cNvPr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59">
              <a:extLst>
                <a:ext uri="{FF2B5EF4-FFF2-40B4-BE49-F238E27FC236}">
                  <a16:creationId xmlns:a16="http://schemas.microsoft.com/office/drawing/2014/main" id="{44055437-0BD3-4D7C-AC1E-1CFF5AFDBDED}"/>
                </a:ext>
              </a:extLst>
            </p:cNvPr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60">
              <a:extLst>
                <a:ext uri="{FF2B5EF4-FFF2-40B4-BE49-F238E27FC236}">
                  <a16:creationId xmlns:a16="http://schemas.microsoft.com/office/drawing/2014/main" id="{7B553656-B11C-49A3-8A70-AB95CE5117EC}"/>
                </a:ext>
              </a:extLst>
            </p:cNvPr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61">
              <a:extLst>
                <a:ext uri="{FF2B5EF4-FFF2-40B4-BE49-F238E27FC236}">
                  <a16:creationId xmlns:a16="http://schemas.microsoft.com/office/drawing/2014/main" id="{22301BB7-4DE4-44D4-BB28-7B5A6E7CD7EF}"/>
                </a:ext>
              </a:extLst>
            </p:cNvPr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62">
              <a:extLst>
                <a:ext uri="{FF2B5EF4-FFF2-40B4-BE49-F238E27FC236}">
                  <a16:creationId xmlns:a16="http://schemas.microsoft.com/office/drawing/2014/main" id="{673F62C5-7B9F-4743-80F6-ED77014B4FC2}"/>
                </a:ext>
              </a:extLst>
            </p:cNvPr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63">
              <a:extLst>
                <a:ext uri="{FF2B5EF4-FFF2-40B4-BE49-F238E27FC236}">
                  <a16:creationId xmlns:a16="http://schemas.microsoft.com/office/drawing/2014/main" id="{4699EBBC-464E-4F81-9879-9E0077937AAC}"/>
                </a:ext>
              </a:extLst>
            </p:cNvPr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64">
              <a:extLst>
                <a:ext uri="{FF2B5EF4-FFF2-40B4-BE49-F238E27FC236}">
                  <a16:creationId xmlns:a16="http://schemas.microsoft.com/office/drawing/2014/main" id="{AE6C8B09-5A87-4DE7-B658-A7B2270C3BA8}"/>
                </a:ext>
              </a:extLst>
            </p:cNvPr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65">
              <a:extLst>
                <a:ext uri="{FF2B5EF4-FFF2-40B4-BE49-F238E27FC236}">
                  <a16:creationId xmlns:a16="http://schemas.microsoft.com/office/drawing/2014/main" id="{7B1D8AA2-851A-472B-AD98-50905E465070}"/>
                </a:ext>
              </a:extLst>
            </p:cNvPr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66">
              <a:extLst>
                <a:ext uri="{FF2B5EF4-FFF2-40B4-BE49-F238E27FC236}">
                  <a16:creationId xmlns:a16="http://schemas.microsoft.com/office/drawing/2014/main" id="{24F140FB-3B97-47F0-AC97-6D4F7EB608FD}"/>
                </a:ext>
              </a:extLst>
            </p:cNvPr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67">
              <a:extLst>
                <a:ext uri="{FF2B5EF4-FFF2-40B4-BE49-F238E27FC236}">
                  <a16:creationId xmlns:a16="http://schemas.microsoft.com/office/drawing/2014/main" id="{1D6B22CA-704E-468D-8929-8127516B6A22}"/>
                </a:ext>
              </a:extLst>
            </p:cNvPr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68">
              <a:extLst>
                <a:ext uri="{FF2B5EF4-FFF2-40B4-BE49-F238E27FC236}">
                  <a16:creationId xmlns:a16="http://schemas.microsoft.com/office/drawing/2014/main" id="{EA57F543-B6E7-46A1-822E-E9F41C9B2ED7}"/>
                </a:ext>
              </a:extLst>
            </p:cNvPr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69">
              <a:extLst>
                <a:ext uri="{FF2B5EF4-FFF2-40B4-BE49-F238E27FC236}">
                  <a16:creationId xmlns:a16="http://schemas.microsoft.com/office/drawing/2014/main" id="{4960BFAF-574A-40E2-8AFC-D6968B62FF78}"/>
                </a:ext>
              </a:extLst>
            </p:cNvPr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70">
              <a:extLst>
                <a:ext uri="{FF2B5EF4-FFF2-40B4-BE49-F238E27FC236}">
                  <a16:creationId xmlns:a16="http://schemas.microsoft.com/office/drawing/2014/main" id="{A8446163-45DC-4F50-8BA5-7421145DA05C}"/>
                </a:ext>
              </a:extLst>
            </p:cNvPr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71">
              <a:extLst>
                <a:ext uri="{FF2B5EF4-FFF2-40B4-BE49-F238E27FC236}">
                  <a16:creationId xmlns:a16="http://schemas.microsoft.com/office/drawing/2014/main" id="{B7C2C190-B09B-4C81-8F9D-419DBB4DC15E}"/>
                </a:ext>
              </a:extLst>
            </p:cNvPr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72">
              <a:extLst>
                <a:ext uri="{FF2B5EF4-FFF2-40B4-BE49-F238E27FC236}">
                  <a16:creationId xmlns:a16="http://schemas.microsoft.com/office/drawing/2014/main" id="{24BFA745-4534-4525-9203-3ED8030BA51F}"/>
                </a:ext>
              </a:extLst>
            </p:cNvPr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73">
              <a:extLst>
                <a:ext uri="{FF2B5EF4-FFF2-40B4-BE49-F238E27FC236}">
                  <a16:creationId xmlns:a16="http://schemas.microsoft.com/office/drawing/2014/main" id="{3FD5CAE3-CC9E-423D-92BB-78E3D1C376A4}"/>
                </a:ext>
              </a:extLst>
            </p:cNvPr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74">
              <a:extLst>
                <a:ext uri="{FF2B5EF4-FFF2-40B4-BE49-F238E27FC236}">
                  <a16:creationId xmlns:a16="http://schemas.microsoft.com/office/drawing/2014/main" id="{E27CCA7B-8545-49F3-8023-5F03BF0F84C6}"/>
                </a:ext>
              </a:extLst>
            </p:cNvPr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75">
              <a:extLst>
                <a:ext uri="{FF2B5EF4-FFF2-40B4-BE49-F238E27FC236}">
                  <a16:creationId xmlns:a16="http://schemas.microsoft.com/office/drawing/2014/main" id="{838880D6-2614-449D-8CB4-548EEB5C4633}"/>
                </a:ext>
              </a:extLst>
            </p:cNvPr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76">
              <a:extLst>
                <a:ext uri="{FF2B5EF4-FFF2-40B4-BE49-F238E27FC236}">
                  <a16:creationId xmlns:a16="http://schemas.microsoft.com/office/drawing/2014/main" id="{C3D1A004-707E-4D8F-AB39-53925CE85E7B}"/>
                </a:ext>
              </a:extLst>
            </p:cNvPr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77">
              <a:extLst>
                <a:ext uri="{FF2B5EF4-FFF2-40B4-BE49-F238E27FC236}">
                  <a16:creationId xmlns:a16="http://schemas.microsoft.com/office/drawing/2014/main" id="{CBB738F5-DB6E-4B0D-B577-FD9D4EC05E19}"/>
                </a:ext>
              </a:extLst>
            </p:cNvPr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78">
              <a:extLst>
                <a:ext uri="{FF2B5EF4-FFF2-40B4-BE49-F238E27FC236}">
                  <a16:creationId xmlns:a16="http://schemas.microsoft.com/office/drawing/2014/main" id="{3EFF62F1-4D1B-4F39-A6C1-1FA5A5E2B9F9}"/>
                </a:ext>
              </a:extLst>
            </p:cNvPr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79">
              <a:extLst>
                <a:ext uri="{FF2B5EF4-FFF2-40B4-BE49-F238E27FC236}">
                  <a16:creationId xmlns:a16="http://schemas.microsoft.com/office/drawing/2014/main" id="{642D804F-D4F5-4ACB-832A-AB32746B010B}"/>
                </a:ext>
              </a:extLst>
            </p:cNvPr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80">
              <a:extLst>
                <a:ext uri="{FF2B5EF4-FFF2-40B4-BE49-F238E27FC236}">
                  <a16:creationId xmlns:a16="http://schemas.microsoft.com/office/drawing/2014/main" id="{B045D103-AD79-4315-8E07-475C9C874267}"/>
                </a:ext>
              </a:extLst>
            </p:cNvPr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81">
              <a:extLst>
                <a:ext uri="{FF2B5EF4-FFF2-40B4-BE49-F238E27FC236}">
                  <a16:creationId xmlns:a16="http://schemas.microsoft.com/office/drawing/2014/main" id="{6650B270-D173-4877-8CA2-1FD7D6DA2029}"/>
                </a:ext>
              </a:extLst>
            </p:cNvPr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82">
              <a:extLst>
                <a:ext uri="{FF2B5EF4-FFF2-40B4-BE49-F238E27FC236}">
                  <a16:creationId xmlns:a16="http://schemas.microsoft.com/office/drawing/2014/main" id="{F78A57D7-411B-4956-8069-4204AAE55907}"/>
                </a:ext>
              </a:extLst>
            </p:cNvPr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83">
              <a:extLst>
                <a:ext uri="{FF2B5EF4-FFF2-40B4-BE49-F238E27FC236}">
                  <a16:creationId xmlns:a16="http://schemas.microsoft.com/office/drawing/2014/main" id="{E3ACBE3D-82CC-4451-BA2B-F6B61DE7E0BD}"/>
                </a:ext>
              </a:extLst>
            </p:cNvPr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84">
              <a:extLst>
                <a:ext uri="{FF2B5EF4-FFF2-40B4-BE49-F238E27FC236}">
                  <a16:creationId xmlns:a16="http://schemas.microsoft.com/office/drawing/2014/main" id="{CADAF417-44C9-4527-8CDD-8F36263083B3}"/>
                </a:ext>
              </a:extLst>
            </p:cNvPr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85">
              <a:extLst>
                <a:ext uri="{FF2B5EF4-FFF2-40B4-BE49-F238E27FC236}">
                  <a16:creationId xmlns:a16="http://schemas.microsoft.com/office/drawing/2014/main" id="{B88391D9-62A0-4943-A275-0DFDEBEA85E5}"/>
                </a:ext>
              </a:extLst>
            </p:cNvPr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86">
              <a:extLst>
                <a:ext uri="{FF2B5EF4-FFF2-40B4-BE49-F238E27FC236}">
                  <a16:creationId xmlns:a16="http://schemas.microsoft.com/office/drawing/2014/main" id="{2C5E00B5-646D-422C-98E1-596770923025}"/>
                </a:ext>
              </a:extLst>
            </p:cNvPr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87">
              <a:extLst>
                <a:ext uri="{FF2B5EF4-FFF2-40B4-BE49-F238E27FC236}">
                  <a16:creationId xmlns:a16="http://schemas.microsoft.com/office/drawing/2014/main" id="{BF65D156-9235-4BB5-873B-5D692F054187}"/>
                </a:ext>
              </a:extLst>
            </p:cNvPr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88">
              <a:extLst>
                <a:ext uri="{FF2B5EF4-FFF2-40B4-BE49-F238E27FC236}">
                  <a16:creationId xmlns:a16="http://schemas.microsoft.com/office/drawing/2014/main" id="{790A1997-C777-4603-89EA-60A2A5FA31F4}"/>
                </a:ext>
              </a:extLst>
            </p:cNvPr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89">
              <a:extLst>
                <a:ext uri="{FF2B5EF4-FFF2-40B4-BE49-F238E27FC236}">
                  <a16:creationId xmlns:a16="http://schemas.microsoft.com/office/drawing/2014/main" id="{2255127F-614C-4F20-938E-697E02BD08A1}"/>
                </a:ext>
              </a:extLst>
            </p:cNvPr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190">
              <a:extLst>
                <a:ext uri="{FF2B5EF4-FFF2-40B4-BE49-F238E27FC236}">
                  <a16:creationId xmlns:a16="http://schemas.microsoft.com/office/drawing/2014/main" id="{BB016C0B-352F-431C-931C-147E121F5EE5}"/>
                </a:ext>
              </a:extLst>
            </p:cNvPr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191">
              <a:extLst>
                <a:ext uri="{FF2B5EF4-FFF2-40B4-BE49-F238E27FC236}">
                  <a16:creationId xmlns:a16="http://schemas.microsoft.com/office/drawing/2014/main" id="{355059E7-0AC7-47AA-BA91-B69FC2F0EB83}"/>
                </a:ext>
              </a:extLst>
            </p:cNvPr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192">
              <a:extLst>
                <a:ext uri="{FF2B5EF4-FFF2-40B4-BE49-F238E27FC236}">
                  <a16:creationId xmlns:a16="http://schemas.microsoft.com/office/drawing/2014/main" id="{583BD835-B71C-4FF2-8FE8-ADB6EE8E3134}"/>
                </a:ext>
              </a:extLst>
            </p:cNvPr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193">
              <a:extLst>
                <a:ext uri="{FF2B5EF4-FFF2-40B4-BE49-F238E27FC236}">
                  <a16:creationId xmlns:a16="http://schemas.microsoft.com/office/drawing/2014/main" id="{54613907-F44B-40EC-A836-F8C864110332}"/>
                </a:ext>
              </a:extLst>
            </p:cNvPr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194">
              <a:extLst>
                <a:ext uri="{FF2B5EF4-FFF2-40B4-BE49-F238E27FC236}">
                  <a16:creationId xmlns:a16="http://schemas.microsoft.com/office/drawing/2014/main" id="{D085F33F-4ABA-4D0C-BB6D-2158DE83EA02}"/>
                </a:ext>
              </a:extLst>
            </p:cNvPr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195">
              <a:extLst>
                <a:ext uri="{FF2B5EF4-FFF2-40B4-BE49-F238E27FC236}">
                  <a16:creationId xmlns:a16="http://schemas.microsoft.com/office/drawing/2014/main" id="{D768E7AE-E77D-4DB4-993A-19BD900D7980}"/>
                </a:ext>
              </a:extLst>
            </p:cNvPr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196">
              <a:extLst>
                <a:ext uri="{FF2B5EF4-FFF2-40B4-BE49-F238E27FC236}">
                  <a16:creationId xmlns:a16="http://schemas.microsoft.com/office/drawing/2014/main" id="{1744E175-E26C-4136-9A49-52BEDF7DAA0D}"/>
                </a:ext>
              </a:extLst>
            </p:cNvPr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197">
              <a:extLst>
                <a:ext uri="{FF2B5EF4-FFF2-40B4-BE49-F238E27FC236}">
                  <a16:creationId xmlns:a16="http://schemas.microsoft.com/office/drawing/2014/main" id="{268B6AA2-2598-4E8B-B60C-7E176D7C9CD5}"/>
                </a:ext>
              </a:extLst>
            </p:cNvPr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198">
              <a:extLst>
                <a:ext uri="{FF2B5EF4-FFF2-40B4-BE49-F238E27FC236}">
                  <a16:creationId xmlns:a16="http://schemas.microsoft.com/office/drawing/2014/main" id="{CCC93D28-73DE-4B20-A7A3-3AB6EA2DD501}"/>
                </a:ext>
              </a:extLst>
            </p:cNvPr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199">
              <a:extLst>
                <a:ext uri="{FF2B5EF4-FFF2-40B4-BE49-F238E27FC236}">
                  <a16:creationId xmlns:a16="http://schemas.microsoft.com/office/drawing/2014/main" id="{DBE34CAB-6807-4E2D-ABBD-0C8AC326A712}"/>
                </a:ext>
              </a:extLst>
            </p:cNvPr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00">
              <a:extLst>
                <a:ext uri="{FF2B5EF4-FFF2-40B4-BE49-F238E27FC236}">
                  <a16:creationId xmlns:a16="http://schemas.microsoft.com/office/drawing/2014/main" id="{62C22D26-345A-4ABA-84AB-7B2814623B9D}"/>
                </a:ext>
              </a:extLst>
            </p:cNvPr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01">
              <a:extLst>
                <a:ext uri="{FF2B5EF4-FFF2-40B4-BE49-F238E27FC236}">
                  <a16:creationId xmlns:a16="http://schemas.microsoft.com/office/drawing/2014/main" id="{D9635242-8496-4689-9458-6297D9B2D095}"/>
                </a:ext>
              </a:extLst>
            </p:cNvPr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02">
              <a:extLst>
                <a:ext uri="{FF2B5EF4-FFF2-40B4-BE49-F238E27FC236}">
                  <a16:creationId xmlns:a16="http://schemas.microsoft.com/office/drawing/2014/main" id="{1B3C3861-52B7-4C67-9ED4-2390AD8D874E}"/>
                </a:ext>
              </a:extLst>
            </p:cNvPr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03">
              <a:extLst>
                <a:ext uri="{FF2B5EF4-FFF2-40B4-BE49-F238E27FC236}">
                  <a16:creationId xmlns:a16="http://schemas.microsoft.com/office/drawing/2014/main" id="{895A8891-4007-422A-B21F-A4E5D807913E}"/>
                </a:ext>
              </a:extLst>
            </p:cNvPr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04">
              <a:extLst>
                <a:ext uri="{FF2B5EF4-FFF2-40B4-BE49-F238E27FC236}">
                  <a16:creationId xmlns:a16="http://schemas.microsoft.com/office/drawing/2014/main" id="{A3CA580D-1758-44EC-8F7D-A1022E3B6091}"/>
                </a:ext>
              </a:extLst>
            </p:cNvPr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05">
              <a:extLst>
                <a:ext uri="{FF2B5EF4-FFF2-40B4-BE49-F238E27FC236}">
                  <a16:creationId xmlns:a16="http://schemas.microsoft.com/office/drawing/2014/main" id="{F2D2C262-CA74-45DB-B181-73CE52FC8981}"/>
                </a:ext>
              </a:extLst>
            </p:cNvPr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06">
              <a:extLst>
                <a:ext uri="{FF2B5EF4-FFF2-40B4-BE49-F238E27FC236}">
                  <a16:creationId xmlns:a16="http://schemas.microsoft.com/office/drawing/2014/main" id="{15E4E95A-6AD7-4D39-A1A8-02280C3CA3C1}"/>
                </a:ext>
              </a:extLst>
            </p:cNvPr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07">
              <a:extLst>
                <a:ext uri="{FF2B5EF4-FFF2-40B4-BE49-F238E27FC236}">
                  <a16:creationId xmlns:a16="http://schemas.microsoft.com/office/drawing/2014/main" id="{B903A305-6474-44F2-ABED-15E443B56644}"/>
                </a:ext>
              </a:extLst>
            </p:cNvPr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08">
              <a:extLst>
                <a:ext uri="{FF2B5EF4-FFF2-40B4-BE49-F238E27FC236}">
                  <a16:creationId xmlns:a16="http://schemas.microsoft.com/office/drawing/2014/main" id="{D542FB3D-22D6-46F4-9EE9-9EEB6D7317F1}"/>
                </a:ext>
              </a:extLst>
            </p:cNvPr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09">
              <a:extLst>
                <a:ext uri="{FF2B5EF4-FFF2-40B4-BE49-F238E27FC236}">
                  <a16:creationId xmlns:a16="http://schemas.microsoft.com/office/drawing/2014/main" id="{6DBC3431-6CF5-4BD5-BFBF-429000C69FD2}"/>
                </a:ext>
              </a:extLst>
            </p:cNvPr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10">
              <a:extLst>
                <a:ext uri="{FF2B5EF4-FFF2-40B4-BE49-F238E27FC236}">
                  <a16:creationId xmlns:a16="http://schemas.microsoft.com/office/drawing/2014/main" id="{C2B81BCF-EB69-457E-8F66-7BCB96B75C87}"/>
                </a:ext>
              </a:extLst>
            </p:cNvPr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11">
              <a:extLst>
                <a:ext uri="{FF2B5EF4-FFF2-40B4-BE49-F238E27FC236}">
                  <a16:creationId xmlns:a16="http://schemas.microsoft.com/office/drawing/2014/main" id="{057B95BC-13AA-4A7E-98D2-A083903FAD40}"/>
                </a:ext>
              </a:extLst>
            </p:cNvPr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12">
              <a:extLst>
                <a:ext uri="{FF2B5EF4-FFF2-40B4-BE49-F238E27FC236}">
                  <a16:creationId xmlns:a16="http://schemas.microsoft.com/office/drawing/2014/main" id="{57BBBC09-C0E2-4A26-85F8-AC6BDD3C982F}"/>
                </a:ext>
              </a:extLst>
            </p:cNvPr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13">
              <a:extLst>
                <a:ext uri="{FF2B5EF4-FFF2-40B4-BE49-F238E27FC236}">
                  <a16:creationId xmlns:a16="http://schemas.microsoft.com/office/drawing/2014/main" id="{88485BA3-D9EA-4380-8673-3688F8892AD1}"/>
                </a:ext>
              </a:extLst>
            </p:cNvPr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14">
              <a:extLst>
                <a:ext uri="{FF2B5EF4-FFF2-40B4-BE49-F238E27FC236}">
                  <a16:creationId xmlns:a16="http://schemas.microsoft.com/office/drawing/2014/main" id="{E243C1A0-DC3B-4821-ADE4-8E01FD8F9494}"/>
                </a:ext>
              </a:extLst>
            </p:cNvPr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15">
              <a:extLst>
                <a:ext uri="{FF2B5EF4-FFF2-40B4-BE49-F238E27FC236}">
                  <a16:creationId xmlns:a16="http://schemas.microsoft.com/office/drawing/2014/main" id="{B2750AEB-5F98-4F8D-945B-E740CA873F99}"/>
                </a:ext>
              </a:extLst>
            </p:cNvPr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16">
              <a:extLst>
                <a:ext uri="{FF2B5EF4-FFF2-40B4-BE49-F238E27FC236}">
                  <a16:creationId xmlns:a16="http://schemas.microsoft.com/office/drawing/2014/main" id="{D3F03391-6F07-43E8-9C5A-F7C7D912F323}"/>
                </a:ext>
              </a:extLst>
            </p:cNvPr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17">
              <a:extLst>
                <a:ext uri="{FF2B5EF4-FFF2-40B4-BE49-F238E27FC236}">
                  <a16:creationId xmlns:a16="http://schemas.microsoft.com/office/drawing/2014/main" id="{7BDDAA21-22F1-4CF9-B04B-D51ADF55413C}"/>
                </a:ext>
              </a:extLst>
            </p:cNvPr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18">
              <a:extLst>
                <a:ext uri="{FF2B5EF4-FFF2-40B4-BE49-F238E27FC236}">
                  <a16:creationId xmlns:a16="http://schemas.microsoft.com/office/drawing/2014/main" id="{D348B0C4-F7A3-49E1-82CB-A9726E0630DA}"/>
                </a:ext>
              </a:extLst>
            </p:cNvPr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19">
              <a:extLst>
                <a:ext uri="{FF2B5EF4-FFF2-40B4-BE49-F238E27FC236}">
                  <a16:creationId xmlns:a16="http://schemas.microsoft.com/office/drawing/2014/main" id="{4271DAB5-29F4-4906-956A-0FD7380BA6C2}"/>
                </a:ext>
              </a:extLst>
            </p:cNvPr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20">
              <a:extLst>
                <a:ext uri="{FF2B5EF4-FFF2-40B4-BE49-F238E27FC236}">
                  <a16:creationId xmlns:a16="http://schemas.microsoft.com/office/drawing/2014/main" id="{E8276D6E-FE8E-46F5-82D7-5AFBE243622C}"/>
                </a:ext>
              </a:extLst>
            </p:cNvPr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21">
              <a:extLst>
                <a:ext uri="{FF2B5EF4-FFF2-40B4-BE49-F238E27FC236}">
                  <a16:creationId xmlns:a16="http://schemas.microsoft.com/office/drawing/2014/main" id="{4B20B493-6DDC-4952-9711-A76C1ABD38A8}"/>
                </a:ext>
              </a:extLst>
            </p:cNvPr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22">
              <a:extLst>
                <a:ext uri="{FF2B5EF4-FFF2-40B4-BE49-F238E27FC236}">
                  <a16:creationId xmlns:a16="http://schemas.microsoft.com/office/drawing/2014/main" id="{6334FE0B-2065-4430-B961-919502035F1D}"/>
                </a:ext>
              </a:extLst>
            </p:cNvPr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23">
              <a:extLst>
                <a:ext uri="{FF2B5EF4-FFF2-40B4-BE49-F238E27FC236}">
                  <a16:creationId xmlns:a16="http://schemas.microsoft.com/office/drawing/2014/main" id="{5C758B43-0F24-478B-93CA-34B2CBEFD2D2}"/>
                </a:ext>
              </a:extLst>
            </p:cNvPr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24">
              <a:extLst>
                <a:ext uri="{FF2B5EF4-FFF2-40B4-BE49-F238E27FC236}">
                  <a16:creationId xmlns:a16="http://schemas.microsoft.com/office/drawing/2014/main" id="{98C877CF-E7F7-4BE1-8DD4-6AC23181A3FD}"/>
                </a:ext>
              </a:extLst>
            </p:cNvPr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25">
              <a:extLst>
                <a:ext uri="{FF2B5EF4-FFF2-40B4-BE49-F238E27FC236}">
                  <a16:creationId xmlns:a16="http://schemas.microsoft.com/office/drawing/2014/main" id="{44D68C3F-9BDA-4BE9-A763-762D7886167F}"/>
                </a:ext>
              </a:extLst>
            </p:cNvPr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26">
              <a:extLst>
                <a:ext uri="{FF2B5EF4-FFF2-40B4-BE49-F238E27FC236}">
                  <a16:creationId xmlns:a16="http://schemas.microsoft.com/office/drawing/2014/main" id="{15589C2E-6A2C-4B91-811E-D99B38954CA4}"/>
                </a:ext>
              </a:extLst>
            </p:cNvPr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27">
              <a:extLst>
                <a:ext uri="{FF2B5EF4-FFF2-40B4-BE49-F238E27FC236}">
                  <a16:creationId xmlns:a16="http://schemas.microsoft.com/office/drawing/2014/main" id="{69B2FE9B-C383-49E4-A877-8FE5A56A7A32}"/>
                </a:ext>
              </a:extLst>
            </p:cNvPr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28">
              <a:extLst>
                <a:ext uri="{FF2B5EF4-FFF2-40B4-BE49-F238E27FC236}">
                  <a16:creationId xmlns:a16="http://schemas.microsoft.com/office/drawing/2014/main" id="{7022C715-6970-4831-82BD-0B17728968FC}"/>
                </a:ext>
              </a:extLst>
            </p:cNvPr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29">
              <a:extLst>
                <a:ext uri="{FF2B5EF4-FFF2-40B4-BE49-F238E27FC236}">
                  <a16:creationId xmlns:a16="http://schemas.microsoft.com/office/drawing/2014/main" id="{F182D4AD-9B54-4160-A4D3-2CEACBBE2F5C}"/>
                </a:ext>
              </a:extLst>
            </p:cNvPr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30">
              <a:extLst>
                <a:ext uri="{FF2B5EF4-FFF2-40B4-BE49-F238E27FC236}">
                  <a16:creationId xmlns:a16="http://schemas.microsoft.com/office/drawing/2014/main" id="{7210A1EA-C75C-4701-AEFD-D5A7E7C43DED}"/>
                </a:ext>
              </a:extLst>
            </p:cNvPr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31">
              <a:extLst>
                <a:ext uri="{FF2B5EF4-FFF2-40B4-BE49-F238E27FC236}">
                  <a16:creationId xmlns:a16="http://schemas.microsoft.com/office/drawing/2014/main" id="{B5D299C7-925C-4621-A688-82D609AC9845}"/>
                </a:ext>
              </a:extLst>
            </p:cNvPr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32">
              <a:extLst>
                <a:ext uri="{FF2B5EF4-FFF2-40B4-BE49-F238E27FC236}">
                  <a16:creationId xmlns:a16="http://schemas.microsoft.com/office/drawing/2014/main" id="{310E0E48-1C45-4CFD-8C6D-16A19CDE291C}"/>
                </a:ext>
              </a:extLst>
            </p:cNvPr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33">
              <a:extLst>
                <a:ext uri="{FF2B5EF4-FFF2-40B4-BE49-F238E27FC236}">
                  <a16:creationId xmlns:a16="http://schemas.microsoft.com/office/drawing/2014/main" id="{07806009-EA44-459D-BAE1-D71638FFCF75}"/>
                </a:ext>
              </a:extLst>
            </p:cNvPr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34">
              <a:extLst>
                <a:ext uri="{FF2B5EF4-FFF2-40B4-BE49-F238E27FC236}">
                  <a16:creationId xmlns:a16="http://schemas.microsoft.com/office/drawing/2014/main" id="{38F769E1-5DB4-469A-B30B-A3154B4F2470}"/>
                </a:ext>
              </a:extLst>
            </p:cNvPr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35">
              <a:extLst>
                <a:ext uri="{FF2B5EF4-FFF2-40B4-BE49-F238E27FC236}">
                  <a16:creationId xmlns:a16="http://schemas.microsoft.com/office/drawing/2014/main" id="{8CA16578-8B25-484B-8F83-159FECF73583}"/>
                </a:ext>
              </a:extLst>
            </p:cNvPr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36">
              <a:extLst>
                <a:ext uri="{FF2B5EF4-FFF2-40B4-BE49-F238E27FC236}">
                  <a16:creationId xmlns:a16="http://schemas.microsoft.com/office/drawing/2014/main" id="{A0374148-9A76-4708-B63A-DC2BBE64CE57}"/>
                </a:ext>
              </a:extLst>
            </p:cNvPr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37">
              <a:extLst>
                <a:ext uri="{FF2B5EF4-FFF2-40B4-BE49-F238E27FC236}">
                  <a16:creationId xmlns:a16="http://schemas.microsoft.com/office/drawing/2014/main" id="{FE2EAD2C-D26E-43F3-876C-207CE5656680}"/>
                </a:ext>
              </a:extLst>
            </p:cNvPr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38">
              <a:extLst>
                <a:ext uri="{FF2B5EF4-FFF2-40B4-BE49-F238E27FC236}">
                  <a16:creationId xmlns:a16="http://schemas.microsoft.com/office/drawing/2014/main" id="{F8C05380-6771-4945-BD84-B28F83BF42AA}"/>
                </a:ext>
              </a:extLst>
            </p:cNvPr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39">
              <a:extLst>
                <a:ext uri="{FF2B5EF4-FFF2-40B4-BE49-F238E27FC236}">
                  <a16:creationId xmlns:a16="http://schemas.microsoft.com/office/drawing/2014/main" id="{D02A1388-B2B1-47A6-A211-8423F2C6F688}"/>
                </a:ext>
              </a:extLst>
            </p:cNvPr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40">
              <a:extLst>
                <a:ext uri="{FF2B5EF4-FFF2-40B4-BE49-F238E27FC236}">
                  <a16:creationId xmlns:a16="http://schemas.microsoft.com/office/drawing/2014/main" id="{96984C9D-A655-40B4-B677-C2CDC1431A09}"/>
                </a:ext>
              </a:extLst>
            </p:cNvPr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41">
              <a:extLst>
                <a:ext uri="{FF2B5EF4-FFF2-40B4-BE49-F238E27FC236}">
                  <a16:creationId xmlns:a16="http://schemas.microsoft.com/office/drawing/2014/main" id="{FDDD0483-3C0B-4340-9143-CA0CFC99C531}"/>
                </a:ext>
              </a:extLst>
            </p:cNvPr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42">
              <a:extLst>
                <a:ext uri="{FF2B5EF4-FFF2-40B4-BE49-F238E27FC236}">
                  <a16:creationId xmlns:a16="http://schemas.microsoft.com/office/drawing/2014/main" id="{2E86949F-DD5A-4546-B1D3-839E3393BEED}"/>
                </a:ext>
              </a:extLst>
            </p:cNvPr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43">
              <a:extLst>
                <a:ext uri="{FF2B5EF4-FFF2-40B4-BE49-F238E27FC236}">
                  <a16:creationId xmlns:a16="http://schemas.microsoft.com/office/drawing/2014/main" id="{CD2CB780-496C-4443-A53F-D2AD7955834C}"/>
                </a:ext>
              </a:extLst>
            </p:cNvPr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44">
              <a:extLst>
                <a:ext uri="{FF2B5EF4-FFF2-40B4-BE49-F238E27FC236}">
                  <a16:creationId xmlns:a16="http://schemas.microsoft.com/office/drawing/2014/main" id="{4403622C-EDE6-4067-8857-BFCBC30565E9}"/>
                </a:ext>
              </a:extLst>
            </p:cNvPr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45">
              <a:extLst>
                <a:ext uri="{FF2B5EF4-FFF2-40B4-BE49-F238E27FC236}">
                  <a16:creationId xmlns:a16="http://schemas.microsoft.com/office/drawing/2014/main" id="{FD712DFE-D4C1-4DCD-9C99-342756B79535}"/>
                </a:ext>
              </a:extLst>
            </p:cNvPr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46">
              <a:extLst>
                <a:ext uri="{FF2B5EF4-FFF2-40B4-BE49-F238E27FC236}">
                  <a16:creationId xmlns:a16="http://schemas.microsoft.com/office/drawing/2014/main" id="{055D857A-BE11-4674-9E42-41B40E513BF3}"/>
                </a:ext>
              </a:extLst>
            </p:cNvPr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47">
              <a:extLst>
                <a:ext uri="{FF2B5EF4-FFF2-40B4-BE49-F238E27FC236}">
                  <a16:creationId xmlns:a16="http://schemas.microsoft.com/office/drawing/2014/main" id="{FCD0F217-029E-4350-9D56-01E463752E69}"/>
                </a:ext>
              </a:extLst>
            </p:cNvPr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48">
              <a:extLst>
                <a:ext uri="{FF2B5EF4-FFF2-40B4-BE49-F238E27FC236}">
                  <a16:creationId xmlns:a16="http://schemas.microsoft.com/office/drawing/2014/main" id="{6B41F0C9-00BC-4FB1-A369-F86DDF9AB5E3}"/>
                </a:ext>
              </a:extLst>
            </p:cNvPr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49">
              <a:extLst>
                <a:ext uri="{FF2B5EF4-FFF2-40B4-BE49-F238E27FC236}">
                  <a16:creationId xmlns:a16="http://schemas.microsoft.com/office/drawing/2014/main" id="{E99CDE2D-9EF6-4BBF-AB78-C6EF6F23CA48}"/>
                </a:ext>
              </a:extLst>
            </p:cNvPr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50">
              <a:extLst>
                <a:ext uri="{FF2B5EF4-FFF2-40B4-BE49-F238E27FC236}">
                  <a16:creationId xmlns:a16="http://schemas.microsoft.com/office/drawing/2014/main" id="{42659602-88F2-4ACC-9D45-2C6554F4550E}"/>
                </a:ext>
              </a:extLst>
            </p:cNvPr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51">
              <a:extLst>
                <a:ext uri="{FF2B5EF4-FFF2-40B4-BE49-F238E27FC236}">
                  <a16:creationId xmlns:a16="http://schemas.microsoft.com/office/drawing/2014/main" id="{675EF179-6821-4DCA-A1DB-394D026F3EB1}"/>
                </a:ext>
              </a:extLst>
            </p:cNvPr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4" name="Connettore 1 262">
            <a:extLst>
              <a:ext uri="{FF2B5EF4-FFF2-40B4-BE49-F238E27FC236}">
                <a16:creationId xmlns:a16="http://schemas.microsoft.com/office/drawing/2014/main" id="{956B2899-FF1E-490B-9516-6557BE46D0A6}"/>
              </a:ext>
            </a:extLst>
          </p:cNvPr>
          <p:cNvCxnSpPr>
            <a:cxnSpLocks/>
          </p:cNvCxnSpPr>
          <p:nvPr userDrawn="1"/>
        </p:nvCxnSpPr>
        <p:spPr>
          <a:xfrm>
            <a:off x="853001" y="6473587"/>
            <a:ext cx="0" cy="38443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Segnaposto numero diapositiva 5">
            <a:extLst>
              <a:ext uri="{FF2B5EF4-FFF2-40B4-BE49-F238E27FC236}">
                <a16:creationId xmlns:a16="http://schemas.microsoft.com/office/drawing/2014/main" id="{772D0C32-FDB3-46C9-8149-6C545E37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1" y="6484844"/>
            <a:ext cx="837951" cy="36512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834947A-1B05-2B43-AD85-E646CE852B9E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32" name="Titolo 1">
            <a:extLst>
              <a:ext uri="{FF2B5EF4-FFF2-40B4-BE49-F238E27FC236}">
                <a16:creationId xmlns:a16="http://schemas.microsoft.com/office/drawing/2014/main" id="{AC651517-F8F1-439C-A42D-FD4A9E2A9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07" y="116916"/>
            <a:ext cx="11441391" cy="592671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pic>
        <p:nvPicPr>
          <p:cNvPr id="133" name="Picture 2">
            <a:extLst>
              <a:ext uri="{FF2B5EF4-FFF2-40B4-BE49-F238E27FC236}">
                <a16:creationId xmlns:a16="http://schemas.microsoft.com/office/drawing/2014/main" id="{D3F525D6-775D-4CBB-9046-3FC93BB854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698" y="6532526"/>
            <a:ext cx="2581906" cy="2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Immagine 134" descr="Logo RadLab">
            <a:extLst>
              <a:ext uri="{FF2B5EF4-FFF2-40B4-BE49-F238E27FC236}">
                <a16:creationId xmlns:a16="http://schemas.microsoft.com/office/drawing/2014/main" id="{FEA5807C-58A9-4EAF-B125-3519DDD86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6" y="6494769"/>
            <a:ext cx="1145144" cy="390897"/>
          </a:xfrm>
          <a:prstGeom prst="rect">
            <a:avLst/>
          </a:prstGeom>
        </p:spPr>
      </p:pic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93DDDCD5-79B1-437D-AFA3-A7C1B87D02F4}"/>
              </a:ext>
            </a:extLst>
          </p:cNvPr>
          <p:cNvSpPr txBox="1"/>
          <p:nvPr userDrawn="1"/>
        </p:nvSpPr>
        <p:spPr>
          <a:xfrm>
            <a:off x="2625080" y="6473587"/>
            <a:ext cx="694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REALPATH kickoff meeting – Politecnico di Milano, 22/11/24</a:t>
            </a:r>
          </a:p>
        </p:txBody>
      </p:sp>
      <p:pic>
        <p:nvPicPr>
          <p:cNvPr id="134" name="Immagine 133">
            <a:extLst>
              <a:ext uri="{FF2B5EF4-FFF2-40B4-BE49-F238E27FC236}">
                <a16:creationId xmlns:a16="http://schemas.microsoft.com/office/drawing/2014/main" id="{0CBBABB3-6429-46A6-BE6B-AB1056B3D3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98623" y="9"/>
            <a:ext cx="1010303" cy="7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C68BFC9-6E24-89B1-E7B8-C676DB776516}"/>
              </a:ext>
            </a:extLst>
          </p:cNvPr>
          <p:cNvSpPr/>
          <p:nvPr userDrawn="1"/>
        </p:nvSpPr>
        <p:spPr>
          <a:xfrm>
            <a:off x="11643360" y="266947"/>
            <a:ext cx="548640" cy="541726"/>
          </a:xfrm>
          <a:prstGeom prst="rect">
            <a:avLst/>
          </a:prstGeom>
          <a:solidFill>
            <a:srgbClr val="367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97811-61C8-4E62-AF4C-449615011E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0ACB178-204E-9868-DF76-D8C3833E7CF0}"/>
              </a:ext>
            </a:extLst>
          </p:cNvPr>
          <p:cNvGrpSpPr/>
          <p:nvPr userDrawn="1"/>
        </p:nvGrpSpPr>
        <p:grpSpPr>
          <a:xfrm>
            <a:off x="-2381" y="0"/>
            <a:ext cx="477996" cy="6858000"/>
            <a:chOff x="-2381" y="0"/>
            <a:chExt cx="477996" cy="6858000"/>
          </a:xfrm>
          <a:solidFill>
            <a:srgbClr val="367EBA"/>
          </a:solidFill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5275CD5-DA94-3A37-4D17-A918966F2827}"/>
                </a:ext>
              </a:extLst>
            </p:cNvPr>
            <p:cNvSpPr/>
            <p:nvPr/>
          </p:nvSpPr>
          <p:spPr>
            <a:xfrm>
              <a:off x="-2381" y="0"/>
              <a:ext cx="47625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9" name="Connettore 1 184">
              <a:extLst>
                <a:ext uri="{FF2B5EF4-FFF2-40B4-BE49-F238E27FC236}">
                  <a16:creationId xmlns:a16="http://schemas.microsoft.com/office/drawing/2014/main" id="{3D2AC867-275B-454B-4C1C-8FAC0BCD3CAC}"/>
                </a:ext>
              </a:extLst>
            </p:cNvPr>
            <p:cNvCxnSpPr/>
            <p:nvPr/>
          </p:nvCxnSpPr>
          <p:spPr>
            <a:xfrm rot="16200000">
              <a:off x="385615" y="6727829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185">
              <a:extLst>
                <a:ext uri="{FF2B5EF4-FFF2-40B4-BE49-F238E27FC236}">
                  <a16:creationId xmlns:a16="http://schemas.microsoft.com/office/drawing/2014/main" id="{2E8770B8-4959-B2DF-3C5F-4983E0535A74}"/>
                </a:ext>
              </a:extLst>
            </p:cNvPr>
            <p:cNvCxnSpPr/>
            <p:nvPr/>
          </p:nvCxnSpPr>
          <p:spPr>
            <a:xfrm rot="16200000">
              <a:off x="385615" y="6626578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86">
              <a:extLst>
                <a:ext uri="{FF2B5EF4-FFF2-40B4-BE49-F238E27FC236}">
                  <a16:creationId xmlns:a16="http://schemas.microsoft.com/office/drawing/2014/main" id="{148CBA07-B5B9-CCFE-44D2-595B26AF01D1}"/>
                </a:ext>
              </a:extLst>
            </p:cNvPr>
            <p:cNvCxnSpPr/>
            <p:nvPr/>
          </p:nvCxnSpPr>
          <p:spPr>
            <a:xfrm rot="16200000">
              <a:off x="385615" y="6525326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87">
              <a:extLst>
                <a:ext uri="{FF2B5EF4-FFF2-40B4-BE49-F238E27FC236}">
                  <a16:creationId xmlns:a16="http://schemas.microsoft.com/office/drawing/2014/main" id="{A340BAD8-2CB7-0151-BD06-032EF0DB6907}"/>
                </a:ext>
              </a:extLst>
            </p:cNvPr>
            <p:cNvCxnSpPr/>
            <p:nvPr/>
          </p:nvCxnSpPr>
          <p:spPr>
            <a:xfrm rot="16200000">
              <a:off x="385615" y="6424075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88">
              <a:extLst>
                <a:ext uri="{FF2B5EF4-FFF2-40B4-BE49-F238E27FC236}">
                  <a16:creationId xmlns:a16="http://schemas.microsoft.com/office/drawing/2014/main" id="{FFC7E91E-2F41-F0AD-926D-B10484B76B78}"/>
                </a:ext>
              </a:extLst>
            </p:cNvPr>
            <p:cNvCxnSpPr/>
            <p:nvPr/>
          </p:nvCxnSpPr>
          <p:spPr>
            <a:xfrm rot="16200000">
              <a:off x="385615" y="6322824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89">
              <a:extLst>
                <a:ext uri="{FF2B5EF4-FFF2-40B4-BE49-F238E27FC236}">
                  <a16:creationId xmlns:a16="http://schemas.microsoft.com/office/drawing/2014/main" id="{3755D53C-1CF7-F48D-5045-4ABE677FBE16}"/>
                </a:ext>
              </a:extLst>
            </p:cNvPr>
            <p:cNvCxnSpPr/>
            <p:nvPr/>
          </p:nvCxnSpPr>
          <p:spPr>
            <a:xfrm rot="16200000">
              <a:off x="385615" y="6221573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90">
              <a:extLst>
                <a:ext uri="{FF2B5EF4-FFF2-40B4-BE49-F238E27FC236}">
                  <a16:creationId xmlns:a16="http://schemas.microsoft.com/office/drawing/2014/main" id="{C73E3B8C-C59D-08F5-FC9D-867BE59C4AEA}"/>
                </a:ext>
              </a:extLst>
            </p:cNvPr>
            <p:cNvCxnSpPr/>
            <p:nvPr/>
          </p:nvCxnSpPr>
          <p:spPr>
            <a:xfrm rot="16200000">
              <a:off x="385615" y="6120321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91">
              <a:extLst>
                <a:ext uri="{FF2B5EF4-FFF2-40B4-BE49-F238E27FC236}">
                  <a16:creationId xmlns:a16="http://schemas.microsoft.com/office/drawing/2014/main" id="{ECA74CA1-5325-F679-6275-1D495B8A6D33}"/>
                </a:ext>
              </a:extLst>
            </p:cNvPr>
            <p:cNvCxnSpPr/>
            <p:nvPr/>
          </p:nvCxnSpPr>
          <p:spPr>
            <a:xfrm rot="16200000">
              <a:off x="385615" y="6019070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92">
              <a:extLst>
                <a:ext uri="{FF2B5EF4-FFF2-40B4-BE49-F238E27FC236}">
                  <a16:creationId xmlns:a16="http://schemas.microsoft.com/office/drawing/2014/main" id="{070A868E-C5B1-BA0F-6679-9A475FAD05E8}"/>
                </a:ext>
              </a:extLst>
            </p:cNvPr>
            <p:cNvCxnSpPr/>
            <p:nvPr/>
          </p:nvCxnSpPr>
          <p:spPr>
            <a:xfrm rot="16200000">
              <a:off x="385615" y="5917819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93">
              <a:extLst>
                <a:ext uri="{FF2B5EF4-FFF2-40B4-BE49-F238E27FC236}">
                  <a16:creationId xmlns:a16="http://schemas.microsoft.com/office/drawing/2014/main" id="{8460AEF6-073A-517D-A79F-8AFC35EAB321}"/>
                </a:ext>
              </a:extLst>
            </p:cNvPr>
            <p:cNvCxnSpPr/>
            <p:nvPr/>
          </p:nvCxnSpPr>
          <p:spPr>
            <a:xfrm rot="16200000">
              <a:off x="385615" y="5816568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94">
              <a:extLst>
                <a:ext uri="{FF2B5EF4-FFF2-40B4-BE49-F238E27FC236}">
                  <a16:creationId xmlns:a16="http://schemas.microsoft.com/office/drawing/2014/main" id="{8AFED01F-F3B4-A55E-A529-E48D273BE2E0}"/>
                </a:ext>
              </a:extLst>
            </p:cNvPr>
            <p:cNvCxnSpPr/>
            <p:nvPr/>
          </p:nvCxnSpPr>
          <p:spPr>
            <a:xfrm rot="16200000">
              <a:off x="385615" y="5715316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5">
              <a:extLst>
                <a:ext uri="{FF2B5EF4-FFF2-40B4-BE49-F238E27FC236}">
                  <a16:creationId xmlns:a16="http://schemas.microsoft.com/office/drawing/2014/main" id="{72DF7493-1529-525A-3EC2-956E0E6D3A2D}"/>
                </a:ext>
              </a:extLst>
            </p:cNvPr>
            <p:cNvCxnSpPr/>
            <p:nvPr/>
          </p:nvCxnSpPr>
          <p:spPr>
            <a:xfrm rot="16200000">
              <a:off x="385615" y="5614065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96">
              <a:extLst>
                <a:ext uri="{FF2B5EF4-FFF2-40B4-BE49-F238E27FC236}">
                  <a16:creationId xmlns:a16="http://schemas.microsoft.com/office/drawing/2014/main" id="{7A2BC93C-C195-B41E-A654-B860774292B3}"/>
                </a:ext>
              </a:extLst>
            </p:cNvPr>
            <p:cNvCxnSpPr/>
            <p:nvPr/>
          </p:nvCxnSpPr>
          <p:spPr>
            <a:xfrm rot="16200000">
              <a:off x="385615" y="5512814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97">
              <a:extLst>
                <a:ext uri="{FF2B5EF4-FFF2-40B4-BE49-F238E27FC236}">
                  <a16:creationId xmlns:a16="http://schemas.microsoft.com/office/drawing/2014/main" id="{875B667D-511E-7FB6-7727-6BA69D45122F}"/>
                </a:ext>
              </a:extLst>
            </p:cNvPr>
            <p:cNvCxnSpPr/>
            <p:nvPr/>
          </p:nvCxnSpPr>
          <p:spPr>
            <a:xfrm rot="16200000">
              <a:off x="385615" y="5411563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98">
              <a:extLst>
                <a:ext uri="{FF2B5EF4-FFF2-40B4-BE49-F238E27FC236}">
                  <a16:creationId xmlns:a16="http://schemas.microsoft.com/office/drawing/2014/main" id="{5A25C814-2DAF-1DC7-9369-5A1727D7F918}"/>
                </a:ext>
              </a:extLst>
            </p:cNvPr>
            <p:cNvCxnSpPr/>
            <p:nvPr/>
          </p:nvCxnSpPr>
          <p:spPr>
            <a:xfrm rot="16200000">
              <a:off x="385615" y="5310312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99">
              <a:extLst>
                <a:ext uri="{FF2B5EF4-FFF2-40B4-BE49-F238E27FC236}">
                  <a16:creationId xmlns:a16="http://schemas.microsoft.com/office/drawing/2014/main" id="{4A60EE41-4D05-BD97-6A97-8BA5C296E431}"/>
                </a:ext>
              </a:extLst>
            </p:cNvPr>
            <p:cNvCxnSpPr/>
            <p:nvPr/>
          </p:nvCxnSpPr>
          <p:spPr>
            <a:xfrm rot="16200000">
              <a:off x="385615" y="5209060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00">
              <a:extLst>
                <a:ext uri="{FF2B5EF4-FFF2-40B4-BE49-F238E27FC236}">
                  <a16:creationId xmlns:a16="http://schemas.microsoft.com/office/drawing/2014/main" id="{DA3A2562-11AA-A430-2A86-B9B6F8849C31}"/>
                </a:ext>
              </a:extLst>
            </p:cNvPr>
            <p:cNvCxnSpPr/>
            <p:nvPr/>
          </p:nvCxnSpPr>
          <p:spPr>
            <a:xfrm rot="16200000">
              <a:off x="385615" y="5107809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01">
              <a:extLst>
                <a:ext uri="{FF2B5EF4-FFF2-40B4-BE49-F238E27FC236}">
                  <a16:creationId xmlns:a16="http://schemas.microsoft.com/office/drawing/2014/main" id="{420A983C-2AA5-20F1-11A4-E4BFD46B0FA4}"/>
                </a:ext>
              </a:extLst>
            </p:cNvPr>
            <p:cNvCxnSpPr/>
            <p:nvPr/>
          </p:nvCxnSpPr>
          <p:spPr>
            <a:xfrm rot="16200000">
              <a:off x="385615" y="5006558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02">
              <a:extLst>
                <a:ext uri="{FF2B5EF4-FFF2-40B4-BE49-F238E27FC236}">
                  <a16:creationId xmlns:a16="http://schemas.microsoft.com/office/drawing/2014/main" id="{A0F8978C-2C6D-C97A-7736-9AFABDF38581}"/>
                </a:ext>
              </a:extLst>
            </p:cNvPr>
            <p:cNvCxnSpPr/>
            <p:nvPr/>
          </p:nvCxnSpPr>
          <p:spPr>
            <a:xfrm rot="16200000">
              <a:off x="385615" y="4905307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03">
              <a:extLst>
                <a:ext uri="{FF2B5EF4-FFF2-40B4-BE49-F238E27FC236}">
                  <a16:creationId xmlns:a16="http://schemas.microsoft.com/office/drawing/2014/main" id="{D99DCEAE-3EDD-1599-935C-5734C63427A7}"/>
                </a:ext>
              </a:extLst>
            </p:cNvPr>
            <p:cNvCxnSpPr/>
            <p:nvPr/>
          </p:nvCxnSpPr>
          <p:spPr>
            <a:xfrm rot="16200000">
              <a:off x="385615" y="4804055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04">
              <a:extLst>
                <a:ext uri="{FF2B5EF4-FFF2-40B4-BE49-F238E27FC236}">
                  <a16:creationId xmlns:a16="http://schemas.microsoft.com/office/drawing/2014/main" id="{F54C8D7F-03CF-751D-C0D7-4CF38A763866}"/>
                </a:ext>
              </a:extLst>
            </p:cNvPr>
            <p:cNvCxnSpPr/>
            <p:nvPr/>
          </p:nvCxnSpPr>
          <p:spPr>
            <a:xfrm rot="16200000">
              <a:off x="385615" y="4702804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05">
              <a:extLst>
                <a:ext uri="{FF2B5EF4-FFF2-40B4-BE49-F238E27FC236}">
                  <a16:creationId xmlns:a16="http://schemas.microsoft.com/office/drawing/2014/main" id="{6AC64C47-3898-0B3D-4FE3-4428ECDCC820}"/>
                </a:ext>
              </a:extLst>
            </p:cNvPr>
            <p:cNvCxnSpPr/>
            <p:nvPr/>
          </p:nvCxnSpPr>
          <p:spPr>
            <a:xfrm rot="16200000">
              <a:off x="385615" y="4601553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206">
              <a:extLst>
                <a:ext uri="{FF2B5EF4-FFF2-40B4-BE49-F238E27FC236}">
                  <a16:creationId xmlns:a16="http://schemas.microsoft.com/office/drawing/2014/main" id="{D83BD702-A6C4-13E2-C404-AB77D47D258F}"/>
                </a:ext>
              </a:extLst>
            </p:cNvPr>
            <p:cNvCxnSpPr/>
            <p:nvPr/>
          </p:nvCxnSpPr>
          <p:spPr>
            <a:xfrm rot="16200000">
              <a:off x="385615" y="4500302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207">
              <a:extLst>
                <a:ext uri="{FF2B5EF4-FFF2-40B4-BE49-F238E27FC236}">
                  <a16:creationId xmlns:a16="http://schemas.microsoft.com/office/drawing/2014/main" id="{69E0B969-BC98-6DF5-BDB3-A6CBB244DBE8}"/>
                </a:ext>
              </a:extLst>
            </p:cNvPr>
            <p:cNvCxnSpPr/>
            <p:nvPr/>
          </p:nvCxnSpPr>
          <p:spPr>
            <a:xfrm rot="16200000">
              <a:off x="385615" y="4399050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208">
              <a:extLst>
                <a:ext uri="{FF2B5EF4-FFF2-40B4-BE49-F238E27FC236}">
                  <a16:creationId xmlns:a16="http://schemas.microsoft.com/office/drawing/2014/main" id="{985693C6-93E4-E7FF-B16F-B379A38F9F68}"/>
                </a:ext>
              </a:extLst>
            </p:cNvPr>
            <p:cNvCxnSpPr/>
            <p:nvPr/>
          </p:nvCxnSpPr>
          <p:spPr>
            <a:xfrm rot="16200000">
              <a:off x="385615" y="4297799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209">
              <a:extLst>
                <a:ext uri="{FF2B5EF4-FFF2-40B4-BE49-F238E27FC236}">
                  <a16:creationId xmlns:a16="http://schemas.microsoft.com/office/drawing/2014/main" id="{6360C9DC-9756-DEB6-0C54-4F4E23742648}"/>
                </a:ext>
              </a:extLst>
            </p:cNvPr>
            <p:cNvCxnSpPr/>
            <p:nvPr/>
          </p:nvCxnSpPr>
          <p:spPr>
            <a:xfrm rot="16200000">
              <a:off x="385615" y="4196548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210">
              <a:extLst>
                <a:ext uri="{FF2B5EF4-FFF2-40B4-BE49-F238E27FC236}">
                  <a16:creationId xmlns:a16="http://schemas.microsoft.com/office/drawing/2014/main" id="{44884FD8-AA28-B719-2D97-9ADE0AC1D100}"/>
                </a:ext>
              </a:extLst>
            </p:cNvPr>
            <p:cNvCxnSpPr/>
            <p:nvPr/>
          </p:nvCxnSpPr>
          <p:spPr>
            <a:xfrm rot="16200000">
              <a:off x="385615" y="4095297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211">
              <a:extLst>
                <a:ext uri="{FF2B5EF4-FFF2-40B4-BE49-F238E27FC236}">
                  <a16:creationId xmlns:a16="http://schemas.microsoft.com/office/drawing/2014/main" id="{3E080E71-93BD-DC90-1836-64AFB1ED3D1A}"/>
                </a:ext>
              </a:extLst>
            </p:cNvPr>
            <p:cNvCxnSpPr/>
            <p:nvPr/>
          </p:nvCxnSpPr>
          <p:spPr>
            <a:xfrm rot="16200000">
              <a:off x="385615" y="3994045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212">
              <a:extLst>
                <a:ext uri="{FF2B5EF4-FFF2-40B4-BE49-F238E27FC236}">
                  <a16:creationId xmlns:a16="http://schemas.microsoft.com/office/drawing/2014/main" id="{B63D3B9E-6E7E-8FD2-7C09-2013F4DFE1CE}"/>
                </a:ext>
              </a:extLst>
            </p:cNvPr>
            <p:cNvCxnSpPr/>
            <p:nvPr/>
          </p:nvCxnSpPr>
          <p:spPr>
            <a:xfrm rot="16200000">
              <a:off x="385615" y="3892794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213">
              <a:extLst>
                <a:ext uri="{FF2B5EF4-FFF2-40B4-BE49-F238E27FC236}">
                  <a16:creationId xmlns:a16="http://schemas.microsoft.com/office/drawing/2014/main" id="{180648F8-B0EF-3E62-B3E2-52247A5A350E}"/>
                </a:ext>
              </a:extLst>
            </p:cNvPr>
            <p:cNvCxnSpPr/>
            <p:nvPr/>
          </p:nvCxnSpPr>
          <p:spPr>
            <a:xfrm rot="16200000">
              <a:off x="385615" y="3791543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214">
              <a:extLst>
                <a:ext uri="{FF2B5EF4-FFF2-40B4-BE49-F238E27FC236}">
                  <a16:creationId xmlns:a16="http://schemas.microsoft.com/office/drawing/2014/main" id="{E7987799-A00C-5E47-9AEC-40C7D71220D9}"/>
                </a:ext>
              </a:extLst>
            </p:cNvPr>
            <p:cNvCxnSpPr/>
            <p:nvPr/>
          </p:nvCxnSpPr>
          <p:spPr>
            <a:xfrm rot="16200000">
              <a:off x="385615" y="3690292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215">
              <a:extLst>
                <a:ext uri="{FF2B5EF4-FFF2-40B4-BE49-F238E27FC236}">
                  <a16:creationId xmlns:a16="http://schemas.microsoft.com/office/drawing/2014/main" id="{53F18831-CA1D-BB1F-127A-C7FA2C08BAF1}"/>
                </a:ext>
              </a:extLst>
            </p:cNvPr>
            <p:cNvCxnSpPr/>
            <p:nvPr/>
          </p:nvCxnSpPr>
          <p:spPr>
            <a:xfrm rot="16200000">
              <a:off x="385615" y="3589040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216">
              <a:extLst>
                <a:ext uri="{FF2B5EF4-FFF2-40B4-BE49-F238E27FC236}">
                  <a16:creationId xmlns:a16="http://schemas.microsoft.com/office/drawing/2014/main" id="{F3CEE2D4-EA36-EB38-169F-53A5016C68C2}"/>
                </a:ext>
              </a:extLst>
            </p:cNvPr>
            <p:cNvCxnSpPr/>
            <p:nvPr/>
          </p:nvCxnSpPr>
          <p:spPr>
            <a:xfrm rot="16200000">
              <a:off x="385615" y="3487789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217">
              <a:extLst>
                <a:ext uri="{FF2B5EF4-FFF2-40B4-BE49-F238E27FC236}">
                  <a16:creationId xmlns:a16="http://schemas.microsoft.com/office/drawing/2014/main" id="{78452EFF-6D09-D722-D9EE-7B63BC843C66}"/>
                </a:ext>
              </a:extLst>
            </p:cNvPr>
            <p:cNvCxnSpPr/>
            <p:nvPr/>
          </p:nvCxnSpPr>
          <p:spPr>
            <a:xfrm rot="16200000">
              <a:off x="385615" y="3386538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218">
              <a:extLst>
                <a:ext uri="{FF2B5EF4-FFF2-40B4-BE49-F238E27FC236}">
                  <a16:creationId xmlns:a16="http://schemas.microsoft.com/office/drawing/2014/main" id="{41B6B4F9-9976-39F8-6DD3-E77355C7230D}"/>
                </a:ext>
              </a:extLst>
            </p:cNvPr>
            <p:cNvCxnSpPr/>
            <p:nvPr/>
          </p:nvCxnSpPr>
          <p:spPr>
            <a:xfrm rot="16200000">
              <a:off x="385615" y="3285287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219">
              <a:extLst>
                <a:ext uri="{FF2B5EF4-FFF2-40B4-BE49-F238E27FC236}">
                  <a16:creationId xmlns:a16="http://schemas.microsoft.com/office/drawing/2014/main" id="{F5BD8059-9527-D5F6-150B-6ACB9BEBE26C}"/>
                </a:ext>
              </a:extLst>
            </p:cNvPr>
            <p:cNvCxnSpPr/>
            <p:nvPr/>
          </p:nvCxnSpPr>
          <p:spPr>
            <a:xfrm rot="16200000">
              <a:off x="385615" y="3184035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220">
              <a:extLst>
                <a:ext uri="{FF2B5EF4-FFF2-40B4-BE49-F238E27FC236}">
                  <a16:creationId xmlns:a16="http://schemas.microsoft.com/office/drawing/2014/main" id="{9084C181-BEE1-5067-00CD-85B400E19278}"/>
                </a:ext>
              </a:extLst>
            </p:cNvPr>
            <p:cNvCxnSpPr/>
            <p:nvPr/>
          </p:nvCxnSpPr>
          <p:spPr>
            <a:xfrm rot="16200000">
              <a:off x="385615" y="3082784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221">
              <a:extLst>
                <a:ext uri="{FF2B5EF4-FFF2-40B4-BE49-F238E27FC236}">
                  <a16:creationId xmlns:a16="http://schemas.microsoft.com/office/drawing/2014/main" id="{A96C5A08-CAD2-1367-A7F8-966AF772FB41}"/>
                </a:ext>
              </a:extLst>
            </p:cNvPr>
            <p:cNvCxnSpPr/>
            <p:nvPr/>
          </p:nvCxnSpPr>
          <p:spPr>
            <a:xfrm rot="16200000">
              <a:off x="385615" y="2981533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222">
              <a:extLst>
                <a:ext uri="{FF2B5EF4-FFF2-40B4-BE49-F238E27FC236}">
                  <a16:creationId xmlns:a16="http://schemas.microsoft.com/office/drawing/2014/main" id="{16F7EEF4-8788-E0FF-1ED8-8C5D1A795009}"/>
                </a:ext>
              </a:extLst>
            </p:cNvPr>
            <p:cNvCxnSpPr/>
            <p:nvPr/>
          </p:nvCxnSpPr>
          <p:spPr>
            <a:xfrm rot="16200000">
              <a:off x="385615" y="2880282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223">
              <a:extLst>
                <a:ext uri="{FF2B5EF4-FFF2-40B4-BE49-F238E27FC236}">
                  <a16:creationId xmlns:a16="http://schemas.microsoft.com/office/drawing/2014/main" id="{9AAC6405-7349-2CBA-16BD-0C6AC2E7B3D5}"/>
                </a:ext>
              </a:extLst>
            </p:cNvPr>
            <p:cNvCxnSpPr/>
            <p:nvPr/>
          </p:nvCxnSpPr>
          <p:spPr>
            <a:xfrm rot="16200000">
              <a:off x="385615" y="2779030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224">
              <a:extLst>
                <a:ext uri="{FF2B5EF4-FFF2-40B4-BE49-F238E27FC236}">
                  <a16:creationId xmlns:a16="http://schemas.microsoft.com/office/drawing/2014/main" id="{1305B14A-131B-8023-84FF-A3E8D52869C0}"/>
                </a:ext>
              </a:extLst>
            </p:cNvPr>
            <p:cNvCxnSpPr/>
            <p:nvPr/>
          </p:nvCxnSpPr>
          <p:spPr>
            <a:xfrm rot="16200000">
              <a:off x="385615" y="2677779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225">
              <a:extLst>
                <a:ext uri="{FF2B5EF4-FFF2-40B4-BE49-F238E27FC236}">
                  <a16:creationId xmlns:a16="http://schemas.microsoft.com/office/drawing/2014/main" id="{A29008E2-4EDB-5FCD-5319-47D014598858}"/>
                </a:ext>
              </a:extLst>
            </p:cNvPr>
            <p:cNvCxnSpPr/>
            <p:nvPr/>
          </p:nvCxnSpPr>
          <p:spPr>
            <a:xfrm rot="16200000">
              <a:off x="385615" y="2576528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226">
              <a:extLst>
                <a:ext uri="{FF2B5EF4-FFF2-40B4-BE49-F238E27FC236}">
                  <a16:creationId xmlns:a16="http://schemas.microsoft.com/office/drawing/2014/main" id="{81F82212-4732-7C54-6EBA-3705D045A71B}"/>
                </a:ext>
              </a:extLst>
            </p:cNvPr>
            <p:cNvCxnSpPr/>
            <p:nvPr/>
          </p:nvCxnSpPr>
          <p:spPr>
            <a:xfrm rot="16200000">
              <a:off x="385615" y="2475277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227">
              <a:extLst>
                <a:ext uri="{FF2B5EF4-FFF2-40B4-BE49-F238E27FC236}">
                  <a16:creationId xmlns:a16="http://schemas.microsoft.com/office/drawing/2014/main" id="{A2EA181C-C233-7A2D-757F-A5B85F5C7D8E}"/>
                </a:ext>
              </a:extLst>
            </p:cNvPr>
            <p:cNvCxnSpPr/>
            <p:nvPr/>
          </p:nvCxnSpPr>
          <p:spPr>
            <a:xfrm rot="16200000">
              <a:off x="385615" y="2374026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228">
              <a:extLst>
                <a:ext uri="{FF2B5EF4-FFF2-40B4-BE49-F238E27FC236}">
                  <a16:creationId xmlns:a16="http://schemas.microsoft.com/office/drawing/2014/main" id="{A8BD7C62-7F9E-AF24-5C06-CDC12BF24F7E}"/>
                </a:ext>
              </a:extLst>
            </p:cNvPr>
            <p:cNvCxnSpPr/>
            <p:nvPr/>
          </p:nvCxnSpPr>
          <p:spPr>
            <a:xfrm rot="16200000">
              <a:off x="385615" y="2272774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229">
              <a:extLst>
                <a:ext uri="{FF2B5EF4-FFF2-40B4-BE49-F238E27FC236}">
                  <a16:creationId xmlns:a16="http://schemas.microsoft.com/office/drawing/2014/main" id="{C07D7F81-B1E7-448D-B57B-8D6E54B06550}"/>
                </a:ext>
              </a:extLst>
            </p:cNvPr>
            <p:cNvCxnSpPr/>
            <p:nvPr/>
          </p:nvCxnSpPr>
          <p:spPr>
            <a:xfrm rot="16200000">
              <a:off x="385614" y="2171523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230">
              <a:extLst>
                <a:ext uri="{FF2B5EF4-FFF2-40B4-BE49-F238E27FC236}">
                  <a16:creationId xmlns:a16="http://schemas.microsoft.com/office/drawing/2014/main" id="{9A9CCF4A-AF80-262B-E98C-8A03D9D9CAEA}"/>
                </a:ext>
              </a:extLst>
            </p:cNvPr>
            <p:cNvCxnSpPr/>
            <p:nvPr/>
          </p:nvCxnSpPr>
          <p:spPr>
            <a:xfrm rot="16200000">
              <a:off x="385614" y="2070272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231">
              <a:extLst>
                <a:ext uri="{FF2B5EF4-FFF2-40B4-BE49-F238E27FC236}">
                  <a16:creationId xmlns:a16="http://schemas.microsoft.com/office/drawing/2014/main" id="{610282F0-F2F0-ABB2-22F2-B1848A0A4099}"/>
                </a:ext>
              </a:extLst>
            </p:cNvPr>
            <p:cNvCxnSpPr/>
            <p:nvPr/>
          </p:nvCxnSpPr>
          <p:spPr>
            <a:xfrm rot="16200000">
              <a:off x="385614" y="1969021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232">
              <a:extLst>
                <a:ext uri="{FF2B5EF4-FFF2-40B4-BE49-F238E27FC236}">
                  <a16:creationId xmlns:a16="http://schemas.microsoft.com/office/drawing/2014/main" id="{CB5EE408-61F0-65D7-D66C-D2CA9C3D52C0}"/>
                </a:ext>
              </a:extLst>
            </p:cNvPr>
            <p:cNvCxnSpPr/>
            <p:nvPr/>
          </p:nvCxnSpPr>
          <p:spPr>
            <a:xfrm rot="16200000">
              <a:off x="385614" y="1867769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233">
              <a:extLst>
                <a:ext uri="{FF2B5EF4-FFF2-40B4-BE49-F238E27FC236}">
                  <a16:creationId xmlns:a16="http://schemas.microsoft.com/office/drawing/2014/main" id="{6FF25297-BE53-E1F8-9C9F-57495994798B}"/>
                </a:ext>
              </a:extLst>
            </p:cNvPr>
            <p:cNvCxnSpPr/>
            <p:nvPr/>
          </p:nvCxnSpPr>
          <p:spPr>
            <a:xfrm rot="16200000">
              <a:off x="385614" y="1766518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234">
              <a:extLst>
                <a:ext uri="{FF2B5EF4-FFF2-40B4-BE49-F238E27FC236}">
                  <a16:creationId xmlns:a16="http://schemas.microsoft.com/office/drawing/2014/main" id="{9EAD9DED-ADB2-112C-F38F-C24CDB64BB5B}"/>
                </a:ext>
              </a:extLst>
            </p:cNvPr>
            <p:cNvCxnSpPr/>
            <p:nvPr/>
          </p:nvCxnSpPr>
          <p:spPr>
            <a:xfrm rot="16200000">
              <a:off x="385614" y="1665267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235">
              <a:extLst>
                <a:ext uri="{FF2B5EF4-FFF2-40B4-BE49-F238E27FC236}">
                  <a16:creationId xmlns:a16="http://schemas.microsoft.com/office/drawing/2014/main" id="{13730BB6-5347-C501-D706-066A9ADE6CF9}"/>
                </a:ext>
              </a:extLst>
            </p:cNvPr>
            <p:cNvCxnSpPr/>
            <p:nvPr/>
          </p:nvCxnSpPr>
          <p:spPr>
            <a:xfrm rot="16200000">
              <a:off x="385614" y="1564016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236">
              <a:extLst>
                <a:ext uri="{FF2B5EF4-FFF2-40B4-BE49-F238E27FC236}">
                  <a16:creationId xmlns:a16="http://schemas.microsoft.com/office/drawing/2014/main" id="{E641575C-4ECF-C2B1-D210-C809A310A90B}"/>
                </a:ext>
              </a:extLst>
            </p:cNvPr>
            <p:cNvCxnSpPr/>
            <p:nvPr/>
          </p:nvCxnSpPr>
          <p:spPr>
            <a:xfrm rot="16200000">
              <a:off x="385614" y="1462764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237">
              <a:extLst>
                <a:ext uri="{FF2B5EF4-FFF2-40B4-BE49-F238E27FC236}">
                  <a16:creationId xmlns:a16="http://schemas.microsoft.com/office/drawing/2014/main" id="{41D1BE26-0785-A549-B541-F885D3DD7E20}"/>
                </a:ext>
              </a:extLst>
            </p:cNvPr>
            <p:cNvCxnSpPr/>
            <p:nvPr/>
          </p:nvCxnSpPr>
          <p:spPr>
            <a:xfrm rot="16200000">
              <a:off x="385614" y="1361513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238">
              <a:extLst>
                <a:ext uri="{FF2B5EF4-FFF2-40B4-BE49-F238E27FC236}">
                  <a16:creationId xmlns:a16="http://schemas.microsoft.com/office/drawing/2014/main" id="{8C13BBF0-E41B-5112-E02D-E5AC3CE5B460}"/>
                </a:ext>
              </a:extLst>
            </p:cNvPr>
            <p:cNvCxnSpPr/>
            <p:nvPr/>
          </p:nvCxnSpPr>
          <p:spPr>
            <a:xfrm rot="16200000">
              <a:off x="385614" y="1260262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239">
              <a:extLst>
                <a:ext uri="{FF2B5EF4-FFF2-40B4-BE49-F238E27FC236}">
                  <a16:creationId xmlns:a16="http://schemas.microsoft.com/office/drawing/2014/main" id="{7E8AC18C-7D08-87F4-BEB5-D696525B0CF8}"/>
                </a:ext>
              </a:extLst>
            </p:cNvPr>
            <p:cNvCxnSpPr/>
            <p:nvPr/>
          </p:nvCxnSpPr>
          <p:spPr>
            <a:xfrm rot="16200000">
              <a:off x="385614" y="1159011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240">
              <a:extLst>
                <a:ext uri="{FF2B5EF4-FFF2-40B4-BE49-F238E27FC236}">
                  <a16:creationId xmlns:a16="http://schemas.microsoft.com/office/drawing/2014/main" id="{19D5B68C-5611-4929-892F-74F792BDBF76}"/>
                </a:ext>
              </a:extLst>
            </p:cNvPr>
            <p:cNvCxnSpPr/>
            <p:nvPr/>
          </p:nvCxnSpPr>
          <p:spPr>
            <a:xfrm rot="16200000">
              <a:off x="385614" y="1057759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241">
              <a:extLst>
                <a:ext uri="{FF2B5EF4-FFF2-40B4-BE49-F238E27FC236}">
                  <a16:creationId xmlns:a16="http://schemas.microsoft.com/office/drawing/2014/main" id="{96908111-C9AB-2358-08A9-C0078296F5EC}"/>
                </a:ext>
              </a:extLst>
            </p:cNvPr>
            <p:cNvCxnSpPr/>
            <p:nvPr/>
          </p:nvCxnSpPr>
          <p:spPr>
            <a:xfrm rot="16200000">
              <a:off x="385614" y="956508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242">
              <a:extLst>
                <a:ext uri="{FF2B5EF4-FFF2-40B4-BE49-F238E27FC236}">
                  <a16:creationId xmlns:a16="http://schemas.microsoft.com/office/drawing/2014/main" id="{DC3A34AC-DC52-73DA-A093-2A6D220DDF2D}"/>
                </a:ext>
              </a:extLst>
            </p:cNvPr>
            <p:cNvCxnSpPr/>
            <p:nvPr/>
          </p:nvCxnSpPr>
          <p:spPr>
            <a:xfrm rot="16200000">
              <a:off x="385614" y="855257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243">
              <a:extLst>
                <a:ext uri="{FF2B5EF4-FFF2-40B4-BE49-F238E27FC236}">
                  <a16:creationId xmlns:a16="http://schemas.microsoft.com/office/drawing/2014/main" id="{B5FEA0ED-C316-0B8A-8739-690948AC0693}"/>
                </a:ext>
              </a:extLst>
            </p:cNvPr>
            <p:cNvCxnSpPr/>
            <p:nvPr/>
          </p:nvCxnSpPr>
          <p:spPr>
            <a:xfrm rot="16200000">
              <a:off x="385614" y="754006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244">
              <a:extLst>
                <a:ext uri="{FF2B5EF4-FFF2-40B4-BE49-F238E27FC236}">
                  <a16:creationId xmlns:a16="http://schemas.microsoft.com/office/drawing/2014/main" id="{D03F56E6-8E08-BD5D-04BA-CA2CFBBDB43D}"/>
                </a:ext>
              </a:extLst>
            </p:cNvPr>
            <p:cNvCxnSpPr/>
            <p:nvPr/>
          </p:nvCxnSpPr>
          <p:spPr>
            <a:xfrm rot="16200000">
              <a:off x="385614" y="652754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245">
              <a:extLst>
                <a:ext uri="{FF2B5EF4-FFF2-40B4-BE49-F238E27FC236}">
                  <a16:creationId xmlns:a16="http://schemas.microsoft.com/office/drawing/2014/main" id="{277D714D-2BC3-9187-ADA4-27FE226F8980}"/>
                </a:ext>
              </a:extLst>
            </p:cNvPr>
            <p:cNvCxnSpPr/>
            <p:nvPr/>
          </p:nvCxnSpPr>
          <p:spPr>
            <a:xfrm rot="16200000">
              <a:off x="385614" y="551503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246">
              <a:extLst>
                <a:ext uri="{FF2B5EF4-FFF2-40B4-BE49-F238E27FC236}">
                  <a16:creationId xmlns:a16="http://schemas.microsoft.com/office/drawing/2014/main" id="{08D74374-6A25-7E3F-AD51-0B1DAFF2F015}"/>
                </a:ext>
              </a:extLst>
            </p:cNvPr>
            <p:cNvCxnSpPr/>
            <p:nvPr/>
          </p:nvCxnSpPr>
          <p:spPr>
            <a:xfrm rot="16200000">
              <a:off x="385614" y="450252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247">
              <a:extLst>
                <a:ext uri="{FF2B5EF4-FFF2-40B4-BE49-F238E27FC236}">
                  <a16:creationId xmlns:a16="http://schemas.microsoft.com/office/drawing/2014/main" id="{B296022F-993E-7779-C1DD-27B62960EDD3}"/>
                </a:ext>
              </a:extLst>
            </p:cNvPr>
            <p:cNvCxnSpPr/>
            <p:nvPr/>
          </p:nvCxnSpPr>
          <p:spPr>
            <a:xfrm rot="16200000">
              <a:off x="385614" y="349001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248">
              <a:extLst>
                <a:ext uri="{FF2B5EF4-FFF2-40B4-BE49-F238E27FC236}">
                  <a16:creationId xmlns:a16="http://schemas.microsoft.com/office/drawing/2014/main" id="{02396A2F-7137-3A5E-55BC-BF7E3504F1BD}"/>
                </a:ext>
              </a:extLst>
            </p:cNvPr>
            <p:cNvCxnSpPr/>
            <p:nvPr/>
          </p:nvCxnSpPr>
          <p:spPr>
            <a:xfrm rot="16200000">
              <a:off x="385614" y="247749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249">
              <a:extLst>
                <a:ext uri="{FF2B5EF4-FFF2-40B4-BE49-F238E27FC236}">
                  <a16:creationId xmlns:a16="http://schemas.microsoft.com/office/drawing/2014/main" id="{2C5E4078-FFF4-A59F-BF02-ABEDCB7B434D}"/>
                </a:ext>
              </a:extLst>
            </p:cNvPr>
            <p:cNvCxnSpPr/>
            <p:nvPr/>
          </p:nvCxnSpPr>
          <p:spPr>
            <a:xfrm rot="16200000">
              <a:off x="385614" y="146498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250">
              <a:extLst>
                <a:ext uri="{FF2B5EF4-FFF2-40B4-BE49-F238E27FC236}">
                  <a16:creationId xmlns:a16="http://schemas.microsoft.com/office/drawing/2014/main" id="{BA159BD6-6C71-54BC-52B5-2429DDF95F51}"/>
                </a:ext>
              </a:extLst>
            </p:cNvPr>
            <p:cNvCxnSpPr/>
            <p:nvPr/>
          </p:nvCxnSpPr>
          <p:spPr>
            <a:xfrm rot="16200000">
              <a:off x="385614" y="45247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251">
              <a:extLst>
                <a:ext uri="{FF2B5EF4-FFF2-40B4-BE49-F238E27FC236}">
                  <a16:creationId xmlns:a16="http://schemas.microsoft.com/office/drawing/2014/main" id="{3FB638CC-CD7B-304C-1389-4932C365F494}"/>
                </a:ext>
              </a:extLst>
            </p:cNvPr>
            <p:cNvCxnSpPr/>
            <p:nvPr/>
          </p:nvCxnSpPr>
          <p:spPr>
            <a:xfrm rot="16200000">
              <a:off x="385614" y="-56004"/>
              <a:ext cx="0" cy="1800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id="{CCFAA7AE-3D5B-99F0-39B3-BDAED837DD0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794384"/>
            <a:ext cx="12192000" cy="0"/>
          </a:xfrm>
          <a:prstGeom prst="line">
            <a:avLst/>
          </a:prstGeom>
          <a:ln w="28575">
            <a:solidFill>
              <a:srgbClr val="367EB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3" name="Immagine 152">
            <a:extLst>
              <a:ext uri="{FF2B5EF4-FFF2-40B4-BE49-F238E27FC236}">
                <a16:creationId xmlns:a16="http://schemas.microsoft.com/office/drawing/2014/main" id="{BB8EC838-D4D9-FBBD-1454-01661D612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9420" y="6468886"/>
            <a:ext cx="1160386" cy="3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7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84707" y="139167"/>
            <a:ext cx="11441391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3" y="1600206"/>
            <a:ext cx="10857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2" r:id="rId3"/>
    <p:sldLayoutId id="2147483663" r:id="rId4"/>
    <p:sldLayoutId id="2147483650" r:id="rId5"/>
    <p:sldLayoutId id="2147483652" r:id="rId6"/>
  </p:sldLayoutIdLst>
  <p:hf hdr="0" ftr="0" dt="0"/>
  <p:txStyles>
    <p:titleStyle>
      <a:lvl1pPr marL="0" indent="0" algn="l" defTabSz="457178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B04EDFB-2858-22B2-319D-0A12BB550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0A7B5D-B8EF-2303-8133-B191596AB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1E2CC8-9A3D-24D6-5583-B91B6B9CF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ABED63-E56A-49ED-A0E1-B079CA800DB3}" type="datetimeFigureOut">
              <a:rPr lang="it-IT" smtClean="0"/>
              <a:t>04/03/2026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BB9357-DF26-AFC7-67DE-1C079DA08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4F1CB5-15D3-389A-9113-E2F147E8E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536FB5-5825-42A8-9627-7B1430E63C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59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jpg"/><Relationship Id="rId3" Type="http://schemas.openxmlformats.org/officeDocument/2006/relationships/image" Target="../media/image42.jpeg"/><Relationship Id="rId7" Type="http://schemas.openxmlformats.org/officeDocument/2006/relationships/image" Target="../media/image45.emf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11" Type="http://schemas.openxmlformats.org/officeDocument/2006/relationships/image" Target="../media/image49.png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170.png"/><Relationship Id="rId9" Type="http://schemas.openxmlformats.org/officeDocument/2006/relationships/image" Target="../media/image47.emf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3.jpeg"/><Relationship Id="rId10" Type="http://schemas.openxmlformats.org/officeDocument/2006/relationships/image" Target="../media/image61.png"/><Relationship Id="rId4" Type="http://schemas.openxmlformats.org/officeDocument/2006/relationships/image" Target="../media/image50.sv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69.jpeg"/><Relationship Id="rId3" Type="http://schemas.openxmlformats.org/officeDocument/2006/relationships/image" Target="../media/image49.png"/><Relationship Id="rId7" Type="http://schemas.openxmlformats.org/officeDocument/2006/relationships/image" Target="../media/image63.emf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11" Type="http://schemas.openxmlformats.org/officeDocument/2006/relationships/image" Target="../media/image67.emf"/><Relationship Id="rId5" Type="http://schemas.openxmlformats.org/officeDocument/2006/relationships/image" Target="../media/image53.jpeg"/><Relationship Id="rId10" Type="http://schemas.openxmlformats.org/officeDocument/2006/relationships/image" Target="../media/image66.emf"/><Relationship Id="rId4" Type="http://schemas.openxmlformats.org/officeDocument/2006/relationships/image" Target="../media/image50.svg"/><Relationship Id="rId9" Type="http://schemas.openxmlformats.org/officeDocument/2006/relationships/image" Target="../media/image65.emf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383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Y:\IMMAGINE _COORDINATA_2014\LOGO_UFFICIALE\01_Polimi_centrato\eps\01_Polimi_centrato_COL_negativ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68" y="1752372"/>
            <a:ext cx="2473782" cy="18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Titolo 1"/>
          <p:cNvSpPr txBox="1">
            <a:spLocks/>
          </p:cNvSpPr>
          <p:nvPr/>
        </p:nvSpPr>
        <p:spPr>
          <a:xfrm>
            <a:off x="795960" y="4142283"/>
            <a:ext cx="10436237" cy="13362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000" dirty="0"/>
              <a:t>Prompt gamma detectors for </a:t>
            </a:r>
          </a:p>
          <a:p>
            <a:pPr algn="ctr"/>
            <a:r>
              <a:rPr lang="en-US" sz="3000" dirty="0" err="1"/>
              <a:t>Hadrontherapy</a:t>
            </a:r>
            <a:r>
              <a:rPr lang="en-US" sz="3000" dirty="0"/>
              <a:t> and BNCT</a:t>
            </a:r>
          </a:p>
        </p:txBody>
      </p:sp>
      <p:sp>
        <p:nvSpPr>
          <p:cNvPr id="133" name="Sottotitolo 2"/>
          <p:cNvSpPr txBox="1">
            <a:spLocks/>
          </p:cNvSpPr>
          <p:nvPr/>
        </p:nvSpPr>
        <p:spPr>
          <a:xfrm>
            <a:off x="2948609" y="5253097"/>
            <a:ext cx="6130940" cy="115724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Carlo Fiorini</a:t>
            </a:r>
          </a:p>
          <a:p>
            <a:pPr algn="ctr"/>
            <a:r>
              <a:rPr lang="en-US" sz="1600" b="1" i="1" dirty="0" err="1">
                <a:solidFill>
                  <a:schemeClr val="bg1"/>
                </a:solidFill>
              </a:rPr>
              <a:t>Politecnico</a:t>
            </a:r>
            <a:r>
              <a:rPr lang="en-US" sz="1600" b="1" i="1" dirty="0">
                <a:solidFill>
                  <a:schemeClr val="bg1"/>
                </a:solidFill>
              </a:rPr>
              <a:t> di Milano and INFN, Milano, Italy</a:t>
            </a:r>
          </a:p>
        </p:txBody>
      </p:sp>
      <p:pic>
        <p:nvPicPr>
          <p:cNvPr id="7" name="Immagine 6" descr="Logo RadLab">
            <a:extLst>
              <a:ext uri="{FF2B5EF4-FFF2-40B4-BE49-F238E27FC236}">
                <a16:creationId xmlns:a16="http://schemas.microsoft.com/office/drawing/2014/main" id="{84A55873-18E4-4AD7-A682-0096F6688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1" y="6122540"/>
            <a:ext cx="2154551" cy="73546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2810FBD-1D20-4F70-A7CA-4EB98DC0A565}"/>
              </a:ext>
            </a:extLst>
          </p:cNvPr>
          <p:cNvSpPr/>
          <p:nvPr/>
        </p:nvSpPr>
        <p:spPr>
          <a:xfrm>
            <a:off x="4360793" y="6305604"/>
            <a:ext cx="3142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CNAO-IN2P3 Meeting 05-03-26</a:t>
            </a:r>
          </a:p>
        </p:txBody>
      </p:sp>
    </p:spTree>
    <p:extLst>
      <p:ext uri="{BB962C8B-B14F-4D97-AF65-F5344CB8AC3E}">
        <p14:creationId xmlns:p14="http://schemas.microsoft.com/office/powerpoint/2010/main" val="222602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6239E-9040-26FB-82BB-C5F2AC6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REALPATH instrument positioning system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210157B-F0BA-4547-BD50-6EB1FD9FACD6}"/>
              </a:ext>
            </a:extLst>
          </p:cNvPr>
          <p:cNvSpPr txBox="1">
            <a:spLocks/>
          </p:cNvSpPr>
          <p:nvPr/>
        </p:nvSpPr>
        <p:spPr>
          <a:xfrm>
            <a:off x="4491" y="6484844"/>
            <a:ext cx="837951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7834947A-1B05-2B43-AD85-E646CE852B9E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spcAft>
                  <a:spcPts val="600"/>
                </a:spcAft>
                <a:defRPr/>
              </a:pPr>
              <a:t>10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BCE6611F-64C8-44C0-A819-10E9DABD2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45" t="13847" r="17356" b="8089"/>
          <a:stretch/>
        </p:blipFill>
        <p:spPr>
          <a:xfrm>
            <a:off x="423466" y="3568366"/>
            <a:ext cx="2590568" cy="26416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8289741-839D-4177-B35B-12B63A434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85" t="13900" r="18417" b="8036"/>
          <a:stretch/>
        </p:blipFill>
        <p:spPr>
          <a:xfrm>
            <a:off x="3128763" y="3568366"/>
            <a:ext cx="2590568" cy="26416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4441E814-212D-43E7-80E2-2F0D138896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5" t="1077" r="4937" b="2481"/>
          <a:stretch/>
        </p:blipFill>
        <p:spPr>
          <a:xfrm>
            <a:off x="3038308" y="955614"/>
            <a:ext cx="1662770" cy="2641601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2E576FE-DFFF-43B6-B6DE-246A0C5D52A9}"/>
              </a:ext>
            </a:extLst>
          </p:cNvPr>
          <p:cNvSpPr txBox="1"/>
          <p:nvPr/>
        </p:nvSpPr>
        <p:spPr>
          <a:xfrm>
            <a:off x="408210" y="1406284"/>
            <a:ext cx="2720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Fixed-beamline</a:t>
            </a:r>
            <a:r>
              <a:rPr lang="it-IT" sz="2000" b="1" dirty="0"/>
              <a:t> systems</a:t>
            </a:r>
          </a:p>
          <a:p>
            <a:r>
              <a:rPr lang="it-IT" sz="2000" b="1" dirty="0"/>
              <a:t>(e.g. CNAO)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C4C481E-1013-4BF9-8EF1-66D6FA1F36AB}"/>
              </a:ext>
            </a:extLst>
          </p:cNvPr>
          <p:cNvSpPr txBox="1"/>
          <p:nvPr/>
        </p:nvSpPr>
        <p:spPr>
          <a:xfrm>
            <a:off x="757795" y="5915319"/>
            <a:ext cx="804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Trolley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A31FDA7-FB1B-4563-B209-B00636EB1989}"/>
              </a:ext>
            </a:extLst>
          </p:cNvPr>
          <p:cNvSpPr txBox="1"/>
          <p:nvPr/>
        </p:nvSpPr>
        <p:spPr>
          <a:xfrm>
            <a:off x="3572301" y="5886470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Suspended</a:t>
            </a:r>
            <a:endParaRPr lang="it-IT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131FA24-0DBB-4808-B1B6-AAB39FFEFF51}"/>
              </a:ext>
            </a:extLst>
          </p:cNvPr>
          <p:cNvSpPr txBox="1"/>
          <p:nvPr/>
        </p:nvSpPr>
        <p:spPr>
          <a:xfrm>
            <a:off x="6222941" y="1406284"/>
            <a:ext cx="252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Gantry-based</a:t>
            </a:r>
            <a:r>
              <a:rPr lang="it-IT" sz="2000" b="1" dirty="0"/>
              <a:t> systems</a:t>
            </a:r>
          </a:p>
          <a:p>
            <a:r>
              <a:rPr lang="it-IT" sz="2000" b="1" dirty="0"/>
              <a:t>(e.g. IBA systems)</a:t>
            </a:r>
          </a:p>
        </p:txBody>
      </p:sp>
      <p:sp>
        <p:nvSpPr>
          <p:cNvPr id="33" name="Segnaposto numero diapositiva 4">
            <a:extLst>
              <a:ext uri="{FF2B5EF4-FFF2-40B4-BE49-F238E27FC236}">
                <a16:creationId xmlns:a16="http://schemas.microsoft.com/office/drawing/2014/main" id="{50431ACA-1E72-4A87-95DE-D0F1347D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9961" y="348378"/>
            <a:ext cx="698339" cy="569431"/>
          </a:xfrm>
        </p:spPr>
        <p:txBody>
          <a:bodyPr/>
          <a:lstStyle/>
          <a:p>
            <a:fld id="{178AC0A3-DAE2-3D41-A024-0F5064B967A4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D79876DB-9E90-442B-B018-BDC8FF019B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62" t="9868" r="23339" b="2981"/>
          <a:stretch/>
        </p:blipFill>
        <p:spPr>
          <a:xfrm>
            <a:off x="8852832" y="1083792"/>
            <a:ext cx="3162336" cy="3600000"/>
          </a:xfrm>
          <a:prstGeom prst="rect">
            <a:avLst/>
          </a:prstGeom>
        </p:spPr>
      </p:pic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865C5622-B654-46AD-8AD7-C436AA97AD3D}"/>
              </a:ext>
            </a:extLst>
          </p:cNvPr>
          <p:cNvSpPr/>
          <p:nvPr/>
        </p:nvSpPr>
        <p:spPr>
          <a:xfrm>
            <a:off x="10443204" y="2486139"/>
            <a:ext cx="794085" cy="10347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D84AE1B2-0F14-4B30-A295-4C1E020F65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79" t="7711" r="3757" b="1004"/>
          <a:stretch/>
        </p:blipFill>
        <p:spPr>
          <a:xfrm>
            <a:off x="6291450" y="3222914"/>
            <a:ext cx="2272620" cy="2921755"/>
          </a:xfrm>
          <a:prstGeom prst="rect">
            <a:avLst/>
          </a:prstGeom>
        </p:spPr>
      </p:pic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32E86DAE-FD06-43B9-968A-DB8386428843}"/>
              </a:ext>
            </a:extLst>
          </p:cNvPr>
          <p:cNvCxnSpPr/>
          <p:nvPr/>
        </p:nvCxnSpPr>
        <p:spPr>
          <a:xfrm>
            <a:off x="5921528" y="1021606"/>
            <a:ext cx="0" cy="536027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02DEDA5-5086-4530-B55C-0B8FEADDBE3B}"/>
              </a:ext>
            </a:extLst>
          </p:cNvPr>
          <p:cNvSpPr txBox="1"/>
          <p:nvPr/>
        </p:nvSpPr>
        <p:spPr>
          <a:xfrm>
            <a:off x="8210176" y="5701804"/>
            <a:ext cx="4006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L.Santini</a:t>
            </a:r>
            <a:r>
              <a:rPr lang="it-IT" sz="1400" dirty="0"/>
              <a:t>, et al., «</a:t>
            </a:r>
            <a:r>
              <a:rPr lang="en-US" sz="1400" dirty="0"/>
              <a:t>Towards a novel positioning system for a real-time prompt gamma imaging detector in </a:t>
            </a:r>
            <a:r>
              <a:rPr lang="en-US" sz="1400" dirty="0" err="1"/>
              <a:t>hadrontherapy</a:t>
            </a:r>
            <a:r>
              <a:rPr lang="it-IT" sz="1400" dirty="0"/>
              <a:t>», to be </a:t>
            </a:r>
            <a:r>
              <a:rPr lang="it-IT" sz="1400" dirty="0" err="1"/>
              <a:t>submitted</a:t>
            </a:r>
            <a:r>
              <a:rPr lang="it-IT" sz="1400" dirty="0"/>
              <a:t> to JINST.</a:t>
            </a:r>
          </a:p>
        </p:txBody>
      </p:sp>
    </p:spTree>
    <p:extLst>
      <p:ext uri="{BB962C8B-B14F-4D97-AF65-F5344CB8AC3E}">
        <p14:creationId xmlns:p14="http://schemas.microsoft.com/office/powerpoint/2010/main" val="25576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02A8E4-613B-4ECC-ABC5-C7E65234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Gamma/</a:t>
            </a:r>
            <a:r>
              <a:rPr lang="it-IT" sz="3200" dirty="0" err="1"/>
              <a:t>Neutron</a:t>
            </a:r>
            <a:r>
              <a:rPr lang="it-IT" sz="3200" dirty="0"/>
              <a:t> </a:t>
            </a:r>
            <a:r>
              <a:rPr lang="it-IT" sz="3200" dirty="0" err="1"/>
              <a:t>Discrimination</a:t>
            </a:r>
            <a:r>
              <a:rPr lang="it-IT" sz="3200" dirty="0"/>
              <a:t> by </a:t>
            </a:r>
            <a:r>
              <a:rPr lang="it-IT" sz="3200" dirty="0" err="1"/>
              <a:t>means</a:t>
            </a:r>
            <a:r>
              <a:rPr lang="it-IT" sz="3200" dirty="0"/>
              <a:t> of CLYC and PSD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0C7624-825E-45D4-80A8-C939132D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4947A-1B05-2B43-AD85-E646CE852B9E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5B209A9-D176-46ED-B15C-C26156EDBF3A}"/>
              </a:ext>
            </a:extLst>
          </p:cNvPr>
          <p:cNvSpPr/>
          <p:nvPr/>
        </p:nvSpPr>
        <p:spPr>
          <a:xfrm>
            <a:off x="423466" y="1024549"/>
            <a:ext cx="3467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242424"/>
                </a:solidFill>
              </a:rPr>
              <a:t>Pulse</a:t>
            </a:r>
            <a:r>
              <a:rPr lang="it-IT" b="1" dirty="0">
                <a:solidFill>
                  <a:srgbClr val="242424"/>
                </a:solidFill>
              </a:rPr>
              <a:t> </a:t>
            </a:r>
            <a:r>
              <a:rPr lang="it-IT" b="1" dirty="0" err="1">
                <a:solidFill>
                  <a:srgbClr val="242424"/>
                </a:solidFill>
              </a:rPr>
              <a:t>Shape</a:t>
            </a:r>
            <a:r>
              <a:rPr lang="it-IT" b="1" dirty="0">
                <a:solidFill>
                  <a:srgbClr val="242424"/>
                </a:solidFill>
              </a:rPr>
              <a:t> </a:t>
            </a:r>
            <a:r>
              <a:rPr lang="it-IT" b="1" dirty="0" err="1">
                <a:solidFill>
                  <a:srgbClr val="242424"/>
                </a:solidFill>
              </a:rPr>
              <a:t>Discrimination</a:t>
            </a:r>
            <a:r>
              <a:rPr lang="it-IT" b="1" dirty="0">
                <a:solidFill>
                  <a:srgbClr val="242424"/>
                </a:solidFill>
              </a:rPr>
              <a:t> (PSD) :</a:t>
            </a:r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736B52B-44B6-437E-943D-7DE6E43B3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02" y="1342795"/>
            <a:ext cx="3522230" cy="264167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DFDFCAA-30F3-4872-83DE-E2C694525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48" y="4032371"/>
            <a:ext cx="3580016" cy="2404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747E12C8-E73E-4B1B-9DB0-D1F51F15F563}"/>
                  </a:ext>
                </a:extLst>
              </p:cNvPr>
              <p:cNvSpPr/>
              <p:nvPr/>
            </p:nvSpPr>
            <p:spPr>
              <a:xfrm>
                <a:off x="3841042" y="5675223"/>
                <a:ext cx="2301204" cy="540661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it-IT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PSD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it-IT" b="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𝒐𝒖𝒕</m:t>
                        </m:r>
                        <m:d>
                          <m:dPr>
                            <m:ctrlPr>
                              <a:rPr lang="it-IT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it-IT" b="1" i="1" baseline="-25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𝑽𝒐𝒖𝒕</m:t>
                        </m:r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  <m:r>
                          <a:rPr lang="it-IT" b="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it-IT" b="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𝒐𝒖𝒕</m:t>
                        </m:r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  <m:r>
                          <a:rPr lang="it-IT" b="1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it-I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747E12C8-E73E-4B1B-9DB0-D1F51F15F5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042" y="5675223"/>
                <a:ext cx="2301204" cy="540661"/>
              </a:xfrm>
              <a:prstGeom prst="rect">
                <a:avLst/>
              </a:prstGeom>
              <a:blipFill>
                <a:blip r:embed="rId4"/>
                <a:stretch>
                  <a:fillRect b="-2128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20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815B02C0-1FAE-43B9-B8F8-F89C41B04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29" y="1662825"/>
            <a:ext cx="7575092" cy="4145191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62984C3B-33F9-43B5-89F8-18AF182D8D5D}"/>
              </a:ext>
            </a:extLst>
          </p:cNvPr>
          <p:cNvSpPr/>
          <p:nvPr/>
        </p:nvSpPr>
        <p:spPr>
          <a:xfrm>
            <a:off x="6053314" y="1031064"/>
            <a:ext cx="4104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242424"/>
                </a:solidFill>
              </a:rPr>
              <a:t>CLYC </a:t>
            </a:r>
            <a:r>
              <a:rPr lang="it-IT" b="1" dirty="0" err="1">
                <a:solidFill>
                  <a:srgbClr val="242424"/>
                </a:solidFill>
              </a:rPr>
              <a:t>scintillator</a:t>
            </a:r>
            <a:r>
              <a:rPr lang="it-IT" b="1" dirty="0">
                <a:solidFill>
                  <a:srgbClr val="242424"/>
                </a:solidFill>
              </a:rPr>
              <a:t> and </a:t>
            </a:r>
            <a:r>
              <a:rPr lang="it-IT" b="1" dirty="0" err="1">
                <a:solidFill>
                  <a:srgbClr val="242424"/>
                </a:solidFill>
              </a:rPr>
              <a:t>readout</a:t>
            </a:r>
            <a:r>
              <a:rPr lang="it-IT" b="1" dirty="0">
                <a:solidFill>
                  <a:srgbClr val="242424"/>
                </a:solidFill>
              </a:rPr>
              <a:t> electronics:</a:t>
            </a:r>
            <a:endParaRPr lang="it-IT" b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0C8F9F2-E89E-4F4E-B2B2-7DBA3124EA26}"/>
              </a:ext>
            </a:extLst>
          </p:cNvPr>
          <p:cNvSpPr/>
          <p:nvPr/>
        </p:nvSpPr>
        <p:spPr>
          <a:xfrm>
            <a:off x="8118376" y="5985874"/>
            <a:ext cx="4101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NimbusRomNo9L-Regu"/>
              </a:rPr>
              <a:t>O.Halfon</a:t>
            </a:r>
            <a:r>
              <a:rPr lang="en-US" sz="1400" dirty="0">
                <a:latin typeface="NimbusRomNo9L-Regu"/>
              </a:rPr>
              <a:t>, et al., IEEE TNS, VOL. 72, NO. 7, JULY 2025.</a:t>
            </a:r>
            <a:r>
              <a:rPr lang="en-US" sz="2000" dirty="0">
                <a:latin typeface="NimbusRomNo9L-Regu"/>
              </a:rPr>
              <a:t>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14209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02A8E4-613B-4ECC-ABC5-C7E65234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" y="42501"/>
            <a:ext cx="11441391" cy="592671"/>
          </a:xfrm>
        </p:spPr>
        <p:txBody>
          <a:bodyPr>
            <a:normAutofit/>
          </a:bodyPr>
          <a:lstStyle/>
          <a:p>
            <a:r>
              <a:rPr lang="it-IT" sz="3200" dirty="0"/>
              <a:t>PGI </a:t>
            </a:r>
            <a:r>
              <a:rPr lang="it-IT" sz="3200" dirty="0" err="1"/>
              <a:t>measurements</a:t>
            </a:r>
            <a:r>
              <a:rPr lang="it-IT" sz="3200" dirty="0"/>
              <a:t> with real-time </a:t>
            </a:r>
            <a:r>
              <a:rPr lang="it-IT" sz="3200" dirty="0" err="1"/>
              <a:t>neutron</a:t>
            </a:r>
            <a:r>
              <a:rPr lang="it-IT" sz="3200" dirty="0"/>
              <a:t>-gamma </a:t>
            </a:r>
            <a:r>
              <a:rPr lang="it-IT" sz="3200" dirty="0" err="1"/>
              <a:t>discrimination</a:t>
            </a:r>
            <a:endParaRPr lang="it-IT" sz="32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0C7624-825E-45D4-80A8-C939132D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4947A-1B05-2B43-AD85-E646CE852B9E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5A374F-6825-455D-85B0-6F8235E79106}"/>
              </a:ext>
            </a:extLst>
          </p:cNvPr>
          <p:cNvSpPr txBox="1"/>
          <p:nvPr/>
        </p:nvSpPr>
        <p:spPr>
          <a:xfrm>
            <a:off x="4515400" y="5797599"/>
            <a:ext cx="746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O.Halfon</a:t>
            </a:r>
            <a:r>
              <a:rPr lang="it-IT" sz="1600" dirty="0"/>
              <a:t>, et al.,</a:t>
            </a:r>
            <a:r>
              <a:rPr lang="en-US" sz="1600" dirty="0"/>
              <a:t> “First Experimental Measurement of Prompt Gamma Imaging with Real-Time Neutron Rejection via Pulse Shape Discrimination”, IEEE TRPMS, 2026.</a:t>
            </a:r>
            <a:r>
              <a:rPr lang="it-IT" sz="1600" dirty="0"/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A46F8D8-F805-4A8D-B5B7-4AA5AF775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66" y="1035984"/>
            <a:ext cx="3561542" cy="26247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6FF5D91-DA67-4874-A27F-5F93685C9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80" y="3723378"/>
            <a:ext cx="3598425" cy="269881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BB7E1F4-F1C9-42E8-9FDC-5FED54B88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363" y="911223"/>
            <a:ext cx="6422249" cy="48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0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02A8E4-613B-4ECC-ABC5-C7E65234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89" y="42501"/>
            <a:ext cx="9506768" cy="592671"/>
          </a:xfrm>
        </p:spPr>
        <p:txBody>
          <a:bodyPr>
            <a:normAutofit/>
          </a:bodyPr>
          <a:lstStyle/>
          <a:p>
            <a:r>
              <a:rPr lang="it-IT" sz="3200" dirty="0" err="1"/>
              <a:t>Boron</a:t>
            </a:r>
            <a:r>
              <a:rPr lang="it-IT" sz="3200" dirty="0"/>
              <a:t> </a:t>
            </a:r>
            <a:r>
              <a:rPr lang="it-IT" sz="3200" dirty="0" err="1"/>
              <a:t>Neutron</a:t>
            </a:r>
            <a:r>
              <a:rPr lang="it-IT" sz="3200" dirty="0"/>
              <a:t> Capture Therapy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0C7624-825E-45D4-80A8-C939132D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4947A-1B05-2B43-AD85-E646CE852B9E}" type="slidenum">
              <a:rPr lang="it-IT" smtClean="0"/>
              <a:pPr/>
              <a:t>13</a:t>
            </a:fld>
            <a:endParaRPr lang="it-IT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B0F8D2F1-A4E4-4FE8-98C3-647E5B6D2B2E}"/>
              </a:ext>
            </a:extLst>
          </p:cNvPr>
          <p:cNvGrpSpPr>
            <a:grpSpLocks noChangeAspect="1"/>
          </p:cNvGrpSpPr>
          <p:nvPr/>
        </p:nvGrpSpPr>
        <p:grpSpPr>
          <a:xfrm>
            <a:off x="268288" y="1182066"/>
            <a:ext cx="4219367" cy="2649763"/>
            <a:chOff x="292457" y="1412776"/>
            <a:chExt cx="4701159" cy="2952328"/>
          </a:xfrm>
        </p:grpSpPr>
        <p:pic>
          <p:nvPicPr>
            <p:cNvPr id="10" name="Picture 2" descr="image">
              <a:extLst>
                <a:ext uri="{FF2B5EF4-FFF2-40B4-BE49-F238E27FC236}">
                  <a16:creationId xmlns:a16="http://schemas.microsoft.com/office/drawing/2014/main" id="{4FB95A4D-4B29-404F-98A9-C67CA1781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7" y="1412776"/>
              <a:ext cx="4701159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EC63A965-F667-47E2-9488-7A5B586358A4}"/>
                </a:ext>
              </a:extLst>
            </p:cNvPr>
            <p:cNvSpPr/>
            <p:nvPr/>
          </p:nvSpPr>
          <p:spPr>
            <a:xfrm>
              <a:off x="3719736" y="2636912"/>
              <a:ext cx="1152128" cy="72008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44444B87-98BF-4763-9398-8C196FDE5A12}"/>
              </a:ext>
            </a:extLst>
          </p:cNvPr>
          <p:cNvSpPr txBox="1">
            <a:spLocks/>
          </p:cNvSpPr>
          <p:nvPr/>
        </p:nvSpPr>
        <p:spPr>
          <a:xfrm>
            <a:off x="8725039" y="1182066"/>
            <a:ext cx="3466961" cy="43204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800" kern="1200" baseline="0">
                <a:solidFill>
                  <a:srgbClr val="002E6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Development of a SPECT (Single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Thomography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system) for BNCT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F9267B-2039-404C-B0AA-954F7F25C4BF}"/>
              </a:ext>
            </a:extLst>
          </p:cNvPr>
          <p:cNvSpPr txBox="1"/>
          <p:nvPr/>
        </p:nvSpPr>
        <p:spPr>
          <a:xfrm>
            <a:off x="4836607" y="1228302"/>
            <a:ext cx="3355025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Detection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of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emitted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478keV gamma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photons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may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let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to estimate </a:t>
            </a:r>
            <a:r>
              <a:rPr kumimoji="0" lang="it-IT" sz="1800" b="0" i="0" u="none" strike="noStrike" kern="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10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neutron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captures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and support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therapeutic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outcome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(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personalized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dosimetry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).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03DCF3D-D7C9-4217-A565-D38337E4CD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64431" y="3307089"/>
            <a:ext cx="3660470" cy="2789289"/>
          </a:xfrm>
          <a:prstGeom prst="rect">
            <a:avLst/>
          </a:prstGeom>
          <a:noFill/>
        </p:spPr>
      </p:pic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A95EA5B0-F010-4D19-9522-86463EA1951F}"/>
              </a:ext>
            </a:extLst>
          </p:cNvPr>
          <p:cNvSpPr/>
          <p:nvPr/>
        </p:nvSpPr>
        <p:spPr>
          <a:xfrm>
            <a:off x="8360564" y="1777665"/>
            <a:ext cx="360040" cy="37860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ED133A0-0AE2-4EE0-A998-D93B8E827B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36" b="13396"/>
          <a:stretch/>
        </p:blipFill>
        <p:spPr>
          <a:xfrm>
            <a:off x="2357057" y="4196483"/>
            <a:ext cx="1800930" cy="149074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016B2D8-9C54-4B30-AFA9-125918F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495"/>
          <a:stretch/>
        </p:blipFill>
        <p:spPr>
          <a:xfrm>
            <a:off x="119445" y="3831829"/>
            <a:ext cx="2158870" cy="1965661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C8B2EAB6-B7C7-4D3F-A6D7-53B4F7DCFACE}"/>
              </a:ext>
            </a:extLst>
          </p:cNvPr>
          <p:cNvSpPr/>
          <p:nvPr/>
        </p:nvSpPr>
        <p:spPr>
          <a:xfrm>
            <a:off x="119445" y="5804627"/>
            <a:ext cx="2052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kern="0" dirty="0" err="1"/>
              <a:t>Scintillator</a:t>
            </a:r>
            <a:r>
              <a:rPr lang="it-IT" sz="1400" kern="0" dirty="0"/>
              <a:t>/</a:t>
            </a:r>
            <a:r>
              <a:rPr lang="it-IT" sz="1400" kern="0" dirty="0" err="1"/>
              <a:t>SiPMs-based</a:t>
            </a:r>
            <a:r>
              <a:rPr lang="it-IT" sz="1400" kern="0" dirty="0"/>
              <a:t> gamma-</a:t>
            </a:r>
            <a:r>
              <a:rPr lang="it-IT" sz="1400" kern="0" dirty="0" err="1"/>
              <a:t>ray</a:t>
            </a:r>
            <a:r>
              <a:rPr lang="it-IT" sz="1400" kern="0" dirty="0"/>
              <a:t> detector</a:t>
            </a:r>
            <a:endParaRPr lang="it-IT" sz="140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C4633FB-E5E2-4656-A055-81A3D3566750}"/>
              </a:ext>
            </a:extLst>
          </p:cNvPr>
          <p:cNvSpPr/>
          <p:nvPr/>
        </p:nvSpPr>
        <p:spPr>
          <a:xfrm>
            <a:off x="2171448" y="5804627"/>
            <a:ext cx="2052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kern="0" dirty="0" err="1"/>
              <a:t>Neural</a:t>
            </a:r>
            <a:r>
              <a:rPr lang="it-IT" sz="1400" kern="0" dirty="0"/>
              <a:t>-Network for </a:t>
            </a:r>
            <a:r>
              <a:rPr lang="it-IT" sz="1400" kern="0" dirty="0" err="1"/>
              <a:t>event</a:t>
            </a:r>
            <a:r>
              <a:rPr lang="it-IT" sz="1400" kern="0" dirty="0"/>
              <a:t> </a:t>
            </a:r>
            <a:r>
              <a:rPr lang="it-IT" sz="1400" kern="0" dirty="0" err="1"/>
              <a:t>reconstruction</a:t>
            </a:r>
            <a:endParaRPr lang="it-IT" sz="1400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71D6B7E-C311-4E8F-9490-678F8A581AF8}"/>
              </a:ext>
            </a:extLst>
          </p:cNvPr>
          <p:cNvSpPr/>
          <p:nvPr/>
        </p:nvSpPr>
        <p:spPr>
          <a:xfrm>
            <a:off x="4576345" y="6020070"/>
            <a:ext cx="3555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kern="0" dirty="0" err="1"/>
              <a:t>BeNEdiCTE</a:t>
            </a:r>
            <a:r>
              <a:rPr lang="it-IT" sz="1400" kern="0" dirty="0"/>
              <a:t> (</a:t>
            </a:r>
            <a:r>
              <a:rPr lang="it-IT" sz="1400" kern="0" dirty="0" err="1"/>
              <a:t>Boron</a:t>
            </a:r>
            <a:r>
              <a:rPr lang="it-IT" sz="1400" kern="0" dirty="0"/>
              <a:t> </a:t>
            </a:r>
            <a:r>
              <a:rPr lang="it-IT" sz="1400" kern="0" dirty="0" err="1"/>
              <a:t>NEutron</a:t>
            </a:r>
            <a:r>
              <a:rPr lang="it-IT" sz="1400" kern="0" dirty="0"/>
              <a:t> </a:t>
            </a:r>
            <a:r>
              <a:rPr lang="it-IT" sz="1400" kern="0" dirty="0" err="1"/>
              <a:t>CapTurE</a:t>
            </a:r>
            <a:r>
              <a:rPr lang="it-IT" sz="1400" kern="0" dirty="0"/>
              <a:t>) detector</a:t>
            </a:r>
            <a:endParaRPr lang="it-IT" sz="1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66702B6-C6A7-4743-A1E2-8897D929CC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56" b="16606"/>
          <a:stretch/>
        </p:blipFill>
        <p:spPr>
          <a:xfrm>
            <a:off x="4130841" y="3173780"/>
            <a:ext cx="4259062" cy="28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56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FED95-BCD8-8DDD-6042-1C3AED04F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interno, macchina, strumento, muro&#10;&#10;Descrizione generata automaticamente">
            <a:extLst>
              <a:ext uri="{FF2B5EF4-FFF2-40B4-BE49-F238E27FC236}">
                <a16:creationId xmlns:a16="http://schemas.microsoft.com/office/drawing/2014/main" id="{E5068194-1E11-0AC1-DF7F-4BBD045E8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32" y="818517"/>
            <a:ext cx="7779521" cy="603948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644F96D-167B-D35C-04CB-8394C220C828}"/>
              </a:ext>
            </a:extLst>
          </p:cNvPr>
          <p:cNvSpPr txBox="1">
            <a:spLocks/>
          </p:cNvSpPr>
          <p:nvPr/>
        </p:nvSpPr>
        <p:spPr>
          <a:xfrm>
            <a:off x="606852" y="78394"/>
            <a:ext cx="10978295" cy="7877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367EB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Tomographic Measurements</a:t>
            </a: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B721DB3A-ED45-526F-95DF-65EF280DB96B}"/>
              </a:ext>
            </a:extLst>
          </p:cNvPr>
          <p:cNvSpPr/>
          <p:nvPr/>
        </p:nvSpPr>
        <p:spPr>
          <a:xfrm>
            <a:off x="4108304" y="2305243"/>
            <a:ext cx="245612" cy="744998"/>
          </a:xfrm>
          <a:prstGeom prst="downArrow">
            <a:avLst/>
          </a:prstGeom>
          <a:solidFill>
            <a:srgbClr val="EDFF1F"/>
          </a:solidFill>
          <a:ln>
            <a:solidFill>
              <a:srgbClr val="EDFF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1D066D6-DF8D-85B1-D5C8-B3F9249D73A8}"/>
              </a:ext>
            </a:extLst>
          </p:cNvPr>
          <p:cNvSpPr txBox="1"/>
          <p:nvPr/>
        </p:nvSpPr>
        <p:spPr>
          <a:xfrm>
            <a:off x="3475739" y="1935911"/>
            <a:ext cx="151074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EDFF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 Flux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53EEEB8-53E0-B412-5977-35E051B15C9F}"/>
              </a:ext>
            </a:extLst>
          </p:cNvPr>
          <p:cNvSpPr txBox="1"/>
          <p:nvPr/>
        </p:nvSpPr>
        <p:spPr>
          <a:xfrm>
            <a:off x="8277161" y="6086816"/>
            <a:ext cx="391484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T. Ferri et al., “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and Validation of a SPECT Prototype for Treatment Monitoring in BNCT and First Experimental Tomographic Results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,” IEEE Transactions on Radiation and Plasma Medical Sciences.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D43C1798-EDE3-0057-E132-98DB5527D973}"/>
                  </a:ext>
                </a:extLst>
              </p:cNvPr>
              <p:cNvSpPr txBox="1"/>
              <p:nvPr/>
            </p:nvSpPr>
            <p:spPr>
              <a:xfrm>
                <a:off x="573650" y="874081"/>
                <a:ext cx="3693814" cy="83099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367EBA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Reactor power = 70 kW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Measurement time = 36 min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Neutron flux = </a:t>
                </a:r>
                <a14:m>
                  <m:oMath xmlns:m="http://schemas.openxmlformats.org/officeDocument/2006/math">
                    <m:r>
                      <a:rPr kumimoji="0" lang="it-IT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1.75∗</m:t>
                    </m:r>
                    <m:sSup>
                      <m:sSupPr>
                        <m:ctrlPr>
                          <a:rPr kumimoji="0" lang="it-IT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it-IT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it-IT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f>
                      <m:fPr>
                        <m:type m:val="lin"/>
                        <m:ctrlPr>
                          <a:rPr kumimoji="0" lang="it-IT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it-IT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num>
                      <m:den>
                        <m:f>
                          <m:fPr>
                            <m:type m:val="lin"/>
                            <m:ctrlPr>
                              <a:rPr kumimoji="0" lang="it-IT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it-IT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it-IT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𝑐𝑚</m:t>
                                </m:r>
                              </m:e>
                              <m:sup>
                                <m:r>
                                  <a:rPr kumimoji="0" lang="it-IT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kumimoji="0" lang="it-IT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den>
                        </m:f>
                        <m:r>
                          <a:rPr kumimoji="0" lang="it-IT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den>
                    </m:f>
                  </m:oMath>
                </a14:m>
                <a:endPara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D43C1798-EDE3-0057-E132-98DB5527D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50" y="874081"/>
                <a:ext cx="3693814" cy="830997"/>
              </a:xfrm>
              <a:prstGeom prst="rect">
                <a:avLst/>
              </a:prstGeom>
              <a:blipFill>
                <a:blip r:embed="rId4"/>
                <a:stretch>
                  <a:fillRect l="-491" t="-704" b="-61972"/>
                </a:stretch>
              </a:blipFill>
              <a:ln w="28575">
                <a:solidFill>
                  <a:srgbClr val="367EBA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F47B7087-151F-FC3A-F0FB-DE6297CC75E8}"/>
              </a:ext>
            </a:extLst>
          </p:cNvPr>
          <p:cNvCxnSpPr>
            <a:cxnSpLocks/>
          </p:cNvCxnSpPr>
          <p:nvPr/>
        </p:nvCxnSpPr>
        <p:spPr>
          <a:xfrm>
            <a:off x="4348892" y="3834829"/>
            <a:ext cx="1156874" cy="0"/>
          </a:xfrm>
          <a:prstGeom prst="straightConnector1">
            <a:avLst/>
          </a:prstGeom>
          <a:ln w="38100">
            <a:solidFill>
              <a:srgbClr val="367EB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72DBC11-33CB-F6F9-1869-3C0255B8F235}"/>
              </a:ext>
            </a:extLst>
          </p:cNvPr>
          <p:cNvGrpSpPr/>
          <p:nvPr/>
        </p:nvGrpSpPr>
        <p:grpSpPr>
          <a:xfrm>
            <a:off x="581821" y="2060389"/>
            <a:ext cx="2281023" cy="2198462"/>
            <a:chOff x="616279" y="2288699"/>
            <a:chExt cx="2281023" cy="2198462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42C38C3-F9B0-F05D-FCAF-F569750E8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279" y="2677742"/>
              <a:ext cx="2281023" cy="1809419"/>
            </a:xfrm>
            <a:prstGeom prst="rect">
              <a:avLst/>
            </a:prstGeom>
            <a:ln w="28575">
              <a:solidFill>
                <a:srgbClr val="367EBA"/>
              </a:solidFill>
            </a:ln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B73A4458-CB31-C621-E3B2-5D4173FAABF7}"/>
                </a:ext>
              </a:extLst>
            </p:cNvPr>
            <p:cNvSpPr txBox="1"/>
            <p:nvPr/>
          </p:nvSpPr>
          <p:spPr>
            <a:xfrm>
              <a:off x="1095548" y="2288699"/>
              <a:ext cx="1484768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67EB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0° Projection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ECD78A19-60CA-3C0E-98EB-584D1A1B200C}"/>
              </a:ext>
            </a:extLst>
          </p:cNvPr>
          <p:cNvGrpSpPr/>
          <p:nvPr/>
        </p:nvGrpSpPr>
        <p:grpSpPr>
          <a:xfrm>
            <a:off x="5223632" y="4525350"/>
            <a:ext cx="2324296" cy="2237018"/>
            <a:chOff x="4303608" y="4444122"/>
            <a:chExt cx="2324296" cy="223701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4027248-B5AE-B5E5-DB84-4EA551DAB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3608" y="4837395"/>
              <a:ext cx="2324296" cy="1843745"/>
            </a:xfrm>
            <a:prstGeom prst="rect">
              <a:avLst/>
            </a:prstGeom>
            <a:ln w="38100">
              <a:solidFill>
                <a:srgbClr val="367EBA"/>
              </a:solidFill>
            </a:ln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0977E00-7114-68F9-A3BB-8CF9DE846DA0}"/>
                </a:ext>
              </a:extLst>
            </p:cNvPr>
            <p:cNvSpPr txBox="1"/>
            <p:nvPr/>
          </p:nvSpPr>
          <p:spPr>
            <a:xfrm>
              <a:off x="4595355" y="4444122"/>
              <a:ext cx="1740802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67EB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120° Projection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3AD8422-6757-63B7-880D-161F445C7576}"/>
              </a:ext>
            </a:extLst>
          </p:cNvPr>
          <p:cNvGrpSpPr/>
          <p:nvPr/>
        </p:nvGrpSpPr>
        <p:grpSpPr>
          <a:xfrm>
            <a:off x="964410" y="4525350"/>
            <a:ext cx="2324296" cy="2233041"/>
            <a:chOff x="1468213" y="4448100"/>
            <a:chExt cx="2324296" cy="2233041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2E554DFA-2281-2F9E-0FD9-33F63DF11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8213" y="4837396"/>
              <a:ext cx="2324296" cy="1843745"/>
            </a:xfrm>
            <a:prstGeom prst="rect">
              <a:avLst/>
            </a:prstGeom>
            <a:ln w="38100">
              <a:solidFill>
                <a:srgbClr val="367EBA"/>
              </a:solidFill>
            </a:ln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EEE090C-1533-511B-7751-ED8352EEAE7E}"/>
                </a:ext>
              </a:extLst>
            </p:cNvPr>
            <p:cNvSpPr txBox="1"/>
            <p:nvPr/>
          </p:nvSpPr>
          <p:spPr>
            <a:xfrm>
              <a:off x="1805684" y="4448100"/>
              <a:ext cx="164935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67EB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60° Projection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E3CAA154-7107-B0A9-1D9E-1BBF7801420D}"/>
              </a:ext>
            </a:extLst>
          </p:cNvPr>
          <p:cNvGrpSpPr/>
          <p:nvPr/>
        </p:nvGrpSpPr>
        <p:grpSpPr>
          <a:xfrm>
            <a:off x="5592008" y="2060389"/>
            <a:ext cx="2281023" cy="2195038"/>
            <a:chOff x="5881904" y="2186132"/>
            <a:chExt cx="2281023" cy="2195038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AAB7EA8B-085B-73C8-E1B2-A3EAC14A3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81904" y="2571751"/>
              <a:ext cx="2281023" cy="1809419"/>
            </a:xfrm>
            <a:prstGeom prst="rect">
              <a:avLst/>
            </a:prstGeom>
            <a:ln w="38100">
              <a:solidFill>
                <a:srgbClr val="367EBA"/>
              </a:solidFill>
            </a:ln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55056E5-AF1D-60BB-6FA1-046F7A875066}"/>
                </a:ext>
              </a:extLst>
            </p:cNvPr>
            <p:cNvSpPr txBox="1"/>
            <p:nvPr/>
          </p:nvSpPr>
          <p:spPr>
            <a:xfrm>
              <a:off x="6129111" y="2186132"/>
              <a:ext cx="1786608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67EBA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180° Projection</a:t>
              </a:r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67BC68FE-0C71-8CD8-B230-E677C7B9F9EF}"/>
              </a:ext>
            </a:extLst>
          </p:cNvPr>
          <p:cNvCxnSpPr>
            <a:cxnSpLocks/>
          </p:cNvCxnSpPr>
          <p:nvPr/>
        </p:nvCxnSpPr>
        <p:spPr>
          <a:xfrm flipH="1">
            <a:off x="3335935" y="3900075"/>
            <a:ext cx="854167" cy="990630"/>
          </a:xfrm>
          <a:prstGeom prst="straightConnector1">
            <a:avLst/>
          </a:prstGeom>
          <a:ln w="38100">
            <a:solidFill>
              <a:srgbClr val="367EB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72E92104-39B2-A81C-93A5-438DDC339553}"/>
              </a:ext>
            </a:extLst>
          </p:cNvPr>
          <p:cNvCxnSpPr/>
          <p:nvPr/>
        </p:nvCxnSpPr>
        <p:spPr>
          <a:xfrm flipH="1">
            <a:off x="2943939" y="3836749"/>
            <a:ext cx="1156874" cy="0"/>
          </a:xfrm>
          <a:prstGeom prst="straightConnector1">
            <a:avLst/>
          </a:prstGeom>
          <a:ln w="38100">
            <a:solidFill>
              <a:srgbClr val="367EB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B15062C0-6DED-E5F1-6332-77972537A6BB}"/>
              </a:ext>
            </a:extLst>
          </p:cNvPr>
          <p:cNvCxnSpPr>
            <a:cxnSpLocks/>
          </p:cNvCxnSpPr>
          <p:nvPr/>
        </p:nvCxnSpPr>
        <p:spPr>
          <a:xfrm>
            <a:off x="4310045" y="3891496"/>
            <a:ext cx="854167" cy="990630"/>
          </a:xfrm>
          <a:prstGeom prst="straightConnector1">
            <a:avLst/>
          </a:prstGeom>
          <a:ln w="38100">
            <a:solidFill>
              <a:srgbClr val="367EB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68893EDA-72E0-FA17-9838-3733AEC475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5872" y="1935912"/>
            <a:ext cx="2188469" cy="1931276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673976A-95E0-3C74-5F03-435228E0C0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9123" y="3949008"/>
            <a:ext cx="2188467" cy="1931275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D6D88C7-71E7-8708-4BA8-16FCAA0B05CA}"/>
              </a:ext>
            </a:extLst>
          </p:cNvPr>
          <p:cNvSpPr txBox="1"/>
          <p:nvPr/>
        </p:nvSpPr>
        <p:spPr>
          <a:xfrm>
            <a:off x="8386373" y="809080"/>
            <a:ext cx="3659529" cy="104501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3D reconstruction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STIR and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iterations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OSEM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algorithm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DEAF4D16-66D8-4884-F808-C633852FC507}"/>
              </a:ext>
            </a:extLst>
          </p:cNvPr>
          <p:cNvSpPr txBox="1"/>
          <p:nvPr/>
        </p:nvSpPr>
        <p:spPr>
          <a:xfrm>
            <a:off x="10139062" y="55320"/>
            <a:ext cx="253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Pavia (Italy)</a:t>
            </a:r>
          </a:p>
        </p:txBody>
      </p:sp>
      <p:pic>
        <p:nvPicPr>
          <p:cNvPr id="45" name="Elemento grafico 44" descr="Indicatore con riempimento a tinta unita">
            <a:extLst>
              <a:ext uri="{FF2B5EF4-FFF2-40B4-BE49-F238E27FC236}">
                <a16:creationId xmlns:a16="http://schemas.microsoft.com/office/drawing/2014/main" id="{5574A3E3-0C3A-A5A6-C57F-9449E80647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70815" y="81522"/>
            <a:ext cx="336494" cy="336494"/>
          </a:xfrm>
          <a:prstGeom prst="rect">
            <a:avLst/>
          </a:prstGeom>
        </p:spPr>
      </p:pic>
      <p:pic>
        <p:nvPicPr>
          <p:cNvPr id="46" name="Immagine 45" descr="Immagine che contiene giallo, attrezzatura&#10;&#10;Descrizione generata automaticamente">
            <a:extLst>
              <a:ext uri="{FF2B5EF4-FFF2-40B4-BE49-F238E27FC236}">
                <a16:creationId xmlns:a16="http://schemas.microsoft.com/office/drawing/2014/main" id="{215594FB-7FA2-D6B3-3EE5-A960E9CA636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2121" b="23826"/>
          <a:stretch/>
        </p:blipFill>
        <p:spPr>
          <a:xfrm>
            <a:off x="8947354" y="91527"/>
            <a:ext cx="1039620" cy="88788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B10519A-7ED7-4992-9C48-09F60584A44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2643"/>
          <a:stretch/>
        </p:blipFill>
        <p:spPr>
          <a:xfrm>
            <a:off x="3539877" y="4730746"/>
            <a:ext cx="1402565" cy="184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4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09A0DF-B4B3-C8D3-AAA2-759E38FA8E85}"/>
              </a:ext>
            </a:extLst>
          </p:cNvPr>
          <p:cNvSpPr txBox="1"/>
          <p:nvPr/>
        </p:nvSpPr>
        <p:spPr>
          <a:xfrm>
            <a:off x="9694999" y="118325"/>
            <a:ext cx="230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Nagoya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(Japan)</a:t>
            </a:r>
          </a:p>
        </p:txBody>
      </p:sp>
      <p:pic>
        <p:nvPicPr>
          <p:cNvPr id="4" name="Elemento grafico 3" descr="Indicatore con riempimento a tinta unita">
            <a:extLst>
              <a:ext uri="{FF2B5EF4-FFF2-40B4-BE49-F238E27FC236}">
                <a16:creationId xmlns:a16="http://schemas.microsoft.com/office/drawing/2014/main" id="{E5290FC3-6C5F-A290-A59B-94EC9CCF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6752" y="104996"/>
            <a:ext cx="336494" cy="336494"/>
          </a:xfrm>
          <a:prstGeom prst="rect">
            <a:avLst/>
          </a:prstGeom>
        </p:spPr>
      </p:pic>
      <p:pic>
        <p:nvPicPr>
          <p:cNvPr id="5" name="Immagine 4" descr="Immagine che contiene interno, edificio, macchina, muro&#10;&#10;Descrizione generata automaticamente">
            <a:extLst>
              <a:ext uri="{FF2B5EF4-FFF2-40B4-BE49-F238E27FC236}">
                <a16:creationId xmlns:a16="http://schemas.microsoft.com/office/drawing/2014/main" id="{D02D6630-0967-1981-D8F9-43B8AF340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1244" y="89319"/>
            <a:ext cx="955508" cy="99820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C77D63-A1DF-D02B-B0D5-2626000CAFA5}"/>
              </a:ext>
            </a:extLst>
          </p:cNvPr>
          <p:cNvSpPr txBox="1"/>
          <p:nvPr/>
        </p:nvSpPr>
        <p:spPr>
          <a:xfrm>
            <a:off x="773076" y="962526"/>
            <a:ext cx="4794535" cy="4369965"/>
          </a:xfrm>
          <a:prstGeom prst="rect">
            <a:avLst/>
          </a:prstGeom>
          <a:ln w="38100">
            <a:solidFill>
              <a:srgbClr val="285985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78" tIns="249936" rIns="196878" bIns="85344" numCol="1" spcCol="1270" anchor="t" anchorCtr="0">
            <a:noAutofit/>
          </a:bodyPr>
          <a:lstStyle/>
          <a:p>
            <a:pPr marL="0" marR="0" lvl="1" indent="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E026AE8-C072-D998-CD41-87D307894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496" y="1921625"/>
            <a:ext cx="4743200" cy="246313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D6EA76-53C6-4CB3-97FF-2D0BD0FA4503}"/>
              </a:ext>
            </a:extLst>
          </p:cNvPr>
          <p:cNvSpPr txBox="1"/>
          <p:nvPr/>
        </p:nvSpPr>
        <p:spPr>
          <a:xfrm>
            <a:off x="848492" y="1007415"/>
            <a:ext cx="5242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NUANS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(Nagoya University Accelerator-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driven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Source)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composed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dynamitron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accelerator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lithium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target assembly and a BSA.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F077A2-645A-8BE3-8891-42F555949E99}"/>
              </a:ext>
            </a:extLst>
          </p:cNvPr>
          <p:cNvSpPr txBox="1"/>
          <p:nvPr/>
        </p:nvSpPr>
        <p:spPr>
          <a:xfrm>
            <a:off x="932456" y="4551179"/>
            <a:ext cx="43753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Nishitani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Takeo, et al. "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Neutronics Analyses of the Radiation Field at the Accelerator-Based Neutron Source of Nagoya University for the BNCT Study.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 Journal of Nuclear Engineering 3.3 (2022): 222-232.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B760C3F-4937-3A9E-296D-2FBC77A72D2C}"/>
              </a:ext>
            </a:extLst>
          </p:cNvPr>
          <p:cNvSpPr txBox="1"/>
          <p:nvPr/>
        </p:nvSpPr>
        <p:spPr>
          <a:xfrm>
            <a:off x="5812593" y="1201482"/>
            <a:ext cx="5993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859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Epithermal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859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neutron flux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859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859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859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fulfils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859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IAEA standards;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28598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Measurements with a water-filled phantom;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98CCA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Boron background due to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walls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3361EB6-D4AC-AEDB-6D7F-D5CA5C0A6E53}"/>
              </a:ext>
            </a:extLst>
          </p:cNvPr>
          <p:cNvGrpSpPr/>
          <p:nvPr/>
        </p:nvGrpSpPr>
        <p:grpSpPr>
          <a:xfrm>
            <a:off x="5691309" y="3661510"/>
            <a:ext cx="2271116" cy="3014968"/>
            <a:chOff x="5877004" y="3684596"/>
            <a:chExt cx="2271116" cy="3014968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67B052D-F79D-D9FD-5B6C-B9118F88C816}"/>
                </a:ext>
              </a:extLst>
            </p:cNvPr>
            <p:cNvSpPr txBox="1"/>
            <p:nvPr/>
          </p:nvSpPr>
          <p:spPr>
            <a:xfrm>
              <a:off x="5904164" y="3684596"/>
              <a:ext cx="2243956" cy="3014968"/>
            </a:xfrm>
            <a:prstGeom prst="rect">
              <a:avLst/>
            </a:prstGeom>
            <a:ln w="38100">
              <a:solidFill>
                <a:srgbClr val="92D050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78" tIns="249936" rIns="196878" bIns="85344" numCol="1" spcCol="1270" anchor="t" anchorCtr="0">
              <a:noAutofit/>
            </a:bodyPr>
            <a:lstStyle/>
            <a:p>
              <a:pPr marL="0" marR="0" lvl="1" indent="0" algn="l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endParaRPr>
            </a:p>
          </p:txBody>
        </p:sp>
        <p:pic>
          <p:nvPicPr>
            <p:cNvPr id="12" name="Immagine 11" descr="Immagine che contiene interno, plastica, macchina, Trasparenza&#10;&#10;Il contenuto generato dall'IA potrebbe non essere corretto.">
              <a:extLst>
                <a:ext uri="{FF2B5EF4-FFF2-40B4-BE49-F238E27FC236}">
                  <a16:creationId xmlns:a16="http://schemas.microsoft.com/office/drawing/2014/main" id="{50ECBB98-B5CD-54BA-8AB2-DD3518D19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31"/>
            <a:stretch/>
          </p:blipFill>
          <p:spPr>
            <a:xfrm>
              <a:off x="5877004" y="4045482"/>
              <a:ext cx="2243956" cy="2626920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9797E20-042A-C8C2-66B0-08E7BCD8649F}"/>
                </a:ext>
              </a:extLst>
            </p:cNvPr>
            <p:cNvSpPr txBox="1"/>
            <p:nvPr/>
          </p:nvSpPr>
          <p:spPr>
            <a:xfrm>
              <a:off x="6494186" y="3688822"/>
              <a:ext cx="1066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Phantom</a:t>
              </a: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5FB070F-EFFE-BE7E-8DCD-65B2568DA5FC}"/>
              </a:ext>
            </a:extLst>
          </p:cNvPr>
          <p:cNvSpPr txBox="1"/>
          <p:nvPr/>
        </p:nvSpPr>
        <p:spPr>
          <a:xfrm>
            <a:off x="8113282" y="3661510"/>
            <a:ext cx="4033179" cy="2397970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78" tIns="249936" rIns="196878" bIns="85344" numCol="1" spcCol="1270" anchor="t" anchorCtr="0">
            <a:noAutofit/>
          </a:bodyPr>
          <a:lstStyle/>
          <a:p>
            <a:pPr marL="0" marR="0" lvl="1" indent="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7" name="Immagine 16" descr="Immagine che contiene schermata, diagramma, linea, testo&#10;&#10;Descrizione generata automaticamente">
            <a:extLst>
              <a:ext uri="{FF2B5EF4-FFF2-40B4-BE49-F238E27FC236}">
                <a16:creationId xmlns:a16="http://schemas.microsoft.com/office/drawing/2014/main" id="{231FD85C-3918-634C-41CA-26B57E126B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860" y="3972165"/>
            <a:ext cx="2659988" cy="202255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949A4CC-4A4B-A782-899E-35448F466343}"/>
              </a:ext>
            </a:extLst>
          </p:cNvPr>
          <p:cNvSpPr txBox="1"/>
          <p:nvPr/>
        </p:nvSpPr>
        <p:spPr>
          <a:xfrm>
            <a:off x="9694999" y="3647561"/>
            <a:ext cx="1978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Irradiation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room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B6F0CB4-E4AF-6105-3407-7C442104B73E}"/>
              </a:ext>
            </a:extLst>
          </p:cNvPr>
          <p:cNvSpPr txBox="1"/>
          <p:nvPr/>
        </p:nvSpPr>
        <p:spPr>
          <a:xfrm>
            <a:off x="8308564" y="3760795"/>
            <a:ext cx="945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Portland cement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DD8731-803E-C57A-E84E-FBD4AEFD17B1}"/>
              </a:ext>
            </a:extLst>
          </p:cNvPr>
          <p:cNvSpPr txBox="1"/>
          <p:nvPr/>
        </p:nvSpPr>
        <p:spPr>
          <a:xfrm>
            <a:off x="8113283" y="4520402"/>
            <a:ext cx="1413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Borated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polyethilene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Connettore diritto 22">
            <a:extLst>
              <a:ext uri="{FF2B5EF4-FFF2-40B4-BE49-F238E27FC236}">
                <a16:creationId xmlns:a16="http://schemas.microsoft.com/office/drawing/2014/main" id="{F8438766-5E4C-E23E-2BAD-2475101DAA69}"/>
              </a:ext>
            </a:extLst>
          </p:cNvPr>
          <p:cNvCxnSpPr>
            <a:cxnSpLocks/>
          </p:cNvCxnSpPr>
          <p:nvPr/>
        </p:nvCxnSpPr>
        <p:spPr>
          <a:xfrm flipH="1" flipV="1">
            <a:off x="9209882" y="4231547"/>
            <a:ext cx="441829" cy="257219"/>
          </a:xfrm>
          <a:prstGeom prst="line">
            <a:avLst/>
          </a:prstGeom>
          <a:ln w="44450" cap="rnd">
            <a:solidFill>
              <a:schemeClr val="bg1">
                <a:lumMod val="85000"/>
              </a:schemeClr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2">
            <a:extLst>
              <a:ext uri="{FF2B5EF4-FFF2-40B4-BE49-F238E27FC236}">
                <a16:creationId xmlns:a16="http://schemas.microsoft.com/office/drawing/2014/main" id="{89C23B6E-CCB9-9A0E-9AD8-79135AB4448D}"/>
              </a:ext>
            </a:extLst>
          </p:cNvPr>
          <p:cNvCxnSpPr>
            <a:cxnSpLocks/>
          </p:cNvCxnSpPr>
          <p:nvPr/>
        </p:nvCxnSpPr>
        <p:spPr>
          <a:xfrm flipH="1" flipV="1">
            <a:off x="9144000" y="5105177"/>
            <a:ext cx="615711" cy="260866"/>
          </a:xfrm>
          <a:prstGeom prst="line">
            <a:avLst/>
          </a:prstGeom>
          <a:ln w="44450" cap="rnd">
            <a:solidFill>
              <a:schemeClr val="accent6">
                <a:lumMod val="40000"/>
                <a:lumOff val="60000"/>
              </a:schemeClr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olo 2">
            <a:extLst>
              <a:ext uri="{FF2B5EF4-FFF2-40B4-BE49-F238E27FC236}">
                <a16:creationId xmlns:a16="http://schemas.microsoft.com/office/drawing/2014/main" id="{A8688A47-DFA1-FCE4-0BB8-F0DAFF602CBF}"/>
              </a:ext>
            </a:extLst>
          </p:cNvPr>
          <p:cNvSpPr txBox="1">
            <a:spLocks/>
          </p:cNvSpPr>
          <p:nvPr/>
        </p:nvSpPr>
        <p:spPr>
          <a:xfrm>
            <a:off x="451101" y="89319"/>
            <a:ext cx="10978295" cy="8732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367EB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Toward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367EBA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BNCT clinical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209712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B71BE-166B-755F-DCF2-AB5B3CBC9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BAC2C9-6205-C02C-1916-F169CE29AEE1}"/>
              </a:ext>
            </a:extLst>
          </p:cNvPr>
          <p:cNvSpPr txBox="1"/>
          <p:nvPr/>
        </p:nvSpPr>
        <p:spPr>
          <a:xfrm>
            <a:off x="9694999" y="118325"/>
            <a:ext cx="230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Nagoya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(Japan)</a:t>
            </a:r>
          </a:p>
        </p:txBody>
      </p:sp>
      <p:pic>
        <p:nvPicPr>
          <p:cNvPr id="4" name="Elemento grafico 3" descr="Indicatore con riempimento a tinta unita">
            <a:extLst>
              <a:ext uri="{FF2B5EF4-FFF2-40B4-BE49-F238E27FC236}">
                <a16:creationId xmlns:a16="http://schemas.microsoft.com/office/drawing/2014/main" id="{22DA1CCF-9D99-E36A-1BA7-C14B03D18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6752" y="104996"/>
            <a:ext cx="336494" cy="336494"/>
          </a:xfrm>
          <a:prstGeom prst="rect">
            <a:avLst/>
          </a:prstGeom>
        </p:spPr>
      </p:pic>
      <p:pic>
        <p:nvPicPr>
          <p:cNvPr id="5" name="Immagine 4" descr="Immagine che contiene interno, edificio, macchina, muro&#10;&#10;Descrizione generata automaticamente">
            <a:extLst>
              <a:ext uri="{FF2B5EF4-FFF2-40B4-BE49-F238E27FC236}">
                <a16:creationId xmlns:a16="http://schemas.microsoft.com/office/drawing/2014/main" id="{EB05D699-5B57-A9F0-2698-A5F7D01E3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1244" y="89319"/>
            <a:ext cx="955508" cy="99820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9" name="Immagine 18" descr="Immagine che contiene interno, muro, interior design, arredo&#10;&#10;Descrizione generata automaticamente">
            <a:extLst>
              <a:ext uri="{FF2B5EF4-FFF2-40B4-BE49-F238E27FC236}">
                <a16:creationId xmlns:a16="http://schemas.microsoft.com/office/drawing/2014/main" id="{C6F71F57-01B1-4883-4FD3-FF4B396F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197" y="3459858"/>
            <a:ext cx="5066814" cy="292200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C659D08-2FC6-B0F9-BB41-CFD6BE9C534C}"/>
              </a:ext>
            </a:extLst>
          </p:cNvPr>
          <p:cNvSpPr txBox="1"/>
          <p:nvPr/>
        </p:nvSpPr>
        <p:spPr>
          <a:xfrm>
            <a:off x="782197" y="2277132"/>
            <a:ext cx="5066814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367EBA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20x20x20 cm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water-filled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phantom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an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containing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boron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concentrations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 flux of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approx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1x10</a:t>
            </a:r>
            <a:r>
              <a:rPr kumimoji="0" lang="it-IT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n/cm</a:t>
            </a:r>
            <a:r>
              <a:rPr kumimoji="0" lang="it-IT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/s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2C0404E-A6AF-467E-3EFB-8823735B74A9}"/>
              </a:ext>
            </a:extLst>
          </p:cNvPr>
          <p:cNvGrpSpPr/>
          <p:nvPr/>
        </p:nvGrpSpPr>
        <p:grpSpPr>
          <a:xfrm>
            <a:off x="4338917" y="816209"/>
            <a:ext cx="4245681" cy="1379815"/>
            <a:chOff x="956746" y="887823"/>
            <a:chExt cx="4245681" cy="1379815"/>
          </a:xfrm>
        </p:grpSpPr>
        <p:pic>
          <p:nvPicPr>
            <p:cNvPr id="6" name="Immagine 5" descr="Immagine che contiene cerchio&#10;&#10;Descrizione generata automaticamente">
              <a:extLst>
                <a:ext uri="{FF2B5EF4-FFF2-40B4-BE49-F238E27FC236}">
                  <a16:creationId xmlns:a16="http://schemas.microsoft.com/office/drawing/2014/main" id="{5CAEFA0F-8E2E-5236-A96F-05E0E17D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6914" y="962526"/>
              <a:ext cx="3275513" cy="1305112"/>
            </a:xfrm>
            <a:prstGeom prst="rect">
              <a:avLst/>
            </a:prstGeom>
          </p:spPr>
        </p:pic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407BD638-68A1-DC87-8FD9-43C9F12DDAAA}"/>
                </a:ext>
              </a:extLst>
            </p:cNvPr>
            <p:cNvGrpSpPr/>
            <p:nvPr/>
          </p:nvGrpSpPr>
          <p:grpSpPr>
            <a:xfrm>
              <a:off x="956746" y="887823"/>
              <a:ext cx="4182934" cy="663690"/>
              <a:chOff x="6383879" y="2792125"/>
              <a:chExt cx="4182934" cy="663690"/>
            </a:xfrm>
          </p:grpSpPr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A0924D57-3C7E-8C2D-6D50-F3917222D193}"/>
                  </a:ext>
                </a:extLst>
              </p:cNvPr>
              <p:cNvSpPr txBox="1"/>
              <p:nvPr/>
            </p:nvSpPr>
            <p:spPr>
              <a:xfrm>
                <a:off x="6383879" y="2885815"/>
                <a:ext cx="105809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367EB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Shield2</a:t>
                </a:r>
              </a:p>
            </p:txBody>
          </p: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8E601EDD-C104-2C9D-9296-091115E55D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56961" y="3118529"/>
                <a:ext cx="195859" cy="337286"/>
              </a:xfrm>
              <a:prstGeom prst="line">
                <a:avLst/>
              </a:prstGeom>
              <a:ln w="44450" cap="rnd">
                <a:solidFill>
                  <a:srgbClr val="EDFF1F"/>
                </a:solidFill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2A53B61-2200-E24E-63A8-886CBBD800B4}"/>
                  </a:ext>
                </a:extLst>
              </p:cNvPr>
              <p:cNvSpPr txBox="1"/>
              <p:nvPr/>
            </p:nvSpPr>
            <p:spPr>
              <a:xfrm>
                <a:off x="9325880" y="2792125"/>
                <a:ext cx="124093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Polyethylene</a:t>
                </a:r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7C18B2F-4048-0045-E813-D900256A1289}"/>
              </a:ext>
            </a:extLst>
          </p:cNvPr>
          <p:cNvCxnSpPr>
            <a:cxnSpLocks/>
          </p:cNvCxnSpPr>
          <p:nvPr/>
        </p:nvCxnSpPr>
        <p:spPr>
          <a:xfrm flipH="1">
            <a:off x="1560961" y="5298568"/>
            <a:ext cx="914776" cy="89806"/>
          </a:xfrm>
          <a:prstGeom prst="line">
            <a:avLst/>
          </a:prstGeom>
          <a:ln w="44450" cap="rnd">
            <a:solidFill>
              <a:srgbClr val="C0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81ACF026-76D8-0F15-784F-24F5223FECDF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2093356" y="5818277"/>
            <a:ext cx="382381" cy="286607"/>
          </a:xfrm>
          <a:prstGeom prst="line">
            <a:avLst/>
          </a:prstGeom>
          <a:ln w="44450" cap="rnd">
            <a:solidFill>
              <a:srgbClr val="00B05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D9F8463-C5B6-3216-3098-EFAFDA7682B9}"/>
              </a:ext>
            </a:extLst>
          </p:cNvPr>
          <p:cNvSpPr txBox="1"/>
          <p:nvPr/>
        </p:nvSpPr>
        <p:spPr>
          <a:xfrm>
            <a:off x="1170266" y="5950995"/>
            <a:ext cx="92309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Phantom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DCEC708-03D5-3989-9318-C008E516C56F}"/>
              </a:ext>
            </a:extLst>
          </p:cNvPr>
          <p:cNvSpPr txBox="1"/>
          <p:nvPr/>
        </p:nvSpPr>
        <p:spPr>
          <a:xfrm>
            <a:off x="913775" y="3775309"/>
            <a:ext cx="91477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367EB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Nozzle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E9C62F0-64B5-2C96-F144-C9BD56E3A2B1}"/>
              </a:ext>
            </a:extLst>
          </p:cNvPr>
          <p:cNvSpPr txBox="1"/>
          <p:nvPr/>
        </p:nvSpPr>
        <p:spPr>
          <a:xfrm>
            <a:off x="1034805" y="5251930"/>
            <a:ext cx="524866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Vial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8FD46C66-E086-9CA8-3B92-AB4662225358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3617288" y="5298568"/>
            <a:ext cx="408684" cy="671609"/>
          </a:xfrm>
          <a:prstGeom prst="line">
            <a:avLst/>
          </a:prstGeom>
          <a:ln w="44450" cap="rnd">
            <a:solidFill>
              <a:schemeClr val="bg2">
                <a:lumMod val="75000"/>
              </a:schemeClr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73F5A517-9A5A-AFE4-3990-82DF4BFE55B0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4367397" y="4398064"/>
            <a:ext cx="538641" cy="561559"/>
          </a:xfrm>
          <a:prstGeom prst="line">
            <a:avLst/>
          </a:prstGeom>
          <a:ln w="38100" cap="rnd">
            <a:solidFill>
              <a:srgbClr val="367EBA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17FD17B-A4C3-203D-1188-D9298FC4CB89}"/>
              </a:ext>
            </a:extLst>
          </p:cNvPr>
          <p:cNvSpPr txBox="1"/>
          <p:nvPr/>
        </p:nvSpPr>
        <p:spPr>
          <a:xfrm>
            <a:off x="4426282" y="4090287"/>
            <a:ext cx="959512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367EB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Cadmium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9D66DB2B-A983-3B59-F08C-6BA3B963116A}"/>
              </a:ext>
            </a:extLst>
          </p:cNvPr>
          <p:cNvCxnSpPr>
            <a:cxnSpLocks/>
            <a:endCxn id="39" idx="2"/>
          </p:cNvCxnSpPr>
          <p:nvPr/>
        </p:nvCxnSpPr>
        <p:spPr>
          <a:xfrm flipV="1">
            <a:off x="3617288" y="4144641"/>
            <a:ext cx="105752" cy="630423"/>
          </a:xfrm>
          <a:prstGeom prst="line">
            <a:avLst/>
          </a:prstGeom>
          <a:ln w="38100" cap="rnd">
            <a:solidFill>
              <a:schemeClr val="accent5">
                <a:lumMod val="75000"/>
              </a:schemeClr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6853E21-0650-AE53-1496-AD63117BB9EE}"/>
              </a:ext>
            </a:extLst>
          </p:cNvPr>
          <p:cNvSpPr txBox="1"/>
          <p:nvPr/>
        </p:nvSpPr>
        <p:spPr>
          <a:xfrm>
            <a:off x="3421429" y="3836864"/>
            <a:ext cx="603222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68CF244-1E31-D840-AAB0-C9803F786334}"/>
              </a:ext>
            </a:extLst>
          </p:cNvPr>
          <p:cNvSpPr txBox="1"/>
          <p:nvPr/>
        </p:nvSpPr>
        <p:spPr>
          <a:xfrm>
            <a:off x="3498494" y="5970177"/>
            <a:ext cx="1054955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Collimator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3AA673C8-A52F-2C93-273E-A848213F9EC1}"/>
              </a:ext>
            </a:extLst>
          </p:cNvPr>
          <p:cNvSpPr txBox="1"/>
          <p:nvPr/>
        </p:nvSpPr>
        <p:spPr>
          <a:xfrm>
            <a:off x="6896342" y="5980492"/>
            <a:ext cx="526082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Epthermal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thermalised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interacting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shielding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are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captured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the 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 inside the system electronics 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A4F0784-1C57-FF81-E773-D75B047D3391}"/>
              </a:ext>
            </a:extLst>
          </p:cNvPr>
          <p:cNvGrpSpPr/>
          <p:nvPr/>
        </p:nvGrpSpPr>
        <p:grpSpPr>
          <a:xfrm>
            <a:off x="6552253" y="2238917"/>
            <a:ext cx="5465742" cy="3579360"/>
            <a:chOff x="6127564" y="1144197"/>
            <a:chExt cx="6038351" cy="407386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4EB628A-46A3-73F0-003C-74665129C00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127564" y="1144197"/>
              <a:ext cx="6038351" cy="4073865"/>
            </a:xfrm>
            <a:prstGeom prst="rect">
              <a:avLst/>
            </a:prstGeom>
          </p:spPr>
        </p:pic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8419969F-F719-5E19-53F9-B522DF1A8073}"/>
                </a:ext>
              </a:extLst>
            </p:cNvPr>
            <p:cNvGrpSpPr/>
            <p:nvPr/>
          </p:nvGrpSpPr>
          <p:grpSpPr>
            <a:xfrm>
              <a:off x="6772193" y="1449978"/>
              <a:ext cx="1922189" cy="2579148"/>
              <a:chOff x="6798277" y="2666911"/>
              <a:chExt cx="1922189" cy="2579148"/>
            </a:xfrm>
          </p:grpSpPr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2106035A-58E3-D0F1-6DE3-0AEC5053A5DD}"/>
                  </a:ext>
                </a:extLst>
              </p:cNvPr>
              <p:cNvSpPr txBox="1"/>
              <p:nvPr/>
            </p:nvSpPr>
            <p:spPr>
              <a:xfrm>
                <a:off x="7350128" y="4860732"/>
                <a:ext cx="991450" cy="385327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145 </a:t>
                </a:r>
                <a:r>
                  <a:rPr kumimoji="0" lang="it-I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cps</a:t>
                </a:r>
                <a:endPara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46" name="Gruppo 45">
                <a:extLst>
                  <a:ext uri="{FF2B5EF4-FFF2-40B4-BE49-F238E27FC236}">
                    <a16:creationId xmlns:a16="http://schemas.microsoft.com/office/drawing/2014/main" id="{00F9E74A-A2DA-AECB-D3D4-B676AA28B276}"/>
                  </a:ext>
                </a:extLst>
              </p:cNvPr>
              <p:cNvGrpSpPr/>
              <p:nvPr/>
            </p:nvGrpSpPr>
            <p:grpSpPr>
              <a:xfrm>
                <a:off x="6798277" y="2666911"/>
                <a:ext cx="1086790" cy="420358"/>
                <a:chOff x="6305955" y="2829760"/>
                <a:chExt cx="1135870" cy="447966"/>
              </a:xfrm>
            </p:grpSpPr>
            <p:sp>
              <p:nvSpPr>
                <p:cNvPr id="47" name="Rettangolo con angoli arrotondati 46">
                  <a:extLst>
                    <a:ext uri="{FF2B5EF4-FFF2-40B4-BE49-F238E27FC236}">
                      <a16:creationId xmlns:a16="http://schemas.microsoft.com/office/drawing/2014/main" id="{88E89D95-26E6-A94C-F13F-26EF3DCC3AD6}"/>
                    </a:ext>
                  </a:extLst>
                </p:cNvPr>
                <p:cNvSpPr/>
                <p:nvPr/>
              </p:nvSpPr>
              <p:spPr>
                <a:xfrm>
                  <a:off x="6305955" y="2829760"/>
                  <a:ext cx="902566" cy="369332"/>
                </a:xfrm>
                <a:prstGeom prst="roundRect">
                  <a:avLst/>
                </a:prstGeom>
                <a:solidFill>
                  <a:srgbClr val="DBF2FB"/>
                </a:solidFill>
                <a:ln w="22225">
                  <a:noFill/>
                  <a:prstDash val="sys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332A09F9-1FCE-AC7F-2026-9D181ADA2273}"/>
                    </a:ext>
                  </a:extLst>
                </p:cNvPr>
                <p:cNvSpPr txBox="1"/>
                <p:nvPr/>
              </p:nvSpPr>
              <p:spPr>
                <a:xfrm>
                  <a:off x="6421808" y="2829761"/>
                  <a:ext cx="1020017" cy="447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Water</a:t>
                  </a:r>
                </a:p>
              </p:txBody>
            </p:sp>
            <p:pic>
              <p:nvPicPr>
                <p:cNvPr id="49" name="Immagine 48" descr="Immagine che contiene design&#10;&#10;Descrizione generata automaticamente">
                  <a:extLst>
                    <a:ext uri="{FF2B5EF4-FFF2-40B4-BE49-F238E27FC236}">
                      <a16:creationId xmlns:a16="http://schemas.microsoft.com/office/drawing/2014/main" id="{73E74FFB-D625-F87F-CA44-48C5A1890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6375752" y="2852426"/>
                  <a:ext cx="115471" cy="324000"/>
                </a:xfrm>
                <a:prstGeom prst="rect">
                  <a:avLst/>
                </a:prstGeom>
              </p:spPr>
            </p:pic>
          </p:grpSp>
          <p:cxnSp>
            <p:nvCxnSpPr>
              <p:cNvPr id="50" name="Connettore 2 49">
                <a:extLst>
                  <a:ext uri="{FF2B5EF4-FFF2-40B4-BE49-F238E27FC236}">
                    <a16:creationId xmlns:a16="http://schemas.microsoft.com/office/drawing/2014/main" id="{50EC6EEC-9CA4-2D02-5537-F53772AFB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1577" y="5083763"/>
                <a:ext cx="378889" cy="0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69BE802C-B0E6-7CCB-BCAA-784BF24DCCD0}"/>
                </a:ext>
              </a:extLst>
            </p:cNvPr>
            <p:cNvSpPr txBox="1"/>
            <p:nvPr/>
          </p:nvSpPr>
          <p:spPr>
            <a:xfrm>
              <a:off x="7349580" y="4261653"/>
              <a:ext cx="965913" cy="33855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 cps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B7D10651-10D5-D7E3-69EB-2C45D3F1A5CD}"/>
                </a:ext>
              </a:extLst>
            </p:cNvPr>
            <p:cNvCxnSpPr>
              <a:cxnSpLocks/>
            </p:cNvCxnSpPr>
            <p:nvPr/>
          </p:nvCxnSpPr>
          <p:spPr>
            <a:xfrm>
              <a:off x="8315493" y="4415648"/>
              <a:ext cx="378889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olo 2">
            <a:extLst>
              <a:ext uri="{FF2B5EF4-FFF2-40B4-BE49-F238E27FC236}">
                <a16:creationId xmlns:a16="http://schemas.microsoft.com/office/drawing/2014/main" id="{04542509-0916-9DBC-048A-F9CEB590BDBC}"/>
              </a:ext>
            </a:extLst>
          </p:cNvPr>
          <p:cNvSpPr txBox="1">
            <a:spLocks/>
          </p:cNvSpPr>
          <p:nvPr/>
        </p:nvSpPr>
        <p:spPr>
          <a:xfrm>
            <a:off x="451101" y="89319"/>
            <a:ext cx="10978295" cy="8732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367EB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Toward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367EBA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BNCT clinical environment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00ECC1E-27D4-BFDB-BFE1-F4167C187A2A}"/>
              </a:ext>
            </a:extLst>
          </p:cNvPr>
          <p:cNvGrpSpPr/>
          <p:nvPr/>
        </p:nvGrpSpPr>
        <p:grpSpPr>
          <a:xfrm>
            <a:off x="495916" y="881433"/>
            <a:ext cx="4813169" cy="1395685"/>
            <a:chOff x="6383879" y="2866828"/>
            <a:chExt cx="4813169" cy="1395685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D74B445-0261-AA24-722A-81819832EA6F}"/>
                </a:ext>
              </a:extLst>
            </p:cNvPr>
            <p:cNvSpPr txBox="1"/>
            <p:nvPr/>
          </p:nvSpPr>
          <p:spPr>
            <a:xfrm>
              <a:off x="6383879" y="2885815"/>
              <a:ext cx="105809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367EB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Shield1</a:t>
              </a:r>
            </a:p>
          </p:txBody>
        </p:sp>
        <p:pic>
          <p:nvPicPr>
            <p:cNvPr id="14" name="Immagine 13" descr="Immagine che contiene cerchio&#10;&#10;Descrizione generata automaticamente">
              <a:extLst>
                <a:ext uri="{FF2B5EF4-FFF2-40B4-BE49-F238E27FC236}">
                  <a16:creationId xmlns:a16="http://schemas.microsoft.com/office/drawing/2014/main" id="{64A899CE-9669-270A-2F6D-43F31BE2A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5668" y="2883243"/>
              <a:ext cx="3275514" cy="1379270"/>
            </a:xfrm>
            <a:prstGeom prst="rect">
              <a:avLst/>
            </a:prstGeom>
          </p:spPr>
        </p:pic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6AF7430A-C4F6-E074-32E2-75CCEBFFFA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1824" y="3193232"/>
              <a:ext cx="195859" cy="337286"/>
            </a:xfrm>
            <a:prstGeom prst="line">
              <a:avLst/>
            </a:prstGeom>
            <a:ln w="44450" cap="rnd">
              <a:solidFill>
                <a:srgbClr val="EDFF1F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1D14C38-2125-9B4C-29C5-7EC3A0B1232B}"/>
                </a:ext>
              </a:extLst>
            </p:cNvPr>
            <p:cNvSpPr txBox="1"/>
            <p:nvPr/>
          </p:nvSpPr>
          <p:spPr>
            <a:xfrm>
              <a:off x="8290743" y="2866828"/>
              <a:ext cx="12409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Polyethylene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24351B4B-1DCC-680C-FE35-E05D21D470FB}"/>
                </a:ext>
              </a:extLst>
            </p:cNvPr>
            <p:cNvCxnSpPr>
              <a:cxnSpLocks/>
            </p:cNvCxnSpPr>
            <p:nvPr/>
          </p:nvCxnSpPr>
          <p:spPr>
            <a:xfrm>
              <a:off x="9759168" y="3550714"/>
              <a:ext cx="153446" cy="153933"/>
            </a:xfrm>
            <a:prstGeom prst="line">
              <a:avLst/>
            </a:prstGeom>
            <a:ln w="44450" cap="rnd">
              <a:solidFill>
                <a:srgbClr val="367EBA"/>
              </a:solidFill>
              <a:head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5901BDB-8EAD-7DBA-5392-0DE55CFAE509}"/>
                </a:ext>
              </a:extLst>
            </p:cNvPr>
            <p:cNvSpPr txBox="1"/>
            <p:nvPr/>
          </p:nvSpPr>
          <p:spPr>
            <a:xfrm>
              <a:off x="9956115" y="3639536"/>
              <a:ext cx="12409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Cadmium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439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8D76748-B68F-ED85-A0F6-89262CDF0760}"/>
              </a:ext>
            </a:extLst>
          </p:cNvPr>
          <p:cNvSpPr txBox="1"/>
          <p:nvPr/>
        </p:nvSpPr>
        <p:spPr>
          <a:xfrm>
            <a:off x="9694999" y="118325"/>
            <a:ext cx="230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Nagoya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(Japan)</a:t>
            </a:r>
          </a:p>
        </p:txBody>
      </p:sp>
      <p:pic>
        <p:nvPicPr>
          <p:cNvPr id="18" name="Elemento grafico 17" descr="Indicatore con riempimento a tinta unita">
            <a:extLst>
              <a:ext uri="{FF2B5EF4-FFF2-40B4-BE49-F238E27FC236}">
                <a16:creationId xmlns:a16="http://schemas.microsoft.com/office/drawing/2014/main" id="{C7725D50-3DB6-AAA5-EAB7-83279E8D2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6752" y="104996"/>
            <a:ext cx="336494" cy="336494"/>
          </a:xfrm>
          <a:prstGeom prst="rect">
            <a:avLst/>
          </a:prstGeom>
        </p:spPr>
      </p:pic>
      <p:pic>
        <p:nvPicPr>
          <p:cNvPr id="19" name="Immagine 18" descr="Immagine che contiene interno, edificio, macchina, muro&#10;&#10;Descrizione generata automaticamente">
            <a:extLst>
              <a:ext uri="{FF2B5EF4-FFF2-40B4-BE49-F238E27FC236}">
                <a16:creationId xmlns:a16="http://schemas.microsoft.com/office/drawing/2014/main" id="{AFBD315A-515B-4F12-8B5C-187FE3A75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1244" y="89319"/>
            <a:ext cx="955508" cy="99820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grpSp>
        <p:nvGrpSpPr>
          <p:cNvPr id="44" name="Gruppo 43">
            <a:extLst>
              <a:ext uri="{FF2B5EF4-FFF2-40B4-BE49-F238E27FC236}">
                <a16:creationId xmlns:a16="http://schemas.microsoft.com/office/drawing/2014/main" id="{C061D60F-0CB1-E94C-3033-00453A2206BC}"/>
              </a:ext>
            </a:extLst>
          </p:cNvPr>
          <p:cNvGrpSpPr/>
          <p:nvPr/>
        </p:nvGrpSpPr>
        <p:grpSpPr>
          <a:xfrm>
            <a:off x="522867" y="1409511"/>
            <a:ext cx="8260475" cy="4112679"/>
            <a:chOff x="543015" y="1728955"/>
            <a:chExt cx="8124703" cy="3975131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4886700-A6CD-9650-56CC-3829F10FD478}"/>
                </a:ext>
              </a:extLst>
            </p:cNvPr>
            <p:cNvSpPr txBox="1"/>
            <p:nvPr/>
          </p:nvSpPr>
          <p:spPr>
            <a:xfrm>
              <a:off x="4860936" y="4427980"/>
              <a:ext cx="3637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Despite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the high background, </a:t>
              </a: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we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were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able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to 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image vials with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varying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it-IT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 </a:t>
              </a: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concentrations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down to </a:t>
              </a: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1500 ppm</a:t>
              </a:r>
            </a:p>
          </p:txBody>
        </p: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BA5D5C34-FBB2-0D05-246B-85CFB45353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3015" y="1728955"/>
              <a:ext cx="8124703" cy="3975131"/>
              <a:chOff x="564787" y="1476466"/>
              <a:chExt cx="8610153" cy="4212645"/>
            </a:xfrm>
          </p:grpSpPr>
          <p:grpSp>
            <p:nvGrpSpPr>
              <p:cNvPr id="2" name="Gruppo 1">
                <a:extLst>
                  <a:ext uri="{FF2B5EF4-FFF2-40B4-BE49-F238E27FC236}">
                    <a16:creationId xmlns:a16="http://schemas.microsoft.com/office/drawing/2014/main" id="{A42EE1B4-46E2-742D-9F8C-CBC46E5522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4787" y="2040992"/>
                <a:ext cx="8610153" cy="3648119"/>
                <a:chOff x="478108" y="1330946"/>
                <a:chExt cx="9385138" cy="3976480"/>
              </a:xfrm>
            </p:grpSpPr>
            <p:pic>
              <p:nvPicPr>
                <p:cNvPr id="5" name="Immagine 4">
                  <a:extLst>
                    <a:ext uri="{FF2B5EF4-FFF2-40B4-BE49-F238E27FC236}">
                      <a16:creationId xmlns:a16="http://schemas.microsoft.com/office/drawing/2014/main" id="{2AA15FBB-536D-33B6-25AE-76531BFBFD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62892" y="1330946"/>
                  <a:ext cx="2350177" cy="1988240"/>
                </a:xfrm>
                <a:prstGeom prst="rect">
                  <a:avLst/>
                </a:prstGeom>
              </p:spPr>
            </p:pic>
            <p:pic>
              <p:nvPicPr>
                <p:cNvPr id="7" name="Immagine 6">
                  <a:extLst>
                    <a:ext uri="{FF2B5EF4-FFF2-40B4-BE49-F238E27FC236}">
                      <a16:creationId xmlns:a16="http://schemas.microsoft.com/office/drawing/2014/main" id="{33DD900E-D84D-BF69-DAC8-3AFC684549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22595" y="1330946"/>
                  <a:ext cx="2286717" cy="1988240"/>
                </a:xfrm>
                <a:prstGeom prst="rect">
                  <a:avLst/>
                </a:prstGeom>
              </p:spPr>
            </p:pic>
            <p:pic>
              <p:nvPicPr>
                <p:cNvPr id="9" name="Immagine 8">
                  <a:extLst>
                    <a:ext uri="{FF2B5EF4-FFF2-40B4-BE49-F238E27FC236}">
                      <a16:creationId xmlns:a16="http://schemas.microsoft.com/office/drawing/2014/main" id="{2CCA20AC-8FE4-DD66-96CD-9448EDB33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8108" y="1330946"/>
                  <a:ext cx="2344487" cy="1988240"/>
                </a:xfrm>
                <a:prstGeom prst="rect">
                  <a:avLst/>
                </a:prstGeom>
              </p:spPr>
            </p:pic>
            <p:pic>
              <p:nvPicPr>
                <p:cNvPr id="11" name="Immagine 10">
                  <a:extLst>
                    <a:ext uri="{FF2B5EF4-FFF2-40B4-BE49-F238E27FC236}">
                      <a16:creationId xmlns:a16="http://schemas.microsoft.com/office/drawing/2014/main" id="{7E335D25-4C2C-3E52-C451-02B3C24634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1657" y="3319186"/>
                  <a:ext cx="2281193" cy="1988240"/>
                </a:xfrm>
                <a:prstGeom prst="rect">
                  <a:avLst/>
                </a:prstGeom>
              </p:spPr>
            </p:pic>
            <p:pic>
              <p:nvPicPr>
                <p:cNvPr id="13" name="Immagine 12">
                  <a:extLst>
                    <a:ext uri="{FF2B5EF4-FFF2-40B4-BE49-F238E27FC236}">
                      <a16:creationId xmlns:a16="http://schemas.microsoft.com/office/drawing/2014/main" id="{12380978-4602-1EA1-7F7D-9E0E0ECCB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24069" y="3319186"/>
                  <a:ext cx="2338823" cy="1988240"/>
                </a:xfrm>
                <a:prstGeom prst="rect">
                  <a:avLst/>
                </a:prstGeom>
              </p:spPr>
            </p:pic>
            <p:pic>
              <p:nvPicPr>
                <p:cNvPr id="15" name="Immagine 14">
                  <a:extLst>
                    <a:ext uri="{FF2B5EF4-FFF2-40B4-BE49-F238E27FC236}">
                      <a16:creationId xmlns:a16="http://schemas.microsoft.com/office/drawing/2014/main" id="{E0723AFD-A403-6D75-69CE-F4BEAA7BCF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13069" y="1330946"/>
                  <a:ext cx="2350177" cy="1988240"/>
                </a:xfrm>
                <a:prstGeom prst="rect">
                  <a:avLst/>
                </a:prstGeom>
              </p:spPr>
            </p:pic>
          </p:grpSp>
          <p:cxnSp>
            <p:nvCxnSpPr>
              <p:cNvPr id="10" name="Connettore 2 9">
                <a:extLst>
                  <a:ext uri="{FF2B5EF4-FFF2-40B4-BE49-F238E27FC236}">
                    <a16:creationId xmlns:a16="http://schemas.microsoft.com/office/drawing/2014/main" id="{ABC8E6F6-33C5-9898-E171-B1A6F7F9A461}"/>
                  </a:ext>
                </a:extLst>
              </p:cNvPr>
              <p:cNvCxnSpPr/>
              <p:nvPr/>
            </p:nvCxnSpPr>
            <p:spPr>
              <a:xfrm>
                <a:off x="1707502" y="1847461"/>
                <a:ext cx="6466805" cy="0"/>
              </a:xfrm>
              <a:prstGeom prst="straightConnector1">
                <a:avLst/>
              </a:prstGeom>
              <a:ln w="38100">
                <a:solidFill>
                  <a:srgbClr val="0070B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A04213C-8EE8-9444-4F22-3AF03D07CAC9}"/>
                  </a:ext>
                </a:extLst>
              </p:cNvPr>
              <p:cNvSpPr txBox="1"/>
              <p:nvPr/>
            </p:nvSpPr>
            <p:spPr>
              <a:xfrm>
                <a:off x="3220437" y="1476466"/>
                <a:ext cx="31862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Decreasing </a:t>
                </a:r>
                <a:r>
                  <a:rPr kumimoji="0" lang="it-IT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B concentration</a:t>
                </a:r>
              </a:p>
            </p:txBody>
          </p:sp>
        </p:grpSp>
      </p:grp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21C4D98-39BE-A3FF-26A6-AD6BD23DFA86}"/>
              </a:ext>
            </a:extLst>
          </p:cNvPr>
          <p:cNvSpPr txBox="1"/>
          <p:nvPr/>
        </p:nvSpPr>
        <p:spPr>
          <a:xfrm>
            <a:off x="530849" y="855748"/>
            <a:ext cx="4107849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 flux ~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1x10</a:t>
            </a:r>
            <a:r>
              <a:rPr kumimoji="0" lang="it-IT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n/cm</a:t>
            </a:r>
            <a:r>
              <a:rPr kumimoji="0" lang="it-IT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/s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C166CA9A-C713-8E0C-25D3-43A9D8416603}"/>
              </a:ext>
            </a:extLst>
          </p:cNvPr>
          <p:cNvGrpSpPr/>
          <p:nvPr/>
        </p:nvGrpSpPr>
        <p:grpSpPr>
          <a:xfrm>
            <a:off x="8802488" y="1275846"/>
            <a:ext cx="3339749" cy="5244753"/>
            <a:chOff x="8833589" y="1426635"/>
            <a:chExt cx="3339749" cy="5244753"/>
          </a:xfrm>
        </p:grpSpPr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ACFEBA61-BF7D-4D67-C9B9-CD8954E35573}"/>
                </a:ext>
              </a:extLst>
            </p:cNvPr>
            <p:cNvSpPr/>
            <p:nvPr/>
          </p:nvSpPr>
          <p:spPr>
            <a:xfrm>
              <a:off x="8909095" y="1574229"/>
              <a:ext cx="3086761" cy="50971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54F7905-C5AC-EDCC-867E-34A818DA9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91528" y="4146135"/>
              <a:ext cx="2845663" cy="2480221"/>
            </a:xfrm>
            <a:prstGeom prst="rect">
              <a:avLst/>
            </a:prstGeom>
          </p:spPr>
        </p:pic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E79BA049-427B-FE0F-538A-406382B5F366}"/>
                </a:ext>
              </a:extLst>
            </p:cNvPr>
            <p:cNvGrpSpPr/>
            <p:nvPr/>
          </p:nvGrpSpPr>
          <p:grpSpPr>
            <a:xfrm>
              <a:off x="9189159" y="1749135"/>
              <a:ext cx="2571578" cy="2260560"/>
              <a:chOff x="872393" y="2222497"/>
              <a:chExt cx="3127685" cy="2783079"/>
            </a:xfrm>
          </p:grpSpPr>
          <p:pic>
            <p:nvPicPr>
              <p:cNvPr id="21" name="Immagine 20" descr="Immagine che contiene testo, interno, penna, forniture per ufficio&#10;&#10;Descrizione generata automaticamente">
                <a:extLst>
                  <a:ext uri="{FF2B5EF4-FFF2-40B4-BE49-F238E27FC236}">
                    <a16:creationId xmlns:a16="http://schemas.microsoft.com/office/drawing/2014/main" id="{67A6A707-3682-7E0D-CAA9-35113558F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872393" y="2222497"/>
                <a:ext cx="2993215" cy="2783079"/>
              </a:xfrm>
              <a:prstGeom prst="rect">
                <a:avLst/>
              </a:prstGeom>
            </p:spPr>
          </p:pic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DFE83AD5-1F2E-C3B4-1D8E-EFB1D75AF1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8567" y="4424152"/>
                <a:ext cx="749966" cy="97515"/>
              </a:xfrm>
              <a:prstGeom prst="line">
                <a:avLst/>
              </a:prstGeom>
              <a:ln w="44450" cap="rnd">
                <a:solidFill>
                  <a:schemeClr val="accent1">
                    <a:lumMod val="60000"/>
                    <a:lumOff val="40000"/>
                  </a:schemeClr>
                </a:solidFill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29EDFDB2-762A-D9E7-AE96-A8BABAFF1F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18343" y="2833088"/>
                <a:ext cx="510280" cy="312379"/>
              </a:xfrm>
              <a:prstGeom prst="line">
                <a:avLst/>
              </a:prstGeom>
              <a:ln w="44450" cap="rnd">
                <a:solidFill>
                  <a:srgbClr val="008000"/>
                </a:solidFill>
                <a:head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B059B3F-50B6-C0AD-06D0-335176B914A1}"/>
                  </a:ext>
                </a:extLst>
              </p:cNvPr>
              <p:cNvSpPr txBox="1"/>
              <p:nvPr/>
            </p:nvSpPr>
            <p:spPr>
              <a:xfrm>
                <a:off x="2740158" y="2541865"/>
                <a:ext cx="1259920" cy="9094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Vial</a:t>
                </a:r>
                <a:r>
                  <a:rPr kumimoji="0" lang="it-IT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filled</a:t>
                </a:r>
                <a:r>
                  <a:rPr kumimoji="0" lang="it-IT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with 3686 ppm of </a:t>
                </a:r>
                <a:r>
                  <a:rPr kumimoji="0" lang="it-IT" sz="14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  <a:r>
                  <a:rPr kumimoji="0" lang="it-IT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52D6A4DE-4653-06C7-E8BE-7C2E186EEF54}"/>
                  </a:ext>
                </a:extLst>
              </p:cNvPr>
              <p:cNvSpPr txBox="1"/>
              <p:nvPr/>
            </p:nvSpPr>
            <p:spPr>
              <a:xfrm>
                <a:off x="2752303" y="4158784"/>
                <a:ext cx="1247775" cy="8365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Vial</a:t>
                </a:r>
                <a:r>
                  <a:rPr kumimoji="0" lang="it-IT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it-IT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filled</a:t>
                </a:r>
                <a:r>
                  <a:rPr kumimoji="0" lang="it-IT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with boron </a:t>
                </a:r>
                <a:r>
                  <a:rPr kumimoji="0" lang="it-IT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powder</a:t>
                </a:r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Connettore 2 25">
                <a:extLst>
                  <a:ext uri="{FF2B5EF4-FFF2-40B4-BE49-F238E27FC236}">
                    <a16:creationId xmlns:a16="http://schemas.microsoft.com/office/drawing/2014/main" id="{A3A682A2-DFF2-4A26-A102-DF97AE779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6316" y="2845171"/>
                <a:ext cx="0" cy="87521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61043C6E-CEFF-7C2D-8680-43D7FBE99B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5163" y="3808008"/>
                <a:ext cx="0" cy="87521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3C73B1E1-2988-C317-BE18-51F8708677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37156" y="2845171"/>
                <a:ext cx="470348" cy="0"/>
              </a:xfrm>
              <a:prstGeom prst="line">
                <a:avLst/>
              </a:prstGeom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diritto 28">
                <a:extLst>
                  <a:ext uri="{FF2B5EF4-FFF2-40B4-BE49-F238E27FC236}">
                    <a16:creationId xmlns:a16="http://schemas.microsoft.com/office/drawing/2014/main" id="{75D26C30-B9BE-A482-5834-19A6FB1C05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37156" y="3718623"/>
                <a:ext cx="470348" cy="0"/>
              </a:xfrm>
              <a:prstGeom prst="line">
                <a:avLst/>
              </a:prstGeom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4FF8E151-F47E-0118-776F-832B0785F5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37156" y="3808157"/>
                <a:ext cx="470348" cy="0"/>
              </a:xfrm>
              <a:prstGeom prst="line">
                <a:avLst/>
              </a:prstGeom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900E61C3-8D0C-2AD8-A1C2-A99A290143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37156" y="4683225"/>
                <a:ext cx="470348" cy="0"/>
              </a:xfrm>
              <a:prstGeom prst="line">
                <a:avLst/>
              </a:prstGeom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96A5A9CE-6FFC-7A7F-299B-0524A32AF565}"/>
                  </a:ext>
                </a:extLst>
              </p:cNvPr>
              <p:cNvSpPr txBox="1"/>
              <p:nvPr/>
            </p:nvSpPr>
            <p:spPr>
              <a:xfrm>
                <a:off x="914820" y="3126641"/>
                <a:ext cx="11409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~ 2.7 cm</a:t>
                </a: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73469085-FA9E-C4CD-DA5E-B7296004E7D6}"/>
                  </a:ext>
                </a:extLst>
              </p:cNvPr>
              <p:cNvSpPr txBox="1"/>
              <p:nvPr/>
            </p:nvSpPr>
            <p:spPr>
              <a:xfrm>
                <a:off x="914820" y="4075341"/>
                <a:ext cx="11409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~ 2.7 cm</a:t>
                </a:r>
              </a:p>
            </p:txBody>
          </p:sp>
          <p:cxnSp>
            <p:nvCxnSpPr>
              <p:cNvPr id="34" name="Connettore 2 33">
                <a:extLst>
                  <a:ext uri="{FF2B5EF4-FFF2-40B4-BE49-F238E27FC236}">
                    <a16:creationId xmlns:a16="http://schemas.microsoft.com/office/drawing/2014/main" id="{5E1EF6BB-8C7C-C91D-616B-EB0F9B633A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042" y="4560394"/>
                <a:ext cx="0" cy="3649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5EE6E67B-75E9-40C6-2347-55E2A067E7CB}"/>
                  </a:ext>
                </a:extLst>
              </p:cNvPr>
              <p:cNvSpPr txBox="1"/>
              <p:nvPr/>
            </p:nvSpPr>
            <p:spPr>
              <a:xfrm>
                <a:off x="990792" y="4424152"/>
                <a:ext cx="12477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560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1AE28177-1C21-055C-458B-B29667262F10}"/>
                  </a:ext>
                </a:extLst>
              </p:cNvPr>
              <p:cNvSpPr/>
              <p:nvPr/>
            </p:nvSpPr>
            <p:spPr>
              <a:xfrm>
                <a:off x="964428" y="4902529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8CD6FE52-ACE3-D2C1-3869-2640B23E9FD3}"/>
                </a:ext>
              </a:extLst>
            </p:cNvPr>
            <p:cNvGrpSpPr/>
            <p:nvPr/>
          </p:nvGrpSpPr>
          <p:grpSpPr>
            <a:xfrm>
              <a:off x="8833589" y="1426635"/>
              <a:ext cx="3339749" cy="338554"/>
              <a:chOff x="6305955" y="2829760"/>
              <a:chExt cx="4100804" cy="383429"/>
            </a:xfrm>
          </p:grpSpPr>
          <p:sp>
            <p:nvSpPr>
              <p:cNvPr id="38" name="Rettangolo con angoli arrotondati 37">
                <a:extLst>
                  <a:ext uri="{FF2B5EF4-FFF2-40B4-BE49-F238E27FC236}">
                    <a16:creationId xmlns:a16="http://schemas.microsoft.com/office/drawing/2014/main" id="{FF22F1E6-FBDE-DECA-75FE-B4E424A42491}"/>
                  </a:ext>
                </a:extLst>
              </p:cNvPr>
              <p:cNvSpPr/>
              <p:nvPr/>
            </p:nvSpPr>
            <p:spPr>
              <a:xfrm>
                <a:off x="6305955" y="2829760"/>
                <a:ext cx="3984949" cy="369332"/>
              </a:xfrm>
              <a:prstGeom prst="roundRect">
                <a:avLst/>
              </a:prstGeom>
              <a:solidFill>
                <a:srgbClr val="92D050"/>
              </a:solidFill>
              <a:ln w="22225">
                <a:noFill/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F653C883-70B4-1C39-344A-49600217A435}"/>
                  </a:ext>
                </a:extLst>
              </p:cNvPr>
              <p:cNvSpPr txBox="1"/>
              <p:nvPr/>
            </p:nvSpPr>
            <p:spPr>
              <a:xfrm>
                <a:off x="6421810" y="2829760"/>
                <a:ext cx="3984949" cy="383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3686 ppm of </a:t>
                </a:r>
                <a:r>
                  <a:rPr kumimoji="0" lang="it-IT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 + boron </a:t>
                </a:r>
                <a:r>
                  <a:rPr kumimoji="0" lang="it-I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powder</a:t>
                </a:r>
                <a:endPara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40" name="Immagine 39" descr="Immagine che contiene design&#10;&#10;Descrizione generata automaticamente">
                <a:extLst>
                  <a:ext uri="{FF2B5EF4-FFF2-40B4-BE49-F238E27FC236}">
                    <a16:creationId xmlns:a16="http://schemas.microsoft.com/office/drawing/2014/main" id="{C1DB8285-48C1-BE4A-E50E-299BCF507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6375752" y="2852426"/>
                <a:ext cx="115471" cy="324000"/>
              </a:xfrm>
              <a:prstGeom prst="rect">
                <a:avLst/>
              </a:prstGeom>
            </p:spPr>
          </p:pic>
        </p:grpSp>
      </p:grp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BCA0A38F-8097-3A69-1030-C7AD40333E88}"/>
              </a:ext>
            </a:extLst>
          </p:cNvPr>
          <p:cNvSpPr txBox="1"/>
          <p:nvPr/>
        </p:nvSpPr>
        <p:spPr>
          <a:xfrm>
            <a:off x="615448" y="5705704"/>
            <a:ext cx="43795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Caracciolo</a:t>
            </a:r>
            <a:r>
              <a:rPr kumimoji="0" lang="en-US" sz="1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D. </a:t>
            </a:r>
            <a:r>
              <a:rPr kumimoji="0" lang="en-US" sz="1000" b="0" i="0" u="none" strike="noStrike" kern="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Mazzucconi</a:t>
            </a:r>
            <a:r>
              <a:rPr kumimoji="0" lang="en-US" sz="1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T. Ferri, L. Grisoni, F. Ghisio, et al., </a:t>
            </a:r>
            <a:r>
              <a:rPr kumimoji="0" lang="en-US" sz="10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“Prompt gamma-ray imaging in realistic background conditions of a boron neutron capture therapy facility”</a:t>
            </a:r>
            <a:r>
              <a:rPr kumimoji="0" lang="en-US" sz="1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Scientific Reports.</a:t>
            </a:r>
          </a:p>
        </p:txBody>
      </p:sp>
      <p:sp>
        <p:nvSpPr>
          <p:cNvPr id="49" name="Titolo 2">
            <a:extLst>
              <a:ext uri="{FF2B5EF4-FFF2-40B4-BE49-F238E27FC236}">
                <a16:creationId xmlns:a16="http://schemas.microsoft.com/office/drawing/2014/main" id="{3C6D61BD-C1A3-830B-CAF5-83C0E5ED5A22}"/>
              </a:ext>
            </a:extLst>
          </p:cNvPr>
          <p:cNvSpPr txBox="1">
            <a:spLocks/>
          </p:cNvSpPr>
          <p:nvPr/>
        </p:nvSpPr>
        <p:spPr>
          <a:xfrm>
            <a:off x="451101" y="89319"/>
            <a:ext cx="10978295" cy="8732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367EB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Toward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367EBA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BNCT clinical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187046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02A8E4-613B-4ECC-ABC5-C7E65234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66" y="42501"/>
            <a:ext cx="8150158" cy="592671"/>
          </a:xfrm>
        </p:spPr>
        <p:txBody>
          <a:bodyPr>
            <a:normAutofit/>
          </a:bodyPr>
          <a:lstStyle/>
          <a:p>
            <a:r>
              <a:rPr lang="en-US" sz="3200" dirty="0"/>
              <a:t>Acknowledgments</a:t>
            </a:r>
            <a:endParaRPr lang="it-IT" sz="32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0C7624-825E-45D4-80A8-C939132D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4947A-1B05-2B43-AD85-E646CE852B9E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67D9007-7232-4A24-9778-AC8D70D39D0E}"/>
              </a:ext>
            </a:extLst>
          </p:cNvPr>
          <p:cNvSpPr/>
          <p:nvPr/>
        </p:nvSpPr>
        <p:spPr>
          <a:xfrm>
            <a:off x="423466" y="1210218"/>
            <a:ext cx="1144139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/>
              <a:t>REALPATH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Politecnico</a:t>
            </a:r>
            <a:r>
              <a:rPr lang="en-US" sz="2000" b="1" dirty="0"/>
              <a:t> di Milano, DEIB: </a:t>
            </a:r>
            <a:r>
              <a:rPr lang="en-US" sz="2000" i="1" dirty="0" err="1"/>
              <a:t>K.Urban</a:t>
            </a:r>
            <a:r>
              <a:rPr lang="en-US" sz="2000" i="1" dirty="0"/>
              <a:t>, </a:t>
            </a:r>
            <a:r>
              <a:rPr lang="en-US" sz="2000" i="1" dirty="0" err="1"/>
              <a:t>M.Piroddi</a:t>
            </a:r>
            <a:r>
              <a:rPr lang="en-US" sz="2000" i="1" dirty="0"/>
              <a:t>, </a:t>
            </a:r>
            <a:r>
              <a:rPr lang="en-US" sz="2000" i="1" dirty="0" err="1"/>
              <a:t>L.Santini</a:t>
            </a:r>
            <a:r>
              <a:rPr lang="en-US" sz="2000" i="1" dirty="0"/>
              <a:t>, </a:t>
            </a:r>
            <a:r>
              <a:rPr lang="en-US" sz="2000" i="1" dirty="0" err="1"/>
              <a:t>C.Riboldi</a:t>
            </a:r>
            <a:r>
              <a:rPr lang="en-US" sz="2000" i="1" dirty="0"/>
              <a:t>, </a:t>
            </a:r>
            <a:r>
              <a:rPr lang="en-US" sz="2000" i="1" dirty="0" err="1"/>
              <a:t>A.Forgione</a:t>
            </a:r>
            <a:r>
              <a:rPr lang="en-US" sz="2000" i="1" dirty="0"/>
              <a:t>, </a:t>
            </a:r>
            <a:r>
              <a:rPr lang="en-US" sz="2000" i="1" dirty="0" err="1"/>
              <a:t>O.Halfon</a:t>
            </a:r>
            <a:r>
              <a:rPr lang="en-US" sz="2000" i="1" dirty="0"/>
              <a:t>, </a:t>
            </a:r>
            <a:r>
              <a:rPr lang="en-US" sz="2000" i="1" dirty="0" err="1"/>
              <a:t>F.Garzetti</a:t>
            </a:r>
            <a:r>
              <a:rPr lang="en-US" sz="2000" i="1" dirty="0"/>
              <a:t>, </a:t>
            </a:r>
            <a:r>
              <a:rPr lang="en-US" sz="2000" i="1" dirty="0" err="1"/>
              <a:t>A.Geraci</a:t>
            </a:r>
            <a:r>
              <a:rPr lang="en-US" sz="2000" i="1" dirty="0"/>
              <a:t>, </a:t>
            </a:r>
            <a:r>
              <a:rPr lang="en-US" sz="2000" i="1" dirty="0" err="1"/>
              <a:t>E.Ronconi</a:t>
            </a:r>
            <a:r>
              <a:rPr lang="en-US" sz="2000" i="1" dirty="0"/>
              <a:t>, </a:t>
            </a:r>
            <a:r>
              <a:rPr lang="en-US" sz="2000" i="1" dirty="0" err="1"/>
              <a:t>G.Borghi</a:t>
            </a:r>
            <a:r>
              <a:rPr lang="en-US" sz="2000" i="1" dirty="0"/>
              <a:t>, </a:t>
            </a:r>
            <a:r>
              <a:rPr lang="en-US" sz="2000" i="1" dirty="0" err="1"/>
              <a:t>M.Carminati</a:t>
            </a:r>
            <a:r>
              <a:rPr lang="en-US" sz="2000" i="1" dirty="0"/>
              <a:t>, </a:t>
            </a:r>
            <a:r>
              <a:rPr lang="en-US" sz="2000" i="1" dirty="0" err="1"/>
              <a:t>G.Baroni</a:t>
            </a:r>
            <a:endParaRPr lang="en-US" sz="2000" i="1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Polimi</a:t>
            </a:r>
            <a:r>
              <a:rPr lang="en-US" sz="2000" b="1" dirty="0"/>
              <a:t> di Milano, ENG/</a:t>
            </a:r>
            <a:r>
              <a:rPr lang="en-US" sz="2000" b="1" dirty="0" err="1"/>
              <a:t>CeSNEF</a:t>
            </a:r>
            <a:r>
              <a:rPr lang="en-US" sz="2000" b="1" dirty="0"/>
              <a:t>:  </a:t>
            </a:r>
            <a:r>
              <a:rPr lang="it-IT" sz="2000" i="1" dirty="0" err="1"/>
              <a:t>E.Bellotti</a:t>
            </a:r>
            <a:r>
              <a:rPr lang="it-IT" sz="2000" i="1" dirty="0"/>
              <a:t>, </a:t>
            </a:r>
            <a:r>
              <a:rPr lang="it-IT" sz="2000" i="1" dirty="0" err="1"/>
              <a:t>D.Mazzucconi</a:t>
            </a:r>
            <a:r>
              <a:rPr lang="it-IT" sz="2000" i="1" dirty="0"/>
              <a:t>, </a:t>
            </a:r>
            <a:r>
              <a:rPr lang="it-IT" sz="2000" i="1" dirty="0" err="1"/>
              <a:t>D.Bortot</a:t>
            </a:r>
            <a:r>
              <a:rPr lang="it-IT" sz="2000" i="1" dirty="0"/>
              <a:t>, </a:t>
            </a:r>
            <a:r>
              <a:rPr lang="it-IT" sz="2000" i="1" dirty="0" err="1"/>
              <a:t>S.Agosteo</a:t>
            </a:r>
            <a:endParaRPr lang="it-IT" sz="2000" i="1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CNAO (Pavia, Italy):</a:t>
            </a:r>
            <a:r>
              <a:rPr lang="en-US" sz="2000" dirty="0"/>
              <a:t> </a:t>
            </a:r>
            <a:r>
              <a:rPr lang="en-US" sz="2000" i="1" dirty="0" err="1"/>
              <a:t>M.Ciocca</a:t>
            </a:r>
            <a:r>
              <a:rPr lang="en-US" sz="2000" i="1" dirty="0"/>
              <a:t>, </a:t>
            </a:r>
            <a:r>
              <a:rPr lang="en-US" sz="2000" i="1" dirty="0" err="1"/>
              <a:t>M.Donetti</a:t>
            </a:r>
            <a:r>
              <a:rPr lang="en-US" sz="2000" i="1" dirty="0"/>
              <a:t>, </a:t>
            </a:r>
            <a:r>
              <a:rPr lang="en-US" sz="2000" i="1" dirty="0" err="1"/>
              <a:t>M.Pullia</a:t>
            </a:r>
            <a:r>
              <a:rPr lang="en-US" sz="2000" i="1" dirty="0"/>
              <a:t>, </a:t>
            </a:r>
            <a:r>
              <a:rPr lang="en-US" sz="2000" i="1" dirty="0" err="1"/>
              <a:t>A.Pella</a:t>
            </a:r>
            <a:r>
              <a:rPr lang="en-US" sz="2000" i="1" dirty="0"/>
              <a:t> </a:t>
            </a:r>
            <a:endParaRPr lang="en-US" sz="2400" i="1" dirty="0"/>
          </a:p>
          <a:p>
            <a:pPr>
              <a:spcAft>
                <a:spcPts val="1200"/>
              </a:spcAft>
            </a:pPr>
            <a:r>
              <a:rPr lang="en-US" sz="2000" b="1" dirty="0"/>
              <a:t>BNCT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Politecnico</a:t>
            </a:r>
            <a:r>
              <a:rPr lang="en-US" sz="2000" b="1" dirty="0"/>
              <a:t> di Milano, DEIB: </a:t>
            </a:r>
            <a:r>
              <a:rPr lang="en-US" sz="2000" i="1" dirty="0" err="1"/>
              <a:t>F.Ghisio</a:t>
            </a:r>
            <a:r>
              <a:rPr lang="en-US" sz="2000" i="1" dirty="0"/>
              <a:t>, </a:t>
            </a:r>
            <a:r>
              <a:rPr lang="en-US" sz="2000" i="1" dirty="0" err="1"/>
              <a:t>T.Ferri</a:t>
            </a:r>
            <a:r>
              <a:rPr lang="en-US" sz="2000" i="1" dirty="0"/>
              <a:t>, </a:t>
            </a:r>
            <a:r>
              <a:rPr lang="en-US" sz="2000" i="1" dirty="0" err="1"/>
              <a:t>Pandocchi</a:t>
            </a:r>
            <a:r>
              <a:rPr lang="en-US" sz="2000" i="1" dirty="0"/>
              <a:t>, </a:t>
            </a:r>
            <a:r>
              <a:rPr lang="en-US" sz="2000" i="1" dirty="0" err="1"/>
              <a:t>G.Borghi</a:t>
            </a:r>
            <a:r>
              <a:rPr lang="en-US" sz="2000" i="1" dirty="0"/>
              <a:t>, </a:t>
            </a:r>
            <a:r>
              <a:rPr lang="en-US" sz="2000" i="1" dirty="0" err="1"/>
              <a:t>M.Carminati</a:t>
            </a:r>
            <a:endParaRPr lang="en-US" sz="2000" i="1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Polimi</a:t>
            </a:r>
            <a:r>
              <a:rPr lang="en-US" sz="2000" b="1" dirty="0"/>
              <a:t> di Milano, ENG/</a:t>
            </a:r>
            <a:r>
              <a:rPr lang="en-US" sz="2000" b="1" dirty="0" err="1"/>
              <a:t>CeSNEF</a:t>
            </a:r>
            <a:r>
              <a:rPr lang="en-US" sz="2000" b="1" dirty="0"/>
              <a:t>:  </a:t>
            </a:r>
            <a:r>
              <a:rPr lang="en-US" sz="2000" i="1" dirty="0" err="1"/>
              <a:t>G.Mocerino</a:t>
            </a:r>
            <a:r>
              <a:rPr lang="en-US" sz="2000" i="1" dirty="0"/>
              <a:t>,</a:t>
            </a:r>
            <a:r>
              <a:rPr lang="en-US" sz="2000" b="1" dirty="0"/>
              <a:t> </a:t>
            </a:r>
            <a:r>
              <a:rPr lang="it-IT" sz="2000" i="1" dirty="0" err="1"/>
              <a:t>L.Grisoni</a:t>
            </a:r>
            <a:r>
              <a:rPr lang="it-IT" sz="2000" i="1" dirty="0"/>
              <a:t>, </a:t>
            </a:r>
            <a:r>
              <a:rPr lang="it-IT" sz="2000" i="1" dirty="0" err="1"/>
              <a:t>D.Mazzucconi</a:t>
            </a:r>
            <a:r>
              <a:rPr lang="it-IT" sz="2000" i="1" dirty="0"/>
              <a:t>, </a:t>
            </a:r>
            <a:r>
              <a:rPr lang="it-IT" sz="2000" i="1" dirty="0" err="1"/>
              <a:t>S.Agosteo</a:t>
            </a: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Università</a:t>
            </a:r>
            <a:r>
              <a:rPr lang="en-US" sz="2000" b="1" dirty="0"/>
              <a:t> di Pavia:</a:t>
            </a:r>
            <a:r>
              <a:rPr lang="en-US" sz="2000" dirty="0"/>
              <a:t> </a:t>
            </a:r>
            <a:r>
              <a:rPr lang="en-US" sz="2000" i="1" dirty="0" err="1"/>
              <a:t>N.Protti</a:t>
            </a:r>
            <a:r>
              <a:rPr lang="en-US" sz="2000" i="1" dirty="0"/>
              <a:t>, </a:t>
            </a:r>
            <a:r>
              <a:rPr lang="en-US" sz="2000" i="1" dirty="0" err="1"/>
              <a:t>S.Altieri</a:t>
            </a:r>
            <a:r>
              <a:rPr lang="en-US" sz="2000" i="1" dirty="0"/>
              <a:t>, </a:t>
            </a:r>
            <a:r>
              <a:rPr lang="en-US" sz="2000" i="1" dirty="0" err="1"/>
              <a:t>V.Pascali</a:t>
            </a:r>
            <a:endParaRPr lang="en-US" sz="2000" i="1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000" b="1" dirty="0"/>
              <a:t>Università di Bari:</a:t>
            </a:r>
            <a:r>
              <a:rPr lang="it-IT" sz="2000" i="1" dirty="0"/>
              <a:t> </a:t>
            </a:r>
            <a:r>
              <a:rPr lang="it-IT" sz="2000" i="1" dirty="0" err="1"/>
              <a:t>D.Ramos</a:t>
            </a:r>
            <a:r>
              <a:rPr lang="it-IT" sz="2000" i="1" dirty="0"/>
              <a:t>, </a:t>
            </a:r>
            <a:r>
              <a:rPr lang="it-IT" sz="2000" i="1" dirty="0" err="1"/>
              <a:t>G.Iaselli</a:t>
            </a:r>
            <a:r>
              <a:rPr lang="it-IT" sz="2000" i="1" dirty="0"/>
              <a:t>, </a:t>
            </a:r>
            <a:r>
              <a:rPr lang="it-IT" sz="2000" i="1" dirty="0" err="1"/>
              <a:t>G.Pugliese</a:t>
            </a:r>
            <a:endParaRPr lang="it-IT" sz="2000" i="1" dirty="0"/>
          </a:p>
          <a:p>
            <a:pPr>
              <a:spcAft>
                <a:spcPts val="1200"/>
              </a:spcAft>
            </a:pPr>
            <a:r>
              <a:rPr lang="it-IT" sz="2000" b="1" dirty="0" err="1"/>
              <a:t>Fundings</a:t>
            </a:r>
            <a:r>
              <a:rPr lang="it-IT" sz="2000" b="1" dirty="0"/>
              <a:t>:</a:t>
            </a:r>
            <a:r>
              <a:rPr lang="it-IT" sz="2000" i="1" dirty="0"/>
              <a:t> PRIN-MUR, INFN CSN5</a:t>
            </a:r>
            <a:endParaRPr lang="en-US" sz="2000" i="1" dirty="0"/>
          </a:p>
          <a:p>
            <a:pPr>
              <a:spcAft>
                <a:spcPts val="1200"/>
              </a:spcAft>
            </a:pP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445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6239E-9040-26FB-82BB-C5F2AC6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REALPATH project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A21CE7-DB01-5DAD-6E07-B723FD6A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1" y="6206545"/>
            <a:ext cx="837951" cy="365125"/>
          </a:xfrm>
        </p:spPr>
        <p:txBody>
          <a:bodyPr/>
          <a:lstStyle/>
          <a:p>
            <a:fld id="{7834947A-1B05-2B43-AD85-E646CE852B9E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D68C097-A8BA-4F36-836A-EC76EA87C1EA}"/>
              </a:ext>
            </a:extLst>
          </p:cNvPr>
          <p:cNvSpPr txBox="1"/>
          <p:nvPr/>
        </p:nvSpPr>
        <p:spPr>
          <a:xfrm>
            <a:off x="473975" y="935519"/>
            <a:ext cx="11244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</a:rPr>
              <a:t>REALPATH - A Real-Time Range Verification System for Hadron Therapy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256A18D-5C8D-4E9F-B6D2-5DE82F340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70" y="1995483"/>
            <a:ext cx="7033843" cy="3926998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2E2D6A1-E307-4107-B9F7-FAE8A5B73E28}"/>
              </a:ext>
            </a:extLst>
          </p:cNvPr>
          <p:cNvSpPr txBox="1">
            <a:spLocks/>
          </p:cNvSpPr>
          <p:nvPr/>
        </p:nvSpPr>
        <p:spPr>
          <a:xfrm>
            <a:off x="4491" y="6484844"/>
            <a:ext cx="837951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7834947A-1B05-2B43-AD85-E646CE852B9E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spcAft>
                  <a:spcPts val="600"/>
                </a:spcAft>
                <a:defRPr/>
              </a:pPr>
              <a:t>2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0F81F5-6F8A-45B4-A975-7FA5FE5A2ABE}"/>
              </a:ext>
            </a:extLst>
          </p:cNvPr>
          <p:cNvSpPr txBox="1"/>
          <p:nvPr/>
        </p:nvSpPr>
        <p:spPr>
          <a:xfrm>
            <a:off x="7398221" y="2286507"/>
            <a:ext cx="47223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0" indent="-1800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 err="1">
                <a:solidFill>
                  <a:prstClr val="black"/>
                </a:solidFill>
              </a:rPr>
              <a:t>Mechanically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collimated</a:t>
            </a:r>
            <a:r>
              <a:rPr lang="it-IT" dirty="0">
                <a:solidFill>
                  <a:prstClr val="black"/>
                </a:solidFill>
              </a:rPr>
              <a:t> camera, </a:t>
            </a:r>
            <a:r>
              <a:rPr lang="it-IT" dirty="0" err="1">
                <a:solidFill>
                  <a:prstClr val="black"/>
                </a:solidFill>
              </a:rPr>
              <a:t>pushing</a:t>
            </a:r>
            <a:r>
              <a:rPr lang="it-IT" dirty="0">
                <a:solidFill>
                  <a:prstClr val="black"/>
                </a:solidFill>
              </a:rPr>
              <a:t> for a </a:t>
            </a:r>
            <a:r>
              <a:rPr lang="it-IT" b="1" dirty="0">
                <a:solidFill>
                  <a:prstClr val="black"/>
                </a:solidFill>
              </a:rPr>
              <a:t>compact</a:t>
            </a:r>
            <a:r>
              <a:rPr lang="it-IT" dirty="0">
                <a:solidFill>
                  <a:prstClr val="black"/>
                </a:solidFill>
              </a:rPr>
              <a:t> detector </a:t>
            </a:r>
            <a:r>
              <a:rPr lang="it-IT" dirty="0" err="1">
                <a:solidFill>
                  <a:prstClr val="black"/>
                </a:solidFill>
              </a:rPr>
              <a:t>paylod</a:t>
            </a:r>
            <a:endParaRPr lang="it-IT" dirty="0">
              <a:solidFill>
                <a:prstClr val="black"/>
              </a:solidFill>
            </a:endParaRPr>
          </a:p>
          <a:p>
            <a:pPr marL="180000" lvl="0" indent="-1800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prstClr val="black"/>
                </a:solidFill>
              </a:rPr>
              <a:t>High-speed electronics platform</a:t>
            </a:r>
            <a:r>
              <a:rPr lang="it-IT" dirty="0">
                <a:solidFill>
                  <a:prstClr val="black"/>
                </a:solidFill>
              </a:rPr>
              <a:t> to cover </a:t>
            </a:r>
            <a:r>
              <a:rPr lang="it-IT" dirty="0" err="1">
                <a:solidFill>
                  <a:prstClr val="black"/>
                </a:solidFill>
              </a:rPr>
              <a:t>different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accelerator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types</a:t>
            </a:r>
            <a:endParaRPr lang="it-IT" dirty="0">
              <a:solidFill>
                <a:prstClr val="black"/>
              </a:solidFill>
            </a:endParaRPr>
          </a:p>
          <a:p>
            <a:pPr marL="180000" lvl="0" indent="-1800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prstClr val="black"/>
                </a:solidFill>
              </a:rPr>
              <a:t>Integration in the treatment room</a:t>
            </a:r>
            <a:r>
              <a:rPr lang="it-IT" dirty="0">
                <a:solidFill>
                  <a:prstClr val="black"/>
                </a:solidFill>
              </a:rPr>
              <a:t> (including software and safety </a:t>
            </a:r>
            <a:r>
              <a:rPr lang="it-IT" dirty="0" err="1">
                <a:solidFill>
                  <a:prstClr val="black"/>
                </a:solidFill>
              </a:rPr>
              <a:t>aspects</a:t>
            </a:r>
            <a:r>
              <a:rPr lang="it-IT" dirty="0">
                <a:solidFill>
                  <a:prstClr val="black"/>
                </a:solidFill>
              </a:rPr>
              <a:t>) </a:t>
            </a:r>
          </a:p>
          <a:p>
            <a:pPr marL="180000" lvl="0" indent="-1800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 err="1">
                <a:solidFill>
                  <a:prstClr val="black"/>
                </a:solidFill>
              </a:rPr>
              <a:t>Clinical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validation</a:t>
            </a:r>
            <a:r>
              <a:rPr lang="it-IT" dirty="0">
                <a:solidFill>
                  <a:prstClr val="black"/>
                </a:solidFill>
              </a:rPr>
              <a:t> (</a:t>
            </a:r>
            <a:r>
              <a:rPr lang="it-IT" dirty="0" err="1">
                <a:solidFill>
                  <a:prstClr val="black"/>
                </a:solidFill>
              </a:rPr>
              <a:t>possibly</a:t>
            </a:r>
            <a:r>
              <a:rPr lang="it-IT" dirty="0">
                <a:solidFill>
                  <a:prstClr val="black"/>
                </a:solidFill>
              </a:rPr>
              <a:t> in </a:t>
            </a:r>
            <a:r>
              <a:rPr lang="it-IT" dirty="0" err="1">
                <a:solidFill>
                  <a:prstClr val="black"/>
                </a:solidFill>
              </a:rPr>
              <a:t>both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fixed</a:t>
            </a:r>
            <a:r>
              <a:rPr lang="it-IT" dirty="0">
                <a:solidFill>
                  <a:prstClr val="black"/>
                </a:solidFill>
              </a:rPr>
              <a:t>-line and </a:t>
            </a:r>
            <a:r>
              <a:rPr lang="it-IT" dirty="0" err="1">
                <a:solidFill>
                  <a:prstClr val="black"/>
                </a:solidFill>
              </a:rPr>
              <a:t>gantry-based</a:t>
            </a:r>
            <a:r>
              <a:rPr lang="it-IT" dirty="0">
                <a:solidFill>
                  <a:prstClr val="black"/>
                </a:solidFill>
              </a:rPr>
              <a:t> facilities)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9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6239E-9040-26FB-82BB-C5F2AC6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Idea of </a:t>
            </a:r>
            <a:r>
              <a:rPr lang="it-IT" dirty="0" err="1"/>
              <a:t>inverted</a:t>
            </a:r>
            <a:r>
              <a:rPr lang="it-IT" dirty="0"/>
              <a:t> </a:t>
            </a:r>
            <a:r>
              <a:rPr lang="it-IT" dirty="0" err="1"/>
              <a:t>collimator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A21CE7-DB01-5DAD-6E07-B723FD6A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1" y="6206545"/>
            <a:ext cx="837951" cy="365125"/>
          </a:xfrm>
        </p:spPr>
        <p:txBody>
          <a:bodyPr/>
          <a:lstStyle/>
          <a:p>
            <a:fld id="{7834947A-1B05-2B43-AD85-E646CE852B9E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210157B-F0BA-4547-BD50-6EB1FD9FACD6}"/>
              </a:ext>
            </a:extLst>
          </p:cNvPr>
          <p:cNvSpPr txBox="1">
            <a:spLocks/>
          </p:cNvSpPr>
          <p:nvPr/>
        </p:nvSpPr>
        <p:spPr>
          <a:xfrm>
            <a:off x="4491" y="6484844"/>
            <a:ext cx="837951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7834947A-1B05-2B43-AD85-E646CE852B9E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spcAft>
                  <a:spcPts val="600"/>
                </a:spcAft>
                <a:defRPr/>
              </a:pPr>
              <a:t>3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4BB252B-492F-436E-A538-1E45CD11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16" y="1285429"/>
            <a:ext cx="11375002" cy="45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07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6239E-9040-26FB-82BB-C5F2AC6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Validation</a:t>
            </a:r>
            <a:r>
              <a:rPr lang="it-IT" dirty="0"/>
              <a:t> of the </a:t>
            </a:r>
            <a:r>
              <a:rPr lang="it-IT" dirty="0" err="1"/>
              <a:t>inverted</a:t>
            </a:r>
            <a:r>
              <a:rPr lang="it-IT" dirty="0"/>
              <a:t> </a:t>
            </a:r>
            <a:r>
              <a:rPr lang="it-IT" dirty="0" err="1"/>
              <a:t>collimator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A21CE7-DB01-5DAD-6E07-B723FD6A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1" y="6206545"/>
            <a:ext cx="837951" cy="365125"/>
          </a:xfrm>
        </p:spPr>
        <p:txBody>
          <a:bodyPr/>
          <a:lstStyle/>
          <a:p>
            <a:fld id="{7834947A-1B05-2B43-AD85-E646CE852B9E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210157B-F0BA-4547-BD50-6EB1FD9FACD6}"/>
              </a:ext>
            </a:extLst>
          </p:cNvPr>
          <p:cNvSpPr txBox="1">
            <a:spLocks/>
          </p:cNvSpPr>
          <p:nvPr/>
        </p:nvSpPr>
        <p:spPr>
          <a:xfrm>
            <a:off x="4491" y="6484844"/>
            <a:ext cx="837951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7834947A-1B05-2B43-AD85-E646CE852B9E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spcAft>
                  <a:spcPts val="600"/>
                </a:spcAft>
                <a:defRPr/>
              </a:pPr>
              <a:t>4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544FA24-4603-423D-9A85-F04D0B3543D3}"/>
              </a:ext>
            </a:extLst>
          </p:cNvPr>
          <p:cNvSpPr/>
          <p:nvPr/>
        </p:nvSpPr>
        <p:spPr>
          <a:xfrm>
            <a:off x="5385501" y="5292935"/>
            <a:ext cx="67337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prstClr val="black"/>
                </a:solidFill>
              </a:rPr>
              <a:t>Falloff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Retrieval</a:t>
            </a:r>
            <a:r>
              <a:rPr lang="it-IT" b="1" dirty="0">
                <a:solidFill>
                  <a:prstClr val="black"/>
                </a:solidFill>
              </a:rPr>
              <a:t> Precision (@10</a:t>
            </a:r>
            <a:r>
              <a:rPr lang="it-IT" b="1" baseline="30000" dirty="0">
                <a:solidFill>
                  <a:prstClr val="black"/>
                </a:solidFill>
              </a:rPr>
              <a:t>8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protons</a:t>
            </a:r>
            <a:r>
              <a:rPr lang="it-IT" b="1" dirty="0">
                <a:solidFill>
                  <a:prstClr val="black"/>
                </a:solidFill>
              </a:rPr>
              <a:t>) </a:t>
            </a:r>
            <a:r>
              <a:rPr lang="it-IT" b="1" dirty="0" err="1">
                <a:solidFill>
                  <a:prstClr val="black"/>
                </a:solidFill>
              </a:rPr>
              <a:t>similar</a:t>
            </a:r>
            <a:r>
              <a:rPr lang="it-IT" b="1" dirty="0">
                <a:solidFill>
                  <a:prstClr val="black"/>
                </a:solidFill>
              </a:rPr>
              <a:t> to KE </a:t>
            </a:r>
            <a:r>
              <a:rPr lang="it-IT" b="1" dirty="0" err="1">
                <a:solidFill>
                  <a:prstClr val="black"/>
                </a:solidFill>
              </a:rPr>
              <a:t>collimator</a:t>
            </a:r>
            <a:endParaRPr lang="it-IT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prstClr val="black"/>
                </a:solidFill>
              </a:rPr>
              <a:t>Much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smaller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collimator</a:t>
            </a:r>
            <a:r>
              <a:rPr lang="it-IT" b="1" dirty="0">
                <a:solidFill>
                  <a:prstClr val="black"/>
                </a:solidFill>
              </a:rPr>
              <a:t> weight (7kg vs. 25kg)</a:t>
            </a:r>
            <a:endParaRPr lang="it-IT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59028C1-B5E3-45A8-877A-121BEFDE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352" y="1643614"/>
            <a:ext cx="3385505" cy="327522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42F08AB-4386-4BD2-B1B6-95EF7B7C7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764" y="1643614"/>
            <a:ext cx="3687503" cy="35707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592F9CC-5AE2-42F7-8003-05022C564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6" y="1898168"/>
            <a:ext cx="4938123" cy="3598585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A726CEE8-E277-40E9-95D4-1F6D29D59B68}"/>
              </a:ext>
            </a:extLst>
          </p:cNvPr>
          <p:cNvSpPr/>
          <p:nvPr/>
        </p:nvSpPr>
        <p:spPr>
          <a:xfrm>
            <a:off x="7012502" y="3429000"/>
            <a:ext cx="567559" cy="846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24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6239E-9040-26FB-82BB-C5F2AC6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Camera </a:t>
            </a:r>
            <a:r>
              <a:rPr lang="it-IT" dirty="0" err="1"/>
              <a:t>geometry</a:t>
            </a:r>
            <a:r>
              <a:rPr lang="it-IT" dirty="0"/>
              <a:t> and </a:t>
            </a:r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Falloff</a:t>
            </a:r>
            <a:r>
              <a:rPr lang="it-IT" dirty="0"/>
              <a:t> </a:t>
            </a:r>
            <a:r>
              <a:rPr lang="it-IT" dirty="0" err="1"/>
              <a:t>Retrieval</a:t>
            </a:r>
            <a:r>
              <a:rPr lang="it-IT" dirty="0"/>
              <a:t> Precision (FRP)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A21CE7-DB01-5DAD-6E07-B723FD6A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1" y="6206545"/>
            <a:ext cx="837951" cy="365125"/>
          </a:xfrm>
        </p:spPr>
        <p:txBody>
          <a:bodyPr/>
          <a:lstStyle/>
          <a:p>
            <a:fld id="{7834947A-1B05-2B43-AD85-E646CE852B9E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210157B-F0BA-4547-BD50-6EB1FD9FACD6}"/>
              </a:ext>
            </a:extLst>
          </p:cNvPr>
          <p:cNvSpPr txBox="1">
            <a:spLocks/>
          </p:cNvSpPr>
          <p:nvPr/>
        </p:nvSpPr>
        <p:spPr>
          <a:xfrm>
            <a:off x="4491" y="6484844"/>
            <a:ext cx="837951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7834947A-1B05-2B43-AD85-E646CE852B9E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spcAft>
                  <a:spcPts val="600"/>
                </a:spcAft>
                <a:defRPr/>
              </a:pPr>
              <a:t>5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9FC5F7C-66FF-4EF3-9361-D383527DE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35"/>
          <a:stretch/>
        </p:blipFill>
        <p:spPr>
          <a:xfrm>
            <a:off x="5080137" y="5462301"/>
            <a:ext cx="6633423" cy="92680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6EC6817-A791-4BBC-B241-C80A13ED6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201" y="1027459"/>
            <a:ext cx="7745380" cy="439219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239ED31-9631-456D-9599-80F1C223E521}"/>
              </a:ext>
            </a:extLst>
          </p:cNvPr>
          <p:cNvSpPr/>
          <p:nvPr/>
        </p:nvSpPr>
        <p:spPr>
          <a:xfrm>
            <a:off x="219492" y="5050974"/>
            <a:ext cx="4483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</a:rPr>
              <a:t>Experimental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measurements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scalded</a:t>
            </a:r>
            <a:r>
              <a:rPr lang="it-IT" sz="2000" b="1" dirty="0">
                <a:solidFill>
                  <a:prstClr val="black"/>
                </a:solidFill>
              </a:rPr>
              <a:t> to the </a:t>
            </a:r>
            <a:r>
              <a:rPr lang="it-IT" sz="2000" b="1" dirty="0" err="1">
                <a:solidFill>
                  <a:prstClr val="black"/>
                </a:solidFill>
              </a:rPr>
              <a:t>final</a:t>
            </a:r>
            <a:r>
              <a:rPr lang="it-IT" sz="2000" b="1" dirty="0">
                <a:solidFill>
                  <a:prstClr val="black"/>
                </a:solidFill>
              </a:rPr>
              <a:t> PGI Camera </a:t>
            </a:r>
            <a:r>
              <a:rPr lang="it-IT" sz="2000" b="1" dirty="0" err="1">
                <a:solidFill>
                  <a:prstClr val="black"/>
                </a:solidFill>
              </a:rPr>
              <a:t>detection</a:t>
            </a:r>
            <a:r>
              <a:rPr lang="it-IT" sz="2000" b="1" dirty="0">
                <a:solidFill>
                  <a:prstClr val="black"/>
                </a:solidFill>
              </a:rPr>
              <a:t> area:</a:t>
            </a:r>
          </a:p>
          <a:p>
            <a:r>
              <a:rPr lang="it-IT" sz="2000" b="1" dirty="0">
                <a:solidFill>
                  <a:srgbClr val="00B050"/>
                </a:solidFill>
              </a:rPr>
              <a:t>10cm x 20cm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0C7F44-06E0-4F12-A4D7-78512FEB1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23" y="1127016"/>
            <a:ext cx="4153659" cy="360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2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&#10;&#10;Il contenuto generato dall'IA potrebbe non essere corretto.">
            <a:extLst>
              <a:ext uri="{FF2B5EF4-FFF2-40B4-BE49-F238E27FC236}">
                <a16:creationId xmlns:a16="http://schemas.microsoft.com/office/drawing/2014/main" id="{2A24B852-E052-43E8-A69E-D8DA92963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0492" y="2066146"/>
            <a:ext cx="6671508" cy="399457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526239E-9040-26FB-82BB-C5F2AC6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Detection</a:t>
            </a:r>
            <a:r>
              <a:rPr lang="it-IT" dirty="0"/>
              <a:t> </a:t>
            </a:r>
            <a:r>
              <a:rPr lang="it-IT" dirty="0" err="1"/>
              <a:t>Module</a:t>
            </a:r>
            <a:r>
              <a:rPr lang="it-IT" dirty="0"/>
              <a:t> Design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A21CE7-DB01-5DAD-6E07-B723FD6A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1" y="6206545"/>
            <a:ext cx="837951" cy="365125"/>
          </a:xfrm>
        </p:spPr>
        <p:txBody>
          <a:bodyPr/>
          <a:lstStyle/>
          <a:p>
            <a:fld id="{7834947A-1B05-2B43-AD85-E646CE852B9E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210157B-F0BA-4547-BD50-6EB1FD9FACD6}"/>
              </a:ext>
            </a:extLst>
          </p:cNvPr>
          <p:cNvSpPr txBox="1">
            <a:spLocks/>
          </p:cNvSpPr>
          <p:nvPr/>
        </p:nvSpPr>
        <p:spPr>
          <a:xfrm>
            <a:off x="4491" y="6484844"/>
            <a:ext cx="837951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ct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7834947A-1B05-2B43-AD85-E646CE852B9E}" type="slidenum">
              <a:rPr lang="it-IT" smtClean="0">
                <a:solidFill>
                  <a:prstClr val="white"/>
                </a:solidFill>
                <a:latin typeface="Calibri"/>
              </a:rPr>
              <a:pPr>
                <a:spcAft>
                  <a:spcPts val="600"/>
                </a:spcAft>
                <a:defRPr/>
              </a:pPr>
              <a:t>6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53325F84-F111-4C97-90BE-B1A75B1A2210}"/>
                  </a:ext>
                </a:extLst>
              </p:cNvPr>
              <p:cNvSpPr txBox="1"/>
              <p:nvPr/>
            </p:nvSpPr>
            <p:spPr>
              <a:xfrm>
                <a:off x="177000" y="944676"/>
                <a:ext cx="737153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Compact 64-channel base unit comprising: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it-IT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64 LYSO </a:t>
                </a:r>
                <a:r>
                  <a:rPr lang="it-IT" sz="2000" dirty="0">
                    <a:solidFill>
                      <a:srgbClr val="222222"/>
                    </a:solidFill>
                    <a:latin typeface="-apple-system"/>
                  </a:rPr>
                  <a:t>(</a:t>
                </a:r>
                <a:r>
                  <a:rPr lang="it-IT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Lu</a:t>
                </a:r>
                <a:r>
                  <a:rPr lang="it-IT" sz="2000" baseline="-25000" dirty="0">
                    <a:solidFill>
                      <a:srgbClr val="222222"/>
                    </a:solidFill>
                    <a:latin typeface="-apple-system"/>
                  </a:rPr>
                  <a:t>1.8</a:t>
                </a:r>
                <a:r>
                  <a:rPr lang="it-IT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Y</a:t>
                </a:r>
                <a:r>
                  <a:rPr lang="it-IT" sz="2000" baseline="-25000" dirty="0">
                    <a:solidFill>
                      <a:srgbClr val="222222"/>
                    </a:solidFill>
                    <a:latin typeface="-apple-system"/>
                  </a:rPr>
                  <a:t>0.2</a:t>
                </a:r>
                <a:r>
                  <a:rPr lang="it-IT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SiO</a:t>
                </a:r>
                <a:r>
                  <a:rPr lang="it-IT" sz="2000" baseline="-25000" dirty="0">
                    <a:solidFill>
                      <a:srgbClr val="222222"/>
                    </a:solidFill>
                    <a:latin typeface="-apple-system"/>
                  </a:rPr>
                  <a:t>5</a:t>
                </a:r>
                <a:r>
                  <a:rPr lang="it-IT" sz="2000" b="0" i="0" dirty="0">
                    <a:solidFill>
                      <a:srgbClr val="222222"/>
                    </a:solidFill>
                    <a:effectLst/>
                    <a:latin typeface="-apple-system"/>
                  </a:rPr>
                  <a:t>) </a:t>
                </a:r>
                <a:r>
                  <a:rPr lang="it-IT" sz="2000" dirty="0" err="1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pixelated</a:t>
                </a:r>
                <a:r>
                  <a:rPr lang="it-IT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</a:t>
                </a:r>
                <a:r>
                  <a:rPr lang="it-IT" sz="2000" dirty="0" err="1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crystals</a:t>
                </a:r>
                <a:r>
                  <a:rPr lang="it-IT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0" smtClean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sz="2000" b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2000" b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000" dirty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</a:rPr>
                      <m:t>crystal</m:t>
                    </m:r>
                    <m:r>
                      <m:rPr>
                        <m:nor/>
                      </m:rPr>
                      <a:rPr lang="it-IT" sz="2000" dirty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</a:rPr>
                      <m:t> </m:t>
                    </m:r>
                    <m:r>
                      <m:rPr>
                        <m:nor/>
                      </m:rPr>
                      <a:rPr lang="it-IT" sz="2000" dirty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</a:rPr>
                      <m:t>pitch</m:t>
                    </m:r>
                  </m:oMath>
                </a14:m>
                <a:endParaRPr lang="en-US" sz="2000" dirty="0"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64 </a:t>
                </a:r>
                <a:r>
                  <a:rPr lang="en-US" sz="2000" dirty="0" err="1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SiPMs</a:t>
                </a:r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matrix </a:t>
                </a:r>
                <a14:m>
                  <m:oMath xmlns:m="http://schemas.openxmlformats.org/officeDocument/2006/math">
                    <m:r>
                      <a:rPr lang="it-IT" sz="200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0" smtClean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00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200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</a:t>
                </a:r>
                <a:r>
                  <a:rPr lang="it-IT" dirty="0" err="1"/>
                  <a:t>cell</a:t>
                </a:r>
                <a:r>
                  <a:rPr lang="it-IT" dirty="0"/>
                  <a:t> pitch</a:t>
                </a:r>
                <a:endParaRPr lang="en-US" sz="2000" dirty="0"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53325F84-F111-4C97-90BE-B1A75B1A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00" y="944676"/>
                <a:ext cx="7371530" cy="1015663"/>
              </a:xfrm>
              <a:prstGeom prst="rect">
                <a:avLst/>
              </a:prstGeom>
              <a:blipFill>
                <a:blip r:embed="rId4"/>
                <a:stretch>
                  <a:fillRect l="-744" t="-3593" b="-101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3B9EEC6C-FAB9-4A91-9BA0-C55285451E0C}"/>
                  </a:ext>
                </a:extLst>
              </p:cNvPr>
              <p:cNvSpPr txBox="1"/>
              <p:nvPr/>
            </p:nvSpPr>
            <p:spPr>
              <a:xfrm>
                <a:off x="210129" y="2214520"/>
                <a:ext cx="7213313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Front-End PCBs </a:t>
                </a:r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with</a:t>
                </a:r>
                <a:r>
                  <a:rPr lang="en-US" sz="2000" b="1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ASIC read-out </a:t>
                </a:r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and</a:t>
                </a:r>
                <a:r>
                  <a:rPr lang="en-US" sz="2000" b="1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FPGA processing:</a:t>
                </a:r>
                <a:endParaRPr lang="en-US" sz="2000" dirty="0"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endParaRPr>
              </a:p>
              <a:p>
                <a:pPr marL="800100" lvl="1" indent="-342900">
                  <a:buFont typeface="Courier New" panose="020B0604020202020204" pitchFamily="34" charset="0"/>
                  <a:buChar char="o"/>
                </a:pPr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Energy range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up to 10 MeV</a:t>
                </a:r>
              </a:p>
              <a:p>
                <a:pPr marL="800100" lvl="1" indent="-342900">
                  <a:buFont typeface="Courier New" panose="020B0604020202020204" pitchFamily="34" charset="0"/>
                  <a:buChar char="o"/>
                </a:pPr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Count Rate per channel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1 </a:t>
                </a:r>
                <a:r>
                  <a:rPr lang="en-US" sz="2000" dirty="0" err="1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Mcps</a:t>
                </a:r>
                <a:endParaRPr lang="en-US" sz="2000" dirty="0"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endParaRPr>
              </a:p>
              <a:p>
                <a:pPr marL="800100" lvl="1" indent="-342900">
                  <a:buFont typeface="Courier New" panose="020B0604020202020204" pitchFamily="34" charset="0"/>
                  <a:buChar char="o"/>
                </a:pPr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TDC precision (FWHM)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&lt; 250 </a:t>
                </a:r>
                <a:r>
                  <a:rPr lang="en-US" sz="2000" dirty="0" err="1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ps</a:t>
                </a:r>
                <a:endParaRPr lang="en-US" sz="2000" dirty="0"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3B9EEC6C-FAB9-4A91-9BA0-C55285451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29" y="2214520"/>
                <a:ext cx="7213313" cy="1323439"/>
              </a:xfrm>
              <a:prstGeom prst="rect">
                <a:avLst/>
              </a:prstGeom>
              <a:blipFill>
                <a:blip r:embed="rId5"/>
                <a:stretch>
                  <a:fillRect l="-760" t="-2304" b="-78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CC78E4-FEE2-40F1-BDC3-2F901FB0EB1E}"/>
              </a:ext>
            </a:extLst>
          </p:cNvPr>
          <p:cNvSpPr txBox="1"/>
          <p:nvPr/>
        </p:nvSpPr>
        <p:spPr>
          <a:xfrm>
            <a:off x="257754" y="3792140"/>
            <a:ext cx="481479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Flexible Configuration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Modular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,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Compact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,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and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Scalable 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design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Linear and angled arrangements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Overall FOV (Field Of View) &gt; 5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FDD9214-A20F-4D83-B9C0-CD57510AEBD5}"/>
                  </a:ext>
                </a:extLst>
              </p:cNvPr>
              <p:cNvSpPr txBox="1"/>
              <p:nvPr/>
            </p:nvSpPr>
            <p:spPr>
              <a:xfrm>
                <a:off x="257754" y="5533281"/>
                <a:ext cx="518075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Compatible </a:t>
                </a:r>
                <a:r>
                  <a:rPr lang="en-US" sz="2000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design for future channel </a:t>
                </a:r>
                <a:r>
                  <a:rPr lang="en-US" sz="2000" b="1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expansion:  </a:t>
                </a:r>
                <a:r>
                  <a:rPr lang="en-US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64ch </a:t>
                </a:r>
                <a14:m>
                  <m:oMath xmlns:m="http://schemas.openxmlformats.org/officeDocument/2006/math">
                    <m:r>
                      <a:rPr lang="it-IT" b="0" i="1" smtClean="0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256ch </a:t>
                </a:r>
                <a14:m>
                  <m:oMath xmlns:m="http://schemas.openxmlformats.org/officeDocument/2006/math">
                    <m:r>
                      <a:rPr lang="it-IT" b="0" i="1"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512ch </a:t>
                </a:r>
                <a:r>
                  <a:rPr lang="en-US" b="1" dirty="0"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a:rPr>
                  <a:t> </a:t>
                </a:r>
                <a:endParaRPr lang="en-US" sz="2000" b="1" dirty="0"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FDD9214-A20F-4D83-B9C0-CD57510AE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54" y="5533281"/>
                <a:ext cx="5180757" cy="707886"/>
              </a:xfrm>
              <a:prstGeom prst="rect">
                <a:avLst/>
              </a:prstGeom>
              <a:blipFill>
                <a:blip r:embed="rId6"/>
                <a:stretch>
                  <a:fillRect l="-1059" t="-5172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A1296617-FE28-4BC9-B02B-C394A48E90AA}"/>
              </a:ext>
            </a:extLst>
          </p:cNvPr>
          <p:cNvSpPr/>
          <p:nvPr/>
        </p:nvSpPr>
        <p:spPr>
          <a:xfrm>
            <a:off x="6543939" y="5951620"/>
            <a:ext cx="5583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ea typeface="Calibri" panose="020F0502020204030204" pitchFamily="34" charset="0"/>
              </a:rPr>
              <a:t>C. </a:t>
            </a:r>
            <a:r>
              <a:rPr lang="en-GB" sz="1200" dirty="0" err="1">
                <a:ea typeface="Calibri" panose="020F0502020204030204" pitchFamily="34" charset="0"/>
              </a:rPr>
              <a:t>Riboldi</a:t>
            </a:r>
            <a:r>
              <a:rPr lang="en-GB" sz="1200" dirty="0">
                <a:ea typeface="Calibri" panose="020F0502020204030204" pitchFamily="34" charset="0"/>
              </a:rPr>
              <a:t> et al., "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ea typeface="Calibri" panose="020F0502020204030204" pitchFamily="34" charset="0"/>
              </a:rPr>
              <a:t>Design of a 64-channel modular platform for high-speed readout of scintillator-based detectors for range monitoring in </a:t>
            </a:r>
            <a:r>
              <a:rPr lang="en-GB" sz="1200" dirty="0" err="1">
                <a:ea typeface="Calibri" panose="020F0502020204030204" pitchFamily="34" charset="0"/>
              </a:rPr>
              <a:t>hadrontherapy</a:t>
            </a:r>
            <a:r>
              <a:rPr lang="en-GB" sz="1200" dirty="0">
                <a:ea typeface="Calibri" panose="020F0502020204030204" pitchFamily="34" charset="0"/>
              </a:rPr>
              <a:t>“, JINST 2025.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11554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CF3514-CD38-46C8-A3F7-093C9D5B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First camera </a:t>
            </a:r>
            <a:r>
              <a:rPr lang="it-IT" dirty="0" err="1"/>
              <a:t>prototype</a:t>
            </a:r>
            <a:r>
              <a:rPr lang="it-IT" dirty="0"/>
              <a:t> (under construction)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832AAF-2328-4817-A96F-CC921CD28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4947A-1B05-2B43-AD85-E646CE852B9E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B0DBD2B-3AC7-421F-A623-B80478334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60" y="1669815"/>
            <a:ext cx="5803848" cy="386923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5A5DBB9-98F5-42B8-865D-E722C2A52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5509" y="1533314"/>
            <a:ext cx="6162049" cy="41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74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CF3514-CD38-46C8-A3F7-093C9D5B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spectroscopy</a:t>
            </a:r>
            <a:r>
              <a:rPr lang="it-IT" dirty="0"/>
              <a:t> </a:t>
            </a:r>
            <a:r>
              <a:rPr lang="it-IT" dirty="0" err="1"/>
              <a:t>tests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832AAF-2328-4817-A96F-CC921CD28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4947A-1B05-2B43-AD85-E646CE852B9E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D3F163E-BE0B-4EB0-8B80-E8610E721284}"/>
              </a:ext>
            </a:extLst>
          </p:cNvPr>
          <p:cNvSpPr txBox="1">
            <a:spLocks/>
          </p:cNvSpPr>
          <p:nvPr/>
        </p:nvSpPr>
        <p:spPr>
          <a:xfrm>
            <a:off x="272649" y="1288245"/>
            <a:ext cx="6380462" cy="3888432"/>
          </a:xfrm>
          <a:prstGeom prst="rect">
            <a:avLst/>
          </a:prstGeom>
        </p:spPr>
        <p:txBody>
          <a:bodyPr/>
          <a:lstStyle>
            <a:lvl1pPr marL="0" indent="0" algn="l" defTabSz="457178" rtl="0" eaLnBrk="1" latinLnBrk="0" hangingPunct="1">
              <a:spcBef>
                <a:spcPct val="20000"/>
              </a:spcBef>
              <a:buFont typeface="Wingdings" charset="2"/>
              <a:buNone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13" indent="-285737" algn="l" defTabSz="457178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94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20" indent="-228589" algn="l" defTabSz="457178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98" indent="-228589" algn="l" defTabSz="457178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Measurements with a 16-channel detector tile and </a:t>
            </a:r>
            <a:r>
              <a:rPr lang="en-GB" baseline="30000" dirty="0"/>
              <a:t>22</a:t>
            </a:r>
            <a:r>
              <a:rPr lang="en-GB" dirty="0"/>
              <a:t>Na source:</a:t>
            </a:r>
          </a:p>
          <a:p>
            <a:pPr marL="39688"/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excellent energy resolution</a:t>
            </a:r>
            <a:endParaRPr lang="en-GB" dirty="0"/>
          </a:p>
          <a:p>
            <a:pPr lvl="1"/>
            <a:r>
              <a:rPr lang="en-GB" dirty="0"/>
              <a:t>10.7% average FWHM at 0.511 MeV</a:t>
            </a:r>
          </a:p>
          <a:p>
            <a:pPr lvl="1"/>
            <a:r>
              <a:rPr lang="en-GB" dirty="0"/>
              <a:t>6.7% average FWHM at 1.275 MeV</a:t>
            </a:r>
          </a:p>
          <a:p>
            <a:pPr marL="382588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homogeneous</a:t>
            </a:r>
            <a:r>
              <a:rPr lang="en-GB" dirty="0"/>
              <a:t> resolution of all pixels</a:t>
            </a:r>
          </a:p>
          <a:p>
            <a:pPr marL="457176" lvl="1" indent="0">
              <a:buNone/>
            </a:pPr>
            <a:endParaRPr lang="en-GB" dirty="0"/>
          </a:p>
          <a:p>
            <a:endParaRPr lang="en-US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1B4C552-8145-47B0-983C-EC467B63B8C1}"/>
              </a:ext>
            </a:extLst>
          </p:cNvPr>
          <p:cNvGrpSpPr>
            <a:grpSpLocks noChangeAspect="1"/>
          </p:cNvGrpSpPr>
          <p:nvPr/>
        </p:nvGrpSpPr>
        <p:grpSpPr>
          <a:xfrm>
            <a:off x="6833085" y="1094722"/>
            <a:ext cx="4769319" cy="4859306"/>
            <a:chOff x="6221146" y="1861938"/>
            <a:chExt cx="3816424" cy="3888432"/>
          </a:xfrm>
        </p:grpSpPr>
        <p:pic>
          <p:nvPicPr>
            <p:cNvPr id="23" name="Picture 6" descr="A chart of a number of numbers&#10;&#10;AI-generated content may be incorrect.">
              <a:extLst>
                <a:ext uri="{FF2B5EF4-FFF2-40B4-BE49-F238E27FC236}">
                  <a16:creationId xmlns:a16="http://schemas.microsoft.com/office/drawing/2014/main" id="{686B0A39-EFD7-44D2-A094-FA8090A0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146" y="4400220"/>
              <a:ext cx="1800200" cy="1350150"/>
            </a:xfrm>
            <a:prstGeom prst="rect">
              <a:avLst/>
            </a:prstGeom>
          </p:spPr>
        </p:pic>
        <p:pic>
          <p:nvPicPr>
            <p:cNvPr id="24" name="Picture 7" descr="A green squares with black numbers&#10;&#10;AI-generated content may be incorrect.">
              <a:extLst>
                <a:ext uri="{FF2B5EF4-FFF2-40B4-BE49-F238E27FC236}">
                  <a16:creationId xmlns:a16="http://schemas.microsoft.com/office/drawing/2014/main" id="{4F08943B-8E72-4E10-AF63-B38F04960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7370" y="4400220"/>
              <a:ext cx="1800200" cy="1350150"/>
            </a:xfrm>
            <a:prstGeom prst="rect">
              <a:avLst/>
            </a:prstGeom>
          </p:spPr>
        </p:pic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5C8BC173-9725-447D-81ED-2C6107E62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170" y="1861938"/>
              <a:ext cx="3528392" cy="2016224"/>
            </a:xfrm>
            <a:prstGeom prst="rect">
              <a:avLst/>
            </a:prstGeom>
          </p:spPr>
        </p:pic>
        <p:sp>
          <p:nvSpPr>
            <p:cNvPr id="26" name="Arc 10">
              <a:extLst>
                <a:ext uri="{FF2B5EF4-FFF2-40B4-BE49-F238E27FC236}">
                  <a16:creationId xmlns:a16="http://schemas.microsoft.com/office/drawing/2014/main" id="{B8659DD5-9EA2-4007-A73F-A61E0879DDE1}"/>
                </a:ext>
              </a:extLst>
            </p:cNvPr>
            <p:cNvSpPr/>
            <p:nvPr/>
          </p:nvSpPr>
          <p:spPr>
            <a:xfrm rot="16200000">
              <a:off x="7013234" y="4022178"/>
              <a:ext cx="288000" cy="288000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7" name="Straight Connector 11">
              <a:extLst>
                <a:ext uri="{FF2B5EF4-FFF2-40B4-BE49-F238E27FC236}">
                  <a16:creationId xmlns:a16="http://schemas.microsoft.com/office/drawing/2014/main" id="{F40BF693-50D4-49E2-A33E-E2A280686D04}"/>
                </a:ext>
              </a:extLst>
            </p:cNvPr>
            <p:cNvCxnSpPr>
              <a:cxnSpLocks/>
            </p:cNvCxnSpPr>
            <p:nvPr/>
          </p:nvCxnSpPr>
          <p:spPr>
            <a:xfrm>
              <a:off x="7157250" y="4022178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 12">
              <a:extLst>
                <a:ext uri="{FF2B5EF4-FFF2-40B4-BE49-F238E27FC236}">
                  <a16:creationId xmlns:a16="http://schemas.microsoft.com/office/drawing/2014/main" id="{8532BA0F-2C5F-4271-8589-33B8A7C99DE4}"/>
                </a:ext>
              </a:extLst>
            </p:cNvPr>
            <p:cNvSpPr/>
            <p:nvPr/>
          </p:nvSpPr>
          <p:spPr>
            <a:xfrm rot="5400000">
              <a:off x="7301266" y="3734146"/>
              <a:ext cx="288000" cy="288000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18">
              <a:extLst>
                <a:ext uri="{FF2B5EF4-FFF2-40B4-BE49-F238E27FC236}">
                  <a16:creationId xmlns:a16="http://schemas.microsoft.com/office/drawing/2014/main" id="{B67D9121-0803-4F53-ACF9-41346E159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9298" y="3734146"/>
              <a:ext cx="0" cy="14401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0">
              <a:extLst>
                <a:ext uri="{FF2B5EF4-FFF2-40B4-BE49-F238E27FC236}">
                  <a16:creationId xmlns:a16="http://schemas.microsoft.com/office/drawing/2014/main" id="{64D649CB-6998-44C5-9BC1-8120C55CE4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7450" y="3734146"/>
              <a:ext cx="0" cy="576064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2">
              <a:extLst>
                <a:ext uri="{FF2B5EF4-FFF2-40B4-BE49-F238E27FC236}">
                  <a16:creationId xmlns:a16="http://schemas.microsoft.com/office/drawing/2014/main" id="{A20FBCC6-8139-4624-9E83-35F8B17F744D}"/>
                </a:ext>
              </a:extLst>
            </p:cNvPr>
            <p:cNvCxnSpPr>
              <a:cxnSpLocks/>
            </p:cNvCxnSpPr>
            <p:nvPr/>
          </p:nvCxnSpPr>
          <p:spPr>
            <a:xfrm>
              <a:off x="7013234" y="4166194"/>
              <a:ext cx="0" cy="1356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0527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CE06FB-5CFD-43EA-B5AB-80825747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High rate </a:t>
            </a:r>
            <a:r>
              <a:rPr lang="it-IT" dirty="0" err="1"/>
              <a:t>measurements</a:t>
            </a:r>
            <a:r>
              <a:rPr lang="it-IT" dirty="0"/>
              <a:t> (last week!)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04EE3A-C7AE-4946-B984-0E4BD3FC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4947A-1B05-2B43-AD85-E646CE852B9E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5" name="Google Shape;115;p20" title="b00_spectra_01ch_None.png">
            <a:extLst>
              <a:ext uri="{FF2B5EF4-FFF2-40B4-BE49-F238E27FC236}">
                <a16:creationId xmlns:a16="http://schemas.microsoft.com/office/drawing/2014/main" id="{B2C840FD-34D9-40E9-B022-4EE1B0EBF25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6281"/>
          <a:stretch/>
        </p:blipFill>
        <p:spPr>
          <a:xfrm>
            <a:off x="4701232" y="1319134"/>
            <a:ext cx="7230937" cy="50826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5D28E37-FEE0-43AA-9002-7E113C0ABB23}"/>
              </a:ext>
            </a:extLst>
          </p:cNvPr>
          <p:cNvSpPr/>
          <p:nvPr/>
        </p:nvSpPr>
        <p:spPr>
          <a:xfrm>
            <a:off x="617055" y="5365442"/>
            <a:ext cx="4007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Succesful</a:t>
            </a:r>
            <a:r>
              <a:rPr lang="en-GB" sz="2400" dirty="0"/>
              <a:t> tests (</a:t>
            </a:r>
            <a:r>
              <a:rPr lang="en-GB" sz="2400" baseline="30000" dirty="0"/>
              <a:t>137</a:t>
            </a:r>
            <a:r>
              <a:rPr lang="en-GB" sz="2400" dirty="0"/>
              <a:t>Cs source) up to </a:t>
            </a:r>
            <a:r>
              <a:rPr lang="en-GB" sz="2400" b="1" dirty="0"/>
              <a:t>1Mcps/channel</a:t>
            </a:r>
            <a:r>
              <a:rPr lang="en-GB" sz="2400" dirty="0"/>
              <a:t>!</a:t>
            </a:r>
          </a:p>
        </p:txBody>
      </p:sp>
      <p:pic>
        <p:nvPicPr>
          <p:cNvPr id="7" name="Google Shape;81;p17">
            <a:extLst>
              <a:ext uri="{FF2B5EF4-FFF2-40B4-BE49-F238E27FC236}">
                <a16:creationId xmlns:a16="http://schemas.microsoft.com/office/drawing/2014/main" id="{E8C008CA-9CA0-4C58-811E-EACE3DDF9B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754" y="1172184"/>
            <a:ext cx="3219056" cy="39048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DA2AECF-E19E-4BBF-BF99-4405EDD56EC1}"/>
              </a:ext>
            </a:extLst>
          </p:cNvPr>
          <p:cNvSpPr/>
          <p:nvPr/>
        </p:nvSpPr>
        <p:spPr>
          <a:xfrm>
            <a:off x="6956629" y="2110701"/>
            <a:ext cx="972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662keV</a:t>
            </a:r>
            <a:endParaRPr lang="it-IT" sz="2000" b="1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B6F8F31-77DF-407A-9DD1-9BD13EB76630}"/>
              </a:ext>
            </a:extLst>
          </p:cNvPr>
          <p:cNvSpPr/>
          <p:nvPr/>
        </p:nvSpPr>
        <p:spPr>
          <a:xfrm>
            <a:off x="10043410" y="2743200"/>
            <a:ext cx="1573967" cy="3522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540789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 presentazione RADLab.pptx" id="{5340BD38-3E47-49C2-865C-B6617AE80684}" vid="{ACA568BB-17EE-4D4E-B730-CCC4CED1BB9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AF31DFB-7670-42F6-95C7-C83C95AEFD2B}">
  <we:reference id="wa104178141" version="3.10.0.197" store="it-IT" storeType="OMEX"/>
  <we:alternateReferences>
    <we:reference id="WA104178141" version="3.10.0.197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6A6EB733A7A494FA221433DCE98ED43" ma:contentTypeVersion="15" ma:contentTypeDescription="Creare un nuovo documento." ma:contentTypeScope="" ma:versionID="afb48fd386dffd1f5e935c7ee029c7ae">
  <xsd:schema xmlns:xsd="http://www.w3.org/2001/XMLSchema" xmlns:xs="http://www.w3.org/2001/XMLSchema" xmlns:p="http://schemas.microsoft.com/office/2006/metadata/properties" xmlns:ns3="93bb2c84-b0df-425a-8f0e-0fb89205f4c0" xmlns:ns4="f5df0f95-941b-4165-92c9-412d4ade30cb" targetNamespace="http://schemas.microsoft.com/office/2006/metadata/properties" ma:root="true" ma:fieldsID="375f5150b51fec6ad78b10eaa3c2d45a" ns3:_="" ns4:_="">
    <xsd:import namespace="93bb2c84-b0df-425a-8f0e-0fb89205f4c0"/>
    <xsd:import namespace="f5df0f95-941b-4165-92c9-412d4ade30c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DateTaken" minOccurs="0"/>
                <xsd:element ref="ns4:MediaLengthInSecond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b2c84-b0df-425a-8f0e-0fb89205f4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f0f95-941b-4165-92c9-412d4ade30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df0f95-941b-4165-92c9-412d4ade30cb" xsi:nil="true"/>
  </documentManagement>
</p:properties>
</file>

<file path=customXml/itemProps1.xml><?xml version="1.0" encoding="utf-8"?>
<ds:datastoreItem xmlns:ds="http://schemas.openxmlformats.org/officeDocument/2006/customXml" ds:itemID="{306691AC-765B-4A62-840C-B1360C2A05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95219D-6254-4B0F-8716-FE41883CD1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bb2c84-b0df-425a-8f0e-0fb89205f4c0"/>
    <ds:schemaRef ds:uri="f5df0f95-941b-4165-92c9-412d4ade30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037F3B-8C13-4D23-B4F0-947E5691E763}">
  <ds:schemaRefs>
    <ds:schemaRef ds:uri="f5df0f95-941b-4165-92c9-412d4ade30cb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93bb2c84-b0df-425a-8f0e-0fb89205f4c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presentazione RADLab</Template>
  <TotalTime>2779</TotalTime>
  <Words>1084</Words>
  <Application>Microsoft Office PowerPoint</Application>
  <PresentationFormat>Widescreen</PresentationFormat>
  <Paragraphs>169</Paragraphs>
  <Slides>18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31" baseType="lpstr">
      <vt:lpstr>-apple-system</vt:lpstr>
      <vt:lpstr>Aptos</vt:lpstr>
      <vt:lpstr>Aptos Display</vt:lpstr>
      <vt:lpstr>Arial</vt:lpstr>
      <vt:lpstr>Calibri</vt:lpstr>
      <vt:lpstr>Cambria Math</vt:lpstr>
      <vt:lpstr>Courier New</vt:lpstr>
      <vt:lpstr>Georgia</vt:lpstr>
      <vt:lpstr>NimbusRomNo9L-Regu</vt:lpstr>
      <vt:lpstr>Times New Roman</vt:lpstr>
      <vt:lpstr>Wingdings</vt:lpstr>
      <vt:lpstr>POLI</vt:lpstr>
      <vt:lpstr>Tema di Office</vt:lpstr>
      <vt:lpstr>Presentazione standard di PowerPoint</vt:lpstr>
      <vt:lpstr>The REALPATH project</vt:lpstr>
      <vt:lpstr>Idea of inverted collimator</vt:lpstr>
      <vt:lpstr>Validation of the inverted collimator</vt:lpstr>
      <vt:lpstr>Camera geometry and expected Falloff Retrieval Precision (FRP)</vt:lpstr>
      <vt:lpstr>Detection Module Design</vt:lpstr>
      <vt:lpstr>First camera prototype (under construction)</vt:lpstr>
      <vt:lpstr>First spectroscopy tests</vt:lpstr>
      <vt:lpstr>High rate measurements (last week!)</vt:lpstr>
      <vt:lpstr>REALPATH instrument positioning system</vt:lpstr>
      <vt:lpstr>Gamma/Neutron Discrimination by means of CLYC and PSD</vt:lpstr>
      <vt:lpstr>PGI measurements with real-time neutron-gamma discrimination</vt:lpstr>
      <vt:lpstr>Boron Neutron Capture Therapy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Acknowledgments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</dc:title>
  <dc:creator>Ilenia D'Adda</dc:creator>
  <cp:lastModifiedBy>Carlo Ettore Fiorini</cp:lastModifiedBy>
  <cp:revision>487</cp:revision>
  <dcterms:created xsi:type="dcterms:W3CDTF">2020-10-27T18:57:31Z</dcterms:created>
  <dcterms:modified xsi:type="dcterms:W3CDTF">2026-03-04T16:27:04Z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0x010100D6A6EB733A7A494FA221433DCE98ED43</vt:lpwstr>
  </property>
</Properties>
</file>