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7"/>
  </p:notesMasterIdLst>
  <p:handoutMasterIdLst>
    <p:handoutMasterId r:id="rId28"/>
  </p:handoutMasterIdLst>
  <p:sldIdLst>
    <p:sldId id="394" r:id="rId2"/>
    <p:sldId id="1567" r:id="rId3"/>
    <p:sldId id="1568" r:id="rId4"/>
    <p:sldId id="1570" r:id="rId5"/>
    <p:sldId id="1762" r:id="rId6"/>
    <p:sldId id="620" r:id="rId7"/>
    <p:sldId id="626" r:id="rId8"/>
    <p:sldId id="1760" r:id="rId9"/>
    <p:sldId id="636" r:id="rId10"/>
    <p:sldId id="661" r:id="rId11"/>
    <p:sldId id="694" r:id="rId12"/>
    <p:sldId id="1761" r:id="rId13"/>
    <p:sldId id="1718" r:id="rId14"/>
    <p:sldId id="1724" r:id="rId15"/>
    <p:sldId id="1751" r:id="rId16"/>
    <p:sldId id="1720" r:id="rId17"/>
    <p:sldId id="1725" r:id="rId18"/>
    <p:sldId id="1390" r:id="rId19"/>
    <p:sldId id="1726" r:id="rId20"/>
    <p:sldId id="1742" r:id="rId21"/>
    <p:sldId id="1756" r:id="rId22"/>
    <p:sldId id="1749" r:id="rId23"/>
    <p:sldId id="1759" r:id="rId24"/>
    <p:sldId id="1746" r:id="rId25"/>
    <p:sldId id="623" r:id="rId26"/>
  </p:sldIdLst>
  <p:sldSz cx="12192000" cy="6858000"/>
  <p:notesSz cx="7099300" cy="10234613"/>
  <p:defaultTextStyle>
    <a:defPPr>
      <a:defRPr lang="it-IT"/>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079"/>
    <a:srgbClr val="46DAA9"/>
    <a:srgbClr val="FF7DA6"/>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7853C-536D-4A76-A0AE-DD22124D55A5}" styleName="Stile con tema 1 - Color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09" autoAdjust="0"/>
    <p:restoredTop sz="94206" autoAdjust="0"/>
  </p:normalViewPr>
  <p:slideViewPr>
    <p:cSldViewPr>
      <p:cViewPr>
        <p:scale>
          <a:sx n="83" d="100"/>
          <a:sy n="83" d="100"/>
        </p:scale>
        <p:origin x="304" y="40"/>
      </p:cViewPr>
      <p:guideLst>
        <p:guide orient="horz" pos="2160"/>
        <p:guide pos="3840"/>
      </p:guideLst>
    </p:cSldViewPr>
  </p:slideViewPr>
  <p:outlineViewPr>
    <p:cViewPr>
      <p:scale>
        <a:sx n="33" d="100"/>
        <a:sy n="33" d="100"/>
      </p:scale>
      <p:origin x="0" y="-1536"/>
    </p:cViewPr>
  </p:outlineViewPr>
  <p:notesTextViewPr>
    <p:cViewPr>
      <p:scale>
        <a:sx n="100" d="100"/>
        <a:sy n="100" d="100"/>
      </p:scale>
      <p:origin x="0" y="0"/>
    </p:cViewPr>
  </p:notesTextViewPr>
  <p:sorterViewPr>
    <p:cViewPr>
      <p:scale>
        <a:sx n="60" d="100"/>
        <a:sy n="60" d="100"/>
      </p:scale>
      <p:origin x="0" y="-1523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image" Target="../media/image4.wmf"/><Relationship Id="rId4"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6.wmf"/><Relationship Id="rId7" Type="http://schemas.openxmlformats.org/officeDocument/2006/relationships/image" Target="../media/image20.wmf"/><Relationship Id="rId2" Type="http://schemas.openxmlformats.org/officeDocument/2006/relationships/image" Target="../media/image15.wmf"/><Relationship Id="rId1" Type="http://schemas.openxmlformats.org/officeDocument/2006/relationships/image" Target="../media/image13.wmf"/><Relationship Id="rId6" Type="http://schemas.openxmlformats.org/officeDocument/2006/relationships/image" Target="../media/image19.wmf"/><Relationship Id="rId5" Type="http://schemas.openxmlformats.org/officeDocument/2006/relationships/image" Target="../media/image18.wmf"/><Relationship Id="rId4"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1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6363" cy="511730"/>
          </a:xfrm>
          <a:prstGeom prst="rect">
            <a:avLst/>
          </a:prstGeom>
        </p:spPr>
        <p:txBody>
          <a:bodyPr vert="horz" lIns="95491" tIns="47745" rIns="95491" bIns="47745" rtlCol="0"/>
          <a:lstStyle>
            <a:lvl1pPr algn="l">
              <a:defRPr sz="1300"/>
            </a:lvl1pPr>
          </a:lstStyle>
          <a:p>
            <a:endParaRPr lang="it-IT"/>
          </a:p>
        </p:txBody>
      </p:sp>
      <p:sp>
        <p:nvSpPr>
          <p:cNvPr id="3" name="Date Placeholder 2"/>
          <p:cNvSpPr>
            <a:spLocks noGrp="1"/>
          </p:cNvSpPr>
          <p:nvPr>
            <p:ph type="dt" sz="quarter" idx="1"/>
          </p:nvPr>
        </p:nvSpPr>
        <p:spPr>
          <a:xfrm>
            <a:off x="4021294" y="1"/>
            <a:ext cx="3076363" cy="511730"/>
          </a:xfrm>
          <a:prstGeom prst="rect">
            <a:avLst/>
          </a:prstGeom>
        </p:spPr>
        <p:txBody>
          <a:bodyPr vert="horz" lIns="95491" tIns="47745" rIns="95491" bIns="47745" rtlCol="0"/>
          <a:lstStyle>
            <a:lvl1pPr algn="r">
              <a:defRPr sz="1300"/>
            </a:lvl1pPr>
          </a:lstStyle>
          <a:p>
            <a:fld id="{F7578564-CFC1-462A-999C-A7B5EE2C86A7}" type="datetimeFigureOut">
              <a:rPr lang="it-IT" smtClean="0"/>
              <a:pPr/>
              <a:t>02/03/26</a:t>
            </a:fld>
            <a:endParaRPr lang="it-IT"/>
          </a:p>
        </p:txBody>
      </p:sp>
      <p:sp>
        <p:nvSpPr>
          <p:cNvPr id="4" name="Footer Placeholder 3"/>
          <p:cNvSpPr>
            <a:spLocks noGrp="1"/>
          </p:cNvSpPr>
          <p:nvPr>
            <p:ph type="ftr" sz="quarter" idx="2"/>
          </p:nvPr>
        </p:nvSpPr>
        <p:spPr>
          <a:xfrm>
            <a:off x="0" y="9721107"/>
            <a:ext cx="3076363" cy="511730"/>
          </a:xfrm>
          <a:prstGeom prst="rect">
            <a:avLst/>
          </a:prstGeom>
        </p:spPr>
        <p:txBody>
          <a:bodyPr vert="horz" lIns="95491" tIns="47745" rIns="95491" bIns="47745" rtlCol="0" anchor="b"/>
          <a:lstStyle>
            <a:lvl1pPr algn="l">
              <a:defRPr sz="1300"/>
            </a:lvl1pPr>
          </a:lstStyle>
          <a:p>
            <a:endParaRPr lang="it-IT"/>
          </a:p>
        </p:txBody>
      </p:sp>
      <p:sp>
        <p:nvSpPr>
          <p:cNvPr id="5" name="Slide Number Placeholder 4"/>
          <p:cNvSpPr>
            <a:spLocks noGrp="1"/>
          </p:cNvSpPr>
          <p:nvPr>
            <p:ph type="sldNum" sz="quarter" idx="3"/>
          </p:nvPr>
        </p:nvSpPr>
        <p:spPr>
          <a:xfrm>
            <a:off x="4021294" y="9721107"/>
            <a:ext cx="3076363" cy="511730"/>
          </a:xfrm>
          <a:prstGeom prst="rect">
            <a:avLst/>
          </a:prstGeom>
        </p:spPr>
        <p:txBody>
          <a:bodyPr vert="horz" lIns="95491" tIns="47745" rIns="95491" bIns="47745" rtlCol="0" anchor="b"/>
          <a:lstStyle>
            <a:lvl1pPr algn="r">
              <a:defRPr sz="1300"/>
            </a:lvl1pPr>
          </a:lstStyle>
          <a:p>
            <a:fld id="{AD9BDA30-508E-4384-A75F-3C426C508A54}" type="slidenum">
              <a:rPr lang="it-IT" smtClean="0"/>
              <a:pPr/>
              <a:t>‹N›</a:t>
            </a:fld>
            <a:endParaRPr lang="it-IT"/>
          </a:p>
        </p:txBody>
      </p:sp>
    </p:spTree>
    <p:extLst>
      <p:ext uri="{BB962C8B-B14F-4D97-AF65-F5344CB8AC3E}">
        <p14:creationId xmlns:p14="http://schemas.microsoft.com/office/powerpoint/2010/main" val="16873041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1"/>
            <a:ext cx="3076363" cy="511730"/>
          </a:xfrm>
          <a:prstGeom prst="rect">
            <a:avLst/>
          </a:prstGeom>
        </p:spPr>
        <p:txBody>
          <a:bodyPr vert="horz" lIns="95491" tIns="47745" rIns="95491" bIns="47745" rtlCol="0"/>
          <a:lstStyle>
            <a:lvl1pPr algn="l">
              <a:defRPr sz="1300"/>
            </a:lvl1pPr>
          </a:lstStyle>
          <a:p>
            <a:endParaRPr lang="it-IT"/>
          </a:p>
        </p:txBody>
      </p:sp>
      <p:sp>
        <p:nvSpPr>
          <p:cNvPr id="3" name="Segnaposto data 2"/>
          <p:cNvSpPr>
            <a:spLocks noGrp="1"/>
          </p:cNvSpPr>
          <p:nvPr>
            <p:ph type="dt" idx="1"/>
          </p:nvPr>
        </p:nvSpPr>
        <p:spPr>
          <a:xfrm>
            <a:off x="4021294" y="1"/>
            <a:ext cx="3076363" cy="511730"/>
          </a:xfrm>
          <a:prstGeom prst="rect">
            <a:avLst/>
          </a:prstGeom>
        </p:spPr>
        <p:txBody>
          <a:bodyPr vert="horz" lIns="95491" tIns="47745" rIns="95491" bIns="47745" rtlCol="0"/>
          <a:lstStyle>
            <a:lvl1pPr algn="r">
              <a:defRPr sz="1300"/>
            </a:lvl1pPr>
          </a:lstStyle>
          <a:p>
            <a:fld id="{73CA35C3-A8F8-4BB8-BCF6-32991D83F912}" type="datetimeFigureOut">
              <a:rPr lang="it-IT" smtClean="0"/>
              <a:pPr/>
              <a:t>02/03/26</a:t>
            </a:fld>
            <a:endParaRPr lang="it-IT"/>
          </a:p>
        </p:txBody>
      </p:sp>
      <p:sp>
        <p:nvSpPr>
          <p:cNvPr id="4" name="Segnaposto immagine diapositiva 3"/>
          <p:cNvSpPr>
            <a:spLocks noGrp="1" noRot="1" noChangeAspect="1"/>
          </p:cNvSpPr>
          <p:nvPr>
            <p:ph type="sldImg" idx="2"/>
          </p:nvPr>
        </p:nvSpPr>
        <p:spPr>
          <a:xfrm>
            <a:off x="138113" y="766763"/>
            <a:ext cx="6823075" cy="3838575"/>
          </a:xfrm>
          <a:prstGeom prst="rect">
            <a:avLst/>
          </a:prstGeom>
          <a:noFill/>
          <a:ln w="12700">
            <a:solidFill>
              <a:prstClr val="black"/>
            </a:solidFill>
          </a:ln>
        </p:spPr>
        <p:txBody>
          <a:bodyPr vert="horz" lIns="95491" tIns="47745" rIns="95491" bIns="47745" rtlCol="0" anchor="ctr"/>
          <a:lstStyle/>
          <a:p>
            <a:endParaRPr lang="it-IT"/>
          </a:p>
        </p:txBody>
      </p:sp>
      <p:sp>
        <p:nvSpPr>
          <p:cNvPr id="5" name="Segnaposto note 4"/>
          <p:cNvSpPr>
            <a:spLocks noGrp="1"/>
          </p:cNvSpPr>
          <p:nvPr>
            <p:ph type="body" sz="quarter" idx="3"/>
          </p:nvPr>
        </p:nvSpPr>
        <p:spPr>
          <a:xfrm>
            <a:off x="709930" y="4861442"/>
            <a:ext cx="5679440" cy="4605576"/>
          </a:xfrm>
          <a:prstGeom prst="rect">
            <a:avLst/>
          </a:prstGeom>
        </p:spPr>
        <p:txBody>
          <a:bodyPr vert="horz" lIns="95491" tIns="47745" rIns="95491" bIns="47745"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721107"/>
            <a:ext cx="3076363" cy="511730"/>
          </a:xfrm>
          <a:prstGeom prst="rect">
            <a:avLst/>
          </a:prstGeom>
        </p:spPr>
        <p:txBody>
          <a:bodyPr vert="horz" lIns="95491" tIns="47745" rIns="95491" bIns="47745" rtlCol="0" anchor="b"/>
          <a:lstStyle>
            <a:lvl1pPr algn="l">
              <a:defRPr sz="1300"/>
            </a:lvl1pPr>
          </a:lstStyle>
          <a:p>
            <a:endParaRPr lang="it-IT"/>
          </a:p>
        </p:txBody>
      </p:sp>
      <p:sp>
        <p:nvSpPr>
          <p:cNvPr id="7" name="Segnaposto numero diapositiva 6"/>
          <p:cNvSpPr>
            <a:spLocks noGrp="1"/>
          </p:cNvSpPr>
          <p:nvPr>
            <p:ph type="sldNum" sz="quarter" idx="5"/>
          </p:nvPr>
        </p:nvSpPr>
        <p:spPr>
          <a:xfrm>
            <a:off x="4021294" y="9721107"/>
            <a:ext cx="3076363" cy="511730"/>
          </a:xfrm>
          <a:prstGeom prst="rect">
            <a:avLst/>
          </a:prstGeom>
        </p:spPr>
        <p:txBody>
          <a:bodyPr vert="horz" lIns="95491" tIns="47745" rIns="95491" bIns="47745" rtlCol="0" anchor="b"/>
          <a:lstStyle>
            <a:lvl1pPr algn="r">
              <a:defRPr sz="1300"/>
            </a:lvl1pPr>
          </a:lstStyle>
          <a:p>
            <a:fld id="{38257B20-CE7E-4F40-BEE2-7BC76C9F8A9E}" type="slidenum">
              <a:rPr lang="it-IT" smtClean="0"/>
              <a:pPr/>
              <a:t>‹N›</a:t>
            </a:fld>
            <a:endParaRPr lang="it-IT"/>
          </a:p>
        </p:txBody>
      </p:sp>
    </p:spTree>
    <p:extLst>
      <p:ext uri="{BB962C8B-B14F-4D97-AF65-F5344CB8AC3E}">
        <p14:creationId xmlns:p14="http://schemas.microsoft.com/office/powerpoint/2010/main" val="3714141235"/>
      </p:ext>
    </p:extLst>
  </p:cSld>
  <p:clrMap bg1="lt1" tx1="dk1" bg2="lt2" tx2="dk2" accent1="accent1" accent2="accent2" accent3="accent3" accent4="accent4" accent5="accent5" accent6="accent6" hlink="hlink" folHlink="folHlink"/>
  <p:notesStyle>
    <a:lvl1pPr marL="0" algn="l" defTabSz="914071" rtl="0" eaLnBrk="1" latinLnBrk="0" hangingPunct="1">
      <a:defRPr sz="1200" kern="1200">
        <a:solidFill>
          <a:schemeClr val="tx1"/>
        </a:solidFill>
        <a:latin typeface="+mn-lt"/>
        <a:ea typeface="+mn-ea"/>
        <a:cs typeface="+mn-cs"/>
      </a:defRPr>
    </a:lvl1pPr>
    <a:lvl2pPr marL="457035" algn="l" defTabSz="914071" rtl="0" eaLnBrk="1" latinLnBrk="0" hangingPunct="1">
      <a:defRPr sz="1200" kern="1200">
        <a:solidFill>
          <a:schemeClr val="tx1"/>
        </a:solidFill>
        <a:latin typeface="+mn-lt"/>
        <a:ea typeface="+mn-ea"/>
        <a:cs typeface="+mn-cs"/>
      </a:defRPr>
    </a:lvl2pPr>
    <a:lvl3pPr marL="914071" algn="l" defTabSz="914071" rtl="0" eaLnBrk="1" latinLnBrk="0" hangingPunct="1">
      <a:defRPr sz="1200" kern="1200">
        <a:solidFill>
          <a:schemeClr val="tx1"/>
        </a:solidFill>
        <a:latin typeface="+mn-lt"/>
        <a:ea typeface="+mn-ea"/>
        <a:cs typeface="+mn-cs"/>
      </a:defRPr>
    </a:lvl3pPr>
    <a:lvl4pPr marL="1371110" algn="l" defTabSz="914071" rtl="0" eaLnBrk="1" latinLnBrk="0" hangingPunct="1">
      <a:defRPr sz="1200" kern="1200">
        <a:solidFill>
          <a:schemeClr val="tx1"/>
        </a:solidFill>
        <a:latin typeface="+mn-lt"/>
        <a:ea typeface="+mn-ea"/>
        <a:cs typeface="+mn-cs"/>
      </a:defRPr>
    </a:lvl4pPr>
    <a:lvl5pPr marL="1828146" algn="l" defTabSz="914071" rtl="0" eaLnBrk="1" latinLnBrk="0" hangingPunct="1">
      <a:defRPr sz="1200" kern="1200">
        <a:solidFill>
          <a:schemeClr val="tx1"/>
        </a:solidFill>
        <a:latin typeface="+mn-lt"/>
        <a:ea typeface="+mn-ea"/>
        <a:cs typeface="+mn-cs"/>
      </a:defRPr>
    </a:lvl5pPr>
    <a:lvl6pPr marL="2285181" algn="l" defTabSz="914071" rtl="0" eaLnBrk="1" latinLnBrk="0" hangingPunct="1">
      <a:defRPr sz="1200" kern="1200">
        <a:solidFill>
          <a:schemeClr val="tx1"/>
        </a:solidFill>
        <a:latin typeface="+mn-lt"/>
        <a:ea typeface="+mn-ea"/>
        <a:cs typeface="+mn-cs"/>
      </a:defRPr>
    </a:lvl6pPr>
    <a:lvl7pPr marL="2742219" algn="l" defTabSz="914071" rtl="0" eaLnBrk="1" latinLnBrk="0" hangingPunct="1">
      <a:defRPr sz="1200" kern="1200">
        <a:solidFill>
          <a:schemeClr val="tx1"/>
        </a:solidFill>
        <a:latin typeface="+mn-lt"/>
        <a:ea typeface="+mn-ea"/>
        <a:cs typeface="+mn-cs"/>
      </a:defRPr>
    </a:lvl7pPr>
    <a:lvl8pPr marL="3199252" algn="l" defTabSz="914071" rtl="0" eaLnBrk="1" latinLnBrk="0" hangingPunct="1">
      <a:defRPr sz="1200" kern="1200">
        <a:solidFill>
          <a:schemeClr val="tx1"/>
        </a:solidFill>
        <a:latin typeface="+mn-lt"/>
        <a:ea typeface="+mn-ea"/>
        <a:cs typeface="+mn-cs"/>
      </a:defRPr>
    </a:lvl8pPr>
    <a:lvl9pPr marL="3656291" algn="l" defTabSz="9140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6763"/>
            <a:ext cx="6823075" cy="3838575"/>
          </a:xfrm>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38257B20-CE7E-4F40-BEE2-7BC76C9F8A9E}" type="slidenum">
              <a:rPr lang="it-IT" smtClean="0"/>
              <a:pPr/>
              <a:t>1</a:t>
            </a:fld>
            <a:endParaRPr lang="it-IT"/>
          </a:p>
        </p:txBody>
      </p:sp>
    </p:spTree>
    <p:extLst>
      <p:ext uri="{BB962C8B-B14F-4D97-AF65-F5344CB8AC3E}">
        <p14:creationId xmlns:p14="http://schemas.microsoft.com/office/powerpoint/2010/main" val="2291311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Starting</a:t>
            </a:r>
            <a:r>
              <a:rPr lang="it-IT" dirty="0"/>
              <a:t> from the</a:t>
            </a:r>
            <a:r>
              <a:rPr lang="it-IT" baseline="0" dirty="0"/>
              <a:t> </a:t>
            </a:r>
            <a:r>
              <a:rPr lang="it-IT" baseline="0" dirty="0" err="1"/>
              <a:t>neutron</a:t>
            </a:r>
            <a:r>
              <a:rPr lang="it-IT" baseline="0" dirty="0"/>
              <a:t> </a:t>
            </a:r>
            <a:r>
              <a:rPr lang="it-IT" baseline="0" dirty="0" err="1"/>
              <a:t>spectrum</a:t>
            </a:r>
            <a:r>
              <a:rPr lang="it-IT" baseline="0" dirty="0"/>
              <a:t> </a:t>
            </a:r>
            <a:r>
              <a:rPr lang="it-IT" baseline="0" dirty="0" err="1"/>
              <a:t>at</a:t>
            </a:r>
            <a:r>
              <a:rPr lang="it-IT" baseline="0" dirty="0"/>
              <a:t> the </a:t>
            </a:r>
            <a:r>
              <a:rPr lang="it-IT" baseline="0" dirty="0" err="1"/>
              <a:t>reactor</a:t>
            </a:r>
            <a:r>
              <a:rPr lang="it-IT" baseline="0" dirty="0"/>
              <a:t> core, with BSA </a:t>
            </a:r>
            <a:r>
              <a:rPr lang="it-IT" baseline="0" dirty="0" err="1"/>
              <a:t>using</a:t>
            </a:r>
            <a:r>
              <a:rPr lang="it-IT" baseline="0" dirty="0"/>
              <a:t> </a:t>
            </a:r>
            <a:r>
              <a:rPr lang="it-IT" baseline="0" dirty="0" err="1"/>
              <a:t>inelastic</a:t>
            </a:r>
            <a:r>
              <a:rPr lang="it-IT" baseline="0" dirty="0"/>
              <a:t> cross </a:t>
            </a:r>
            <a:r>
              <a:rPr lang="it-IT" baseline="0" dirty="0" err="1"/>
              <a:t>section</a:t>
            </a:r>
            <a:r>
              <a:rPr lang="it-IT" baseline="0" dirty="0"/>
              <a:t> </a:t>
            </a:r>
            <a:r>
              <a:rPr lang="it-IT" baseline="0" dirty="0" err="1"/>
              <a:t>we</a:t>
            </a:r>
            <a:r>
              <a:rPr lang="it-IT" baseline="0" dirty="0"/>
              <a:t> can </a:t>
            </a:r>
            <a:r>
              <a:rPr lang="it-IT" baseline="0" dirty="0" err="1"/>
              <a:t>move</a:t>
            </a:r>
            <a:r>
              <a:rPr lang="it-IT" baseline="0" dirty="0"/>
              <a:t> fast </a:t>
            </a:r>
            <a:r>
              <a:rPr lang="it-IT" baseline="0" dirty="0" err="1"/>
              <a:t>neutron</a:t>
            </a:r>
            <a:r>
              <a:rPr lang="it-IT" baseline="0" dirty="0"/>
              <a:t> in the </a:t>
            </a:r>
            <a:r>
              <a:rPr lang="it-IT" baseline="0" dirty="0" err="1"/>
              <a:t>epithermal</a:t>
            </a:r>
            <a:r>
              <a:rPr lang="it-IT" baseline="0" dirty="0"/>
              <a:t> </a:t>
            </a:r>
            <a:r>
              <a:rPr lang="it-IT" baseline="0" dirty="0" err="1"/>
              <a:t>range</a:t>
            </a:r>
            <a:r>
              <a:rPr lang="it-IT" baseline="0" dirty="0"/>
              <a:t> </a:t>
            </a:r>
            <a:r>
              <a:rPr lang="it-IT" baseline="0" dirty="0" err="1"/>
              <a:t>useful</a:t>
            </a:r>
            <a:r>
              <a:rPr lang="it-IT" baseline="0" dirty="0"/>
              <a:t> for BNCT</a:t>
            </a:r>
            <a:endParaRPr lang="it-IT" dirty="0"/>
          </a:p>
        </p:txBody>
      </p:sp>
      <p:sp>
        <p:nvSpPr>
          <p:cNvPr id="4" name="Segnaposto numero diapositiva 3"/>
          <p:cNvSpPr>
            <a:spLocks noGrp="1"/>
          </p:cNvSpPr>
          <p:nvPr>
            <p:ph type="sldNum" sz="quarter" idx="10"/>
          </p:nvPr>
        </p:nvSpPr>
        <p:spPr/>
        <p:txBody>
          <a:bodyPr/>
          <a:lstStyle/>
          <a:p>
            <a:fld id="{38257B20-CE7E-4F40-BEE2-7BC76C9F8A9E}" type="slidenum">
              <a:rPr lang="it-IT" smtClean="0"/>
              <a:pPr/>
              <a:t>11</a:t>
            </a:fld>
            <a:endParaRPr lang="it-IT"/>
          </a:p>
        </p:txBody>
      </p:sp>
    </p:spTree>
    <p:extLst>
      <p:ext uri="{BB962C8B-B14F-4D97-AF65-F5344CB8AC3E}">
        <p14:creationId xmlns:p14="http://schemas.microsoft.com/office/powerpoint/2010/main" val="2377053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Starting</a:t>
            </a:r>
            <a:r>
              <a:rPr lang="it-IT" dirty="0"/>
              <a:t> from the</a:t>
            </a:r>
            <a:r>
              <a:rPr lang="it-IT" baseline="0" dirty="0"/>
              <a:t> </a:t>
            </a:r>
            <a:r>
              <a:rPr lang="it-IT" baseline="0" dirty="0" err="1"/>
              <a:t>neutron</a:t>
            </a:r>
            <a:r>
              <a:rPr lang="it-IT" baseline="0" dirty="0"/>
              <a:t> </a:t>
            </a:r>
            <a:r>
              <a:rPr lang="it-IT" baseline="0" dirty="0" err="1"/>
              <a:t>spectrum</a:t>
            </a:r>
            <a:r>
              <a:rPr lang="it-IT" baseline="0" dirty="0"/>
              <a:t> </a:t>
            </a:r>
            <a:r>
              <a:rPr lang="it-IT" baseline="0" dirty="0" err="1"/>
              <a:t>at</a:t>
            </a:r>
            <a:r>
              <a:rPr lang="it-IT" baseline="0" dirty="0"/>
              <a:t> the </a:t>
            </a:r>
            <a:r>
              <a:rPr lang="it-IT" baseline="0" dirty="0" err="1"/>
              <a:t>reactor</a:t>
            </a:r>
            <a:r>
              <a:rPr lang="it-IT" baseline="0" dirty="0"/>
              <a:t> core, with BSA </a:t>
            </a:r>
            <a:r>
              <a:rPr lang="it-IT" baseline="0" dirty="0" err="1"/>
              <a:t>using</a:t>
            </a:r>
            <a:r>
              <a:rPr lang="it-IT" baseline="0" dirty="0"/>
              <a:t> </a:t>
            </a:r>
            <a:r>
              <a:rPr lang="it-IT" baseline="0" dirty="0" err="1"/>
              <a:t>inelastic</a:t>
            </a:r>
            <a:r>
              <a:rPr lang="it-IT" baseline="0" dirty="0"/>
              <a:t> cross </a:t>
            </a:r>
            <a:r>
              <a:rPr lang="it-IT" baseline="0" dirty="0" err="1"/>
              <a:t>section</a:t>
            </a:r>
            <a:r>
              <a:rPr lang="it-IT" baseline="0" dirty="0"/>
              <a:t> </a:t>
            </a:r>
            <a:r>
              <a:rPr lang="it-IT" baseline="0" dirty="0" err="1"/>
              <a:t>we</a:t>
            </a:r>
            <a:r>
              <a:rPr lang="it-IT" baseline="0" dirty="0"/>
              <a:t> can </a:t>
            </a:r>
            <a:r>
              <a:rPr lang="it-IT" baseline="0" dirty="0" err="1"/>
              <a:t>move</a:t>
            </a:r>
            <a:r>
              <a:rPr lang="it-IT" baseline="0" dirty="0"/>
              <a:t> fast </a:t>
            </a:r>
            <a:r>
              <a:rPr lang="it-IT" baseline="0" dirty="0" err="1"/>
              <a:t>neutron</a:t>
            </a:r>
            <a:r>
              <a:rPr lang="it-IT" baseline="0" dirty="0"/>
              <a:t> in the </a:t>
            </a:r>
            <a:r>
              <a:rPr lang="it-IT" baseline="0" dirty="0" err="1"/>
              <a:t>epithermal</a:t>
            </a:r>
            <a:r>
              <a:rPr lang="it-IT" baseline="0" dirty="0"/>
              <a:t> </a:t>
            </a:r>
            <a:r>
              <a:rPr lang="it-IT" baseline="0" dirty="0" err="1"/>
              <a:t>range</a:t>
            </a:r>
            <a:r>
              <a:rPr lang="it-IT" baseline="0" dirty="0"/>
              <a:t> </a:t>
            </a:r>
            <a:r>
              <a:rPr lang="it-IT" baseline="0" dirty="0" err="1"/>
              <a:t>useful</a:t>
            </a:r>
            <a:r>
              <a:rPr lang="it-IT" baseline="0" dirty="0"/>
              <a:t> for BNCT</a:t>
            </a:r>
            <a:endParaRPr lang="it-IT" dirty="0"/>
          </a:p>
        </p:txBody>
      </p:sp>
      <p:sp>
        <p:nvSpPr>
          <p:cNvPr id="4" name="Segnaposto numero diapositiva 3"/>
          <p:cNvSpPr>
            <a:spLocks noGrp="1"/>
          </p:cNvSpPr>
          <p:nvPr>
            <p:ph type="sldNum" sz="quarter" idx="10"/>
          </p:nvPr>
        </p:nvSpPr>
        <p:spPr/>
        <p:txBody>
          <a:bodyPr/>
          <a:lstStyle/>
          <a:p>
            <a:fld id="{38257B20-CE7E-4F40-BEE2-7BC76C9F8A9E}" type="slidenum">
              <a:rPr lang="it-IT" smtClean="0"/>
              <a:pPr/>
              <a:t>12</a:t>
            </a:fld>
            <a:endParaRPr lang="it-IT"/>
          </a:p>
        </p:txBody>
      </p:sp>
    </p:spTree>
    <p:extLst>
      <p:ext uri="{BB962C8B-B14F-4D97-AF65-F5344CB8AC3E}">
        <p14:creationId xmlns:p14="http://schemas.microsoft.com/office/powerpoint/2010/main" val="1369767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8113" y="766763"/>
            <a:ext cx="6823075" cy="3838575"/>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8257B20-CE7E-4F40-BEE2-7BC76C9F8A9E}" type="slidenum">
              <a:rPr lang="it-IT" smtClean="0"/>
              <a:pPr/>
              <a:t>13</a:t>
            </a:fld>
            <a:endParaRPr lang="it-IT"/>
          </a:p>
        </p:txBody>
      </p:sp>
    </p:spTree>
    <p:extLst>
      <p:ext uri="{BB962C8B-B14F-4D97-AF65-F5344CB8AC3E}">
        <p14:creationId xmlns:p14="http://schemas.microsoft.com/office/powerpoint/2010/main" val="1400373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8113" y="766763"/>
            <a:ext cx="6823075" cy="38385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8257B20-CE7E-4F40-BEE2-7BC76C9F8A9E}" type="slidenum">
              <a:rPr lang="it-IT" smtClean="0"/>
              <a:pPr/>
              <a:t>14</a:t>
            </a:fld>
            <a:endParaRPr lang="it-IT"/>
          </a:p>
        </p:txBody>
      </p:sp>
    </p:spTree>
    <p:extLst>
      <p:ext uri="{BB962C8B-B14F-4D97-AF65-F5344CB8AC3E}">
        <p14:creationId xmlns:p14="http://schemas.microsoft.com/office/powerpoint/2010/main" val="1263056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8113" y="766763"/>
            <a:ext cx="6823075" cy="38385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8257B20-CE7E-4F40-BEE2-7BC76C9F8A9E}" type="slidenum">
              <a:rPr lang="it-IT" smtClean="0"/>
              <a:pPr/>
              <a:t>15</a:t>
            </a:fld>
            <a:endParaRPr lang="it-IT"/>
          </a:p>
        </p:txBody>
      </p:sp>
    </p:spTree>
    <p:extLst>
      <p:ext uri="{BB962C8B-B14F-4D97-AF65-F5344CB8AC3E}">
        <p14:creationId xmlns:p14="http://schemas.microsoft.com/office/powerpoint/2010/main" val="2058628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8113" y="766763"/>
            <a:ext cx="6823075" cy="38385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8257B20-CE7E-4F40-BEE2-7BC76C9F8A9E}" type="slidenum">
              <a:rPr lang="it-IT" smtClean="0"/>
              <a:pPr/>
              <a:t>16</a:t>
            </a:fld>
            <a:endParaRPr lang="it-IT"/>
          </a:p>
        </p:txBody>
      </p:sp>
    </p:spTree>
    <p:extLst>
      <p:ext uri="{BB962C8B-B14F-4D97-AF65-F5344CB8AC3E}">
        <p14:creationId xmlns:p14="http://schemas.microsoft.com/office/powerpoint/2010/main" val="3469206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8113" y="766763"/>
            <a:ext cx="6823075" cy="3838575"/>
          </a:xfrm>
        </p:spPr>
      </p:sp>
      <p:sp>
        <p:nvSpPr>
          <p:cNvPr id="3" name="Segnaposto note 2"/>
          <p:cNvSpPr>
            <a:spLocks noGrp="1"/>
          </p:cNvSpPr>
          <p:nvPr>
            <p:ph type="body" idx="1"/>
          </p:nvPr>
        </p:nvSpPr>
        <p:spPr/>
        <p:txBody>
          <a:bodyPr/>
          <a:lstStyle/>
          <a:p>
            <a:pPr marL="0" marR="0" lvl="0" indent="0" algn="l" defTabSz="914071"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accelerator’s voltage gradient is created with a series of nested electrodes and a high voltage power supply, connected by a high voltage feedthrough column. The power supply and lower portion of the feedthrough are housed in an electrostatic vessel (ELV) that extends below the tandem accelerator. Electrostatic breakdown in the accelerator and ELV is prevented using a combination of vacuum and dielectric gas (SF6). The design of the tandem accelerator and ELV is an expansion of the Vacuum Insulated Tandem Accelerator, or VITA, created at the </a:t>
            </a:r>
            <a:r>
              <a:rPr lang="en-GB" sz="1200" kern="1200" dirty="0" err="1">
                <a:solidFill>
                  <a:schemeClr val="tx1"/>
                </a:solidFill>
                <a:effectLst/>
                <a:latin typeface="+mn-lt"/>
                <a:ea typeface="+mn-ea"/>
                <a:cs typeface="+mn-cs"/>
              </a:rPr>
              <a:t>Budker</a:t>
            </a:r>
            <a:r>
              <a:rPr lang="en-GB" sz="1200" kern="1200" dirty="0">
                <a:solidFill>
                  <a:schemeClr val="tx1"/>
                </a:solidFill>
                <a:effectLst/>
                <a:latin typeface="+mn-lt"/>
                <a:ea typeface="+mn-ea"/>
                <a:cs typeface="+mn-cs"/>
              </a:rPr>
              <a:t> Institute of Nuclear Physics [1].</a:t>
            </a:r>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38257B20-CE7E-4F40-BEE2-7BC76C9F8A9E}" type="slidenum">
              <a:rPr lang="it-IT" smtClean="0"/>
              <a:pPr/>
              <a:t>17</a:t>
            </a:fld>
            <a:endParaRPr lang="it-IT"/>
          </a:p>
        </p:txBody>
      </p:sp>
    </p:spTree>
    <p:extLst>
      <p:ext uri="{BB962C8B-B14F-4D97-AF65-F5344CB8AC3E}">
        <p14:creationId xmlns:p14="http://schemas.microsoft.com/office/powerpoint/2010/main" val="140437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8113" y="766763"/>
            <a:ext cx="6823075" cy="3838575"/>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8257B20-CE7E-4F40-BEE2-7BC76C9F8A9E}" type="slidenum">
              <a:rPr lang="it-IT" smtClean="0"/>
              <a:pPr/>
              <a:t>19</a:t>
            </a:fld>
            <a:endParaRPr lang="it-IT"/>
          </a:p>
        </p:txBody>
      </p:sp>
    </p:spTree>
    <p:extLst>
      <p:ext uri="{BB962C8B-B14F-4D97-AF65-F5344CB8AC3E}">
        <p14:creationId xmlns:p14="http://schemas.microsoft.com/office/powerpoint/2010/main" val="2155974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8113" y="766763"/>
            <a:ext cx="6823075" cy="3838575"/>
          </a:xfrm>
        </p:spPr>
      </p:sp>
      <p:sp>
        <p:nvSpPr>
          <p:cNvPr id="3" name="Segnaposto note 2"/>
          <p:cNvSpPr>
            <a:spLocks noGrp="1"/>
          </p:cNvSpPr>
          <p:nvPr>
            <p:ph type="body" idx="1"/>
          </p:nvPr>
        </p:nvSpPr>
        <p:spPr/>
        <p:txBody>
          <a:bodyPr/>
          <a:lstStyle/>
          <a:p>
            <a:r>
              <a:rPr lang="it-IT" dirty="0" err="1"/>
              <a:t>While</a:t>
            </a:r>
            <a:r>
              <a:rPr lang="it-IT" dirty="0"/>
              <a:t> </a:t>
            </a:r>
            <a:r>
              <a:rPr lang="it-IT" dirty="0" err="1"/>
              <a:t>waiting</a:t>
            </a:r>
            <a:r>
              <a:rPr lang="it-IT" dirty="0"/>
              <a:t> for the building to be ready and the machine to be </a:t>
            </a:r>
            <a:r>
              <a:rPr lang="it-IT" dirty="0" err="1"/>
              <a:t>installed</a:t>
            </a:r>
            <a:r>
              <a:rPr lang="it-IT" dirty="0"/>
              <a:t>, a </a:t>
            </a:r>
            <a:r>
              <a:rPr lang="it-IT" dirty="0" err="1"/>
              <a:t>collaboration</a:t>
            </a:r>
            <a:r>
              <a:rPr lang="it-IT" dirty="0"/>
              <a:t> </a:t>
            </a:r>
            <a:r>
              <a:rPr lang="it-IT" dirty="0" err="1"/>
              <a:t>was</a:t>
            </a:r>
            <a:r>
              <a:rPr lang="it-IT" dirty="0"/>
              <a:t> </a:t>
            </a:r>
            <a:r>
              <a:rPr lang="it-IT" dirty="0" err="1"/>
              <a:t>established</a:t>
            </a:r>
            <a:r>
              <a:rPr lang="it-IT" dirty="0"/>
              <a:t> </a:t>
            </a:r>
            <a:r>
              <a:rPr lang="it-IT" dirty="0" err="1"/>
              <a:t>between</a:t>
            </a:r>
            <a:r>
              <a:rPr lang="it-IT" dirty="0"/>
              <a:t> </a:t>
            </a:r>
            <a:r>
              <a:rPr lang="it-IT" dirty="0" err="1"/>
              <a:t>various</a:t>
            </a:r>
            <a:r>
              <a:rPr lang="it-IT" dirty="0"/>
              <a:t> </a:t>
            </a:r>
            <a:r>
              <a:rPr lang="it-IT" dirty="0" err="1"/>
              <a:t>institutions</a:t>
            </a:r>
            <a:r>
              <a:rPr lang="it-IT" dirty="0"/>
              <a:t>:</a:t>
            </a:r>
          </a:p>
          <a:p>
            <a:r>
              <a:rPr lang="it-IT" dirty="0"/>
              <a:t>...</a:t>
            </a:r>
          </a:p>
          <a:p>
            <a:r>
              <a:rPr lang="it-IT" dirty="0"/>
              <a:t>To </a:t>
            </a:r>
            <a:r>
              <a:rPr lang="it-IT" dirty="0" err="1"/>
              <a:t>develop</a:t>
            </a:r>
            <a:r>
              <a:rPr lang="it-IT" dirty="0"/>
              <a:t> </a:t>
            </a:r>
            <a:r>
              <a:rPr lang="it-IT" dirty="0" err="1"/>
              <a:t>strategies</a:t>
            </a:r>
            <a:r>
              <a:rPr lang="it-IT" dirty="0"/>
              <a:t> for...</a:t>
            </a:r>
          </a:p>
          <a:p>
            <a:r>
              <a:rPr lang="it-IT" dirty="0"/>
              <a:t>Some of </a:t>
            </a:r>
            <a:r>
              <a:rPr lang="it-IT" dirty="0" err="1"/>
              <a:t>these</a:t>
            </a:r>
            <a:r>
              <a:rPr lang="it-IT" dirty="0"/>
              <a:t> </a:t>
            </a:r>
            <a:r>
              <a:rPr lang="it-IT" dirty="0" err="1"/>
              <a:t>institutions</a:t>
            </a:r>
            <a:r>
              <a:rPr lang="it-IT" dirty="0"/>
              <a:t>—UNIPV, S. Matteo, and INFN—</a:t>
            </a:r>
            <a:r>
              <a:rPr lang="it-IT" dirty="0" err="1"/>
              <a:t>had</a:t>
            </a:r>
            <a:r>
              <a:rPr lang="it-IT" dirty="0"/>
              <a:t> </a:t>
            </a:r>
            <a:r>
              <a:rPr lang="it-IT" dirty="0" err="1"/>
              <a:t>launched</a:t>
            </a:r>
            <a:r>
              <a:rPr lang="it-IT" dirty="0"/>
              <a:t> the Taormina </a:t>
            </a:r>
            <a:r>
              <a:rPr lang="it-IT" dirty="0" err="1"/>
              <a:t>project</a:t>
            </a:r>
            <a:r>
              <a:rPr lang="it-IT" dirty="0"/>
              <a:t>.</a:t>
            </a:r>
          </a:p>
          <a:p>
            <a:endParaRPr lang="it-IT" dirty="0"/>
          </a:p>
          <a:p>
            <a:r>
              <a:rPr lang="it-IT" dirty="0" err="1"/>
              <a:t>Now</a:t>
            </a:r>
            <a:r>
              <a:rPr lang="it-IT" dirty="0"/>
              <a:t>, </a:t>
            </a:r>
            <a:r>
              <a:rPr lang="it-IT" dirty="0" err="1"/>
              <a:t>thanks</a:t>
            </a:r>
            <a:r>
              <a:rPr lang="it-IT" dirty="0"/>
              <a:t> to the </a:t>
            </a:r>
            <a:r>
              <a:rPr lang="it-IT" dirty="0" err="1"/>
              <a:t>presence</a:t>
            </a:r>
            <a:r>
              <a:rPr lang="it-IT" dirty="0"/>
              <a:t> of CNAO, </a:t>
            </a:r>
            <a:r>
              <a:rPr lang="it-IT" dirty="0" err="1"/>
              <a:t>it</a:t>
            </a:r>
            <a:r>
              <a:rPr lang="it-IT" dirty="0"/>
              <a:t> </a:t>
            </a:r>
            <a:r>
              <a:rPr lang="it-IT" dirty="0" err="1"/>
              <a:t>will</a:t>
            </a:r>
            <a:r>
              <a:rPr lang="it-IT" dirty="0"/>
              <a:t> be </a:t>
            </a:r>
            <a:r>
              <a:rPr lang="it-IT" dirty="0" err="1"/>
              <a:t>possible</a:t>
            </a:r>
            <a:r>
              <a:rPr lang="it-IT" dirty="0"/>
              <a:t> to use BNCT in the clinic with an AB-BNCT </a:t>
            </a:r>
            <a:r>
              <a:rPr lang="it-IT" dirty="0" err="1"/>
              <a:t>facility</a:t>
            </a:r>
            <a:r>
              <a:rPr lang="it-IT" dirty="0"/>
              <a:t>.</a:t>
            </a:r>
          </a:p>
          <a:p>
            <a:r>
              <a:rPr lang="it-IT" dirty="0"/>
              <a:t>Under </a:t>
            </a:r>
            <a:r>
              <a:rPr lang="it-IT" dirty="0" err="1"/>
              <a:t>construction</a:t>
            </a:r>
            <a:r>
              <a:rPr lang="it-IT" dirty="0"/>
              <a:t> </a:t>
            </a:r>
            <a:r>
              <a:rPr lang="it-IT" dirty="0" err="1"/>
              <a:t>at</a:t>
            </a:r>
            <a:r>
              <a:rPr lang="it-IT" dirty="0"/>
              <a:t> CNAO.</a:t>
            </a:r>
          </a:p>
          <a:p>
            <a:r>
              <a:rPr lang="it-IT" dirty="0"/>
              <a:t>The </a:t>
            </a:r>
            <a:r>
              <a:rPr lang="it-IT" dirty="0" err="1"/>
              <a:t>collaboration</a:t>
            </a:r>
            <a:r>
              <a:rPr lang="it-IT" dirty="0"/>
              <a:t> </a:t>
            </a:r>
            <a:r>
              <a:rPr lang="it-IT" dirty="0" err="1"/>
              <a:t>has</a:t>
            </a:r>
            <a:r>
              <a:rPr lang="it-IT" dirty="0"/>
              <a:t> </a:t>
            </a:r>
            <a:r>
              <a:rPr lang="it-IT" dirty="0" err="1"/>
              <a:t>been</a:t>
            </a:r>
            <a:r>
              <a:rPr lang="it-IT" dirty="0"/>
              <a:t> </a:t>
            </a:r>
            <a:r>
              <a:rPr lang="it-IT" dirty="0" err="1"/>
              <a:t>extended</a:t>
            </a:r>
            <a:r>
              <a:rPr lang="it-IT" dirty="0"/>
              <a:t> to </a:t>
            </a:r>
            <a:r>
              <a:rPr lang="it-IT" dirty="0" err="1"/>
              <a:t>explore</a:t>
            </a:r>
            <a:r>
              <a:rPr lang="it-IT" dirty="0"/>
              <a:t> </a:t>
            </a:r>
            <a:r>
              <a:rPr lang="it-IT" dirty="0" err="1"/>
              <a:t>key</a:t>
            </a:r>
            <a:r>
              <a:rPr lang="it-IT" dirty="0"/>
              <a:t> BNCT </a:t>
            </a:r>
            <a:r>
              <a:rPr lang="it-IT" dirty="0" err="1"/>
              <a:t>topics</a:t>
            </a:r>
            <a:r>
              <a:rPr lang="it-IT" dirty="0"/>
              <a:t>,</a:t>
            </a:r>
          </a:p>
          <a:p>
            <a:r>
              <a:rPr lang="it-IT" dirty="0" err="1"/>
              <a:t>as</a:t>
            </a:r>
            <a:r>
              <a:rPr lang="it-IT" dirty="0"/>
              <a:t> </a:t>
            </a:r>
            <a:r>
              <a:rPr lang="it-IT" dirty="0" err="1"/>
              <a:t>reported</a:t>
            </a:r>
            <a:r>
              <a:rPr lang="it-IT" dirty="0"/>
              <a:t> </a:t>
            </a:r>
            <a:r>
              <a:rPr lang="it-IT" dirty="0" err="1"/>
              <a:t>here</a:t>
            </a:r>
            <a:r>
              <a:rPr lang="it-IT" dirty="0"/>
              <a:t>...</a:t>
            </a:r>
          </a:p>
        </p:txBody>
      </p:sp>
      <p:sp>
        <p:nvSpPr>
          <p:cNvPr id="4" name="Segnaposto numero diapositiva 3"/>
          <p:cNvSpPr>
            <a:spLocks noGrp="1"/>
          </p:cNvSpPr>
          <p:nvPr>
            <p:ph type="sldNum" sz="quarter" idx="10"/>
          </p:nvPr>
        </p:nvSpPr>
        <p:spPr/>
        <p:txBody>
          <a:bodyPr/>
          <a:lstStyle/>
          <a:p>
            <a:fld id="{38257B20-CE7E-4F40-BEE2-7BC76C9F8A9E}" type="slidenum">
              <a:rPr lang="it-IT" smtClean="0"/>
              <a:pPr/>
              <a:t>20</a:t>
            </a:fld>
            <a:endParaRPr lang="it-IT"/>
          </a:p>
        </p:txBody>
      </p:sp>
    </p:spTree>
    <p:extLst>
      <p:ext uri="{BB962C8B-B14F-4D97-AF65-F5344CB8AC3E}">
        <p14:creationId xmlns:p14="http://schemas.microsoft.com/office/powerpoint/2010/main" val="1625017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 name="Google Shape;8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0567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8257B20-CE7E-4F40-BEE2-7BC76C9F8A9E}" type="slidenum">
              <a:rPr lang="it-IT" smtClean="0"/>
              <a:pPr/>
              <a:t>2</a:t>
            </a:fld>
            <a:endParaRPr lang="it-IT"/>
          </a:p>
        </p:txBody>
      </p:sp>
    </p:spTree>
    <p:extLst>
      <p:ext uri="{BB962C8B-B14F-4D97-AF65-F5344CB8AC3E}">
        <p14:creationId xmlns:p14="http://schemas.microsoft.com/office/powerpoint/2010/main" val="3168375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 name="Google Shape;8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3299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8257B20-CE7E-4F40-BEE2-7BC76C9F8A9E}" type="slidenum">
              <a:rPr lang="it-IT" smtClean="0"/>
              <a:pPr/>
              <a:t>23</a:t>
            </a:fld>
            <a:endParaRPr lang="it-IT"/>
          </a:p>
        </p:txBody>
      </p:sp>
    </p:spTree>
    <p:extLst>
      <p:ext uri="{BB962C8B-B14F-4D97-AF65-F5344CB8AC3E}">
        <p14:creationId xmlns:p14="http://schemas.microsoft.com/office/powerpoint/2010/main" val="4253578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8113" y="766763"/>
            <a:ext cx="6823075" cy="3838575"/>
          </a:xfrm>
        </p:spPr>
      </p:sp>
      <p:sp>
        <p:nvSpPr>
          <p:cNvPr id="3" name="Segnaposto note 2"/>
          <p:cNvSpPr>
            <a:spLocks noGrp="1"/>
          </p:cNvSpPr>
          <p:nvPr>
            <p:ph type="body" idx="1"/>
          </p:nvPr>
        </p:nvSpPr>
        <p:spPr/>
        <p:txBody>
          <a:bodyPr/>
          <a:lstStyle/>
          <a:p>
            <a:r>
              <a:rPr lang="it-IT" dirty="0"/>
              <a:t>Nel frattempo il lavoro è proseguito</a:t>
            </a:r>
          </a:p>
          <a:p>
            <a:r>
              <a:rPr lang="it-IT" dirty="0"/>
              <a:t>Qui vediamo lo stato dei lavoro al marzo del 2024</a:t>
            </a:r>
          </a:p>
          <a:p>
            <a:r>
              <a:rPr lang="it-IT" dirty="0"/>
              <a:t>Oggi i lavori sono più avanti</a:t>
            </a:r>
          </a:p>
          <a:p>
            <a:r>
              <a:rPr lang="it-IT" dirty="0"/>
              <a:t>E quello che si prevede per il prossimo </a:t>
            </a:r>
            <a:r>
              <a:rPr lang="it-IT" dirty="0" err="1"/>
              <a:t>fututo</a:t>
            </a:r>
            <a:r>
              <a:rPr lang="it-IT" dirty="0"/>
              <a:t> è:</a:t>
            </a:r>
          </a:p>
          <a:p>
            <a:r>
              <a:rPr lang="it-IT" dirty="0"/>
              <a:t>…</a:t>
            </a:r>
          </a:p>
          <a:p>
            <a:r>
              <a:rPr lang="it-IT" dirty="0"/>
              <a:t>…</a:t>
            </a:r>
          </a:p>
          <a:p>
            <a:r>
              <a:rPr lang="it-IT" dirty="0"/>
              <a:t>….</a:t>
            </a:r>
          </a:p>
          <a:p>
            <a:endParaRPr lang="it-IT" dirty="0"/>
          </a:p>
        </p:txBody>
      </p:sp>
      <p:sp>
        <p:nvSpPr>
          <p:cNvPr id="4" name="Segnaposto numero diapositiva 3"/>
          <p:cNvSpPr>
            <a:spLocks noGrp="1"/>
          </p:cNvSpPr>
          <p:nvPr>
            <p:ph type="sldNum" sz="quarter" idx="10"/>
          </p:nvPr>
        </p:nvSpPr>
        <p:spPr/>
        <p:txBody>
          <a:bodyPr/>
          <a:lstStyle/>
          <a:p>
            <a:fld id="{38257B20-CE7E-4F40-BEE2-7BC76C9F8A9E}" type="slidenum">
              <a:rPr lang="it-IT" smtClean="0"/>
              <a:pPr/>
              <a:t>24</a:t>
            </a:fld>
            <a:endParaRPr lang="it-IT"/>
          </a:p>
        </p:txBody>
      </p:sp>
    </p:spTree>
    <p:extLst>
      <p:ext uri="{BB962C8B-B14F-4D97-AF65-F5344CB8AC3E}">
        <p14:creationId xmlns:p14="http://schemas.microsoft.com/office/powerpoint/2010/main" val="2118306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7C021FE-D630-4E21-83CB-585A88E36C24}" type="slidenum">
              <a:rPr lang="en-GB" altLang="it-IT" smtClean="0">
                <a:solidFill>
                  <a:srgbClr val="000000"/>
                </a:solidFill>
              </a:rPr>
              <a:pPr>
                <a:spcBef>
                  <a:spcPct val="0"/>
                </a:spcBef>
              </a:pPr>
              <a:t>25</a:t>
            </a:fld>
            <a:endParaRPr lang="en-GB" altLang="it-IT">
              <a:solidFill>
                <a:srgbClr val="000000"/>
              </a:solidFill>
            </a:endParaRPr>
          </a:p>
        </p:txBody>
      </p:sp>
      <p:sp>
        <p:nvSpPr>
          <p:cNvPr id="208899" name="Rectangle 2"/>
          <p:cNvSpPr>
            <a:spLocks noGrp="1" noRot="1" noChangeAspect="1" noChangeArrowheads="1" noTextEdit="1"/>
          </p:cNvSpPr>
          <p:nvPr>
            <p:ph type="sldImg"/>
          </p:nvPr>
        </p:nvSpPr>
        <p:spPr>
          <a:xfrm>
            <a:off x="4932363" y="390525"/>
            <a:ext cx="3486150" cy="1960563"/>
          </a:xfrm>
          <a:ln/>
        </p:spPr>
      </p:sp>
      <p:sp>
        <p:nvSpPr>
          <p:cNvPr id="2089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054645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8257B20-CE7E-4F40-BEE2-7BC76C9F8A9E}" type="slidenum">
              <a:rPr lang="it-IT" smtClean="0"/>
              <a:pPr/>
              <a:t>3</a:t>
            </a:fld>
            <a:endParaRPr lang="it-IT"/>
          </a:p>
        </p:txBody>
      </p:sp>
    </p:spTree>
    <p:extLst>
      <p:ext uri="{BB962C8B-B14F-4D97-AF65-F5344CB8AC3E}">
        <p14:creationId xmlns:p14="http://schemas.microsoft.com/office/powerpoint/2010/main" val="4044138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8257B20-CE7E-4F40-BEE2-7BC76C9F8A9E}" type="slidenum">
              <a:rPr lang="it-IT" smtClean="0"/>
              <a:pPr/>
              <a:t>4</a:t>
            </a:fld>
            <a:endParaRPr lang="it-IT"/>
          </a:p>
        </p:txBody>
      </p:sp>
    </p:spTree>
    <p:extLst>
      <p:ext uri="{BB962C8B-B14F-4D97-AF65-F5344CB8AC3E}">
        <p14:creationId xmlns:p14="http://schemas.microsoft.com/office/powerpoint/2010/main" val="2480950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8257B20-CE7E-4F40-BEE2-7BC76C9F8A9E}" type="slidenum">
              <a:rPr lang="it-IT" smtClean="0"/>
              <a:pPr/>
              <a:t>5</a:t>
            </a:fld>
            <a:endParaRPr lang="it-IT"/>
          </a:p>
        </p:txBody>
      </p:sp>
    </p:spTree>
    <p:extLst>
      <p:ext uri="{BB962C8B-B14F-4D97-AF65-F5344CB8AC3E}">
        <p14:creationId xmlns:p14="http://schemas.microsoft.com/office/powerpoint/2010/main" val="2241440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8257B20-CE7E-4F40-BEE2-7BC76C9F8A9E}" type="slidenum">
              <a:rPr lang="it-IT" smtClean="0"/>
              <a:pPr/>
              <a:t>6</a:t>
            </a:fld>
            <a:endParaRPr lang="it-IT"/>
          </a:p>
        </p:txBody>
      </p:sp>
    </p:spTree>
    <p:extLst>
      <p:ext uri="{BB962C8B-B14F-4D97-AF65-F5344CB8AC3E}">
        <p14:creationId xmlns:p14="http://schemas.microsoft.com/office/powerpoint/2010/main" val="3077830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8257B20-CE7E-4F40-BEE2-7BC76C9F8A9E}" type="slidenum">
              <a:rPr lang="it-IT" smtClean="0"/>
              <a:pPr/>
              <a:t>7</a:t>
            </a:fld>
            <a:endParaRPr lang="it-IT"/>
          </a:p>
        </p:txBody>
      </p:sp>
    </p:spTree>
    <p:extLst>
      <p:ext uri="{BB962C8B-B14F-4D97-AF65-F5344CB8AC3E}">
        <p14:creationId xmlns:p14="http://schemas.microsoft.com/office/powerpoint/2010/main" val="2293943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8257B20-CE7E-4F40-BEE2-7BC76C9F8A9E}" type="slidenum">
              <a:rPr lang="it-IT" smtClean="0"/>
              <a:pPr/>
              <a:t>8</a:t>
            </a:fld>
            <a:endParaRPr lang="it-IT"/>
          </a:p>
        </p:txBody>
      </p:sp>
    </p:spTree>
    <p:extLst>
      <p:ext uri="{BB962C8B-B14F-4D97-AF65-F5344CB8AC3E}">
        <p14:creationId xmlns:p14="http://schemas.microsoft.com/office/powerpoint/2010/main" val="3311132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38257B20-CE7E-4F40-BEE2-7BC76C9F8A9E}" type="slidenum">
              <a:rPr lang="it-IT" smtClean="0"/>
              <a:pPr/>
              <a:t>10</a:t>
            </a:fld>
            <a:endParaRPr lang="it-IT"/>
          </a:p>
        </p:txBody>
      </p:sp>
    </p:spTree>
    <p:extLst>
      <p:ext uri="{BB962C8B-B14F-4D97-AF65-F5344CB8AC3E}">
        <p14:creationId xmlns:p14="http://schemas.microsoft.com/office/powerpoint/2010/main" val="1880211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7"/>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35" indent="0" algn="ctr">
              <a:buNone/>
              <a:defRPr>
                <a:solidFill>
                  <a:schemeClr val="tx1">
                    <a:tint val="75000"/>
                  </a:schemeClr>
                </a:solidFill>
              </a:defRPr>
            </a:lvl2pPr>
            <a:lvl3pPr marL="914071" indent="0" algn="ctr">
              <a:buNone/>
              <a:defRPr>
                <a:solidFill>
                  <a:schemeClr val="tx1">
                    <a:tint val="75000"/>
                  </a:schemeClr>
                </a:solidFill>
              </a:defRPr>
            </a:lvl3pPr>
            <a:lvl4pPr marL="1371110" indent="0" algn="ctr">
              <a:buNone/>
              <a:defRPr>
                <a:solidFill>
                  <a:schemeClr val="tx1">
                    <a:tint val="75000"/>
                  </a:schemeClr>
                </a:solidFill>
              </a:defRPr>
            </a:lvl4pPr>
            <a:lvl5pPr marL="1828146" indent="0" algn="ctr">
              <a:buNone/>
              <a:defRPr>
                <a:solidFill>
                  <a:schemeClr val="tx1">
                    <a:tint val="75000"/>
                  </a:schemeClr>
                </a:solidFill>
              </a:defRPr>
            </a:lvl5pPr>
            <a:lvl6pPr marL="2285181" indent="0" algn="ctr">
              <a:buNone/>
              <a:defRPr>
                <a:solidFill>
                  <a:schemeClr val="tx1">
                    <a:tint val="75000"/>
                  </a:schemeClr>
                </a:solidFill>
              </a:defRPr>
            </a:lvl6pPr>
            <a:lvl7pPr marL="2742219" indent="0" algn="ctr">
              <a:buNone/>
              <a:defRPr>
                <a:solidFill>
                  <a:schemeClr val="tx1">
                    <a:tint val="75000"/>
                  </a:schemeClr>
                </a:solidFill>
              </a:defRPr>
            </a:lvl7pPr>
            <a:lvl8pPr marL="3199252" indent="0" algn="ctr">
              <a:buNone/>
              <a:defRPr>
                <a:solidFill>
                  <a:schemeClr val="tx1">
                    <a:tint val="75000"/>
                  </a:schemeClr>
                </a:solidFill>
              </a:defRPr>
            </a:lvl8pPr>
            <a:lvl9pPr marL="3656291"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r>
              <a:rPr lang="it-IT"/>
              <a:t>in2p3-cnao pavia-05-03-26</a:t>
            </a:r>
          </a:p>
        </p:txBody>
      </p:sp>
      <p:sp>
        <p:nvSpPr>
          <p:cNvPr id="5" name="Segnaposto piè di pagina 4"/>
          <p:cNvSpPr>
            <a:spLocks noGrp="1"/>
          </p:cNvSpPr>
          <p:nvPr>
            <p:ph type="ftr" sz="quarter" idx="11"/>
          </p:nvPr>
        </p:nvSpPr>
        <p:spPr/>
        <p:txBody>
          <a:bodyPr/>
          <a:lstStyle/>
          <a:p>
            <a:r>
              <a:rPr lang="en-US"/>
              <a:t>saverio altieri  CNAO</a:t>
            </a:r>
            <a:endParaRPr lang="it-IT"/>
          </a:p>
        </p:txBody>
      </p:sp>
      <p:sp>
        <p:nvSpPr>
          <p:cNvPr id="6" name="Segnaposto numero diapositiva 5"/>
          <p:cNvSpPr>
            <a:spLocks noGrp="1"/>
          </p:cNvSpPr>
          <p:nvPr>
            <p:ph type="sldNum" sz="quarter" idx="12"/>
          </p:nvPr>
        </p:nvSpPr>
        <p:spPr/>
        <p:txBody>
          <a:bodyPr/>
          <a:lstStyle/>
          <a:p>
            <a:fld id="{7F39AE4C-A60F-4E29-9A0E-52760C55257B}"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r>
              <a:rPr lang="it-IT"/>
              <a:t>in2p3-cnao pavia-05-03-26</a:t>
            </a:r>
          </a:p>
        </p:txBody>
      </p:sp>
      <p:sp>
        <p:nvSpPr>
          <p:cNvPr id="5" name="Segnaposto piè di pagina 4"/>
          <p:cNvSpPr>
            <a:spLocks noGrp="1"/>
          </p:cNvSpPr>
          <p:nvPr>
            <p:ph type="ftr" sz="quarter" idx="11"/>
          </p:nvPr>
        </p:nvSpPr>
        <p:spPr/>
        <p:txBody>
          <a:bodyPr/>
          <a:lstStyle/>
          <a:p>
            <a:r>
              <a:rPr lang="en-US"/>
              <a:t>saverio altieri  CNAO</a:t>
            </a:r>
            <a:endParaRPr lang="it-IT"/>
          </a:p>
        </p:txBody>
      </p:sp>
      <p:sp>
        <p:nvSpPr>
          <p:cNvPr id="6" name="Segnaposto numero diapositiva 5"/>
          <p:cNvSpPr>
            <a:spLocks noGrp="1"/>
          </p:cNvSpPr>
          <p:nvPr>
            <p:ph type="sldNum" sz="quarter" idx="12"/>
          </p:nvPr>
        </p:nvSpPr>
        <p:spPr/>
        <p:txBody>
          <a:bodyPr/>
          <a:lstStyle/>
          <a:p>
            <a:fld id="{7F39AE4C-A60F-4E29-9A0E-52760C55257B}"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46"/>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46"/>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r>
              <a:rPr lang="it-IT"/>
              <a:t>in2p3-cnao pavia-05-03-26</a:t>
            </a:r>
          </a:p>
        </p:txBody>
      </p:sp>
      <p:sp>
        <p:nvSpPr>
          <p:cNvPr id="5" name="Segnaposto piè di pagina 4"/>
          <p:cNvSpPr>
            <a:spLocks noGrp="1"/>
          </p:cNvSpPr>
          <p:nvPr>
            <p:ph type="ftr" sz="quarter" idx="11"/>
          </p:nvPr>
        </p:nvSpPr>
        <p:spPr/>
        <p:txBody>
          <a:bodyPr/>
          <a:lstStyle/>
          <a:p>
            <a:r>
              <a:rPr lang="en-US"/>
              <a:t>saverio altieri  CNAO</a:t>
            </a:r>
            <a:endParaRPr lang="it-IT"/>
          </a:p>
        </p:txBody>
      </p:sp>
      <p:sp>
        <p:nvSpPr>
          <p:cNvPr id="6" name="Segnaposto numero diapositiva 5"/>
          <p:cNvSpPr>
            <a:spLocks noGrp="1"/>
          </p:cNvSpPr>
          <p:nvPr>
            <p:ph type="sldNum" sz="quarter" idx="12"/>
          </p:nvPr>
        </p:nvSpPr>
        <p:spPr/>
        <p:txBody>
          <a:bodyPr/>
          <a:lstStyle/>
          <a:p>
            <a:fld id="{7F39AE4C-A60F-4E29-9A0E-52760C55257B}"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E80D6B-75F6-4F54-963D-3A45B2DB468A}"/>
              </a:ext>
            </a:extLst>
          </p:cNvPr>
          <p:cNvSpPr>
            <a:spLocks noGrp="1"/>
          </p:cNvSpPr>
          <p:nvPr>
            <p:ph type="title"/>
          </p:nvPr>
        </p:nvSpPr>
        <p:spPr/>
        <p:txBody>
          <a:bodyPr/>
          <a:lstStyle/>
          <a:p>
            <a:r>
              <a:rPr lang="it-IT" dirty="0"/>
              <a:t>Fare clic per modificare lo stile del titolo dello schema</a:t>
            </a:r>
          </a:p>
        </p:txBody>
      </p:sp>
      <p:sp>
        <p:nvSpPr>
          <p:cNvPr id="6" name="Segnaposto contenuto 3">
            <a:extLst>
              <a:ext uri="{FF2B5EF4-FFF2-40B4-BE49-F238E27FC236}">
                <a16:creationId xmlns:a16="http://schemas.microsoft.com/office/drawing/2014/main" id="{C6B0A16C-EACF-4BD5-8824-D32F0BB16B3C}"/>
              </a:ext>
            </a:extLst>
          </p:cNvPr>
          <p:cNvSpPr>
            <a:spLocks noGrp="1"/>
          </p:cNvSpPr>
          <p:nvPr>
            <p:ph sz="quarter" idx="10"/>
          </p:nvPr>
        </p:nvSpPr>
        <p:spPr>
          <a:xfrm>
            <a:off x="311987" y="6538185"/>
            <a:ext cx="11488948" cy="230832"/>
          </a:xfrm>
        </p:spPr>
        <p:txBody>
          <a:bodyPr anchor="b" anchorCtr="0">
            <a:noAutofit/>
          </a:bodyPr>
          <a:lstStyle>
            <a:lvl1pPr marL="0" indent="0" algn="r">
              <a:spcBef>
                <a:spcPts val="0"/>
              </a:spcBef>
              <a:buNone/>
              <a:defRPr sz="1100"/>
            </a:lvl1pPr>
          </a:lstStyle>
          <a:p>
            <a:pPr lvl="0"/>
            <a:r>
              <a:rPr lang="it-IT" dirty="0"/>
              <a:t>Fare clic per modificare gli stili del testo dello schema</a:t>
            </a:r>
          </a:p>
        </p:txBody>
      </p:sp>
    </p:spTree>
    <p:extLst>
      <p:ext uri="{BB962C8B-B14F-4D97-AF65-F5344CB8AC3E}">
        <p14:creationId xmlns:p14="http://schemas.microsoft.com/office/powerpoint/2010/main" val="1589919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r>
              <a:rPr lang="it-IT"/>
              <a:t>in2p3-cnao pavia-05-03-26</a:t>
            </a:r>
          </a:p>
        </p:txBody>
      </p:sp>
      <p:sp>
        <p:nvSpPr>
          <p:cNvPr id="5" name="Segnaposto piè di pagina 4"/>
          <p:cNvSpPr>
            <a:spLocks noGrp="1"/>
          </p:cNvSpPr>
          <p:nvPr>
            <p:ph type="ftr" sz="quarter" idx="11"/>
          </p:nvPr>
        </p:nvSpPr>
        <p:spPr/>
        <p:txBody>
          <a:bodyPr/>
          <a:lstStyle/>
          <a:p>
            <a:r>
              <a:rPr lang="en-US"/>
              <a:t>saverio altieri  CNAO</a:t>
            </a:r>
            <a:endParaRPr lang="it-IT"/>
          </a:p>
        </p:txBody>
      </p:sp>
      <p:sp>
        <p:nvSpPr>
          <p:cNvPr id="6" name="Segnaposto numero diapositiva 5"/>
          <p:cNvSpPr>
            <a:spLocks noGrp="1"/>
          </p:cNvSpPr>
          <p:nvPr>
            <p:ph type="sldNum" sz="quarter" idx="12"/>
          </p:nvPr>
        </p:nvSpPr>
        <p:spPr/>
        <p:txBody>
          <a:bodyPr/>
          <a:lstStyle/>
          <a:p>
            <a:fld id="{7F39AE4C-A60F-4E29-9A0E-52760C55257B}"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8"/>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21"/>
            <a:ext cx="10363200" cy="1500187"/>
          </a:xfrm>
        </p:spPr>
        <p:txBody>
          <a:bodyPr anchor="b"/>
          <a:lstStyle>
            <a:lvl1pPr marL="0" indent="0">
              <a:buNone/>
              <a:defRPr sz="2000">
                <a:solidFill>
                  <a:schemeClr val="tx1">
                    <a:tint val="75000"/>
                  </a:schemeClr>
                </a:solidFill>
              </a:defRPr>
            </a:lvl1pPr>
            <a:lvl2pPr marL="457035" indent="0">
              <a:buNone/>
              <a:defRPr sz="1800">
                <a:solidFill>
                  <a:schemeClr val="tx1">
                    <a:tint val="75000"/>
                  </a:schemeClr>
                </a:solidFill>
              </a:defRPr>
            </a:lvl2pPr>
            <a:lvl3pPr marL="914071" indent="0">
              <a:buNone/>
              <a:defRPr sz="1600">
                <a:solidFill>
                  <a:schemeClr val="tx1">
                    <a:tint val="75000"/>
                  </a:schemeClr>
                </a:solidFill>
              </a:defRPr>
            </a:lvl3pPr>
            <a:lvl4pPr marL="1371110" indent="0">
              <a:buNone/>
              <a:defRPr sz="1400">
                <a:solidFill>
                  <a:schemeClr val="tx1">
                    <a:tint val="75000"/>
                  </a:schemeClr>
                </a:solidFill>
              </a:defRPr>
            </a:lvl4pPr>
            <a:lvl5pPr marL="1828146" indent="0">
              <a:buNone/>
              <a:defRPr sz="1400">
                <a:solidFill>
                  <a:schemeClr val="tx1">
                    <a:tint val="75000"/>
                  </a:schemeClr>
                </a:solidFill>
              </a:defRPr>
            </a:lvl5pPr>
            <a:lvl6pPr marL="2285181" indent="0">
              <a:buNone/>
              <a:defRPr sz="1400">
                <a:solidFill>
                  <a:schemeClr val="tx1">
                    <a:tint val="75000"/>
                  </a:schemeClr>
                </a:solidFill>
              </a:defRPr>
            </a:lvl6pPr>
            <a:lvl7pPr marL="2742219" indent="0">
              <a:buNone/>
              <a:defRPr sz="1400">
                <a:solidFill>
                  <a:schemeClr val="tx1">
                    <a:tint val="75000"/>
                  </a:schemeClr>
                </a:solidFill>
              </a:defRPr>
            </a:lvl7pPr>
            <a:lvl8pPr marL="3199252" indent="0">
              <a:buNone/>
              <a:defRPr sz="1400">
                <a:solidFill>
                  <a:schemeClr val="tx1">
                    <a:tint val="75000"/>
                  </a:schemeClr>
                </a:solidFill>
              </a:defRPr>
            </a:lvl8pPr>
            <a:lvl9pPr marL="3656291"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r>
              <a:rPr lang="it-IT"/>
              <a:t>in2p3-cnao pavia-05-03-26</a:t>
            </a:r>
          </a:p>
        </p:txBody>
      </p:sp>
      <p:sp>
        <p:nvSpPr>
          <p:cNvPr id="5" name="Segnaposto piè di pagina 4"/>
          <p:cNvSpPr>
            <a:spLocks noGrp="1"/>
          </p:cNvSpPr>
          <p:nvPr>
            <p:ph type="ftr" sz="quarter" idx="11"/>
          </p:nvPr>
        </p:nvSpPr>
        <p:spPr/>
        <p:txBody>
          <a:bodyPr/>
          <a:lstStyle/>
          <a:p>
            <a:r>
              <a:rPr lang="en-US"/>
              <a:t>saverio altieri  CNAO</a:t>
            </a:r>
            <a:endParaRPr lang="it-IT"/>
          </a:p>
        </p:txBody>
      </p:sp>
      <p:sp>
        <p:nvSpPr>
          <p:cNvPr id="6" name="Segnaposto numero diapositiva 5"/>
          <p:cNvSpPr>
            <a:spLocks noGrp="1"/>
          </p:cNvSpPr>
          <p:nvPr>
            <p:ph type="sldNum" sz="quarter" idx="12"/>
          </p:nvPr>
        </p:nvSpPr>
        <p:spPr/>
        <p:txBody>
          <a:bodyPr/>
          <a:lstStyle/>
          <a:p>
            <a:fld id="{7F39AE4C-A60F-4E29-9A0E-52760C55257B}"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r>
              <a:rPr lang="it-IT"/>
              <a:t>in2p3-cnao pavia-05-03-26</a:t>
            </a:r>
          </a:p>
        </p:txBody>
      </p:sp>
      <p:sp>
        <p:nvSpPr>
          <p:cNvPr id="6" name="Segnaposto piè di pagina 5"/>
          <p:cNvSpPr>
            <a:spLocks noGrp="1"/>
          </p:cNvSpPr>
          <p:nvPr>
            <p:ph type="ftr" sz="quarter" idx="11"/>
          </p:nvPr>
        </p:nvSpPr>
        <p:spPr/>
        <p:txBody>
          <a:bodyPr/>
          <a:lstStyle/>
          <a:p>
            <a:r>
              <a:rPr lang="en-US"/>
              <a:t>saverio altieri  CNAO</a:t>
            </a:r>
            <a:endParaRPr lang="it-IT"/>
          </a:p>
        </p:txBody>
      </p:sp>
      <p:sp>
        <p:nvSpPr>
          <p:cNvPr id="7" name="Segnaposto numero diapositiva 6"/>
          <p:cNvSpPr>
            <a:spLocks noGrp="1"/>
          </p:cNvSpPr>
          <p:nvPr>
            <p:ph type="sldNum" sz="quarter" idx="12"/>
          </p:nvPr>
        </p:nvSpPr>
        <p:spPr/>
        <p:txBody>
          <a:bodyPr/>
          <a:lstStyle/>
          <a:p>
            <a:fld id="{7F39AE4C-A60F-4E29-9A0E-52760C55257B}"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9" y="1535113"/>
            <a:ext cx="5389033"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r>
              <a:rPr lang="it-IT"/>
              <a:t>in2p3-cnao pavia-05-03-26</a:t>
            </a:r>
          </a:p>
        </p:txBody>
      </p:sp>
      <p:sp>
        <p:nvSpPr>
          <p:cNvPr id="8" name="Segnaposto piè di pagina 7"/>
          <p:cNvSpPr>
            <a:spLocks noGrp="1"/>
          </p:cNvSpPr>
          <p:nvPr>
            <p:ph type="ftr" sz="quarter" idx="11"/>
          </p:nvPr>
        </p:nvSpPr>
        <p:spPr/>
        <p:txBody>
          <a:bodyPr/>
          <a:lstStyle/>
          <a:p>
            <a:r>
              <a:rPr lang="en-US"/>
              <a:t>saverio altieri  CNAO</a:t>
            </a:r>
            <a:endParaRPr lang="it-IT"/>
          </a:p>
        </p:txBody>
      </p:sp>
      <p:sp>
        <p:nvSpPr>
          <p:cNvPr id="9" name="Segnaposto numero diapositiva 8"/>
          <p:cNvSpPr>
            <a:spLocks noGrp="1"/>
          </p:cNvSpPr>
          <p:nvPr>
            <p:ph type="sldNum" sz="quarter" idx="12"/>
          </p:nvPr>
        </p:nvSpPr>
        <p:spPr/>
        <p:txBody>
          <a:bodyPr/>
          <a:lstStyle/>
          <a:p>
            <a:fld id="{7F39AE4C-A60F-4E29-9A0E-52760C55257B}"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r>
              <a:rPr lang="it-IT"/>
              <a:t>in2p3-cnao pavia-05-03-26</a:t>
            </a:r>
          </a:p>
        </p:txBody>
      </p:sp>
      <p:sp>
        <p:nvSpPr>
          <p:cNvPr id="4" name="Segnaposto piè di pagina 3"/>
          <p:cNvSpPr>
            <a:spLocks noGrp="1"/>
          </p:cNvSpPr>
          <p:nvPr>
            <p:ph type="ftr" sz="quarter" idx="11"/>
          </p:nvPr>
        </p:nvSpPr>
        <p:spPr/>
        <p:txBody>
          <a:bodyPr/>
          <a:lstStyle/>
          <a:p>
            <a:r>
              <a:rPr lang="en-US"/>
              <a:t>saverio altieri  CNAO</a:t>
            </a:r>
            <a:endParaRPr lang="it-IT"/>
          </a:p>
        </p:txBody>
      </p:sp>
      <p:sp>
        <p:nvSpPr>
          <p:cNvPr id="5" name="Segnaposto numero diapositiva 4"/>
          <p:cNvSpPr>
            <a:spLocks noGrp="1"/>
          </p:cNvSpPr>
          <p:nvPr>
            <p:ph type="sldNum" sz="quarter" idx="12"/>
          </p:nvPr>
        </p:nvSpPr>
        <p:spPr/>
        <p:txBody>
          <a:bodyPr/>
          <a:lstStyle/>
          <a:p>
            <a:fld id="{7F39AE4C-A60F-4E29-9A0E-52760C55257B}"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a:t>in2p3-cnao pavia-05-03-26</a:t>
            </a:r>
          </a:p>
        </p:txBody>
      </p:sp>
      <p:sp>
        <p:nvSpPr>
          <p:cNvPr id="3" name="Segnaposto piè di pagina 2"/>
          <p:cNvSpPr>
            <a:spLocks noGrp="1"/>
          </p:cNvSpPr>
          <p:nvPr>
            <p:ph type="ftr" sz="quarter" idx="11"/>
          </p:nvPr>
        </p:nvSpPr>
        <p:spPr/>
        <p:txBody>
          <a:bodyPr/>
          <a:lstStyle/>
          <a:p>
            <a:r>
              <a:rPr lang="en-US"/>
              <a:t>saverio altieri  CNAO</a:t>
            </a:r>
            <a:endParaRPr lang="it-IT"/>
          </a:p>
        </p:txBody>
      </p:sp>
      <p:sp>
        <p:nvSpPr>
          <p:cNvPr id="4" name="Segnaposto numero diapositiva 3"/>
          <p:cNvSpPr>
            <a:spLocks noGrp="1"/>
          </p:cNvSpPr>
          <p:nvPr>
            <p:ph type="sldNum" sz="quarter" idx="12"/>
          </p:nvPr>
        </p:nvSpPr>
        <p:spPr/>
        <p:txBody>
          <a:bodyPr/>
          <a:lstStyle/>
          <a:p>
            <a:fld id="{7F39AE4C-A60F-4E29-9A0E-52760C55257B}"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3"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3" y="1435102"/>
            <a:ext cx="4011084"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r>
              <a:rPr lang="it-IT"/>
              <a:t>in2p3-cnao pavia-05-03-26</a:t>
            </a:r>
          </a:p>
        </p:txBody>
      </p:sp>
      <p:sp>
        <p:nvSpPr>
          <p:cNvPr id="6" name="Segnaposto piè di pagina 5"/>
          <p:cNvSpPr>
            <a:spLocks noGrp="1"/>
          </p:cNvSpPr>
          <p:nvPr>
            <p:ph type="ftr" sz="quarter" idx="11"/>
          </p:nvPr>
        </p:nvSpPr>
        <p:spPr/>
        <p:txBody>
          <a:bodyPr/>
          <a:lstStyle/>
          <a:p>
            <a:r>
              <a:rPr lang="en-US"/>
              <a:t>saverio altieri  CNAO</a:t>
            </a:r>
            <a:endParaRPr lang="it-IT"/>
          </a:p>
        </p:txBody>
      </p:sp>
      <p:sp>
        <p:nvSpPr>
          <p:cNvPr id="7" name="Segnaposto numero diapositiva 6"/>
          <p:cNvSpPr>
            <a:spLocks noGrp="1"/>
          </p:cNvSpPr>
          <p:nvPr>
            <p:ph type="sldNum" sz="quarter" idx="12"/>
          </p:nvPr>
        </p:nvSpPr>
        <p:spPr/>
        <p:txBody>
          <a:bodyPr/>
          <a:lstStyle/>
          <a:p>
            <a:fld id="{7F39AE4C-A60F-4E29-9A0E-52760C55257B}"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r>
              <a:rPr lang="it-IT"/>
              <a:t>in2p3-cnao pavia-05-03-26</a:t>
            </a:r>
          </a:p>
        </p:txBody>
      </p:sp>
      <p:sp>
        <p:nvSpPr>
          <p:cNvPr id="6" name="Segnaposto piè di pagina 5"/>
          <p:cNvSpPr>
            <a:spLocks noGrp="1"/>
          </p:cNvSpPr>
          <p:nvPr>
            <p:ph type="ftr" sz="quarter" idx="11"/>
          </p:nvPr>
        </p:nvSpPr>
        <p:spPr/>
        <p:txBody>
          <a:bodyPr/>
          <a:lstStyle/>
          <a:p>
            <a:r>
              <a:rPr lang="en-US"/>
              <a:t>saverio altieri  CNAO</a:t>
            </a:r>
            <a:endParaRPr lang="it-IT"/>
          </a:p>
        </p:txBody>
      </p:sp>
      <p:sp>
        <p:nvSpPr>
          <p:cNvPr id="7" name="Segnaposto numero diapositiva 6"/>
          <p:cNvSpPr>
            <a:spLocks noGrp="1"/>
          </p:cNvSpPr>
          <p:nvPr>
            <p:ph type="sldNum" sz="quarter" idx="12"/>
          </p:nvPr>
        </p:nvSpPr>
        <p:spPr/>
        <p:txBody>
          <a:bodyPr/>
          <a:lstStyle/>
          <a:p>
            <a:fld id="{7F39AE4C-A60F-4E29-9A0E-52760C55257B}"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07" tIns="45704" rIns="91407" bIns="45704" rtlCol="0" anchor="ctr">
            <a:normAutofit/>
          </a:bodyPr>
          <a:lstStyle/>
          <a:p>
            <a:r>
              <a:rPr lang="it-IT"/>
              <a:t>Fare clic per modificare lo stile del titolo</a:t>
            </a:r>
          </a:p>
        </p:txBody>
      </p:sp>
      <p:sp>
        <p:nvSpPr>
          <p:cNvPr id="3" name="Segnaposto testo 2"/>
          <p:cNvSpPr>
            <a:spLocks noGrp="1"/>
          </p:cNvSpPr>
          <p:nvPr>
            <p:ph type="body" idx="1"/>
          </p:nvPr>
        </p:nvSpPr>
        <p:spPr>
          <a:xfrm>
            <a:off x="609600" y="1600207"/>
            <a:ext cx="10972800" cy="4525963"/>
          </a:xfrm>
          <a:prstGeom prst="rect">
            <a:avLst/>
          </a:prstGeom>
        </p:spPr>
        <p:txBody>
          <a:bodyPr vert="horz" lIns="91407" tIns="45704" rIns="91407" bIns="45704"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8"/>
            <a:ext cx="2844800" cy="365125"/>
          </a:xfrm>
          <a:prstGeom prst="rect">
            <a:avLst/>
          </a:prstGeom>
        </p:spPr>
        <p:txBody>
          <a:bodyPr vert="horz" lIns="91407" tIns="45704" rIns="91407" bIns="45704" rtlCol="0" anchor="ctr"/>
          <a:lstStyle>
            <a:lvl1pPr algn="l">
              <a:defRPr sz="1200">
                <a:solidFill>
                  <a:schemeClr val="tx1">
                    <a:tint val="75000"/>
                  </a:schemeClr>
                </a:solidFill>
              </a:defRPr>
            </a:lvl1pPr>
          </a:lstStyle>
          <a:p>
            <a:r>
              <a:rPr lang="it-IT"/>
              <a:t>in2p3-cnao pavia-05-03-26</a:t>
            </a:r>
          </a:p>
        </p:txBody>
      </p:sp>
      <p:sp>
        <p:nvSpPr>
          <p:cNvPr id="5" name="Segnaposto piè di pagina 4"/>
          <p:cNvSpPr>
            <a:spLocks noGrp="1"/>
          </p:cNvSpPr>
          <p:nvPr>
            <p:ph type="ftr" sz="quarter" idx="3"/>
          </p:nvPr>
        </p:nvSpPr>
        <p:spPr>
          <a:xfrm>
            <a:off x="4165601" y="6356358"/>
            <a:ext cx="3860800" cy="365125"/>
          </a:xfrm>
          <a:prstGeom prst="rect">
            <a:avLst/>
          </a:prstGeom>
        </p:spPr>
        <p:txBody>
          <a:bodyPr vert="horz" lIns="91407" tIns="45704" rIns="91407" bIns="45704" rtlCol="0" anchor="ctr"/>
          <a:lstStyle>
            <a:lvl1pPr algn="ctr">
              <a:defRPr sz="1200">
                <a:solidFill>
                  <a:schemeClr val="tx1">
                    <a:tint val="75000"/>
                  </a:schemeClr>
                </a:solidFill>
              </a:defRPr>
            </a:lvl1pPr>
          </a:lstStyle>
          <a:p>
            <a:r>
              <a:rPr lang="en-US"/>
              <a:t>saverio altieri  CNAO</a:t>
            </a:r>
            <a:endParaRPr lang="it-IT"/>
          </a:p>
        </p:txBody>
      </p:sp>
      <p:sp>
        <p:nvSpPr>
          <p:cNvPr id="6" name="Segnaposto numero diapositiva 5"/>
          <p:cNvSpPr>
            <a:spLocks noGrp="1"/>
          </p:cNvSpPr>
          <p:nvPr>
            <p:ph type="sldNum" sz="quarter" idx="4"/>
          </p:nvPr>
        </p:nvSpPr>
        <p:spPr>
          <a:xfrm>
            <a:off x="8737600" y="6356358"/>
            <a:ext cx="28448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7F39AE4C-A60F-4E29-9A0E-52760C55257B}"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ctr" defTabSz="914071" rtl="0" eaLnBrk="1" latinLnBrk="0" hangingPunct="1">
        <a:spcBef>
          <a:spcPct val="0"/>
        </a:spcBef>
        <a:buNone/>
        <a:defRPr sz="4400" kern="1200">
          <a:solidFill>
            <a:schemeClr val="tx1"/>
          </a:solidFill>
          <a:latin typeface="+mj-lt"/>
          <a:ea typeface="+mj-ea"/>
          <a:cs typeface="+mj-cs"/>
        </a:defRPr>
      </a:lvl1pPr>
    </p:titleStyle>
    <p:bodyStyle>
      <a:lvl1pPr marL="342778" indent="-342778" algn="l" defTabSz="91407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84" indent="-285647" algn="l" defTabSz="91407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589" indent="-228517" algn="l" defTabSz="91407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626"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665"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701"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36"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74"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07"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0.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9.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oleObject" Target="../embeddings/oleObject4.bin"/><Relationship Id="rId3" Type="http://schemas.openxmlformats.org/officeDocument/2006/relationships/notesSlide" Target="../notesSlides/notesSlide2.xml"/><Relationship Id="rId7" Type="http://schemas.openxmlformats.org/officeDocument/2006/relationships/image" Target="../media/image4.wmf"/><Relationship Id="rId12" Type="http://schemas.openxmlformats.org/officeDocument/2006/relationships/image" Target="../media/image6.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oleObject" Target="../embeddings/oleObject3.bin"/><Relationship Id="rId5" Type="http://schemas.openxmlformats.org/officeDocument/2006/relationships/image" Target="../media/image2.jpeg"/><Relationship Id="rId10" Type="http://schemas.openxmlformats.org/officeDocument/2006/relationships/image" Target="../media/image8.wmf"/><Relationship Id="rId4" Type="http://schemas.openxmlformats.org/officeDocument/2006/relationships/image" Target="../media/image1.jpeg"/><Relationship Id="rId9" Type="http://schemas.openxmlformats.org/officeDocument/2006/relationships/image" Target="../media/image5.wmf"/><Relationship Id="rId14" Type="http://schemas.openxmlformats.org/officeDocument/2006/relationships/image" Target="../media/image7.wmf"/></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3" Type="http://schemas.openxmlformats.org/officeDocument/2006/relationships/image" Target="../media/image1.jpeg"/><Relationship Id="rId7" Type="http://schemas.openxmlformats.org/officeDocument/2006/relationships/image" Target="../media/image44.png"/><Relationship Id="rId12"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3.jpeg"/><Relationship Id="rId11" Type="http://schemas.openxmlformats.org/officeDocument/2006/relationships/image" Target="../media/image38.emf"/><Relationship Id="rId5" Type="http://schemas.openxmlformats.org/officeDocument/2006/relationships/image" Target="../media/image42.jpeg"/><Relationship Id="rId10" Type="http://schemas.openxmlformats.org/officeDocument/2006/relationships/image" Target="../media/image47.png"/><Relationship Id="rId4" Type="http://schemas.openxmlformats.org/officeDocument/2006/relationships/image" Target="../media/image2.jpeg"/><Relationship Id="rId9" Type="http://schemas.openxmlformats.org/officeDocument/2006/relationships/image" Target="../media/image46.png"/><Relationship Id="rId1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jpeg"/><Relationship Id="rId12"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4.jpeg"/><Relationship Id="rId11" Type="http://schemas.openxmlformats.org/officeDocument/2006/relationships/image" Target="../media/image1.jpe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62.png"/><Relationship Id="rId12"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1.jpeg"/><Relationship Id="rId5" Type="http://schemas.openxmlformats.org/officeDocument/2006/relationships/image" Target="../media/image61.png"/><Relationship Id="rId10" Type="http://schemas.openxmlformats.org/officeDocument/2006/relationships/image" Target="../media/image65.png"/><Relationship Id="rId4" Type="http://schemas.openxmlformats.org/officeDocument/2006/relationships/image" Target="../media/image60.png"/><Relationship Id="rId9" Type="http://schemas.openxmlformats.org/officeDocument/2006/relationships/image" Target="../media/image64.png"/></Relationships>
</file>

<file path=ppt/slides/_rels/slide23.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1.jpe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2.jpeg"/><Relationship Id="rId9" Type="http://schemas.openxmlformats.org/officeDocument/2006/relationships/image" Target="../media/image70.emf"/></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4.xml"/><Relationship Id="rId7" Type="http://schemas.openxmlformats.org/officeDocument/2006/relationships/image" Target="../media/image11.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13.wmf"/><Relationship Id="rId5" Type="http://schemas.openxmlformats.org/officeDocument/2006/relationships/image" Target="../media/image2.jpeg"/><Relationship Id="rId10" Type="http://schemas.openxmlformats.org/officeDocument/2006/relationships/oleObject" Target="../embeddings/oleObject7.bin"/><Relationship Id="rId4" Type="http://schemas.openxmlformats.org/officeDocument/2006/relationships/image" Target="../media/image1.jpeg"/><Relationship Id="rId9" Type="http://schemas.openxmlformats.org/officeDocument/2006/relationships/image" Target="../media/image12.w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5.xml"/><Relationship Id="rId7" Type="http://schemas.openxmlformats.org/officeDocument/2006/relationships/image" Target="../media/image11.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2.jpeg"/><Relationship Id="rId10" Type="http://schemas.openxmlformats.org/officeDocument/2006/relationships/image" Target="../media/image14.png"/><Relationship Id="rId4" Type="http://schemas.openxmlformats.org/officeDocument/2006/relationships/image" Target="../media/image1.jpeg"/><Relationship Id="rId9" Type="http://schemas.openxmlformats.org/officeDocument/2006/relationships/image" Target="../media/image12.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17.wmf"/><Relationship Id="rId18" Type="http://schemas.openxmlformats.org/officeDocument/2006/relationships/oleObject" Target="../embeddings/oleObject14.bin"/><Relationship Id="rId3" Type="http://schemas.openxmlformats.org/officeDocument/2006/relationships/notesSlide" Target="../notesSlides/notesSlide6.xml"/><Relationship Id="rId7" Type="http://schemas.openxmlformats.org/officeDocument/2006/relationships/image" Target="../media/image13.wmf"/><Relationship Id="rId12" Type="http://schemas.openxmlformats.org/officeDocument/2006/relationships/oleObject" Target="../embeddings/oleObject11.bin"/><Relationship Id="rId17" Type="http://schemas.openxmlformats.org/officeDocument/2006/relationships/image" Target="../media/image19.wmf"/><Relationship Id="rId2" Type="http://schemas.openxmlformats.org/officeDocument/2006/relationships/slideLayout" Target="../slideLayouts/slideLayout7.xml"/><Relationship Id="rId16" Type="http://schemas.openxmlformats.org/officeDocument/2006/relationships/oleObject" Target="../embeddings/oleObject13.bin"/><Relationship Id="rId1" Type="http://schemas.openxmlformats.org/officeDocument/2006/relationships/vmlDrawing" Target="../drawings/vmlDrawing4.vml"/><Relationship Id="rId6" Type="http://schemas.openxmlformats.org/officeDocument/2006/relationships/oleObject" Target="../embeddings/oleObject8.bin"/><Relationship Id="rId11" Type="http://schemas.openxmlformats.org/officeDocument/2006/relationships/image" Target="../media/image16.wmf"/><Relationship Id="rId5" Type="http://schemas.openxmlformats.org/officeDocument/2006/relationships/image" Target="../media/image2.jpeg"/><Relationship Id="rId15" Type="http://schemas.openxmlformats.org/officeDocument/2006/relationships/image" Target="../media/image18.wmf"/><Relationship Id="rId10" Type="http://schemas.openxmlformats.org/officeDocument/2006/relationships/oleObject" Target="../embeddings/oleObject10.bin"/><Relationship Id="rId19" Type="http://schemas.openxmlformats.org/officeDocument/2006/relationships/image" Target="../media/image20.wmf"/><Relationship Id="rId4" Type="http://schemas.openxmlformats.org/officeDocument/2006/relationships/image" Target="../media/image1.jpeg"/><Relationship Id="rId9" Type="http://schemas.openxmlformats.org/officeDocument/2006/relationships/image" Target="../media/image15.wmf"/><Relationship Id="rId14" Type="http://schemas.openxmlformats.org/officeDocument/2006/relationships/oleObject" Target="../embeddings/oleObject12.bin"/></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oleObject" Target="../embeddings/oleObject17.bin"/><Relationship Id="rId3" Type="http://schemas.openxmlformats.org/officeDocument/2006/relationships/notesSlide" Target="../notesSlides/notesSlide8.xml"/><Relationship Id="rId7" Type="http://schemas.openxmlformats.org/officeDocument/2006/relationships/image" Target="../media/image17.wmf"/><Relationship Id="rId12"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5.bin"/><Relationship Id="rId11" Type="http://schemas.openxmlformats.org/officeDocument/2006/relationships/image" Target="../media/image26.png"/><Relationship Id="rId5" Type="http://schemas.openxmlformats.org/officeDocument/2006/relationships/image" Target="../media/image2.jpeg"/><Relationship Id="rId10" Type="http://schemas.openxmlformats.org/officeDocument/2006/relationships/image" Target="../media/image25.png"/><Relationship Id="rId4" Type="http://schemas.openxmlformats.org/officeDocument/2006/relationships/image" Target="../media/image1.jpeg"/><Relationship Id="rId9" Type="http://schemas.openxmlformats.org/officeDocument/2006/relationships/image" Target="../media/image23.wmf"/><Relationship Id="rId14" Type="http://schemas.openxmlformats.org/officeDocument/2006/relationships/image" Target="../media/image24.wmf"/></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9.wmf"/><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p:cNvPicPr>
            <a:picLocks noChangeAspect="1"/>
          </p:cNvPicPr>
          <p:nvPr/>
        </p:nvPicPr>
        <p:blipFill>
          <a:blip r:embed="rId3" cstate="print"/>
          <a:srcRect t="92440"/>
          <a:stretch>
            <a:fillRect/>
          </a:stretch>
        </p:blipFill>
        <p:spPr>
          <a:xfrm>
            <a:off x="2201890" y="3573016"/>
            <a:ext cx="8564121" cy="163396"/>
          </a:xfrm>
          <a:prstGeom prst="rect">
            <a:avLst/>
          </a:prstGeom>
        </p:spPr>
      </p:pic>
      <p:pic>
        <p:nvPicPr>
          <p:cNvPr id="91" name="Picture 90"/>
          <p:cNvPicPr>
            <a:picLocks/>
          </p:cNvPicPr>
          <p:nvPr/>
        </p:nvPicPr>
        <p:blipFill>
          <a:blip r:embed="rId4" cstate="print"/>
          <a:srcRect t="86772"/>
          <a:stretch>
            <a:fillRect/>
          </a:stretch>
        </p:blipFill>
        <p:spPr>
          <a:xfrm>
            <a:off x="1645946" y="3384645"/>
            <a:ext cx="827584" cy="144016"/>
          </a:xfrm>
          <a:prstGeom prst="rect">
            <a:avLst/>
          </a:prstGeom>
        </p:spPr>
      </p:pic>
      <p:sp>
        <p:nvSpPr>
          <p:cNvPr id="5" name="Rettangolo 4"/>
          <p:cNvSpPr/>
          <p:nvPr/>
        </p:nvSpPr>
        <p:spPr>
          <a:xfrm>
            <a:off x="1981201" y="2105047"/>
            <a:ext cx="8445623" cy="646298"/>
          </a:xfrm>
          <a:prstGeom prst="rect">
            <a:avLst/>
          </a:prstGeom>
        </p:spPr>
        <p:txBody>
          <a:bodyPr wrap="square" lIns="91407" tIns="45704" rIns="91407" bIns="45704">
            <a:spAutoFit/>
          </a:bodyPr>
          <a:lstStyle/>
          <a:p>
            <a:pPr algn="ctr"/>
            <a:r>
              <a:rPr lang="en-US" sz="3600" b="1" dirty="0">
                <a:latin typeface="Times New Roman" panose="02020603050405020304" pitchFamily="18" charset="0"/>
                <a:ea typeface="Times New Roman" panose="02020603050405020304" pitchFamily="18" charset="0"/>
              </a:rPr>
              <a:t>BNCT @ CNAO</a:t>
            </a:r>
            <a:endParaRPr lang="en-US" sz="3600" b="1" dirty="0">
              <a:latin typeface="Times New Roman" panose="02020603050405020304" pitchFamily="18" charset="0"/>
            </a:endParaRPr>
          </a:p>
        </p:txBody>
      </p:sp>
      <p:sp>
        <p:nvSpPr>
          <p:cNvPr id="18" name="Content Placeholder 2"/>
          <p:cNvSpPr txBox="1">
            <a:spLocks/>
          </p:cNvSpPr>
          <p:nvPr/>
        </p:nvSpPr>
        <p:spPr>
          <a:xfrm>
            <a:off x="2783632" y="764705"/>
            <a:ext cx="7643192" cy="4525963"/>
          </a:xfrm>
          <a:prstGeom prst="rect">
            <a:avLst/>
          </a:prstGeom>
        </p:spPr>
        <p:txBody>
          <a:bodyPr lIns="91407" tIns="45704" rIns="91407" bIns="45704">
            <a:normAutofit/>
          </a:bodyPr>
          <a:lstStyle/>
          <a:p>
            <a:pPr marL="342778" indent="-342778" algn="r">
              <a:spcBef>
                <a:spcPct val="20000"/>
              </a:spcBef>
              <a:buFont typeface="Arial" pitchFamily="34" charset="0"/>
              <a:buChar char="•"/>
              <a:defRPr/>
            </a:pPr>
            <a:endParaRPr lang="it-IT" sz="2400" dirty="0"/>
          </a:p>
        </p:txBody>
      </p:sp>
      <p:sp>
        <p:nvSpPr>
          <p:cNvPr id="34" name="Rectangle 7"/>
          <p:cNvSpPr>
            <a:spLocks/>
          </p:cNvSpPr>
          <p:nvPr/>
        </p:nvSpPr>
        <p:spPr bwMode="auto">
          <a:xfrm>
            <a:off x="4107686" y="4179970"/>
            <a:ext cx="4752528" cy="1729328"/>
          </a:xfrm>
          <a:prstGeom prst="rect">
            <a:avLst/>
          </a:prstGeom>
          <a:noFill/>
          <a:ln w="12700" cap="flat">
            <a:noFill/>
            <a:miter lim="800000"/>
            <a:headEnd type="none" w="med" len="med"/>
            <a:tailEnd type="none" w="med" len="med"/>
          </a:ln>
        </p:spPr>
        <p:txBody>
          <a:bodyPr lIns="0" tIns="0" rIns="0" bIns="0"/>
          <a:lstStyle/>
          <a:p>
            <a:pPr algn="ctr">
              <a:defRPr/>
            </a:pPr>
            <a:r>
              <a:rPr lang="en-US" sz="2800" dirty="0" err="1">
                <a:effectLst>
                  <a:outerShdw blurRad="38100" dist="38100" dir="2700000" algn="tl">
                    <a:srgbClr val="C0C0C0"/>
                  </a:outerShdw>
                </a:effectLst>
                <a:latin typeface="Constantia" pitchFamily="18" charset="0"/>
                <a:ea typeface="ヒラギノ明朝 ProN W3" charset="0"/>
                <a:cs typeface="Times" charset="0"/>
                <a:sym typeface="Times" charset="0"/>
              </a:rPr>
              <a:t>Saverio</a:t>
            </a:r>
            <a:r>
              <a:rPr lang="en-US" sz="2800" dirty="0">
                <a:effectLst>
                  <a:outerShdw blurRad="38100" dist="38100" dir="2700000" algn="tl">
                    <a:srgbClr val="C0C0C0"/>
                  </a:outerShdw>
                </a:effectLst>
                <a:latin typeface="Constantia" pitchFamily="18" charset="0"/>
                <a:ea typeface="ヒラギノ明朝 ProN W3" charset="0"/>
                <a:cs typeface="Times" charset="0"/>
                <a:sym typeface="Times" charset="0"/>
              </a:rPr>
              <a:t> </a:t>
            </a:r>
            <a:r>
              <a:rPr lang="en-US" sz="2800" dirty="0" err="1">
                <a:effectLst>
                  <a:outerShdw blurRad="38100" dist="38100" dir="2700000" algn="tl">
                    <a:srgbClr val="C0C0C0"/>
                  </a:outerShdw>
                </a:effectLst>
                <a:latin typeface="Constantia" pitchFamily="18" charset="0"/>
                <a:ea typeface="ヒラギノ明朝 ProN W3" charset="0"/>
                <a:cs typeface="Times" charset="0"/>
                <a:sym typeface="Times" charset="0"/>
              </a:rPr>
              <a:t>Altieri</a:t>
            </a:r>
            <a:endParaRPr lang="en-US" sz="2800" dirty="0">
              <a:effectLst>
                <a:outerShdw blurRad="38100" dist="38100" dir="2700000" algn="tl">
                  <a:srgbClr val="C0C0C0"/>
                </a:outerShdw>
              </a:effectLst>
              <a:latin typeface="Constantia" pitchFamily="18" charset="0"/>
              <a:ea typeface="ヒラギノ明朝 ProN W3" charset="0"/>
              <a:cs typeface="Times" charset="0"/>
              <a:sym typeface="Times" charset="0"/>
            </a:endParaRPr>
          </a:p>
          <a:p>
            <a:pPr algn="ctr">
              <a:defRPr/>
            </a:pPr>
            <a:endParaRPr lang="en-US" sz="2800" dirty="0">
              <a:effectLst>
                <a:outerShdw blurRad="38100" dist="38100" dir="2700000" algn="tl">
                  <a:srgbClr val="C0C0C0"/>
                </a:outerShdw>
              </a:effectLst>
              <a:latin typeface="Constantia" pitchFamily="18" charset="0"/>
              <a:ea typeface="ヒラギノ明朝 ProN W3" charset="0"/>
              <a:cs typeface="Times" charset="0"/>
              <a:sym typeface="Times" charset="0"/>
            </a:endParaRPr>
          </a:p>
          <a:p>
            <a:pPr algn="ctr">
              <a:defRPr/>
            </a:pPr>
            <a:r>
              <a:rPr lang="en-US" sz="2000" dirty="0">
                <a:effectLst>
                  <a:outerShdw blurRad="38100" dist="38100" dir="2700000" algn="tl">
                    <a:srgbClr val="C0C0C0"/>
                  </a:outerShdw>
                </a:effectLst>
                <a:latin typeface="Constantia" pitchFamily="18" charset="0"/>
                <a:ea typeface="ヒラギノ明朝 ProN W3" charset="0"/>
                <a:cs typeface="Times" charset="0"/>
                <a:sym typeface="Times" charset="0"/>
              </a:rPr>
              <a:t>CNAO Foundation Pavia, Italy </a:t>
            </a:r>
          </a:p>
        </p:txBody>
      </p:sp>
      <p:sp>
        <p:nvSpPr>
          <p:cNvPr id="2" name="Footer Placeholder 1"/>
          <p:cNvSpPr>
            <a:spLocks noGrp="1"/>
          </p:cNvSpPr>
          <p:nvPr>
            <p:ph type="ftr" sz="quarter" idx="11"/>
          </p:nvPr>
        </p:nvSpPr>
        <p:spPr/>
        <p:txBody>
          <a:bodyPr/>
          <a:lstStyle/>
          <a:p>
            <a:r>
              <a:rPr lang="en-US" dirty="0" err="1"/>
              <a:t>saverio</a:t>
            </a:r>
            <a:r>
              <a:rPr lang="en-US" dirty="0"/>
              <a:t> </a:t>
            </a:r>
            <a:r>
              <a:rPr lang="en-US" dirty="0" err="1"/>
              <a:t>altieri</a:t>
            </a:r>
            <a:r>
              <a:rPr lang="en-US" dirty="0"/>
              <a:t>  CNAO</a:t>
            </a:r>
            <a:endParaRPr lang="it-IT" dirty="0"/>
          </a:p>
        </p:txBody>
      </p:sp>
      <p:sp>
        <p:nvSpPr>
          <p:cNvPr id="3" name="Segnaposto data 2"/>
          <p:cNvSpPr>
            <a:spLocks noGrp="1"/>
          </p:cNvSpPr>
          <p:nvPr>
            <p:ph type="dt" sz="half" idx="10"/>
          </p:nvPr>
        </p:nvSpPr>
        <p:spPr/>
        <p:txBody>
          <a:bodyPr/>
          <a:lstStyle/>
          <a:p>
            <a:r>
              <a:rPr lang="it-IT"/>
              <a:t>in2p3-cnao pavia-05-03-26</a:t>
            </a:r>
            <a:endParaRPr lang="it-IT" dirty="0"/>
          </a:p>
        </p:txBody>
      </p:sp>
      <p:sp>
        <p:nvSpPr>
          <p:cNvPr id="6" name="Segnaposto numero diapositiva 5">
            <a:extLst>
              <a:ext uri="{FF2B5EF4-FFF2-40B4-BE49-F238E27FC236}">
                <a16:creationId xmlns:a16="http://schemas.microsoft.com/office/drawing/2014/main" id="{AD0331F8-0664-6840-AEE9-309245DE75A7}"/>
              </a:ext>
            </a:extLst>
          </p:cNvPr>
          <p:cNvSpPr>
            <a:spLocks noGrp="1"/>
          </p:cNvSpPr>
          <p:nvPr>
            <p:ph type="sldNum" sz="quarter" idx="12"/>
          </p:nvPr>
        </p:nvSpPr>
        <p:spPr/>
        <p:txBody>
          <a:bodyPr/>
          <a:lstStyle/>
          <a:p>
            <a:fld id="{7F39AE4C-A60F-4E29-9A0E-52760C55257B}" type="slidenum">
              <a:rPr lang="it-IT" smtClean="0"/>
              <a:pPr/>
              <a:t>1</a:t>
            </a:fld>
            <a:endParaRPr lang="it-IT"/>
          </a:p>
        </p:txBody>
      </p:sp>
      <p:pic>
        <p:nvPicPr>
          <p:cNvPr id="7" name="Immagine 6">
            <a:extLst>
              <a:ext uri="{FF2B5EF4-FFF2-40B4-BE49-F238E27FC236}">
                <a16:creationId xmlns:a16="http://schemas.microsoft.com/office/drawing/2014/main" id="{6EEC8BAF-62CA-A14A-9FDD-6DA86C30257F}"/>
              </a:ext>
            </a:extLst>
          </p:cNvPr>
          <p:cNvPicPr>
            <a:picLocks noChangeAspect="1"/>
          </p:cNvPicPr>
          <p:nvPr/>
        </p:nvPicPr>
        <p:blipFill>
          <a:blip r:embed="rId5"/>
          <a:stretch>
            <a:fillRect/>
          </a:stretch>
        </p:blipFill>
        <p:spPr>
          <a:xfrm>
            <a:off x="527291" y="455548"/>
            <a:ext cx="1905000" cy="558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p:cNvPicPr>
            <a:picLocks noChangeAspect="1"/>
          </p:cNvPicPr>
          <p:nvPr/>
        </p:nvPicPr>
        <p:blipFill>
          <a:blip r:embed="rId3" cstate="print"/>
          <a:srcRect t="92440"/>
          <a:stretch>
            <a:fillRect/>
          </a:stretch>
        </p:blipFill>
        <p:spPr>
          <a:xfrm>
            <a:off x="2135561" y="601308"/>
            <a:ext cx="8564121" cy="163396"/>
          </a:xfrm>
          <a:prstGeom prst="rect">
            <a:avLst/>
          </a:prstGeom>
        </p:spPr>
      </p:pic>
      <p:pic>
        <p:nvPicPr>
          <p:cNvPr id="91" name="Picture 90"/>
          <p:cNvPicPr>
            <a:picLocks/>
          </p:cNvPicPr>
          <p:nvPr/>
        </p:nvPicPr>
        <p:blipFill>
          <a:blip r:embed="rId4" cstate="print"/>
          <a:srcRect t="86772"/>
          <a:stretch>
            <a:fillRect/>
          </a:stretch>
        </p:blipFill>
        <p:spPr>
          <a:xfrm>
            <a:off x="1524000" y="428604"/>
            <a:ext cx="827584" cy="144016"/>
          </a:xfrm>
          <a:prstGeom prst="rect">
            <a:avLst/>
          </a:prstGeom>
        </p:spPr>
      </p:pic>
      <p:pic>
        <p:nvPicPr>
          <p:cNvPr id="361474" name="Picture 2"/>
          <p:cNvPicPr>
            <a:picLocks noChangeAspect="1" noChangeArrowheads="1"/>
          </p:cNvPicPr>
          <p:nvPr/>
        </p:nvPicPr>
        <p:blipFill rotWithShape="1">
          <a:blip r:embed="rId5" cstate="print"/>
          <a:srcRect t="19215"/>
          <a:stretch/>
        </p:blipFill>
        <p:spPr bwMode="auto">
          <a:xfrm>
            <a:off x="1616882" y="1214895"/>
            <a:ext cx="8814220" cy="2694496"/>
          </a:xfrm>
          <a:prstGeom prst="rect">
            <a:avLst/>
          </a:prstGeom>
          <a:noFill/>
          <a:ln w="9525">
            <a:noFill/>
            <a:miter lim="800000"/>
            <a:headEnd/>
            <a:tailEnd/>
          </a:ln>
        </p:spPr>
      </p:pic>
      <p:sp>
        <p:nvSpPr>
          <p:cNvPr id="15" name="Rettangolo 14"/>
          <p:cNvSpPr/>
          <p:nvPr/>
        </p:nvSpPr>
        <p:spPr>
          <a:xfrm>
            <a:off x="6096001" y="4869160"/>
            <a:ext cx="2204899" cy="923330"/>
          </a:xfrm>
          <a:prstGeom prst="rect">
            <a:avLst/>
          </a:prstGeom>
        </p:spPr>
        <p:txBody>
          <a:bodyPr wrap="none">
            <a:spAutoFit/>
          </a:bodyPr>
          <a:lstStyle/>
          <a:p>
            <a:r>
              <a:rPr lang="it-IT" b="1" dirty="0" err="1"/>
              <a:t>Thermal</a:t>
            </a:r>
            <a:r>
              <a:rPr lang="it-IT" b="1" dirty="0"/>
              <a:t> </a:t>
            </a:r>
            <a:r>
              <a:rPr lang="it-IT" b="1" dirty="0" err="1"/>
              <a:t>conductivity</a:t>
            </a:r>
            <a:endParaRPr lang="it-IT" b="1" dirty="0"/>
          </a:p>
          <a:p>
            <a:r>
              <a:rPr lang="it-IT" b="1" dirty="0" err="1"/>
              <a:t>Melting</a:t>
            </a:r>
            <a:r>
              <a:rPr lang="it-IT" b="1" dirty="0"/>
              <a:t> </a:t>
            </a:r>
            <a:r>
              <a:rPr lang="it-IT" b="1" dirty="0" err="1"/>
              <a:t>point</a:t>
            </a:r>
            <a:endParaRPr lang="it-IT" b="1" dirty="0"/>
          </a:p>
          <a:p>
            <a:r>
              <a:rPr lang="it-IT" b="1" dirty="0"/>
              <a:t>Gas </a:t>
            </a:r>
            <a:r>
              <a:rPr lang="it-IT" b="1" dirty="0" err="1"/>
              <a:t>permeability</a:t>
            </a:r>
            <a:endParaRPr lang="it-IT" b="1" dirty="0"/>
          </a:p>
        </p:txBody>
      </p:sp>
      <p:sp>
        <p:nvSpPr>
          <p:cNvPr id="16" name="Rettangolo 15"/>
          <p:cNvSpPr/>
          <p:nvPr/>
        </p:nvSpPr>
        <p:spPr>
          <a:xfrm>
            <a:off x="2495600" y="5085184"/>
            <a:ext cx="3096344" cy="369332"/>
          </a:xfrm>
          <a:prstGeom prst="rect">
            <a:avLst/>
          </a:prstGeom>
        </p:spPr>
        <p:txBody>
          <a:bodyPr wrap="square">
            <a:spAutoFit/>
          </a:bodyPr>
          <a:lstStyle/>
          <a:p>
            <a:pPr lvl="0">
              <a:spcBef>
                <a:spcPct val="30000"/>
              </a:spcBef>
              <a:defRPr/>
            </a:pPr>
            <a:r>
              <a:rPr lang="en-US" b="1" kern="0" dirty="0">
                <a:solidFill>
                  <a:schemeClr val="tx1">
                    <a:lumMod val="95000"/>
                  </a:schemeClr>
                </a:solidFill>
                <a:cs typeface="Arial" pitchFamily="34" charset="0"/>
              </a:rPr>
              <a:t>power on the target: kW/cm</a:t>
            </a:r>
            <a:r>
              <a:rPr lang="en-US" b="1" kern="0" baseline="30000" dirty="0">
                <a:solidFill>
                  <a:schemeClr val="tx1">
                    <a:lumMod val="95000"/>
                  </a:schemeClr>
                </a:solidFill>
                <a:cs typeface="Arial" pitchFamily="34" charset="0"/>
              </a:rPr>
              <a:t>2</a:t>
            </a:r>
          </a:p>
        </p:txBody>
      </p:sp>
      <p:pic>
        <p:nvPicPr>
          <p:cNvPr id="9" name="Picture 2"/>
          <p:cNvPicPr>
            <a:picLocks noChangeAspect="1" noChangeArrowheads="1"/>
          </p:cNvPicPr>
          <p:nvPr/>
        </p:nvPicPr>
        <p:blipFill>
          <a:blip r:embed="rId6" cstate="print"/>
          <a:srcRect/>
          <a:stretch>
            <a:fillRect/>
          </a:stretch>
        </p:blipFill>
        <p:spPr bwMode="auto">
          <a:xfrm>
            <a:off x="2698176" y="4149081"/>
            <a:ext cx="1476375" cy="333375"/>
          </a:xfrm>
          <a:prstGeom prst="rect">
            <a:avLst/>
          </a:prstGeom>
          <a:noFill/>
          <a:ln w="9525">
            <a:noFill/>
            <a:miter lim="800000"/>
            <a:headEnd/>
            <a:tailEnd/>
          </a:ln>
        </p:spPr>
      </p:pic>
      <p:pic>
        <p:nvPicPr>
          <p:cNvPr id="10" name="Picture 3"/>
          <p:cNvPicPr>
            <a:picLocks noChangeAspect="1" noChangeArrowheads="1"/>
          </p:cNvPicPr>
          <p:nvPr/>
        </p:nvPicPr>
        <p:blipFill>
          <a:blip r:embed="rId7" cstate="print"/>
          <a:srcRect/>
          <a:stretch>
            <a:fillRect/>
          </a:stretch>
        </p:blipFill>
        <p:spPr bwMode="auto">
          <a:xfrm>
            <a:off x="5591944" y="4149080"/>
            <a:ext cx="2095500" cy="438150"/>
          </a:xfrm>
          <a:prstGeom prst="rect">
            <a:avLst/>
          </a:prstGeom>
          <a:noFill/>
          <a:ln w="9525">
            <a:noFill/>
            <a:miter lim="800000"/>
            <a:headEnd/>
            <a:tailEnd/>
          </a:ln>
        </p:spPr>
      </p:pic>
      <p:sp>
        <p:nvSpPr>
          <p:cNvPr id="11" name="Freccia a destra 10"/>
          <p:cNvSpPr/>
          <p:nvPr/>
        </p:nvSpPr>
        <p:spPr>
          <a:xfrm>
            <a:off x="4727848" y="4293096"/>
            <a:ext cx="432048"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p:cNvSpPr txBox="1"/>
          <p:nvPr/>
        </p:nvSpPr>
        <p:spPr>
          <a:xfrm>
            <a:off x="8674840" y="4221088"/>
            <a:ext cx="1093569" cy="369332"/>
          </a:xfrm>
          <a:prstGeom prst="rect">
            <a:avLst/>
          </a:prstGeom>
          <a:noFill/>
        </p:spPr>
        <p:txBody>
          <a:bodyPr wrap="none" rtlCol="0">
            <a:spAutoFit/>
          </a:bodyPr>
          <a:lstStyle/>
          <a:p>
            <a:r>
              <a:rPr lang="it-IT" dirty="0"/>
              <a:t>10-20 </a:t>
            </a:r>
            <a:r>
              <a:rPr lang="it-IT" dirty="0" err="1"/>
              <a:t>mA</a:t>
            </a:r>
            <a:endParaRPr lang="it-IT" dirty="0"/>
          </a:p>
        </p:txBody>
      </p:sp>
      <p:sp>
        <p:nvSpPr>
          <p:cNvPr id="13" name="Freccia a destra 12"/>
          <p:cNvSpPr/>
          <p:nvPr/>
        </p:nvSpPr>
        <p:spPr>
          <a:xfrm>
            <a:off x="8040216" y="4293096"/>
            <a:ext cx="432048"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3427595" y="82801"/>
            <a:ext cx="4824536" cy="461633"/>
          </a:xfrm>
          <a:prstGeom prst="rect">
            <a:avLst/>
          </a:prstGeom>
        </p:spPr>
        <p:txBody>
          <a:bodyPr wrap="square" lIns="91407" tIns="45704" rIns="91407" bIns="45704">
            <a:spAutoFit/>
          </a:bodyPr>
          <a:lstStyle/>
          <a:p>
            <a:pPr lvl="0"/>
            <a:r>
              <a:rPr lang="it-IT" sz="2400" b="1" dirty="0" err="1">
                <a:solidFill>
                  <a:srgbClr val="0062A5"/>
                </a:solidFill>
                <a:latin typeface="Arial" panose="020B0604020202020204" pitchFamily="34" charset="0"/>
                <a:ea typeface="+mj-ea"/>
                <a:cs typeface="Arial" panose="020B0604020202020204" pitchFamily="34" charset="0"/>
              </a:rPr>
              <a:t>Neutron</a:t>
            </a:r>
            <a:r>
              <a:rPr lang="it-IT" sz="2400" b="1" dirty="0">
                <a:solidFill>
                  <a:srgbClr val="0062A5"/>
                </a:solidFill>
                <a:latin typeface="Arial" panose="020B0604020202020204" pitchFamily="34" charset="0"/>
                <a:ea typeface="+mj-ea"/>
                <a:cs typeface="Arial" panose="020B0604020202020204" pitchFamily="34" charset="0"/>
              </a:rPr>
              <a:t> </a:t>
            </a:r>
            <a:r>
              <a:rPr lang="it-IT" sz="2400" b="1" dirty="0" err="1">
                <a:solidFill>
                  <a:srgbClr val="0062A5"/>
                </a:solidFill>
                <a:latin typeface="Arial" panose="020B0604020202020204" pitchFamily="34" charset="0"/>
                <a:ea typeface="+mj-ea"/>
                <a:cs typeface="Arial" panose="020B0604020202020204" pitchFamily="34" charset="0"/>
              </a:rPr>
              <a:t>sources</a:t>
            </a:r>
            <a:r>
              <a:rPr lang="it-IT" sz="2400" b="1" dirty="0">
                <a:solidFill>
                  <a:srgbClr val="0062A5"/>
                </a:solidFill>
                <a:latin typeface="Arial" panose="020B0604020202020204" pitchFamily="34" charset="0"/>
                <a:ea typeface="+mj-ea"/>
                <a:cs typeface="Arial" panose="020B0604020202020204" pitchFamily="34" charset="0"/>
              </a:rPr>
              <a:t>:  </a:t>
            </a:r>
            <a:r>
              <a:rPr lang="it-IT" sz="2400" b="1" dirty="0" err="1">
                <a:solidFill>
                  <a:srgbClr val="0062A5"/>
                </a:solidFill>
                <a:latin typeface="Arial" panose="020B0604020202020204" pitchFamily="34" charset="0"/>
                <a:ea typeface="+mj-ea"/>
                <a:cs typeface="Arial" panose="020B0604020202020204" pitchFamily="34" charset="0"/>
              </a:rPr>
              <a:t>accelerators</a:t>
            </a:r>
            <a:endParaRPr lang="it-IT" sz="2400" b="1" dirty="0">
              <a:solidFill>
                <a:srgbClr val="0062A5"/>
              </a:solidFill>
              <a:latin typeface="Arial" panose="020B0604020202020204" pitchFamily="34" charset="0"/>
              <a:ea typeface="+mj-ea"/>
              <a:cs typeface="Arial" panose="020B0604020202020204" pitchFamily="34" charset="0"/>
            </a:endParaRPr>
          </a:p>
        </p:txBody>
      </p:sp>
      <p:sp>
        <p:nvSpPr>
          <p:cNvPr id="2" name="Segnaposto data 1"/>
          <p:cNvSpPr>
            <a:spLocks noGrp="1"/>
          </p:cNvSpPr>
          <p:nvPr>
            <p:ph type="dt" sz="half" idx="10"/>
          </p:nvPr>
        </p:nvSpPr>
        <p:spPr/>
        <p:txBody>
          <a:bodyPr/>
          <a:lstStyle/>
          <a:p>
            <a:r>
              <a:rPr lang="it-IT"/>
              <a:t>in2p3-cnao pavia-05-03-26</a:t>
            </a:r>
          </a:p>
        </p:txBody>
      </p:sp>
      <p:sp>
        <p:nvSpPr>
          <p:cNvPr id="3" name="Segnaposto piè di pagina 2"/>
          <p:cNvSpPr>
            <a:spLocks noGrp="1"/>
          </p:cNvSpPr>
          <p:nvPr>
            <p:ph type="ftr" sz="quarter" idx="11"/>
          </p:nvPr>
        </p:nvSpPr>
        <p:spPr/>
        <p:txBody>
          <a:bodyPr/>
          <a:lstStyle/>
          <a:p>
            <a:r>
              <a:rPr lang="en-US"/>
              <a:t>saverio altieri  CNAO</a:t>
            </a:r>
            <a:endParaRPr lang="it-IT"/>
          </a:p>
        </p:txBody>
      </p:sp>
      <p:sp>
        <p:nvSpPr>
          <p:cNvPr id="4" name="Segnaposto numero diapositiva 3">
            <a:extLst>
              <a:ext uri="{FF2B5EF4-FFF2-40B4-BE49-F238E27FC236}">
                <a16:creationId xmlns:a16="http://schemas.microsoft.com/office/drawing/2014/main" id="{C41325E6-3533-FD48-AD80-010B504BA479}"/>
              </a:ext>
            </a:extLst>
          </p:cNvPr>
          <p:cNvSpPr>
            <a:spLocks noGrp="1"/>
          </p:cNvSpPr>
          <p:nvPr>
            <p:ph type="sldNum" sz="quarter" idx="12"/>
          </p:nvPr>
        </p:nvSpPr>
        <p:spPr/>
        <p:txBody>
          <a:bodyPr/>
          <a:lstStyle/>
          <a:p>
            <a:fld id="{7F39AE4C-A60F-4E29-9A0E-52760C55257B}" type="slidenum">
              <a:rPr lang="it-IT" smtClean="0"/>
              <a:pPr/>
              <a:t>10</a:t>
            </a:fld>
            <a:endParaRPr lang="it-IT"/>
          </a:p>
        </p:txBody>
      </p:sp>
    </p:spTree>
    <p:extLst>
      <p:ext uri="{BB962C8B-B14F-4D97-AF65-F5344CB8AC3E}">
        <p14:creationId xmlns:p14="http://schemas.microsoft.com/office/powerpoint/2010/main" val="3207669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p:cNvPicPr>
            <a:picLocks noChangeAspect="1"/>
          </p:cNvPicPr>
          <p:nvPr/>
        </p:nvPicPr>
        <p:blipFill>
          <a:blip r:embed="rId3" cstate="print"/>
          <a:srcRect t="92440"/>
          <a:stretch>
            <a:fillRect/>
          </a:stretch>
        </p:blipFill>
        <p:spPr>
          <a:xfrm>
            <a:off x="2135561" y="601308"/>
            <a:ext cx="8564121" cy="163396"/>
          </a:xfrm>
          <a:prstGeom prst="rect">
            <a:avLst/>
          </a:prstGeom>
        </p:spPr>
      </p:pic>
      <p:pic>
        <p:nvPicPr>
          <p:cNvPr id="91" name="Picture 90"/>
          <p:cNvPicPr>
            <a:picLocks/>
          </p:cNvPicPr>
          <p:nvPr/>
        </p:nvPicPr>
        <p:blipFill>
          <a:blip r:embed="rId4" cstate="print"/>
          <a:srcRect t="86772"/>
          <a:stretch>
            <a:fillRect/>
          </a:stretch>
        </p:blipFill>
        <p:spPr>
          <a:xfrm>
            <a:off x="1524000" y="428604"/>
            <a:ext cx="827584" cy="144016"/>
          </a:xfrm>
          <a:prstGeom prst="rect">
            <a:avLst/>
          </a:prstGeom>
        </p:spPr>
      </p:pic>
      <p:sp>
        <p:nvSpPr>
          <p:cNvPr id="5" name="Rettangolo 4"/>
          <p:cNvSpPr/>
          <p:nvPr/>
        </p:nvSpPr>
        <p:spPr>
          <a:xfrm>
            <a:off x="3647729" y="73574"/>
            <a:ext cx="4896544" cy="461633"/>
          </a:xfrm>
          <a:prstGeom prst="rect">
            <a:avLst/>
          </a:prstGeom>
        </p:spPr>
        <p:txBody>
          <a:bodyPr wrap="square" lIns="91407" tIns="45704" rIns="91407" bIns="45704">
            <a:spAutoFit/>
          </a:bodyPr>
          <a:lstStyle/>
          <a:p>
            <a:r>
              <a:rPr lang="it-IT" sz="2400" b="1" dirty="0" err="1">
                <a:solidFill>
                  <a:srgbClr val="0062A5"/>
                </a:solidFill>
                <a:latin typeface="Arial" panose="020B0604020202020204" pitchFamily="34" charset="0"/>
                <a:ea typeface="+mj-ea"/>
                <a:cs typeface="Arial" panose="020B0604020202020204" pitchFamily="34" charset="0"/>
              </a:rPr>
              <a:t>Beam</a:t>
            </a:r>
            <a:r>
              <a:rPr lang="it-IT" sz="2400" b="1" dirty="0">
                <a:solidFill>
                  <a:srgbClr val="0062A5"/>
                </a:solidFill>
                <a:latin typeface="Arial" panose="020B0604020202020204" pitchFamily="34" charset="0"/>
                <a:ea typeface="+mj-ea"/>
                <a:cs typeface="Arial" panose="020B0604020202020204" pitchFamily="34" charset="0"/>
              </a:rPr>
              <a:t> </a:t>
            </a:r>
            <a:r>
              <a:rPr lang="it-IT" sz="2400" b="1" dirty="0" err="1">
                <a:solidFill>
                  <a:srgbClr val="0062A5"/>
                </a:solidFill>
                <a:latin typeface="Arial" panose="020B0604020202020204" pitchFamily="34" charset="0"/>
                <a:ea typeface="+mj-ea"/>
                <a:cs typeface="Arial" panose="020B0604020202020204" pitchFamily="34" charset="0"/>
              </a:rPr>
              <a:t>Shaping</a:t>
            </a:r>
            <a:r>
              <a:rPr lang="it-IT" sz="2400" b="1" dirty="0">
                <a:solidFill>
                  <a:srgbClr val="0062A5"/>
                </a:solidFill>
                <a:latin typeface="Arial" panose="020B0604020202020204" pitchFamily="34" charset="0"/>
                <a:ea typeface="+mj-ea"/>
                <a:cs typeface="Arial" panose="020B0604020202020204" pitchFamily="34" charset="0"/>
              </a:rPr>
              <a:t> Assembly  (BSA)</a:t>
            </a:r>
          </a:p>
        </p:txBody>
      </p:sp>
      <p:sp>
        <p:nvSpPr>
          <p:cNvPr id="4" name="Segnaposto data 3"/>
          <p:cNvSpPr>
            <a:spLocks noGrp="1"/>
          </p:cNvSpPr>
          <p:nvPr>
            <p:ph type="dt" sz="half" idx="10"/>
          </p:nvPr>
        </p:nvSpPr>
        <p:spPr/>
        <p:txBody>
          <a:bodyPr/>
          <a:lstStyle/>
          <a:p>
            <a:r>
              <a:rPr lang="it-IT"/>
              <a:t>in2p3-cnao pavia-05-03-26</a:t>
            </a:r>
          </a:p>
        </p:txBody>
      </p:sp>
      <p:sp>
        <p:nvSpPr>
          <p:cNvPr id="6" name="Segnaposto piè di pagina 5"/>
          <p:cNvSpPr>
            <a:spLocks noGrp="1"/>
          </p:cNvSpPr>
          <p:nvPr>
            <p:ph type="ftr" sz="quarter" idx="11"/>
          </p:nvPr>
        </p:nvSpPr>
        <p:spPr/>
        <p:txBody>
          <a:bodyPr/>
          <a:lstStyle/>
          <a:p>
            <a:r>
              <a:rPr lang="en-US"/>
              <a:t>saverio altieri  CNAO</a:t>
            </a:r>
            <a:endParaRPr lang="it-IT"/>
          </a:p>
        </p:txBody>
      </p:sp>
      <p:pic>
        <p:nvPicPr>
          <p:cNvPr id="7" name="Immagine 6">
            <a:extLst>
              <a:ext uri="{FF2B5EF4-FFF2-40B4-BE49-F238E27FC236}">
                <a16:creationId xmlns:a16="http://schemas.microsoft.com/office/drawing/2014/main" id="{02D2179F-EDD0-C34B-B7CF-CD08AAC1967B}"/>
              </a:ext>
            </a:extLst>
          </p:cNvPr>
          <p:cNvPicPr>
            <a:picLocks noChangeAspect="1"/>
          </p:cNvPicPr>
          <p:nvPr/>
        </p:nvPicPr>
        <p:blipFill>
          <a:blip r:embed="rId5"/>
          <a:stretch>
            <a:fillRect/>
          </a:stretch>
        </p:blipFill>
        <p:spPr>
          <a:xfrm>
            <a:off x="2999656" y="830805"/>
            <a:ext cx="6660741" cy="5025341"/>
          </a:xfrm>
          <a:prstGeom prst="rect">
            <a:avLst/>
          </a:prstGeom>
        </p:spPr>
      </p:pic>
      <p:sp>
        <p:nvSpPr>
          <p:cNvPr id="2" name="Segnaposto numero diapositiva 1">
            <a:extLst>
              <a:ext uri="{FF2B5EF4-FFF2-40B4-BE49-F238E27FC236}">
                <a16:creationId xmlns:a16="http://schemas.microsoft.com/office/drawing/2014/main" id="{6DD81CFB-6C79-984A-987E-771501A48E26}"/>
              </a:ext>
            </a:extLst>
          </p:cNvPr>
          <p:cNvSpPr>
            <a:spLocks noGrp="1"/>
          </p:cNvSpPr>
          <p:nvPr>
            <p:ph type="sldNum" sz="quarter" idx="12"/>
          </p:nvPr>
        </p:nvSpPr>
        <p:spPr/>
        <p:txBody>
          <a:bodyPr/>
          <a:lstStyle/>
          <a:p>
            <a:fld id="{7F39AE4C-A60F-4E29-9A0E-52760C55257B}" type="slidenum">
              <a:rPr lang="it-IT" smtClean="0"/>
              <a:pPr/>
              <a:t>11</a:t>
            </a:fld>
            <a:endParaRPr lang="it-IT"/>
          </a:p>
        </p:txBody>
      </p:sp>
    </p:spTree>
    <p:extLst>
      <p:ext uri="{BB962C8B-B14F-4D97-AF65-F5344CB8AC3E}">
        <p14:creationId xmlns:p14="http://schemas.microsoft.com/office/powerpoint/2010/main" val="3618988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p:cNvPicPr>
            <a:picLocks noChangeAspect="1"/>
          </p:cNvPicPr>
          <p:nvPr/>
        </p:nvPicPr>
        <p:blipFill>
          <a:blip r:embed="rId3" cstate="print"/>
          <a:srcRect t="92440"/>
          <a:stretch>
            <a:fillRect/>
          </a:stretch>
        </p:blipFill>
        <p:spPr>
          <a:xfrm>
            <a:off x="2135561" y="601308"/>
            <a:ext cx="8564121" cy="163396"/>
          </a:xfrm>
          <a:prstGeom prst="rect">
            <a:avLst/>
          </a:prstGeom>
        </p:spPr>
      </p:pic>
      <p:pic>
        <p:nvPicPr>
          <p:cNvPr id="91" name="Picture 90"/>
          <p:cNvPicPr>
            <a:picLocks/>
          </p:cNvPicPr>
          <p:nvPr/>
        </p:nvPicPr>
        <p:blipFill>
          <a:blip r:embed="rId4" cstate="print"/>
          <a:srcRect t="86772"/>
          <a:stretch>
            <a:fillRect/>
          </a:stretch>
        </p:blipFill>
        <p:spPr>
          <a:xfrm>
            <a:off x="1524000" y="428604"/>
            <a:ext cx="827584" cy="144016"/>
          </a:xfrm>
          <a:prstGeom prst="rect">
            <a:avLst/>
          </a:prstGeom>
        </p:spPr>
      </p:pic>
      <p:sp>
        <p:nvSpPr>
          <p:cNvPr id="4" name="Segnaposto data 3"/>
          <p:cNvSpPr>
            <a:spLocks noGrp="1"/>
          </p:cNvSpPr>
          <p:nvPr>
            <p:ph type="dt" sz="half" idx="10"/>
          </p:nvPr>
        </p:nvSpPr>
        <p:spPr/>
        <p:txBody>
          <a:bodyPr/>
          <a:lstStyle/>
          <a:p>
            <a:r>
              <a:rPr lang="it-IT"/>
              <a:t>in2p3-cnao pavia-05-03-26</a:t>
            </a:r>
          </a:p>
        </p:txBody>
      </p:sp>
      <p:sp>
        <p:nvSpPr>
          <p:cNvPr id="6" name="Segnaposto piè di pagina 5"/>
          <p:cNvSpPr>
            <a:spLocks noGrp="1"/>
          </p:cNvSpPr>
          <p:nvPr>
            <p:ph type="ftr" sz="quarter" idx="11"/>
          </p:nvPr>
        </p:nvSpPr>
        <p:spPr/>
        <p:txBody>
          <a:bodyPr/>
          <a:lstStyle/>
          <a:p>
            <a:r>
              <a:rPr lang="en-US"/>
              <a:t>saverio altieri  CNAO</a:t>
            </a:r>
            <a:endParaRPr lang="it-IT"/>
          </a:p>
        </p:txBody>
      </p:sp>
      <p:sp>
        <p:nvSpPr>
          <p:cNvPr id="2" name="Segnaposto numero diapositiva 1">
            <a:extLst>
              <a:ext uri="{FF2B5EF4-FFF2-40B4-BE49-F238E27FC236}">
                <a16:creationId xmlns:a16="http://schemas.microsoft.com/office/drawing/2014/main" id="{6DD81CFB-6C79-984A-987E-771501A48E26}"/>
              </a:ext>
            </a:extLst>
          </p:cNvPr>
          <p:cNvSpPr>
            <a:spLocks noGrp="1"/>
          </p:cNvSpPr>
          <p:nvPr>
            <p:ph type="sldNum" sz="quarter" idx="12"/>
          </p:nvPr>
        </p:nvSpPr>
        <p:spPr/>
        <p:txBody>
          <a:bodyPr/>
          <a:lstStyle/>
          <a:p>
            <a:fld id="{7F39AE4C-A60F-4E29-9A0E-52760C55257B}" type="slidenum">
              <a:rPr lang="it-IT" smtClean="0"/>
              <a:pPr/>
              <a:t>12</a:t>
            </a:fld>
            <a:endParaRPr lang="it-IT"/>
          </a:p>
        </p:txBody>
      </p:sp>
      <p:pic>
        <p:nvPicPr>
          <p:cNvPr id="9" name="Immagine 8">
            <a:extLst>
              <a:ext uri="{FF2B5EF4-FFF2-40B4-BE49-F238E27FC236}">
                <a16:creationId xmlns:a16="http://schemas.microsoft.com/office/drawing/2014/main" id="{60F8B61C-0707-C34E-A3E4-4A92118E4221}"/>
              </a:ext>
            </a:extLst>
          </p:cNvPr>
          <p:cNvPicPr>
            <a:picLocks noChangeAspect="1"/>
          </p:cNvPicPr>
          <p:nvPr/>
        </p:nvPicPr>
        <p:blipFill>
          <a:blip r:embed="rId5"/>
          <a:stretch>
            <a:fillRect/>
          </a:stretch>
        </p:blipFill>
        <p:spPr>
          <a:xfrm>
            <a:off x="1937792" y="1057295"/>
            <a:ext cx="8319634" cy="4693127"/>
          </a:xfrm>
          <a:prstGeom prst="rect">
            <a:avLst/>
          </a:prstGeom>
        </p:spPr>
      </p:pic>
      <p:sp>
        <p:nvSpPr>
          <p:cNvPr id="10" name="CasellaDiTesto 9">
            <a:extLst>
              <a:ext uri="{FF2B5EF4-FFF2-40B4-BE49-F238E27FC236}">
                <a16:creationId xmlns:a16="http://schemas.microsoft.com/office/drawing/2014/main" id="{5E6E2CEF-17AC-A146-B178-81B2F57B79D4}"/>
              </a:ext>
            </a:extLst>
          </p:cNvPr>
          <p:cNvSpPr txBox="1"/>
          <p:nvPr/>
        </p:nvSpPr>
        <p:spPr>
          <a:xfrm>
            <a:off x="8256240" y="5889124"/>
            <a:ext cx="2683492" cy="307777"/>
          </a:xfrm>
          <a:prstGeom prst="rect">
            <a:avLst/>
          </a:prstGeom>
          <a:noFill/>
        </p:spPr>
        <p:txBody>
          <a:bodyPr wrap="none" rtlCol="0">
            <a:spAutoFit/>
          </a:bodyPr>
          <a:lstStyle/>
          <a:p>
            <a:r>
              <a:rPr lang="it-IT" sz="1400" dirty="0" err="1"/>
              <a:t>Courtesy</a:t>
            </a:r>
            <a:r>
              <a:rPr lang="it-IT" sz="1400" dirty="0"/>
              <a:t> of V. </a:t>
            </a:r>
            <a:r>
              <a:rPr lang="it-IT" sz="1400" dirty="0" err="1"/>
              <a:t>Pascali</a:t>
            </a:r>
            <a:r>
              <a:rPr lang="it-IT" sz="1400" dirty="0"/>
              <a:t> and N. Protti</a:t>
            </a:r>
          </a:p>
        </p:txBody>
      </p:sp>
      <p:sp>
        <p:nvSpPr>
          <p:cNvPr id="11" name="Rettangolo 10">
            <a:extLst>
              <a:ext uri="{FF2B5EF4-FFF2-40B4-BE49-F238E27FC236}">
                <a16:creationId xmlns:a16="http://schemas.microsoft.com/office/drawing/2014/main" id="{5C8A9351-60C4-744E-B6CF-F642FC993B4A}"/>
              </a:ext>
            </a:extLst>
          </p:cNvPr>
          <p:cNvSpPr/>
          <p:nvPr/>
        </p:nvSpPr>
        <p:spPr>
          <a:xfrm>
            <a:off x="3647729" y="73574"/>
            <a:ext cx="4896544" cy="461633"/>
          </a:xfrm>
          <a:prstGeom prst="rect">
            <a:avLst/>
          </a:prstGeom>
        </p:spPr>
        <p:txBody>
          <a:bodyPr wrap="square" lIns="91407" tIns="45704" rIns="91407" bIns="45704">
            <a:spAutoFit/>
          </a:bodyPr>
          <a:lstStyle/>
          <a:p>
            <a:r>
              <a:rPr lang="it-IT" sz="2400" b="1" dirty="0" err="1">
                <a:solidFill>
                  <a:srgbClr val="0062A5"/>
                </a:solidFill>
                <a:latin typeface="Arial" panose="020B0604020202020204" pitchFamily="34" charset="0"/>
                <a:ea typeface="+mj-ea"/>
                <a:cs typeface="Arial" panose="020B0604020202020204" pitchFamily="34" charset="0"/>
              </a:rPr>
              <a:t>Beam</a:t>
            </a:r>
            <a:r>
              <a:rPr lang="it-IT" sz="2400" b="1" dirty="0">
                <a:solidFill>
                  <a:srgbClr val="0062A5"/>
                </a:solidFill>
                <a:latin typeface="Arial" panose="020B0604020202020204" pitchFamily="34" charset="0"/>
                <a:ea typeface="+mj-ea"/>
                <a:cs typeface="Arial" panose="020B0604020202020204" pitchFamily="34" charset="0"/>
              </a:rPr>
              <a:t> </a:t>
            </a:r>
            <a:r>
              <a:rPr lang="it-IT" sz="2400" b="1" dirty="0" err="1">
                <a:solidFill>
                  <a:srgbClr val="0062A5"/>
                </a:solidFill>
                <a:latin typeface="Arial" panose="020B0604020202020204" pitchFamily="34" charset="0"/>
                <a:ea typeface="+mj-ea"/>
                <a:cs typeface="Arial" panose="020B0604020202020204" pitchFamily="34" charset="0"/>
              </a:rPr>
              <a:t>Shaping</a:t>
            </a:r>
            <a:r>
              <a:rPr lang="it-IT" sz="2400" b="1" dirty="0">
                <a:solidFill>
                  <a:srgbClr val="0062A5"/>
                </a:solidFill>
                <a:latin typeface="Arial" panose="020B0604020202020204" pitchFamily="34" charset="0"/>
                <a:ea typeface="+mj-ea"/>
                <a:cs typeface="Arial" panose="020B0604020202020204" pitchFamily="34" charset="0"/>
              </a:rPr>
              <a:t> Assembly  (BSA)</a:t>
            </a:r>
          </a:p>
        </p:txBody>
      </p:sp>
    </p:spTree>
    <p:extLst>
      <p:ext uri="{BB962C8B-B14F-4D97-AF65-F5344CB8AC3E}">
        <p14:creationId xmlns:p14="http://schemas.microsoft.com/office/powerpoint/2010/main" val="240551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p:cNvPicPr>
            <a:picLocks noChangeAspect="1"/>
          </p:cNvPicPr>
          <p:nvPr/>
        </p:nvPicPr>
        <p:blipFill>
          <a:blip r:embed="rId3" cstate="print"/>
          <a:srcRect t="92440"/>
          <a:stretch>
            <a:fillRect/>
          </a:stretch>
        </p:blipFill>
        <p:spPr>
          <a:xfrm>
            <a:off x="2135561" y="601308"/>
            <a:ext cx="8564121" cy="163396"/>
          </a:xfrm>
          <a:prstGeom prst="rect">
            <a:avLst/>
          </a:prstGeom>
        </p:spPr>
      </p:pic>
      <p:pic>
        <p:nvPicPr>
          <p:cNvPr id="91" name="Picture 90"/>
          <p:cNvPicPr>
            <a:picLocks/>
          </p:cNvPicPr>
          <p:nvPr/>
        </p:nvPicPr>
        <p:blipFill>
          <a:blip r:embed="rId4" cstate="print"/>
          <a:srcRect t="86772"/>
          <a:stretch>
            <a:fillRect/>
          </a:stretch>
        </p:blipFill>
        <p:spPr>
          <a:xfrm>
            <a:off x="1524000" y="428604"/>
            <a:ext cx="827584" cy="144016"/>
          </a:xfrm>
          <a:prstGeom prst="rect">
            <a:avLst/>
          </a:prstGeom>
        </p:spPr>
      </p:pic>
      <p:sp>
        <p:nvSpPr>
          <p:cNvPr id="18" name="Content Placeholder 2"/>
          <p:cNvSpPr txBox="1">
            <a:spLocks/>
          </p:cNvSpPr>
          <p:nvPr/>
        </p:nvSpPr>
        <p:spPr>
          <a:xfrm>
            <a:off x="2701280" y="775253"/>
            <a:ext cx="7643192" cy="4525963"/>
          </a:xfrm>
          <a:prstGeom prst="rect">
            <a:avLst/>
          </a:prstGeom>
        </p:spPr>
        <p:txBody>
          <a:bodyPr lIns="91407" tIns="45704" rIns="91407" bIns="45704">
            <a:normAutofit/>
          </a:bodyPr>
          <a:lstStyle/>
          <a:p>
            <a:pPr marL="342778" indent="-342778" algn="r">
              <a:spcBef>
                <a:spcPct val="20000"/>
              </a:spcBef>
              <a:buFont typeface="Arial" pitchFamily="34" charset="0"/>
              <a:buChar char="•"/>
              <a:defRPr/>
            </a:pPr>
            <a:endParaRPr lang="it-IT" sz="2400" dirty="0"/>
          </a:p>
        </p:txBody>
      </p:sp>
      <p:sp>
        <p:nvSpPr>
          <p:cNvPr id="3" name="Segnaposto data 2"/>
          <p:cNvSpPr>
            <a:spLocks noGrp="1"/>
          </p:cNvSpPr>
          <p:nvPr>
            <p:ph type="dt" sz="half" idx="10"/>
          </p:nvPr>
        </p:nvSpPr>
        <p:spPr/>
        <p:txBody>
          <a:bodyPr/>
          <a:lstStyle/>
          <a:p>
            <a:r>
              <a:rPr lang="it-IT"/>
              <a:t>in2p3-cnao pavia-05-03-26</a:t>
            </a:r>
          </a:p>
        </p:txBody>
      </p:sp>
      <p:sp>
        <p:nvSpPr>
          <p:cNvPr id="6" name="Segnaposto piè di pagina 5"/>
          <p:cNvSpPr>
            <a:spLocks noGrp="1"/>
          </p:cNvSpPr>
          <p:nvPr>
            <p:ph type="ftr" sz="quarter" idx="11"/>
          </p:nvPr>
        </p:nvSpPr>
        <p:spPr/>
        <p:txBody>
          <a:bodyPr/>
          <a:lstStyle/>
          <a:p>
            <a:r>
              <a:rPr lang="en-US"/>
              <a:t>saverio altieri  CNAO</a:t>
            </a:r>
            <a:endParaRPr lang="it-IT"/>
          </a:p>
        </p:txBody>
      </p:sp>
      <p:sp>
        <p:nvSpPr>
          <p:cNvPr id="7" name="Segnaposto numero diapositiva 6">
            <a:extLst>
              <a:ext uri="{FF2B5EF4-FFF2-40B4-BE49-F238E27FC236}">
                <a16:creationId xmlns:a16="http://schemas.microsoft.com/office/drawing/2014/main" id="{2E049C37-E90C-0940-B364-4AB85F8CA850}"/>
              </a:ext>
            </a:extLst>
          </p:cNvPr>
          <p:cNvSpPr>
            <a:spLocks noGrp="1"/>
          </p:cNvSpPr>
          <p:nvPr>
            <p:ph type="sldNum" sz="quarter" idx="12"/>
          </p:nvPr>
        </p:nvSpPr>
        <p:spPr/>
        <p:txBody>
          <a:bodyPr/>
          <a:lstStyle/>
          <a:p>
            <a:fld id="{7F39AE4C-A60F-4E29-9A0E-52760C55257B}" type="slidenum">
              <a:rPr lang="it-IT" smtClean="0"/>
              <a:pPr/>
              <a:t>13</a:t>
            </a:fld>
            <a:endParaRPr lang="it-IT"/>
          </a:p>
        </p:txBody>
      </p:sp>
      <p:sp>
        <p:nvSpPr>
          <p:cNvPr id="8" name="Titolo 4">
            <a:extLst>
              <a:ext uri="{FF2B5EF4-FFF2-40B4-BE49-F238E27FC236}">
                <a16:creationId xmlns:a16="http://schemas.microsoft.com/office/drawing/2014/main" id="{F8E73D39-CFF0-4446-BCB5-0C1A23F0D3E3}"/>
              </a:ext>
            </a:extLst>
          </p:cNvPr>
          <p:cNvSpPr txBox="1">
            <a:spLocks/>
          </p:cNvSpPr>
          <p:nvPr/>
        </p:nvSpPr>
        <p:spPr>
          <a:xfrm>
            <a:off x="0" y="44624"/>
            <a:ext cx="12192000" cy="685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lang="it-IT" sz="2400" kern="1200" dirty="0">
                <a:solidFill>
                  <a:srgbClr val="0062A5"/>
                </a:solidFill>
                <a:latin typeface="Arial" panose="020B0604020202020204" pitchFamily="34" charset="0"/>
                <a:ea typeface="+mj-ea"/>
                <a:cs typeface="Arial" panose="020B0604020202020204" pitchFamily="34" charset="0"/>
              </a:defRPr>
            </a:lvl1pPr>
          </a:lstStyle>
          <a:p>
            <a:pPr algn="ctr"/>
            <a:r>
              <a:rPr lang="en-US" b="1" dirty="0"/>
              <a:t>CNAO Expansion Project</a:t>
            </a:r>
            <a:endParaRPr lang="en-US" dirty="0"/>
          </a:p>
        </p:txBody>
      </p:sp>
      <p:grpSp>
        <p:nvGrpSpPr>
          <p:cNvPr id="9" name="Gruppo 8">
            <a:extLst>
              <a:ext uri="{FF2B5EF4-FFF2-40B4-BE49-F238E27FC236}">
                <a16:creationId xmlns:a16="http://schemas.microsoft.com/office/drawing/2014/main" id="{2D0A147D-C4D6-2045-898E-C38925397C1C}"/>
              </a:ext>
            </a:extLst>
          </p:cNvPr>
          <p:cNvGrpSpPr/>
          <p:nvPr/>
        </p:nvGrpSpPr>
        <p:grpSpPr>
          <a:xfrm>
            <a:off x="1412439" y="1024392"/>
            <a:ext cx="9796129" cy="4894177"/>
            <a:chOff x="1524000" y="1238250"/>
            <a:chExt cx="9437688" cy="4459288"/>
          </a:xfrm>
        </p:grpSpPr>
        <p:pic>
          <p:nvPicPr>
            <p:cNvPr id="10" name="Immagine 4">
              <a:extLst>
                <a:ext uri="{FF2B5EF4-FFF2-40B4-BE49-F238E27FC236}">
                  <a16:creationId xmlns:a16="http://schemas.microsoft.com/office/drawing/2014/main" id="{734036C2-1A60-FB43-B8C3-99C0697D17E8}"/>
                </a:ext>
              </a:extLst>
            </p:cNvPr>
            <p:cNvPicPr>
              <a:picLocks noChangeAspect="1"/>
            </p:cNvPicPr>
            <p:nvPr/>
          </p:nvPicPr>
          <p:blipFill>
            <a:blip r:embed="rId5" cstate="print">
              <a:extLst>
                <a:ext uri="{28A0092B-C50C-407E-A947-70E740481C1C}">
                  <a14:useLocalDpi xmlns:a14="http://schemas.microsoft.com/office/drawing/2010/main" val="0"/>
                </a:ext>
              </a:extLst>
            </a:blip>
            <a:srcRect b="1125"/>
            <a:stretch>
              <a:fillRect/>
            </a:stretch>
          </p:blipFill>
          <p:spPr bwMode="auto">
            <a:xfrm>
              <a:off x="1524000" y="1238250"/>
              <a:ext cx="9144000" cy="445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sellaDiTesto 10">
              <a:extLst>
                <a:ext uri="{FF2B5EF4-FFF2-40B4-BE49-F238E27FC236}">
                  <a16:creationId xmlns:a16="http://schemas.microsoft.com/office/drawing/2014/main" id="{212E699D-59B4-3141-8BF2-86649756C793}"/>
                </a:ext>
              </a:extLst>
            </p:cNvPr>
            <p:cNvSpPr txBox="1"/>
            <p:nvPr/>
          </p:nvSpPr>
          <p:spPr>
            <a:xfrm>
              <a:off x="3566725" y="4262639"/>
              <a:ext cx="2286388" cy="757156"/>
            </a:xfrm>
            <a:prstGeom prst="rect">
              <a:avLst/>
            </a:prstGeom>
            <a:solidFill>
              <a:schemeClr val="bg1"/>
            </a:solidFill>
          </p:spPr>
          <p:txBody>
            <a:bodyPr wrap="square">
              <a:spAutoFit/>
            </a:bodyPr>
            <a:lstStyle/>
            <a:p>
              <a:pPr algn="ctr">
                <a:defRPr/>
              </a:pPr>
              <a:r>
                <a:rPr lang="en-US" sz="1600" b="1" dirty="0">
                  <a:solidFill>
                    <a:srgbClr val="0000FF"/>
                  </a:solidFill>
                  <a:effectLst>
                    <a:outerShdw blurRad="38100" dist="38100" dir="2700000" algn="tl">
                      <a:srgbClr val="000000">
                        <a:alpha val="43137"/>
                      </a:srgbClr>
                    </a:outerShdw>
                  </a:effectLst>
                  <a:cs typeface="Arial" panose="020B0604020202020204" pitchFamily="34" charset="0"/>
                </a:rPr>
                <a:t>NEW 2</a:t>
              </a:r>
              <a:r>
                <a:rPr lang="en-US" sz="1600" b="1" baseline="30000" dirty="0">
                  <a:solidFill>
                    <a:srgbClr val="0000FF"/>
                  </a:solidFill>
                  <a:effectLst>
                    <a:outerShdw blurRad="38100" dist="38100" dir="2700000" algn="tl">
                      <a:srgbClr val="000000">
                        <a:alpha val="43137"/>
                      </a:srgbClr>
                    </a:outerShdw>
                  </a:effectLst>
                  <a:cs typeface="Arial" panose="020B0604020202020204" pitchFamily="34" charset="0"/>
                </a:rPr>
                <a:t>ND</a:t>
              </a:r>
              <a:r>
                <a:rPr lang="en-US" sz="1600" b="1" dirty="0">
                  <a:solidFill>
                    <a:srgbClr val="0000FF"/>
                  </a:solidFill>
                  <a:effectLst>
                    <a:outerShdw blurRad="38100" dist="38100" dir="2700000" algn="tl">
                      <a:srgbClr val="000000">
                        <a:alpha val="43137"/>
                      </a:srgbClr>
                    </a:outerShdw>
                  </a:effectLst>
                  <a:cs typeface="Arial" panose="020B0604020202020204" pitchFamily="34" charset="0"/>
                </a:rPr>
                <a:t> FLOOR IN </a:t>
              </a:r>
              <a:br>
                <a:rPr lang="en-US" sz="1600" b="1" dirty="0">
                  <a:solidFill>
                    <a:srgbClr val="0000FF"/>
                  </a:solidFill>
                  <a:effectLst>
                    <a:outerShdw blurRad="38100" dist="38100" dir="2700000" algn="tl">
                      <a:srgbClr val="000000">
                        <a:alpha val="43137"/>
                      </a:srgbClr>
                    </a:outerShdw>
                  </a:effectLst>
                  <a:cs typeface="Arial" panose="020B0604020202020204" pitchFamily="34" charset="0"/>
                </a:rPr>
              </a:br>
              <a:r>
                <a:rPr lang="en-US" sz="1600" b="1" dirty="0">
                  <a:solidFill>
                    <a:srgbClr val="0000FF"/>
                  </a:solidFill>
                  <a:effectLst>
                    <a:outerShdw blurRad="38100" dist="38100" dir="2700000" algn="tl">
                      <a:srgbClr val="000000">
                        <a:alpha val="43137"/>
                      </a:srgbClr>
                    </a:outerShdw>
                  </a:effectLst>
                  <a:cs typeface="Arial" panose="020B0604020202020204" pitchFamily="34" charset="0"/>
                </a:rPr>
                <a:t>CLINICAL INFRASTRUCTURE</a:t>
              </a:r>
              <a:endParaRPr lang="it-IT" sz="1600" b="1" dirty="0">
                <a:solidFill>
                  <a:srgbClr val="0000FF"/>
                </a:solidFill>
                <a:effectLst>
                  <a:outerShdw blurRad="38100" dist="38100" dir="2700000" algn="tl">
                    <a:srgbClr val="000000">
                      <a:alpha val="43137"/>
                    </a:srgbClr>
                  </a:outerShdw>
                </a:effectLst>
                <a:cs typeface="Arial" panose="020B0604020202020204" pitchFamily="34" charset="0"/>
              </a:endParaRPr>
            </a:p>
          </p:txBody>
        </p:sp>
        <p:sp>
          <p:nvSpPr>
            <p:cNvPr id="12" name="CasellaDiTesto 11">
              <a:extLst>
                <a:ext uri="{FF2B5EF4-FFF2-40B4-BE49-F238E27FC236}">
                  <a16:creationId xmlns:a16="http://schemas.microsoft.com/office/drawing/2014/main" id="{3AB246EC-6414-CA4A-9E1C-FEBEAD7D8C96}"/>
                </a:ext>
              </a:extLst>
            </p:cNvPr>
            <p:cNvSpPr txBox="1"/>
            <p:nvPr/>
          </p:nvSpPr>
          <p:spPr>
            <a:xfrm>
              <a:off x="1927225" y="3644900"/>
              <a:ext cx="1943100" cy="588899"/>
            </a:xfrm>
            <a:prstGeom prst="rect">
              <a:avLst/>
            </a:prstGeom>
            <a:solidFill>
              <a:schemeClr val="bg1"/>
            </a:solidFill>
          </p:spPr>
          <p:txBody>
            <a:bodyPr>
              <a:spAutoFit/>
            </a:bodyPr>
            <a:lstStyle/>
            <a:p>
              <a:pPr algn="ctr">
                <a:defRPr/>
              </a:pPr>
              <a:r>
                <a:rPr lang="it-IT" b="1" dirty="0">
                  <a:solidFill>
                    <a:srgbClr val="E862FE"/>
                  </a:solidFill>
                  <a:effectLst>
                    <a:outerShdw blurRad="38100" dist="38100" dir="2700000" algn="tl">
                      <a:srgbClr val="000000">
                        <a:alpha val="43137"/>
                      </a:srgbClr>
                    </a:outerShdw>
                  </a:effectLst>
                  <a:cs typeface="Arial" panose="020B0604020202020204" pitchFamily="34" charset="0"/>
                </a:rPr>
                <a:t>NEW BUILDING </a:t>
              </a:r>
              <a:br>
                <a:rPr lang="it-IT" b="1" dirty="0">
                  <a:solidFill>
                    <a:srgbClr val="E862FE"/>
                  </a:solidFill>
                  <a:effectLst>
                    <a:outerShdw blurRad="38100" dist="38100" dir="2700000" algn="tl">
                      <a:srgbClr val="000000">
                        <a:alpha val="43137"/>
                      </a:srgbClr>
                    </a:outerShdw>
                  </a:effectLst>
                  <a:cs typeface="Arial" panose="020B0604020202020204" pitchFamily="34" charset="0"/>
                </a:rPr>
              </a:br>
              <a:r>
                <a:rPr lang="it-IT" b="1" dirty="0">
                  <a:solidFill>
                    <a:srgbClr val="E862FE"/>
                  </a:solidFill>
                  <a:effectLst>
                    <a:outerShdw blurRad="38100" dist="38100" dir="2700000" algn="tl">
                      <a:srgbClr val="000000">
                        <a:alpha val="43137"/>
                      </a:srgbClr>
                    </a:outerShdw>
                  </a:effectLst>
                  <a:cs typeface="Arial" panose="020B0604020202020204" pitchFamily="34" charset="0"/>
                </a:rPr>
                <a:t>FOR RESEARCH</a:t>
              </a:r>
            </a:p>
          </p:txBody>
        </p:sp>
        <p:sp>
          <p:nvSpPr>
            <p:cNvPr id="13" name="CasellaDiTesto 12">
              <a:extLst>
                <a:ext uri="{FF2B5EF4-FFF2-40B4-BE49-F238E27FC236}">
                  <a16:creationId xmlns:a16="http://schemas.microsoft.com/office/drawing/2014/main" id="{A33E540B-7C5E-6048-BE96-70BAFAD8162B}"/>
                </a:ext>
              </a:extLst>
            </p:cNvPr>
            <p:cNvSpPr txBox="1"/>
            <p:nvPr/>
          </p:nvSpPr>
          <p:spPr>
            <a:xfrm>
              <a:off x="1563044" y="1914754"/>
              <a:ext cx="1673225" cy="532813"/>
            </a:xfrm>
            <a:prstGeom prst="rect">
              <a:avLst/>
            </a:prstGeom>
            <a:solidFill>
              <a:schemeClr val="bg1">
                <a:alpha val="80000"/>
              </a:schemeClr>
            </a:solidFill>
          </p:spPr>
          <p:txBody>
            <a:bodyPr>
              <a:spAutoFit/>
            </a:bodyPr>
            <a:lstStyle/>
            <a:p>
              <a:pPr algn="ctr">
                <a:defRPr/>
              </a:pPr>
              <a:r>
                <a:rPr lang="it-IT" sz="1600" b="1" dirty="0">
                  <a:solidFill>
                    <a:srgbClr val="FFC000"/>
                  </a:solidFill>
                  <a:effectLst>
                    <a:outerShdw blurRad="38100" dist="38100" dir="2700000" algn="tl">
                      <a:srgbClr val="000000">
                        <a:alpha val="43137"/>
                      </a:srgbClr>
                    </a:outerShdw>
                  </a:effectLst>
                  <a:cs typeface="Arial" panose="020B0604020202020204" pitchFamily="34" charset="0"/>
                </a:rPr>
                <a:t>NEW BUILDING  FOR HIGH TECH</a:t>
              </a:r>
            </a:p>
          </p:txBody>
        </p:sp>
        <p:cxnSp>
          <p:nvCxnSpPr>
            <p:cNvPr id="14" name="Connettore 2 13">
              <a:extLst>
                <a:ext uri="{FF2B5EF4-FFF2-40B4-BE49-F238E27FC236}">
                  <a16:creationId xmlns:a16="http://schemas.microsoft.com/office/drawing/2014/main" id="{4CE71FC0-56BF-FD40-97B7-9A2CF69BD8C8}"/>
                </a:ext>
              </a:extLst>
            </p:cNvPr>
            <p:cNvCxnSpPr/>
            <p:nvPr/>
          </p:nvCxnSpPr>
          <p:spPr bwMode="auto">
            <a:xfrm flipH="1" flipV="1">
              <a:off x="7835901" y="3036888"/>
              <a:ext cx="1704975" cy="151765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 name="CasellaDiTesto 12">
              <a:extLst>
                <a:ext uri="{FF2B5EF4-FFF2-40B4-BE49-F238E27FC236}">
                  <a16:creationId xmlns:a16="http://schemas.microsoft.com/office/drawing/2014/main" id="{22422B1B-2E71-A24F-A546-921AA1A6CE3B}"/>
                </a:ext>
              </a:extLst>
            </p:cNvPr>
            <p:cNvSpPr txBox="1">
              <a:spLocks noChangeArrowheads="1"/>
            </p:cNvSpPr>
            <p:nvPr/>
          </p:nvSpPr>
          <p:spPr bwMode="auto">
            <a:xfrm>
              <a:off x="8528050" y="4483100"/>
              <a:ext cx="2433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it-IT" altLang="it-IT">
                  <a:solidFill>
                    <a:srgbClr val="000000"/>
                  </a:solidFill>
                  <a:latin typeface="Trebuchet MS" panose="020B0603020202020204" pitchFamily="34" charset="0"/>
                </a:rPr>
                <a:t>Synchrotron vault</a:t>
              </a:r>
            </a:p>
          </p:txBody>
        </p:sp>
      </p:grpSp>
    </p:spTree>
    <p:extLst>
      <p:ext uri="{BB962C8B-B14F-4D97-AF65-F5344CB8AC3E}">
        <p14:creationId xmlns:p14="http://schemas.microsoft.com/office/powerpoint/2010/main" val="2563203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p:cNvPicPr>
            <a:picLocks noChangeAspect="1"/>
          </p:cNvPicPr>
          <p:nvPr/>
        </p:nvPicPr>
        <p:blipFill>
          <a:blip r:embed="rId3" cstate="print"/>
          <a:srcRect t="92440"/>
          <a:stretch>
            <a:fillRect/>
          </a:stretch>
        </p:blipFill>
        <p:spPr>
          <a:xfrm>
            <a:off x="2135561" y="601308"/>
            <a:ext cx="8564121" cy="163396"/>
          </a:xfrm>
          <a:prstGeom prst="rect">
            <a:avLst/>
          </a:prstGeom>
        </p:spPr>
      </p:pic>
      <p:pic>
        <p:nvPicPr>
          <p:cNvPr id="91" name="Picture 90"/>
          <p:cNvPicPr>
            <a:picLocks/>
          </p:cNvPicPr>
          <p:nvPr/>
        </p:nvPicPr>
        <p:blipFill>
          <a:blip r:embed="rId4" cstate="print"/>
          <a:srcRect t="86772"/>
          <a:stretch>
            <a:fillRect/>
          </a:stretch>
        </p:blipFill>
        <p:spPr>
          <a:xfrm>
            <a:off x="1524000" y="428604"/>
            <a:ext cx="827584" cy="144016"/>
          </a:xfrm>
          <a:prstGeom prst="rect">
            <a:avLst/>
          </a:prstGeom>
        </p:spPr>
      </p:pic>
      <p:sp>
        <p:nvSpPr>
          <p:cNvPr id="18" name="Content Placeholder 2"/>
          <p:cNvSpPr txBox="1">
            <a:spLocks/>
          </p:cNvSpPr>
          <p:nvPr/>
        </p:nvSpPr>
        <p:spPr>
          <a:xfrm>
            <a:off x="2701280" y="775253"/>
            <a:ext cx="7643192" cy="4525963"/>
          </a:xfrm>
          <a:prstGeom prst="rect">
            <a:avLst/>
          </a:prstGeom>
        </p:spPr>
        <p:txBody>
          <a:bodyPr lIns="91407" tIns="45704" rIns="91407" bIns="45704">
            <a:normAutofit/>
          </a:bodyPr>
          <a:lstStyle/>
          <a:p>
            <a:pPr marL="342778" indent="-342778" algn="r">
              <a:spcBef>
                <a:spcPct val="20000"/>
              </a:spcBef>
              <a:buFont typeface="Arial" pitchFamily="34" charset="0"/>
              <a:buChar char="•"/>
              <a:defRPr/>
            </a:pPr>
            <a:endParaRPr lang="it-IT" sz="2400" dirty="0"/>
          </a:p>
        </p:txBody>
      </p:sp>
      <p:sp>
        <p:nvSpPr>
          <p:cNvPr id="3" name="Segnaposto data 2"/>
          <p:cNvSpPr>
            <a:spLocks noGrp="1"/>
          </p:cNvSpPr>
          <p:nvPr>
            <p:ph type="dt" sz="half" idx="10"/>
          </p:nvPr>
        </p:nvSpPr>
        <p:spPr/>
        <p:txBody>
          <a:bodyPr/>
          <a:lstStyle/>
          <a:p>
            <a:r>
              <a:rPr lang="it-IT"/>
              <a:t>in2p3-cnao pavia-05-03-26</a:t>
            </a:r>
          </a:p>
        </p:txBody>
      </p:sp>
      <p:sp>
        <p:nvSpPr>
          <p:cNvPr id="6" name="Segnaposto piè di pagina 5"/>
          <p:cNvSpPr>
            <a:spLocks noGrp="1"/>
          </p:cNvSpPr>
          <p:nvPr>
            <p:ph type="ftr" sz="quarter" idx="11"/>
          </p:nvPr>
        </p:nvSpPr>
        <p:spPr/>
        <p:txBody>
          <a:bodyPr/>
          <a:lstStyle/>
          <a:p>
            <a:r>
              <a:rPr lang="en-US"/>
              <a:t>saverio altieri  CNAO</a:t>
            </a:r>
            <a:endParaRPr lang="it-IT"/>
          </a:p>
        </p:txBody>
      </p:sp>
      <p:sp>
        <p:nvSpPr>
          <p:cNvPr id="7" name="Segnaposto numero diapositiva 6">
            <a:extLst>
              <a:ext uri="{FF2B5EF4-FFF2-40B4-BE49-F238E27FC236}">
                <a16:creationId xmlns:a16="http://schemas.microsoft.com/office/drawing/2014/main" id="{2E049C37-E90C-0940-B364-4AB85F8CA850}"/>
              </a:ext>
            </a:extLst>
          </p:cNvPr>
          <p:cNvSpPr>
            <a:spLocks noGrp="1"/>
          </p:cNvSpPr>
          <p:nvPr>
            <p:ph type="sldNum" sz="quarter" idx="12"/>
          </p:nvPr>
        </p:nvSpPr>
        <p:spPr/>
        <p:txBody>
          <a:bodyPr/>
          <a:lstStyle/>
          <a:p>
            <a:fld id="{7F39AE4C-A60F-4E29-9A0E-52760C55257B}" type="slidenum">
              <a:rPr lang="it-IT" smtClean="0"/>
              <a:pPr/>
              <a:t>14</a:t>
            </a:fld>
            <a:endParaRPr lang="it-IT"/>
          </a:p>
        </p:txBody>
      </p:sp>
      <p:sp>
        <p:nvSpPr>
          <p:cNvPr id="8" name="Titolo 4">
            <a:extLst>
              <a:ext uri="{FF2B5EF4-FFF2-40B4-BE49-F238E27FC236}">
                <a16:creationId xmlns:a16="http://schemas.microsoft.com/office/drawing/2014/main" id="{F8E73D39-CFF0-4446-BCB5-0C1A23F0D3E3}"/>
              </a:ext>
            </a:extLst>
          </p:cNvPr>
          <p:cNvSpPr txBox="1">
            <a:spLocks/>
          </p:cNvSpPr>
          <p:nvPr/>
        </p:nvSpPr>
        <p:spPr>
          <a:xfrm>
            <a:off x="0" y="44624"/>
            <a:ext cx="12192000" cy="685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lang="it-IT" sz="2400" kern="1200" dirty="0">
                <a:solidFill>
                  <a:srgbClr val="0062A5"/>
                </a:solidFill>
                <a:latin typeface="Arial" panose="020B0604020202020204" pitchFamily="34" charset="0"/>
                <a:ea typeface="+mj-ea"/>
                <a:cs typeface="Arial" panose="020B0604020202020204" pitchFamily="34" charset="0"/>
              </a:defRPr>
            </a:lvl1pPr>
          </a:lstStyle>
          <a:p>
            <a:pPr algn="ctr"/>
            <a:r>
              <a:rPr lang="en-US" b="1" dirty="0"/>
              <a:t>CNAO Expansion Project</a:t>
            </a:r>
            <a:endParaRPr lang="en-US" dirty="0"/>
          </a:p>
        </p:txBody>
      </p:sp>
      <p:grpSp>
        <p:nvGrpSpPr>
          <p:cNvPr id="17" name="Gruppo 16">
            <a:extLst>
              <a:ext uri="{FF2B5EF4-FFF2-40B4-BE49-F238E27FC236}">
                <a16:creationId xmlns:a16="http://schemas.microsoft.com/office/drawing/2014/main" id="{CD8322B4-C5C9-764B-9E3E-C2778B92BEC8}"/>
              </a:ext>
            </a:extLst>
          </p:cNvPr>
          <p:cNvGrpSpPr/>
          <p:nvPr/>
        </p:nvGrpSpPr>
        <p:grpSpPr>
          <a:xfrm>
            <a:off x="1271464" y="1129304"/>
            <a:ext cx="10174175" cy="4580173"/>
            <a:chOff x="343880" y="930348"/>
            <a:chExt cx="12474167" cy="5793944"/>
          </a:xfrm>
        </p:grpSpPr>
        <p:pic>
          <p:nvPicPr>
            <p:cNvPr id="19" name="Immagine 18">
              <a:extLst>
                <a:ext uri="{FF2B5EF4-FFF2-40B4-BE49-F238E27FC236}">
                  <a16:creationId xmlns:a16="http://schemas.microsoft.com/office/drawing/2014/main" id="{9D0EDF1C-8D9D-B547-8EEC-3FF405DAE03C}"/>
                </a:ext>
              </a:extLst>
            </p:cNvPr>
            <p:cNvPicPr>
              <a:picLocks noChangeAspect="1"/>
            </p:cNvPicPr>
            <p:nvPr/>
          </p:nvPicPr>
          <p:blipFill rotWithShape="1">
            <a:blip r:embed="rId5"/>
            <a:srcRect l="17789" t="10846" r="7703"/>
            <a:stretch/>
          </p:blipFill>
          <p:spPr>
            <a:xfrm rot="5400000">
              <a:off x="714600" y="559628"/>
              <a:ext cx="5793944" cy="6535384"/>
            </a:xfrm>
            <a:prstGeom prst="rect">
              <a:avLst/>
            </a:prstGeom>
          </p:spPr>
        </p:pic>
        <p:pic>
          <p:nvPicPr>
            <p:cNvPr id="20" name="Immagine 19">
              <a:extLst>
                <a:ext uri="{FF2B5EF4-FFF2-40B4-BE49-F238E27FC236}">
                  <a16:creationId xmlns:a16="http://schemas.microsoft.com/office/drawing/2014/main" id="{A31AB966-59EA-1D47-A219-EB503BC2D2A4}"/>
                </a:ext>
              </a:extLst>
            </p:cNvPr>
            <p:cNvPicPr>
              <a:picLocks noChangeAspect="1"/>
            </p:cNvPicPr>
            <p:nvPr/>
          </p:nvPicPr>
          <p:blipFill rotWithShape="1">
            <a:blip r:embed="rId6"/>
            <a:srcRect l="14246" t="4901" r="41819" b="50736"/>
            <a:stretch/>
          </p:blipFill>
          <p:spPr>
            <a:xfrm rot="5400000">
              <a:off x="3903484" y="1149656"/>
              <a:ext cx="4104165" cy="3761260"/>
            </a:xfrm>
            <a:prstGeom prst="rect">
              <a:avLst/>
            </a:prstGeom>
          </p:spPr>
        </p:pic>
        <p:sp>
          <p:nvSpPr>
            <p:cNvPr id="22" name="Rettangolo 1">
              <a:extLst>
                <a:ext uri="{FF2B5EF4-FFF2-40B4-BE49-F238E27FC236}">
                  <a16:creationId xmlns:a16="http://schemas.microsoft.com/office/drawing/2014/main" id="{961C36B4-886C-B545-A691-42BC8AE8D978}"/>
                </a:ext>
              </a:extLst>
            </p:cNvPr>
            <p:cNvSpPr>
              <a:spLocks noChangeArrowheads="1"/>
            </p:cNvSpPr>
            <p:nvPr/>
          </p:nvSpPr>
          <p:spPr bwMode="auto">
            <a:xfrm>
              <a:off x="9371857" y="1469324"/>
              <a:ext cx="1765306" cy="10512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0"/>
                </a:spcBef>
                <a:spcAft>
                  <a:spcPct val="0"/>
                </a:spcAft>
              </a:pPr>
              <a:r>
                <a:rPr lang="it-IT" altLang="it-IT" sz="2400" b="1" dirty="0">
                  <a:solidFill>
                    <a:srgbClr val="FF0000"/>
                  </a:solidFill>
                  <a:latin typeface="Trebuchet MS" panose="020B0603020202020204" pitchFamily="34" charset="0"/>
                  <a:cs typeface="Times New Roman" panose="02020603050405020304" pitchFamily="18" charset="0"/>
                </a:rPr>
                <a:t>AB-BNCT</a:t>
              </a:r>
            </a:p>
            <a:p>
              <a:pPr algn="ctr" eaLnBrk="0" fontAlgn="base" hangingPunct="0">
                <a:spcBef>
                  <a:spcPct val="0"/>
                </a:spcBef>
                <a:spcAft>
                  <a:spcPct val="0"/>
                </a:spcAft>
              </a:pPr>
              <a:r>
                <a:rPr lang="it-IT" altLang="it-IT" sz="2400" b="1" dirty="0" err="1">
                  <a:solidFill>
                    <a:srgbClr val="FF0000"/>
                  </a:solidFill>
                  <a:latin typeface="Trebuchet MS" panose="020B0603020202020204" pitchFamily="34" charset="0"/>
                  <a:cs typeface="Times New Roman" panose="02020603050405020304" pitchFamily="18" charset="0"/>
                </a:rPr>
                <a:t>facility</a:t>
              </a:r>
              <a:endParaRPr lang="it-IT" altLang="it-IT" sz="2400" b="1" dirty="0">
                <a:solidFill>
                  <a:srgbClr val="FF0000"/>
                </a:solidFill>
                <a:latin typeface="Trebuchet MS" panose="020B0603020202020204" pitchFamily="34" charset="0"/>
              </a:endParaRPr>
            </a:p>
          </p:txBody>
        </p:sp>
        <p:cxnSp>
          <p:nvCxnSpPr>
            <p:cNvPr id="23" name="Connettore 2 22">
              <a:extLst>
                <a:ext uri="{FF2B5EF4-FFF2-40B4-BE49-F238E27FC236}">
                  <a16:creationId xmlns:a16="http://schemas.microsoft.com/office/drawing/2014/main" id="{56402553-16E3-734D-A1BB-98DA211402A6}"/>
                </a:ext>
              </a:extLst>
            </p:cNvPr>
            <p:cNvCxnSpPr>
              <a:cxnSpLocks/>
              <a:stCxn id="22" idx="1"/>
            </p:cNvCxnSpPr>
            <p:nvPr/>
          </p:nvCxnSpPr>
          <p:spPr>
            <a:xfrm flipH="1">
              <a:off x="8098012" y="1994932"/>
              <a:ext cx="127384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ttangolo 1">
              <a:extLst>
                <a:ext uri="{FF2B5EF4-FFF2-40B4-BE49-F238E27FC236}">
                  <a16:creationId xmlns:a16="http://schemas.microsoft.com/office/drawing/2014/main" id="{75B3A21C-0240-474E-9B7F-C77E5F8E0F68}"/>
                </a:ext>
              </a:extLst>
            </p:cNvPr>
            <p:cNvSpPr>
              <a:spLocks noChangeArrowheads="1"/>
            </p:cNvSpPr>
            <p:nvPr/>
          </p:nvSpPr>
          <p:spPr bwMode="auto">
            <a:xfrm>
              <a:off x="9173837" y="3661110"/>
              <a:ext cx="3644210" cy="10512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0"/>
                </a:spcBef>
                <a:spcAft>
                  <a:spcPct val="0"/>
                </a:spcAft>
              </a:pPr>
              <a:r>
                <a:rPr lang="it-IT" altLang="it-IT" sz="2400" b="1" dirty="0">
                  <a:solidFill>
                    <a:schemeClr val="tx2">
                      <a:lumMod val="75000"/>
                    </a:schemeClr>
                  </a:solidFill>
                  <a:latin typeface="Trebuchet MS" panose="020B0603020202020204" pitchFamily="34" charset="0"/>
                  <a:cs typeface="Times New Roman" panose="02020603050405020304" pitchFamily="18" charset="0"/>
                </a:rPr>
                <a:t>New </a:t>
              </a:r>
              <a:r>
                <a:rPr lang="it-IT" altLang="it-IT" sz="2400" b="1" dirty="0" err="1">
                  <a:solidFill>
                    <a:schemeClr val="tx2">
                      <a:lumMod val="75000"/>
                    </a:schemeClr>
                  </a:solidFill>
                  <a:latin typeface="Trebuchet MS" panose="020B0603020202020204" pitchFamily="34" charset="0"/>
                  <a:cs typeface="Times New Roman" panose="02020603050405020304" pitchFamily="18" charset="0"/>
                </a:rPr>
                <a:t>protontherapy</a:t>
              </a:r>
              <a:endParaRPr lang="it-IT" altLang="it-IT" sz="2400" b="1" dirty="0">
                <a:solidFill>
                  <a:schemeClr val="tx2">
                    <a:lumMod val="75000"/>
                  </a:schemeClr>
                </a:solidFill>
                <a:latin typeface="Trebuchet MS" panose="020B0603020202020204" pitchFamily="34" charset="0"/>
                <a:cs typeface="Times New Roman" panose="02020603050405020304" pitchFamily="18" charset="0"/>
              </a:endParaRPr>
            </a:p>
            <a:p>
              <a:pPr algn="ctr" eaLnBrk="0" fontAlgn="base" hangingPunct="0">
                <a:spcBef>
                  <a:spcPct val="0"/>
                </a:spcBef>
                <a:spcAft>
                  <a:spcPct val="0"/>
                </a:spcAft>
              </a:pPr>
              <a:r>
                <a:rPr lang="it-IT" altLang="it-IT" sz="2400" b="1" dirty="0">
                  <a:solidFill>
                    <a:schemeClr val="tx2">
                      <a:lumMod val="75000"/>
                    </a:schemeClr>
                  </a:solidFill>
                  <a:latin typeface="Trebuchet MS" panose="020B0603020202020204" pitchFamily="34" charset="0"/>
                  <a:cs typeface="Times New Roman" panose="02020603050405020304" pitchFamily="18" charset="0"/>
                </a:rPr>
                <a:t>with a </a:t>
              </a:r>
              <a:r>
                <a:rPr lang="it-IT" altLang="it-IT" sz="2400" b="1" dirty="0" err="1">
                  <a:solidFill>
                    <a:schemeClr val="tx2">
                      <a:lumMod val="75000"/>
                    </a:schemeClr>
                  </a:solidFill>
                  <a:latin typeface="Trebuchet MS" panose="020B0603020202020204" pitchFamily="34" charset="0"/>
                  <a:cs typeface="Times New Roman" panose="02020603050405020304" pitchFamily="18" charset="0"/>
                </a:rPr>
                <a:t>gantry</a:t>
              </a:r>
              <a:endParaRPr lang="it-IT" altLang="it-IT" sz="2400" b="1" dirty="0">
                <a:solidFill>
                  <a:schemeClr val="tx2">
                    <a:lumMod val="75000"/>
                  </a:schemeClr>
                </a:solidFill>
                <a:latin typeface="Trebuchet MS" panose="020B0603020202020204" pitchFamily="34" charset="0"/>
              </a:endParaRPr>
            </a:p>
          </p:txBody>
        </p:sp>
        <p:cxnSp>
          <p:nvCxnSpPr>
            <p:cNvPr id="26" name="Connettore 2 25">
              <a:extLst>
                <a:ext uri="{FF2B5EF4-FFF2-40B4-BE49-F238E27FC236}">
                  <a16:creationId xmlns:a16="http://schemas.microsoft.com/office/drawing/2014/main" id="{A95B7CB1-00AB-244C-B72F-7DA1E86CC1C5}"/>
                </a:ext>
              </a:extLst>
            </p:cNvPr>
            <p:cNvCxnSpPr>
              <a:cxnSpLocks/>
            </p:cNvCxnSpPr>
            <p:nvPr/>
          </p:nvCxnSpPr>
          <p:spPr>
            <a:xfrm flipH="1">
              <a:off x="8130221" y="4052780"/>
              <a:ext cx="1024122"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7" name="Rettangolo 26">
              <a:extLst>
                <a:ext uri="{FF2B5EF4-FFF2-40B4-BE49-F238E27FC236}">
                  <a16:creationId xmlns:a16="http://schemas.microsoft.com/office/drawing/2014/main" id="{991FBED1-32BC-2E43-9778-44E299E12E7A}"/>
                </a:ext>
              </a:extLst>
            </p:cNvPr>
            <p:cNvSpPr/>
            <p:nvPr/>
          </p:nvSpPr>
          <p:spPr>
            <a:xfrm>
              <a:off x="1972340" y="1913860"/>
              <a:ext cx="462516"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28" name="Rettangolo 1">
              <a:extLst>
                <a:ext uri="{FF2B5EF4-FFF2-40B4-BE49-F238E27FC236}">
                  <a16:creationId xmlns:a16="http://schemas.microsoft.com/office/drawing/2014/main" id="{546196B5-53A2-074F-83FE-DDE70BFDD4F2}"/>
                </a:ext>
              </a:extLst>
            </p:cNvPr>
            <p:cNvSpPr>
              <a:spLocks noChangeArrowheads="1"/>
            </p:cNvSpPr>
            <p:nvPr/>
          </p:nvSpPr>
          <p:spPr bwMode="auto">
            <a:xfrm>
              <a:off x="8085187" y="5614037"/>
              <a:ext cx="4687826" cy="5061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en-GB" altLang="it-IT" b="1" dirty="0">
                  <a:solidFill>
                    <a:prstClr val="black"/>
                  </a:solidFill>
                  <a:latin typeface="Trebuchet MS" panose="020B0603020202020204" pitchFamily="34" charset="0"/>
                  <a:cs typeface="Times New Roman" panose="02020603050405020304" pitchFamily="18" charset="0"/>
                </a:rPr>
                <a:t>New block footprint ~1800 m</a:t>
              </a:r>
              <a:r>
                <a:rPr lang="en-GB" altLang="it-IT" sz="2400" b="1" baseline="30000" dirty="0">
                  <a:solidFill>
                    <a:prstClr val="black"/>
                  </a:solidFill>
                  <a:latin typeface="Trebuchet MS" panose="020B0603020202020204" pitchFamily="34" charset="0"/>
                  <a:cs typeface="Times New Roman" panose="02020603050405020304" pitchFamily="18" charset="0"/>
                </a:rPr>
                <a:t>2</a:t>
              </a:r>
              <a:endParaRPr lang="en-GB" altLang="it-IT" sz="2400" b="1" baseline="30000" dirty="0">
                <a:solidFill>
                  <a:prstClr val="black"/>
                </a:solidFill>
                <a:latin typeface="Trebuchet MS" panose="020B0603020202020204" pitchFamily="34" charset="0"/>
              </a:endParaRPr>
            </a:p>
          </p:txBody>
        </p:sp>
      </p:grpSp>
      <p:sp>
        <p:nvSpPr>
          <p:cNvPr id="2" name="Rettangolo 1">
            <a:extLst>
              <a:ext uri="{FF2B5EF4-FFF2-40B4-BE49-F238E27FC236}">
                <a16:creationId xmlns:a16="http://schemas.microsoft.com/office/drawing/2014/main" id="{B70C128F-E91D-614A-AAAE-66E950DB1D07}"/>
              </a:ext>
            </a:extLst>
          </p:cNvPr>
          <p:cNvSpPr/>
          <p:nvPr/>
        </p:nvSpPr>
        <p:spPr>
          <a:xfrm>
            <a:off x="4367808" y="1096997"/>
            <a:ext cx="3103889" cy="1849751"/>
          </a:xfrm>
          <a:prstGeom prst="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ttangolo 28">
            <a:extLst>
              <a:ext uri="{FF2B5EF4-FFF2-40B4-BE49-F238E27FC236}">
                <a16:creationId xmlns:a16="http://schemas.microsoft.com/office/drawing/2014/main" id="{FF3C4661-14B9-EE45-9DDA-0D52C3AA7D31}"/>
              </a:ext>
            </a:extLst>
          </p:cNvPr>
          <p:cNvSpPr/>
          <p:nvPr/>
        </p:nvSpPr>
        <p:spPr>
          <a:xfrm>
            <a:off x="4396113" y="2973204"/>
            <a:ext cx="3103889" cy="1274567"/>
          </a:xfrm>
          <a:prstGeom prst="rect">
            <a:avLst/>
          </a:prstGeom>
          <a:noFill/>
          <a:ln w="3810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970700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p:cNvPicPr>
            <a:picLocks noChangeAspect="1"/>
          </p:cNvPicPr>
          <p:nvPr/>
        </p:nvPicPr>
        <p:blipFill>
          <a:blip r:embed="rId3" cstate="print"/>
          <a:srcRect t="92440"/>
          <a:stretch>
            <a:fillRect/>
          </a:stretch>
        </p:blipFill>
        <p:spPr>
          <a:xfrm>
            <a:off x="2135561" y="601308"/>
            <a:ext cx="8564121" cy="163396"/>
          </a:xfrm>
          <a:prstGeom prst="rect">
            <a:avLst/>
          </a:prstGeom>
        </p:spPr>
      </p:pic>
      <p:pic>
        <p:nvPicPr>
          <p:cNvPr id="91" name="Picture 90"/>
          <p:cNvPicPr>
            <a:picLocks/>
          </p:cNvPicPr>
          <p:nvPr/>
        </p:nvPicPr>
        <p:blipFill>
          <a:blip r:embed="rId4" cstate="print"/>
          <a:srcRect t="86772"/>
          <a:stretch>
            <a:fillRect/>
          </a:stretch>
        </p:blipFill>
        <p:spPr>
          <a:xfrm>
            <a:off x="1524000" y="428604"/>
            <a:ext cx="827584" cy="144016"/>
          </a:xfrm>
          <a:prstGeom prst="rect">
            <a:avLst/>
          </a:prstGeom>
        </p:spPr>
      </p:pic>
      <p:sp>
        <p:nvSpPr>
          <p:cNvPr id="18" name="Content Placeholder 2"/>
          <p:cNvSpPr txBox="1">
            <a:spLocks/>
          </p:cNvSpPr>
          <p:nvPr/>
        </p:nvSpPr>
        <p:spPr>
          <a:xfrm>
            <a:off x="2701280" y="775253"/>
            <a:ext cx="7643192" cy="4525963"/>
          </a:xfrm>
          <a:prstGeom prst="rect">
            <a:avLst/>
          </a:prstGeom>
        </p:spPr>
        <p:txBody>
          <a:bodyPr lIns="91407" tIns="45704" rIns="91407" bIns="45704">
            <a:normAutofit/>
          </a:bodyPr>
          <a:lstStyle/>
          <a:p>
            <a:pPr marL="342778" indent="-342778" algn="r">
              <a:spcBef>
                <a:spcPct val="20000"/>
              </a:spcBef>
              <a:buFont typeface="Arial" pitchFamily="34" charset="0"/>
              <a:buChar char="•"/>
              <a:defRPr/>
            </a:pPr>
            <a:endParaRPr lang="it-IT" sz="2400" dirty="0"/>
          </a:p>
        </p:txBody>
      </p:sp>
      <p:sp>
        <p:nvSpPr>
          <p:cNvPr id="3" name="Segnaposto data 2"/>
          <p:cNvSpPr>
            <a:spLocks noGrp="1"/>
          </p:cNvSpPr>
          <p:nvPr>
            <p:ph type="dt" sz="half" idx="10"/>
          </p:nvPr>
        </p:nvSpPr>
        <p:spPr/>
        <p:txBody>
          <a:bodyPr/>
          <a:lstStyle/>
          <a:p>
            <a:r>
              <a:rPr lang="it-IT"/>
              <a:t>in2p3-cnao pavia-05-03-26</a:t>
            </a:r>
          </a:p>
        </p:txBody>
      </p:sp>
      <p:sp>
        <p:nvSpPr>
          <p:cNvPr id="6" name="Segnaposto piè di pagina 5"/>
          <p:cNvSpPr>
            <a:spLocks noGrp="1"/>
          </p:cNvSpPr>
          <p:nvPr>
            <p:ph type="ftr" sz="quarter" idx="11"/>
          </p:nvPr>
        </p:nvSpPr>
        <p:spPr/>
        <p:txBody>
          <a:bodyPr/>
          <a:lstStyle/>
          <a:p>
            <a:r>
              <a:rPr lang="en-US"/>
              <a:t>saverio altieri  CNAO</a:t>
            </a:r>
            <a:endParaRPr lang="it-IT"/>
          </a:p>
        </p:txBody>
      </p:sp>
      <p:sp>
        <p:nvSpPr>
          <p:cNvPr id="7" name="Segnaposto numero diapositiva 6">
            <a:extLst>
              <a:ext uri="{FF2B5EF4-FFF2-40B4-BE49-F238E27FC236}">
                <a16:creationId xmlns:a16="http://schemas.microsoft.com/office/drawing/2014/main" id="{2E049C37-E90C-0940-B364-4AB85F8CA850}"/>
              </a:ext>
            </a:extLst>
          </p:cNvPr>
          <p:cNvSpPr>
            <a:spLocks noGrp="1"/>
          </p:cNvSpPr>
          <p:nvPr>
            <p:ph type="sldNum" sz="quarter" idx="12"/>
          </p:nvPr>
        </p:nvSpPr>
        <p:spPr/>
        <p:txBody>
          <a:bodyPr/>
          <a:lstStyle/>
          <a:p>
            <a:fld id="{7F39AE4C-A60F-4E29-9A0E-52760C55257B}" type="slidenum">
              <a:rPr lang="it-IT" smtClean="0"/>
              <a:pPr/>
              <a:t>15</a:t>
            </a:fld>
            <a:endParaRPr lang="it-IT"/>
          </a:p>
        </p:txBody>
      </p:sp>
      <p:sp>
        <p:nvSpPr>
          <p:cNvPr id="8" name="Titolo 4">
            <a:extLst>
              <a:ext uri="{FF2B5EF4-FFF2-40B4-BE49-F238E27FC236}">
                <a16:creationId xmlns:a16="http://schemas.microsoft.com/office/drawing/2014/main" id="{F8E73D39-CFF0-4446-BCB5-0C1A23F0D3E3}"/>
              </a:ext>
            </a:extLst>
          </p:cNvPr>
          <p:cNvSpPr txBox="1">
            <a:spLocks/>
          </p:cNvSpPr>
          <p:nvPr/>
        </p:nvSpPr>
        <p:spPr>
          <a:xfrm>
            <a:off x="0" y="44624"/>
            <a:ext cx="12192000" cy="685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lang="it-IT" sz="2400" kern="1200" dirty="0">
                <a:solidFill>
                  <a:srgbClr val="0062A5"/>
                </a:solidFill>
                <a:latin typeface="Arial" panose="020B0604020202020204" pitchFamily="34" charset="0"/>
                <a:ea typeface="+mj-ea"/>
                <a:cs typeface="Arial" panose="020B0604020202020204" pitchFamily="34" charset="0"/>
              </a:defRPr>
            </a:lvl1pPr>
          </a:lstStyle>
          <a:p>
            <a:pPr algn="ctr"/>
            <a:r>
              <a:rPr lang="en-US" b="1" dirty="0"/>
              <a:t>CNAO Expansion Project</a:t>
            </a:r>
            <a:endParaRPr lang="en-US" dirty="0"/>
          </a:p>
        </p:txBody>
      </p:sp>
      <p:grpSp>
        <p:nvGrpSpPr>
          <p:cNvPr id="17" name="Gruppo 16">
            <a:extLst>
              <a:ext uri="{FF2B5EF4-FFF2-40B4-BE49-F238E27FC236}">
                <a16:creationId xmlns:a16="http://schemas.microsoft.com/office/drawing/2014/main" id="{CD8322B4-C5C9-764B-9E3E-C2778B92BEC8}"/>
              </a:ext>
            </a:extLst>
          </p:cNvPr>
          <p:cNvGrpSpPr/>
          <p:nvPr/>
        </p:nvGrpSpPr>
        <p:grpSpPr>
          <a:xfrm>
            <a:off x="1271464" y="1129304"/>
            <a:ext cx="6110880" cy="4580173"/>
            <a:chOff x="343880" y="930348"/>
            <a:chExt cx="7492317" cy="5793944"/>
          </a:xfrm>
        </p:grpSpPr>
        <p:pic>
          <p:nvPicPr>
            <p:cNvPr id="19" name="Immagine 18">
              <a:extLst>
                <a:ext uri="{FF2B5EF4-FFF2-40B4-BE49-F238E27FC236}">
                  <a16:creationId xmlns:a16="http://schemas.microsoft.com/office/drawing/2014/main" id="{9D0EDF1C-8D9D-B547-8EEC-3FF405DAE03C}"/>
                </a:ext>
              </a:extLst>
            </p:cNvPr>
            <p:cNvPicPr>
              <a:picLocks noChangeAspect="1"/>
            </p:cNvPicPr>
            <p:nvPr/>
          </p:nvPicPr>
          <p:blipFill rotWithShape="1">
            <a:blip r:embed="rId5"/>
            <a:srcRect l="17789" t="10846" r="7703"/>
            <a:stretch/>
          </p:blipFill>
          <p:spPr>
            <a:xfrm rot="5400000">
              <a:off x="714600" y="559628"/>
              <a:ext cx="5793944" cy="6535384"/>
            </a:xfrm>
            <a:prstGeom prst="rect">
              <a:avLst/>
            </a:prstGeom>
          </p:spPr>
        </p:pic>
        <p:pic>
          <p:nvPicPr>
            <p:cNvPr id="20" name="Immagine 19">
              <a:extLst>
                <a:ext uri="{FF2B5EF4-FFF2-40B4-BE49-F238E27FC236}">
                  <a16:creationId xmlns:a16="http://schemas.microsoft.com/office/drawing/2014/main" id="{A31AB966-59EA-1D47-A219-EB503BC2D2A4}"/>
                </a:ext>
              </a:extLst>
            </p:cNvPr>
            <p:cNvPicPr>
              <a:picLocks noChangeAspect="1"/>
            </p:cNvPicPr>
            <p:nvPr/>
          </p:nvPicPr>
          <p:blipFill rotWithShape="1">
            <a:blip r:embed="rId6"/>
            <a:srcRect l="14246" t="4901" r="41819" b="50736"/>
            <a:stretch/>
          </p:blipFill>
          <p:spPr>
            <a:xfrm rot="5400000">
              <a:off x="3903484" y="1149656"/>
              <a:ext cx="4104165" cy="3761260"/>
            </a:xfrm>
            <a:prstGeom prst="rect">
              <a:avLst/>
            </a:prstGeom>
          </p:spPr>
        </p:pic>
        <p:sp>
          <p:nvSpPr>
            <p:cNvPr id="27" name="Rettangolo 26">
              <a:extLst>
                <a:ext uri="{FF2B5EF4-FFF2-40B4-BE49-F238E27FC236}">
                  <a16:creationId xmlns:a16="http://schemas.microsoft.com/office/drawing/2014/main" id="{991FBED1-32BC-2E43-9778-44E299E12E7A}"/>
                </a:ext>
              </a:extLst>
            </p:cNvPr>
            <p:cNvSpPr/>
            <p:nvPr/>
          </p:nvSpPr>
          <p:spPr>
            <a:xfrm>
              <a:off x="1972340" y="1913860"/>
              <a:ext cx="462516"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grpSp>
      <p:sp>
        <p:nvSpPr>
          <p:cNvPr id="2" name="Rettangolo 1">
            <a:extLst>
              <a:ext uri="{FF2B5EF4-FFF2-40B4-BE49-F238E27FC236}">
                <a16:creationId xmlns:a16="http://schemas.microsoft.com/office/drawing/2014/main" id="{B70C128F-E91D-614A-AAAE-66E950DB1D07}"/>
              </a:ext>
            </a:extLst>
          </p:cNvPr>
          <p:cNvSpPr/>
          <p:nvPr/>
        </p:nvSpPr>
        <p:spPr>
          <a:xfrm>
            <a:off x="4367808" y="1096997"/>
            <a:ext cx="3103889" cy="1849751"/>
          </a:xfrm>
          <a:prstGeom prst="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ttangolo 28">
            <a:extLst>
              <a:ext uri="{FF2B5EF4-FFF2-40B4-BE49-F238E27FC236}">
                <a16:creationId xmlns:a16="http://schemas.microsoft.com/office/drawing/2014/main" id="{FF3C4661-14B9-EE45-9DDA-0D52C3AA7D31}"/>
              </a:ext>
            </a:extLst>
          </p:cNvPr>
          <p:cNvSpPr/>
          <p:nvPr/>
        </p:nvSpPr>
        <p:spPr>
          <a:xfrm>
            <a:off x="4396113" y="2973204"/>
            <a:ext cx="3103889" cy="1274567"/>
          </a:xfrm>
          <a:prstGeom prst="rect">
            <a:avLst/>
          </a:prstGeom>
          <a:noFill/>
          <a:ln w="3810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a:extLst>
              <a:ext uri="{FF2B5EF4-FFF2-40B4-BE49-F238E27FC236}">
                <a16:creationId xmlns:a16="http://schemas.microsoft.com/office/drawing/2014/main" id="{A11340F5-BE6E-9743-A350-D8F51B3F2930}"/>
              </a:ext>
            </a:extLst>
          </p:cNvPr>
          <p:cNvSpPr/>
          <p:nvPr/>
        </p:nvSpPr>
        <p:spPr>
          <a:xfrm>
            <a:off x="7721081" y="1680452"/>
            <a:ext cx="3559495" cy="3477875"/>
          </a:xfrm>
          <a:prstGeom prst="rect">
            <a:avLst/>
          </a:prstGeom>
        </p:spPr>
        <p:txBody>
          <a:bodyPr wrap="square">
            <a:spAutoFit/>
          </a:bodyPr>
          <a:lstStyle/>
          <a:p>
            <a:pPr algn="just"/>
            <a:r>
              <a:rPr lang="it-IT" sz="2200" dirty="0"/>
              <a:t>The CNAO </a:t>
            </a:r>
            <a:r>
              <a:rPr lang="it-IT" sz="2200" dirty="0" err="1"/>
              <a:t>will</a:t>
            </a:r>
            <a:r>
              <a:rPr lang="it-IT" sz="2200" dirty="0"/>
              <a:t> be </a:t>
            </a:r>
            <a:r>
              <a:rPr lang="it-IT" sz="2200" dirty="0">
                <a:solidFill>
                  <a:srgbClr val="FF0000"/>
                </a:solidFill>
              </a:rPr>
              <a:t>the first centre in the world</a:t>
            </a:r>
            <a:r>
              <a:rPr lang="it-IT" sz="2200" dirty="0"/>
              <a:t> to </a:t>
            </a:r>
            <a:r>
              <a:rPr lang="it-IT" sz="2200" dirty="0" err="1"/>
              <a:t>have</a:t>
            </a:r>
            <a:r>
              <a:rPr lang="it-IT" sz="2200" dirty="0"/>
              <a:t> on the </a:t>
            </a:r>
            <a:r>
              <a:rPr lang="it-IT" sz="2200" dirty="0" err="1"/>
              <a:t>same</a:t>
            </a:r>
            <a:r>
              <a:rPr lang="it-IT" sz="2200" dirty="0"/>
              <a:t> site the </a:t>
            </a:r>
            <a:r>
              <a:rPr lang="it-IT" sz="2200" dirty="0" err="1"/>
              <a:t>possibility</a:t>
            </a:r>
            <a:r>
              <a:rPr lang="it-IT" sz="2200" dirty="0"/>
              <a:t> of </a:t>
            </a:r>
            <a:r>
              <a:rPr lang="it-IT" sz="2200" dirty="0" err="1"/>
              <a:t>using</a:t>
            </a:r>
            <a:r>
              <a:rPr lang="it-IT" sz="2200" dirty="0"/>
              <a:t> </a:t>
            </a:r>
            <a:r>
              <a:rPr lang="it-IT" sz="2200" dirty="0" err="1">
                <a:solidFill>
                  <a:srgbClr val="FF0000"/>
                </a:solidFill>
              </a:rPr>
              <a:t>protons</a:t>
            </a:r>
            <a:r>
              <a:rPr lang="it-IT" sz="2200" dirty="0">
                <a:solidFill>
                  <a:srgbClr val="FF0000"/>
                </a:solidFill>
              </a:rPr>
              <a:t> and/or C, He, Li, O, Fe </a:t>
            </a:r>
            <a:r>
              <a:rPr lang="it-IT" sz="2200" dirty="0" err="1">
                <a:solidFill>
                  <a:srgbClr val="FF0000"/>
                </a:solidFill>
              </a:rPr>
              <a:t>ions</a:t>
            </a:r>
            <a:r>
              <a:rPr lang="it-IT" sz="2200" dirty="0">
                <a:solidFill>
                  <a:srgbClr val="FF0000"/>
                </a:solidFill>
              </a:rPr>
              <a:t> </a:t>
            </a:r>
            <a:r>
              <a:rPr lang="it-IT" sz="2200" dirty="0"/>
              <a:t>for the treatment of </a:t>
            </a:r>
            <a:r>
              <a:rPr lang="it-IT" sz="2200" dirty="0" err="1">
                <a:solidFill>
                  <a:srgbClr val="FF0000"/>
                </a:solidFill>
              </a:rPr>
              <a:t>well-localised</a:t>
            </a:r>
            <a:r>
              <a:rPr lang="it-IT" sz="2200" dirty="0">
                <a:solidFill>
                  <a:srgbClr val="FF0000"/>
                </a:solidFill>
              </a:rPr>
              <a:t> </a:t>
            </a:r>
            <a:r>
              <a:rPr lang="it-IT" sz="2200" dirty="0" err="1">
                <a:solidFill>
                  <a:srgbClr val="FF0000"/>
                </a:solidFill>
              </a:rPr>
              <a:t>tumours</a:t>
            </a:r>
            <a:r>
              <a:rPr lang="it-IT" sz="2200" dirty="0">
                <a:solidFill>
                  <a:srgbClr val="FF0000"/>
                </a:solidFill>
              </a:rPr>
              <a:t> and BNCT for diffuse </a:t>
            </a:r>
            <a:r>
              <a:rPr lang="it-IT" sz="2200" dirty="0" err="1">
                <a:solidFill>
                  <a:srgbClr val="FF0000"/>
                </a:solidFill>
              </a:rPr>
              <a:t>tumours</a:t>
            </a:r>
            <a:r>
              <a:rPr lang="it-IT" sz="2200" dirty="0"/>
              <a:t>; </a:t>
            </a:r>
          </a:p>
          <a:p>
            <a:pPr algn="just"/>
            <a:r>
              <a:rPr lang="it-IT" sz="2200" dirty="0" err="1"/>
              <a:t>Also</a:t>
            </a:r>
            <a:r>
              <a:rPr lang="it-IT" sz="2200" dirty="0"/>
              <a:t> </a:t>
            </a:r>
            <a:r>
              <a:rPr lang="it-IT" sz="2200" dirty="0" err="1"/>
              <a:t>making</a:t>
            </a:r>
            <a:r>
              <a:rPr lang="it-IT" sz="2200" dirty="0"/>
              <a:t> </a:t>
            </a:r>
            <a:r>
              <a:rPr lang="it-IT" sz="2200" dirty="0" err="1"/>
              <a:t>it</a:t>
            </a:r>
            <a:r>
              <a:rPr lang="it-IT" sz="2200" dirty="0"/>
              <a:t> easy to combine the </a:t>
            </a:r>
            <a:r>
              <a:rPr lang="it-IT" sz="2200" dirty="0" err="1"/>
              <a:t>two</a:t>
            </a:r>
            <a:r>
              <a:rPr lang="it-IT" sz="2200" dirty="0"/>
              <a:t> </a:t>
            </a:r>
            <a:r>
              <a:rPr lang="it-IT" sz="2200" dirty="0" err="1"/>
              <a:t>treatments</a:t>
            </a:r>
            <a:endParaRPr lang="it-IT" sz="2200" dirty="0"/>
          </a:p>
        </p:txBody>
      </p:sp>
    </p:spTree>
    <p:extLst>
      <p:ext uri="{BB962C8B-B14F-4D97-AF65-F5344CB8AC3E}">
        <p14:creationId xmlns:p14="http://schemas.microsoft.com/office/powerpoint/2010/main" val="1247142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p:cNvPicPr>
            <a:picLocks noChangeAspect="1"/>
          </p:cNvPicPr>
          <p:nvPr/>
        </p:nvPicPr>
        <p:blipFill>
          <a:blip r:embed="rId3" cstate="print"/>
          <a:srcRect t="92440"/>
          <a:stretch>
            <a:fillRect/>
          </a:stretch>
        </p:blipFill>
        <p:spPr>
          <a:xfrm>
            <a:off x="2135561" y="601308"/>
            <a:ext cx="8564121" cy="163396"/>
          </a:xfrm>
          <a:prstGeom prst="rect">
            <a:avLst/>
          </a:prstGeom>
        </p:spPr>
      </p:pic>
      <p:pic>
        <p:nvPicPr>
          <p:cNvPr id="91" name="Picture 90"/>
          <p:cNvPicPr>
            <a:picLocks/>
          </p:cNvPicPr>
          <p:nvPr/>
        </p:nvPicPr>
        <p:blipFill>
          <a:blip r:embed="rId4" cstate="print"/>
          <a:srcRect t="86772"/>
          <a:stretch>
            <a:fillRect/>
          </a:stretch>
        </p:blipFill>
        <p:spPr>
          <a:xfrm>
            <a:off x="1524000" y="428604"/>
            <a:ext cx="827584" cy="144016"/>
          </a:xfrm>
          <a:prstGeom prst="rect">
            <a:avLst/>
          </a:prstGeom>
        </p:spPr>
      </p:pic>
      <p:sp>
        <p:nvSpPr>
          <p:cNvPr id="3" name="Segnaposto data 2"/>
          <p:cNvSpPr>
            <a:spLocks noGrp="1"/>
          </p:cNvSpPr>
          <p:nvPr>
            <p:ph type="dt" sz="half" idx="10"/>
          </p:nvPr>
        </p:nvSpPr>
        <p:spPr/>
        <p:txBody>
          <a:bodyPr/>
          <a:lstStyle/>
          <a:p>
            <a:r>
              <a:rPr lang="it-IT"/>
              <a:t>in2p3-cnao pavia-05-03-26</a:t>
            </a:r>
          </a:p>
        </p:txBody>
      </p:sp>
      <p:sp>
        <p:nvSpPr>
          <p:cNvPr id="6" name="Segnaposto piè di pagina 5"/>
          <p:cNvSpPr>
            <a:spLocks noGrp="1"/>
          </p:cNvSpPr>
          <p:nvPr>
            <p:ph type="ftr" sz="quarter" idx="11"/>
          </p:nvPr>
        </p:nvSpPr>
        <p:spPr/>
        <p:txBody>
          <a:bodyPr/>
          <a:lstStyle/>
          <a:p>
            <a:r>
              <a:rPr lang="en-US"/>
              <a:t>saverio altieri  CNAO</a:t>
            </a:r>
            <a:endParaRPr lang="it-IT"/>
          </a:p>
        </p:txBody>
      </p:sp>
      <p:sp>
        <p:nvSpPr>
          <p:cNvPr id="7" name="Segnaposto numero diapositiva 6">
            <a:extLst>
              <a:ext uri="{FF2B5EF4-FFF2-40B4-BE49-F238E27FC236}">
                <a16:creationId xmlns:a16="http://schemas.microsoft.com/office/drawing/2014/main" id="{2E049C37-E90C-0940-B364-4AB85F8CA850}"/>
              </a:ext>
            </a:extLst>
          </p:cNvPr>
          <p:cNvSpPr>
            <a:spLocks noGrp="1"/>
          </p:cNvSpPr>
          <p:nvPr>
            <p:ph type="sldNum" sz="quarter" idx="12"/>
          </p:nvPr>
        </p:nvSpPr>
        <p:spPr/>
        <p:txBody>
          <a:bodyPr/>
          <a:lstStyle/>
          <a:p>
            <a:fld id="{7F39AE4C-A60F-4E29-9A0E-52760C55257B}" type="slidenum">
              <a:rPr lang="it-IT" smtClean="0"/>
              <a:pPr/>
              <a:t>16</a:t>
            </a:fld>
            <a:endParaRPr lang="it-IT"/>
          </a:p>
        </p:txBody>
      </p:sp>
      <p:sp>
        <p:nvSpPr>
          <p:cNvPr id="10" name="Titolo 4">
            <a:extLst>
              <a:ext uri="{FF2B5EF4-FFF2-40B4-BE49-F238E27FC236}">
                <a16:creationId xmlns:a16="http://schemas.microsoft.com/office/drawing/2014/main" id="{3D30A1E1-F0C0-2F4A-8026-6A2A1E915D9B}"/>
              </a:ext>
            </a:extLst>
          </p:cNvPr>
          <p:cNvSpPr txBox="1">
            <a:spLocks/>
          </p:cNvSpPr>
          <p:nvPr/>
        </p:nvSpPr>
        <p:spPr>
          <a:xfrm>
            <a:off x="0" y="44624"/>
            <a:ext cx="12192000" cy="685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lang="it-IT" sz="2400" kern="1200" dirty="0">
                <a:solidFill>
                  <a:srgbClr val="0062A5"/>
                </a:solidFill>
                <a:latin typeface="Arial" panose="020B0604020202020204" pitchFamily="34" charset="0"/>
                <a:ea typeface="+mj-ea"/>
                <a:cs typeface="Arial" panose="020B0604020202020204" pitchFamily="34" charset="0"/>
              </a:defRPr>
            </a:lvl1pPr>
          </a:lstStyle>
          <a:p>
            <a:pPr algn="ctr"/>
            <a:r>
              <a:rPr lang="en-US" b="1" dirty="0"/>
              <a:t>AB-BNCT facility</a:t>
            </a:r>
            <a:r>
              <a:rPr lang="en-US" dirty="0"/>
              <a:t>                          </a:t>
            </a:r>
          </a:p>
        </p:txBody>
      </p:sp>
      <p:pic>
        <p:nvPicPr>
          <p:cNvPr id="11" name="Immagine 10">
            <a:extLst>
              <a:ext uri="{FF2B5EF4-FFF2-40B4-BE49-F238E27FC236}">
                <a16:creationId xmlns:a16="http://schemas.microsoft.com/office/drawing/2014/main" id="{8871BB55-0C40-404C-8F35-5F5BE55A334A}"/>
              </a:ext>
            </a:extLst>
          </p:cNvPr>
          <p:cNvPicPr>
            <a:picLocks noChangeAspect="1"/>
          </p:cNvPicPr>
          <p:nvPr/>
        </p:nvPicPr>
        <p:blipFill rotWithShape="1">
          <a:blip r:embed="rId5"/>
          <a:srcRect l="6827" t="786" r="11670" b="2199"/>
          <a:stretch/>
        </p:blipFill>
        <p:spPr>
          <a:xfrm rot="5400000">
            <a:off x="3626860" y="1123598"/>
            <a:ext cx="5360807" cy="5173274"/>
          </a:xfrm>
          <a:prstGeom prst="rect">
            <a:avLst/>
          </a:prstGeom>
        </p:spPr>
      </p:pic>
      <p:pic>
        <p:nvPicPr>
          <p:cNvPr id="14" name="Picture 9">
            <a:extLst>
              <a:ext uri="{FF2B5EF4-FFF2-40B4-BE49-F238E27FC236}">
                <a16:creationId xmlns:a16="http://schemas.microsoft.com/office/drawing/2014/main" id="{28F22841-0D5A-0643-87AB-C790A73B95C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1411" y="3003408"/>
            <a:ext cx="1334569" cy="3714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3" name="Rettangolo 12">
            <a:extLst>
              <a:ext uri="{FF2B5EF4-FFF2-40B4-BE49-F238E27FC236}">
                <a16:creationId xmlns:a16="http://schemas.microsoft.com/office/drawing/2014/main" id="{ABF521EB-9EDF-B644-B0E0-91CEF9DA0330}"/>
              </a:ext>
            </a:extLst>
          </p:cNvPr>
          <p:cNvSpPr/>
          <p:nvPr/>
        </p:nvSpPr>
        <p:spPr>
          <a:xfrm>
            <a:off x="436888" y="1968063"/>
            <a:ext cx="2745807" cy="2800767"/>
          </a:xfrm>
          <a:prstGeom prst="rect">
            <a:avLst/>
          </a:prstGeom>
          <a:solidFill>
            <a:schemeClr val="accent1">
              <a:lumMod val="20000"/>
              <a:lumOff val="80000"/>
            </a:schemeClr>
          </a:solidFill>
        </p:spPr>
        <p:txBody>
          <a:bodyPr wrap="square">
            <a:spAutoFit/>
          </a:bodyPr>
          <a:lstStyle/>
          <a:p>
            <a:pPr algn="ctr"/>
            <a:r>
              <a:rPr lang="en-US" sz="2200" dirty="0"/>
              <a:t>In October 2020 </a:t>
            </a:r>
          </a:p>
          <a:p>
            <a:pPr algn="ctr"/>
            <a:r>
              <a:rPr lang="en-US" sz="2200" dirty="0"/>
              <a:t>a research and clinical collaboration was established between CNAO and TAE Life Sciences (TLS) for the implementation of an </a:t>
            </a:r>
            <a:r>
              <a:rPr lang="en-US" sz="2200" b="1" dirty="0"/>
              <a:t>AB-BNCT facility</a:t>
            </a:r>
            <a:endParaRPr lang="it-IT" sz="2200" dirty="0"/>
          </a:p>
        </p:txBody>
      </p:sp>
      <p:sp>
        <p:nvSpPr>
          <p:cNvPr id="15" name="Rettangolo 1">
            <a:extLst>
              <a:ext uri="{FF2B5EF4-FFF2-40B4-BE49-F238E27FC236}">
                <a16:creationId xmlns:a16="http://schemas.microsoft.com/office/drawing/2014/main" id="{F9854D5D-4C07-2846-872C-3587BA00A2D1}"/>
              </a:ext>
            </a:extLst>
          </p:cNvPr>
          <p:cNvSpPr>
            <a:spLocks noChangeArrowheads="1"/>
          </p:cNvSpPr>
          <p:nvPr/>
        </p:nvSpPr>
        <p:spPr bwMode="auto">
          <a:xfrm>
            <a:off x="9404179" y="1448434"/>
            <a:ext cx="1377685"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0"/>
              </a:spcBef>
              <a:spcAft>
                <a:spcPct val="0"/>
              </a:spcAft>
            </a:pPr>
            <a:r>
              <a:rPr lang="it-IT" altLang="it-IT" sz="1800" b="1" dirty="0">
                <a:solidFill>
                  <a:srgbClr val="FF0000"/>
                </a:solidFill>
                <a:latin typeface="Trebuchet MS" panose="020B0603020202020204" pitchFamily="34" charset="0"/>
                <a:cs typeface="Times New Roman" panose="02020603050405020304" pitchFamily="18" charset="0"/>
              </a:rPr>
              <a:t>Treatment </a:t>
            </a:r>
          </a:p>
          <a:p>
            <a:pPr algn="ctr" eaLnBrk="0" fontAlgn="base" hangingPunct="0">
              <a:spcBef>
                <a:spcPct val="0"/>
              </a:spcBef>
              <a:spcAft>
                <a:spcPct val="0"/>
              </a:spcAft>
            </a:pPr>
            <a:r>
              <a:rPr lang="it-IT" altLang="it-IT" sz="1800" b="1" dirty="0">
                <a:solidFill>
                  <a:srgbClr val="FF0000"/>
                </a:solidFill>
                <a:latin typeface="Trebuchet MS" panose="020B0603020202020204" pitchFamily="34" charset="0"/>
                <a:cs typeface="Times New Roman" panose="02020603050405020304" pitchFamily="18" charset="0"/>
              </a:rPr>
              <a:t>room 1</a:t>
            </a:r>
            <a:endParaRPr lang="it-IT" altLang="it-IT" sz="1800" b="1" dirty="0">
              <a:solidFill>
                <a:srgbClr val="FF0000"/>
              </a:solidFill>
              <a:latin typeface="Trebuchet MS" panose="020B0603020202020204" pitchFamily="34" charset="0"/>
            </a:endParaRPr>
          </a:p>
        </p:txBody>
      </p:sp>
      <p:sp>
        <p:nvSpPr>
          <p:cNvPr id="16" name="Rettangolo 1">
            <a:extLst>
              <a:ext uri="{FF2B5EF4-FFF2-40B4-BE49-F238E27FC236}">
                <a16:creationId xmlns:a16="http://schemas.microsoft.com/office/drawing/2014/main" id="{46DB999A-A1D2-EE40-AF8A-4FEB5688908B}"/>
              </a:ext>
            </a:extLst>
          </p:cNvPr>
          <p:cNvSpPr>
            <a:spLocks noChangeArrowheads="1"/>
          </p:cNvSpPr>
          <p:nvPr/>
        </p:nvSpPr>
        <p:spPr bwMode="auto">
          <a:xfrm>
            <a:off x="9431832" y="4906034"/>
            <a:ext cx="1377685"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0"/>
              </a:spcBef>
              <a:spcAft>
                <a:spcPct val="0"/>
              </a:spcAft>
            </a:pPr>
            <a:r>
              <a:rPr lang="it-IT" altLang="it-IT" sz="1800" b="1" dirty="0">
                <a:solidFill>
                  <a:srgbClr val="FF0000"/>
                </a:solidFill>
                <a:latin typeface="Trebuchet MS" panose="020B0603020202020204" pitchFamily="34" charset="0"/>
                <a:cs typeface="Times New Roman" panose="02020603050405020304" pitchFamily="18" charset="0"/>
              </a:rPr>
              <a:t>Treatment </a:t>
            </a:r>
          </a:p>
          <a:p>
            <a:pPr algn="ctr" eaLnBrk="0" fontAlgn="base" hangingPunct="0">
              <a:spcBef>
                <a:spcPct val="0"/>
              </a:spcBef>
              <a:spcAft>
                <a:spcPct val="0"/>
              </a:spcAft>
            </a:pPr>
            <a:r>
              <a:rPr lang="it-IT" altLang="it-IT" sz="1800" b="1" dirty="0">
                <a:solidFill>
                  <a:srgbClr val="FF0000"/>
                </a:solidFill>
                <a:latin typeface="Trebuchet MS" panose="020B0603020202020204" pitchFamily="34" charset="0"/>
                <a:cs typeface="Times New Roman" panose="02020603050405020304" pitchFamily="18" charset="0"/>
              </a:rPr>
              <a:t>room 2</a:t>
            </a:r>
            <a:endParaRPr lang="it-IT" altLang="it-IT" sz="1800" b="1" dirty="0">
              <a:solidFill>
                <a:srgbClr val="FF0000"/>
              </a:solidFill>
              <a:latin typeface="Trebuchet MS" panose="020B0603020202020204" pitchFamily="34" charset="0"/>
            </a:endParaRPr>
          </a:p>
        </p:txBody>
      </p:sp>
      <p:cxnSp>
        <p:nvCxnSpPr>
          <p:cNvPr id="17" name="Connettore 2 16">
            <a:extLst>
              <a:ext uri="{FF2B5EF4-FFF2-40B4-BE49-F238E27FC236}">
                <a16:creationId xmlns:a16="http://schemas.microsoft.com/office/drawing/2014/main" id="{1AA90005-34C8-6E4A-B1AE-66D8892E01A9}"/>
              </a:ext>
            </a:extLst>
          </p:cNvPr>
          <p:cNvCxnSpPr>
            <a:cxnSpLocks/>
          </p:cNvCxnSpPr>
          <p:nvPr/>
        </p:nvCxnSpPr>
        <p:spPr>
          <a:xfrm flipH="1" flipV="1">
            <a:off x="8328248" y="1771599"/>
            <a:ext cx="928840" cy="12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298A7682-6819-DB4C-A19A-656A3442D49C}"/>
              </a:ext>
            </a:extLst>
          </p:cNvPr>
          <p:cNvCxnSpPr>
            <a:cxnSpLocks/>
          </p:cNvCxnSpPr>
          <p:nvPr/>
        </p:nvCxnSpPr>
        <p:spPr>
          <a:xfrm flipH="1">
            <a:off x="7680176" y="5229200"/>
            <a:ext cx="152757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3561FC42-15B7-D94D-837A-87D6DEDFF8A2}"/>
              </a:ext>
            </a:extLst>
          </p:cNvPr>
          <p:cNvCxnSpPr>
            <a:cxnSpLocks/>
          </p:cNvCxnSpPr>
          <p:nvPr/>
        </p:nvCxnSpPr>
        <p:spPr>
          <a:xfrm flipH="1" flipV="1">
            <a:off x="8328248" y="3573015"/>
            <a:ext cx="928839"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ttangolo 1">
            <a:extLst>
              <a:ext uri="{FF2B5EF4-FFF2-40B4-BE49-F238E27FC236}">
                <a16:creationId xmlns:a16="http://schemas.microsoft.com/office/drawing/2014/main" id="{B8AEB876-109F-CE47-92CF-2DE64CAA625C}"/>
              </a:ext>
            </a:extLst>
          </p:cNvPr>
          <p:cNvSpPr>
            <a:spLocks noChangeArrowheads="1"/>
          </p:cNvSpPr>
          <p:nvPr/>
        </p:nvSpPr>
        <p:spPr bwMode="auto">
          <a:xfrm>
            <a:off x="9462795" y="3524504"/>
            <a:ext cx="1431802"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0" fontAlgn="base" hangingPunct="0">
              <a:spcBef>
                <a:spcPct val="0"/>
              </a:spcBef>
              <a:spcAft>
                <a:spcPct val="0"/>
              </a:spcAft>
            </a:pPr>
            <a:r>
              <a:rPr lang="it-IT" altLang="it-IT" sz="1800" b="1" dirty="0">
                <a:solidFill>
                  <a:srgbClr val="FF0000"/>
                </a:solidFill>
                <a:latin typeface="Trebuchet MS" panose="020B0603020202020204" pitchFamily="34" charset="0"/>
                <a:cs typeface="Times New Roman" panose="02020603050405020304" pitchFamily="18" charset="0"/>
              </a:rPr>
              <a:t>TLS </a:t>
            </a:r>
            <a:r>
              <a:rPr lang="it-IT" altLang="it-IT" sz="1800" b="1" dirty="0" err="1">
                <a:solidFill>
                  <a:srgbClr val="FF0000"/>
                </a:solidFill>
                <a:latin typeface="Trebuchet MS" panose="020B0603020202020204" pitchFamily="34" charset="0"/>
                <a:cs typeface="Times New Roman" panose="02020603050405020304" pitchFamily="18" charset="0"/>
              </a:rPr>
              <a:t>proton</a:t>
            </a:r>
            <a:r>
              <a:rPr lang="it-IT" altLang="it-IT" sz="1800" b="1" dirty="0">
                <a:solidFill>
                  <a:srgbClr val="FF0000"/>
                </a:solidFill>
                <a:latin typeface="Trebuchet MS" panose="020B0603020202020204" pitchFamily="34" charset="0"/>
                <a:cs typeface="Times New Roman" panose="02020603050405020304" pitchFamily="18" charset="0"/>
              </a:rPr>
              <a:t> </a:t>
            </a:r>
          </a:p>
          <a:p>
            <a:pPr algn="ctr" eaLnBrk="0" fontAlgn="base" hangingPunct="0">
              <a:spcBef>
                <a:spcPct val="0"/>
              </a:spcBef>
              <a:spcAft>
                <a:spcPct val="0"/>
              </a:spcAft>
            </a:pPr>
            <a:r>
              <a:rPr lang="it-IT" altLang="it-IT" sz="1800" b="1" dirty="0" err="1">
                <a:solidFill>
                  <a:srgbClr val="FF0000"/>
                </a:solidFill>
                <a:latin typeface="Trebuchet MS" panose="020B0603020202020204" pitchFamily="34" charset="0"/>
                <a:cs typeface="Times New Roman" panose="02020603050405020304" pitchFamily="18" charset="0"/>
              </a:rPr>
              <a:t>accelerator</a:t>
            </a:r>
            <a:endParaRPr lang="it-IT" altLang="it-IT" sz="1800" b="1" dirty="0">
              <a:solidFill>
                <a:srgbClr val="FF0000"/>
              </a:solidFill>
              <a:latin typeface="Trebuchet MS" panose="020B0603020202020204" pitchFamily="34" charset="0"/>
            </a:endParaRPr>
          </a:p>
        </p:txBody>
      </p:sp>
    </p:spTree>
    <p:extLst>
      <p:ext uri="{BB962C8B-B14F-4D97-AF65-F5344CB8AC3E}">
        <p14:creationId xmlns:p14="http://schemas.microsoft.com/office/powerpoint/2010/main" val="82478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p:cNvPicPr>
            <a:picLocks noChangeAspect="1"/>
          </p:cNvPicPr>
          <p:nvPr/>
        </p:nvPicPr>
        <p:blipFill>
          <a:blip r:embed="rId3" cstate="print"/>
          <a:srcRect t="92440"/>
          <a:stretch>
            <a:fillRect/>
          </a:stretch>
        </p:blipFill>
        <p:spPr>
          <a:xfrm>
            <a:off x="2135561" y="601308"/>
            <a:ext cx="8564121" cy="163396"/>
          </a:xfrm>
          <a:prstGeom prst="rect">
            <a:avLst/>
          </a:prstGeom>
        </p:spPr>
      </p:pic>
      <p:pic>
        <p:nvPicPr>
          <p:cNvPr id="91" name="Picture 90"/>
          <p:cNvPicPr>
            <a:picLocks/>
          </p:cNvPicPr>
          <p:nvPr/>
        </p:nvPicPr>
        <p:blipFill>
          <a:blip r:embed="rId4" cstate="print"/>
          <a:srcRect t="86772"/>
          <a:stretch>
            <a:fillRect/>
          </a:stretch>
        </p:blipFill>
        <p:spPr>
          <a:xfrm>
            <a:off x="1524000" y="428604"/>
            <a:ext cx="827584" cy="144016"/>
          </a:xfrm>
          <a:prstGeom prst="rect">
            <a:avLst/>
          </a:prstGeom>
        </p:spPr>
      </p:pic>
      <p:sp>
        <p:nvSpPr>
          <p:cNvPr id="18" name="Content Placeholder 2"/>
          <p:cNvSpPr txBox="1">
            <a:spLocks/>
          </p:cNvSpPr>
          <p:nvPr/>
        </p:nvSpPr>
        <p:spPr>
          <a:xfrm>
            <a:off x="2701280" y="775253"/>
            <a:ext cx="7643192" cy="4525963"/>
          </a:xfrm>
          <a:prstGeom prst="rect">
            <a:avLst/>
          </a:prstGeom>
        </p:spPr>
        <p:txBody>
          <a:bodyPr lIns="91407" tIns="45704" rIns="91407" bIns="45704">
            <a:normAutofit/>
          </a:bodyPr>
          <a:lstStyle/>
          <a:p>
            <a:pPr marL="342778" indent="-342778" algn="r">
              <a:spcBef>
                <a:spcPct val="20000"/>
              </a:spcBef>
              <a:buFont typeface="Arial" pitchFamily="34" charset="0"/>
              <a:buChar char="•"/>
              <a:defRPr/>
            </a:pPr>
            <a:endParaRPr lang="it-IT" sz="2400" dirty="0"/>
          </a:p>
        </p:txBody>
      </p:sp>
      <p:sp>
        <p:nvSpPr>
          <p:cNvPr id="3" name="Segnaposto data 2"/>
          <p:cNvSpPr>
            <a:spLocks noGrp="1"/>
          </p:cNvSpPr>
          <p:nvPr>
            <p:ph type="dt" sz="half" idx="10"/>
          </p:nvPr>
        </p:nvSpPr>
        <p:spPr/>
        <p:txBody>
          <a:bodyPr/>
          <a:lstStyle/>
          <a:p>
            <a:r>
              <a:rPr lang="it-IT"/>
              <a:t>in2p3-cnao pavia-05-03-26</a:t>
            </a:r>
          </a:p>
        </p:txBody>
      </p:sp>
      <p:sp>
        <p:nvSpPr>
          <p:cNvPr id="6" name="Segnaposto piè di pagina 5"/>
          <p:cNvSpPr>
            <a:spLocks noGrp="1"/>
          </p:cNvSpPr>
          <p:nvPr>
            <p:ph type="ftr" sz="quarter" idx="11"/>
          </p:nvPr>
        </p:nvSpPr>
        <p:spPr/>
        <p:txBody>
          <a:bodyPr/>
          <a:lstStyle/>
          <a:p>
            <a:r>
              <a:rPr lang="en-US"/>
              <a:t>saverio altieri  CNAO</a:t>
            </a:r>
            <a:endParaRPr lang="it-IT"/>
          </a:p>
        </p:txBody>
      </p:sp>
      <p:pic>
        <p:nvPicPr>
          <p:cNvPr id="19" name="Immagine 1">
            <a:extLst>
              <a:ext uri="{FF2B5EF4-FFF2-40B4-BE49-F238E27FC236}">
                <a16:creationId xmlns:a16="http://schemas.microsoft.com/office/drawing/2014/main" id="{64DED1B4-52A8-E94F-95A7-9D678CFC82E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5788" t="1577" r="-2492" b="-1577"/>
          <a:stretch/>
        </p:blipFill>
        <p:spPr bwMode="auto">
          <a:xfrm>
            <a:off x="587325" y="1452057"/>
            <a:ext cx="884266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egnaposto numero diapositiva 6">
            <a:extLst>
              <a:ext uri="{FF2B5EF4-FFF2-40B4-BE49-F238E27FC236}">
                <a16:creationId xmlns:a16="http://schemas.microsoft.com/office/drawing/2014/main" id="{2E049C37-E90C-0940-B364-4AB85F8CA850}"/>
              </a:ext>
            </a:extLst>
          </p:cNvPr>
          <p:cNvSpPr>
            <a:spLocks noGrp="1"/>
          </p:cNvSpPr>
          <p:nvPr>
            <p:ph type="sldNum" sz="quarter" idx="12"/>
          </p:nvPr>
        </p:nvSpPr>
        <p:spPr/>
        <p:txBody>
          <a:bodyPr/>
          <a:lstStyle/>
          <a:p>
            <a:fld id="{7F39AE4C-A60F-4E29-9A0E-52760C55257B}" type="slidenum">
              <a:rPr lang="it-IT" smtClean="0"/>
              <a:pPr/>
              <a:t>17</a:t>
            </a:fld>
            <a:endParaRPr lang="it-IT"/>
          </a:p>
        </p:txBody>
      </p:sp>
      <p:pic>
        <p:nvPicPr>
          <p:cNvPr id="21" name="Picture 9">
            <a:extLst>
              <a:ext uri="{FF2B5EF4-FFF2-40B4-BE49-F238E27FC236}">
                <a16:creationId xmlns:a16="http://schemas.microsoft.com/office/drawing/2014/main" id="{1DD5DC9A-E3DF-DB43-A3BD-9014650127FA}"/>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80096" y="891593"/>
            <a:ext cx="1430654" cy="44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magine 2">
            <a:extLst>
              <a:ext uri="{FF2B5EF4-FFF2-40B4-BE49-F238E27FC236}">
                <a16:creationId xmlns:a16="http://schemas.microsoft.com/office/drawing/2014/main" id="{9C7E7435-5B7E-724A-BBBA-88BA14B0851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0392" t="28028" r="11344" b="31485"/>
          <a:stretch/>
        </p:blipFill>
        <p:spPr bwMode="auto">
          <a:xfrm>
            <a:off x="306796" y="971574"/>
            <a:ext cx="3147604" cy="42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a:extLst>
              <a:ext uri="{FF2B5EF4-FFF2-40B4-BE49-F238E27FC236}">
                <a16:creationId xmlns:a16="http://schemas.microsoft.com/office/drawing/2014/main" id="{C5791424-2AE3-534A-A6FA-36B540C05F07}"/>
              </a:ext>
            </a:extLst>
          </p:cNvPr>
          <p:cNvSpPr/>
          <p:nvPr/>
        </p:nvSpPr>
        <p:spPr>
          <a:xfrm>
            <a:off x="6096000" y="1338214"/>
            <a:ext cx="5437857" cy="1569660"/>
          </a:xfrm>
          <a:prstGeom prst="rect">
            <a:avLst/>
          </a:prstGeom>
        </p:spPr>
        <p:txBody>
          <a:bodyPr wrap="square">
            <a:spAutoFit/>
          </a:bodyPr>
          <a:lstStyle/>
          <a:p>
            <a:pPr algn="just"/>
            <a:r>
              <a:rPr lang="en-GB" sz="2400" dirty="0"/>
              <a:t>The proton accelerator is an electrostatic tandem based on the VITA (Vacuum Insulated Tandem Accelerator) created at the </a:t>
            </a:r>
            <a:r>
              <a:rPr lang="en-GB" sz="2400" dirty="0" err="1"/>
              <a:t>Budker</a:t>
            </a:r>
            <a:r>
              <a:rPr lang="en-GB" sz="2400" dirty="0"/>
              <a:t> Institute of Nuclear Physics </a:t>
            </a:r>
            <a:endParaRPr lang="it-IT" sz="2400" dirty="0"/>
          </a:p>
        </p:txBody>
      </p:sp>
      <p:sp>
        <p:nvSpPr>
          <p:cNvPr id="24" name="Titolo 4">
            <a:extLst>
              <a:ext uri="{FF2B5EF4-FFF2-40B4-BE49-F238E27FC236}">
                <a16:creationId xmlns:a16="http://schemas.microsoft.com/office/drawing/2014/main" id="{3874AF8D-6DF6-5844-865D-89EDFF489D0B}"/>
              </a:ext>
            </a:extLst>
          </p:cNvPr>
          <p:cNvSpPr txBox="1">
            <a:spLocks/>
          </p:cNvSpPr>
          <p:nvPr/>
        </p:nvSpPr>
        <p:spPr>
          <a:xfrm>
            <a:off x="4507445" y="12470"/>
            <a:ext cx="3177109" cy="685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lang="it-IT" sz="2400" kern="1200" dirty="0">
                <a:solidFill>
                  <a:srgbClr val="0062A5"/>
                </a:solidFill>
                <a:latin typeface="Arial" panose="020B0604020202020204" pitchFamily="34" charset="0"/>
                <a:ea typeface="+mj-ea"/>
                <a:cs typeface="Arial" panose="020B0604020202020204" pitchFamily="34" charset="0"/>
              </a:defRPr>
            </a:lvl1pPr>
          </a:lstStyle>
          <a:p>
            <a:pPr algn="ctr"/>
            <a:r>
              <a:rPr lang="en-US" b="1" dirty="0"/>
              <a:t>     BNCT technology</a:t>
            </a:r>
            <a:endParaRPr lang="en-US" dirty="0"/>
          </a:p>
        </p:txBody>
      </p:sp>
      <p:sp>
        <p:nvSpPr>
          <p:cNvPr id="14" name="CasellaDiTesto 3">
            <a:extLst>
              <a:ext uri="{FF2B5EF4-FFF2-40B4-BE49-F238E27FC236}">
                <a16:creationId xmlns:a16="http://schemas.microsoft.com/office/drawing/2014/main" id="{16DF395A-9F90-E04A-8819-C5C9326B1688}"/>
              </a:ext>
            </a:extLst>
          </p:cNvPr>
          <p:cNvSpPr txBox="1">
            <a:spLocks noChangeArrowheads="1"/>
          </p:cNvSpPr>
          <p:nvPr/>
        </p:nvSpPr>
        <p:spPr bwMode="auto">
          <a:xfrm>
            <a:off x="8848126" y="4148961"/>
            <a:ext cx="2682965" cy="155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0" fontAlgn="base" hangingPunct="0">
              <a:lnSpc>
                <a:spcPct val="150000"/>
              </a:lnSpc>
              <a:spcBef>
                <a:spcPct val="0"/>
              </a:spcBef>
              <a:spcAft>
                <a:spcPct val="0"/>
              </a:spcAft>
            </a:pPr>
            <a:r>
              <a:rPr lang="it-IT" altLang="it-IT" sz="2200" dirty="0" err="1">
                <a:solidFill>
                  <a:srgbClr val="000000"/>
                </a:solidFill>
                <a:latin typeface="Trebuchet MS" panose="020B0603020202020204" pitchFamily="34" charset="0"/>
              </a:rPr>
              <a:t>E</a:t>
            </a:r>
            <a:r>
              <a:rPr lang="it-IT" altLang="it-IT" sz="2200" baseline="-25000" dirty="0" err="1">
                <a:solidFill>
                  <a:srgbClr val="000000"/>
                </a:solidFill>
                <a:latin typeface="Trebuchet MS" panose="020B0603020202020204" pitchFamily="34" charset="0"/>
              </a:rPr>
              <a:t>proton</a:t>
            </a:r>
            <a:r>
              <a:rPr lang="it-IT" altLang="it-IT" sz="2200" dirty="0">
                <a:solidFill>
                  <a:srgbClr val="000000"/>
                </a:solidFill>
                <a:latin typeface="Trebuchet MS" panose="020B0603020202020204" pitchFamily="34" charset="0"/>
              </a:rPr>
              <a:t> =    2.5 </a:t>
            </a:r>
            <a:r>
              <a:rPr lang="it-IT" altLang="it-IT" sz="2200" dirty="0" err="1">
                <a:solidFill>
                  <a:srgbClr val="000000"/>
                </a:solidFill>
                <a:latin typeface="Trebuchet MS" panose="020B0603020202020204" pitchFamily="34" charset="0"/>
              </a:rPr>
              <a:t>MeV</a:t>
            </a:r>
            <a:endParaRPr lang="it-IT" altLang="it-IT" sz="2200" dirty="0">
              <a:solidFill>
                <a:srgbClr val="000000"/>
              </a:solidFill>
              <a:latin typeface="Trebuchet MS" panose="020B0603020202020204" pitchFamily="34" charset="0"/>
            </a:endParaRPr>
          </a:p>
          <a:p>
            <a:pPr eaLnBrk="0" fontAlgn="base" hangingPunct="0">
              <a:lnSpc>
                <a:spcPct val="150000"/>
              </a:lnSpc>
              <a:spcBef>
                <a:spcPct val="0"/>
              </a:spcBef>
              <a:spcAft>
                <a:spcPct val="0"/>
              </a:spcAft>
            </a:pPr>
            <a:r>
              <a:rPr lang="it-IT" altLang="it-IT" sz="2200" dirty="0" err="1">
                <a:solidFill>
                  <a:srgbClr val="000000"/>
                </a:solidFill>
                <a:latin typeface="Trebuchet MS" panose="020B0603020202020204" pitchFamily="34" charset="0"/>
              </a:rPr>
              <a:t>Current</a:t>
            </a:r>
            <a:r>
              <a:rPr lang="it-IT" altLang="it-IT" sz="2200" dirty="0">
                <a:solidFill>
                  <a:srgbClr val="000000"/>
                </a:solidFill>
                <a:latin typeface="Trebuchet MS" panose="020B0603020202020204" pitchFamily="34" charset="0"/>
              </a:rPr>
              <a:t> = 10-15 </a:t>
            </a:r>
            <a:r>
              <a:rPr lang="it-IT" altLang="it-IT" sz="2200" dirty="0" err="1">
                <a:solidFill>
                  <a:srgbClr val="000000"/>
                </a:solidFill>
                <a:latin typeface="Trebuchet MS" panose="020B0603020202020204" pitchFamily="34" charset="0"/>
              </a:rPr>
              <a:t>mA</a:t>
            </a:r>
            <a:r>
              <a:rPr lang="it-IT" altLang="it-IT" sz="2200" dirty="0">
                <a:solidFill>
                  <a:srgbClr val="000000"/>
                </a:solidFill>
                <a:latin typeface="Trebuchet MS" panose="020B0603020202020204" pitchFamily="34" charset="0"/>
              </a:rPr>
              <a:t>  </a:t>
            </a:r>
          </a:p>
          <a:p>
            <a:pPr eaLnBrk="0" fontAlgn="base" hangingPunct="0">
              <a:lnSpc>
                <a:spcPct val="150000"/>
              </a:lnSpc>
              <a:spcBef>
                <a:spcPct val="0"/>
              </a:spcBef>
              <a:spcAft>
                <a:spcPct val="0"/>
              </a:spcAft>
            </a:pPr>
            <a:r>
              <a:rPr lang="it-IT" altLang="it-IT" sz="2200" dirty="0">
                <a:solidFill>
                  <a:srgbClr val="000000"/>
                </a:solidFill>
                <a:latin typeface="Trebuchet MS" panose="020B0603020202020204" pitchFamily="34" charset="0"/>
              </a:rPr>
              <a:t>Target:     </a:t>
            </a:r>
            <a:r>
              <a:rPr lang="it-IT" altLang="it-IT" sz="2200" dirty="0" err="1">
                <a:solidFill>
                  <a:srgbClr val="000000"/>
                </a:solidFill>
                <a:latin typeface="Trebuchet MS" panose="020B0603020202020204" pitchFamily="34" charset="0"/>
              </a:rPr>
              <a:t>Lithium</a:t>
            </a:r>
            <a:endParaRPr lang="it-IT" altLang="it-IT" sz="2200" dirty="0">
              <a:solidFill>
                <a:srgbClr val="000000"/>
              </a:solidFill>
              <a:latin typeface="Trebuchet MS" panose="020B0603020202020204" pitchFamily="34" charset="0"/>
            </a:endParaRPr>
          </a:p>
        </p:txBody>
      </p:sp>
    </p:spTree>
    <p:extLst>
      <p:ext uri="{BB962C8B-B14F-4D97-AF65-F5344CB8AC3E}">
        <p14:creationId xmlns:p14="http://schemas.microsoft.com/office/powerpoint/2010/main" val="3607129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p:cNvPicPr>
            <a:picLocks noChangeAspect="1"/>
          </p:cNvPicPr>
          <p:nvPr/>
        </p:nvPicPr>
        <p:blipFill>
          <a:blip r:embed="rId2" cstate="print"/>
          <a:srcRect t="92440"/>
          <a:stretch>
            <a:fillRect/>
          </a:stretch>
        </p:blipFill>
        <p:spPr>
          <a:xfrm>
            <a:off x="2135561" y="601308"/>
            <a:ext cx="8564121" cy="163396"/>
          </a:xfrm>
          <a:prstGeom prst="rect">
            <a:avLst/>
          </a:prstGeom>
        </p:spPr>
      </p:pic>
      <p:pic>
        <p:nvPicPr>
          <p:cNvPr id="91" name="Picture 90"/>
          <p:cNvPicPr>
            <a:picLocks/>
          </p:cNvPicPr>
          <p:nvPr/>
        </p:nvPicPr>
        <p:blipFill>
          <a:blip r:embed="rId3" cstate="print"/>
          <a:srcRect t="86772"/>
          <a:stretch>
            <a:fillRect/>
          </a:stretch>
        </p:blipFill>
        <p:spPr>
          <a:xfrm>
            <a:off x="1524000" y="428604"/>
            <a:ext cx="827584" cy="144016"/>
          </a:xfrm>
          <a:prstGeom prst="rect">
            <a:avLst/>
          </a:prstGeom>
        </p:spPr>
      </p:pic>
      <p:sp>
        <p:nvSpPr>
          <p:cNvPr id="2" name="Segnaposto data 1"/>
          <p:cNvSpPr>
            <a:spLocks noGrp="1"/>
          </p:cNvSpPr>
          <p:nvPr>
            <p:ph type="dt" sz="half" idx="10"/>
          </p:nvPr>
        </p:nvSpPr>
        <p:spPr/>
        <p:txBody>
          <a:bodyPr/>
          <a:lstStyle/>
          <a:p>
            <a:r>
              <a:rPr lang="it-IT"/>
              <a:t>04-05-2021</a:t>
            </a:r>
          </a:p>
        </p:txBody>
      </p:sp>
      <p:sp>
        <p:nvSpPr>
          <p:cNvPr id="3" name="Segnaposto piè di pagina 2">
            <a:extLst>
              <a:ext uri="{FF2B5EF4-FFF2-40B4-BE49-F238E27FC236}">
                <a16:creationId xmlns:a16="http://schemas.microsoft.com/office/drawing/2014/main" id="{8B048F2E-AEBD-6048-84C1-E2250D7A435F}"/>
              </a:ext>
            </a:extLst>
          </p:cNvPr>
          <p:cNvSpPr>
            <a:spLocks noGrp="1"/>
          </p:cNvSpPr>
          <p:nvPr>
            <p:ph type="ftr" sz="quarter" idx="11"/>
          </p:nvPr>
        </p:nvSpPr>
        <p:spPr/>
        <p:txBody>
          <a:bodyPr/>
          <a:lstStyle/>
          <a:p>
            <a:r>
              <a:rPr lang="en-US"/>
              <a:t>saverio altieri unipv infn pv</a:t>
            </a:r>
            <a:endParaRPr lang="it-IT"/>
          </a:p>
        </p:txBody>
      </p:sp>
      <p:pic>
        <p:nvPicPr>
          <p:cNvPr id="4" name="Immagine 3">
            <a:extLst>
              <a:ext uri="{FF2B5EF4-FFF2-40B4-BE49-F238E27FC236}">
                <a16:creationId xmlns:a16="http://schemas.microsoft.com/office/drawing/2014/main" id="{AC37A718-D676-B34B-BE62-0D46E6C88353}"/>
              </a:ext>
            </a:extLst>
          </p:cNvPr>
          <p:cNvPicPr>
            <a:picLocks noChangeAspect="1"/>
          </p:cNvPicPr>
          <p:nvPr/>
        </p:nvPicPr>
        <p:blipFill rotWithShape="1">
          <a:blip r:embed="rId4"/>
          <a:srcRect l="3352"/>
          <a:stretch/>
        </p:blipFill>
        <p:spPr>
          <a:xfrm>
            <a:off x="1631505" y="1317427"/>
            <a:ext cx="8981827" cy="4631854"/>
          </a:xfrm>
          <a:prstGeom prst="rect">
            <a:avLst/>
          </a:prstGeom>
        </p:spPr>
      </p:pic>
      <p:sp>
        <p:nvSpPr>
          <p:cNvPr id="7" name="Rettangolo 6">
            <a:extLst>
              <a:ext uri="{FF2B5EF4-FFF2-40B4-BE49-F238E27FC236}">
                <a16:creationId xmlns:a16="http://schemas.microsoft.com/office/drawing/2014/main" id="{062560C4-A985-BF45-B721-70E2594B7571}"/>
              </a:ext>
            </a:extLst>
          </p:cNvPr>
          <p:cNvSpPr/>
          <p:nvPr/>
        </p:nvSpPr>
        <p:spPr>
          <a:xfrm>
            <a:off x="4519465" y="5949281"/>
            <a:ext cx="6048672" cy="338554"/>
          </a:xfrm>
          <a:prstGeom prst="rect">
            <a:avLst/>
          </a:prstGeom>
        </p:spPr>
        <p:txBody>
          <a:bodyPr wrap="square">
            <a:spAutoFit/>
          </a:bodyPr>
          <a:lstStyle/>
          <a:p>
            <a:r>
              <a:rPr lang="it-IT" sz="800" b="1" dirty="0">
                <a:latin typeface="Helvetica" pitchFamily="2" charset="0"/>
              </a:rPr>
              <a:t>ISSN 1063-7796, </a:t>
            </a:r>
            <a:r>
              <a:rPr lang="it-IT" sz="800" b="1" dirty="0" err="1">
                <a:latin typeface="Helvetica" pitchFamily="2" charset="0"/>
              </a:rPr>
              <a:t>Physics</a:t>
            </a:r>
            <a:r>
              <a:rPr lang="it-IT" sz="800" b="1" dirty="0">
                <a:latin typeface="Helvetica" pitchFamily="2" charset="0"/>
              </a:rPr>
              <a:t> of </a:t>
            </a:r>
            <a:r>
              <a:rPr lang="it-IT" sz="800" b="1" dirty="0" err="1">
                <a:latin typeface="Helvetica" pitchFamily="2" charset="0"/>
              </a:rPr>
              <a:t>Particles</a:t>
            </a:r>
            <a:r>
              <a:rPr lang="it-IT" sz="800" b="1" dirty="0">
                <a:latin typeface="Helvetica" pitchFamily="2" charset="0"/>
              </a:rPr>
              <a:t> and Nuclei, 2019, Vol. 50, No. 5, pp. 569–575. © </a:t>
            </a:r>
            <a:r>
              <a:rPr lang="it-IT" sz="800" b="1" dirty="0" err="1">
                <a:latin typeface="Helvetica" pitchFamily="2" charset="0"/>
              </a:rPr>
              <a:t>Pleiades</a:t>
            </a:r>
            <a:r>
              <a:rPr lang="it-IT" sz="800" b="1" dirty="0">
                <a:latin typeface="Helvetica" pitchFamily="2" charset="0"/>
              </a:rPr>
              <a:t> Publishing, Ltd., 2019.</a:t>
            </a:r>
          </a:p>
          <a:p>
            <a:r>
              <a:rPr lang="it-IT" sz="800" b="1" dirty="0">
                <a:latin typeface="Helvetica" pitchFamily="2" charset="0"/>
              </a:rPr>
              <a:t>Russian Text © The Author(</a:t>
            </a:r>
            <a:r>
              <a:rPr lang="it-IT" sz="800" b="1" dirty="0" err="1">
                <a:latin typeface="Helvetica" pitchFamily="2" charset="0"/>
              </a:rPr>
              <a:t>s</a:t>
            </a:r>
            <a:r>
              <a:rPr lang="it-IT" sz="800" b="1" dirty="0">
                <a:latin typeface="Helvetica" pitchFamily="2" charset="0"/>
              </a:rPr>
              <a:t>), 2019, </a:t>
            </a:r>
            <a:r>
              <a:rPr lang="it-IT" sz="800" b="1" dirty="0" err="1">
                <a:latin typeface="Helvetica" pitchFamily="2" charset="0"/>
              </a:rPr>
              <a:t>published</a:t>
            </a:r>
            <a:r>
              <a:rPr lang="it-IT" sz="800" b="1" dirty="0">
                <a:latin typeface="Helvetica" pitchFamily="2" charset="0"/>
              </a:rPr>
              <a:t> in </a:t>
            </a:r>
            <a:r>
              <a:rPr lang="it-IT" sz="800" b="1" dirty="0" err="1">
                <a:latin typeface="Helvetica" pitchFamily="2" charset="0"/>
              </a:rPr>
              <a:t>Fizika</a:t>
            </a:r>
            <a:r>
              <a:rPr lang="it-IT" sz="800" b="1" dirty="0">
                <a:latin typeface="Helvetica" pitchFamily="2" charset="0"/>
              </a:rPr>
              <a:t> </a:t>
            </a:r>
            <a:r>
              <a:rPr lang="it-IT" sz="800" b="1" dirty="0" err="1">
                <a:latin typeface="Helvetica" pitchFamily="2" charset="0"/>
              </a:rPr>
              <a:t>Elementarnykh</a:t>
            </a:r>
            <a:r>
              <a:rPr lang="it-IT" sz="800" b="1" dirty="0">
                <a:latin typeface="Helvetica" pitchFamily="2" charset="0"/>
              </a:rPr>
              <a:t> </a:t>
            </a:r>
            <a:r>
              <a:rPr lang="it-IT" sz="800" b="1" dirty="0" err="1">
                <a:latin typeface="Helvetica" pitchFamily="2" charset="0"/>
              </a:rPr>
              <a:t>Chastits</a:t>
            </a:r>
            <a:r>
              <a:rPr lang="it-IT" sz="800" b="1" dirty="0">
                <a:latin typeface="Helvetica" pitchFamily="2" charset="0"/>
              </a:rPr>
              <a:t> i </a:t>
            </a:r>
            <a:r>
              <a:rPr lang="it-IT" sz="800" b="1" dirty="0" err="1">
                <a:latin typeface="Helvetica" pitchFamily="2" charset="0"/>
              </a:rPr>
              <a:t>Atomnogo</a:t>
            </a:r>
            <a:r>
              <a:rPr lang="it-IT" sz="800" b="1" dirty="0">
                <a:latin typeface="Helvetica" pitchFamily="2" charset="0"/>
              </a:rPr>
              <a:t> </a:t>
            </a:r>
            <a:r>
              <a:rPr lang="it-IT" sz="800" b="1" dirty="0" err="1">
                <a:latin typeface="Helvetica" pitchFamily="2" charset="0"/>
              </a:rPr>
              <a:t>Yadra</a:t>
            </a:r>
            <a:r>
              <a:rPr lang="it-IT" sz="800" b="1" dirty="0">
                <a:latin typeface="Helvetica" pitchFamily="2" charset="0"/>
              </a:rPr>
              <a:t>, 2019, Vol. 50, No. 5.</a:t>
            </a:r>
          </a:p>
        </p:txBody>
      </p:sp>
      <p:sp>
        <p:nvSpPr>
          <p:cNvPr id="9" name="CasellaDiTesto 2">
            <a:extLst>
              <a:ext uri="{FF2B5EF4-FFF2-40B4-BE49-F238E27FC236}">
                <a16:creationId xmlns:a16="http://schemas.microsoft.com/office/drawing/2014/main" id="{DB7A1F24-7F80-5A4C-AA7C-E471A73F994D}"/>
              </a:ext>
            </a:extLst>
          </p:cNvPr>
          <p:cNvSpPr txBox="1">
            <a:spLocks noChangeArrowheads="1"/>
          </p:cNvSpPr>
          <p:nvPr/>
        </p:nvSpPr>
        <p:spPr bwMode="auto">
          <a:xfrm>
            <a:off x="3898151" y="689294"/>
            <a:ext cx="5038938" cy="830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600" dirty="0">
                <a:latin typeface="Trebuchet MS" panose="020B0703020202090204" pitchFamily="34" charset="0"/>
              </a:rPr>
              <a:t>Tandem: </a:t>
            </a:r>
            <a:br>
              <a:rPr lang="it-IT" altLang="it-IT" sz="1600" dirty="0">
                <a:latin typeface="Trebuchet MS" panose="020B0703020202090204" pitchFamily="34" charset="0"/>
              </a:rPr>
            </a:br>
            <a:r>
              <a:rPr lang="it-IT" altLang="it-IT" sz="1600" i="1" dirty="0">
                <a:latin typeface="Trebuchet MS" panose="020B0703020202090204" pitchFamily="34" charset="0"/>
              </a:rPr>
              <a:t>2,5 </a:t>
            </a:r>
            <a:r>
              <a:rPr lang="it-IT" altLang="it-IT" sz="1600" i="1" dirty="0" err="1">
                <a:latin typeface="Trebuchet MS" panose="020B0703020202090204" pitchFamily="34" charset="0"/>
              </a:rPr>
              <a:t>MeV</a:t>
            </a:r>
            <a:r>
              <a:rPr lang="it-IT" altLang="it-IT" sz="1600" i="1" dirty="0">
                <a:latin typeface="Trebuchet MS" panose="020B0703020202090204" pitchFamily="34" charset="0"/>
              </a:rPr>
              <a:t> – 10 </a:t>
            </a:r>
            <a:r>
              <a:rPr lang="it-IT" altLang="it-IT" sz="1600" i="1" dirty="0" err="1">
                <a:latin typeface="Trebuchet MS" panose="020B0703020202090204" pitchFamily="34" charset="0"/>
              </a:rPr>
              <a:t>mA</a:t>
            </a:r>
            <a:endParaRPr lang="it-IT" altLang="it-IT" sz="1600" i="1" dirty="0">
              <a:latin typeface="Trebuchet MS" panose="020B0703020202090204" pitchFamily="34" charset="0"/>
            </a:endParaRPr>
          </a:p>
          <a:p>
            <a:pPr algn="ctr" eaLnBrk="1" hangingPunct="1"/>
            <a:r>
              <a:rPr lang="it-IT" altLang="it-IT" sz="1600" dirty="0">
                <a:latin typeface="Trebuchet MS" panose="020B0703020202090204" pitchFamily="34" charset="0"/>
              </a:rPr>
              <a:t>Target: </a:t>
            </a:r>
            <a:r>
              <a:rPr lang="it-IT" altLang="it-IT" sz="1600" i="1" dirty="0" err="1">
                <a:latin typeface="Trebuchet MS" panose="020B0703020202090204" pitchFamily="34" charset="0"/>
              </a:rPr>
              <a:t>Lithium</a:t>
            </a:r>
            <a:endParaRPr lang="it-IT" altLang="it-IT" sz="1600" i="1" dirty="0">
              <a:latin typeface="Trebuchet MS" panose="020B0703020202090204" pitchFamily="34" charset="0"/>
            </a:endParaRPr>
          </a:p>
        </p:txBody>
      </p:sp>
      <p:sp>
        <p:nvSpPr>
          <p:cNvPr id="11" name="Titolo 4">
            <a:extLst>
              <a:ext uri="{FF2B5EF4-FFF2-40B4-BE49-F238E27FC236}">
                <a16:creationId xmlns:a16="http://schemas.microsoft.com/office/drawing/2014/main" id="{491D9248-8B7C-3442-9D08-DEFB6377C4CF}"/>
              </a:ext>
            </a:extLst>
          </p:cNvPr>
          <p:cNvSpPr txBox="1">
            <a:spLocks/>
          </p:cNvSpPr>
          <p:nvPr/>
        </p:nvSpPr>
        <p:spPr>
          <a:xfrm>
            <a:off x="4507445" y="12470"/>
            <a:ext cx="3177109" cy="685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lang="it-IT" sz="2400" kern="1200" dirty="0">
                <a:solidFill>
                  <a:srgbClr val="0062A5"/>
                </a:solidFill>
                <a:latin typeface="Arial" panose="020B0604020202020204" pitchFamily="34" charset="0"/>
                <a:ea typeface="+mj-ea"/>
                <a:cs typeface="Arial" panose="020B0604020202020204" pitchFamily="34" charset="0"/>
              </a:defRPr>
            </a:lvl1pPr>
          </a:lstStyle>
          <a:p>
            <a:pPr algn="ctr"/>
            <a:r>
              <a:rPr lang="en-US" b="1" dirty="0"/>
              <a:t>     BNCT technology</a:t>
            </a:r>
            <a:endParaRPr lang="en-US" dirty="0"/>
          </a:p>
        </p:txBody>
      </p:sp>
    </p:spTree>
    <p:extLst>
      <p:ext uri="{BB962C8B-B14F-4D97-AF65-F5344CB8AC3E}">
        <p14:creationId xmlns:p14="http://schemas.microsoft.com/office/powerpoint/2010/main" val="1030284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p:cNvPicPr>
            <a:picLocks noChangeAspect="1"/>
          </p:cNvPicPr>
          <p:nvPr/>
        </p:nvPicPr>
        <p:blipFill>
          <a:blip r:embed="rId3" cstate="print"/>
          <a:srcRect t="92440"/>
          <a:stretch>
            <a:fillRect/>
          </a:stretch>
        </p:blipFill>
        <p:spPr>
          <a:xfrm>
            <a:off x="2135561" y="601308"/>
            <a:ext cx="8564121" cy="163396"/>
          </a:xfrm>
          <a:prstGeom prst="rect">
            <a:avLst/>
          </a:prstGeom>
        </p:spPr>
      </p:pic>
      <p:pic>
        <p:nvPicPr>
          <p:cNvPr id="91" name="Picture 90"/>
          <p:cNvPicPr>
            <a:picLocks/>
          </p:cNvPicPr>
          <p:nvPr/>
        </p:nvPicPr>
        <p:blipFill>
          <a:blip r:embed="rId4" cstate="print"/>
          <a:srcRect t="86772"/>
          <a:stretch>
            <a:fillRect/>
          </a:stretch>
        </p:blipFill>
        <p:spPr>
          <a:xfrm>
            <a:off x="1524000" y="428604"/>
            <a:ext cx="827584" cy="144016"/>
          </a:xfrm>
          <a:prstGeom prst="rect">
            <a:avLst/>
          </a:prstGeom>
        </p:spPr>
      </p:pic>
      <p:sp>
        <p:nvSpPr>
          <p:cNvPr id="18" name="Content Placeholder 2"/>
          <p:cNvSpPr txBox="1">
            <a:spLocks/>
          </p:cNvSpPr>
          <p:nvPr/>
        </p:nvSpPr>
        <p:spPr>
          <a:xfrm>
            <a:off x="2701280" y="775253"/>
            <a:ext cx="7643192" cy="4525963"/>
          </a:xfrm>
          <a:prstGeom prst="rect">
            <a:avLst/>
          </a:prstGeom>
        </p:spPr>
        <p:txBody>
          <a:bodyPr lIns="91407" tIns="45704" rIns="91407" bIns="45704">
            <a:normAutofit/>
          </a:bodyPr>
          <a:lstStyle/>
          <a:p>
            <a:pPr marL="342778" indent="-342778" algn="r">
              <a:spcBef>
                <a:spcPct val="20000"/>
              </a:spcBef>
              <a:buFont typeface="Arial" pitchFamily="34" charset="0"/>
              <a:buChar char="•"/>
              <a:defRPr/>
            </a:pPr>
            <a:endParaRPr lang="it-IT" sz="2400" dirty="0"/>
          </a:p>
        </p:txBody>
      </p:sp>
      <p:sp>
        <p:nvSpPr>
          <p:cNvPr id="3" name="Segnaposto data 2"/>
          <p:cNvSpPr>
            <a:spLocks noGrp="1"/>
          </p:cNvSpPr>
          <p:nvPr>
            <p:ph type="dt" sz="half" idx="10"/>
          </p:nvPr>
        </p:nvSpPr>
        <p:spPr/>
        <p:txBody>
          <a:bodyPr/>
          <a:lstStyle/>
          <a:p>
            <a:r>
              <a:rPr lang="it-IT"/>
              <a:t>in2p3-cnao pavia-05-03-26</a:t>
            </a:r>
          </a:p>
        </p:txBody>
      </p:sp>
      <p:sp>
        <p:nvSpPr>
          <p:cNvPr id="6" name="Segnaposto piè di pagina 5"/>
          <p:cNvSpPr>
            <a:spLocks noGrp="1"/>
          </p:cNvSpPr>
          <p:nvPr>
            <p:ph type="ftr" sz="quarter" idx="11"/>
          </p:nvPr>
        </p:nvSpPr>
        <p:spPr/>
        <p:txBody>
          <a:bodyPr/>
          <a:lstStyle/>
          <a:p>
            <a:r>
              <a:rPr lang="en-US"/>
              <a:t>saverio altieri  CNAO</a:t>
            </a:r>
            <a:endParaRPr lang="it-IT"/>
          </a:p>
        </p:txBody>
      </p:sp>
      <p:sp>
        <p:nvSpPr>
          <p:cNvPr id="7" name="Segnaposto numero diapositiva 6">
            <a:extLst>
              <a:ext uri="{FF2B5EF4-FFF2-40B4-BE49-F238E27FC236}">
                <a16:creationId xmlns:a16="http://schemas.microsoft.com/office/drawing/2014/main" id="{2E049C37-E90C-0940-B364-4AB85F8CA850}"/>
              </a:ext>
            </a:extLst>
          </p:cNvPr>
          <p:cNvSpPr>
            <a:spLocks noGrp="1"/>
          </p:cNvSpPr>
          <p:nvPr>
            <p:ph type="sldNum" sz="quarter" idx="12"/>
          </p:nvPr>
        </p:nvSpPr>
        <p:spPr/>
        <p:txBody>
          <a:bodyPr/>
          <a:lstStyle/>
          <a:p>
            <a:fld id="{7F39AE4C-A60F-4E29-9A0E-52760C55257B}" type="slidenum">
              <a:rPr lang="it-IT" smtClean="0"/>
              <a:pPr/>
              <a:t>19</a:t>
            </a:fld>
            <a:endParaRPr lang="it-IT"/>
          </a:p>
        </p:txBody>
      </p:sp>
      <p:sp>
        <p:nvSpPr>
          <p:cNvPr id="13" name="Rettangolo 12">
            <a:extLst>
              <a:ext uri="{FF2B5EF4-FFF2-40B4-BE49-F238E27FC236}">
                <a16:creationId xmlns:a16="http://schemas.microsoft.com/office/drawing/2014/main" id="{955243A8-1249-1347-A9B1-948CF75AAD96}"/>
              </a:ext>
            </a:extLst>
          </p:cNvPr>
          <p:cNvSpPr/>
          <p:nvPr/>
        </p:nvSpPr>
        <p:spPr>
          <a:xfrm>
            <a:off x="983433" y="1020144"/>
            <a:ext cx="10225135" cy="5170646"/>
          </a:xfrm>
          <a:prstGeom prst="rect">
            <a:avLst/>
          </a:prstGeom>
        </p:spPr>
        <p:txBody>
          <a:bodyPr wrap="square">
            <a:spAutoFit/>
          </a:bodyPr>
          <a:lstStyle/>
          <a:p>
            <a:pPr algn="just"/>
            <a:r>
              <a:rPr lang="it-IT" sz="2200" dirty="0"/>
              <a:t>The target </a:t>
            </a:r>
            <a:r>
              <a:rPr lang="it-IT" sz="2200" dirty="0" err="1"/>
              <a:t>assembly</a:t>
            </a:r>
            <a:r>
              <a:rPr lang="it-IT" sz="2200" dirty="0"/>
              <a:t> </a:t>
            </a:r>
            <a:r>
              <a:rPr lang="it-IT" sz="2200" dirty="0" err="1"/>
              <a:t>consists</a:t>
            </a:r>
            <a:r>
              <a:rPr lang="it-IT" sz="2200" dirty="0"/>
              <a:t> of </a:t>
            </a:r>
            <a:r>
              <a:rPr lang="it-IT" sz="2200" dirty="0">
                <a:solidFill>
                  <a:srgbClr val="FF0000"/>
                </a:solidFill>
              </a:rPr>
              <a:t>a </a:t>
            </a:r>
            <a:r>
              <a:rPr lang="it-IT" sz="2200" dirty="0" err="1">
                <a:solidFill>
                  <a:srgbClr val="FF0000"/>
                </a:solidFill>
              </a:rPr>
              <a:t>layer</a:t>
            </a:r>
            <a:r>
              <a:rPr lang="it-IT" sz="2200" dirty="0">
                <a:solidFill>
                  <a:srgbClr val="FF0000"/>
                </a:solidFill>
              </a:rPr>
              <a:t> of </a:t>
            </a:r>
            <a:r>
              <a:rPr lang="it-IT" sz="2200" dirty="0" err="1">
                <a:solidFill>
                  <a:srgbClr val="FF0000"/>
                </a:solidFill>
              </a:rPr>
              <a:t>natural</a:t>
            </a:r>
            <a:r>
              <a:rPr lang="it-IT" sz="2200" dirty="0">
                <a:solidFill>
                  <a:srgbClr val="FF0000"/>
                </a:solidFill>
              </a:rPr>
              <a:t> </a:t>
            </a:r>
            <a:r>
              <a:rPr lang="it-IT" sz="2200" dirty="0" err="1">
                <a:solidFill>
                  <a:srgbClr val="FF0000"/>
                </a:solidFill>
              </a:rPr>
              <a:t>lithium</a:t>
            </a:r>
            <a:r>
              <a:rPr lang="it-IT" sz="2200" dirty="0">
                <a:solidFill>
                  <a:srgbClr val="FF0000"/>
                </a:solidFill>
              </a:rPr>
              <a:t> </a:t>
            </a:r>
            <a:r>
              <a:rPr lang="it-IT" sz="2200" dirty="0" err="1"/>
              <a:t>deposited</a:t>
            </a:r>
            <a:r>
              <a:rPr lang="it-IT" sz="2200" dirty="0"/>
              <a:t> </a:t>
            </a:r>
            <a:r>
              <a:rPr lang="it-IT" sz="2200" dirty="0" err="1"/>
              <a:t>onto</a:t>
            </a:r>
            <a:r>
              <a:rPr lang="it-IT" sz="2200" dirty="0"/>
              <a:t> </a:t>
            </a:r>
            <a:r>
              <a:rPr lang="it-IT" sz="2200" dirty="0">
                <a:solidFill>
                  <a:srgbClr val="FF0000"/>
                </a:solidFill>
              </a:rPr>
              <a:t>a </a:t>
            </a:r>
            <a:r>
              <a:rPr lang="it-IT" sz="2200" dirty="0" err="1">
                <a:solidFill>
                  <a:srgbClr val="FF0000"/>
                </a:solidFill>
              </a:rPr>
              <a:t>copper</a:t>
            </a:r>
            <a:r>
              <a:rPr lang="it-IT" sz="2200" dirty="0">
                <a:solidFill>
                  <a:srgbClr val="FF0000"/>
                </a:solidFill>
              </a:rPr>
              <a:t> </a:t>
            </a:r>
            <a:r>
              <a:rPr lang="it-IT" sz="2200" dirty="0" err="1">
                <a:solidFill>
                  <a:srgbClr val="FF0000"/>
                </a:solidFill>
              </a:rPr>
              <a:t>backing</a:t>
            </a:r>
            <a:r>
              <a:rPr lang="it-IT" sz="2200" dirty="0">
                <a:solidFill>
                  <a:srgbClr val="FF0000"/>
                </a:solidFill>
              </a:rPr>
              <a:t> disk with </a:t>
            </a:r>
            <a:r>
              <a:rPr lang="it-IT" sz="2200" dirty="0" err="1">
                <a:solidFill>
                  <a:srgbClr val="FF0000"/>
                </a:solidFill>
              </a:rPr>
              <a:t>cooling</a:t>
            </a:r>
            <a:r>
              <a:rPr lang="it-IT" sz="2200" dirty="0">
                <a:solidFill>
                  <a:srgbClr val="FF0000"/>
                </a:solidFill>
              </a:rPr>
              <a:t> </a:t>
            </a:r>
            <a:r>
              <a:rPr lang="it-IT" sz="2200" dirty="0" err="1">
                <a:solidFill>
                  <a:srgbClr val="FF0000"/>
                </a:solidFill>
              </a:rPr>
              <a:t>channels</a:t>
            </a:r>
            <a:r>
              <a:rPr lang="it-IT" sz="2200" dirty="0">
                <a:solidFill>
                  <a:srgbClr val="FF0000"/>
                </a:solidFill>
              </a:rPr>
              <a:t>. </a:t>
            </a:r>
          </a:p>
          <a:p>
            <a:pPr algn="just"/>
            <a:endParaRPr lang="en-GB" sz="2200" dirty="0">
              <a:solidFill>
                <a:srgbClr val="FF0000"/>
              </a:solidFill>
              <a:latin typeface="Calibri" panose="020F0502020204030204" pitchFamily="34" charset="0"/>
              <a:ea typeface="Batang" panose="02030600000101010101" pitchFamily="18" charset="-127"/>
              <a:cs typeface="Arial" panose="020B0604020202020204" pitchFamily="34" charset="0"/>
            </a:endParaRPr>
          </a:p>
          <a:p>
            <a:pPr algn="just"/>
            <a:r>
              <a:rPr lang="en-GB" sz="2200" dirty="0">
                <a:solidFill>
                  <a:srgbClr val="FF0000"/>
                </a:solidFill>
                <a:latin typeface="Calibri" panose="020F0502020204030204" pitchFamily="34" charset="0"/>
                <a:ea typeface="Batang" panose="02030600000101010101" pitchFamily="18" charset="-127"/>
                <a:cs typeface="Arial" panose="020B0604020202020204" pitchFamily="34" charset="0"/>
              </a:rPr>
              <a:t>The inner core of the BSA </a:t>
            </a:r>
            <a:r>
              <a:rPr lang="en-GB" sz="2200" dirty="0">
                <a:latin typeface="Calibri" panose="020F0502020204030204" pitchFamily="34" charset="0"/>
                <a:ea typeface="Batang" panose="02030600000101010101" pitchFamily="18" charset="-127"/>
                <a:cs typeface="Arial" panose="020B0604020202020204" pitchFamily="34" charset="0"/>
              </a:rPr>
              <a:t>has layers of low-Z, non-hydrogenous scattering material, , e.g. magnesium, </a:t>
            </a:r>
            <a:r>
              <a:rPr lang="en-GB" sz="2200" dirty="0" err="1">
                <a:latin typeface="Calibri" panose="020F0502020204030204" pitchFamily="34" charset="0"/>
                <a:ea typeface="Batang" panose="02030600000101010101" pitchFamily="18" charset="-127"/>
                <a:cs typeface="Arial" panose="020B0604020202020204" pitchFamily="34" charset="0"/>
              </a:rPr>
              <a:t>aluminum</a:t>
            </a:r>
            <a:r>
              <a:rPr lang="en-GB" sz="2200" dirty="0">
                <a:latin typeface="Calibri" panose="020F0502020204030204" pitchFamily="34" charset="0"/>
                <a:ea typeface="Batang" panose="02030600000101010101" pitchFamily="18" charset="-127"/>
                <a:cs typeface="Arial" panose="020B0604020202020204" pitchFamily="34" charset="0"/>
              </a:rPr>
              <a:t> and fluorine</a:t>
            </a:r>
            <a:r>
              <a:rPr lang="it-IT" sz="2200" dirty="0">
                <a:latin typeface="Calibri" panose="020F0502020204030204" pitchFamily="34" charset="0"/>
                <a:ea typeface="Batang" panose="02030600000101010101" pitchFamily="18" charset="-127"/>
                <a:cs typeface="Arial" panose="020B0604020202020204" pitchFamily="34" charset="0"/>
              </a:rPr>
              <a:t>, </a:t>
            </a:r>
            <a:r>
              <a:rPr lang="en-GB" sz="2200" dirty="0">
                <a:latin typeface="Calibri" panose="020F0502020204030204" pitchFamily="34" charset="0"/>
                <a:ea typeface="Batang" panose="02030600000101010101" pitchFamily="18" charset="-127"/>
                <a:cs typeface="Arial" panose="020B0604020202020204" pitchFamily="34" charset="0"/>
              </a:rPr>
              <a:t>alternating with layers of compounds with a combination of high-Z elements. </a:t>
            </a:r>
          </a:p>
          <a:p>
            <a:pPr algn="just"/>
            <a:endParaRPr lang="it-IT" sz="2200" dirty="0">
              <a:solidFill>
                <a:srgbClr val="FF0000"/>
              </a:solidFill>
            </a:endParaRPr>
          </a:p>
          <a:p>
            <a:pPr algn="just"/>
            <a:r>
              <a:rPr lang="it-IT" sz="2200" dirty="0">
                <a:solidFill>
                  <a:srgbClr val="FF0000"/>
                </a:solidFill>
              </a:rPr>
              <a:t>The open </a:t>
            </a:r>
            <a:r>
              <a:rPr lang="it-IT" sz="2200" dirty="0" err="1">
                <a:solidFill>
                  <a:srgbClr val="FF0000"/>
                </a:solidFill>
              </a:rPr>
              <a:t>beam</a:t>
            </a:r>
            <a:r>
              <a:rPr lang="it-IT" sz="2200" dirty="0">
                <a:solidFill>
                  <a:srgbClr val="FF0000"/>
                </a:solidFill>
              </a:rPr>
              <a:t> </a:t>
            </a:r>
            <a:r>
              <a:rPr lang="it-IT" sz="2200" dirty="0" err="1">
                <a:solidFill>
                  <a:srgbClr val="FF0000"/>
                </a:solidFill>
              </a:rPr>
              <a:t>port</a:t>
            </a:r>
            <a:r>
              <a:rPr lang="it-IT" sz="2200" dirty="0">
                <a:solidFill>
                  <a:srgbClr val="FF0000"/>
                </a:solidFill>
              </a:rPr>
              <a:t> </a:t>
            </a:r>
            <a:r>
              <a:rPr lang="it-IT" sz="2200" dirty="0" err="1">
                <a:solidFill>
                  <a:srgbClr val="FF0000"/>
                </a:solidFill>
              </a:rPr>
              <a:t>diameter</a:t>
            </a:r>
            <a:r>
              <a:rPr lang="it-IT" sz="2200" dirty="0">
                <a:solidFill>
                  <a:srgbClr val="FF0000"/>
                </a:solidFill>
              </a:rPr>
              <a:t> </a:t>
            </a:r>
            <a:r>
              <a:rPr lang="it-IT" sz="2200" dirty="0"/>
              <a:t>of the BSA </a:t>
            </a:r>
            <a:r>
              <a:rPr lang="it-IT" sz="2200" dirty="0" err="1">
                <a:solidFill>
                  <a:srgbClr val="FF0000"/>
                </a:solidFill>
              </a:rPr>
              <a:t>is</a:t>
            </a:r>
            <a:r>
              <a:rPr lang="it-IT" sz="2200" dirty="0">
                <a:solidFill>
                  <a:srgbClr val="FF0000"/>
                </a:solidFill>
              </a:rPr>
              <a:t> 25 cm</a:t>
            </a:r>
            <a:r>
              <a:rPr lang="it-IT" sz="2200" dirty="0"/>
              <a:t>, and </a:t>
            </a:r>
            <a:r>
              <a:rPr lang="it-IT" sz="2200" dirty="0" err="1">
                <a:solidFill>
                  <a:srgbClr val="FF0000"/>
                </a:solidFill>
              </a:rPr>
              <a:t>circular</a:t>
            </a:r>
            <a:r>
              <a:rPr lang="it-IT" sz="2200" dirty="0">
                <a:solidFill>
                  <a:srgbClr val="FF0000"/>
                </a:solidFill>
              </a:rPr>
              <a:t> </a:t>
            </a:r>
            <a:r>
              <a:rPr lang="it-IT" sz="2200" dirty="0" err="1">
                <a:solidFill>
                  <a:srgbClr val="FF0000"/>
                </a:solidFill>
              </a:rPr>
              <a:t>collimators</a:t>
            </a:r>
            <a:r>
              <a:rPr lang="it-IT" sz="2200" dirty="0">
                <a:solidFill>
                  <a:srgbClr val="FF0000"/>
                </a:solidFill>
              </a:rPr>
              <a:t> </a:t>
            </a:r>
            <a:r>
              <a:rPr lang="it-IT" sz="2200" dirty="0" err="1">
                <a:solidFill>
                  <a:srgbClr val="FF0000"/>
                </a:solidFill>
              </a:rPr>
              <a:t>ranging</a:t>
            </a:r>
            <a:r>
              <a:rPr lang="it-IT" sz="2200" dirty="0">
                <a:solidFill>
                  <a:srgbClr val="FF0000"/>
                </a:solidFill>
              </a:rPr>
              <a:t> from 8  to 20 cm </a:t>
            </a:r>
            <a:r>
              <a:rPr lang="it-IT" sz="2200" dirty="0" err="1"/>
              <a:t>nominal</a:t>
            </a:r>
            <a:r>
              <a:rPr lang="it-IT" sz="2200" dirty="0"/>
              <a:t> </a:t>
            </a:r>
            <a:r>
              <a:rPr lang="it-IT" sz="2200" dirty="0" err="1"/>
              <a:t>diameter</a:t>
            </a:r>
            <a:r>
              <a:rPr lang="it-IT" sz="2200" dirty="0"/>
              <a:t> are </a:t>
            </a:r>
            <a:r>
              <a:rPr lang="it-IT" sz="2200" dirty="0" err="1"/>
              <a:t>available</a:t>
            </a:r>
            <a:r>
              <a:rPr lang="it-IT" sz="2200" dirty="0"/>
              <a:t> for </a:t>
            </a:r>
            <a:r>
              <a:rPr lang="it-IT" sz="2200" dirty="0" err="1"/>
              <a:t>patient</a:t>
            </a:r>
            <a:r>
              <a:rPr lang="it-IT" sz="2200" dirty="0"/>
              <a:t> </a:t>
            </a:r>
            <a:r>
              <a:rPr lang="it-IT" sz="2200" dirty="0" err="1"/>
              <a:t>treatments</a:t>
            </a:r>
            <a:r>
              <a:rPr lang="it-IT" sz="2200" dirty="0"/>
              <a:t>. </a:t>
            </a:r>
          </a:p>
          <a:p>
            <a:pPr algn="just"/>
            <a:endParaRPr lang="it-IT" sz="2200" dirty="0"/>
          </a:p>
          <a:p>
            <a:pPr algn="just"/>
            <a:r>
              <a:rPr lang="it-IT" sz="2200" dirty="0">
                <a:solidFill>
                  <a:srgbClr val="FF0000"/>
                </a:solidFill>
              </a:rPr>
              <a:t>An </a:t>
            </a:r>
            <a:r>
              <a:rPr lang="it-IT" sz="2200" dirty="0" err="1"/>
              <a:t>additional</a:t>
            </a:r>
            <a:r>
              <a:rPr lang="it-IT" sz="2200" dirty="0"/>
              <a:t>, </a:t>
            </a:r>
            <a:r>
              <a:rPr lang="it-IT" sz="2200" dirty="0" err="1">
                <a:solidFill>
                  <a:srgbClr val="FF0000"/>
                </a:solidFill>
              </a:rPr>
              <a:t>movable</a:t>
            </a:r>
            <a:r>
              <a:rPr lang="it-IT" sz="2200" dirty="0">
                <a:solidFill>
                  <a:srgbClr val="FF0000"/>
                </a:solidFill>
              </a:rPr>
              <a:t> </a:t>
            </a:r>
            <a:r>
              <a:rPr lang="it-IT" sz="2200" dirty="0" err="1">
                <a:solidFill>
                  <a:srgbClr val="FF0000"/>
                </a:solidFill>
              </a:rPr>
              <a:t>photon</a:t>
            </a:r>
            <a:r>
              <a:rPr lang="it-IT" sz="2200" dirty="0">
                <a:solidFill>
                  <a:srgbClr val="FF0000"/>
                </a:solidFill>
              </a:rPr>
              <a:t> </a:t>
            </a:r>
            <a:r>
              <a:rPr lang="it-IT" sz="2200" dirty="0" err="1">
                <a:solidFill>
                  <a:srgbClr val="FF0000"/>
                </a:solidFill>
              </a:rPr>
              <a:t>shield</a:t>
            </a:r>
            <a:r>
              <a:rPr lang="it-IT" sz="2200" dirty="0">
                <a:solidFill>
                  <a:srgbClr val="FF0000"/>
                </a:solidFill>
              </a:rPr>
              <a:t> </a:t>
            </a:r>
            <a:r>
              <a:rPr lang="it-IT" sz="2200" dirty="0" err="1">
                <a:solidFill>
                  <a:srgbClr val="FF0000"/>
                </a:solidFill>
              </a:rPr>
              <a:t>is</a:t>
            </a:r>
            <a:r>
              <a:rPr lang="it-IT" sz="2200" dirty="0">
                <a:solidFill>
                  <a:srgbClr val="FF0000"/>
                </a:solidFill>
              </a:rPr>
              <a:t> </a:t>
            </a:r>
            <a:r>
              <a:rPr lang="it-IT" sz="2200" dirty="0" err="1">
                <a:solidFill>
                  <a:srgbClr val="FF0000"/>
                </a:solidFill>
              </a:rPr>
              <a:t>used</a:t>
            </a:r>
            <a:r>
              <a:rPr lang="it-IT" sz="2200" dirty="0"/>
              <a:t> to </a:t>
            </a:r>
            <a:r>
              <a:rPr lang="it-IT" sz="2200" dirty="0" err="1"/>
              <a:t>block</a:t>
            </a:r>
            <a:r>
              <a:rPr lang="it-IT" sz="2200" dirty="0"/>
              <a:t> the BSA </a:t>
            </a:r>
            <a:r>
              <a:rPr lang="it-IT" sz="2200" dirty="0" err="1"/>
              <a:t>when</a:t>
            </a:r>
            <a:r>
              <a:rPr lang="it-IT" sz="2200" dirty="0"/>
              <a:t> </a:t>
            </a:r>
            <a:r>
              <a:rPr lang="it-IT" sz="2200" dirty="0" err="1"/>
              <a:t>treatments</a:t>
            </a:r>
            <a:r>
              <a:rPr lang="it-IT" sz="2200" dirty="0"/>
              <a:t> are </a:t>
            </a:r>
            <a:r>
              <a:rPr lang="it-IT" sz="2200" dirty="0" err="1"/>
              <a:t>not</a:t>
            </a:r>
            <a:r>
              <a:rPr lang="it-IT" sz="2200" dirty="0"/>
              <a:t> </a:t>
            </a:r>
            <a:r>
              <a:rPr lang="it-IT" sz="2200" dirty="0" err="1"/>
              <a:t>being</a:t>
            </a:r>
            <a:r>
              <a:rPr lang="it-IT" sz="2200" dirty="0"/>
              <a:t> </a:t>
            </a:r>
            <a:r>
              <a:rPr lang="it-IT" sz="2200" dirty="0" err="1"/>
              <a:t>performed</a:t>
            </a:r>
            <a:r>
              <a:rPr lang="it-IT" sz="2200" dirty="0"/>
              <a:t> </a:t>
            </a:r>
            <a:r>
              <a:rPr lang="it-IT" sz="2200" dirty="0">
                <a:solidFill>
                  <a:srgbClr val="FF0000"/>
                </a:solidFill>
              </a:rPr>
              <a:t>to reduce </a:t>
            </a:r>
            <a:r>
              <a:rPr lang="it-IT" sz="2200" dirty="0" err="1">
                <a:solidFill>
                  <a:srgbClr val="FF0000"/>
                </a:solidFill>
              </a:rPr>
              <a:t>personnel</a:t>
            </a:r>
            <a:r>
              <a:rPr lang="it-IT" sz="2200" dirty="0">
                <a:solidFill>
                  <a:srgbClr val="FF0000"/>
                </a:solidFill>
              </a:rPr>
              <a:t> </a:t>
            </a:r>
            <a:r>
              <a:rPr lang="it-IT" sz="2200" dirty="0" err="1">
                <a:solidFill>
                  <a:srgbClr val="FF0000"/>
                </a:solidFill>
              </a:rPr>
              <a:t>radiation</a:t>
            </a:r>
            <a:r>
              <a:rPr lang="it-IT" sz="2200" dirty="0">
                <a:solidFill>
                  <a:srgbClr val="FF0000"/>
                </a:solidFill>
              </a:rPr>
              <a:t> </a:t>
            </a:r>
            <a:r>
              <a:rPr lang="it-IT" sz="2200" dirty="0" err="1">
                <a:solidFill>
                  <a:srgbClr val="FF0000"/>
                </a:solidFill>
              </a:rPr>
              <a:t>exposure</a:t>
            </a:r>
            <a:r>
              <a:rPr lang="it-IT" sz="2200" dirty="0"/>
              <a:t>. </a:t>
            </a:r>
          </a:p>
          <a:p>
            <a:pPr algn="just"/>
            <a:endParaRPr lang="it-IT" sz="2200" dirty="0"/>
          </a:p>
          <a:p>
            <a:pPr algn="just"/>
            <a:r>
              <a:rPr lang="it-IT" sz="2200" dirty="0" err="1">
                <a:solidFill>
                  <a:srgbClr val="FF0000"/>
                </a:solidFill>
              </a:rPr>
              <a:t>Patient</a:t>
            </a:r>
            <a:r>
              <a:rPr lang="it-IT" sz="2200" dirty="0">
                <a:solidFill>
                  <a:srgbClr val="FF0000"/>
                </a:solidFill>
              </a:rPr>
              <a:t> </a:t>
            </a:r>
            <a:r>
              <a:rPr lang="it-IT" sz="2200" dirty="0" err="1">
                <a:solidFill>
                  <a:srgbClr val="FF0000"/>
                </a:solidFill>
              </a:rPr>
              <a:t>positioning</a:t>
            </a:r>
            <a:r>
              <a:rPr lang="it-IT" sz="2200" dirty="0">
                <a:solidFill>
                  <a:srgbClr val="FF0000"/>
                </a:solidFill>
              </a:rPr>
              <a:t> </a:t>
            </a:r>
            <a:r>
              <a:rPr lang="it-IT" sz="2200" dirty="0"/>
              <a:t>for treatment </a:t>
            </a:r>
            <a:r>
              <a:rPr lang="it-IT" sz="2200" dirty="0" err="1"/>
              <a:t>utilizes</a:t>
            </a:r>
            <a:r>
              <a:rPr lang="it-IT" sz="2200" dirty="0"/>
              <a:t> </a:t>
            </a:r>
            <a:r>
              <a:rPr lang="it-IT" sz="2200" dirty="0">
                <a:solidFill>
                  <a:srgbClr val="FF0000"/>
                </a:solidFill>
              </a:rPr>
              <a:t>a 6 </a:t>
            </a:r>
            <a:r>
              <a:rPr lang="it-IT" sz="2200" dirty="0" err="1">
                <a:solidFill>
                  <a:srgbClr val="FF0000"/>
                </a:solidFill>
              </a:rPr>
              <a:t>degree</a:t>
            </a:r>
            <a:r>
              <a:rPr lang="it-IT" sz="2200" dirty="0">
                <a:solidFill>
                  <a:srgbClr val="FF0000"/>
                </a:solidFill>
              </a:rPr>
              <a:t> of </a:t>
            </a:r>
            <a:r>
              <a:rPr lang="it-IT" sz="2200" dirty="0" err="1">
                <a:solidFill>
                  <a:srgbClr val="FF0000"/>
                </a:solidFill>
              </a:rPr>
              <a:t>freedom</a:t>
            </a:r>
            <a:r>
              <a:rPr lang="it-IT" sz="2200" dirty="0">
                <a:solidFill>
                  <a:srgbClr val="FF0000"/>
                </a:solidFill>
              </a:rPr>
              <a:t> robot</a:t>
            </a:r>
            <a:r>
              <a:rPr lang="it-IT" sz="2200" dirty="0"/>
              <a:t> </a:t>
            </a:r>
            <a:r>
              <a:rPr lang="it-IT" sz="2200" dirty="0" err="1"/>
              <a:t>that</a:t>
            </a:r>
            <a:r>
              <a:rPr lang="it-IT" sz="2200" dirty="0"/>
              <a:t> </a:t>
            </a:r>
            <a:r>
              <a:rPr lang="it-IT" sz="2200" dirty="0" err="1"/>
              <a:t>is</a:t>
            </a:r>
            <a:r>
              <a:rPr lang="it-IT" sz="2200" dirty="0"/>
              <a:t> </a:t>
            </a:r>
            <a:r>
              <a:rPr lang="it-IT" sz="2200" dirty="0" err="1"/>
              <a:t>ceiling-mounted</a:t>
            </a:r>
            <a:r>
              <a:rPr lang="it-IT" sz="2200" dirty="0"/>
              <a:t> to a linear </a:t>
            </a:r>
            <a:r>
              <a:rPr lang="it-IT" sz="2200" dirty="0" err="1"/>
              <a:t>rail</a:t>
            </a:r>
            <a:r>
              <a:rPr lang="it-IT" sz="2200" dirty="0"/>
              <a:t>. </a:t>
            </a:r>
          </a:p>
        </p:txBody>
      </p:sp>
      <p:sp>
        <p:nvSpPr>
          <p:cNvPr id="12" name="Titolo 4">
            <a:extLst>
              <a:ext uri="{FF2B5EF4-FFF2-40B4-BE49-F238E27FC236}">
                <a16:creationId xmlns:a16="http://schemas.microsoft.com/office/drawing/2014/main" id="{52DB921E-32E9-F440-A848-86B6EA3AA18E}"/>
              </a:ext>
            </a:extLst>
          </p:cNvPr>
          <p:cNvSpPr txBox="1">
            <a:spLocks/>
          </p:cNvSpPr>
          <p:nvPr/>
        </p:nvSpPr>
        <p:spPr>
          <a:xfrm>
            <a:off x="4507445" y="12470"/>
            <a:ext cx="3177109" cy="685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lang="it-IT" sz="2400" kern="1200" dirty="0">
                <a:solidFill>
                  <a:srgbClr val="0062A5"/>
                </a:solidFill>
                <a:latin typeface="Arial" panose="020B0604020202020204" pitchFamily="34" charset="0"/>
                <a:ea typeface="+mj-ea"/>
                <a:cs typeface="Arial" panose="020B0604020202020204" pitchFamily="34" charset="0"/>
              </a:defRPr>
            </a:lvl1pPr>
          </a:lstStyle>
          <a:p>
            <a:pPr algn="ctr"/>
            <a:r>
              <a:rPr lang="en-US" b="1" dirty="0"/>
              <a:t>     BNCT technology</a:t>
            </a:r>
            <a:endParaRPr lang="en-US" dirty="0"/>
          </a:p>
        </p:txBody>
      </p:sp>
    </p:spTree>
    <p:extLst>
      <p:ext uri="{BB962C8B-B14F-4D97-AF65-F5344CB8AC3E}">
        <p14:creationId xmlns:p14="http://schemas.microsoft.com/office/powerpoint/2010/main" val="302956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p:cNvPicPr>
            <a:picLocks noChangeAspect="1"/>
          </p:cNvPicPr>
          <p:nvPr/>
        </p:nvPicPr>
        <p:blipFill>
          <a:blip r:embed="rId4" cstate="print"/>
          <a:srcRect t="92440"/>
          <a:stretch>
            <a:fillRect/>
          </a:stretch>
        </p:blipFill>
        <p:spPr>
          <a:xfrm>
            <a:off x="2135561" y="601308"/>
            <a:ext cx="8564121" cy="163396"/>
          </a:xfrm>
          <a:prstGeom prst="rect">
            <a:avLst/>
          </a:prstGeom>
        </p:spPr>
      </p:pic>
      <p:pic>
        <p:nvPicPr>
          <p:cNvPr id="91" name="Picture 90"/>
          <p:cNvPicPr>
            <a:picLocks/>
          </p:cNvPicPr>
          <p:nvPr/>
        </p:nvPicPr>
        <p:blipFill>
          <a:blip r:embed="rId5" cstate="print"/>
          <a:srcRect t="86772"/>
          <a:stretch>
            <a:fillRect/>
          </a:stretch>
        </p:blipFill>
        <p:spPr>
          <a:xfrm>
            <a:off x="1524000" y="428604"/>
            <a:ext cx="827584" cy="144016"/>
          </a:xfrm>
          <a:prstGeom prst="rect">
            <a:avLst/>
          </a:prstGeom>
        </p:spPr>
      </p:pic>
      <p:sp>
        <p:nvSpPr>
          <p:cNvPr id="5" name="Rettangolo 4"/>
          <p:cNvSpPr/>
          <p:nvPr/>
        </p:nvSpPr>
        <p:spPr>
          <a:xfrm>
            <a:off x="4456068" y="117044"/>
            <a:ext cx="2468124" cy="461633"/>
          </a:xfrm>
          <a:prstGeom prst="rect">
            <a:avLst/>
          </a:prstGeom>
        </p:spPr>
        <p:txBody>
          <a:bodyPr wrap="square" lIns="91407" tIns="45704" rIns="91407" bIns="45704">
            <a:spAutoFit/>
          </a:bodyPr>
          <a:lstStyle/>
          <a:p>
            <a:pPr lvl="0"/>
            <a:r>
              <a:rPr lang="it-IT" sz="2400" b="1" dirty="0">
                <a:solidFill>
                  <a:srgbClr val="0062A5"/>
                </a:solidFill>
                <a:latin typeface="Arial" panose="020B0604020202020204" pitchFamily="34" charset="0"/>
                <a:ea typeface="+mj-ea"/>
                <a:cs typeface="Arial" panose="020B0604020202020204" pitchFamily="34" charset="0"/>
              </a:rPr>
              <a:t>BNCT principle</a:t>
            </a:r>
          </a:p>
        </p:txBody>
      </p:sp>
      <p:sp>
        <p:nvSpPr>
          <p:cNvPr id="18" name="Content Placeholder 2"/>
          <p:cNvSpPr txBox="1">
            <a:spLocks/>
          </p:cNvSpPr>
          <p:nvPr/>
        </p:nvSpPr>
        <p:spPr>
          <a:xfrm>
            <a:off x="2701280" y="775253"/>
            <a:ext cx="7643192" cy="4525963"/>
          </a:xfrm>
          <a:prstGeom prst="rect">
            <a:avLst/>
          </a:prstGeom>
        </p:spPr>
        <p:txBody>
          <a:bodyPr lIns="91407" tIns="45704" rIns="91407" bIns="45704">
            <a:normAutofit/>
          </a:bodyPr>
          <a:lstStyle/>
          <a:p>
            <a:pPr marL="342778" indent="-342778" algn="r">
              <a:spcBef>
                <a:spcPct val="20000"/>
              </a:spcBef>
              <a:buFont typeface="Arial" pitchFamily="34" charset="0"/>
              <a:buChar char="•"/>
              <a:defRPr/>
            </a:pPr>
            <a:endParaRPr lang="it-IT" sz="2400" dirty="0"/>
          </a:p>
        </p:txBody>
      </p:sp>
      <p:graphicFrame>
        <p:nvGraphicFramePr>
          <p:cNvPr id="186" name="Object 6"/>
          <p:cNvGraphicFramePr>
            <a:graphicFrameLocks noChangeAspect="1"/>
          </p:cNvGraphicFramePr>
          <p:nvPr>
            <p:extLst/>
          </p:nvPr>
        </p:nvGraphicFramePr>
        <p:xfrm>
          <a:off x="1869106" y="1318194"/>
          <a:ext cx="5004802" cy="1466190"/>
        </p:xfrm>
        <a:graphic>
          <a:graphicData uri="http://schemas.openxmlformats.org/presentationml/2006/ole">
            <mc:AlternateContent xmlns:mc="http://schemas.openxmlformats.org/markup-compatibility/2006">
              <mc:Choice xmlns:v="urn:schemas-microsoft-com:vml" Requires="v">
                <p:oleObj spid="_x0000_s1653" name="Equazione" r:id="rId6" imgW="2781000" imgH="787320" progId="Equation.3">
                  <p:embed/>
                </p:oleObj>
              </mc:Choice>
              <mc:Fallback>
                <p:oleObj name="Equazione" r:id="rId6" imgW="2781000" imgH="787320" progId="Equation.3">
                  <p:embed/>
                  <p:pic>
                    <p:nvPicPr>
                      <p:cNvPr id="186" name="Object 6"/>
                      <p:cNvPicPr>
                        <a:picLocks noChangeAspect="1" noChangeArrowheads="1"/>
                      </p:cNvPicPr>
                      <p:nvPr/>
                    </p:nvPicPr>
                    <p:blipFill>
                      <a:blip r:embed="rId7"/>
                      <a:srcRect/>
                      <a:stretch>
                        <a:fillRect/>
                      </a:stretch>
                    </p:blipFill>
                    <p:spPr bwMode="auto">
                      <a:xfrm>
                        <a:off x="1869106" y="1318194"/>
                        <a:ext cx="5004802" cy="1466190"/>
                      </a:xfrm>
                      <a:prstGeom prst="rect">
                        <a:avLst/>
                      </a:prstGeom>
                      <a:solidFill>
                        <a:srgbClr val="CCECFF"/>
                      </a:solidFill>
                    </p:spPr>
                  </p:pic>
                </p:oleObj>
              </mc:Fallback>
            </mc:AlternateContent>
          </a:graphicData>
        </a:graphic>
      </p:graphicFrame>
      <p:graphicFrame>
        <p:nvGraphicFramePr>
          <p:cNvPr id="187" name="Object 6"/>
          <p:cNvGraphicFramePr>
            <a:graphicFrameLocks noChangeAspect="1"/>
          </p:cNvGraphicFramePr>
          <p:nvPr>
            <p:extLst/>
          </p:nvPr>
        </p:nvGraphicFramePr>
        <p:xfrm>
          <a:off x="8176118" y="4304318"/>
          <a:ext cx="999070" cy="714370"/>
        </p:xfrm>
        <a:graphic>
          <a:graphicData uri="http://schemas.openxmlformats.org/presentationml/2006/ole">
            <mc:AlternateContent xmlns:mc="http://schemas.openxmlformats.org/markup-compatibility/2006">
              <mc:Choice xmlns:v="urn:schemas-microsoft-com:vml" Requires="v">
                <p:oleObj spid="_x0000_s1654" name="Equazione" r:id="rId8" imgW="660240" imgH="457200" progId="Equation.3">
                  <p:embed/>
                </p:oleObj>
              </mc:Choice>
              <mc:Fallback>
                <p:oleObj name="Equazione" r:id="rId8" imgW="660240" imgH="457200" progId="Equation.3">
                  <p:embed/>
                  <p:pic>
                    <p:nvPicPr>
                      <p:cNvPr id="187" name="Object 6"/>
                      <p:cNvPicPr>
                        <a:picLocks noChangeAspect="1" noChangeArrowheads="1"/>
                      </p:cNvPicPr>
                      <p:nvPr/>
                    </p:nvPicPr>
                    <p:blipFill>
                      <a:blip r:embed="rId9"/>
                      <a:srcRect/>
                      <a:stretch>
                        <a:fillRect/>
                      </a:stretch>
                    </p:blipFill>
                    <p:spPr bwMode="auto">
                      <a:xfrm>
                        <a:off x="8176118" y="4304318"/>
                        <a:ext cx="999070" cy="714370"/>
                      </a:xfrm>
                      <a:prstGeom prst="rect">
                        <a:avLst/>
                      </a:prstGeom>
                      <a:solidFill>
                        <a:srgbClr val="CCECFF"/>
                      </a:solidFill>
                    </p:spPr>
                  </p:pic>
                </p:oleObj>
              </mc:Fallback>
            </mc:AlternateContent>
          </a:graphicData>
        </a:graphic>
      </p:graphicFrame>
      <p:pic>
        <p:nvPicPr>
          <p:cNvPr id="9" name="Picture 98"/>
          <p:cNvPicPr>
            <a:picLocks noChangeAspect="1" noChangeArrowheads="1"/>
          </p:cNvPicPr>
          <p:nvPr/>
        </p:nvPicPr>
        <p:blipFill>
          <a:blip r:embed="rId10" cstate="print"/>
          <a:srcRect l="4643" t="5246" r="5855" b="8743"/>
          <a:stretch>
            <a:fillRect/>
          </a:stretch>
        </p:blipFill>
        <p:spPr bwMode="auto">
          <a:xfrm>
            <a:off x="7248128" y="971746"/>
            <a:ext cx="2808312" cy="2492953"/>
          </a:xfrm>
          <a:prstGeom prst="rect">
            <a:avLst/>
          </a:prstGeom>
          <a:noFill/>
          <a:ln w="9525">
            <a:noFill/>
            <a:miter lim="800000"/>
            <a:headEnd/>
            <a:tailEnd/>
          </a:ln>
          <a:effectLst/>
        </p:spPr>
      </p:pic>
      <p:graphicFrame>
        <p:nvGraphicFramePr>
          <p:cNvPr id="10" name="Object 3"/>
          <p:cNvGraphicFramePr>
            <a:graphicFrameLocks noChangeAspect="1"/>
          </p:cNvGraphicFramePr>
          <p:nvPr>
            <p:extLst/>
          </p:nvPr>
        </p:nvGraphicFramePr>
        <p:xfrm>
          <a:off x="8432025" y="1524779"/>
          <a:ext cx="1206500" cy="363537"/>
        </p:xfrm>
        <a:graphic>
          <a:graphicData uri="http://schemas.openxmlformats.org/presentationml/2006/ole">
            <mc:AlternateContent xmlns:mc="http://schemas.openxmlformats.org/markup-compatibility/2006">
              <mc:Choice xmlns:v="urn:schemas-microsoft-com:vml" Requires="v">
                <p:oleObj spid="_x0000_s1655" name="Equation" r:id="rId11" imgW="761760" imgH="228600" progId="Equation.3">
                  <p:embed/>
                </p:oleObj>
              </mc:Choice>
              <mc:Fallback>
                <p:oleObj name="Equation" r:id="rId11" imgW="761760" imgH="228600" progId="Equation.3">
                  <p:embed/>
                  <p:pic>
                    <p:nvPicPr>
                      <p:cNvPr id="10" name="Object 3"/>
                      <p:cNvPicPr>
                        <a:picLocks noChangeAspect="1" noChangeArrowheads="1"/>
                      </p:cNvPicPr>
                      <p:nvPr/>
                    </p:nvPicPr>
                    <p:blipFill>
                      <a:blip r:embed="rId12"/>
                      <a:srcRect/>
                      <a:stretch>
                        <a:fillRect/>
                      </a:stretch>
                    </p:blipFill>
                    <p:spPr bwMode="auto">
                      <a:xfrm>
                        <a:off x="8432025" y="1524779"/>
                        <a:ext cx="1206500" cy="363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uppo 1"/>
          <p:cNvGrpSpPr/>
          <p:nvPr/>
        </p:nvGrpSpPr>
        <p:grpSpPr>
          <a:xfrm>
            <a:off x="2200484" y="3050913"/>
            <a:ext cx="3627021" cy="3221180"/>
            <a:chOff x="135619" y="2985407"/>
            <a:chExt cx="3627021" cy="3221180"/>
          </a:xfrm>
        </p:grpSpPr>
        <p:grpSp>
          <p:nvGrpSpPr>
            <p:cNvPr id="12" name="Gruppo 20"/>
            <p:cNvGrpSpPr>
              <a:grpSpLocks/>
            </p:cNvGrpSpPr>
            <p:nvPr/>
          </p:nvGrpSpPr>
          <p:grpSpPr bwMode="auto">
            <a:xfrm>
              <a:off x="754022" y="4167505"/>
              <a:ext cx="2214563" cy="428625"/>
              <a:chOff x="714348" y="2285989"/>
              <a:chExt cx="2214578" cy="428631"/>
            </a:xfrm>
          </p:grpSpPr>
          <p:sp>
            <p:nvSpPr>
              <p:cNvPr id="37" name="Ovale 4"/>
              <p:cNvSpPr/>
              <p:nvPr/>
            </p:nvSpPr>
            <p:spPr>
              <a:xfrm>
                <a:off x="2500298" y="2571743"/>
                <a:ext cx="142876" cy="142877"/>
              </a:xfrm>
              <a:prstGeom prst="ellipse">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it-IT">
                  <a:solidFill>
                    <a:prstClr val="white"/>
                  </a:solidFill>
                </a:endParaRPr>
              </a:p>
            </p:txBody>
          </p:sp>
          <p:sp>
            <p:nvSpPr>
              <p:cNvPr id="38" name="Ovale 5"/>
              <p:cNvSpPr/>
              <p:nvPr/>
            </p:nvSpPr>
            <p:spPr>
              <a:xfrm>
                <a:off x="2643174" y="2500304"/>
                <a:ext cx="142876" cy="142877"/>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it-IT">
                  <a:solidFill>
                    <a:prstClr val="white"/>
                  </a:solidFill>
                </a:endParaRPr>
              </a:p>
            </p:txBody>
          </p:sp>
          <p:sp>
            <p:nvSpPr>
              <p:cNvPr id="39" name="Ovale 6"/>
              <p:cNvSpPr/>
              <p:nvPr/>
            </p:nvSpPr>
            <p:spPr>
              <a:xfrm>
                <a:off x="2428860" y="2428866"/>
                <a:ext cx="142876" cy="14287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it-IT">
                  <a:solidFill>
                    <a:prstClr val="white"/>
                  </a:solidFill>
                </a:endParaRPr>
              </a:p>
            </p:txBody>
          </p:sp>
          <p:sp>
            <p:nvSpPr>
              <p:cNvPr id="40" name="Ovale 7"/>
              <p:cNvSpPr/>
              <p:nvPr/>
            </p:nvSpPr>
            <p:spPr>
              <a:xfrm>
                <a:off x="2786050" y="2500304"/>
                <a:ext cx="142876" cy="14287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it-IT">
                  <a:solidFill>
                    <a:prstClr val="white"/>
                  </a:solidFill>
                </a:endParaRPr>
              </a:p>
            </p:txBody>
          </p:sp>
          <p:sp>
            <p:nvSpPr>
              <p:cNvPr id="41" name="Ovale 8"/>
              <p:cNvSpPr/>
              <p:nvPr/>
            </p:nvSpPr>
            <p:spPr>
              <a:xfrm>
                <a:off x="2714612" y="2428866"/>
                <a:ext cx="142876" cy="14287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it-IT">
                  <a:solidFill>
                    <a:prstClr val="white"/>
                  </a:solidFill>
                </a:endParaRPr>
              </a:p>
            </p:txBody>
          </p:sp>
          <p:sp>
            <p:nvSpPr>
              <p:cNvPr id="42" name="Ovale 9"/>
              <p:cNvSpPr/>
              <p:nvPr/>
            </p:nvSpPr>
            <p:spPr>
              <a:xfrm>
                <a:off x="2643174" y="2285989"/>
                <a:ext cx="142876" cy="14287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it-IT">
                  <a:solidFill>
                    <a:prstClr val="white"/>
                  </a:solidFill>
                </a:endParaRPr>
              </a:p>
            </p:txBody>
          </p:sp>
          <p:sp>
            <p:nvSpPr>
              <p:cNvPr id="43" name="Ovale 10"/>
              <p:cNvSpPr/>
              <p:nvPr/>
            </p:nvSpPr>
            <p:spPr>
              <a:xfrm>
                <a:off x="2571736" y="2428866"/>
                <a:ext cx="142876" cy="14287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it-IT">
                  <a:solidFill>
                    <a:prstClr val="white"/>
                  </a:solidFill>
                </a:endParaRPr>
              </a:p>
            </p:txBody>
          </p:sp>
          <p:sp>
            <p:nvSpPr>
              <p:cNvPr id="44" name="Ovale 11"/>
              <p:cNvSpPr/>
              <p:nvPr/>
            </p:nvSpPr>
            <p:spPr>
              <a:xfrm>
                <a:off x="2714612" y="2285989"/>
                <a:ext cx="142876" cy="14287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it-IT">
                  <a:solidFill>
                    <a:prstClr val="white"/>
                  </a:solidFill>
                </a:endParaRPr>
              </a:p>
            </p:txBody>
          </p:sp>
          <p:sp>
            <p:nvSpPr>
              <p:cNvPr id="45" name="Ovale 12"/>
              <p:cNvSpPr/>
              <p:nvPr/>
            </p:nvSpPr>
            <p:spPr>
              <a:xfrm>
                <a:off x="2643174" y="2571743"/>
                <a:ext cx="142876" cy="14287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it-IT">
                  <a:solidFill>
                    <a:prstClr val="white"/>
                  </a:solidFill>
                </a:endParaRPr>
              </a:p>
            </p:txBody>
          </p:sp>
          <p:sp>
            <p:nvSpPr>
              <p:cNvPr id="46" name="Ovale 13"/>
              <p:cNvSpPr/>
              <p:nvPr/>
            </p:nvSpPr>
            <p:spPr>
              <a:xfrm>
                <a:off x="2500298" y="2285989"/>
                <a:ext cx="142876" cy="14287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it-IT">
                  <a:solidFill>
                    <a:prstClr val="white"/>
                  </a:solidFill>
                </a:endParaRPr>
              </a:p>
            </p:txBody>
          </p:sp>
          <p:sp>
            <p:nvSpPr>
              <p:cNvPr id="47" name="Ovale 14"/>
              <p:cNvSpPr/>
              <p:nvPr/>
            </p:nvSpPr>
            <p:spPr>
              <a:xfrm>
                <a:off x="714348" y="2428866"/>
                <a:ext cx="142876" cy="142877"/>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it-IT">
                  <a:solidFill>
                    <a:prstClr val="white"/>
                  </a:solidFill>
                </a:endParaRPr>
              </a:p>
            </p:txBody>
          </p:sp>
          <p:cxnSp>
            <p:nvCxnSpPr>
              <p:cNvPr id="48" name="Connettore 2 15"/>
              <p:cNvCxnSpPr/>
              <p:nvPr/>
            </p:nvCxnSpPr>
            <p:spPr>
              <a:xfrm flipV="1">
                <a:off x="928662" y="2484030"/>
                <a:ext cx="744639" cy="1627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3" name="CasellaDiTesto 29"/>
            <p:cNvSpPr txBox="1">
              <a:spLocks noChangeArrowheads="1"/>
            </p:cNvSpPr>
            <p:nvPr/>
          </p:nvSpPr>
          <p:spPr bwMode="auto">
            <a:xfrm>
              <a:off x="3040022" y="4358005"/>
              <a:ext cx="642938" cy="523875"/>
            </a:xfrm>
            <a:prstGeom prst="rect">
              <a:avLst/>
            </a:prstGeom>
            <a:noFill/>
            <a:ln w="9525">
              <a:noFill/>
              <a:miter lim="800000"/>
              <a:headEnd/>
              <a:tailEnd/>
            </a:ln>
          </p:spPr>
          <p:txBody>
            <a:bodyPr>
              <a:spAutoFit/>
            </a:bodyPr>
            <a:lstStyle/>
            <a:p>
              <a:pPr defTabSz="914400" fontAlgn="base">
                <a:spcBef>
                  <a:spcPct val="0"/>
                </a:spcBef>
                <a:spcAft>
                  <a:spcPct val="0"/>
                </a:spcAft>
              </a:pPr>
              <a:r>
                <a:rPr lang="it-IT" sz="2800" baseline="30000" dirty="0">
                  <a:latin typeface="Calibri" pitchFamily="34" charset="0"/>
                </a:rPr>
                <a:t>10</a:t>
              </a:r>
              <a:r>
                <a:rPr lang="it-IT" sz="2800" dirty="0">
                  <a:latin typeface="Calibri" pitchFamily="34" charset="0"/>
                </a:rPr>
                <a:t>B</a:t>
              </a:r>
            </a:p>
          </p:txBody>
        </p:sp>
        <p:sp>
          <p:nvSpPr>
            <p:cNvPr id="14" name="Ovale 18"/>
            <p:cNvSpPr/>
            <p:nvPr/>
          </p:nvSpPr>
          <p:spPr bwMode="auto">
            <a:xfrm>
              <a:off x="1557295" y="5055124"/>
              <a:ext cx="140935" cy="149778"/>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it-IT">
                <a:solidFill>
                  <a:prstClr val="white"/>
                </a:solidFill>
              </a:endParaRPr>
            </a:p>
          </p:txBody>
        </p:sp>
        <p:cxnSp>
          <p:nvCxnSpPr>
            <p:cNvPr id="15" name="Connettore 2 19"/>
            <p:cNvCxnSpPr/>
            <p:nvPr/>
          </p:nvCxnSpPr>
          <p:spPr bwMode="auto">
            <a:xfrm flipH="1">
              <a:off x="1980101" y="4618170"/>
              <a:ext cx="494242" cy="43695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Ovale 20"/>
            <p:cNvSpPr/>
            <p:nvPr/>
          </p:nvSpPr>
          <p:spPr bwMode="auto">
            <a:xfrm>
              <a:off x="1557295" y="5204902"/>
              <a:ext cx="140935" cy="149778"/>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it-IT">
                <a:solidFill>
                  <a:prstClr val="white"/>
                </a:solidFill>
              </a:endParaRPr>
            </a:p>
          </p:txBody>
        </p:sp>
        <p:sp>
          <p:nvSpPr>
            <p:cNvPr id="17" name="Ovale 21"/>
            <p:cNvSpPr/>
            <p:nvPr/>
          </p:nvSpPr>
          <p:spPr bwMode="auto">
            <a:xfrm>
              <a:off x="1627763" y="5055124"/>
              <a:ext cx="140935" cy="149778"/>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it-IT">
                <a:solidFill>
                  <a:prstClr val="white"/>
                </a:solidFill>
              </a:endParaRPr>
            </a:p>
          </p:txBody>
        </p:sp>
        <p:sp>
          <p:nvSpPr>
            <p:cNvPr id="19" name="Ovale 22"/>
            <p:cNvSpPr/>
            <p:nvPr/>
          </p:nvSpPr>
          <p:spPr bwMode="auto">
            <a:xfrm>
              <a:off x="1768698" y="5055124"/>
              <a:ext cx="140935" cy="149778"/>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it-IT">
                <a:solidFill>
                  <a:prstClr val="white"/>
                </a:solidFill>
              </a:endParaRPr>
            </a:p>
          </p:txBody>
        </p:sp>
        <p:sp>
          <p:nvSpPr>
            <p:cNvPr id="20" name="Ovale 23"/>
            <p:cNvSpPr/>
            <p:nvPr/>
          </p:nvSpPr>
          <p:spPr bwMode="auto">
            <a:xfrm>
              <a:off x="1768698" y="5204902"/>
              <a:ext cx="140935" cy="149778"/>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it-IT">
                <a:solidFill>
                  <a:prstClr val="white"/>
                </a:solidFill>
              </a:endParaRPr>
            </a:p>
          </p:txBody>
        </p:sp>
        <p:sp>
          <p:nvSpPr>
            <p:cNvPr id="21" name="Ovale 24"/>
            <p:cNvSpPr/>
            <p:nvPr/>
          </p:nvSpPr>
          <p:spPr bwMode="auto">
            <a:xfrm>
              <a:off x="1627763" y="5279789"/>
              <a:ext cx="140935" cy="149778"/>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it-IT">
                <a:solidFill>
                  <a:prstClr val="white"/>
                </a:solidFill>
              </a:endParaRPr>
            </a:p>
          </p:txBody>
        </p:sp>
        <p:sp>
          <p:nvSpPr>
            <p:cNvPr id="22" name="Ovale 25"/>
            <p:cNvSpPr/>
            <p:nvPr/>
          </p:nvSpPr>
          <p:spPr bwMode="auto">
            <a:xfrm>
              <a:off x="1627763" y="5130012"/>
              <a:ext cx="140935" cy="149778"/>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it-IT">
                <a:solidFill>
                  <a:prstClr val="white"/>
                </a:solidFill>
              </a:endParaRPr>
            </a:p>
          </p:txBody>
        </p:sp>
        <p:cxnSp>
          <p:nvCxnSpPr>
            <p:cNvPr id="23" name="Connettore 2 27"/>
            <p:cNvCxnSpPr/>
            <p:nvPr/>
          </p:nvCxnSpPr>
          <p:spPr bwMode="auto">
            <a:xfrm flipV="1">
              <a:off x="2968585" y="3588308"/>
              <a:ext cx="566555" cy="48394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4" name="Group 3"/>
            <p:cNvGrpSpPr/>
            <p:nvPr/>
          </p:nvGrpSpPr>
          <p:grpSpPr>
            <a:xfrm>
              <a:off x="3503995" y="3379308"/>
              <a:ext cx="258645" cy="223949"/>
              <a:chOff x="3305243" y="1369442"/>
              <a:chExt cx="412166" cy="351186"/>
            </a:xfrm>
          </p:grpSpPr>
          <p:sp>
            <p:nvSpPr>
              <p:cNvPr id="33" name="Ovale 28"/>
              <p:cNvSpPr/>
              <p:nvPr/>
            </p:nvSpPr>
            <p:spPr bwMode="auto">
              <a:xfrm>
                <a:off x="3395453" y="1575610"/>
                <a:ext cx="206083" cy="145018"/>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it-IT">
                  <a:solidFill>
                    <a:prstClr val="white"/>
                  </a:solidFill>
                </a:endParaRPr>
              </a:p>
            </p:txBody>
          </p:sp>
          <p:sp>
            <p:nvSpPr>
              <p:cNvPr id="34" name="Ovale 29"/>
              <p:cNvSpPr/>
              <p:nvPr/>
            </p:nvSpPr>
            <p:spPr bwMode="auto">
              <a:xfrm>
                <a:off x="3511326" y="1514460"/>
                <a:ext cx="206083" cy="14501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it-IT">
                  <a:solidFill>
                    <a:prstClr val="white"/>
                  </a:solidFill>
                </a:endParaRPr>
              </a:p>
            </p:txBody>
          </p:sp>
          <p:sp>
            <p:nvSpPr>
              <p:cNvPr id="35" name="Ovale 30"/>
              <p:cNvSpPr/>
              <p:nvPr/>
            </p:nvSpPr>
            <p:spPr bwMode="auto">
              <a:xfrm>
                <a:off x="3305243" y="1441949"/>
                <a:ext cx="206083" cy="14501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it-IT">
                  <a:solidFill>
                    <a:prstClr val="white"/>
                  </a:solidFill>
                </a:endParaRPr>
              </a:p>
            </p:txBody>
          </p:sp>
          <p:sp>
            <p:nvSpPr>
              <p:cNvPr id="36" name="Ovale 31"/>
              <p:cNvSpPr/>
              <p:nvPr/>
            </p:nvSpPr>
            <p:spPr bwMode="auto">
              <a:xfrm>
                <a:off x="3408283" y="1369442"/>
                <a:ext cx="206083" cy="145018"/>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it-IT">
                  <a:solidFill>
                    <a:prstClr val="white"/>
                  </a:solidFill>
                </a:endParaRPr>
              </a:p>
            </p:txBody>
          </p:sp>
        </p:grpSp>
        <p:sp>
          <p:nvSpPr>
            <p:cNvPr id="25" name="CasellaDiTesto 45"/>
            <p:cNvSpPr txBox="1">
              <a:spLocks noChangeArrowheads="1"/>
            </p:cNvSpPr>
            <p:nvPr/>
          </p:nvSpPr>
          <p:spPr bwMode="auto">
            <a:xfrm>
              <a:off x="2059901" y="2985407"/>
              <a:ext cx="1183337" cy="830997"/>
            </a:xfrm>
            <a:prstGeom prst="rect">
              <a:avLst/>
            </a:prstGeom>
            <a:noFill/>
            <a:ln w="9525">
              <a:noFill/>
              <a:miter lim="800000"/>
              <a:headEnd/>
              <a:tailEnd/>
            </a:ln>
          </p:spPr>
          <p:txBody>
            <a:bodyPr wrap="none">
              <a:spAutoFit/>
            </a:bodyPr>
            <a:lstStyle/>
            <a:p>
              <a:pPr algn="r" defTabSz="914400" fontAlgn="base">
                <a:spcBef>
                  <a:spcPct val="0"/>
                </a:spcBef>
                <a:spcAft>
                  <a:spcPct val="0"/>
                </a:spcAft>
              </a:pPr>
              <a:r>
                <a:rPr lang="el-GR" sz="2800" dirty="0">
                  <a:latin typeface="Calibri" pitchFamily="34" charset="0"/>
                </a:rPr>
                <a:t>α</a:t>
              </a:r>
              <a:r>
                <a:rPr lang="it-IT" sz="2800" dirty="0">
                  <a:latin typeface="Calibri" pitchFamily="34" charset="0"/>
                </a:rPr>
                <a:t>  </a:t>
              </a:r>
            </a:p>
            <a:p>
              <a:pPr algn="r" defTabSz="914400" fontAlgn="base">
                <a:spcBef>
                  <a:spcPct val="0"/>
                </a:spcBef>
                <a:spcAft>
                  <a:spcPct val="0"/>
                </a:spcAft>
              </a:pPr>
              <a:r>
                <a:rPr lang="it-IT" sz="2000" dirty="0">
                  <a:latin typeface="Calibri" pitchFamily="34" charset="0"/>
                </a:rPr>
                <a:t>1.47 </a:t>
              </a:r>
              <a:r>
                <a:rPr lang="it-IT" sz="2000" i="1" dirty="0" err="1">
                  <a:latin typeface="Calibri" pitchFamily="34" charset="0"/>
                </a:rPr>
                <a:t>MeV</a:t>
              </a:r>
              <a:endParaRPr lang="it-IT" sz="2000" i="1" dirty="0">
                <a:latin typeface="Calibri" pitchFamily="34" charset="0"/>
              </a:endParaRPr>
            </a:p>
          </p:txBody>
        </p:sp>
        <p:sp>
          <p:nvSpPr>
            <p:cNvPr id="26" name="CasellaDiTesto 46"/>
            <p:cNvSpPr txBox="1">
              <a:spLocks noChangeArrowheads="1"/>
            </p:cNvSpPr>
            <p:nvPr/>
          </p:nvSpPr>
          <p:spPr bwMode="auto">
            <a:xfrm>
              <a:off x="1987099" y="5220039"/>
              <a:ext cx="1183337" cy="830997"/>
            </a:xfrm>
            <a:prstGeom prst="rect">
              <a:avLst/>
            </a:prstGeom>
            <a:noFill/>
            <a:ln w="9525">
              <a:noFill/>
              <a:miter lim="800000"/>
              <a:headEnd/>
              <a:tailEnd/>
            </a:ln>
          </p:spPr>
          <p:txBody>
            <a:bodyPr wrap="none">
              <a:spAutoFit/>
            </a:bodyPr>
            <a:lstStyle/>
            <a:p>
              <a:pPr defTabSz="914400" fontAlgn="base">
                <a:spcBef>
                  <a:spcPct val="0"/>
                </a:spcBef>
                <a:spcAft>
                  <a:spcPct val="0"/>
                </a:spcAft>
              </a:pPr>
              <a:r>
                <a:rPr lang="it-IT" sz="2800" baseline="30000" dirty="0">
                  <a:latin typeface="Calibri" pitchFamily="34" charset="0"/>
                </a:rPr>
                <a:t>7</a:t>
              </a:r>
              <a:r>
                <a:rPr lang="it-IT" sz="2800" dirty="0">
                  <a:latin typeface="Calibri" pitchFamily="34" charset="0"/>
                </a:rPr>
                <a:t>Li   </a:t>
              </a:r>
            </a:p>
            <a:p>
              <a:pPr defTabSz="914400" fontAlgn="base">
                <a:spcBef>
                  <a:spcPct val="0"/>
                </a:spcBef>
                <a:spcAft>
                  <a:spcPct val="0"/>
                </a:spcAft>
              </a:pPr>
              <a:r>
                <a:rPr lang="it-IT" sz="2000" dirty="0">
                  <a:latin typeface="Calibri" pitchFamily="34" charset="0"/>
                </a:rPr>
                <a:t>0.84 </a:t>
              </a:r>
              <a:r>
                <a:rPr lang="it-IT" sz="2000" i="1" dirty="0" err="1">
                  <a:latin typeface="Calibri" pitchFamily="34" charset="0"/>
                </a:rPr>
                <a:t>MeV</a:t>
              </a:r>
              <a:endParaRPr lang="it-IT" sz="2000" i="1" dirty="0">
                <a:latin typeface="Calibri" pitchFamily="34" charset="0"/>
              </a:endParaRPr>
            </a:p>
          </p:txBody>
        </p:sp>
        <p:grpSp>
          <p:nvGrpSpPr>
            <p:cNvPr id="27" name="Gruppo 66"/>
            <p:cNvGrpSpPr>
              <a:grpSpLocks/>
            </p:cNvGrpSpPr>
            <p:nvPr/>
          </p:nvGrpSpPr>
          <p:grpSpPr bwMode="auto">
            <a:xfrm rot="10800000">
              <a:off x="388748" y="5308783"/>
              <a:ext cx="1193800" cy="174458"/>
              <a:chOff x="1524000" y="4071942"/>
              <a:chExt cx="1690678" cy="303786"/>
            </a:xfrm>
          </p:grpSpPr>
          <p:sp>
            <p:nvSpPr>
              <p:cNvPr id="30" name="Figura a mano libera 35"/>
              <p:cNvSpPr/>
              <p:nvPr/>
            </p:nvSpPr>
            <p:spPr>
              <a:xfrm>
                <a:off x="1524000" y="4071942"/>
                <a:ext cx="1690678" cy="303786"/>
              </a:xfrm>
              <a:custGeom>
                <a:avLst/>
                <a:gdLst>
                  <a:gd name="connsiteX0" fmla="*/ 0 w 2290618"/>
                  <a:gd name="connsiteY0" fmla="*/ 464127 h 489528"/>
                  <a:gd name="connsiteX1" fmla="*/ 415636 w 2290618"/>
                  <a:gd name="connsiteY1" fmla="*/ 76200 h 489528"/>
                  <a:gd name="connsiteX2" fmla="*/ 637309 w 2290618"/>
                  <a:gd name="connsiteY2" fmla="*/ 477982 h 489528"/>
                  <a:gd name="connsiteX3" fmla="*/ 983673 w 2290618"/>
                  <a:gd name="connsiteY3" fmla="*/ 6927 h 489528"/>
                  <a:gd name="connsiteX4" fmla="*/ 1233055 w 2290618"/>
                  <a:gd name="connsiteY4" fmla="*/ 436418 h 489528"/>
                  <a:gd name="connsiteX5" fmla="*/ 1551709 w 2290618"/>
                  <a:gd name="connsiteY5" fmla="*/ 34636 h 489528"/>
                  <a:gd name="connsiteX6" fmla="*/ 1745673 w 2290618"/>
                  <a:gd name="connsiteY6" fmla="*/ 408709 h 489528"/>
                  <a:gd name="connsiteX7" fmla="*/ 1967345 w 2290618"/>
                  <a:gd name="connsiteY7" fmla="*/ 159327 h 489528"/>
                  <a:gd name="connsiteX8" fmla="*/ 2244436 w 2290618"/>
                  <a:gd name="connsiteY8" fmla="*/ 159327 h 489528"/>
                  <a:gd name="connsiteX9" fmla="*/ 2244436 w 2290618"/>
                  <a:gd name="connsiteY9" fmla="*/ 173182 h 489528"/>
                  <a:gd name="connsiteX10" fmla="*/ 2244436 w 2290618"/>
                  <a:gd name="connsiteY10" fmla="*/ 173182 h 48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618" h="489528">
                    <a:moveTo>
                      <a:pt x="0" y="464127"/>
                    </a:moveTo>
                    <a:cubicBezTo>
                      <a:pt x="154709" y="269009"/>
                      <a:pt x="309418" y="73891"/>
                      <a:pt x="415636" y="76200"/>
                    </a:cubicBezTo>
                    <a:cubicBezTo>
                      <a:pt x="521854" y="78509"/>
                      <a:pt x="542636" y="489528"/>
                      <a:pt x="637309" y="477982"/>
                    </a:cubicBezTo>
                    <a:cubicBezTo>
                      <a:pt x="731982" y="466437"/>
                      <a:pt x="884382" y="13854"/>
                      <a:pt x="983673" y="6927"/>
                    </a:cubicBezTo>
                    <a:cubicBezTo>
                      <a:pt x="1082964" y="0"/>
                      <a:pt x="1138382" y="431800"/>
                      <a:pt x="1233055" y="436418"/>
                    </a:cubicBezTo>
                    <a:cubicBezTo>
                      <a:pt x="1327728" y="441036"/>
                      <a:pt x="1466273" y="39254"/>
                      <a:pt x="1551709" y="34636"/>
                    </a:cubicBezTo>
                    <a:cubicBezTo>
                      <a:pt x="1637145" y="30018"/>
                      <a:pt x="1676400" y="387927"/>
                      <a:pt x="1745673" y="408709"/>
                    </a:cubicBezTo>
                    <a:cubicBezTo>
                      <a:pt x="1814946" y="429491"/>
                      <a:pt x="1884218" y="200891"/>
                      <a:pt x="1967345" y="159327"/>
                    </a:cubicBezTo>
                    <a:cubicBezTo>
                      <a:pt x="2050472" y="117763"/>
                      <a:pt x="2198254" y="157018"/>
                      <a:pt x="2244436" y="159327"/>
                    </a:cubicBezTo>
                    <a:cubicBezTo>
                      <a:pt x="2290618" y="161636"/>
                      <a:pt x="2244436" y="173182"/>
                      <a:pt x="2244436" y="173182"/>
                    </a:cubicBezTo>
                    <a:lnTo>
                      <a:pt x="2244436" y="173182"/>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it-IT">
                  <a:solidFill>
                    <a:prstClr val="black"/>
                  </a:solidFill>
                </a:endParaRPr>
              </a:p>
            </p:txBody>
          </p:sp>
          <p:cxnSp>
            <p:nvCxnSpPr>
              <p:cNvPr id="31" name="Connettore 1 36"/>
              <p:cNvCxnSpPr>
                <a:endCxn id="30" idx="9"/>
              </p:cNvCxnSpPr>
              <p:nvPr/>
            </p:nvCxnSpPr>
            <p:spPr>
              <a:xfrm flipV="1">
                <a:off x="3071804" y="4180096"/>
                <a:ext cx="109536" cy="1065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ttore 1 37"/>
              <p:cNvCxnSpPr>
                <a:endCxn id="30" idx="8"/>
              </p:cNvCxnSpPr>
              <p:nvPr/>
            </p:nvCxnSpPr>
            <p:spPr>
              <a:xfrm>
                <a:off x="3071804" y="4071942"/>
                <a:ext cx="109536" cy="98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CasellaDiTesto 67"/>
            <p:cNvSpPr txBox="1">
              <a:spLocks noChangeArrowheads="1"/>
            </p:cNvSpPr>
            <p:nvPr/>
          </p:nvSpPr>
          <p:spPr bwMode="auto">
            <a:xfrm>
              <a:off x="135619" y="5375590"/>
              <a:ext cx="1351209" cy="830997"/>
            </a:xfrm>
            <a:prstGeom prst="rect">
              <a:avLst/>
            </a:prstGeom>
            <a:noFill/>
            <a:ln w="9525">
              <a:noFill/>
              <a:miter lim="800000"/>
              <a:headEnd/>
              <a:tailEnd/>
            </a:ln>
          </p:spPr>
          <p:txBody>
            <a:bodyPr wrap="square">
              <a:spAutoFit/>
            </a:bodyPr>
            <a:lstStyle/>
            <a:p>
              <a:pPr algn="ctr" defTabSz="914400" fontAlgn="base">
                <a:spcBef>
                  <a:spcPct val="0"/>
                </a:spcBef>
                <a:spcAft>
                  <a:spcPct val="0"/>
                </a:spcAft>
              </a:pPr>
              <a:r>
                <a:rPr lang="el-GR" sz="2800" dirty="0">
                  <a:latin typeface="Calibri" pitchFamily="34" charset="0"/>
                  <a:sym typeface="Symbol" pitchFamily="18" charset="2"/>
                </a:rPr>
                <a:t></a:t>
              </a:r>
              <a:r>
                <a:rPr lang="it-IT" sz="2800" dirty="0">
                  <a:latin typeface="Calibri" pitchFamily="34" charset="0"/>
                </a:rPr>
                <a:t>   </a:t>
              </a:r>
            </a:p>
            <a:p>
              <a:pPr algn="ctr" defTabSz="914400" fontAlgn="base">
                <a:spcBef>
                  <a:spcPct val="0"/>
                </a:spcBef>
                <a:spcAft>
                  <a:spcPct val="0"/>
                </a:spcAft>
              </a:pPr>
              <a:r>
                <a:rPr lang="it-IT" sz="2000" dirty="0">
                  <a:latin typeface="Calibri" pitchFamily="34" charset="0"/>
                </a:rPr>
                <a:t>  0.48 </a:t>
              </a:r>
              <a:r>
                <a:rPr lang="it-IT" sz="2000" i="1" dirty="0" err="1">
                  <a:latin typeface="Calibri" pitchFamily="34" charset="0"/>
                </a:rPr>
                <a:t>MeV</a:t>
              </a:r>
              <a:endParaRPr lang="it-IT" sz="2000" i="1" dirty="0">
                <a:latin typeface="Calibri" pitchFamily="34" charset="0"/>
              </a:endParaRPr>
            </a:p>
          </p:txBody>
        </p:sp>
        <p:sp>
          <p:nvSpPr>
            <p:cNvPr id="29" name="CasellaDiTesto 39"/>
            <p:cNvSpPr txBox="1">
              <a:spLocks noChangeArrowheads="1"/>
            </p:cNvSpPr>
            <p:nvPr/>
          </p:nvSpPr>
          <p:spPr bwMode="auto">
            <a:xfrm>
              <a:off x="341207" y="3551384"/>
              <a:ext cx="1069524" cy="707886"/>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2000" dirty="0">
                  <a:latin typeface="Calibri" pitchFamily="34" charset="0"/>
                </a:rPr>
                <a:t>thermal </a:t>
              </a:r>
            </a:p>
            <a:p>
              <a:pPr defTabSz="914400" fontAlgn="base">
                <a:spcBef>
                  <a:spcPct val="0"/>
                </a:spcBef>
                <a:spcAft>
                  <a:spcPct val="0"/>
                </a:spcAft>
              </a:pPr>
              <a:r>
                <a:rPr lang="en-US" sz="2000" dirty="0">
                  <a:latin typeface="Calibri" pitchFamily="34" charset="0"/>
                </a:rPr>
                <a:t>neutron</a:t>
              </a:r>
            </a:p>
          </p:txBody>
        </p:sp>
      </p:grpSp>
      <p:sp>
        <p:nvSpPr>
          <p:cNvPr id="49" name="CasellaDiTesto 130"/>
          <p:cNvSpPr txBox="1">
            <a:spLocks noChangeArrowheads="1"/>
          </p:cNvSpPr>
          <p:nvPr/>
        </p:nvSpPr>
        <p:spPr bwMode="auto">
          <a:xfrm>
            <a:off x="7429466" y="5174543"/>
            <a:ext cx="2492375" cy="646331"/>
          </a:xfrm>
          <a:prstGeom prst="rect">
            <a:avLst/>
          </a:prstGeom>
          <a:noFill/>
          <a:ln w="9525">
            <a:noFill/>
            <a:miter lim="800000"/>
            <a:headEnd/>
            <a:tailEnd/>
          </a:ln>
        </p:spPr>
        <p:txBody>
          <a:bodyPr wrap="square">
            <a:spAutoFit/>
          </a:bodyPr>
          <a:lstStyle/>
          <a:p>
            <a:pPr algn="ctr" defTabSz="914400" fontAlgn="base">
              <a:spcBef>
                <a:spcPct val="0"/>
              </a:spcBef>
              <a:spcAft>
                <a:spcPct val="0"/>
              </a:spcAft>
            </a:pPr>
            <a:r>
              <a:rPr lang="en-US" dirty="0">
                <a:latin typeface="Calibri" pitchFamily="34" charset="0"/>
              </a:rPr>
              <a:t>shorter than </a:t>
            </a:r>
          </a:p>
          <a:p>
            <a:pPr algn="ctr" defTabSz="914400" fontAlgn="base">
              <a:spcBef>
                <a:spcPct val="0"/>
              </a:spcBef>
              <a:spcAft>
                <a:spcPct val="0"/>
              </a:spcAft>
            </a:pPr>
            <a:r>
              <a:rPr lang="en-US" dirty="0">
                <a:latin typeface="Calibri" pitchFamily="34" charset="0"/>
              </a:rPr>
              <a:t>a cell diameter</a:t>
            </a:r>
          </a:p>
        </p:txBody>
      </p:sp>
      <p:graphicFrame>
        <p:nvGraphicFramePr>
          <p:cNvPr id="50" name="Object 3"/>
          <p:cNvGraphicFramePr>
            <a:graphicFrameLocks noChangeAspect="1"/>
          </p:cNvGraphicFramePr>
          <p:nvPr>
            <p:extLst/>
          </p:nvPr>
        </p:nvGraphicFramePr>
        <p:xfrm>
          <a:off x="3128963" y="844550"/>
          <a:ext cx="1770062" cy="363538"/>
        </p:xfrm>
        <a:graphic>
          <a:graphicData uri="http://schemas.openxmlformats.org/presentationml/2006/ole">
            <mc:AlternateContent xmlns:mc="http://schemas.openxmlformats.org/markup-compatibility/2006">
              <mc:Choice xmlns:v="urn:schemas-microsoft-com:vml" Requires="v">
                <p:oleObj spid="_x0000_s1656" name="Equazione" r:id="rId13" imgW="1117440" imgH="228600" progId="Equation.3">
                  <p:embed/>
                </p:oleObj>
              </mc:Choice>
              <mc:Fallback>
                <p:oleObj name="Equazione" r:id="rId13" imgW="1117440" imgH="228600" progId="Equation.3">
                  <p:embed/>
                  <p:pic>
                    <p:nvPicPr>
                      <p:cNvPr id="50" name="Object 3"/>
                      <p:cNvPicPr>
                        <a:picLocks noChangeAspect="1" noChangeArrowheads="1"/>
                      </p:cNvPicPr>
                      <p:nvPr/>
                    </p:nvPicPr>
                    <p:blipFill>
                      <a:blip r:embed="rId14"/>
                      <a:srcRect/>
                      <a:stretch>
                        <a:fillRect/>
                      </a:stretch>
                    </p:blipFill>
                    <p:spPr bwMode="auto">
                      <a:xfrm>
                        <a:off x="3128963" y="844550"/>
                        <a:ext cx="1770062" cy="363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CasellaDiTesto 3"/>
          <p:cNvSpPr txBox="1"/>
          <p:nvPr/>
        </p:nvSpPr>
        <p:spPr>
          <a:xfrm>
            <a:off x="7834879" y="3802077"/>
            <a:ext cx="1681551" cy="369332"/>
          </a:xfrm>
          <a:prstGeom prst="rect">
            <a:avLst/>
          </a:prstGeom>
          <a:noFill/>
        </p:spPr>
        <p:txBody>
          <a:bodyPr wrap="none" rtlCol="0">
            <a:spAutoFit/>
          </a:bodyPr>
          <a:lstStyle/>
          <a:p>
            <a:r>
              <a:rPr lang="it-IT" dirty="0" err="1"/>
              <a:t>Range</a:t>
            </a:r>
            <a:r>
              <a:rPr lang="it-IT" dirty="0"/>
              <a:t> in </a:t>
            </a:r>
            <a:r>
              <a:rPr lang="it-IT" dirty="0" err="1"/>
              <a:t>tissues</a:t>
            </a:r>
            <a:endParaRPr lang="it-IT" dirty="0"/>
          </a:p>
        </p:txBody>
      </p:sp>
      <p:sp>
        <p:nvSpPr>
          <p:cNvPr id="3" name="Segnaposto data 2"/>
          <p:cNvSpPr>
            <a:spLocks noGrp="1"/>
          </p:cNvSpPr>
          <p:nvPr>
            <p:ph type="dt" sz="half" idx="10"/>
          </p:nvPr>
        </p:nvSpPr>
        <p:spPr/>
        <p:txBody>
          <a:bodyPr/>
          <a:lstStyle/>
          <a:p>
            <a:r>
              <a:rPr lang="it-IT"/>
              <a:t>in2p3-cnao pavia-05-03-26</a:t>
            </a:r>
          </a:p>
        </p:txBody>
      </p:sp>
      <p:sp>
        <p:nvSpPr>
          <p:cNvPr id="6" name="Segnaposto piè di pagina 5"/>
          <p:cNvSpPr>
            <a:spLocks noGrp="1"/>
          </p:cNvSpPr>
          <p:nvPr>
            <p:ph type="ftr" sz="quarter" idx="11"/>
          </p:nvPr>
        </p:nvSpPr>
        <p:spPr/>
        <p:txBody>
          <a:bodyPr/>
          <a:lstStyle/>
          <a:p>
            <a:r>
              <a:rPr lang="en-US"/>
              <a:t>saverio altieri  CNAO</a:t>
            </a:r>
            <a:endParaRPr lang="it-IT"/>
          </a:p>
        </p:txBody>
      </p:sp>
      <p:sp>
        <p:nvSpPr>
          <p:cNvPr id="7" name="Segnaposto numero diapositiva 6">
            <a:extLst>
              <a:ext uri="{FF2B5EF4-FFF2-40B4-BE49-F238E27FC236}">
                <a16:creationId xmlns:a16="http://schemas.microsoft.com/office/drawing/2014/main" id="{2E049C37-E90C-0940-B364-4AB85F8CA850}"/>
              </a:ext>
            </a:extLst>
          </p:cNvPr>
          <p:cNvSpPr>
            <a:spLocks noGrp="1"/>
          </p:cNvSpPr>
          <p:nvPr>
            <p:ph type="sldNum" sz="quarter" idx="12"/>
          </p:nvPr>
        </p:nvSpPr>
        <p:spPr/>
        <p:txBody>
          <a:bodyPr/>
          <a:lstStyle/>
          <a:p>
            <a:fld id="{7F39AE4C-A60F-4E29-9A0E-52760C55257B}" type="slidenum">
              <a:rPr lang="it-IT" smtClean="0"/>
              <a:pPr/>
              <a:t>2</a:t>
            </a:fld>
            <a:endParaRPr lang="it-IT"/>
          </a:p>
        </p:txBody>
      </p:sp>
    </p:spTree>
    <p:extLst>
      <p:ext uri="{BB962C8B-B14F-4D97-AF65-F5344CB8AC3E}">
        <p14:creationId xmlns:p14="http://schemas.microsoft.com/office/powerpoint/2010/main" val="989076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p:cNvPicPr>
            <a:picLocks noChangeAspect="1"/>
          </p:cNvPicPr>
          <p:nvPr/>
        </p:nvPicPr>
        <p:blipFill>
          <a:blip r:embed="rId3" cstate="print"/>
          <a:srcRect t="92440"/>
          <a:stretch>
            <a:fillRect/>
          </a:stretch>
        </p:blipFill>
        <p:spPr>
          <a:xfrm>
            <a:off x="2135561" y="601308"/>
            <a:ext cx="8564121" cy="163396"/>
          </a:xfrm>
          <a:prstGeom prst="rect">
            <a:avLst/>
          </a:prstGeom>
        </p:spPr>
      </p:pic>
      <p:pic>
        <p:nvPicPr>
          <p:cNvPr id="91" name="Picture 90"/>
          <p:cNvPicPr>
            <a:picLocks/>
          </p:cNvPicPr>
          <p:nvPr/>
        </p:nvPicPr>
        <p:blipFill>
          <a:blip r:embed="rId4" cstate="print"/>
          <a:srcRect t="86772"/>
          <a:stretch>
            <a:fillRect/>
          </a:stretch>
        </p:blipFill>
        <p:spPr>
          <a:xfrm>
            <a:off x="1524000" y="428604"/>
            <a:ext cx="827584" cy="144016"/>
          </a:xfrm>
          <a:prstGeom prst="rect">
            <a:avLst/>
          </a:prstGeom>
        </p:spPr>
      </p:pic>
      <p:sp>
        <p:nvSpPr>
          <p:cNvPr id="3" name="Segnaposto data 2"/>
          <p:cNvSpPr>
            <a:spLocks noGrp="1"/>
          </p:cNvSpPr>
          <p:nvPr>
            <p:ph type="dt" sz="half" idx="10"/>
          </p:nvPr>
        </p:nvSpPr>
        <p:spPr/>
        <p:txBody>
          <a:bodyPr/>
          <a:lstStyle/>
          <a:p>
            <a:r>
              <a:rPr lang="it-IT"/>
              <a:t>in2p3-cnao pavia-05-03-26</a:t>
            </a:r>
          </a:p>
        </p:txBody>
      </p:sp>
      <p:sp>
        <p:nvSpPr>
          <p:cNvPr id="6" name="Segnaposto piè di pagina 5"/>
          <p:cNvSpPr>
            <a:spLocks noGrp="1"/>
          </p:cNvSpPr>
          <p:nvPr>
            <p:ph type="ftr" sz="quarter" idx="11"/>
          </p:nvPr>
        </p:nvSpPr>
        <p:spPr/>
        <p:txBody>
          <a:bodyPr/>
          <a:lstStyle/>
          <a:p>
            <a:r>
              <a:rPr lang="en-US"/>
              <a:t>saverio altieri  CNAO</a:t>
            </a:r>
            <a:endParaRPr lang="it-IT"/>
          </a:p>
        </p:txBody>
      </p:sp>
      <p:sp>
        <p:nvSpPr>
          <p:cNvPr id="7" name="Segnaposto numero diapositiva 6">
            <a:extLst>
              <a:ext uri="{FF2B5EF4-FFF2-40B4-BE49-F238E27FC236}">
                <a16:creationId xmlns:a16="http://schemas.microsoft.com/office/drawing/2014/main" id="{2E049C37-E90C-0940-B364-4AB85F8CA850}"/>
              </a:ext>
            </a:extLst>
          </p:cNvPr>
          <p:cNvSpPr>
            <a:spLocks noGrp="1"/>
          </p:cNvSpPr>
          <p:nvPr>
            <p:ph type="sldNum" sz="quarter" idx="12"/>
          </p:nvPr>
        </p:nvSpPr>
        <p:spPr/>
        <p:txBody>
          <a:bodyPr/>
          <a:lstStyle/>
          <a:p>
            <a:fld id="{7F39AE4C-A60F-4E29-9A0E-52760C55257B}" type="slidenum">
              <a:rPr lang="it-IT" smtClean="0"/>
              <a:pPr/>
              <a:t>20</a:t>
            </a:fld>
            <a:endParaRPr lang="it-IT"/>
          </a:p>
        </p:txBody>
      </p:sp>
      <p:sp>
        <p:nvSpPr>
          <p:cNvPr id="17" name="Titolo 4">
            <a:extLst>
              <a:ext uri="{FF2B5EF4-FFF2-40B4-BE49-F238E27FC236}">
                <a16:creationId xmlns:a16="http://schemas.microsoft.com/office/drawing/2014/main" id="{92F5BE08-7024-0540-937B-87C6B065107B}"/>
              </a:ext>
            </a:extLst>
          </p:cNvPr>
          <p:cNvSpPr txBox="1">
            <a:spLocks/>
          </p:cNvSpPr>
          <p:nvPr/>
        </p:nvSpPr>
        <p:spPr>
          <a:xfrm>
            <a:off x="4690805" y="62130"/>
            <a:ext cx="2810392" cy="685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lang="it-IT" sz="2400" kern="1200" dirty="0">
                <a:solidFill>
                  <a:srgbClr val="0062A5"/>
                </a:solidFill>
                <a:latin typeface="Arial" panose="020B0604020202020204" pitchFamily="34" charset="0"/>
                <a:ea typeface="+mj-ea"/>
                <a:cs typeface="Arial" panose="020B0604020202020204" pitchFamily="34" charset="0"/>
              </a:defRPr>
            </a:lvl1pPr>
          </a:lstStyle>
          <a:p>
            <a:pPr algn="ctr"/>
            <a:r>
              <a:rPr lang="en-US" b="1" dirty="0"/>
              <a:t>White Book</a:t>
            </a:r>
          </a:p>
        </p:txBody>
      </p:sp>
      <p:pic>
        <p:nvPicPr>
          <p:cNvPr id="19" name="Immagine 18">
            <a:extLst>
              <a:ext uri="{FF2B5EF4-FFF2-40B4-BE49-F238E27FC236}">
                <a16:creationId xmlns:a16="http://schemas.microsoft.com/office/drawing/2014/main" id="{7C8D57BA-32BB-FA48-94EB-867FAB735E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329" t="10284" r="26382" b="11330"/>
          <a:stretch/>
        </p:blipFill>
        <p:spPr>
          <a:xfrm>
            <a:off x="355613" y="1461649"/>
            <a:ext cx="3122307" cy="4003406"/>
          </a:xfrm>
          <a:prstGeom prst="rect">
            <a:avLst/>
          </a:prstGeom>
        </p:spPr>
      </p:pic>
      <p:sp>
        <p:nvSpPr>
          <p:cNvPr id="18" name="CasellaDiTesto 17">
            <a:extLst>
              <a:ext uri="{FF2B5EF4-FFF2-40B4-BE49-F238E27FC236}">
                <a16:creationId xmlns:a16="http://schemas.microsoft.com/office/drawing/2014/main" id="{401F8A08-3A96-824A-984D-15B0DE7A1476}"/>
              </a:ext>
            </a:extLst>
          </p:cNvPr>
          <p:cNvSpPr txBox="1"/>
          <p:nvPr/>
        </p:nvSpPr>
        <p:spPr>
          <a:xfrm>
            <a:off x="3977405" y="3171773"/>
            <a:ext cx="6696000" cy="2554545"/>
          </a:xfrm>
          <a:prstGeom prst="rect">
            <a:avLst/>
          </a:prstGeom>
          <a:noFill/>
        </p:spPr>
        <p:txBody>
          <a:bodyPr wrap="none" rtlCol="0">
            <a:spAutoFit/>
          </a:bodyPr>
          <a:lstStyle/>
          <a:p>
            <a:pPr marL="342900" indent="-342900">
              <a:buAutoNum type="arabicPeriod"/>
            </a:pPr>
            <a:r>
              <a:rPr lang="it-IT" sz="2000" dirty="0"/>
              <a:t>TECHNOLOGY AND INFRASTRUCTURE</a:t>
            </a:r>
          </a:p>
          <a:p>
            <a:pPr marL="342900" indent="-342900">
              <a:buAutoNum type="arabicPeriod"/>
            </a:pPr>
            <a:r>
              <a:rPr lang="it-IT" sz="2000" dirty="0"/>
              <a:t>EXPERIMENTAL AND ENVIRONMENTAL DOSIMETRY</a:t>
            </a:r>
          </a:p>
          <a:p>
            <a:pPr marL="342900" indent="-342900">
              <a:buAutoNum type="arabicPeriod"/>
            </a:pPr>
            <a:r>
              <a:rPr lang="it-IT" sz="2000" dirty="0"/>
              <a:t>DEVELOPMENT OF NEW BORATE COMPOUNDS</a:t>
            </a:r>
          </a:p>
          <a:p>
            <a:pPr marL="342900" indent="-342900">
              <a:buAutoNum type="arabicPeriod"/>
            </a:pPr>
            <a:r>
              <a:rPr lang="it-IT" sz="2000" dirty="0"/>
              <a:t>BORON MEASUREMENT AND CLINICAL DOSE VERIFICATION</a:t>
            </a:r>
          </a:p>
          <a:p>
            <a:pPr marL="342900" indent="-342900">
              <a:buAutoNum type="arabicPeriod"/>
            </a:pPr>
            <a:r>
              <a:rPr lang="it-IT" sz="2000" dirty="0"/>
              <a:t>COMPUTATIONAL DOSIMETRY AND TREATMENT PLANNING</a:t>
            </a:r>
          </a:p>
          <a:p>
            <a:pPr marL="342900" indent="-342900">
              <a:buAutoNum type="arabicPeriod"/>
            </a:pPr>
            <a:r>
              <a:rPr lang="it-IT" sz="2000" dirty="0"/>
              <a:t>RADIOBIOLOGY</a:t>
            </a:r>
          </a:p>
          <a:p>
            <a:pPr marL="342900" indent="-342900">
              <a:buAutoNum type="arabicPeriod"/>
            </a:pPr>
            <a:r>
              <a:rPr lang="it-IT" sz="2000" dirty="0"/>
              <a:t>CLINICAL TRIAL PROCEDURE FOR BNCT</a:t>
            </a:r>
          </a:p>
          <a:p>
            <a:pPr marL="342900" indent="-342900">
              <a:buAutoNum type="arabicPeriod"/>
            </a:pPr>
            <a:r>
              <a:rPr lang="it-IT" sz="2000" dirty="0"/>
              <a:t>MEDICAL DEVICE AND DRUG REGULATORY ASPECTS</a:t>
            </a:r>
          </a:p>
        </p:txBody>
      </p:sp>
      <p:grpSp>
        <p:nvGrpSpPr>
          <p:cNvPr id="27" name="Gruppo 26">
            <a:extLst>
              <a:ext uri="{FF2B5EF4-FFF2-40B4-BE49-F238E27FC236}">
                <a16:creationId xmlns:a16="http://schemas.microsoft.com/office/drawing/2014/main" id="{F017A17D-0886-8544-AE33-3673D9DD7E77}"/>
              </a:ext>
            </a:extLst>
          </p:cNvPr>
          <p:cNvGrpSpPr/>
          <p:nvPr/>
        </p:nvGrpSpPr>
        <p:grpSpPr>
          <a:xfrm>
            <a:off x="4227485" y="1112996"/>
            <a:ext cx="5554140" cy="1986860"/>
            <a:chOff x="859402" y="1429210"/>
            <a:chExt cx="6633929" cy="2498461"/>
          </a:xfrm>
        </p:grpSpPr>
        <p:pic>
          <p:nvPicPr>
            <p:cNvPr id="28" name="Immagine 27">
              <a:extLst>
                <a:ext uri="{FF2B5EF4-FFF2-40B4-BE49-F238E27FC236}">
                  <a16:creationId xmlns:a16="http://schemas.microsoft.com/office/drawing/2014/main" id="{D68EAD0D-0765-C84A-BE6F-2E3CF9A025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402" y="1465395"/>
              <a:ext cx="1708206" cy="804487"/>
            </a:xfrm>
            <a:prstGeom prst="rect">
              <a:avLst/>
            </a:prstGeom>
          </p:spPr>
        </p:pic>
        <p:pic>
          <p:nvPicPr>
            <p:cNvPr id="29" name="Picture 6">
              <a:extLst>
                <a:ext uri="{FF2B5EF4-FFF2-40B4-BE49-F238E27FC236}">
                  <a16:creationId xmlns:a16="http://schemas.microsoft.com/office/drawing/2014/main" id="{D48D629D-A350-FC40-9B52-9AC377C761F9}"/>
                </a:ext>
              </a:extLst>
            </p:cNvPr>
            <p:cNvPicPr>
              <a:picLocks noChangeAspect="1"/>
            </p:cNvPicPr>
            <p:nvPr/>
          </p:nvPicPr>
          <p:blipFill>
            <a:blip r:embed="rId7"/>
            <a:stretch>
              <a:fillRect/>
            </a:stretch>
          </p:blipFill>
          <p:spPr>
            <a:xfrm>
              <a:off x="4922607" y="1429210"/>
              <a:ext cx="1194840" cy="745968"/>
            </a:xfrm>
            <a:prstGeom prst="rect">
              <a:avLst/>
            </a:prstGeom>
          </p:spPr>
        </p:pic>
        <p:pic>
          <p:nvPicPr>
            <p:cNvPr id="31" name="Picture 7">
              <a:extLst>
                <a:ext uri="{FF2B5EF4-FFF2-40B4-BE49-F238E27FC236}">
                  <a16:creationId xmlns:a16="http://schemas.microsoft.com/office/drawing/2014/main" id="{FD2E8DB3-141E-4149-84EB-DE327A71A24C}"/>
                </a:ext>
              </a:extLst>
            </p:cNvPr>
            <p:cNvPicPr>
              <a:picLocks noChangeAspect="1"/>
            </p:cNvPicPr>
            <p:nvPr/>
          </p:nvPicPr>
          <p:blipFill>
            <a:blip r:embed="rId8"/>
            <a:stretch>
              <a:fillRect/>
            </a:stretch>
          </p:blipFill>
          <p:spPr>
            <a:xfrm>
              <a:off x="6482560" y="1460586"/>
              <a:ext cx="1010771" cy="963842"/>
            </a:xfrm>
            <a:prstGeom prst="rect">
              <a:avLst/>
            </a:prstGeom>
          </p:spPr>
        </p:pic>
        <p:pic>
          <p:nvPicPr>
            <p:cNvPr id="32" name="Immagine 31">
              <a:extLst>
                <a:ext uri="{FF2B5EF4-FFF2-40B4-BE49-F238E27FC236}">
                  <a16:creationId xmlns:a16="http://schemas.microsoft.com/office/drawing/2014/main" id="{9C08B2BF-2F93-DA42-871F-7DC972F068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4521" y="2380169"/>
              <a:ext cx="767597" cy="1408157"/>
            </a:xfrm>
            <a:prstGeom prst="rect">
              <a:avLst/>
            </a:prstGeom>
          </p:spPr>
        </p:pic>
        <p:pic>
          <p:nvPicPr>
            <p:cNvPr id="33" name="Immagine 32">
              <a:extLst>
                <a:ext uri="{FF2B5EF4-FFF2-40B4-BE49-F238E27FC236}">
                  <a16:creationId xmlns:a16="http://schemas.microsoft.com/office/drawing/2014/main" id="{683FBD18-DF06-A541-A301-13498660C672}"/>
                </a:ext>
              </a:extLst>
            </p:cNvPr>
            <p:cNvPicPr>
              <a:picLocks noChangeAspect="1"/>
            </p:cNvPicPr>
            <p:nvPr/>
          </p:nvPicPr>
          <p:blipFill>
            <a:blip r:embed="rId10"/>
            <a:stretch>
              <a:fillRect/>
            </a:stretch>
          </p:blipFill>
          <p:spPr>
            <a:xfrm>
              <a:off x="5727613" y="2366962"/>
              <a:ext cx="1692410" cy="661861"/>
            </a:xfrm>
            <a:prstGeom prst="rect">
              <a:avLst/>
            </a:prstGeom>
          </p:spPr>
        </p:pic>
        <p:pic>
          <p:nvPicPr>
            <p:cNvPr id="34" name="Picture 9">
              <a:extLst>
                <a:ext uri="{FF2B5EF4-FFF2-40B4-BE49-F238E27FC236}">
                  <a16:creationId xmlns:a16="http://schemas.microsoft.com/office/drawing/2014/main" id="{6545F2D3-475F-AB4D-A2B7-7A25F9E90CC1}"/>
                </a:ext>
              </a:extLst>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852874" y="1432773"/>
              <a:ext cx="1780073" cy="55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magine 34">
              <a:extLst>
                <a:ext uri="{FF2B5EF4-FFF2-40B4-BE49-F238E27FC236}">
                  <a16:creationId xmlns:a16="http://schemas.microsoft.com/office/drawing/2014/main" id="{F2FA4AE9-4148-5F4C-A68D-01023EBE36BF}"/>
                </a:ext>
              </a:extLst>
            </p:cNvPr>
            <p:cNvPicPr>
              <a:picLocks noChangeAspect="1"/>
            </p:cNvPicPr>
            <p:nvPr/>
          </p:nvPicPr>
          <p:blipFill>
            <a:blip r:embed="rId12"/>
            <a:stretch>
              <a:fillRect/>
            </a:stretch>
          </p:blipFill>
          <p:spPr>
            <a:xfrm>
              <a:off x="2164390" y="2380372"/>
              <a:ext cx="1752922" cy="728665"/>
            </a:xfrm>
            <a:prstGeom prst="rect">
              <a:avLst/>
            </a:prstGeom>
          </p:spPr>
        </p:pic>
        <p:pic>
          <p:nvPicPr>
            <p:cNvPr id="36" name="Immagine 35">
              <a:extLst>
                <a:ext uri="{FF2B5EF4-FFF2-40B4-BE49-F238E27FC236}">
                  <a16:creationId xmlns:a16="http://schemas.microsoft.com/office/drawing/2014/main" id="{38110020-0D6A-534D-BFAA-AB5396FB8927}"/>
                </a:ext>
              </a:extLst>
            </p:cNvPr>
            <p:cNvPicPr>
              <a:picLocks noChangeAspect="1"/>
            </p:cNvPicPr>
            <p:nvPr/>
          </p:nvPicPr>
          <p:blipFill>
            <a:blip r:embed="rId13"/>
            <a:stretch>
              <a:fillRect/>
            </a:stretch>
          </p:blipFill>
          <p:spPr>
            <a:xfrm>
              <a:off x="4995997" y="3084247"/>
              <a:ext cx="2445474" cy="689749"/>
            </a:xfrm>
            <a:prstGeom prst="rect">
              <a:avLst/>
            </a:prstGeom>
          </p:spPr>
        </p:pic>
        <p:pic>
          <p:nvPicPr>
            <p:cNvPr id="37" name="Immagine 36">
              <a:extLst>
                <a:ext uri="{FF2B5EF4-FFF2-40B4-BE49-F238E27FC236}">
                  <a16:creationId xmlns:a16="http://schemas.microsoft.com/office/drawing/2014/main" id="{A9273F73-3D27-7742-A1BB-5030C726BF01}"/>
                </a:ext>
              </a:extLst>
            </p:cNvPr>
            <p:cNvPicPr>
              <a:picLocks noChangeAspect="1"/>
            </p:cNvPicPr>
            <p:nvPr/>
          </p:nvPicPr>
          <p:blipFill>
            <a:blip r:embed="rId14"/>
            <a:stretch>
              <a:fillRect/>
            </a:stretch>
          </p:blipFill>
          <p:spPr>
            <a:xfrm>
              <a:off x="2032000" y="3237157"/>
              <a:ext cx="2724115" cy="690514"/>
            </a:xfrm>
            <a:prstGeom prst="rect">
              <a:avLst/>
            </a:prstGeom>
          </p:spPr>
        </p:pic>
      </p:grpSp>
    </p:spTree>
    <p:extLst>
      <p:ext uri="{BB962C8B-B14F-4D97-AF65-F5344CB8AC3E}">
        <p14:creationId xmlns:p14="http://schemas.microsoft.com/office/powerpoint/2010/main" val="1445712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90" name="Google Shape;90;p1"/>
          <p:cNvPicPr preferRelativeResize="0"/>
          <p:nvPr/>
        </p:nvPicPr>
        <p:blipFill rotWithShape="1">
          <a:blip r:embed="rId3">
            <a:alphaModFix/>
          </a:blip>
          <a:srcRect/>
          <a:stretch/>
        </p:blipFill>
        <p:spPr>
          <a:xfrm>
            <a:off x="812524" y="1168856"/>
            <a:ext cx="10603099" cy="1107996"/>
          </a:xfrm>
          <a:prstGeom prst="rect">
            <a:avLst/>
          </a:prstGeom>
          <a:noFill/>
          <a:ln>
            <a:noFill/>
          </a:ln>
        </p:spPr>
      </p:pic>
      <p:pic>
        <p:nvPicPr>
          <p:cNvPr id="14" name="Google Shape;121;p3">
            <a:extLst>
              <a:ext uri="{FF2B5EF4-FFF2-40B4-BE49-F238E27FC236}">
                <a16:creationId xmlns:a16="http://schemas.microsoft.com/office/drawing/2014/main" id="{E50F38B3-8DA4-EC48-928D-22EF4C593218}"/>
              </a:ext>
            </a:extLst>
          </p:cNvPr>
          <p:cNvPicPr preferRelativeResize="0"/>
          <p:nvPr/>
        </p:nvPicPr>
        <p:blipFill rotWithShape="1">
          <a:blip r:embed="rId4">
            <a:alphaModFix/>
          </a:blip>
          <a:srcRect/>
          <a:stretch/>
        </p:blipFill>
        <p:spPr>
          <a:xfrm>
            <a:off x="1139538" y="2904463"/>
            <a:ext cx="5112568" cy="2304256"/>
          </a:xfrm>
          <a:prstGeom prst="rect">
            <a:avLst/>
          </a:prstGeom>
          <a:noFill/>
          <a:ln>
            <a:noFill/>
          </a:ln>
        </p:spPr>
      </p:pic>
      <p:grpSp>
        <p:nvGrpSpPr>
          <p:cNvPr id="2" name="Gruppo 1">
            <a:extLst>
              <a:ext uri="{FF2B5EF4-FFF2-40B4-BE49-F238E27FC236}">
                <a16:creationId xmlns:a16="http://schemas.microsoft.com/office/drawing/2014/main" id="{97A6868B-05C6-334C-ACE5-A74AE8C5AB65}"/>
              </a:ext>
            </a:extLst>
          </p:cNvPr>
          <p:cNvGrpSpPr/>
          <p:nvPr/>
        </p:nvGrpSpPr>
        <p:grpSpPr>
          <a:xfrm>
            <a:off x="7596185" y="2852936"/>
            <a:ext cx="3801364" cy="2751596"/>
            <a:chOff x="7233179" y="1949859"/>
            <a:chExt cx="3801364" cy="2751596"/>
          </a:xfrm>
        </p:grpSpPr>
        <p:pic>
          <p:nvPicPr>
            <p:cNvPr id="16" name="Picture 3" descr="VISIOROBOTICS_Orizzontale">
              <a:extLst>
                <a:ext uri="{FF2B5EF4-FFF2-40B4-BE49-F238E27FC236}">
                  <a16:creationId xmlns:a16="http://schemas.microsoft.com/office/drawing/2014/main" id="{2E3B4370-7D39-614F-B143-6EF126B661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105" b="26315"/>
            <a:stretch>
              <a:fillRect/>
            </a:stretch>
          </p:blipFill>
          <p:spPr bwMode="auto">
            <a:xfrm>
              <a:off x="8293177" y="3814612"/>
              <a:ext cx="1752855" cy="886843"/>
            </a:xfrm>
            <a:prstGeom prst="rect">
              <a:avLst/>
            </a:prstGeom>
            <a:noFill/>
            <a:extLst>
              <a:ext uri="{909E8E84-426E-40DD-AFC4-6F175D3DCCD1}">
                <a14:hiddenFill xmlns:a14="http://schemas.microsoft.com/office/drawing/2010/main">
                  <a:solidFill>
                    <a:srgbClr val="FFFFFF"/>
                  </a:solidFill>
                </a14:hiddenFill>
              </a:ext>
            </a:extLst>
          </p:spPr>
        </p:pic>
        <p:pic>
          <p:nvPicPr>
            <p:cNvPr id="17" name="Immagine 16">
              <a:extLst>
                <a:ext uri="{FF2B5EF4-FFF2-40B4-BE49-F238E27FC236}">
                  <a16:creationId xmlns:a16="http://schemas.microsoft.com/office/drawing/2014/main" id="{B50927C3-0055-7747-9BFE-8D46AA60C1D3}"/>
                </a:ext>
              </a:extLst>
            </p:cNvPr>
            <p:cNvPicPr/>
            <p:nvPr/>
          </p:nvPicPr>
          <p:blipFill rotWithShape="1">
            <a:blip r:embed="rId6" cstate="print">
              <a:extLst>
                <a:ext uri="{28A0092B-C50C-407E-A947-70E740481C1C}">
                  <a14:useLocalDpi xmlns:a14="http://schemas.microsoft.com/office/drawing/2010/main" val="0"/>
                </a:ext>
              </a:extLst>
            </a:blip>
            <a:srcRect t="11517"/>
            <a:stretch/>
          </p:blipFill>
          <p:spPr bwMode="auto">
            <a:xfrm>
              <a:off x="8660589" y="3205727"/>
              <a:ext cx="1018032" cy="589509"/>
            </a:xfrm>
            <a:prstGeom prst="rect">
              <a:avLst/>
            </a:prstGeom>
            <a:ln>
              <a:noFill/>
            </a:ln>
            <a:extLst>
              <a:ext uri="{53640926-AAD7-44D8-BBD7-CCE9431645EC}">
                <a14:shadowObscured xmlns:a14="http://schemas.microsoft.com/office/drawing/2010/main"/>
              </a:ext>
            </a:extLst>
          </p:spPr>
        </p:pic>
        <p:pic>
          <p:nvPicPr>
            <p:cNvPr id="18" name="Immagine 17">
              <a:extLst>
                <a:ext uri="{FF2B5EF4-FFF2-40B4-BE49-F238E27FC236}">
                  <a16:creationId xmlns:a16="http://schemas.microsoft.com/office/drawing/2014/main" id="{D77BC20B-3921-DF42-BEA9-E36EA3361E1E}"/>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7233179" y="3373404"/>
              <a:ext cx="1032849" cy="259161"/>
            </a:xfrm>
            <a:prstGeom prst="rect">
              <a:avLst/>
            </a:prstGeom>
          </p:spPr>
        </p:pic>
        <p:pic>
          <p:nvPicPr>
            <p:cNvPr id="19" name="Immagine 18">
              <a:extLst>
                <a:ext uri="{FF2B5EF4-FFF2-40B4-BE49-F238E27FC236}">
                  <a16:creationId xmlns:a16="http://schemas.microsoft.com/office/drawing/2014/main" id="{30CC6108-B173-F843-8423-4C74B9BC286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10098553" y="3326808"/>
              <a:ext cx="935990" cy="347345"/>
            </a:xfrm>
            <a:prstGeom prst="rect">
              <a:avLst/>
            </a:prstGeom>
          </p:spPr>
        </p:pic>
        <p:pic>
          <p:nvPicPr>
            <p:cNvPr id="20" name="Immagine 19">
              <a:extLst>
                <a:ext uri="{FF2B5EF4-FFF2-40B4-BE49-F238E27FC236}">
                  <a16:creationId xmlns:a16="http://schemas.microsoft.com/office/drawing/2014/main" id="{370DD170-07FD-B542-8D0C-F258C5ADABEB}"/>
                </a:ext>
              </a:extLst>
            </p:cNvPr>
            <p:cNvPicPr/>
            <p:nvPr/>
          </p:nvPicPr>
          <p:blipFill rotWithShape="1">
            <a:blip r:embed="rId9" cstate="print">
              <a:extLst>
                <a:ext uri="{28A0092B-C50C-407E-A947-70E740481C1C}">
                  <a14:useLocalDpi xmlns:a14="http://schemas.microsoft.com/office/drawing/2010/main" val="0"/>
                </a:ext>
              </a:extLst>
            </a:blip>
            <a:srcRect b="70200"/>
            <a:stretch/>
          </p:blipFill>
          <p:spPr>
            <a:xfrm>
              <a:off x="8125517" y="2653048"/>
              <a:ext cx="2070657" cy="481526"/>
            </a:xfrm>
            <a:prstGeom prst="rect">
              <a:avLst/>
            </a:prstGeom>
          </p:spPr>
        </p:pic>
        <p:pic>
          <p:nvPicPr>
            <p:cNvPr id="22" name="Google Shape;96;p1">
              <a:extLst>
                <a:ext uri="{FF2B5EF4-FFF2-40B4-BE49-F238E27FC236}">
                  <a16:creationId xmlns:a16="http://schemas.microsoft.com/office/drawing/2014/main" id="{DE6369C3-D502-0D49-BC10-EEA30C60F036}"/>
                </a:ext>
              </a:extLst>
            </p:cNvPr>
            <p:cNvPicPr preferRelativeResize="0"/>
            <p:nvPr/>
          </p:nvPicPr>
          <p:blipFill rotWithShape="1">
            <a:blip r:embed="rId10">
              <a:alphaModFix/>
            </a:blip>
            <a:srcRect/>
            <a:stretch/>
          </p:blipFill>
          <p:spPr>
            <a:xfrm>
              <a:off x="8293177" y="1949859"/>
              <a:ext cx="1447363" cy="569931"/>
            </a:xfrm>
            <a:prstGeom prst="rect">
              <a:avLst/>
            </a:prstGeom>
            <a:noFill/>
            <a:ln>
              <a:noFill/>
            </a:ln>
          </p:spPr>
        </p:pic>
      </p:grpSp>
      <p:pic>
        <p:nvPicPr>
          <p:cNvPr id="21" name="Picture 89">
            <a:extLst>
              <a:ext uri="{FF2B5EF4-FFF2-40B4-BE49-F238E27FC236}">
                <a16:creationId xmlns:a16="http://schemas.microsoft.com/office/drawing/2014/main" id="{C6BBC2ED-B498-CD4B-BD41-C74EB00BE6B5}"/>
              </a:ext>
            </a:extLst>
          </p:cNvPr>
          <p:cNvPicPr>
            <a:picLocks noChangeAspect="1"/>
          </p:cNvPicPr>
          <p:nvPr/>
        </p:nvPicPr>
        <p:blipFill>
          <a:blip r:embed="rId11" cstate="print"/>
          <a:srcRect t="92440"/>
          <a:stretch>
            <a:fillRect/>
          </a:stretch>
        </p:blipFill>
        <p:spPr>
          <a:xfrm>
            <a:off x="2135561" y="601308"/>
            <a:ext cx="8564121" cy="163396"/>
          </a:xfrm>
          <a:prstGeom prst="rect">
            <a:avLst/>
          </a:prstGeom>
        </p:spPr>
      </p:pic>
      <p:pic>
        <p:nvPicPr>
          <p:cNvPr id="23" name="Picture 90">
            <a:extLst>
              <a:ext uri="{FF2B5EF4-FFF2-40B4-BE49-F238E27FC236}">
                <a16:creationId xmlns:a16="http://schemas.microsoft.com/office/drawing/2014/main" id="{615B0218-0FE0-E246-9D00-FA39EE9BF351}"/>
              </a:ext>
            </a:extLst>
          </p:cNvPr>
          <p:cNvPicPr>
            <a:picLocks/>
          </p:cNvPicPr>
          <p:nvPr/>
        </p:nvPicPr>
        <p:blipFill>
          <a:blip r:embed="rId12" cstate="print"/>
          <a:srcRect t="86772"/>
          <a:stretch>
            <a:fillRect/>
          </a:stretch>
        </p:blipFill>
        <p:spPr>
          <a:xfrm>
            <a:off x="1524000" y="428604"/>
            <a:ext cx="827584" cy="144016"/>
          </a:xfrm>
          <a:prstGeom prst="rect">
            <a:avLst/>
          </a:prstGeom>
        </p:spPr>
      </p:pic>
      <p:sp>
        <p:nvSpPr>
          <p:cNvPr id="24" name="Titolo 4">
            <a:extLst>
              <a:ext uri="{FF2B5EF4-FFF2-40B4-BE49-F238E27FC236}">
                <a16:creationId xmlns:a16="http://schemas.microsoft.com/office/drawing/2014/main" id="{20CDECDC-C1D3-4C42-91AD-DFB9A224968F}"/>
              </a:ext>
            </a:extLst>
          </p:cNvPr>
          <p:cNvSpPr txBox="1">
            <a:spLocks/>
          </p:cNvSpPr>
          <p:nvPr/>
        </p:nvSpPr>
        <p:spPr>
          <a:xfrm>
            <a:off x="4197140" y="5072"/>
            <a:ext cx="3797718" cy="685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lang="it-IT" sz="2400" kern="1200" dirty="0">
                <a:solidFill>
                  <a:srgbClr val="0062A5"/>
                </a:solidFill>
                <a:latin typeface="Arial" panose="020B0604020202020204" pitchFamily="34" charset="0"/>
                <a:ea typeface="+mj-ea"/>
                <a:cs typeface="Arial" panose="020B0604020202020204" pitchFamily="34" charset="0"/>
              </a:defRPr>
            </a:lvl1pPr>
          </a:lstStyle>
          <a:p>
            <a:pPr algn="ctr"/>
            <a:r>
              <a:rPr lang="en-US" b="1" dirty="0"/>
              <a:t>Progress BNCT@CNAO</a:t>
            </a:r>
          </a:p>
        </p:txBody>
      </p:sp>
    </p:spTree>
    <p:extLst>
      <p:ext uri="{BB962C8B-B14F-4D97-AF65-F5344CB8AC3E}">
        <p14:creationId xmlns:p14="http://schemas.microsoft.com/office/powerpoint/2010/main" val="2099164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89647" y="5721066"/>
            <a:ext cx="12724578" cy="1153801"/>
          </a:xfrm>
          <a:prstGeom prst="parallelogram">
            <a:avLst>
              <a:gd name="adj" fmla="val 68642"/>
            </a:avLst>
          </a:prstGeom>
          <a:solidFill>
            <a:srgbClr val="E7E7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0000"/>
              </a:solidFill>
              <a:latin typeface="Calibri"/>
              <a:ea typeface="Calibri"/>
              <a:cs typeface="Calibri"/>
              <a:sym typeface="Calibri"/>
            </a:endParaRPr>
          </a:p>
        </p:txBody>
      </p:sp>
      <p:pic>
        <p:nvPicPr>
          <p:cNvPr id="93" name="Google Shape;93;p1"/>
          <p:cNvPicPr preferRelativeResize="0"/>
          <p:nvPr/>
        </p:nvPicPr>
        <p:blipFill rotWithShape="1">
          <a:blip r:embed="rId3">
            <a:alphaModFix/>
          </a:blip>
          <a:srcRect/>
          <a:stretch/>
        </p:blipFill>
        <p:spPr>
          <a:xfrm>
            <a:off x="7787124" y="5869152"/>
            <a:ext cx="935990" cy="555625"/>
          </a:xfrm>
          <a:prstGeom prst="rect">
            <a:avLst/>
          </a:prstGeom>
          <a:noFill/>
          <a:ln>
            <a:noFill/>
          </a:ln>
        </p:spPr>
      </p:pic>
      <p:pic>
        <p:nvPicPr>
          <p:cNvPr id="94" name="Google Shape;94;p1"/>
          <p:cNvPicPr preferRelativeResize="0"/>
          <p:nvPr/>
        </p:nvPicPr>
        <p:blipFill rotWithShape="1">
          <a:blip r:embed="rId4">
            <a:alphaModFix/>
          </a:blip>
          <a:srcRect/>
          <a:stretch/>
        </p:blipFill>
        <p:spPr>
          <a:xfrm>
            <a:off x="10023508" y="5971279"/>
            <a:ext cx="935990" cy="347345"/>
          </a:xfrm>
          <a:prstGeom prst="rect">
            <a:avLst/>
          </a:prstGeom>
          <a:noFill/>
          <a:ln>
            <a:noFill/>
          </a:ln>
        </p:spPr>
      </p:pic>
      <p:pic>
        <p:nvPicPr>
          <p:cNvPr id="95" name="Google Shape;95;p1" descr="VISIOROBOTICS_Orizzontale"/>
          <p:cNvPicPr preferRelativeResize="0"/>
          <p:nvPr/>
        </p:nvPicPr>
        <p:blipFill rotWithShape="1">
          <a:blip r:embed="rId5">
            <a:alphaModFix/>
          </a:blip>
          <a:srcRect t="22105" b="26314"/>
          <a:stretch/>
        </p:blipFill>
        <p:spPr>
          <a:xfrm>
            <a:off x="11132042" y="5899338"/>
            <a:ext cx="935038" cy="473075"/>
          </a:xfrm>
          <a:prstGeom prst="rect">
            <a:avLst/>
          </a:prstGeom>
          <a:noFill/>
          <a:ln>
            <a:noFill/>
          </a:ln>
        </p:spPr>
      </p:pic>
      <p:pic>
        <p:nvPicPr>
          <p:cNvPr id="96" name="Google Shape;96;p1"/>
          <p:cNvPicPr preferRelativeResize="0"/>
          <p:nvPr/>
        </p:nvPicPr>
        <p:blipFill rotWithShape="1">
          <a:blip r:embed="rId6">
            <a:alphaModFix/>
          </a:blip>
          <a:srcRect/>
          <a:stretch/>
        </p:blipFill>
        <p:spPr>
          <a:xfrm>
            <a:off x="5869986" y="5932721"/>
            <a:ext cx="917287" cy="432000"/>
          </a:xfrm>
          <a:prstGeom prst="rect">
            <a:avLst/>
          </a:prstGeom>
          <a:noFill/>
          <a:ln>
            <a:noFill/>
          </a:ln>
        </p:spPr>
      </p:pic>
      <p:pic>
        <p:nvPicPr>
          <p:cNvPr id="97" name="Google Shape;97;p1"/>
          <p:cNvPicPr preferRelativeResize="0"/>
          <p:nvPr/>
        </p:nvPicPr>
        <p:blipFill rotWithShape="1">
          <a:blip r:embed="rId7">
            <a:alphaModFix/>
          </a:blip>
          <a:srcRect l="10564" t="22153" r="11240" b="15015"/>
          <a:stretch/>
        </p:blipFill>
        <p:spPr>
          <a:xfrm>
            <a:off x="6831104" y="5916704"/>
            <a:ext cx="788894" cy="448236"/>
          </a:xfrm>
          <a:prstGeom prst="rect">
            <a:avLst/>
          </a:prstGeom>
          <a:noFill/>
          <a:ln>
            <a:noFill/>
          </a:ln>
        </p:spPr>
      </p:pic>
      <p:pic>
        <p:nvPicPr>
          <p:cNvPr id="98" name="Google Shape;98;p1"/>
          <p:cNvPicPr preferRelativeResize="0"/>
          <p:nvPr/>
        </p:nvPicPr>
        <p:blipFill rotWithShape="1">
          <a:blip r:embed="rId8">
            <a:alphaModFix/>
          </a:blip>
          <a:srcRect/>
          <a:stretch/>
        </p:blipFill>
        <p:spPr>
          <a:xfrm>
            <a:off x="8833311" y="6039059"/>
            <a:ext cx="1080000" cy="211783"/>
          </a:xfrm>
          <a:prstGeom prst="rect">
            <a:avLst/>
          </a:prstGeom>
          <a:noFill/>
          <a:ln>
            <a:noFill/>
          </a:ln>
        </p:spPr>
      </p:pic>
      <p:pic>
        <p:nvPicPr>
          <p:cNvPr id="99" name="Google Shape;99;p1"/>
          <p:cNvPicPr preferRelativeResize="0"/>
          <p:nvPr/>
        </p:nvPicPr>
        <p:blipFill rotWithShape="1">
          <a:blip r:embed="rId9">
            <a:alphaModFix/>
          </a:blip>
          <a:srcRect/>
          <a:stretch/>
        </p:blipFill>
        <p:spPr>
          <a:xfrm>
            <a:off x="914400" y="5810776"/>
            <a:ext cx="3404227" cy="880814"/>
          </a:xfrm>
          <a:prstGeom prst="rect">
            <a:avLst/>
          </a:prstGeom>
          <a:noFill/>
          <a:ln>
            <a:noFill/>
          </a:ln>
        </p:spPr>
      </p:pic>
      <p:grpSp>
        <p:nvGrpSpPr>
          <p:cNvPr id="13" name="Gruppo 12">
            <a:extLst>
              <a:ext uri="{FF2B5EF4-FFF2-40B4-BE49-F238E27FC236}">
                <a16:creationId xmlns:a16="http://schemas.microsoft.com/office/drawing/2014/main" id="{533D136E-D874-F745-8743-447F7ED81710}"/>
              </a:ext>
            </a:extLst>
          </p:cNvPr>
          <p:cNvGrpSpPr/>
          <p:nvPr/>
        </p:nvGrpSpPr>
        <p:grpSpPr>
          <a:xfrm>
            <a:off x="1478142" y="1166924"/>
            <a:ext cx="9700973" cy="4651961"/>
            <a:chOff x="695400" y="953572"/>
            <a:chExt cx="11371680" cy="5471205"/>
          </a:xfrm>
        </p:grpSpPr>
        <p:pic>
          <p:nvPicPr>
            <p:cNvPr id="14" name="Google Shape;93;p1">
              <a:extLst>
                <a:ext uri="{FF2B5EF4-FFF2-40B4-BE49-F238E27FC236}">
                  <a16:creationId xmlns:a16="http://schemas.microsoft.com/office/drawing/2014/main" id="{08C71CB4-B6A0-BB4A-8156-E810B5BCFA7C}"/>
                </a:ext>
              </a:extLst>
            </p:cNvPr>
            <p:cNvPicPr preferRelativeResize="0"/>
            <p:nvPr/>
          </p:nvPicPr>
          <p:blipFill rotWithShape="1">
            <a:blip r:embed="rId3">
              <a:alphaModFix/>
            </a:blip>
            <a:srcRect/>
            <a:stretch/>
          </p:blipFill>
          <p:spPr>
            <a:xfrm>
              <a:off x="7787124" y="5869152"/>
              <a:ext cx="935990" cy="555625"/>
            </a:xfrm>
            <a:prstGeom prst="rect">
              <a:avLst/>
            </a:prstGeom>
            <a:noFill/>
            <a:ln>
              <a:noFill/>
            </a:ln>
          </p:spPr>
        </p:pic>
        <p:pic>
          <p:nvPicPr>
            <p:cNvPr id="16" name="Google Shape;94;p1">
              <a:extLst>
                <a:ext uri="{FF2B5EF4-FFF2-40B4-BE49-F238E27FC236}">
                  <a16:creationId xmlns:a16="http://schemas.microsoft.com/office/drawing/2014/main" id="{1AEFB1EB-8B63-AD4C-8091-0DCD43A4F768}"/>
                </a:ext>
              </a:extLst>
            </p:cNvPr>
            <p:cNvPicPr preferRelativeResize="0"/>
            <p:nvPr/>
          </p:nvPicPr>
          <p:blipFill rotWithShape="1">
            <a:blip r:embed="rId4">
              <a:alphaModFix/>
            </a:blip>
            <a:srcRect/>
            <a:stretch/>
          </p:blipFill>
          <p:spPr>
            <a:xfrm>
              <a:off x="10023508" y="5971279"/>
              <a:ext cx="935990" cy="347345"/>
            </a:xfrm>
            <a:prstGeom prst="rect">
              <a:avLst/>
            </a:prstGeom>
            <a:noFill/>
            <a:ln>
              <a:noFill/>
            </a:ln>
          </p:spPr>
        </p:pic>
        <p:pic>
          <p:nvPicPr>
            <p:cNvPr id="17" name="Google Shape;95;p1" descr="VISIOROBOTICS_Orizzontale">
              <a:extLst>
                <a:ext uri="{FF2B5EF4-FFF2-40B4-BE49-F238E27FC236}">
                  <a16:creationId xmlns:a16="http://schemas.microsoft.com/office/drawing/2014/main" id="{2975068F-ADA6-5843-A893-86B90E943033}"/>
                </a:ext>
              </a:extLst>
            </p:cNvPr>
            <p:cNvPicPr preferRelativeResize="0"/>
            <p:nvPr/>
          </p:nvPicPr>
          <p:blipFill rotWithShape="1">
            <a:blip r:embed="rId5">
              <a:alphaModFix/>
            </a:blip>
            <a:srcRect t="22105" b="26314"/>
            <a:stretch/>
          </p:blipFill>
          <p:spPr>
            <a:xfrm>
              <a:off x="11132042" y="5899338"/>
              <a:ext cx="935038" cy="473075"/>
            </a:xfrm>
            <a:prstGeom prst="rect">
              <a:avLst/>
            </a:prstGeom>
            <a:noFill/>
            <a:ln>
              <a:noFill/>
            </a:ln>
          </p:spPr>
        </p:pic>
        <p:pic>
          <p:nvPicPr>
            <p:cNvPr id="18" name="Google Shape;96;p1">
              <a:extLst>
                <a:ext uri="{FF2B5EF4-FFF2-40B4-BE49-F238E27FC236}">
                  <a16:creationId xmlns:a16="http://schemas.microsoft.com/office/drawing/2014/main" id="{F6E23A81-6013-6140-9A18-B04B98AE2111}"/>
                </a:ext>
              </a:extLst>
            </p:cNvPr>
            <p:cNvPicPr preferRelativeResize="0"/>
            <p:nvPr/>
          </p:nvPicPr>
          <p:blipFill rotWithShape="1">
            <a:blip r:embed="rId6">
              <a:alphaModFix/>
            </a:blip>
            <a:srcRect/>
            <a:stretch/>
          </p:blipFill>
          <p:spPr>
            <a:xfrm>
              <a:off x="5869986" y="5932721"/>
              <a:ext cx="917287" cy="432000"/>
            </a:xfrm>
            <a:prstGeom prst="rect">
              <a:avLst/>
            </a:prstGeom>
            <a:noFill/>
            <a:ln>
              <a:noFill/>
            </a:ln>
          </p:spPr>
        </p:pic>
        <p:pic>
          <p:nvPicPr>
            <p:cNvPr id="19" name="Google Shape;97;p1">
              <a:extLst>
                <a:ext uri="{FF2B5EF4-FFF2-40B4-BE49-F238E27FC236}">
                  <a16:creationId xmlns:a16="http://schemas.microsoft.com/office/drawing/2014/main" id="{0A13553D-A3DF-C042-B60A-A7B85B7A0F8D}"/>
                </a:ext>
              </a:extLst>
            </p:cNvPr>
            <p:cNvPicPr preferRelativeResize="0"/>
            <p:nvPr/>
          </p:nvPicPr>
          <p:blipFill rotWithShape="1">
            <a:blip r:embed="rId7">
              <a:alphaModFix/>
            </a:blip>
            <a:srcRect l="10564" t="22153" r="11240" b="15015"/>
            <a:stretch/>
          </p:blipFill>
          <p:spPr>
            <a:xfrm>
              <a:off x="6831104" y="5916704"/>
              <a:ext cx="788894" cy="448236"/>
            </a:xfrm>
            <a:prstGeom prst="rect">
              <a:avLst/>
            </a:prstGeom>
            <a:noFill/>
            <a:ln>
              <a:noFill/>
            </a:ln>
          </p:spPr>
        </p:pic>
        <p:pic>
          <p:nvPicPr>
            <p:cNvPr id="20" name="Google Shape;98;p1">
              <a:extLst>
                <a:ext uri="{FF2B5EF4-FFF2-40B4-BE49-F238E27FC236}">
                  <a16:creationId xmlns:a16="http://schemas.microsoft.com/office/drawing/2014/main" id="{85065AC7-4B20-0047-BD99-5F1E051A7EA9}"/>
                </a:ext>
              </a:extLst>
            </p:cNvPr>
            <p:cNvPicPr preferRelativeResize="0"/>
            <p:nvPr/>
          </p:nvPicPr>
          <p:blipFill rotWithShape="1">
            <a:blip r:embed="rId8">
              <a:alphaModFix/>
            </a:blip>
            <a:srcRect/>
            <a:stretch/>
          </p:blipFill>
          <p:spPr>
            <a:xfrm>
              <a:off x="8833311" y="6039059"/>
              <a:ext cx="1080000" cy="211783"/>
            </a:xfrm>
            <a:prstGeom prst="rect">
              <a:avLst/>
            </a:prstGeom>
            <a:noFill/>
            <a:ln>
              <a:noFill/>
            </a:ln>
          </p:spPr>
        </p:pic>
        <p:pic>
          <p:nvPicPr>
            <p:cNvPr id="21" name="Immagine 20">
              <a:extLst>
                <a:ext uri="{FF2B5EF4-FFF2-40B4-BE49-F238E27FC236}">
                  <a16:creationId xmlns:a16="http://schemas.microsoft.com/office/drawing/2014/main" id="{756A7396-D653-4142-9CAB-5D36CB9FD9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5400" y="953572"/>
              <a:ext cx="10879198" cy="5439599"/>
            </a:xfrm>
            <a:prstGeom prst="rect">
              <a:avLst/>
            </a:prstGeom>
          </p:spPr>
        </p:pic>
        <p:sp>
          <p:nvSpPr>
            <p:cNvPr id="22" name="Rettangolo 21">
              <a:extLst>
                <a:ext uri="{FF2B5EF4-FFF2-40B4-BE49-F238E27FC236}">
                  <a16:creationId xmlns:a16="http://schemas.microsoft.com/office/drawing/2014/main" id="{0300095E-C1E4-3E48-909F-6C3BE52CCFDC}"/>
                </a:ext>
              </a:extLst>
            </p:cNvPr>
            <p:cNvSpPr/>
            <p:nvPr/>
          </p:nvSpPr>
          <p:spPr>
            <a:xfrm>
              <a:off x="4040960" y="959885"/>
              <a:ext cx="4214160" cy="398176"/>
            </a:xfrm>
            <a:prstGeom prst="rect">
              <a:avLst/>
            </a:prstGeom>
          </p:spPr>
          <p:txBody>
            <a:bodyPr wrap="none">
              <a:spAutoFit/>
            </a:bodyPr>
            <a:lstStyle/>
            <a:p>
              <a:r>
                <a:rPr lang="it-IT" sz="1600" b="1" dirty="0"/>
                <a:t>GOVERNANCE and PROJECT STRUCTURE</a:t>
              </a:r>
            </a:p>
          </p:txBody>
        </p:sp>
        <p:sp>
          <p:nvSpPr>
            <p:cNvPr id="23" name="Rettangolo 22">
              <a:extLst>
                <a:ext uri="{FF2B5EF4-FFF2-40B4-BE49-F238E27FC236}">
                  <a16:creationId xmlns:a16="http://schemas.microsoft.com/office/drawing/2014/main" id="{EA7C9A4E-F542-454C-AADF-E64A676DCEC5}"/>
                </a:ext>
              </a:extLst>
            </p:cNvPr>
            <p:cNvSpPr/>
            <p:nvPr/>
          </p:nvSpPr>
          <p:spPr>
            <a:xfrm>
              <a:off x="3933806" y="1430591"/>
              <a:ext cx="2282741" cy="400110"/>
            </a:xfrm>
            <a:prstGeom prst="rect">
              <a:avLst/>
            </a:prstGeom>
          </p:spPr>
          <p:txBody>
            <a:bodyPr wrap="none">
              <a:spAutoFit/>
            </a:bodyPr>
            <a:lstStyle/>
            <a:p>
              <a:r>
                <a:rPr lang="it-IT" sz="2000" dirty="0" err="1"/>
                <a:t>Partners</a:t>
              </a:r>
              <a:r>
                <a:rPr lang="it-IT" sz="2000" dirty="0"/>
                <a:t> </a:t>
              </a:r>
              <a:r>
                <a:rPr lang="it-IT" sz="2000" dirty="0" err="1"/>
                <a:t>Committee</a:t>
              </a:r>
              <a:endParaRPr lang="it-IT" sz="2000" dirty="0"/>
            </a:p>
          </p:txBody>
        </p:sp>
        <p:sp>
          <p:nvSpPr>
            <p:cNvPr id="24" name="Rettangolo 23">
              <a:extLst>
                <a:ext uri="{FF2B5EF4-FFF2-40B4-BE49-F238E27FC236}">
                  <a16:creationId xmlns:a16="http://schemas.microsoft.com/office/drawing/2014/main" id="{5B182151-11ED-B342-A932-09E8529ED8B1}"/>
                </a:ext>
              </a:extLst>
            </p:cNvPr>
            <p:cNvSpPr/>
            <p:nvPr/>
          </p:nvSpPr>
          <p:spPr>
            <a:xfrm>
              <a:off x="6462950" y="1474255"/>
              <a:ext cx="2314095" cy="369332"/>
            </a:xfrm>
            <a:prstGeom prst="rect">
              <a:avLst/>
            </a:prstGeom>
          </p:spPr>
          <p:txBody>
            <a:bodyPr wrap="none">
              <a:spAutoFit/>
            </a:bodyPr>
            <a:lstStyle/>
            <a:p>
              <a:r>
                <a:rPr lang="it-IT" dirty="0" err="1"/>
                <a:t>strategic</a:t>
              </a:r>
              <a:r>
                <a:rPr lang="it-IT" dirty="0"/>
                <a:t> </a:t>
              </a:r>
              <a:r>
                <a:rPr lang="it-IT" dirty="0" err="1"/>
                <a:t>steering</a:t>
              </a:r>
              <a:r>
                <a:rPr lang="it-IT" dirty="0"/>
                <a:t> body</a:t>
              </a:r>
            </a:p>
          </p:txBody>
        </p:sp>
        <p:sp>
          <p:nvSpPr>
            <p:cNvPr id="25" name="Rettangolo 24">
              <a:extLst>
                <a:ext uri="{FF2B5EF4-FFF2-40B4-BE49-F238E27FC236}">
                  <a16:creationId xmlns:a16="http://schemas.microsoft.com/office/drawing/2014/main" id="{E40FAB0C-B5C1-7E4D-A2ED-98016C1A53F0}"/>
                </a:ext>
              </a:extLst>
            </p:cNvPr>
            <p:cNvSpPr/>
            <p:nvPr/>
          </p:nvSpPr>
          <p:spPr>
            <a:xfrm>
              <a:off x="5075176" y="2138442"/>
              <a:ext cx="1883657" cy="338554"/>
            </a:xfrm>
            <a:prstGeom prst="rect">
              <a:avLst/>
            </a:prstGeom>
          </p:spPr>
          <p:txBody>
            <a:bodyPr wrap="none">
              <a:spAutoFit/>
            </a:bodyPr>
            <a:lstStyle/>
            <a:p>
              <a:r>
                <a:rPr lang="it-IT" sz="1600" dirty="0"/>
                <a:t>Project </a:t>
              </a:r>
              <a:r>
                <a:rPr lang="it-IT" sz="1600" dirty="0" err="1"/>
                <a:t>coordination</a:t>
              </a:r>
              <a:endParaRPr lang="it-IT" sz="1600" dirty="0"/>
            </a:p>
          </p:txBody>
        </p:sp>
        <p:sp>
          <p:nvSpPr>
            <p:cNvPr id="26" name="Rettangolo 25">
              <a:extLst>
                <a:ext uri="{FF2B5EF4-FFF2-40B4-BE49-F238E27FC236}">
                  <a16:creationId xmlns:a16="http://schemas.microsoft.com/office/drawing/2014/main" id="{F69E8DEB-DB21-E74B-B2C7-583480D258D8}"/>
                </a:ext>
              </a:extLst>
            </p:cNvPr>
            <p:cNvSpPr/>
            <p:nvPr/>
          </p:nvSpPr>
          <p:spPr>
            <a:xfrm>
              <a:off x="4707929" y="2428368"/>
              <a:ext cx="2956157" cy="298632"/>
            </a:xfrm>
            <a:prstGeom prst="rect">
              <a:avLst/>
            </a:prstGeom>
          </p:spPr>
          <p:txBody>
            <a:bodyPr wrap="none">
              <a:spAutoFit/>
            </a:bodyPr>
            <a:lstStyle/>
            <a:p>
              <a:r>
                <a:rPr lang="it-IT" sz="1050" dirty="0" err="1"/>
                <a:t>operational</a:t>
              </a:r>
              <a:r>
                <a:rPr lang="it-IT" sz="1050" dirty="0"/>
                <a:t> management by WP </a:t>
              </a:r>
              <a:r>
                <a:rPr lang="it-IT" sz="1050" dirty="0" err="1"/>
                <a:t>managers</a:t>
              </a:r>
              <a:endParaRPr lang="it-IT" sz="1050" dirty="0"/>
            </a:p>
          </p:txBody>
        </p:sp>
        <p:sp>
          <p:nvSpPr>
            <p:cNvPr id="27" name="Rettangolo 26">
              <a:extLst>
                <a:ext uri="{FF2B5EF4-FFF2-40B4-BE49-F238E27FC236}">
                  <a16:creationId xmlns:a16="http://schemas.microsoft.com/office/drawing/2014/main" id="{E743BBFA-25CE-1D4E-92E8-7959534FDF31}"/>
                </a:ext>
              </a:extLst>
            </p:cNvPr>
            <p:cNvSpPr/>
            <p:nvPr/>
          </p:nvSpPr>
          <p:spPr>
            <a:xfrm>
              <a:off x="8904843" y="2292330"/>
              <a:ext cx="1923475" cy="369332"/>
            </a:xfrm>
            <a:prstGeom prst="rect">
              <a:avLst/>
            </a:prstGeom>
          </p:spPr>
          <p:txBody>
            <a:bodyPr wrap="none">
              <a:spAutoFit/>
            </a:bodyPr>
            <a:lstStyle/>
            <a:p>
              <a:r>
                <a:rPr lang="it-IT" dirty="0" err="1"/>
                <a:t>Administrative</a:t>
              </a:r>
              <a:r>
                <a:rPr lang="it-IT" dirty="0"/>
                <a:t> WP</a:t>
              </a:r>
            </a:p>
          </p:txBody>
        </p:sp>
        <p:sp>
          <p:nvSpPr>
            <p:cNvPr id="28" name="CasellaDiTesto 27">
              <a:extLst>
                <a:ext uri="{FF2B5EF4-FFF2-40B4-BE49-F238E27FC236}">
                  <a16:creationId xmlns:a16="http://schemas.microsoft.com/office/drawing/2014/main" id="{333F778D-5A83-D944-AAA6-DA1EC760A55E}"/>
                </a:ext>
              </a:extLst>
            </p:cNvPr>
            <p:cNvSpPr txBox="1"/>
            <p:nvPr/>
          </p:nvSpPr>
          <p:spPr>
            <a:xfrm>
              <a:off x="1516739" y="3492364"/>
              <a:ext cx="1754968" cy="307777"/>
            </a:xfrm>
            <a:prstGeom prst="rect">
              <a:avLst/>
            </a:prstGeom>
            <a:noFill/>
          </p:spPr>
          <p:txBody>
            <a:bodyPr wrap="none" rtlCol="0">
              <a:spAutoFit/>
            </a:bodyPr>
            <a:lstStyle/>
            <a:p>
              <a:r>
                <a:rPr lang="it-IT" sz="1400" b="1" dirty="0" err="1"/>
                <a:t>Ambiental</a:t>
              </a:r>
              <a:r>
                <a:rPr lang="it-IT" sz="1400" b="1" dirty="0"/>
                <a:t> </a:t>
              </a:r>
              <a:r>
                <a:rPr lang="it-IT" sz="1400" b="1" dirty="0" err="1"/>
                <a:t>dosimetry</a:t>
              </a:r>
              <a:endParaRPr lang="it-IT" sz="1400" b="1" dirty="0"/>
            </a:p>
          </p:txBody>
        </p:sp>
        <p:sp>
          <p:nvSpPr>
            <p:cNvPr id="29" name="CasellaDiTesto 28">
              <a:extLst>
                <a:ext uri="{FF2B5EF4-FFF2-40B4-BE49-F238E27FC236}">
                  <a16:creationId xmlns:a16="http://schemas.microsoft.com/office/drawing/2014/main" id="{76D31EEF-9FC0-6945-A42B-FE1BD8C78B3E}"/>
                </a:ext>
              </a:extLst>
            </p:cNvPr>
            <p:cNvSpPr txBox="1"/>
            <p:nvPr/>
          </p:nvSpPr>
          <p:spPr>
            <a:xfrm>
              <a:off x="1528002" y="3822209"/>
              <a:ext cx="1926125" cy="325781"/>
            </a:xfrm>
            <a:prstGeom prst="rect">
              <a:avLst/>
            </a:prstGeom>
            <a:noFill/>
          </p:spPr>
          <p:txBody>
            <a:bodyPr wrap="none" rtlCol="0">
              <a:spAutoFit/>
            </a:bodyPr>
            <a:lstStyle/>
            <a:p>
              <a:r>
                <a:rPr lang="it-IT" sz="1200" dirty="0"/>
                <a:t>CNAO - ELSE SOLUTION</a:t>
              </a:r>
            </a:p>
          </p:txBody>
        </p:sp>
        <p:sp>
          <p:nvSpPr>
            <p:cNvPr id="30" name="Rettangolo 29">
              <a:extLst>
                <a:ext uri="{FF2B5EF4-FFF2-40B4-BE49-F238E27FC236}">
                  <a16:creationId xmlns:a16="http://schemas.microsoft.com/office/drawing/2014/main" id="{EC9FA5F9-11BC-954C-9537-2FEBF7F8A4F0}"/>
                </a:ext>
              </a:extLst>
            </p:cNvPr>
            <p:cNvSpPr/>
            <p:nvPr/>
          </p:nvSpPr>
          <p:spPr>
            <a:xfrm>
              <a:off x="4965812" y="3455534"/>
              <a:ext cx="1774370" cy="552017"/>
            </a:xfrm>
            <a:prstGeom prst="rect">
              <a:avLst/>
            </a:prstGeom>
          </p:spPr>
          <p:txBody>
            <a:bodyPr wrap="none">
              <a:spAutoFit/>
            </a:bodyPr>
            <a:lstStyle/>
            <a:p>
              <a:pPr algn="ctr"/>
              <a:r>
                <a:rPr lang="it-IT" sz="1400" b="1" dirty="0" err="1"/>
                <a:t>Clinical</a:t>
              </a:r>
              <a:r>
                <a:rPr lang="it-IT" sz="1400" b="1" dirty="0"/>
                <a:t> </a:t>
              </a:r>
              <a:r>
                <a:rPr lang="it-IT" sz="1400" b="1" dirty="0" err="1"/>
                <a:t>dosimetry</a:t>
              </a:r>
              <a:endParaRPr lang="it-IT" sz="1400" b="1" dirty="0"/>
            </a:p>
            <a:p>
              <a:pPr algn="ctr"/>
              <a:r>
                <a:rPr lang="it-IT" sz="1050" b="1" dirty="0" err="1"/>
                <a:t>boron</a:t>
              </a:r>
              <a:r>
                <a:rPr lang="it-IT" sz="1050" b="1" dirty="0"/>
                <a:t> </a:t>
              </a:r>
              <a:r>
                <a:rPr lang="it-IT" sz="1050" b="1" dirty="0" err="1"/>
                <a:t>quantification</a:t>
              </a:r>
              <a:endParaRPr lang="it-IT" sz="1050" b="1" dirty="0"/>
            </a:p>
          </p:txBody>
        </p:sp>
        <p:sp>
          <p:nvSpPr>
            <p:cNvPr id="31" name="CasellaDiTesto 30">
              <a:extLst>
                <a:ext uri="{FF2B5EF4-FFF2-40B4-BE49-F238E27FC236}">
                  <a16:creationId xmlns:a16="http://schemas.microsoft.com/office/drawing/2014/main" id="{7E85057E-729C-A643-BA07-895B25840A47}"/>
                </a:ext>
              </a:extLst>
            </p:cNvPr>
            <p:cNvSpPr txBox="1"/>
            <p:nvPr/>
          </p:nvSpPr>
          <p:spPr>
            <a:xfrm>
              <a:off x="4989978" y="3946524"/>
              <a:ext cx="1760015" cy="325781"/>
            </a:xfrm>
            <a:prstGeom prst="rect">
              <a:avLst/>
            </a:prstGeom>
            <a:noFill/>
          </p:spPr>
          <p:txBody>
            <a:bodyPr wrap="none" rtlCol="0">
              <a:spAutoFit/>
            </a:bodyPr>
            <a:lstStyle/>
            <a:p>
              <a:r>
                <a:rPr lang="it-IT" sz="1200" dirty="0"/>
                <a:t>CNAO - UNIPV - INFN</a:t>
              </a:r>
            </a:p>
          </p:txBody>
        </p:sp>
        <p:sp>
          <p:nvSpPr>
            <p:cNvPr id="32" name="Rettangolo 31">
              <a:extLst>
                <a:ext uri="{FF2B5EF4-FFF2-40B4-BE49-F238E27FC236}">
                  <a16:creationId xmlns:a16="http://schemas.microsoft.com/office/drawing/2014/main" id="{01E2BD07-5520-3A4D-A318-404D03AE6062}"/>
                </a:ext>
              </a:extLst>
            </p:cNvPr>
            <p:cNvSpPr/>
            <p:nvPr/>
          </p:nvSpPr>
          <p:spPr>
            <a:xfrm>
              <a:off x="8473395" y="3467596"/>
              <a:ext cx="1687770" cy="307777"/>
            </a:xfrm>
            <a:prstGeom prst="rect">
              <a:avLst/>
            </a:prstGeom>
          </p:spPr>
          <p:txBody>
            <a:bodyPr wrap="none">
              <a:spAutoFit/>
            </a:bodyPr>
            <a:lstStyle/>
            <a:p>
              <a:r>
                <a:rPr lang="it-IT" sz="1400" b="1" dirty="0" err="1"/>
                <a:t>Biological</a:t>
              </a:r>
              <a:r>
                <a:rPr lang="it-IT" sz="1400" b="1" dirty="0"/>
                <a:t> </a:t>
              </a:r>
              <a:r>
                <a:rPr lang="it-IT" sz="1400" b="1" dirty="0" err="1"/>
                <a:t>validation</a:t>
              </a:r>
              <a:endParaRPr lang="it-IT" sz="1400" b="1" dirty="0"/>
            </a:p>
          </p:txBody>
        </p:sp>
        <p:sp>
          <p:nvSpPr>
            <p:cNvPr id="34" name="Rettangolo 33">
              <a:extLst>
                <a:ext uri="{FF2B5EF4-FFF2-40B4-BE49-F238E27FC236}">
                  <a16:creationId xmlns:a16="http://schemas.microsoft.com/office/drawing/2014/main" id="{01A6B5F8-77BC-C64A-973C-96FCD20D0FB8}"/>
                </a:ext>
              </a:extLst>
            </p:cNvPr>
            <p:cNvSpPr/>
            <p:nvPr/>
          </p:nvSpPr>
          <p:spPr>
            <a:xfrm>
              <a:off x="1661473" y="4422949"/>
              <a:ext cx="1369862" cy="307777"/>
            </a:xfrm>
            <a:prstGeom prst="rect">
              <a:avLst/>
            </a:prstGeom>
          </p:spPr>
          <p:txBody>
            <a:bodyPr wrap="none">
              <a:spAutoFit/>
            </a:bodyPr>
            <a:lstStyle/>
            <a:p>
              <a:r>
                <a:rPr lang="it-IT" sz="1400" b="1" dirty="0"/>
                <a:t>AI </a:t>
              </a:r>
              <a:r>
                <a:rPr lang="it-IT" sz="1400" b="1" dirty="0" err="1"/>
                <a:t>development</a:t>
              </a:r>
              <a:endParaRPr lang="it-IT" sz="1400" b="1" dirty="0"/>
            </a:p>
          </p:txBody>
        </p:sp>
        <p:sp>
          <p:nvSpPr>
            <p:cNvPr id="35" name="Rettangolo 34">
              <a:extLst>
                <a:ext uri="{FF2B5EF4-FFF2-40B4-BE49-F238E27FC236}">
                  <a16:creationId xmlns:a16="http://schemas.microsoft.com/office/drawing/2014/main" id="{28C999A9-E186-1441-A729-2E16DBE2FDD5}"/>
                </a:ext>
              </a:extLst>
            </p:cNvPr>
            <p:cNvSpPr/>
            <p:nvPr/>
          </p:nvSpPr>
          <p:spPr>
            <a:xfrm>
              <a:off x="1953700" y="4765886"/>
              <a:ext cx="1000297" cy="325781"/>
            </a:xfrm>
            <a:prstGeom prst="rect">
              <a:avLst/>
            </a:prstGeom>
          </p:spPr>
          <p:txBody>
            <a:bodyPr wrap="square">
              <a:spAutoFit/>
            </a:bodyPr>
            <a:lstStyle/>
            <a:p>
              <a:r>
                <a:rPr lang="it-IT" sz="1200" dirty="0"/>
                <a:t>HIFUTURE</a:t>
              </a:r>
            </a:p>
          </p:txBody>
        </p:sp>
        <p:sp>
          <p:nvSpPr>
            <p:cNvPr id="36" name="Rettangolo 35">
              <a:extLst>
                <a:ext uri="{FF2B5EF4-FFF2-40B4-BE49-F238E27FC236}">
                  <a16:creationId xmlns:a16="http://schemas.microsoft.com/office/drawing/2014/main" id="{4548D59A-DD74-BB4B-9EBE-760AE1440F6D}"/>
                </a:ext>
              </a:extLst>
            </p:cNvPr>
            <p:cNvSpPr/>
            <p:nvPr/>
          </p:nvSpPr>
          <p:spPr>
            <a:xfrm>
              <a:off x="5152602" y="4422950"/>
              <a:ext cx="1289327" cy="307777"/>
            </a:xfrm>
            <a:prstGeom prst="rect">
              <a:avLst/>
            </a:prstGeom>
          </p:spPr>
          <p:txBody>
            <a:bodyPr wrap="none">
              <a:spAutoFit/>
            </a:bodyPr>
            <a:lstStyle/>
            <a:p>
              <a:r>
                <a:rPr lang="it-IT" sz="1400" b="1" dirty="0" err="1"/>
                <a:t>Clinical</a:t>
              </a:r>
              <a:r>
                <a:rPr lang="it-IT" sz="1400" b="1" dirty="0"/>
                <a:t> </a:t>
              </a:r>
              <a:r>
                <a:rPr lang="it-IT" sz="1400" b="1" dirty="0" err="1"/>
                <a:t>studies</a:t>
              </a:r>
              <a:endParaRPr lang="it-IT" sz="1400" b="1" dirty="0"/>
            </a:p>
          </p:txBody>
        </p:sp>
        <p:sp>
          <p:nvSpPr>
            <p:cNvPr id="37" name="Rettangolo 36">
              <a:extLst>
                <a:ext uri="{FF2B5EF4-FFF2-40B4-BE49-F238E27FC236}">
                  <a16:creationId xmlns:a16="http://schemas.microsoft.com/office/drawing/2014/main" id="{038D84DD-4080-2D45-AFFC-A3A0EA02084A}"/>
                </a:ext>
              </a:extLst>
            </p:cNvPr>
            <p:cNvSpPr/>
            <p:nvPr/>
          </p:nvSpPr>
          <p:spPr>
            <a:xfrm>
              <a:off x="5019974" y="4765886"/>
              <a:ext cx="1763848" cy="325781"/>
            </a:xfrm>
            <a:prstGeom prst="rect">
              <a:avLst/>
            </a:prstGeom>
          </p:spPr>
          <p:txBody>
            <a:bodyPr wrap="none">
              <a:spAutoFit/>
            </a:bodyPr>
            <a:lstStyle/>
            <a:p>
              <a:r>
                <a:rPr lang="it-IT" sz="1200" dirty="0"/>
                <a:t>SAN MATTEO - CNAO</a:t>
              </a:r>
            </a:p>
          </p:txBody>
        </p:sp>
        <p:sp>
          <p:nvSpPr>
            <p:cNvPr id="38" name="Rettangolo 37">
              <a:extLst>
                <a:ext uri="{FF2B5EF4-FFF2-40B4-BE49-F238E27FC236}">
                  <a16:creationId xmlns:a16="http://schemas.microsoft.com/office/drawing/2014/main" id="{E440A3F7-56EC-9245-B504-9A2484040D06}"/>
                </a:ext>
              </a:extLst>
            </p:cNvPr>
            <p:cNvSpPr/>
            <p:nvPr/>
          </p:nvSpPr>
          <p:spPr>
            <a:xfrm>
              <a:off x="8487955" y="4357611"/>
              <a:ext cx="1640055" cy="615363"/>
            </a:xfrm>
            <a:prstGeom prst="rect">
              <a:avLst/>
            </a:prstGeom>
          </p:spPr>
          <p:txBody>
            <a:bodyPr wrap="none">
              <a:spAutoFit/>
            </a:bodyPr>
            <a:lstStyle/>
            <a:p>
              <a:pPr algn="ctr"/>
              <a:r>
                <a:rPr lang="it-IT" sz="1400" b="1" dirty="0" err="1"/>
                <a:t>Instrumentation</a:t>
              </a:r>
              <a:endParaRPr lang="it-IT" sz="1400" b="1" dirty="0"/>
            </a:p>
            <a:p>
              <a:pPr algn="ctr"/>
              <a:r>
                <a:rPr lang="it-IT" sz="1400" b="1" dirty="0"/>
                <a:t> </a:t>
              </a:r>
              <a:r>
                <a:rPr lang="it-IT" sz="1400" b="1" dirty="0" err="1"/>
                <a:t>development</a:t>
              </a:r>
              <a:endParaRPr lang="it-IT" sz="1400" b="1" dirty="0"/>
            </a:p>
          </p:txBody>
        </p:sp>
        <p:sp>
          <p:nvSpPr>
            <p:cNvPr id="39" name="Rettangolo 38">
              <a:extLst>
                <a:ext uri="{FF2B5EF4-FFF2-40B4-BE49-F238E27FC236}">
                  <a16:creationId xmlns:a16="http://schemas.microsoft.com/office/drawing/2014/main" id="{FFDEE57C-6245-474C-BE04-47BD998D1622}"/>
                </a:ext>
              </a:extLst>
            </p:cNvPr>
            <p:cNvSpPr/>
            <p:nvPr/>
          </p:nvSpPr>
          <p:spPr>
            <a:xfrm>
              <a:off x="8980458" y="4878741"/>
              <a:ext cx="772600" cy="325781"/>
            </a:xfrm>
            <a:prstGeom prst="rect">
              <a:avLst/>
            </a:prstGeom>
          </p:spPr>
          <p:txBody>
            <a:bodyPr wrap="none">
              <a:spAutoFit/>
            </a:bodyPr>
            <a:lstStyle/>
            <a:p>
              <a:r>
                <a:rPr lang="it-IT" sz="1200" dirty="0"/>
                <a:t>RAYLAB</a:t>
              </a:r>
            </a:p>
          </p:txBody>
        </p:sp>
        <p:sp>
          <p:nvSpPr>
            <p:cNvPr id="40" name="Rettangolo 39">
              <a:extLst>
                <a:ext uri="{FF2B5EF4-FFF2-40B4-BE49-F238E27FC236}">
                  <a16:creationId xmlns:a16="http://schemas.microsoft.com/office/drawing/2014/main" id="{B38863C9-8472-DD4D-9406-6C8A58B0E5D3}"/>
                </a:ext>
              </a:extLst>
            </p:cNvPr>
            <p:cNvSpPr/>
            <p:nvPr/>
          </p:nvSpPr>
          <p:spPr>
            <a:xfrm>
              <a:off x="1555926" y="5308477"/>
              <a:ext cx="1932438" cy="361979"/>
            </a:xfrm>
            <a:prstGeom prst="rect">
              <a:avLst/>
            </a:prstGeom>
          </p:spPr>
          <p:txBody>
            <a:bodyPr wrap="none">
              <a:spAutoFit/>
            </a:bodyPr>
            <a:lstStyle/>
            <a:p>
              <a:r>
                <a:rPr lang="it-IT" sz="1400" b="1" dirty="0" err="1"/>
                <a:t>Positioning</a:t>
              </a:r>
              <a:r>
                <a:rPr lang="it-IT" sz="1400" b="1" dirty="0"/>
                <a:t> </a:t>
              </a:r>
              <a:r>
                <a:rPr lang="it-IT" sz="1400" b="1" dirty="0" err="1"/>
                <a:t>systems</a:t>
              </a:r>
              <a:endParaRPr lang="it-IT" dirty="0"/>
            </a:p>
          </p:txBody>
        </p:sp>
        <p:sp>
          <p:nvSpPr>
            <p:cNvPr id="41" name="Rettangolo 40">
              <a:extLst>
                <a:ext uri="{FF2B5EF4-FFF2-40B4-BE49-F238E27FC236}">
                  <a16:creationId xmlns:a16="http://schemas.microsoft.com/office/drawing/2014/main" id="{76FCC295-99AA-7241-A902-7E7489107F11}"/>
                </a:ext>
              </a:extLst>
            </p:cNvPr>
            <p:cNvSpPr/>
            <p:nvPr/>
          </p:nvSpPr>
          <p:spPr>
            <a:xfrm>
              <a:off x="1502078" y="5669417"/>
              <a:ext cx="1925373" cy="325781"/>
            </a:xfrm>
            <a:prstGeom prst="rect">
              <a:avLst/>
            </a:prstGeom>
          </p:spPr>
          <p:txBody>
            <a:bodyPr wrap="none">
              <a:spAutoFit/>
            </a:bodyPr>
            <a:lstStyle/>
            <a:p>
              <a:r>
                <a:rPr lang="it-IT" sz="1200" dirty="0"/>
                <a:t>VISIOROBOTICS - CNAO</a:t>
              </a:r>
            </a:p>
          </p:txBody>
        </p:sp>
        <p:sp>
          <p:nvSpPr>
            <p:cNvPr id="42" name="Rettangolo 41">
              <a:extLst>
                <a:ext uri="{FF2B5EF4-FFF2-40B4-BE49-F238E27FC236}">
                  <a16:creationId xmlns:a16="http://schemas.microsoft.com/office/drawing/2014/main" id="{7CAFD90F-1478-CB4C-96F8-FC9A618E1C4F}"/>
                </a:ext>
              </a:extLst>
            </p:cNvPr>
            <p:cNvSpPr/>
            <p:nvPr/>
          </p:nvSpPr>
          <p:spPr>
            <a:xfrm>
              <a:off x="5037486" y="5308477"/>
              <a:ext cx="1922129" cy="523220"/>
            </a:xfrm>
            <a:prstGeom prst="rect">
              <a:avLst/>
            </a:prstGeom>
          </p:spPr>
          <p:txBody>
            <a:bodyPr wrap="none">
              <a:spAutoFit/>
            </a:bodyPr>
            <a:lstStyle/>
            <a:p>
              <a:pPr algn="ctr"/>
              <a:r>
                <a:rPr lang="it-IT" sz="1400" b="1" dirty="0"/>
                <a:t>Systems and </a:t>
              </a:r>
              <a:r>
                <a:rPr lang="it-IT" sz="1400" b="1" dirty="0" err="1"/>
                <a:t>interface</a:t>
              </a:r>
              <a:r>
                <a:rPr lang="it-IT" sz="1400" b="1" dirty="0"/>
                <a:t> </a:t>
              </a:r>
            </a:p>
            <a:p>
              <a:pPr algn="ctr"/>
              <a:r>
                <a:rPr lang="it-IT" sz="1400" b="1" dirty="0" err="1"/>
                <a:t>integration</a:t>
              </a:r>
              <a:endParaRPr lang="it-IT" sz="1400" b="1" dirty="0"/>
            </a:p>
          </p:txBody>
        </p:sp>
        <p:sp>
          <p:nvSpPr>
            <p:cNvPr id="43" name="Rettangolo 42">
              <a:extLst>
                <a:ext uri="{FF2B5EF4-FFF2-40B4-BE49-F238E27FC236}">
                  <a16:creationId xmlns:a16="http://schemas.microsoft.com/office/drawing/2014/main" id="{AE47FBDA-1501-964D-A4B0-A0E4B1521EEC}"/>
                </a:ext>
              </a:extLst>
            </p:cNvPr>
            <p:cNvSpPr/>
            <p:nvPr/>
          </p:nvSpPr>
          <p:spPr>
            <a:xfrm>
              <a:off x="5271529" y="5814724"/>
              <a:ext cx="1537307" cy="325781"/>
            </a:xfrm>
            <a:prstGeom prst="rect">
              <a:avLst/>
            </a:prstGeom>
          </p:spPr>
          <p:txBody>
            <a:bodyPr wrap="none">
              <a:spAutoFit/>
            </a:bodyPr>
            <a:lstStyle/>
            <a:p>
              <a:r>
                <a:rPr lang="it-IT" sz="1200" dirty="0"/>
                <a:t>HIFUTURE - CNAO</a:t>
              </a:r>
            </a:p>
          </p:txBody>
        </p:sp>
        <p:sp>
          <p:nvSpPr>
            <p:cNvPr id="44" name="Rettangolo 43">
              <a:extLst>
                <a:ext uri="{FF2B5EF4-FFF2-40B4-BE49-F238E27FC236}">
                  <a16:creationId xmlns:a16="http://schemas.microsoft.com/office/drawing/2014/main" id="{C6BD4D16-3D62-E140-A91B-0783202BAFAA}"/>
                </a:ext>
              </a:extLst>
            </p:cNvPr>
            <p:cNvSpPr/>
            <p:nvPr/>
          </p:nvSpPr>
          <p:spPr>
            <a:xfrm>
              <a:off x="8442820" y="5263923"/>
              <a:ext cx="2208588" cy="361979"/>
            </a:xfrm>
            <a:prstGeom prst="rect">
              <a:avLst/>
            </a:prstGeom>
          </p:spPr>
          <p:txBody>
            <a:bodyPr wrap="none">
              <a:spAutoFit/>
            </a:bodyPr>
            <a:lstStyle/>
            <a:p>
              <a:r>
                <a:rPr lang="it-IT" sz="1400" b="1" dirty="0" err="1"/>
                <a:t>Regulatory</a:t>
              </a:r>
              <a:r>
                <a:rPr lang="it-IT" sz="1400" b="1" dirty="0"/>
                <a:t> </a:t>
              </a:r>
              <a:r>
                <a:rPr lang="it-IT" sz="1400" b="1" dirty="0" err="1"/>
                <a:t>compliance</a:t>
              </a:r>
              <a:endParaRPr lang="it-IT" sz="1400" b="1" dirty="0"/>
            </a:p>
          </p:txBody>
        </p:sp>
        <p:sp>
          <p:nvSpPr>
            <p:cNvPr id="45" name="Rettangolo 44">
              <a:extLst>
                <a:ext uri="{FF2B5EF4-FFF2-40B4-BE49-F238E27FC236}">
                  <a16:creationId xmlns:a16="http://schemas.microsoft.com/office/drawing/2014/main" id="{A9ABEADD-8DC1-2C4C-9600-800299F056C2}"/>
                </a:ext>
              </a:extLst>
            </p:cNvPr>
            <p:cNvSpPr/>
            <p:nvPr/>
          </p:nvSpPr>
          <p:spPr>
            <a:xfrm>
              <a:off x="8713026" y="5663794"/>
              <a:ext cx="1537307" cy="325781"/>
            </a:xfrm>
            <a:prstGeom prst="rect">
              <a:avLst/>
            </a:prstGeom>
          </p:spPr>
          <p:txBody>
            <a:bodyPr wrap="none">
              <a:spAutoFit/>
            </a:bodyPr>
            <a:lstStyle/>
            <a:p>
              <a:r>
                <a:rPr lang="it-IT" sz="1200" dirty="0"/>
                <a:t>CNAO - HIFUTURE</a:t>
              </a:r>
            </a:p>
          </p:txBody>
        </p:sp>
      </p:grpSp>
      <p:sp>
        <p:nvSpPr>
          <p:cNvPr id="46" name="CasellaDiTesto 45">
            <a:extLst>
              <a:ext uri="{FF2B5EF4-FFF2-40B4-BE49-F238E27FC236}">
                <a16:creationId xmlns:a16="http://schemas.microsoft.com/office/drawing/2014/main" id="{F258F046-0CD5-3448-BE04-405EB94DB820}"/>
              </a:ext>
            </a:extLst>
          </p:cNvPr>
          <p:cNvSpPr txBox="1"/>
          <p:nvPr/>
        </p:nvSpPr>
        <p:spPr>
          <a:xfrm>
            <a:off x="8162279" y="3644943"/>
            <a:ext cx="1501437" cy="276999"/>
          </a:xfrm>
          <a:prstGeom prst="rect">
            <a:avLst/>
          </a:prstGeom>
          <a:noFill/>
        </p:spPr>
        <p:txBody>
          <a:bodyPr wrap="none" rtlCol="0">
            <a:spAutoFit/>
          </a:bodyPr>
          <a:lstStyle/>
          <a:p>
            <a:r>
              <a:rPr lang="it-IT" sz="1200" dirty="0"/>
              <a:t>CNAO - UNIPV - INFN</a:t>
            </a:r>
          </a:p>
        </p:txBody>
      </p:sp>
      <p:pic>
        <p:nvPicPr>
          <p:cNvPr id="47" name="Picture 89">
            <a:extLst>
              <a:ext uri="{FF2B5EF4-FFF2-40B4-BE49-F238E27FC236}">
                <a16:creationId xmlns:a16="http://schemas.microsoft.com/office/drawing/2014/main" id="{B14E1289-D625-1C46-AAB0-1F260EE2D8AC}"/>
              </a:ext>
            </a:extLst>
          </p:cNvPr>
          <p:cNvPicPr>
            <a:picLocks noChangeAspect="1"/>
          </p:cNvPicPr>
          <p:nvPr/>
        </p:nvPicPr>
        <p:blipFill>
          <a:blip r:embed="rId11" cstate="print"/>
          <a:srcRect t="92440"/>
          <a:stretch>
            <a:fillRect/>
          </a:stretch>
        </p:blipFill>
        <p:spPr>
          <a:xfrm>
            <a:off x="2135561" y="601308"/>
            <a:ext cx="8564121" cy="163396"/>
          </a:xfrm>
          <a:prstGeom prst="rect">
            <a:avLst/>
          </a:prstGeom>
        </p:spPr>
      </p:pic>
      <p:pic>
        <p:nvPicPr>
          <p:cNvPr id="48" name="Picture 90">
            <a:extLst>
              <a:ext uri="{FF2B5EF4-FFF2-40B4-BE49-F238E27FC236}">
                <a16:creationId xmlns:a16="http://schemas.microsoft.com/office/drawing/2014/main" id="{8337A82A-F9D4-794B-9B5F-9144F134866C}"/>
              </a:ext>
            </a:extLst>
          </p:cNvPr>
          <p:cNvPicPr>
            <a:picLocks/>
          </p:cNvPicPr>
          <p:nvPr/>
        </p:nvPicPr>
        <p:blipFill>
          <a:blip r:embed="rId12" cstate="print"/>
          <a:srcRect t="86772"/>
          <a:stretch>
            <a:fillRect/>
          </a:stretch>
        </p:blipFill>
        <p:spPr>
          <a:xfrm>
            <a:off x="1524000" y="428604"/>
            <a:ext cx="827584" cy="144016"/>
          </a:xfrm>
          <a:prstGeom prst="rect">
            <a:avLst/>
          </a:prstGeom>
        </p:spPr>
      </p:pic>
      <p:sp>
        <p:nvSpPr>
          <p:cNvPr id="49" name="Titolo 4">
            <a:extLst>
              <a:ext uri="{FF2B5EF4-FFF2-40B4-BE49-F238E27FC236}">
                <a16:creationId xmlns:a16="http://schemas.microsoft.com/office/drawing/2014/main" id="{90CE12FA-A137-A948-8E4B-AA27CECAE4CF}"/>
              </a:ext>
            </a:extLst>
          </p:cNvPr>
          <p:cNvSpPr txBox="1">
            <a:spLocks/>
          </p:cNvSpPr>
          <p:nvPr/>
        </p:nvSpPr>
        <p:spPr>
          <a:xfrm>
            <a:off x="4197140" y="5072"/>
            <a:ext cx="3797718" cy="685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lang="it-IT" sz="2400" kern="1200" dirty="0">
                <a:solidFill>
                  <a:srgbClr val="0062A5"/>
                </a:solidFill>
                <a:latin typeface="Arial" panose="020B0604020202020204" pitchFamily="34" charset="0"/>
                <a:ea typeface="+mj-ea"/>
                <a:cs typeface="Arial" panose="020B0604020202020204" pitchFamily="34" charset="0"/>
              </a:defRPr>
            </a:lvl1pPr>
          </a:lstStyle>
          <a:p>
            <a:pPr algn="ctr"/>
            <a:r>
              <a:rPr lang="en-US" b="1" dirty="0"/>
              <a:t>Progress BNCT@CNAO</a:t>
            </a:r>
          </a:p>
        </p:txBody>
      </p:sp>
      <p:sp>
        <p:nvSpPr>
          <p:cNvPr id="2" name="CasellaDiTesto 1">
            <a:extLst>
              <a:ext uri="{FF2B5EF4-FFF2-40B4-BE49-F238E27FC236}">
                <a16:creationId xmlns:a16="http://schemas.microsoft.com/office/drawing/2014/main" id="{8D0C62B6-3700-EA4B-B4D8-F8FB0E7573A3}"/>
              </a:ext>
            </a:extLst>
          </p:cNvPr>
          <p:cNvSpPr txBox="1"/>
          <p:nvPr/>
        </p:nvSpPr>
        <p:spPr>
          <a:xfrm>
            <a:off x="4283702" y="6386316"/>
            <a:ext cx="2651431" cy="369332"/>
          </a:xfrm>
          <a:prstGeom prst="rect">
            <a:avLst/>
          </a:prstGeom>
          <a:noFill/>
        </p:spPr>
        <p:txBody>
          <a:bodyPr wrap="none" rtlCol="0">
            <a:spAutoFit/>
          </a:bodyPr>
          <a:lstStyle/>
          <a:p>
            <a:r>
              <a:rPr lang="it-IT" dirty="0" err="1"/>
              <a:t>Courtesy</a:t>
            </a:r>
            <a:r>
              <a:rPr lang="it-IT" dirty="0"/>
              <a:t> of Lisa </a:t>
            </a:r>
            <a:r>
              <a:rPr lang="it-IT" dirty="0" err="1"/>
              <a:t>Demartini</a:t>
            </a:r>
            <a:endParaRPr lang="it-IT" dirty="0"/>
          </a:p>
        </p:txBody>
      </p:sp>
    </p:spTree>
    <p:extLst>
      <p:ext uri="{BB962C8B-B14F-4D97-AF65-F5344CB8AC3E}">
        <p14:creationId xmlns:p14="http://schemas.microsoft.com/office/powerpoint/2010/main" val="548872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p:cNvPicPr>
            <a:picLocks noChangeAspect="1"/>
          </p:cNvPicPr>
          <p:nvPr/>
        </p:nvPicPr>
        <p:blipFill>
          <a:blip r:embed="rId3" cstate="print"/>
          <a:srcRect t="92440"/>
          <a:stretch>
            <a:fillRect/>
          </a:stretch>
        </p:blipFill>
        <p:spPr>
          <a:xfrm>
            <a:off x="2135561" y="601308"/>
            <a:ext cx="8564121" cy="163396"/>
          </a:xfrm>
          <a:prstGeom prst="rect">
            <a:avLst/>
          </a:prstGeom>
        </p:spPr>
      </p:pic>
      <p:pic>
        <p:nvPicPr>
          <p:cNvPr id="91" name="Picture 90"/>
          <p:cNvPicPr>
            <a:picLocks/>
          </p:cNvPicPr>
          <p:nvPr/>
        </p:nvPicPr>
        <p:blipFill>
          <a:blip r:embed="rId4" cstate="print"/>
          <a:srcRect t="86772"/>
          <a:stretch>
            <a:fillRect/>
          </a:stretch>
        </p:blipFill>
        <p:spPr>
          <a:xfrm>
            <a:off x="1524000" y="428604"/>
            <a:ext cx="827584" cy="144016"/>
          </a:xfrm>
          <a:prstGeom prst="rect">
            <a:avLst/>
          </a:prstGeom>
        </p:spPr>
      </p:pic>
      <p:sp>
        <p:nvSpPr>
          <p:cNvPr id="3" name="Segnaposto data 2"/>
          <p:cNvSpPr>
            <a:spLocks noGrp="1"/>
          </p:cNvSpPr>
          <p:nvPr>
            <p:ph type="dt" sz="half" idx="10"/>
          </p:nvPr>
        </p:nvSpPr>
        <p:spPr/>
        <p:txBody>
          <a:bodyPr/>
          <a:lstStyle/>
          <a:p>
            <a:r>
              <a:rPr lang="it-IT"/>
              <a:t>in2p3-cnao pavia-05-03-26</a:t>
            </a:r>
          </a:p>
        </p:txBody>
      </p:sp>
      <p:sp>
        <p:nvSpPr>
          <p:cNvPr id="6" name="Segnaposto piè di pagina 5"/>
          <p:cNvSpPr>
            <a:spLocks noGrp="1"/>
          </p:cNvSpPr>
          <p:nvPr>
            <p:ph type="ftr" sz="quarter" idx="11"/>
          </p:nvPr>
        </p:nvSpPr>
        <p:spPr/>
        <p:txBody>
          <a:bodyPr/>
          <a:lstStyle/>
          <a:p>
            <a:r>
              <a:rPr lang="en-US"/>
              <a:t>saverio altieri  CNAO</a:t>
            </a:r>
            <a:endParaRPr lang="it-IT"/>
          </a:p>
        </p:txBody>
      </p:sp>
      <p:sp>
        <p:nvSpPr>
          <p:cNvPr id="7" name="Segnaposto numero diapositiva 6">
            <a:extLst>
              <a:ext uri="{FF2B5EF4-FFF2-40B4-BE49-F238E27FC236}">
                <a16:creationId xmlns:a16="http://schemas.microsoft.com/office/drawing/2014/main" id="{2E049C37-E90C-0940-B364-4AB85F8CA850}"/>
              </a:ext>
            </a:extLst>
          </p:cNvPr>
          <p:cNvSpPr>
            <a:spLocks noGrp="1"/>
          </p:cNvSpPr>
          <p:nvPr>
            <p:ph type="sldNum" sz="quarter" idx="12"/>
          </p:nvPr>
        </p:nvSpPr>
        <p:spPr/>
        <p:txBody>
          <a:bodyPr/>
          <a:lstStyle/>
          <a:p>
            <a:fld id="{7F39AE4C-A60F-4E29-9A0E-52760C55257B}" type="slidenum">
              <a:rPr lang="it-IT" smtClean="0"/>
              <a:pPr/>
              <a:t>23</a:t>
            </a:fld>
            <a:endParaRPr lang="it-IT"/>
          </a:p>
        </p:txBody>
      </p:sp>
      <p:pic>
        <p:nvPicPr>
          <p:cNvPr id="53" name="Immagine 52">
            <a:extLst>
              <a:ext uri="{FF2B5EF4-FFF2-40B4-BE49-F238E27FC236}">
                <a16:creationId xmlns:a16="http://schemas.microsoft.com/office/drawing/2014/main" id="{E64E3368-7BED-384A-8496-F88C7377F67E}"/>
              </a:ext>
            </a:extLst>
          </p:cNvPr>
          <p:cNvPicPr>
            <a:picLocks noChangeAspect="1"/>
          </p:cNvPicPr>
          <p:nvPr/>
        </p:nvPicPr>
        <p:blipFill>
          <a:blip r:embed="rId5"/>
          <a:stretch>
            <a:fillRect/>
          </a:stretch>
        </p:blipFill>
        <p:spPr>
          <a:xfrm>
            <a:off x="9108847" y="4447650"/>
            <a:ext cx="1906202" cy="1893366"/>
          </a:xfrm>
          <a:prstGeom prst="rect">
            <a:avLst/>
          </a:prstGeom>
        </p:spPr>
      </p:pic>
      <p:sp>
        <p:nvSpPr>
          <p:cNvPr id="54" name="Rettangolo 53">
            <a:extLst>
              <a:ext uri="{FF2B5EF4-FFF2-40B4-BE49-F238E27FC236}">
                <a16:creationId xmlns:a16="http://schemas.microsoft.com/office/drawing/2014/main" id="{512FFA3A-DA6D-F24A-9561-4A12F230440D}"/>
              </a:ext>
            </a:extLst>
          </p:cNvPr>
          <p:cNvSpPr/>
          <p:nvPr/>
        </p:nvSpPr>
        <p:spPr>
          <a:xfrm>
            <a:off x="2915308" y="1196752"/>
            <a:ext cx="6408712" cy="4524315"/>
          </a:xfrm>
          <a:prstGeom prst="rect">
            <a:avLst/>
          </a:prstGeom>
        </p:spPr>
        <p:txBody>
          <a:bodyPr wrap="square">
            <a:spAutoFit/>
          </a:bodyPr>
          <a:lstStyle/>
          <a:p>
            <a:pPr marL="342900" lvl="0" indent="-342900">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WP1 Radiation Protection and Environmental Dosimetry</a:t>
            </a:r>
            <a:endParaRPr lang="it-IT"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WP2 Clinical Dosimetry and Quantification of B-10</a:t>
            </a:r>
            <a:endParaRPr lang="it-IT"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spcAft>
                <a:spcPts val="0"/>
              </a:spcAft>
              <a:buFont typeface="+mj-lt"/>
              <a:buAutoNum type="alphaLcPeriod"/>
            </a:pPr>
            <a:r>
              <a:rPr lang="en-US" dirty="0">
                <a:latin typeface="Calibri" panose="020F0502020204030204" pitchFamily="34" charset="0"/>
                <a:ea typeface="Calibri" panose="020F0502020204030204" pitchFamily="34" charset="0"/>
                <a:cs typeface="Times New Roman" panose="02020603050405020304" pitchFamily="18" charset="0"/>
              </a:rPr>
              <a:t>Spectrometric Characterization of the Neutron Beam with foil activation and deconvolution systems</a:t>
            </a:r>
            <a:endParaRPr lang="it-IT"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spcAft>
                <a:spcPts val="0"/>
              </a:spcAft>
              <a:buFont typeface="+mj-lt"/>
              <a:buAutoNum type="alphaLcPeriod"/>
            </a:pPr>
            <a:r>
              <a:rPr lang="en-US" dirty="0">
                <a:latin typeface="Calibri" panose="020F0502020204030204" pitchFamily="34" charset="0"/>
                <a:ea typeface="Calibri" panose="020F0502020204030204" pitchFamily="34" charset="0"/>
                <a:cs typeface="Times New Roman" panose="02020603050405020304" pitchFamily="18" charset="0"/>
              </a:rPr>
              <a:t>Neutron and Gamma Dosimetry in a Tissue-Equivalent Phantom at Various Levels and Depths (Activation foils, </a:t>
            </a:r>
            <a:r>
              <a:rPr lang="en-US" dirty="0" err="1">
                <a:latin typeface="Calibri" panose="020F0502020204030204" pitchFamily="34" charset="0"/>
                <a:ea typeface="Calibri" panose="020F0502020204030204" pitchFamily="34" charset="0"/>
                <a:cs typeface="Times New Roman" panose="02020603050405020304" pitchFamily="18" charset="0"/>
              </a:rPr>
              <a:t>BeO</a:t>
            </a:r>
            <a:r>
              <a:rPr lang="en-US" dirty="0">
                <a:latin typeface="Calibri" panose="020F0502020204030204" pitchFamily="34" charset="0"/>
                <a:ea typeface="Calibri" panose="020F0502020204030204" pitchFamily="34" charset="0"/>
                <a:cs typeface="Times New Roman" panose="02020603050405020304" pitchFamily="18" charset="0"/>
              </a:rPr>
              <a:t> OSL Dosimeters, Twin Ionization Chambers, etc.)</a:t>
            </a:r>
            <a:endParaRPr lang="it-IT"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spcAft>
                <a:spcPts val="0"/>
              </a:spcAft>
              <a:buFont typeface="+mj-lt"/>
              <a:buAutoNum type="alphaLcPeriod"/>
            </a:pPr>
            <a:r>
              <a:rPr lang="en-US" dirty="0">
                <a:latin typeface="Calibri" panose="020F0502020204030204" pitchFamily="34" charset="0"/>
                <a:ea typeface="Calibri" panose="020F0502020204030204" pitchFamily="34" charset="0"/>
                <a:cs typeface="Times New Roman" panose="02020603050405020304" pitchFamily="18" charset="0"/>
              </a:rPr>
              <a:t>B-10 Measurement with ICP-OES and PGNAA</a:t>
            </a:r>
            <a:endParaRPr lang="it-IT"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WP3 Biological Validation of the System</a:t>
            </a:r>
            <a:endParaRPr lang="it-IT"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spcAft>
                <a:spcPts val="0"/>
              </a:spcAft>
              <a:buFont typeface="+mj-lt"/>
              <a:buAutoNum type="alphaLcPeriod"/>
            </a:pPr>
            <a:r>
              <a:rPr lang="en-US" dirty="0">
                <a:latin typeface="Calibri" panose="020F0502020204030204" pitchFamily="34" charset="0"/>
                <a:ea typeface="Calibri" panose="020F0502020204030204" pitchFamily="34" charset="0"/>
                <a:cs typeface="Times New Roman" panose="02020603050405020304" pitchFamily="18" charset="0"/>
              </a:rPr>
              <a:t>In Vitro and In Vivo Measurements in Air and in a Phantom</a:t>
            </a:r>
            <a:endParaRPr lang="it-IT"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pPr>
            <a:r>
              <a:rPr lang="it-IT" dirty="0">
                <a:latin typeface="Calibri" panose="020F0502020204030204" pitchFamily="34" charset="0"/>
                <a:ea typeface="Calibri" panose="020F0502020204030204" pitchFamily="34" charset="0"/>
                <a:cs typeface="Times New Roman" panose="02020603050405020304" pitchFamily="18" charset="0"/>
              </a:rPr>
              <a:t>WP4 AI Development</a:t>
            </a:r>
          </a:p>
          <a:p>
            <a:pPr marL="342900" lvl="0" indent="-342900">
              <a:spcAft>
                <a:spcPts val="0"/>
              </a:spcAft>
              <a:buFont typeface="+mj-lt"/>
              <a:buAutoNum type="arabicPeriod"/>
            </a:pPr>
            <a:r>
              <a:rPr lang="it-IT" dirty="0">
                <a:latin typeface="Calibri" panose="020F0502020204030204" pitchFamily="34" charset="0"/>
                <a:ea typeface="Calibri" panose="020F0502020204030204" pitchFamily="34" charset="0"/>
                <a:cs typeface="Times New Roman" panose="02020603050405020304" pitchFamily="18" charset="0"/>
              </a:rPr>
              <a:t>WP5 </a:t>
            </a:r>
            <a:r>
              <a:rPr lang="it-IT" dirty="0" err="1">
                <a:latin typeface="Calibri" panose="020F0502020204030204" pitchFamily="34" charset="0"/>
                <a:ea typeface="Calibri" panose="020F0502020204030204" pitchFamily="34" charset="0"/>
                <a:cs typeface="Times New Roman" panose="02020603050405020304" pitchFamily="18" charset="0"/>
              </a:rPr>
              <a:t>Clinical</a:t>
            </a:r>
            <a:r>
              <a:rPr lang="it-IT" dirty="0">
                <a:latin typeface="Calibri" panose="020F0502020204030204" pitchFamily="34" charset="0"/>
                <a:ea typeface="Calibri" panose="020F0502020204030204" pitchFamily="34" charset="0"/>
                <a:cs typeface="Times New Roman" panose="02020603050405020304" pitchFamily="18" charset="0"/>
              </a:rPr>
              <a:t> </a:t>
            </a:r>
            <a:r>
              <a:rPr lang="it-IT" dirty="0" err="1">
                <a:latin typeface="Calibri" panose="020F0502020204030204" pitchFamily="34" charset="0"/>
                <a:ea typeface="Calibri" panose="020F0502020204030204" pitchFamily="34" charset="0"/>
                <a:cs typeface="Times New Roman" panose="02020603050405020304" pitchFamily="18" charset="0"/>
              </a:rPr>
              <a:t>Studies</a:t>
            </a:r>
            <a:endParaRPr lang="it-IT"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WP6 Solid-State </a:t>
            </a:r>
            <a:r>
              <a:rPr lang="en-US" dirty="0" err="1">
                <a:latin typeface="Calibri" panose="020F0502020204030204" pitchFamily="34" charset="0"/>
                <a:ea typeface="Calibri" panose="020F0502020204030204" pitchFamily="34" charset="0"/>
                <a:cs typeface="Times New Roman" panose="02020603050405020304" pitchFamily="18" charset="0"/>
              </a:rPr>
              <a:t>Microdosimeter</a:t>
            </a:r>
            <a:r>
              <a:rPr lang="en-US" dirty="0">
                <a:latin typeface="Calibri" panose="020F0502020204030204" pitchFamily="34" charset="0"/>
                <a:ea typeface="Calibri" panose="020F0502020204030204" pitchFamily="34" charset="0"/>
                <a:cs typeface="Times New Roman" panose="02020603050405020304" pitchFamily="18" charset="0"/>
              </a:rPr>
              <a:t> Development</a:t>
            </a:r>
            <a:endParaRPr lang="it-IT"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pPr>
            <a:r>
              <a:rPr lang="it-IT" dirty="0">
                <a:latin typeface="Calibri" panose="020F0502020204030204" pitchFamily="34" charset="0"/>
                <a:ea typeface="Calibri" panose="020F0502020204030204" pitchFamily="34" charset="0"/>
                <a:cs typeface="Times New Roman" panose="02020603050405020304" pitchFamily="18" charset="0"/>
              </a:rPr>
              <a:t>WP7 </a:t>
            </a:r>
            <a:r>
              <a:rPr lang="it-IT" dirty="0" err="1">
                <a:latin typeface="Calibri" panose="020F0502020204030204" pitchFamily="34" charset="0"/>
                <a:ea typeface="Calibri" panose="020F0502020204030204" pitchFamily="34" charset="0"/>
                <a:cs typeface="Times New Roman" panose="02020603050405020304" pitchFamily="18" charset="0"/>
              </a:rPr>
              <a:t>Positioning</a:t>
            </a:r>
            <a:r>
              <a:rPr lang="it-IT" dirty="0">
                <a:latin typeface="Calibri" panose="020F0502020204030204" pitchFamily="34" charset="0"/>
                <a:ea typeface="Calibri" panose="020F0502020204030204" pitchFamily="34" charset="0"/>
                <a:cs typeface="Times New Roman" panose="02020603050405020304" pitchFamily="18" charset="0"/>
              </a:rPr>
              <a:t> System</a:t>
            </a:r>
          </a:p>
          <a:p>
            <a:pPr marL="342900" lvl="0" indent="-342900">
              <a:spcAft>
                <a:spcPts val="0"/>
              </a:spcAft>
              <a:buFont typeface="+mj-lt"/>
              <a:buAutoNum type="arabicPeriod"/>
            </a:pPr>
            <a:r>
              <a:rPr lang="it-IT" dirty="0">
                <a:latin typeface="Calibri" panose="020F0502020204030204" pitchFamily="34" charset="0"/>
                <a:ea typeface="Calibri" panose="020F0502020204030204" pitchFamily="34" charset="0"/>
                <a:cs typeface="Times New Roman" panose="02020603050405020304" pitchFamily="18" charset="0"/>
              </a:rPr>
              <a:t>WP8 Systems and Interface Integration</a:t>
            </a:r>
          </a:p>
          <a:p>
            <a:pPr marL="342900" lvl="0" indent="-342900">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WP9 Regulatory Compliance and Regulatory Study</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5" name="Immagine 54">
            <a:extLst>
              <a:ext uri="{FF2B5EF4-FFF2-40B4-BE49-F238E27FC236}">
                <a16:creationId xmlns:a16="http://schemas.microsoft.com/office/drawing/2014/main" id="{7F45390D-2560-9645-A080-8C02D51BB1ED}"/>
              </a:ext>
            </a:extLst>
          </p:cNvPr>
          <p:cNvPicPr>
            <a:picLocks noChangeAspect="1"/>
          </p:cNvPicPr>
          <p:nvPr/>
        </p:nvPicPr>
        <p:blipFill>
          <a:blip r:embed="rId6">
            <a:extLst>
              <a:ext uri="{BEBA8EAE-BF5A-486C-A8C5-ECC9F3942E4B}">
                <a14:imgProps xmlns:a14="http://schemas.microsoft.com/office/drawing/2010/main">
                  <a14:imgLayer>
                    <a14:imgEffect>
                      <a14:brightnessContrast contrast="-40000"/>
                    </a14:imgEffect>
                  </a14:imgLayer>
                </a14:imgProps>
              </a:ext>
            </a:extLst>
          </a:blip>
          <a:stretch>
            <a:fillRect/>
          </a:stretch>
        </p:blipFill>
        <p:spPr>
          <a:xfrm>
            <a:off x="9629436" y="2563705"/>
            <a:ext cx="1952964" cy="1993651"/>
          </a:xfrm>
          <a:prstGeom prst="rect">
            <a:avLst/>
          </a:prstGeom>
        </p:spPr>
      </p:pic>
      <p:pic>
        <p:nvPicPr>
          <p:cNvPr id="56" name="Immagine 55">
            <a:extLst>
              <a:ext uri="{FF2B5EF4-FFF2-40B4-BE49-F238E27FC236}">
                <a16:creationId xmlns:a16="http://schemas.microsoft.com/office/drawing/2014/main" id="{4BEFA09C-5EE6-7444-9E40-598A5F646EF9}"/>
              </a:ext>
            </a:extLst>
          </p:cNvPr>
          <p:cNvPicPr>
            <a:picLocks noChangeAspect="1"/>
          </p:cNvPicPr>
          <p:nvPr/>
        </p:nvPicPr>
        <p:blipFill rotWithShape="1">
          <a:blip r:embed="rId7"/>
          <a:srcRect t="2899" r="12546"/>
          <a:stretch/>
        </p:blipFill>
        <p:spPr>
          <a:xfrm>
            <a:off x="10061948" y="1249379"/>
            <a:ext cx="1312711" cy="1176586"/>
          </a:xfrm>
          <a:prstGeom prst="rect">
            <a:avLst/>
          </a:prstGeom>
        </p:spPr>
      </p:pic>
      <p:pic>
        <p:nvPicPr>
          <p:cNvPr id="57" name="Picture 19" descr="Microdosimetri">
            <a:extLst>
              <a:ext uri="{FF2B5EF4-FFF2-40B4-BE49-F238E27FC236}">
                <a16:creationId xmlns:a16="http://schemas.microsoft.com/office/drawing/2014/main" id="{12F7E9F6-5097-1144-948B-3DDEA7A442EB}"/>
              </a:ext>
            </a:extLst>
          </p:cNvPr>
          <p:cNvPicPr>
            <a:picLocks noChangeAspect="1" noChangeArrowheads="1"/>
          </p:cNvPicPr>
          <p:nvPr/>
        </p:nvPicPr>
        <p:blipFill>
          <a:blip r:embed="rId8"/>
          <a:srcRect l="7396" t="8128" r="1447" b="18571"/>
          <a:stretch>
            <a:fillRect/>
          </a:stretch>
        </p:blipFill>
        <p:spPr bwMode="auto">
          <a:xfrm>
            <a:off x="774312" y="3880672"/>
            <a:ext cx="957909" cy="1026923"/>
          </a:xfrm>
          <a:prstGeom prst="rect">
            <a:avLst/>
          </a:prstGeom>
          <a:noFill/>
          <a:ln w="9525">
            <a:noFill/>
            <a:miter lim="800000"/>
            <a:headEnd/>
            <a:tailEnd/>
          </a:ln>
        </p:spPr>
      </p:pic>
      <p:pic>
        <p:nvPicPr>
          <p:cNvPr id="58" name="Immagine 57">
            <a:extLst>
              <a:ext uri="{FF2B5EF4-FFF2-40B4-BE49-F238E27FC236}">
                <a16:creationId xmlns:a16="http://schemas.microsoft.com/office/drawing/2014/main" id="{A133DEBA-150A-FF4E-AF0C-0191BFEE824D}"/>
              </a:ext>
            </a:extLst>
          </p:cNvPr>
          <p:cNvPicPr>
            <a:picLocks noChangeAspect="1"/>
          </p:cNvPicPr>
          <p:nvPr/>
        </p:nvPicPr>
        <p:blipFill rotWithShape="1">
          <a:blip r:embed="rId9"/>
          <a:srcRect l="5235" r="7508"/>
          <a:stretch/>
        </p:blipFill>
        <p:spPr>
          <a:xfrm>
            <a:off x="693440" y="5022661"/>
            <a:ext cx="1800200" cy="996275"/>
          </a:xfrm>
          <a:prstGeom prst="rect">
            <a:avLst/>
          </a:prstGeom>
        </p:spPr>
      </p:pic>
      <p:pic>
        <p:nvPicPr>
          <p:cNvPr id="59" name="Immagine 58">
            <a:extLst>
              <a:ext uri="{FF2B5EF4-FFF2-40B4-BE49-F238E27FC236}">
                <a16:creationId xmlns:a16="http://schemas.microsoft.com/office/drawing/2014/main" id="{AF8F2F28-CFED-F441-A6F3-B2FD21A344AE}"/>
              </a:ext>
            </a:extLst>
          </p:cNvPr>
          <p:cNvPicPr>
            <a:picLocks noChangeAspect="1"/>
          </p:cNvPicPr>
          <p:nvPr/>
        </p:nvPicPr>
        <p:blipFill rotWithShape="1">
          <a:blip r:embed="rId10"/>
          <a:srcRect r="56250"/>
          <a:stretch/>
        </p:blipFill>
        <p:spPr>
          <a:xfrm>
            <a:off x="346668" y="1057295"/>
            <a:ext cx="2012739" cy="2567156"/>
          </a:xfrm>
          <a:prstGeom prst="rect">
            <a:avLst/>
          </a:prstGeom>
        </p:spPr>
      </p:pic>
      <p:pic>
        <p:nvPicPr>
          <p:cNvPr id="8" name="Immagine 7">
            <a:extLst>
              <a:ext uri="{FF2B5EF4-FFF2-40B4-BE49-F238E27FC236}">
                <a16:creationId xmlns:a16="http://schemas.microsoft.com/office/drawing/2014/main" id="{70F05F5A-FC93-4F45-9467-505E4F573904}"/>
              </a:ext>
            </a:extLst>
          </p:cNvPr>
          <p:cNvPicPr>
            <a:picLocks noChangeAspect="1"/>
          </p:cNvPicPr>
          <p:nvPr/>
        </p:nvPicPr>
        <p:blipFill>
          <a:blip r:embed="rId11"/>
          <a:stretch>
            <a:fillRect/>
          </a:stretch>
        </p:blipFill>
        <p:spPr>
          <a:xfrm>
            <a:off x="8034561" y="4092861"/>
            <a:ext cx="1305235" cy="921343"/>
          </a:xfrm>
          <a:prstGeom prst="rect">
            <a:avLst/>
          </a:prstGeom>
        </p:spPr>
      </p:pic>
      <p:pic>
        <p:nvPicPr>
          <p:cNvPr id="11" name="Immagine 10">
            <a:extLst>
              <a:ext uri="{FF2B5EF4-FFF2-40B4-BE49-F238E27FC236}">
                <a16:creationId xmlns:a16="http://schemas.microsoft.com/office/drawing/2014/main" id="{7C25E630-93DA-FA4F-A5B6-7170866219E5}"/>
              </a:ext>
            </a:extLst>
          </p:cNvPr>
          <p:cNvPicPr>
            <a:picLocks noChangeAspect="1"/>
          </p:cNvPicPr>
          <p:nvPr/>
        </p:nvPicPr>
        <p:blipFill>
          <a:blip r:embed="rId12"/>
          <a:stretch>
            <a:fillRect/>
          </a:stretch>
        </p:blipFill>
        <p:spPr>
          <a:xfrm>
            <a:off x="7857471" y="2042353"/>
            <a:ext cx="1943100" cy="311150"/>
          </a:xfrm>
          <a:prstGeom prst="rect">
            <a:avLst/>
          </a:prstGeom>
        </p:spPr>
      </p:pic>
      <p:sp>
        <p:nvSpPr>
          <p:cNvPr id="62" name="Titolo 4">
            <a:extLst>
              <a:ext uri="{FF2B5EF4-FFF2-40B4-BE49-F238E27FC236}">
                <a16:creationId xmlns:a16="http://schemas.microsoft.com/office/drawing/2014/main" id="{EC26EC81-9695-B242-9E43-9902BA7F922F}"/>
              </a:ext>
            </a:extLst>
          </p:cNvPr>
          <p:cNvSpPr txBox="1">
            <a:spLocks/>
          </p:cNvSpPr>
          <p:nvPr/>
        </p:nvSpPr>
        <p:spPr>
          <a:xfrm>
            <a:off x="4197140" y="5072"/>
            <a:ext cx="3797718" cy="685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lang="it-IT" sz="2400" kern="1200" dirty="0">
                <a:solidFill>
                  <a:srgbClr val="0062A5"/>
                </a:solidFill>
                <a:latin typeface="Arial" panose="020B0604020202020204" pitchFamily="34" charset="0"/>
                <a:ea typeface="+mj-ea"/>
                <a:cs typeface="Arial" panose="020B0604020202020204" pitchFamily="34" charset="0"/>
              </a:defRPr>
            </a:lvl1pPr>
          </a:lstStyle>
          <a:p>
            <a:pPr algn="ctr"/>
            <a:r>
              <a:rPr lang="en-US" b="1" dirty="0"/>
              <a:t>Progress BNCT@CNAO</a:t>
            </a:r>
          </a:p>
        </p:txBody>
      </p:sp>
    </p:spTree>
    <p:extLst>
      <p:ext uri="{BB962C8B-B14F-4D97-AF65-F5344CB8AC3E}">
        <p14:creationId xmlns:p14="http://schemas.microsoft.com/office/powerpoint/2010/main" val="3597729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p:cNvPicPr>
            <a:picLocks noChangeAspect="1"/>
          </p:cNvPicPr>
          <p:nvPr/>
        </p:nvPicPr>
        <p:blipFill>
          <a:blip r:embed="rId3" cstate="print"/>
          <a:srcRect t="92440"/>
          <a:stretch>
            <a:fillRect/>
          </a:stretch>
        </p:blipFill>
        <p:spPr>
          <a:xfrm>
            <a:off x="2135561" y="601308"/>
            <a:ext cx="8564121" cy="163396"/>
          </a:xfrm>
          <a:prstGeom prst="rect">
            <a:avLst/>
          </a:prstGeom>
        </p:spPr>
      </p:pic>
      <p:pic>
        <p:nvPicPr>
          <p:cNvPr id="91" name="Picture 90"/>
          <p:cNvPicPr>
            <a:picLocks/>
          </p:cNvPicPr>
          <p:nvPr/>
        </p:nvPicPr>
        <p:blipFill>
          <a:blip r:embed="rId4" cstate="print"/>
          <a:srcRect t="86772"/>
          <a:stretch>
            <a:fillRect/>
          </a:stretch>
        </p:blipFill>
        <p:spPr>
          <a:xfrm>
            <a:off x="1524000" y="428604"/>
            <a:ext cx="827584" cy="144016"/>
          </a:xfrm>
          <a:prstGeom prst="rect">
            <a:avLst/>
          </a:prstGeom>
        </p:spPr>
      </p:pic>
      <p:sp>
        <p:nvSpPr>
          <p:cNvPr id="3" name="Segnaposto data 2"/>
          <p:cNvSpPr>
            <a:spLocks noGrp="1"/>
          </p:cNvSpPr>
          <p:nvPr>
            <p:ph type="dt" sz="half" idx="10"/>
          </p:nvPr>
        </p:nvSpPr>
        <p:spPr/>
        <p:txBody>
          <a:bodyPr/>
          <a:lstStyle/>
          <a:p>
            <a:r>
              <a:rPr lang="it-IT"/>
              <a:t>in2p3-cnao pavia-05-03-26</a:t>
            </a:r>
          </a:p>
        </p:txBody>
      </p:sp>
      <p:sp>
        <p:nvSpPr>
          <p:cNvPr id="6" name="Segnaposto piè di pagina 5"/>
          <p:cNvSpPr>
            <a:spLocks noGrp="1"/>
          </p:cNvSpPr>
          <p:nvPr>
            <p:ph type="ftr" sz="quarter" idx="11"/>
          </p:nvPr>
        </p:nvSpPr>
        <p:spPr/>
        <p:txBody>
          <a:bodyPr/>
          <a:lstStyle/>
          <a:p>
            <a:r>
              <a:rPr lang="en-US"/>
              <a:t>saverio altieri  CNAO</a:t>
            </a:r>
            <a:endParaRPr lang="it-IT"/>
          </a:p>
        </p:txBody>
      </p:sp>
      <p:sp>
        <p:nvSpPr>
          <p:cNvPr id="7" name="Segnaposto numero diapositiva 6">
            <a:extLst>
              <a:ext uri="{FF2B5EF4-FFF2-40B4-BE49-F238E27FC236}">
                <a16:creationId xmlns:a16="http://schemas.microsoft.com/office/drawing/2014/main" id="{2E049C37-E90C-0940-B364-4AB85F8CA850}"/>
              </a:ext>
            </a:extLst>
          </p:cNvPr>
          <p:cNvSpPr>
            <a:spLocks noGrp="1"/>
          </p:cNvSpPr>
          <p:nvPr>
            <p:ph type="sldNum" sz="quarter" idx="12"/>
          </p:nvPr>
        </p:nvSpPr>
        <p:spPr/>
        <p:txBody>
          <a:bodyPr/>
          <a:lstStyle/>
          <a:p>
            <a:fld id="{7F39AE4C-A60F-4E29-9A0E-52760C55257B}" type="slidenum">
              <a:rPr lang="it-IT" smtClean="0"/>
              <a:pPr/>
              <a:t>24</a:t>
            </a:fld>
            <a:endParaRPr lang="it-IT"/>
          </a:p>
        </p:txBody>
      </p:sp>
      <p:sp>
        <p:nvSpPr>
          <p:cNvPr id="8" name="Titolo 4">
            <a:extLst>
              <a:ext uri="{FF2B5EF4-FFF2-40B4-BE49-F238E27FC236}">
                <a16:creationId xmlns:a16="http://schemas.microsoft.com/office/drawing/2014/main" id="{83C1FBDA-A194-C442-A601-0AEC233766B3}"/>
              </a:ext>
            </a:extLst>
          </p:cNvPr>
          <p:cNvSpPr txBox="1">
            <a:spLocks/>
          </p:cNvSpPr>
          <p:nvPr/>
        </p:nvSpPr>
        <p:spPr>
          <a:xfrm>
            <a:off x="3647728" y="27319"/>
            <a:ext cx="4603681" cy="685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lang="it-IT" sz="2400" kern="1200" dirty="0">
                <a:solidFill>
                  <a:srgbClr val="0062A5"/>
                </a:solidFill>
                <a:latin typeface="Arial" panose="020B0604020202020204" pitchFamily="34" charset="0"/>
                <a:ea typeface="+mj-ea"/>
                <a:cs typeface="Arial" panose="020B0604020202020204" pitchFamily="34" charset="0"/>
              </a:defRPr>
            </a:lvl1pPr>
          </a:lstStyle>
          <a:p>
            <a:pPr algn="ctr"/>
            <a:r>
              <a:rPr lang="en-US" b="1" dirty="0"/>
              <a:t>    BNCT work is progressing</a:t>
            </a:r>
            <a:endParaRPr lang="it-IT" dirty="0"/>
          </a:p>
        </p:txBody>
      </p:sp>
      <p:sp>
        <p:nvSpPr>
          <p:cNvPr id="12" name="CasellaDiTesto 11">
            <a:extLst>
              <a:ext uri="{FF2B5EF4-FFF2-40B4-BE49-F238E27FC236}">
                <a16:creationId xmlns:a16="http://schemas.microsoft.com/office/drawing/2014/main" id="{4327CD56-B060-BE4F-BC3D-6FBA5A32999D}"/>
              </a:ext>
            </a:extLst>
          </p:cNvPr>
          <p:cNvSpPr txBox="1"/>
          <p:nvPr/>
        </p:nvSpPr>
        <p:spPr>
          <a:xfrm>
            <a:off x="2479570" y="2422037"/>
            <a:ext cx="7680430" cy="1882503"/>
          </a:xfrm>
          <a:prstGeom prst="rect">
            <a:avLst/>
          </a:prstGeom>
          <a:solidFill>
            <a:schemeClr val="accent5">
              <a:lumMod val="40000"/>
              <a:lumOff val="60000"/>
            </a:schemeClr>
          </a:solidFill>
          <a:scene3d>
            <a:camera prst="orthographicFront"/>
            <a:lightRig rig="threePt" dir="t"/>
          </a:scene3d>
          <a:sp3d>
            <a:bevelT w="165100" prst="coolSlant"/>
          </a:sp3d>
        </p:spPr>
        <p:txBody>
          <a:bodyPr wrap="square" rtlCol="0">
            <a:spAutoFit/>
          </a:bodyPr>
          <a:lstStyle/>
          <a:p>
            <a:pPr marL="342900" indent="-342900">
              <a:lnSpc>
                <a:spcPct val="150000"/>
              </a:lnSpc>
              <a:buFont typeface="Wingdings" panose="05000000000000000000" pitchFamily="2" charset="2"/>
              <a:buChar char="ü"/>
            </a:pPr>
            <a:r>
              <a:rPr lang="it-IT" sz="2000" b="1" dirty="0">
                <a:solidFill>
                  <a:srgbClr val="0070C0"/>
                </a:solidFill>
                <a:latin typeface="Trebuchet MS" panose="020B0603020202020204" pitchFamily="34" charset="0"/>
              </a:rPr>
              <a:t>Building: </a:t>
            </a:r>
            <a:r>
              <a:rPr lang="it-IT" sz="2000" b="1" dirty="0" err="1">
                <a:solidFill>
                  <a:srgbClr val="0070C0"/>
                </a:solidFill>
                <a:latin typeface="Trebuchet MS" panose="020B0603020202020204" pitchFamily="34" charset="0"/>
              </a:rPr>
              <a:t>completed</a:t>
            </a:r>
            <a:endParaRPr lang="it-IT" sz="2000" b="1" dirty="0">
              <a:solidFill>
                <a:srgbClr val="0070C0"/>
              </a:solidFill>
              <a:latin typeface="Trebuchet MS" panose="020B0603020202020204" pitchFamily="34" charset="0"/>
            </a:endParaRPr>
          </a:p>
          <a:p>
            <a:pPr marL="342900" indent="-342900">
              <a:lnSpc>
                <a:spcPct val="150000"/>
              </a:lnSpc>
              <a:buFont typeface="Wingdings" panose="05000000000000000000" pitchFamily="2" charset="2"/>
              <a:buChar char="ü"/>
            </a:pPr>
            <a:r>
              <a:rPr lang="it-IT" sz="2000" b="1" dirty="0">
                <a:solidFill>
                  <a:srgbClr val="0070C0"/>
                </a:solidFill>
                <a:latin typeface="Trebuchet MS" panose="020B0603020202020204" pitchFamily="34" charset="0"/>
              </a:rPr>
              <a:t>AB-BNCT </a:t>
            </a:r>
            <a:r>
              <a:rPr lang="it-IT" sz="2000" b="1" dirty="0" err="1">
                <a:solidFill>
                  <a:srgbClr val="0070C0"/>
                </a:solidFill>
                <a:latin typeface="Trebuchet MS" panose="020B0603020202020204" pitchFamily="34" charset="0"/>
              </a:rPr>
              <a:t>facility</a:t>
            </a:r>
            <a:r>
              <a:rPr lang="it-IT" sz="2000" b="1" dirty="0">
                <a:solidFill>
                  <a:srgbClr val="0070C0"/>
                </a:solidFill>
                <a:latin typeface="Trebuchet MS" panose="020B0603020202020204" pitchFamily="34" charset="0"/>
              </a:rPr>
              <a:t> </a:t>
            </a:r>
            <a:r>
              <a:rPr lang="it-IT" sz="2000" b="1" dirty="0" err="1">
                <a:solidFill>
                  <a:srgbClr val="0070C0"/>
                </a:solidFill>
                <a:latin typeface="Trebuchet MS" panose="020B0603020202020204" pitchFamily="34" charset="0"/>
              </a:rPr>
              <a:t>installation</a:t>
            </a:r>
            <a:r>
              <a:rPr lang="it-IT" sz="2000" b="1" dirty="0">
                <a:solidFill>
                  <a:srgbClr val="0070C0"/>
                </a:solidFill>
                <a:latin typeface="Trebuchet MS" panose="020B0603020202020204" pitchFamily="34" charset="0"/>
              </a:rPr>
              <a:t> </a:t>
            </a:r>
            <a:r>
              <a:rPr lang="it-IT" sz="2000" b="1" dirty="0" err="1">
                <a:solidFill>
                  <a:srgbClr val="0070C0"/>
                </a:solidFill>
                <a:latin typeface="Trebuchet MS" panose="020B0603020202020204" pitchFamily="34" charset="0"/>
              </a:rPr>
              <a:t>starts</a:t>
            </a:r>
            <a:r>
              <a:rPr lang="it-IT" sz="2000" b="1" dirty="0">
                <a:solidFill>
                  <a:srgbClr val="0070C0"/>
                </a:solidFill>
                <a:latin typeface="Trebuchet MS" panose="020B0603020202020204" pitchFamily="34" charset="0"/>
              </a:rPr>
              <a:t> by </a:t>
            </a:r>
            <a:r>
              <a:rPr lang="it-IT" sz="2000" b="1" dirty="0" err="1">
                <a:solidFill>
                  <a:srgbClr val="0070C0"/>
                </a:solidFill>
                <a:latin typeface="Trebuchet MS" panose="020B0603020202020204" pitchFamily="34" charset="0"/>
              </a:rPr>
              <a:t>summer</a:t>
            </a:r>
            <a:r>
              <a:rPr lang="it-IT" sz="2000" b="1" dirty="0">
                <a:solidFill>
                  <a:srgbClr val="0070C0"/>
                </a:solidFill>
                <a:latin typeface="Trebuchet MS" panose="020B0603020202020204" pitchFamily="34" charset="0"/>
              </a:rPr>
              <a:t> 2026</a:t>
            </a:r>
          </a:p>
          <a:p>
            <a:pPr marL="342900" indent="-342900">
              <a:lnSpc>
                <a:spcPct val="150000"/>
              </a:lnSpc>
              <a:buFont typeface="Wingdings" panose="05000000000000000000" pitchFamily="2" charset="2"/>
              <a:buChar char="ü"/>
            </a:pPr>
            <a:r>
              <a:rPr lang="it-IT" sz="2000" b="1" dirty="0" err="1">
                <a:solidFill>
                  <a:srgbClr val="0070C0"/>
                </a:solidFill>
                <a:latin typeface="Trebuchet MS" panose="020B0603020202020204" pitchFamily="34" charset="0"/>
              </a:rPr>
              <a:t>Preclinical</a:t>
            </a:r>
            <a:r>
              <a:rPr lang="it-IT" sz="2000" b="1" dirty="0">
                <a:solidFill>
                  <a:srgbClr val="0070C0"/>
                </a:solidFill>
                <a:latin typeface="Trebuchet MS" panose="020B0603020202020204" pitchFamily="34" charset="0"/>
              </a:rPr>
              <a:t> </a:t>
            </a:r>
            <a:r>
              <a:rPr lang="it-IT" sz="2000" b="1" dirty="0" err="1">
                <a:solidFill>
                  <a:srgbClr val="0070C0"/>
                </a:solidFill>
                <a:latin typeface="Trebuchet MS" panose="020B0603020202020204" pitchFamily="34" charset="0"/>
              </a:rPr>
              <a:t>activities</a:t>
            </a:r>
            <a:r>
              <a:rPr lang="it-IT" sz="2000" b="1" dirty="0">
                <a:solidFill>
                  <a:srgbClr val="0070C0"/>
                </a:solidFill>
                <a:latin typeface="Trebuchet MS" panose="020B0603020202020204" pitchFamily="34" charset="0"/>
              </a:rPr>
              <a:t> (</a:t>
            </a:r>
            <a:r>
              <a:rPr lang="it-IT" sz="2000" b="1" dirty="0" err="1">
                <a:solidFill>
                  <a:srgbClr val="0070C0"/>
                </a:solidFill>
                <a:latin typeface="Trebuchet MS" panose="020B0603020202020204" pitchFamily="34" charset="0"/>
              </a:rPr>
              <a:t>dosimetry</a:t>
            </a:r>
            <a:r>
              <a:rPr lang="it-IT" sz="2000" b="1" dirty="0">
                <a:solidFill>
                  <a:srgbClr val="0070C0"/>
                </a:solidFill>
                <a:latin typeface="Trebuchet MS" panose="020B0603020202020204" pitchFamily="34" charset="0"/>
              </a:rPr>
              <a:t> and </a:t>
            </a:r>
            <a:r>
              <a:rPr lang="it-IT" sz="2000" b="1" dirty="0" err="1">
                <a:solidFill>
                  <a:srgbClr val="0070C0"/>
                </a:solidFill>
                <a:latin typeface="Trebuchet MS" panose="020B0603020202020204" pitchFamily="34" charset="0"/>
              </a:rPr>
              <a:t>radiobiology</a:t>
            </a:r>
            <a:r>
              <a:rPr lang="it-IT" sz="2000" b="1" dirty="0">
                <a:solidFill>
                  <a:srgbClr val="0070C0"/>
                </a:solidFill>
                <a:latin typeface="Trebuchet MS" panose="020B0603020202020204" pitchFamily="34" charset="0"/>
              </a:rPr>
              <a:t> test) start by the end of 2026 – </a:t>
            </a:r>
            <a:r>
              <a:rPr lang="it-IT" sz="2000" b="1" dirty="0" err="1">
                <a:solidFill>
                  <a:srgbClr val="0070C0"/>
                </a:solidFill>
                <a:latin typeface="Trebuchet MS" panose="020B0603020202020204" pitchFamily="34" charset="0"/>
              </a:rPr>
              <a:t>beginning</a:t>
            </a:r>
            <a:r>
              <a:rPr lang="it-IT" sz="2000" b="1" dirty="0">
                <a:solidFill>
                  <a:srgbClr val="0070C0"/>
                </a:solidFill>
                <a:latin typeface="Trebuchet MS" panose="020B0603020202020204" pitchFamily="34" charset="0"/>
              </a:rPr>
              <a:t> of 2027</a:t>
            </a:r>
          </a:p>
        </p:txBody>
      </p:sp>
    </p:spTree>
    <p:extLst>
      <p:ext uri="{BB962C8B-B14F-4D97-AF65-F5344CB8AC3E}">
        <p14:creationId xmlns:p14="http://schemas.microsoft.com/office/powerpoint/2010/main" val="4185573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4"/>
          <p:cNvSpPr txBox="1">
            <a:spLocks/>
          </p:cNvSpPr>
          <p:nvPr/>
        </p:nvSpPr>
        <p:spPr>
          <a:xfrm>
            <a:off x="615801" y="495242"/>
            <a:ext cx="7867650" cy="267386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lang="it-IT" sz="2400" kern="1200" dirty="0">
                <a:solidFill>
                  <a:srgbClr val="0062A5"/>
                </a:solidFill>
                <a:latin typeface="Arial" panose="020B0604020202020204" pitchFamily="34" charset="0"/>
                <a:ea typeface="+mj-ea"/>
                <a:cs typeface="Arial" panose="020B0604020202020204" pitchFamily="34" charset="0"/>
              </a:defRPr>
            </a:lvl1pPr>
          </a:lstStyle>
          <a:p>
            <a:r>
              <a:rPr sz="5400" b="1" dirty="0">
                <a:latin typeface="Trebuchet MS" panose="020B0603020202020204" pitchFamily="34" charset="0"/>
              </a:rPr>
              <a:t>THANK YOU!</a:t>
            </a:r>
          </a:p>
        </p:txBody>
      </p:sp>
      <p:pic>
        <p:nvPicPr>
          <p:cNvPr id="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18103">
            <a:off x="7213741" y="1481011"/>
            <a:ext cx="2652978" cy="1055619"/>
          </a:xfrm>
          <a:prstGeom prst="rect">
            <a:avLst/>
          </a:prstGeom>
          <a:noFill/>
          <a:ln w="38100" cap="sq">
            <a:noFill/>
            <a:prstDash val="solid"/>
            <a:miter lim="800000"/>
          </a:ln>
          <a:effectLst/>
          <a:extLst/>
        </p:spPr>
      </p:pic>
      <p:pic>
        <p:nvPicPr>
          <p:cNvPr id="21" name="Picture 8"/>
          <p:cNvPicPr>
            <a:picLocks noChangeAspect="1"/>
          </p:cNvPicPr>
          <p:nvPr/>
        </p:nvPicPr>
        <p:blipFill>
          <a:blip r:embed="rId4"/>
          <a:srcRect/>
          <a:stretch>
            <a:fillRect/>
          </a:stretch>
        </p:blipFill>
        <p:spPr>
          <a:xfrm>
            <a:off x="8078122" y="4375892"/>
            <a:ext cx="533250" cy="503134"/>
          </a:xfrm>
          <a:prstGeom prst="rect">
            <a:avLst/>
          </a:prstGeom>
        </p:spPr>
      </p:pic>
      <p:pic>
        <p:nvPicPr>
          <p:cNvPr id="22" name="Picture 9"/>
          <p:cNvPicPr>
            <a:picLocks noChangeAspect="1"/>
          </p:cNvPicPr>
          <p:nvPr/>
        </p:nvPicPr>
        <p:blipFill>
          <a:blip r:embed="rId5"/>
          <a:srcRect/>
          <a:stretch>
            <a:fillRect/>
          </a:stretch>
        </p:blipFill>
        <p:spPr>
          <a:xfrm>
            <a:off x="8078122" y="3526007"/>
            <a:ext cx="533250" cy="503134"/>
          </a:xfrm>
          <a:prstGeom prst="rect">
            <a:avLst/>
          </a:prstGeom>
        </p:spPr>
      </p:pic>
      <p:pic>
        <p:nvPicPr>
          <p:cNvPr id="23" name="Picture 10"/>
          <p:cNvPicPr>
            <a:picLocks noChangeAspect="1"/>
          </p:cNvPicPr>
          <p:nvPr/>
        </p:nvPicPr>
        <p:blipFill>
          <a:blip r:embed="rId6"/>
          <a:srcRect/>
          <a:stretch>
            <a:fillRect/>
          </a:stretch>
        </p:blipFill>
        <p:spPr>
          <a:xfrm>
            <a:off x="8078122" y="5229403"/>
            <a:ext cx="533250" cy="503134"/>
          </a:xfrm>
          <a:prstGeom prst="rect">
            <a:avLst/>
          </a:prstGeom>
        </p:spPr>
      </p:pic>
      <p:pic>
        <p:nvPicPr>
          <p:cNvPr id="24" name="Picture 11"/>
          <p:cNvPicPr>
            <a:picLocks noChangeAspect="1"/>
          </p:cNvPicPr>
          <p:nvPr/>
        </p:nvPicPr>
        <p:blipFill>
          <a:blip r:embed="rId7"/>
          <a:srcRect r="67178"/>
          <a:stretch>
            <a:fillRect/>
          </a:stretch>
        </p:blipFill>
        <p:spPr>
          <a:xfrm>
            <a:off x="8078122" y="6082914"/>
            <a:ext cx="533250" cy="342087"/>
          </a:xfrm>
          <a:prstGeom prst="rect">
            <a:avLst/>
          </a:prstGeom>
        </p:spPr>
      </p:pic>
      <p:sp>
        <p:nvSpPr>
          <p:cNvPr id="25" name="TextBox 19"/>
          <p:cNvSpPr txBox="1"/>
          <p:nvPr/>
        </p:nvSpPr>
        <p:spPr>
          <a:xfrm>
            <a:off x="8844232" y="3654938"/>
            <a:ext cx="2996123" cy="269304"/>
          </a:xfrm>
          <a:prstGeom prst="rect">
            <a:avLst/>
          </a:prstGeom>
        </p:spPr>
        <p:txBody>
          <a:bodyPr lIns="0" tIns="0" rIns="0" bIns="0" rtlCol="0" anchor="t">
            <a:spAutoFit/>
          </a:bodyPr>
          <a:lstStyle/>
          <a:p>
            <a:pPr>
              <a:lnSpc>
                <a:spcPts val="2109"/>
              </a:lnSpc>
              <a:spcBef>
                <a:spcPct val="0"/>
              </a:spcBef>
            </a:pPr>
            <a:r>
              <a:rPr lang="en-US" sz="1406" dirty="0">
                <a:solidFill>
                  <a:srgbClr val="1A3661"/>
                </a:solidFill>
                <a:latin typeface="Overpass"/>
              </a:rPr>
              <a:t>@</a:t>
            </a:r>
            <a:r>
              <a:rPr lang="en-US" sz="1688" dirty="0" err="1">
                <a:solidFill>
                  <a:srgbClr val="1A3661"/>
                </a:solidFill>
                <a:latin typeface="Overpass"/>
              </a:rPr>
              <a:t>FondazioneCnao</a:t>
            </a:r>
            <a:r>
              <a:rPr lang="en-US" sz="1688" dirty="0">
                <a:solidFill>
                  <a:srgbClr val="1A3661"/>
                </a:solidFill>
                <a:latin typeface="Overpass"/>
              </a:rPr>
              <a:t> </a:t>
            </a:r>
            <a:endParaRPr lang="en-US" sz="1406" dirty="0">
              <a:solidFill>
                <a:srgbClr val="1A3661"/>
              </a:solidFill>
              <a:latin typeface="Overpass"/>
            </a:endParaRPr>
          </a:p>
        </p:txBody>
      </p:sp>
      <p:sp>
        <p:nvSpPr>
          <p:cNvPr id="26" name="TextBox 20"/>
          <p:cNvSpPr txBox="1"/>
          <p:nvPr/>
        </p:nvSpPr>
        <p:spPr>
          <a:xfrm>
            <a:off x="8846547" y="5357163"/>
            <a:ext cx="2940723" cy="269304"/>
          </a:xfrm>
          <a:prstGeom prst="rect">
            <a:avLst/>
          </a:prstGeom>
        </p:spPr>
        <p:txBody>
          <a:bodyPr lIns="0" tIns="0" rIns="0" bIns="0" rtlCol="0" anchor="t">
            <a:spAutoFit/>
          </a:bodyPr>
          <a:lstStyle/>
          <a:p>
            <a:pPr>
              <a:lnSpc>
                <a:spcPts val="2109"/>
              </a:lnSpc>
              <a:spcBef>
                <a:spcPct val="0"/>
              </a:spcBef>
            </a:pPr>
            <a:r>
              <a:rPr lang="en-US" sz="1406" dirty="0">
                <a:solidFill>
                  <a:srgbClr val="1A3661"/>
                </a:solidFill>
                <a:latin typeface="Overpass"/>
              </a:rPr>
              <a:t>@</a:t>
            </a:r>
            <a:r>
              <a:rPr lang="en-US" sz="1688" dirty="0" err="1">
                <a:solidFill>
                  <a:srgbClr val="1A3661"/>
                </a:solidFill>
                <a:latin typeface="Overpass"/>
              </a:rPr>
              <a:t>Fond_CNAO</a:t>
            </a:r>
            <a:endParaRPr lang="en-US" sz="1406" dirty="0">
              <a:solidFill>
                <a:srgbClr val="1A3661"/>
              </a:solidFill>
              <a:latin typeface="Overpass"/>
            </a:endParaRPr>
          </a:p>
        </p:txBody>
      </p:sp>
      <p:sp>
        <p:nvSpPr>
          <p:cNvPr id="27" name="TextBox 21"/>
          <p:cNvSpPr txBox="1"/>
          <p:nvPr/>
        </p:nvSpPr>
        <p:spPr>
          <a:xfrm>
            <a:off x="8819966" y="4365395"/>
            <a:ext cx="3372034" cy="538609"/>
          </a:xfrm>
          <a:prstGeom prst="rect">
            <a:avLst/>
          </a:prstGeom>
        </p:spPr>
        <p:txBody>
          <a:bodyPr wrap="square" lIns="0" tIns="0" rIns="0" bIns="0" rtlCol="0" anchor="t">
            <a:spAutoFit/>
          </a:bodyPr>
          <a:lstStyle/>
          <a:p>
            <a:pPr>
              <a:lnSpc>
                <a:spcPts val="2109"/>
              </a:lnSpc>
              <a:spcBef>
                <a:spcPct val="0"/>
              </a:spcBef>
            </a:pPr>
            <a:r>
              <a:rPr lang="en-US" sz="1688" dirty="0">
                <a:solidFill>
                  <a:srgbClr val="1A3661"/>
                </a:solidFill>
                <a:latin typeface="Overpass"/>
              </a:rPr>
              <a:t>Centro </a:t>
            </a:r>
            <a:r>
              <a:rPr lang="en-US" sz="1688" dirty="0" err="1">
                <a:solidFill>
                  <a:srgbClr val="1A3661"/>
                </a:solidFill>
                <a:latin typeface="Overpass"/>
              </a:rPr>
              <a:t>Nazionale</a:t>
            </a:r>
            <a:r>
              <a:rPr lang="en-US" sz="1688" dirty="0">
                <a:solidFill>
                  <a:srgbClr val="1A3661"/>
                </a:solidFill>
                <a:latin typeface="Overpass"/>
              </a:rPr>
              <a:t> di</a:t>
            </a:r>
          </a:p>
          <a:p>
            <a:pPr>
              <a:lnSpc>
                <a:spcPts val="2109"/>
              </a:lnSpc>
              <a:spcBef>
                <a:spcPct val="0"/>
              </a:spcBef>
            </a:pPr>
            <a:r>
              <a:rPr lang="en-US" sz="1688" dirty="0" err="1">
                <a:solidFill>
                  <a:srgbClr val="1A3661"/>
                </a:solidFill>
                <a:latin typeface="Overpass"/>
              </a:rPr>
              <a:t>Adroterapia</a:t>
            </a:r>
            <a:r>
              <a:rPr lang="en-US" sz="1688" dirty="0">
                <a:solidFill>
                  <a:srgbClr val="1A3661"/>
                </a:solidFill>
                <a:latin typeface="Overpass"/>
              </a:rPr>
              <a:t> </a:t>
            </a:r>
            <a:r>
              <a:rPr lang="en-US" sz="1688" dirty="0" err="1">
                <a:solidFill>
                  <a:srgbClr val="1A3661"/>
                </a:solidFill>
                <a:latin typeface="Overpass"/>
              </a:rPr>
              <a:t>Oncologica</a:t>
            </a:r>
            <a:r>
              <a:rPr lang="en-US" sz="1688" dirty="0">
                <a:solidFill>
                  <a:srgbClr val="1A3661"/>
                </a:solidFill>
                <a:latin typeface="Overpass"/>
              </a:rPr>
              <a:t> </a:t>
            </a:r>
          </a:p>
        </p:txBody>
      </p:sp>
      <p:sp>
        <p:nvSpPr>
          <p:cNvPr id="28" name="TextBox 22"/>
          <p:cNvSpPr txBox="1"/>
          <p:nvPr/>
        </p:nvSpPr>
        <p:spPr>
          <a:xfrm>
            <a:off x="8846546" y="6125524"/>
            <a:ext cx="2996123" cy="269304"/>
          </a:xfrm>
          <a:prstGeom prst="rect">
            <a:avLst/>
          </a:prstGeom>
        </p:spPr>
        <p:txBody>
          <a:bodyPr wrap="square" lIns="0" tIns="0" rIns="0" bIns="0" rtlCol="0" anchor="t">
            <a:spAutoFit/>
          </a:bodyPr>
          <a:lstStyle/>
          <a:p>
            <a:pPr>
              <a:lnSpc>
                <a:spcPts val="2109"/>
              </a:lnSpc>
              <a:spcBef>
                <a:spcPct val="0"/>
              </a:spcBef>
            </a:pPr>
            <a:r>
              <a:rPr lang="en-US" sz="1688" dirty="0">
                <a:solidFill>
                  <a:srgbClr val="1A3661"/>
                </a:solidFill>
                <a:latin typeface="Overpass"/>
              </a:rPr>
              <a:t>Fondazione CNAO</a:t>
            </a:r>
          </a:p>
        </p:txBody>
      </p:sp>
      <p:grpSp>
        <p:nvGrpSpPr>
          <p:cNvPr id="29" name="Group 12"/>
          <p:cNvGrpSpPr/>
          <p:nvPr/>
        </p:nvGrpSpPr>
        <p:grpSpPr>
          <a:xfrm>
            <a:off x="4093835" y="3534868"/>
            <a:ext cx="3663271" cy="2581741"/>
            <a:chOff x="0" y="59603"/>
            <a:chExt cx="3907486" cy="3671810"/>
          </a:xfrm>
        </p:grpSpPr>
        <p:sp>
          <p:nvSpPr>
            <p:cNvPr id="30" name="TextBox 13"/>
            <p:cNvSpPr txBox="1"/>
            <p:nvPr/>
          </p:nvSpPr>
          <p:spPr>
            <a:xfrm>
              <a:off x="0" y="59603"/>
              <a:ext cx="3884801" cy="565397"/>
            </a:xfrm>
            <a:prstGeom prst="rect">
              <a:avLst/>
            </a:prstGeom>
          </p:spPr>
          <p:txBody>
            <a:bodyPr lIns="0" tIns="0" rIns="0" bIns="0" rtlCol="0" anchor="t">
              <a:spAutoFit/>
            </a:bodyPr>
            <a:lstStyle/>
            <a:p>
              <a:pPr algn="r">
                <a:lnSpc>
                  <a:spcPts val="3149"/>
                </a:lnSpc>
              </a:pPr>
              <a:r>
                <a:rPr lang="en-US" sz="2250" dirty="0">
                  <a:solidFill>
                    <a:srgbClr val="1A3661"/>
                  </a:solidFill>
                  <a:latin typeface="Overpass Bold"/>
                </a:rPr>
                <a:t>Address</a:t>
              </a:r>
            </a:p>
          </p:txBody>
        </p:sp>
        <p:sp>
          <p:nvSpPr>
            <p:cNvPr id="31" name="TextBox 14"/>
            <p:cNvSpPr txBox="1"/>
            <p:nvPr/>
          </p:nvSpPr>
          <p:spPr>
            <a:xfrm>
              <a:off x="22684" y="2059302"/>
              <a:ext cx="3884802" cy="583636"/>
            </a:xfrm>
            <a:prstGeom prst="rect">
              <a:avLst/>
            </a:prstGeom>
          </p:spPr>
          <p:txBody>
            <a:bodyPr lIns="0" tIns="0" rIns="0" bIns="0" rtlCol="0" anchor="t">
              <a:spAutoFit/>
            </a:bodyPr>
            <a:lstStyle/>
            <a:p>
              <a:pPr algn="r">
                <a:lnSpc>
                  <a:spcPts val="3150"/>
                </a:lnSpc>
              </a:pPr>
              <a:r>
                <a:rPr lang="en-US" sz="2250" dirty="0">
                  <a:solidFill>
                    <a:srgbClr val="1A3661"/>
                  </a:solidFill>
                  <a:latin typeface="Overpass Bold"/>
                </a:rPr>
                <a:t>    Email </a:t>
              </a:r>
            </a:p>
          </p:txBody>
        </p:sp>
        <p:sp>
          <p:nvSpPr>
            <p:cNvPr id="32" name="TextBox 15"/>
            <p:cNvSpPr txBox="1"/>
            <p:nvPr/>
          </p:nvSpPr>
          <p:spPr>
            <a:xfrm>
              <a:off x="0" y="3147777"/>
              <a:ext cx="3884801" cy="583636"/>
            </a:xfrm>
            <a:prstGeom prst="rect">
              <a:avLst/>
            </a:prstGeom>
          </p:spPr>
          <p:txBody>
            <a:bodyPr lIns="0" tIns="0" rIns="0" bIns="0" rtlCol="0" anchor="t">
              <a:spAutoFit/>
            </a:bodyPr>
            <a:lstStyle/>
            <a:p>
              <a:pPr algn="r">
                <a:lnSpc>
                  <a:spcPts val="3150"/>
                </a:lnSpc>
              </a:pPr>
              <a:r>
                <a:rPr lang="en-US" sz="2250" dirty="0">
                  <a:solidFill>
                    <a:srgbClr val="1A3661"/>
                  </a:solidFill>
                  <a:latin typeface="Overpass Bold"/>
                </a:rPr>
                <a:t>Telephone</a:t>
              </a:r>
            </a:p>
          </p:txBody>
        </p:sp>
        <p:sp>
          <p:nvSpPr>
            <p:cNvPr id="33" name="TextBox 16"/>
            <p:cNvSpPr txBox="1"/>
            <p:nvPr/>
          </p:nvSpPr>
          <p:spPr>
            <a:xfrm>
              <a:off x="0" y="598948"/>
              <a:ext cx="3884801" cy="1367895"/>
            </a:xfrm>
            <a:prstGeom prst="rect">
              <a:avLst/>
            </a:prstGeom>
          </p:spPr>
          <p:txBody>
            <a:bodyPr lIns="0" tIns="0" rIns="0" bIns="0" rtlCol="0" anchor="t">
              <a:spAutoFit/>
            </a:bodyPr>
            <a:lstStyle/>
            <a:p>
              <a:pPr algn="r">
                <a:lnSpc>
                  <a:spcPts val="2531"/>
                </a:lnSpc>
              </a:pPr>
              <a:r>
                <a:rPr lang="en-US" sz="1688" dirty="0">
                  <a:solidFill>
                    <a:srgbClr val="1A3661"/>
                  </a:solidFill>
                  <a:latin typeface="Overpass"/>
                </a:rPr>
                <a:t>Fondazione CNAO</a:t>
              </a:r>
            </a:p>
            <a:p>
              <a:pPr algn="r">
                <a:lnSpc>
                  <a:spcPts val="2531"/>
                </a:lnSpc>
              </a:pPr>
              <a:r>
                <a:rPr lang="en-US" sz="1688" dirty="0">
                  <a:solidFill>
                    <a:srgbClr val="1A3661"/>
                  </a:solidFill>
                  <a:latin typeface="Overpass"/>
                </a:rPr>
                <a:t>Via </a:t>
              </a:r>
              <a:r>
                <a:rPr lang="en-US" sz="1688" dirty="0" err="1">
                  <a:solidFill>
                    <a:srgbClr val="1A3661"/>
                  </a:solidFill>
                  <a:latin typeface="Overpass"/>
                </a:rPr>
                <a:t>Erminio</a:t>
              </a:r>
              <a:r>
                <a:rPr lang="en-US" sz="1688" dirty="0">
                  <a:solidFill>
                    <a:srgbClr val="1A3661"/>
                  </a:solidFill>
                  <a:latin typeface="Overpass"/>
                </a:rPr>
                <a:t> </a:t>
              </a:r>
              <a:r>
                <a:rPr lang="en-US" sz="1688" dirty="0" err="1">
                  <a:solidFill>
                    <a:srgbClr val="1A3661"/>
                  </a:solidFill>
                  <a:latin typeface="Overpass"/>
                </a:rPr>
                <a:t>Borloni</a:t>
              </a:r>
              <a:r>
                <a:rPr lang="en-US" sz="1688" dirty="0">
                  <a:solidFill>
                    <a:srgbClr val="1A3661"/>
                  </a:solidFill>
                  <a:latin typeface="Overpass"/>
                </a:rPr>
                <a:t>, 1</a:t>
              </a:r>
            </a:p>
            <a:p>
              <a:pPr algn="r">
                <a:lnSpc>
                  <a:spcPts val="2531"/>
                </a:lnSpc>
              </a:pPr>
              <a:r>
                <a:rPr lang="en-US" sz="1688" dirty="0">
                  <a:solidFill>
                    <a:srgbClr val="1A3661"/>
                  </a:solidFill>
                  <a:latin typeface="Overpass"/>
                </a:rPr>
                <a:t>27100 Pavia</a:t>
              </a:r>
            </a:p>
          </p:txBody>
        </p:sp>
      </p:grpSp>
      <p:sp>
        <p:nvSpPr>
          <p:cNvPr id="34" name="Segnaposto testo 22"/>
          <p:cNvSpPr txBox="1">
            <a:spLocks/>
          </p:cNvSpPr>
          <p:nvPr/>
        </p:nvSpPr>
        <p:spPr>
          <a:xfrm>
            <a:off x="4231842" y="5256364"/>
            <a:ext cx="3604336" cy="380474"/>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688" kern="1200">
                <a:solidFill>
                  <a:srgbClr val="1A3661"/>
                </a:solidFill>
                <a:latin typeface="Overpass"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info@cnao.it</a:t>
            </a:r>
          </a:p>
        </p:txBody>
      </p:sp>
      <p:sp>
        <p:nvSpPr>
          <p:cNvPr id="35" name="Segnaposto testo 22"/>
          <p:cNvSpPr txBox="1">
            <a:spLocks/>
          </p:cNvSpPr>
          <p:nvPr/>
        </p:nvSpPr>
        <p:spPr>
          <a:xfrm>
            <a:off x="4205259" y="6093426"/>
            <a:ext cx="3604336" cy="380474"/>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688" kern="1200">
                <a:solidFill>
                  <a:srgbClr val="1A3661"/>
                </a:solidFill>
                <a:latin typeface="Overpass"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+ 39 0382-0781</a:t>
            </a:r>
          </a:p>
        </p:txBody>
      </p:sp>
      <p:sp>
        <p:nvSpPr>
          <p:cNvPr id="36" name="TextBox 19"/>
          <p:cNvSpPr txBox="1"/>
          <p:nvPr/>
        </p:nvSpPr>
        <p:spPr>
          <a:xfrm>
            <a:off x="7499302" y="2835788"/>
            <a:ext cx="2996123" cy="269304"/>
          </a:xfrm>
          <a:prstGeom prst="rect">
            <a:avLst/>
          </a:prstGeom>
        </p:spPr>
        <p:txBody>
          <a:bodyPr lIns="0" tIns="0" rIns="0" bIns="0" rtlCol="0" anchor="t">
            <a:spAutoFit/>
          </a:bodyPr>
          <a:lstStyle/>
          <a:p>
            <a:pPr>
              <a:lnSpc>
                <a:spcPts val="2109"/>
              </a:lnSpc>
              <a:spcBef>
                <a:spcPct val="0"/>
              </a:spcBef>
            </a:pPr>
            <a:r>
              <a:rPr lang="en-US" sz="2000" b="1" dirty="0">
                <a:solidFill>
                  <a:srgbClr val="1A3661"/>
                </a:solidFill>
                <a:latin typeface="Overpass"/>
              </a:rPr>
              <a:t>www.cnao.it</a:t>
            </a:r>
          </a:p>
        </p:txBody>
      </p:sp>
      <p:pic>
        <p:nvPicPr>
          <p:cNvPr id="38" name="Immagin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66476" y="6212059"/>
            <a:ext cx="1284812" cy="605088"/>
          </a:xfrm>
          <a:prstGeom prst="rect">
            <a:avLst/>
          </a:prstGeom>
        </p:spPr>
      </p:pic>
      <p:sp>
        <p:nvSpPr>
          <p:cNvPr id="37" name="TextBox 19">
            <a:extLst>
              <a:ext uri="{FF2B5EF4-FFF2-40B4-BE49-F238E27FC236}">
                <a16:creationId xmlns:a16="http://schemas.microsoft.com/office/drawing/2014/main" id="{60DA2401-25C6-0D45-9CC8-D4FA454050A2}"/>
              </a:ext>
            </a:extLst>
          </p:cNvPr>
          <p:cNvSpPr txBox="1"/>
          <p:nvPr/>
        </p:nvSpPr>
        <p:spPr>
          <a:xfrm>
            <a:off x="1219495" y="2839740"/>
            <a:ext cx="2874340" cy="283219"/>
          </a:xfrm>
          <a:prstGeom prst="rect">
            <a:avLst/>
          </a:prstGeom>
        </p:spPr>
        <p:txBody>
          <a:bodyPr wrap="square" lIns="0" tIns="0" rIns="0" bIns="0" rtlCol="0" anchor="t">
            <a:spAutoFit/>
          </a:bodyPr>
          <a:lstStyle/>
          <a:p>
            <a:pPr>
              <a:lnSpc>
                <a:spcPts val="2109"/>
              </a:lnSpc>
              <a:spcBef>
                <a:spcPct val="0"/>
              </a:spcBef>
            </a:pPr>
            <a:r>
              <a:rPr lang="en-US" sz="2400" dirty="0" err="1">
                <a:solidFill>
                  <a:srgbClr val="1A3661"/>
                </a:solidFill>
                <a:latin typeface="Overpass"/>
              </a:rPr>
              <a:t>saverio.altieri@cnao.it</a:t>
            </a:r>
            <a:r>
              <a:rPr lang="en-US" sz="2400" dirty="0">
                <a:solidFill>
                  <a:srgbClr val="1A3661"/>
                </a:solidFill>
                <a:latin typeface="Overpass"/>
              </a:rPr>
              <a:t> </a:t>
            </a:r>
          </a:p>
        </p:txBody>
      </p:sp>
    </p:spTree>
    <p:extLst>
      <p:ext uri="{BB962C8B-B14F-4D97-AF65-F5344CB8AC3E}">
        <p14:creationId xmlns:p14="http://schemas.microsoft.com/office/powerpoint/2010/main" val="3634103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p:cNvPicPr>
            <a:picLocks noChangeAspect="1"/>
          </p:cNvPicPr>
          <p:nvPr/>
        </p:nvPicPr>
        <p:blipFill>
          <a:blip r:embed="rId3" cstate="print"/>
          <a:srcRect t="92440"/>
          <a:stretch>
            <a:fillRect/>
          </a:stretch>
        </p:blipFill>
        <p:spPr>
          <a:xfrm>
            <a:off x="2135561" y="601308"/>
            <a:ext cx="8564121" cy="163396"/>
          </a:xfrm>
          <a:prstGeom prst="rect">
            <a:avLst/>
          </a:prstGeom>
        </p:spPr>
      </p:pic>
      <p:pic>
        <p:nvPicPr>
          <p:cNvPr id="91" name="Picture 90"/>
          <p:cNvPicPr>
            <a:picLocks/>
          </p:cNvPicPr>
          <p:nvPr/>
        </p:nvPicPr>
        <p:blipFill>
          <a:blip r:embed="rId4" cstate="print"/>
          <a:srcRect t="86772"/>
          <a:stretch>
            <a:fillRect/>
          </a:stretch>
        </p:blipFill>
        <p:spPr>
          <a:xfrm>
            <a:off x="1524000" y="428604"/>
            <a:ext cx="827584" cy="144016"/>
          </a:xfrm>
          <a:prstGeom prst="rect">
            <a:avLst/>
          </a:prstGeom>
        </p:spPr>
      </p:pic>
      <p:pic>
        <p:nvPicPr>
          <p:cNvPr id="188" name="Picture 187"/>
          <p:cNvPicPr>
            <a:picLocks noChangeAspect="1"/>
          </p:cNvPicPr>
          <p:nvPr/>
        </p:nvPicPr>
        <p:blipFill>
          <a:blip r:embed="rId5"/>
          <a:stretch>
            <a:fillRect/>
          </a:stretch>
        </p:blipFill>
        <p:spPr>
          <a:xfrm>
            <a:off x="5303913" y="3068960"/>
            <a:ext cx="5130733" cy="3456148"/>
          </a:xfrm>
          <a:prstGeom prst="rect">
            <a:avLst/>
          </a:prstGeom>
        </p:spPr>
      </p:pic>
      <p:pic>
        <p:nvPicPr>
          <p:cNvPr id="11" name="Picture 141" descr="bpa-bah-gb-10"/>
          <p:cNvPicPr>
            <a:picLocks noChangeAspect="1" noChangeArrowheads="1"/>
          </p:cNvPicPr>
          <p:nvPr/>
        </p:nvPicPr>
        <p:blipFill>
          <a:blip r:embed="rId6" cstate="print"/>
          <a:srcRect/>
          <a:stretch>
            <a:fillRect/>
          </a:stretch>
        </p:blipFill>
        <p:spPr bwMode="auto">
          <a:xfrm>
            <a:off x="1703512" y="1340769"/>
            <a:ext cx="4392488" cy="2484363"/>
          </a:xfrm>
          <a:prstGeom prst="rect">
            <a:avLst/>
          </a:prstGeom>
          <a:noFill/>
          <a:ln w="9525">
            <a:noFill/>
            <a:miter lim="800000"/>
            <a:headEnd/>
            <a:tailEnd/>
          </a:ln>
        </p:spPr>
      </p:pic>
      <p:sp>
        <p:nvSpPr>
          <p:cNvPr id="8" name="Rettangolo 7"/>
          <p:cNvSpPr/>
          <p:nvPr/>
        </p:nvSpPr>
        <p:spPr>
          <a:xfrm>
            <a:off x="3647728" y="128915"/>
            <a:ext cx="4896544" cy="461633"/>
          </a:xfrm>
          <a:prstGeom prst="rect">
            <a:avLst/>
          </a:prstGeom>
        </p:spPr>
        <p:txBody>
          <a:bodyPr wrap="square" lIns="91407" tIns="45704" rIns="91407" bIns="45704">
            <a:spAutoFit/>
          </a:bodyPr>
          <a:lstStyle/>
          <a:p>
            <a:r>
              <a:rPr lang="it-IT" sz="2400" b="1" dirty="0">
                <a:solidFill>
                  <a:srgbClr val="0062A5"/>
                </a:solidFill>
                <a:latin typeface="Arial" panose="020B0604020202020204" pitchFamily="34" charset="0"/>
                <a:ea typeface="+mj-ea"/>
                <a:cs typeface="Arial" panose="020B0604020202020204" pitchFamily="34" charset="0"/>
              </a:rPr>
              <a:t>BNCT selectivity at </a:t>
            </a:r>
            <a:r>
              <a:rPr lang="it-IT" sz="2400" b="1" dirty="0" err="1">
                <a:solidFill>
                  <a:srgbClr val="0062A5"/>
                </a:solidFill>
                <a:latin typeface="Arial" panose="020B0604020202020204" pitchFamily="34" charset="0"/>
                <a:ea typeface="+mj-ea"/>
                <a:cs typeface="Arial" panose="020B0604020202020204" pitchFamily="34" charset="0"/>
              </a:rPr>
              <a:t>cellular</a:t>
            </a:r>
            <a:r>
              <a:rPr lang="it-IT" sz="2400" b="1" dirty="0">
                <a:solidFill>
                  <a:srgbClr val="0062A5"/>
                </a:solidFill>
                <a:latin typeface="Arial" panose="020B0604020202020204" pitchFamily="34" charset="0"/>
                <a:ea typeface="+mj-ea"/>
                <a:cs typeface="Arial" panose="020B0604020202020204" pitchFamily="34" charset="0"/>
              </a:rPr>
              <a:t> </a:t>
            </a:r>
            <a:r>
              <a:rPr lang="it-IT" sz="2400" b="1" dirty="0" err="1">
                <a:solidFill>
                  <a:srgbClr val="0062A5"/>
                </a:solidFill>
                <a:latin typeface="Arial" panose="020B0604020202020204" pitchFamily="34" charset="0"/>
                <a:ea typeface="+mj-ea"/>
                <a:cs typeface="Arial" panose="020B0604020202020204" pitchFamily="34" charset="0"/>
              </a:rPr>
              <a:t>level</a:t>
            </a:r>
            <a:endParaRPr lang="it-IT" sz="2400" b="1" dirty="0">
              <a:solidFill>
                <a:srgbClr val="0062A5"/>
              </a:solidFill>
              <a:latin typeface="Arial" panose="020B0604020202020204" pitchFamily="34" charset="0"/>
              <a:ea typeface="+mj-ea"/>
              <a:cs typeface="Arial" panose="020B0604020202020204" pitchFamily="34" charset="0"/>
            </a:endParaRPr>
          </a:p>
        </p:txBody>
      </p:sp>
      <p:sp>
        <p:nvSpPr>
          <p:cNvPr id="2" name="Segnaposto data 1"/>
          <p:cNvSpPr>
            <a:spLocks noGrp="1"/>
          </p:cNvSpPr>
          <p:nvPr>
            <p:ph type="dt" sz="half" idx="10"/>
          </p:nvPr>
        </p:nvSpPr>
        <p:spPr/>
        <p:txBody>
          <a:bodyPr/>
          <a:lstStyle/>
          <a:p>
            <a:r>
              <a:rPr lang="it-IT"/>
              <a:t>in2p3-cnao pavia-05-03-26</a:t>
            </a:r>
          </a:p>
        </p:txBody>
      </p:sp>
      <p:sp>
        <p:nvSpPr>
          <p:cNvPr id="3" name="Segnaposto piè di pagina 2"/>
          <p:cNvSpPr>
            <a:spLocks noGrp="1"/>
          </p:cNvSpPr>
          <p:nvPr>
            <p:ph type="ftr" sz="quarter" idx="11"/>
          </p:nvPr>
        </p:nvSpPr>
        <p:spPr/>
        <p:txBody>
          <a:bodyPr/>
          <a:lstStyle/>
          <a:p>
            <a:r>
              <a:rPr lang="en-US"/>
              <a:t>saverio altieri  CNAO</a:t>
            </a:r>
            <a:endParaRPr lang="it-IT"/>
          </a:p>
        </p:txBody>
      </p:sp>
      <p:sp>
        <p:nvSpPr>
          <p:cNvPr id="4" name="Segnaposto numero diapositiva 3">
            <a:extLst>
              <a:ext uri="{FF2B5EF4-FFF2-40B4-BE49-F238E27FC236}">
                <a16:creationId xmlns:a16="http://schemas.microsoft.com/office/drawing/2014/main" id="{D0B06A04-3B5B-FC41-A0F1-6E26444D6E54}"/>
              </a:ext>
            </a:extLst>
          </p:cNvPr>
          <p:cNvSpPr>
            <a:spLocks noGrp="1"/>
          </p:cNvSpPr>
          <p:nvPr>
            <p:ph type="sldNum" sz="quarter" idx="12"/>
          </p:nvPr>
        </p:nvSpPr>
        <p:spPr/>
        <p:txBody>
          <a:bodyPr/>
          <a:lstStyle/>
          <a:p>
            <a:fld id="{7F39AE4C-A60F-4E29-9A0E-52760C55257B}" type="slidenum">
              <a:rPr lang="it-IT" smtClean="0"/>
              <a:pPr/>
              <a:t>3</a:t>
            </a:fld>
            <a:endParaRPr lang="it-IT"/>
          </a:p>
        </p:txBody>
      </p:sp>
    </p:spTree>
    <p:extLst>
      <p:ext uri="{BB962C8B-B14F-4D97-AF65-F5344CB8AC3E}">
        <p14:creationId xmlns:p14="http://schemas.microsoft.com/office/powerpoint/2010/main" val="806220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p:cNvPicPr>
            <a:picLocks noChangeAspect="1"/>
          </p:cNvPicPr>
          <p:nvPr/>
        </p:nvPicPr>
        <p:blipFill>
          <a:blip r:embed="rId4" cstate="print"/>
          <a:srcRect t="92440"/>
          <a:stretch>
            <a:fillRect/>
          </a:stretch>
        </p:blipFill>
        <p:spPr>
          <a:xfrm>
            <a:off x="2135561" y="601308"/>
            <a:ext cx="8564121" cy="163396"/>
          </a:xfrm>
          <a:prstGeom prst="rect">
            <a:avLst/>
          </a:prstGeom>
        </p:spPr>
      </p:pic>
      <p:pic>
        <p:nvPicPr>
          <p:cNvPr id="91" name="Picture 90"/>
          <p:cNvPicPr>
            <a:picLocks/>
          </p:cNvPicPr>
          <p:nvPr/>
        </p:nvPicPr>
        <p:blipFill>
          <a:blip r:embed="rId5" cstate="print"/>
          <a:srcRect t="86772"/>
          <a:stretch>
            <a:fillRect/>
          </a:stretch>
        </p:blipFill>
        <p:spPr>
          <a:xfrm>
            <a:off x="1524000" y="428604"/>
            <a:ext cx="827584" cy="144016"/>
          </a:xfrm>
          <a:prstGeom prst="rect">
            <a:avLst/>
          </a:prstGeom>
        </p:spPr>
      </p:pic>
      <p:sp>
        <p:nvSpPr>
          <p:cNvPr id="8" name="Rettangolo 7"/>
          <p:cNvSpPr/>
          <p:nvPr/>
        </p:nvSpPr>
        <p:spPr>
          <a:xfrm>
            <a:off x="4308502" y="48169"/>
            <a:ext cx="3332455" cy="461633"/>
          </a:xfrm>
          <a:prstGeom prst="rect">
            <a:avLst/>
          </a:prstGeom>
        </p:spPr>
        <p:txBody>
          <a:bodyPr wrap="square" lIns="91407" tIns="45704" rIns="91407" bIns="45704">
            <a:spAutoFit/>
          </a:bodyPr>
          <a:lstStyle/>
          <a:p>
            <a:pPr lvl="0"/>
            <a:r>
              <a:rPr lang="it-IT" sz="2400" b="1" dirty="0" err="1">
                <a:solidFill>
                  <a:srgbClr val="0062A5"/>
                </a:solidFill>
                <a:latin typeface="Arial" panose="020B0604020202020204" pitchFamily="34" charset="0"/>
                <a:ea typeface="+mj-ea"/>
                <a:cs typeface="Arial" panose="020B0604020202020204" pitchFamily="34" charset="0"/>
              </a:rPr>
              <a:t>Boron</a:t>
            </a:r>
            <a:r>
              <a:rPr lang="it-IT" sz="2400" b="1" dirty="0">
                <a:solidFill>
                  <a:srgbClr val="0062A5"/>
                </a:solidFill>
                <a:latin typeface="Arial" panose="020B0604020202020204" pitchFamily="34" charset="0"/>
                <a:ea typeface="+mj-ea"/>
                <a:cs typeface="Arial" panose="020B0604020202020204" pitchFamily="34" charset="0"/>
              </a:rPr>
              <a:t> </a:t>
            </a:r>
            <a:r>
              <a:rPr lang="it-IT" sz="2400" b="1" dirty="0" err="1">
                <a:solidFill>
                  <a:srgbClr val="0062A5"/>
                </a:solidFill>
                <a:latin typeface="Arial" panose="020B0604020202020204" pitchFamily="34" charset="0"/>
                <a:ea typeface="+mj-ea"/>
                <a:cs typeface="Arial" panose="020B0604020202020204" pitchFamily="34" charset="0"/>
              </a:rPr>
              <a:t>concentration</a:t>
            </a:r>
            <a:endParaRPr lang="it-IT" sz="2400" b="1" dirty="0">
              <a:solidFill>
                <a:srgbClr val="0062A5"/>
              </a:solidFill>
              <a:latin typeface="Arial" panose="020B0604020202020204" pitchFamily="34" charset="0"/>
              <a:ea typeface="+mj-ea"/>
              <a:cs typeface="Arial" panose="020B0604020202020204" pitchFamily="34" charset="0"/>
            </a:endParaRPr>
          </a:p>
        </p:txBody>
      </p:sp>
      <p:sp>
        <p:nvSpPr>
          <p:cNvPr id="7" name="Text Box 2"/>
          <p:cNvSpPr txBox="1">
            <a:spLocks noChangeArrowheads="1"/>
          </p:cNvSpPr>
          <p:nvPr/>
        </p:nvSpPr>
        <p:spPr bwMode="auto">
          <a:xfrm>
            <a:off x="2567609" y="2663825"/>
            <a:ext cx="2175839" cy="646331"/>
          </a:xfrm>
          <a:prstGeom prst="rect">
            <a:avLst/>
          </a:prstGeom>
          <a:noFill/>
          <a:ln w="9525">
            <a:solidFill>
              <a:schemeClr val="tx1"/>
            </a:solidFill>
            <a:miter lim="800000"/>
            <a:headEnd/>
            <a:tailEnd/>
          </a:ln>
          <a:effectLst/>
        </p:spPr>
        <p:txBody>
          <a:bodyPr wrap="square">
            <a:spAutoFit/>
          </a:bodyPr>
          <a:lstStyle/>
          <a:p>
            <a:pPr algn="ctr"/>
            <a:r>
              <a:rPr lang="it-IT" dirty="0">
                <a:latin typeface="Times New Roman" panose="02020603050405020304" pitchFamily="18" charset="0"/>
                <a:cs typeface="Times New Roman" panose="02020603050405020304" pitchFamily="18" charset="0"/>
              </a:rPr>
              <a:t>from 2 to 6 </a:t>
            </a:r>
            <a:r>
              <a:rPr lang="it-IT" dirty="0" err="1">
                <a:latin typeface="Times New Roman" panose="02020603050405020304" pitchFamily="18" charset="0"/>
                <a:cs typeface="Times New Roman" panose="02020603050405020304" pitchFamily="18" charset="0"/>
              </a:rPr>
              <a:t>tracks</a:t>
            </a:r>
            <a:endParaRPr lang="it-IT" dirty="0">
              <a:latin typeface="Times New Roman" panose="02020603050405020304" pitchFamily="18" charset="0"/>
              <a:cs typeface="Times New Roman" panose="02020603050405020304" pitchFamily="18" charset="0"/>
            </a:endParaRPr>
          </a:p>
          <a:p>
            <a:pPr algn="ctr"/>
            <a:r>
              <a:rPr lang="it-IT" dirty="0">
                <a:latin typeface="Times New Roman" panose="02020603050405020304" pitchFamily="18" charset="0"/>
                <a:cs typeface="Times New Roman" panose="02020603050405020304" pitchFamily="18" charset="0"/>
              </a:rPr>
              <a:t>in the </a:t>
            </a:r>
            <a:r>
              <a:rPr lang="it-IT" dirty="0" err="1">
                <a:latin typeface="Times New Roman" panose="02020603050405020304" pitchFamily="18" charset="0"/>
                <a:cs typeface="Times New Roman" panose="02020603050405020304" pitchFamily="18" charset="0"/>
              </a:rPr>
              <a:t>nucleus</a:t>
            </a:r>
            <a:endParaRPr lang="it-IT" dirty="0">
              <a:latin typeface="Times New Roman" panose="02020603050405020304" pitchFamily="18" charset="0"/>
              <a:cs typeface="Times New Roman" panose="02020603050405020304" pitchFamily="18" charset="0"/>
            </a:endParaRPr>
          </a:p>
        </p:txBody>
      </p:sp>
      <p:sp>
        <p:nvSpPr>
          <p:cNvPr id="9" name="Text Box 3"/>
          <p:cNvSpPr txBox="1">
            <a:spLocks noChangeArrowheads="1"/>
          </p:cNvSpPr>
          <p:nvPr/>
        </p:nvSpPr>
        <p:spPr bwMode="auto">
          <a:xfrm>
            <a:off x="7456926" y="2531582"/>
            <a:ext cx="1351652" cy="646331"/>
          </a:xfrm>
          <a:prstGeom prst="rect">
            <a:avLst/>
          </a:prstGeom>
          <a:noFill/>
          <a:ln w="9525">
            <a:solidFill>
              <a:schemeClr val="tx1"/>
            </a:solidFill>
            <a:miter lim="800000"/>
            <a:headEnd/>
            <a:tailEnd/>
          </a:ln>
          <a:effectLst/>
        </p:spPr>
        <p:txBody>
          <a:bodyPr wrap="none">
            <a:spAutoFit/>
          </a:bodyPr>
          <a:lstStyle/>
          <a:p>
            <a:pPr algn="ctr"/>
            <a:r>
              <a:rPr lang="it-IT" dirty="0">
                <a:latin typeface="Times New Roman" panose="02020603050405020304" pitchFamily="18" charset="0"/>
                <a:cs typeface="Times New Roman" panose="02020603050405020304" pitchFamily="18" charset="0"/>
              </a:rPr>
              <a:t>a </a:t>
            </a:r>
            <a:r>
              <a:rPr lang="it-IT" dirty="0" err="1">
                <a:latin typeface="Times New Roman" panose="02020603050405020304" pitchFamily="18" charset="0"/>
                <a:cs typeface="Times New Roman" panose="02020603050405020304" pitchFamily="18" charset="0"/>
              </a:rPr>
              <a:t>letal</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lesion</a:t>
            </a:r>
            <a:endParaRPr lang="it-IT" dirty="0">
              <a:latin typeface="Times New Roman" panose="02020603050405020304" pitchFamily="18" charset="0"/>
              <a:cs typeface="Times New Roman" panose="02020603050405020304" pitchFamily="18" charset="0"/>
            </a:endParaRPr>
          </a:p>
          <a:p>
            <a:pPr algn="ctr"/>
            <a:r>
              <a:rPr lang="it-IT" dirty="0">
                <a:latin typeface="Times New Roman" panose="02020603050405020304" pitchFamily="18" charset="0"/>
                <a:cs typeface="Times New Roman" panose="02020603050405020304" pitchFamily="18" charset="0"/>
              </a:rPr>
              <a:t>in the </a:t>
            </a:r>
            <a:r>
              <a:rPr lang="it-IT" dirty="0" err="1">
                <a:latin typeface="Times New Roman" panose="02020603050405020304" pitchFamily="18" charset="0"/>
                <a:cs typeface="Times New Roman" panose="02020603050405020304" pitchFamily="18" charset="0"/>
              </a:rPr>
              <a:t>cell</a:t>
            </a:r>
            <a:endParaRPr lang="it-IT" dirty="0">
              <a:latin typeface="Times New Roman" panose="02020603050405020304" pitchFamily="18" charset="0"/>
              <a:cs typeface="Times New Roman" panose="02020603050405020304" pitchFamily="18" charset="0"/>
            </a:endParaRPr>
          </a:p>
        </p:txBody>
      </p:sp>
      <p:sp>
        <p:nvSpPr>
          <p:cNvPr id="10" name="AutoShape 4"/>
          <p:cNvSpPr>
            <a:spLocks noChangeArrowheads="1"/>
          </p:cNvSpPr>
          <p:nvPr/>
        </p:nvSpPr>
        <p:spPr bwMode="auto">
          <a:xfrm>
            <a:off x="5612031" y="2854748"/>
            <a:ext cx="976313" cy="4857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lstStyle/>
          <a:p>
            <a:endParaRPr lang="it-IT"/>
          </a:p>
        </p:txBody>
      </p:sp>
      <p:grpSp>
        <p:nvGrpSpPr>
          <p:cNvPr id="12" name="Gruppo 11"/>
          <p:cNvGrpSpPr/>
          <p:nvPr/>
        </p:nvGrpSpPr>
        <p:grpSpPr>
          <a:xfrm>
            <a:off x="5015880" y="836712"/>
            <a:ext cx="2082800" cy="1931988"/>
            <a:chOff x="3530600" y="749300"/>
            <a:chExt cx="2082800" cy="1931988"/>
          </a:xfrm>
        </p:grpSpPr>
        <p:grpSp>
          <p:nvGrpSpPr>
            <p:cNvPr id="13" name="Group 7"/>
            <p:cNvGrpSpPr>
              <a:grpSpLocks/>
            </p:cNvGrpSpPr>
            <p:nvPr/>
          </p:nvGrpSpPr>
          <p:grpSpPr bwMode="auto">
            <a:xfrm>
              <a:off x="3530600" y="749300"/>
              <a:ext cx="2082800" cy="1931988"/>
              <a:chOff x="1806" y="983"/>
              <a:chExt cx="2322" cy="2185"/>
            </a:xfrm>
          </p:grpSpPr>
          <p:sp>
            <p:nvSpPr>
              <p:cNvPr id="17" name="Freeform 8"/>
              <p:cNvSpPr>
                <a:spLocks/>
              </p:cNvSpPr>
              <p:nvPr/>
            </p:nvSpPr>
            <p:spPr bwMode="auto">
              <a:xfrm>
                <a:off x="1806" y="983"/>
                <a:ext cx="2322" cy="2185"/>
              </a:xfrm>
              <a:custGeom>
                <a:avLst/>
                <a:gdLst/>
                <a:ahLst/>
                <a:cxnLst>
                  <a:cxn ang="0">
                    <a:pos x="7873" y="3459"/>
                  </a:cxn>
                  <a:cxn ang="0">
                    <a:pos x="7768" y="2883"/>
                  </a:cxn>
                  <a:cxn ang="0">
                    <a:pos x="7574" y="2331"/>
                  </a:cxn>
                  <a:cxn ang="0">
                    <a:pos x="7296" y="1813"/>
                  </a:cxn>
                  <a:cxn ang="0">
                    <a:pos x="6941" y="1341"/>
                  </a:cxn>
                  <a:cxn ang="0">
                    <a:pos x="6518" y="928"/>
                  </a:cxn>
                  <a:cxn ang="0">
                    <a:pos x="6035" y="583"/>
                  </a:cxn>
                  <a:cxn ang="0">
                    <a:pos x="5503" y="312"/>
                  </a:cxn>
                  <a:cxn ang="0">
                    <a:pos x="4936" y="122"/>
                  </a:cxn>
                  <a:cxn ang="0">
                    <a:pos x="4346" y="19"/>
                  </a:cxn>
                  <a:cxn ang="0">
                    <a:pos x="3947" y="0"/>
                  </a:cxn>
                  <a:cxn ang="0">
                    <a:pos x="3349" y="44"/>
                  </a:cxn>
                  <a:cxn ang="0">
                    <a:pos x="2765" y="177"/>
                  </a:cxn>
                  <a:cxn ang="0">
                    <a:pos x="2208" y="393"/>
                  </a:cxn>
                  <a:cxn ang="0">
                    <a:pos x="1692" y="689"/>
                  </a:cxn>
                  <a:cxn ang="0">
                    <a:pos x="1227" y="1059"/>
                  </a:cxn>
                  <a:cxn ang="0">
                    <a:pos x="826" y="1493"/>
                  </a:cxn>
                  <a:cxn ang="0">
                    <a:pos x="496" y="1980"/>
                  </a:cxn>
                  <a:cxn ang="0">
                    <a:pos x="246" y="2511"/>
                  </a:cxn>
                  <a:cxn ang="0">
                    <a:pos x="81" y="3073"/>
                  </a:cxn>
                  <a:cxn ang="0">
                    <a:pos x="5" y="3652"/>
                  </a:cxn>
                  <a:cxn ang="0">
                    <a:pos x="5" y="4042"/>
                  </a:cxn>
                  <a:cxn ang="0">
                    <a:pos x="81" y="4622"/>
                  </a:cxn>
                  <a:cxn ang="0">
                    <a:pos x="246" y="5184"/>
                  </a:cxn>
                  <a:cxn ang="0">
                    <a:pos x="496" y="5714"/>
                  </a:cxn>
                  <a:cxn ang="0">
                    <a:pos x="826" y="6202"/>
                  </a:cxn>
                  <a:cxn ang="0">
                    <a:pos x="1227" y="6636"/>
                  </a:cxn>
                  <a:cxn ang="0">
                    <a:pos x="1692" y="7006"/>
                  </a:cxn>
                  <a:cxn ang="0">
                    <a:pos x="2208" y="7302"/>
                  </a:cxn>
                  <a:cxn ang="0">
                    <a:pos x="2765" y="7518"/>
                  </a:cxn>
                  <a:cxn ang="0">
                    <a:pos x="3349" y="7651"/>
                  </a:cxn>
                  <a:cxn ang="0">
                    <a:pos x="3947" y="7695"/>
                  </a:cxn>
                  <a:cxn ang="0">
                    <a:pos x="4346" y="7676"/>
                  </a:cxn>
                  <a:cxn ang="0">
                    <a:pos x="4936" y="7572"/>
                  </a:cxn>
                  <a:cxn ang="0">
                    <a:pos x="5503" y="7383"/>
                  </a:cxn>
                  <a:cxn ang="0">
                    <a:pos x="6035" y="7112"/>
                  </a:cxn>
                  <a:cxn ang="0">
                    <a:pos x="6518" y="6766"/>
                  </a:cxn>
                  <a:cxn ang="0">
                    <a:pos x="6941" y="6354"/>
                  </a:cxn>
                  <a:cxn ang="0">
                    <a:pos x="7296" y="5882"/>
                  </a:cxn>
                  <a:cxn ang="0">
                    <a:pos x="7574" y="5364"/>
                  </a:cxn>
                  <a:cxn ang="0">
                    <a:pos x="7768" y="4812"/>
                  </a:cxn>
                  <a:cxn ang="0">
                    <a:pos x="7873" y="4236"/>
                  </a:cxn>
                </a:cxnLst>
                <a:rect l="0" t="0" r="r" b="b"/>
                <a:pathLst>
                  <a:path w="7894" h="7695">
                    <a:moveTo>
                      <a:pt x="7894" y="3847"/>
                    </a:moveTo>
                    <a:lnTo>
                      <a:pt x="7889" y="3652"/>
                    </a:lnTo>
                    <a:lnTo>
                      <a:pt x="7873" y="3459"/>
                    </a:lnTo>
                    <a:lnTo>
                      <a:pt x="7848" y="3265"/>
                    </a:lnTo>
                    <a:lnTo>
                      <a:pt x="7813" y="3073"/>
                    </a:lnTo>
                    <a:lnTo>
                      <a:pt x="7768" y="2883"/>
                    </a:lnTo>
                    <a:lnTo>
                      <a:pt x="7712" y="2696"/>
                    </a:lnTo>
                    <a:lnTo>
                      <a:pt x="7648" y="2511"/>
                    </a:lnTo>
                    <a:lnTo>
                      <a:pt x="7574" y="2331"/>
                    </a:lnTo>
                    <a:lnTo>
                      <a:pt x="7490" y="2153"/>
                    </a:lnTo>
                    <a:lnTo>
                      <a:pt x="7398" y="1980"/>
                    </a:lnTo>
                    <a:lnTo>
                      <a:pt x="7296" y="1813"/>
                    </a:lnTo>
                    <a:lnTo>
                      <a:pt x="7186" y="1649"/>
                    </a:lnTo>
                    <a:lnTo>
                      <a:pt x="7068" y="1493"/>
                    </a:lnTo>
                    <a:lnTo>
                      <a:pt x="6941" y="1341"/>
                    </a:lnTo>
                    <a:lnTo>
                      <a:pt x="6807" y="1197"/>
                    </a:lnTo>
                    <a:lnTo>
                      <a:pt x="6667" y="1059"/>
                    </a:lnTo>
                    <a:lnTo>
                      <a:pt x="6518" y="928"/>
                    </a:lnTo>
                    <a:lnTo>
                      <a:pt x="6363" y="805"/>
                    </a:lnTo>
                    <a:lnTo>
                      <a:pt x="6202" y="689"/>
                    </a:lnTo>
                    <a:lnTo>
                      <a:pt x="6035" y="583"/>
                    </a:lnTo>
                    <a:lnTo>
                      <a:pt x="5863" y="483"/>
                    </a:lnTo>
                    <a:lnTo>
                      <a:pt x="5686" y="393"/>
                    </a:lnTo>
                    <a:lnTo>
                      <a:pt x="5503" y="312"/>
                    </a:lnTo>
                    <a:lnTo>
                      <a:pt x="5318" y="239"/>
                    </a:lnTo>
                    <a:lnTo>
                      <a:pt x="5129" y="177"/>
                    </a:lnTo>
                    <a:lnTo>
                      <a:pt x="4936" y="122"/>
                    </a:lnTo>
                    <a:lnTo>
                      <a:pt x="4742" y="78"/>
                    </a:lnTo>
                    <a:lnTo>
                      <a:pt x="4545" y="44"/>
                    </a:lnTo>
                    <a:lnTo>
                      <a:pt x="4346" y="19"/>
                    </a:lnTo>
                    <a:lnTo>
                      <a:pt x="4147" y="4"/>
                    </a:lnTo>
                    <a:lnTo>
                      <a:pt x="3947" y="0"/>
                    </a:lnTo>
                    <a:lnTo>
                      <a:pt x="3947" y="0"/>
                    </a:lnTo>
                    <a:lnTo>
                      <a:pt x="3747" y="4"/>
                    </a:lnTo>
                    <a:lnTo>
                      <a:pt x="3548" y="19"/>
                    </a:lnTo>
                    <a:lnTo>
                      <a:pt x="3349" y="44"/>
                    </a:lnTo>
                    <a:lnTo>
                      <a:pt x="3152" y="78"/>
                    </a:lnTo>
                    <a:lnTo>
                      <a:pt x="2958" y="122"/>
                    </a:lnTo>
                    <a:lnTo>
                      <a:pt x="2765" y="177"/>
                    </a:lnTo>
                    <a:lnTo>
                      <a:pt x="2576" y="239"/>
                    </a:lnTo>
                    <a:lnTo>
                      <a:pt x="2391" y="312"/>
                    </a:lnTo>
                    <a:lnTo>
                      <a:pt x="2208" y="393"/>
                    </a:lnTo>
                    <a:lnTo>
                      <a:pt x="2031" y="483"/>
                    </a:lnTo>
                    <a:lnTo>
                      <a:pt x="1859" y="583"/>
                    </a:lnTo>
                    <a:lnTo>
                      <a:pt x="1692" y="689"/>
                    </a:lnTo>
                    <a:lnTo>
                      <a:pt x="1531" y="805"/>
                    </a:lnTo>
                    <a:lnTo>
                      <a:pt x="1376" y="928"/>
                    </a:lnTo>
                    <a:lnTo>
                      <a:pt x="1227" y="1059"/>
                    </a:lnTo>
                    <a:lnTo>
                      <a:pt x="1087" y="1197"/>
                    </a:lnTo>
                    <a:lnTo>
                      <a:pt x="953" y="1341"/>
                    </a:lnTo>
                    <a:lnTo>
                      <a:pt x="826" y="1493"/>
                    </a:lnTo>
                    <a:lnTo>
                      <a:pt x="708" y="1649"/>
                    </a:lnTo>
                    <a:lnTo>
                      <a:pt x="598" y="1813"/>
                    </a:lnTo>
                    <a:lnTo>
                      <a:pt x="496" y="1980"/>
                    </a:lnTo>
                    <a:lnTo>
                      <a:pt x="404" y="2153"/>
                    </a:lnTo>
                    <a:lnTo>
                      <a:pt x="320" y="2331"/>
                    </a:lnTo>
                    <a:lnTo>
                      <a:pt x="246" y="2511"/>
                    </a:lnTo>
                    <a:lnTo>
                      <a:pt x="182" y="2696"/>
                    </a:lnTo>
                    <a:lnTo>
                      <a:pt x="126" y="2883"/>
                    </a:lnTo>
                    <a:lnTo>
                      <a:pt x="81" y="3073"/>
                    </a:lnTo>
                    <a:lnTo>
                      <a:pt x="46" y="3265"/>
                    </a:lnTo>
                    <a:lnTo>
                      <a:pt x="21" y="3459"/>
                    </a:lnTo>
                    <a:lnTo>
                      <a:pt x="5" y="3652"/>
                    </a:lnTo>
                    <a:lnTo>
                      <a:pt x="0" y="3847"/>
                    </a:lnTo>
                    <a:lnTo>
                      <a:pt x="0" y="3847"/>
                    </a:lnTo>
                    <a:lnTo>
                      <a:pt x="5" y="4042"/>
                    </a:lnTo>
                    <a:lnTo>
                      <a:pt x="21" y="4236"/>
                    </a:lnTo>
                    <a:lnTo>
                      <a:pt x="46" y="4430"/>
                    </a:lnTo>
                    <a:lnTo>
                      <a:pt x="81" y="4622"/>
                    </a:lnTo>
                    <a:lnTo>
                      <a:pt x="126" y="4812"/>
                    </a:lnTo>
                    <a:lnTo>
                      <a:pt x="182" y="4999"/>
                    </a:lnTo>
                    <a:lnTo>
                      <a:pt x="246" y="5184"/>
                    </a:lnTo>
                    <a:lnTo>
                      <a:pt x="320" y="5364"/>
                    </a:lnTo>
                    <a:lnTo>
                      <a:pt x="404" y="5542"/>
                    </a:lnTo>
                    <a:lnTo>
                      <a:pt x="496" y="5714"/>
                    </a:lnTo>
                    <a:lnTo>
                      <a:pt x="598" y="5882"/>
                    </a:lnTo>
                    <a:lnTo>
                      <a:pt x="708" y="6045"/>
                    </a:lnTo>
                    <a:lnTo>
                      <a:pt x="826" y="6202"/>
                    </a:lnTo>
                    <a:lnTo>
                      <a:pt x="953" y="6354"/>
                    </a:lnTo>
                    <a:lnTo>
                      <a:pt x="1087" y="6498"/>
                    </a:lnTo>
                    <a:lnTo>
                      <a:pt x="1227" y="6636"/>
                    </a:lnTo>
                    <a:lnTo>
                      <a:pt x="1376" y="6766"/>
                    </a:lnTo>
                    <a:lnTo>
                      <a:pt x="1531" y="6890"/>
                    </a:lnTo>
                    <a:lnTo>
                      <a:pt x="1692" y="7006"/>
                    </a:lnTo>
                    <a:lnTo>
                      <a:pt x="1859" y="7112"/>
                    </a:lnTo>
                    <a:lnTo>
                      <a:pt x="2031" y="7212"/>
                    </a:lnTo>
                    <a:lnTo>
                      <a:pt x="2208" y="7302"/>
                    </a:lnTo>
                    <a:lnTo>
                      <a:pt x="2391" y="7383"/>
                    </a:lnTo>
                    <a:lnTo>
                      <a:pt x="2576" y="7456"/>
                    </a:lnTo>
                    <a:lnTo>
                      <a:pt x="2765" y="7518"/>
                    </a:lnTo>
                    <a:lnTo>
                      <a:pt x="2958" y="7572"/>
                    </a:lnTo>
                    <a:lnTo>
                      <a:pt x="3152" y="7617"/>
                    </a:lnTo>
                    <a:lnTo>
                      <a:pt x="3349" y="7651"/>
                    </a:lnTo>
                    <a:lnTo>
                      <a:pt x="3548" y="7676"/>
                    </a:lnTo>
                    <a:lnTo>
                      <a:pt x="3747" y="7690"/>
                    </a:lnTo>
                    <a:lnTo>
                      <a:pt x="3947" y="7695"/>
                    </a:lnTo>
                    <a:lnTo>
                      <a:pt x="3947" y="7695"/>
                    </a:lnTo>
                    <a:lnTo>
                      <a:pt x="4147" y="7690"/>
                    </a:lnTo>
                    <a:lnTo>
                      <a:pt x="4346" y="7676"/>
                    </a:lnTo>
                    <a:lnTo>
                      <a:pt x="4545" y="7651"/>
                    </a:lnTo>
                    <a:lnTo>
                      <a:pt x="4742" y="7617"/>
                    </a:lnTo>
                    <a:lnTo>
                      <a:pt x="4936" y="7572"/>
                    </a:lnTo>
                    <a:lnTo>
                      <a:pt x="5129" y="7518"/>
                    </a:lnTo>
                    <a:lnTo>
                      <a:pt x="5318" y="7456"/>
                    </a:lnTo>
                    <a:lnTo>
                      <a:pt x="5503" y="7383"/>
                    </a:lnTo>
                    <a:lnTo>
                      <a:pt x="5686" y="7302"/>
                    </a:lnTo>
                    <a:lnTo>
                      <a:pt x="5863" y="7212"/>
                    </a:lnTo>
                    <a:lnTo>
                      <a:pt x="6035" y="7112"/>
                    </a:lnTo>
                    <a:lnTo>
                      <a:pt x="6202" y="7006"/>
                    </a:lnTo>
                    <a:lnTo>
                      <a:pt x="6363" y="6890"/>
                    </a:lnTo>
                    <a:lnTo>
                      <a:pt x="6518" y="6766"/>
                    </a:lnTo>
                    <a:lnTo>
                      <a:pt x="6667" y="6636"/>
                    </a:lnTo>
                    <a:lnTo>
                      <a:pt x="6807" y="6498"/>
                    </a:lnTo>
                    <a:lnTo>
                      <a:pt x="6941" y="6354"/>
                    </a:lnTo>
                    <a:lnTo>
                      <a:pt x="7068" y="6202"/>
                    </a:lnTo>
                    <a:lnTo>
                      <a:pt x="7186" y="6045"/>
                    </a:lnTo>
                    <a:lnTo>
                      <a:pt x="7296" y="5882"/>
                    </a:lnTo>
                    <a:lnTo>
                      <a:pt x="7398" y="5714"/>
                    </a:lnTo>
                    <a:lnTo>
                      <a:pt x="7490" y="5542"/>
                    </a:lnTo>
                    <a:lnTo>
                      <a:pt x="7574" y="5364"/>
                    </a:lnTo>
                    <a:lnTo>
                      <a:pt x="7648" y="5184"/>
                    </a:lnTo>
                    <a:lnTo>
                      <a:pt x="7712" y="4999"/>
                    </a:lnTo>
                    <a:lnTo>
                      <a:pt x="7768" y="4812"/>
                    </a:lnTo>
                    <a:lnTo>
                      <a:pt x="7813" y="4622"/>
                    </a:lnTo>
                    <a:lnTo>
                      <a:pt x="7848" y="4430"/>
                    </a:lnTo>
                    <a:lnTo>
                      <a:pt x="7873" y="4236"/>
                    </a:lnTo>
                    <a:lnTo>
                      <a:pt x="7889" y="4042"/>
                    </a:lnTo>
                    <a:lnTo>
                      <a:pt x="7894" y="3847"/>
                    </a:lnTo>
                    <a:close/>
                  </a:path>
                </a:pathLst>
              </a:custGeom>
              <a:solidFill>
                <a:srgbClr val="CCFFFF"/>
              </a:solidFill>
              <a:ln w="9525">
                <a:noFill/>
                <a:round/>
                <a:headEnd/>
                <a:tailEnd/>
              </a:ln>
            </p:spPr>
            <p:txBody>
              <a:bodyPr/>
              <a:lstStyle/>
              <a:p>
                <a:endParaRPr lang="it-IT"/>
              </a:p>
            </p:txBody>
          </p:sp>
          <p:sp>
            <p:nvSpPr>
              <p:cNvPr id="18" name="Freeform 9"/>
              <p:cNvSpPr>
                <a:spLocks/>
              </p:cNvSpPr>
              <p:nvPr/>
            </p:nvSpPr>
            <p:spPr bwMode="auto">
              <a:xfrm>
                <a:off x="1806" y="983"/>
                <a:ext cx="2322" cy="2185"/>
              </a:xfrm>
              <a:custGeom>
                <a:avLst/>
                <a:gdLst/>
                <a:ahLst/>
                <a:cxnLst>
                  <a:cxn ang="0">
                    <a:pos x="3947" y="7695"/>
                  </a:cxn>
                  <a:cxn ang="0">
                    <a:pos x="3237" y="7633"/>
                  </a:cxn>
                  <a:cxn ang="0">
                    <a:pos x="2570" y="7453"/>
                  </a:cxn>
                  <a:cxn ang="0">
                    <a:pos x="1955" y="7169"/>
                  </a:cxn>
                  <a:cxn ang="0">
                    <a:pos x="1404" y="6789"/>
                  </a:cxn>
                  <a:cxn ang="0">
                    <a:pos x="928" y="6325"/>
                  </a:cxn>
                  <a:cxn ang="0">
                    <a:pos x="539" y="5788"/>
                  </a:cxn>
                  <a:cxn ang="0">
                    <a:pos x="246" y="5190"/>
                  </a:cxn>
                  <a:cxn ang="0">
                    <a:pos x="64" y="4538"/>
                  </a:cxn>
                  <a:cxn ang="0">
                    <a:pos x="0" y="3847"/>
                  </a:cxn>
                  <a:cxn ang="0">
                    <a:pos x="64" y="3156"/>
                  </a:cxn>
                  <a:cxn ang="0">
                    <a:pos x="246" y="2504"/>
                  </a:cxn>
                  <a:cxn ang="0">
                    <a:pos x="539" y="1905"/>
                  </a:cxn>
                  <a:cxn ang="0">
                    <a:pos x="928" y="1368"/>
                  </a:cxn>
                  <a:cxn ang="0">
                    <a:pos x="1404" y="904"/>
                  </a:cxn>
                  <a:cxn ang="0">
                    <a:pos x="1955" y="525"/>
                  </a:cxn>
                  <a:cxn ang="0">
                    <a:pos x="2570" y="240"/>
                  </a:cxn>
                  <a:cxn ang="0">
                    <a:pos x="3237" y="61"/>
                  </a:cxn>
                  <a:cxn ang="0">
                    <a:pos x="3947" y="0"/>
                  </a:cxn>
                  <a:cxn ang="0">
                    <a:pos x="4656" y="61"/>
                  </a:cxn>
                  <a:cxn ang="0">
                    <a:pos x="5323" y="240"/>
                  </a:cxn>
                  <a:cxn ang="0">
                    <a:pos x="5939" y="525"/>
                  </a:cxn>
                  <a:cxn ang="0">
                    <a:pos x="6489" y="904"/>
                  </a:cxn>
                  <a:cxn ang="0">
                    <a:pos x="6965" y="1368"/>
                  </a:cxn>
                  <a:cxn ang="0">
                    <a:pos x="7354" y="1905"/>
                  </a:cxn>
                  <a:cxn ang="0">
                    <a:pos x="7647" y="2504"/>
                  </a:cxn>
                  <a:cxn ang="0">
                    <a:pos x="7829" y="3156"/>
                  </a:cxn>
                  <a:cxn ang="0">
                    <a:pos x="7894" y="3847"/>
                  </a:cxn>
                  <a:cxn ang="0">
                    <a:pos x="7829" y="4538"/>
                  </a:cxn>
                  <a:cxn ang="0">
                    <a:pos x="7647" y="5190"/>
                  </a:cxn>
                  <a:cxn ang="0">
                    <a:pos x="7354" y="5788"/>
                  </a:cxn>
                  <a:cxn ang="0">
                    <a:pos x="6965" y="6325"/>
                  </a:cxn>
                  <a:cxn ang="0">
                    <a:pos x="6489" y="6789"/>
                  </a:cxn>
                  <a:cxn ang="0">
                    <a:pos x="5939" y="7169"/>
                  </a:cxn>
                  <a:cxn ang="0">
                    <a:pos x="5323" y="7453"/>
                  </a:cxn>
                  <a:cxn ang="0">
                    <a:pos x="4656" y="7633"/>
                  </a:cxn>
                  <a:cxn ang="0">
                    <a:pos x="3947" y="7695"/>
                  </a:cxn>
                </a:cxnLst>
                <a:rect l="0" t="0" r="r" b="b"/>
                <a:pathLst>
                  <a:path w="7894" h="7695">
                    <a:moveTo>
                      <a:pt x="3947" y="7695"/>
                    </a:moveTo>
                    <a:lnTo>
                      <a:pt x="3237" y="7633"/>
                    </a:lnTo>
                    <a:lnTo>
                      <a:pt x="2570" y="7453"/>
                    </a:lnTo>
                    <a:lnTo>
                      <a:pt x="1955" y="7169"/>
                    </a:lnTo>
                    <a:lnTo>
                      <a:pt x="1404" y="6789"/>
                    </a:lnTo>
                    <a:lnTo>
                      <a:pt x="928" y="6325"/>
                    </a:lnTo>
                    <a:lnTo>
                      <a:pt x="539" y="5788"/>
                    </a:lnTo>
                    <a:lnTo>
                      <a:pt x="246" y="5190"/>
                    </a:lnTo>
                    <a:lnTo>
                      <a:pt x="64" y="4538"/>
                    </a:lnTo>
                    <a:lnTo>
                      <a:pt x="0" y="3847"/>
                    </a:lnTo>
                    <a:lnTo>
                      <a:pt x="64" y="3156"/>
                    </a:lnTo>
                    <a:lnTo>
                      <a:pt x="246" y="2504"/>
                    </a:lnTo>
                    <a:lnTo>
                      <a:pt x="539" y="1905"/>
                    </a:lnTo>
                    <a:lnTo>
                      <a:pt x="928" y="1368"/>
                    </a:lnTo>
                    <a:lnTo>
                      <a:pt x="1404" y="904"/>
                    </a:lnTo>
                    <a:lnTo>
                      <a:pt x="1955" y="525"/>
                    </a:lnTo>
                    <a:lnTo>
                      <a:pt x="2570" y="240"/>
                    </a:lnTo>
                    <a:lnTo>
                      <a:pt x="3237" y="61"/>
                    </a:lnTo>
                    <a:lnTo>
                      <a:pt x="3947" y="0"/>
                    </a:lnTo>
                    <a:lnTo>
                      <a:pt x="4656" y="61"/>
                    </a:lnTo>
                    <a:lnTo>
                      <a:pt x="5323" y="240"/>
                    </a:lnTo>
                    <a:lnTo>
                      <a:pt x="5939" y="525"/>
                    </a:lnTo>
                    <a:lnTo>
                      <a:pt x="6489" y="904"/>
                    </a:lnTo>
                    <a:lnTo>
                      <a:pt x="6965" y="1368"/>
                    </a:lnTo>
                    <a:lnTo>
                      <a:pt x="7354" y="1905"/>
                    </a:lnTo>
                    <a:lnTo>
                      <a:pt x="7647" y="2504"/>
                    </a:lnTo>
                    <a:lnTo>
                      <a:pt x="7829" y="3156"/>
                    </a:lnTo>
                    <a:lnTo>
                      <a:pt x="7894" y="3847"/>
                    </a:lnTo>
                    <a:lnTo>
                      <a:pt x="7829" y="4538"/>
                    </a:lnTo>
                    <a:lnTo>
                      <a:pt x="7647" y="5190"/>
                    </a:lnTo>
                    <a:lnTo>
                      <a:pt x="7354" y="5788"/>
                    </a:lnTo>
                    <a:lnTo>
                      <a:pt x="6965" y="6325"/>
                    </a:lnTo>
                    <a:lnTo>
                      <a:pt x="6489" y="6789"/>
                    </a:lnTo>
                    <a:lnTo>
                      <a:pt x="5939" y="7169"/>
                    </a:lnTo>
                    <a:lnTo>
                      <a:pt x="5323" y="7453"/>
                    </a:lnTo>
                    <a:lnTo>
                      <a:pt x="4656" y="7633"/>
                    </a:lnTo>
                    <a:lnTo>
                      <a:pt x="3947" y="7695"/>
                    </a:lnTo>
                  </a:path>
                </a:pathLst>
              </a:custGeom>
              <a:noFill/>
              <a:ln w="0">
                <a:noFill/>
                <a:prstDash val="solid"/>
                <a:round/>
                <a:headEnd/>
                <a:tailEnd/>
              </a:ln>
            </p:spPr>
            <p:txBody>
              <a:bodyPr/>
              <a:lstStyle/>
              <a:p>
                <a:endParaRPr lang="it-IT"/>
              </a:p>
            </p:txBody>
          </p:sp>
          <p:sp>
            <p:nvSpPr>
              <p:cNvPr id="19" name="Freeform 10"/>
              <p:cNvSpPr>
                <a:spLocks/>
              </p:cNvSpPr>
              <p:nvPr/>
            </p:nvSpPr>
            <p:spPr bwMode="auto">
              <a:xfrm>
                <a:off x="2760" y="1750"/>
                <a:ext cx="797" cy="806"/>
              </a:xfrm>
              <a:custGeom>
                <a:avLst/>
                <a:gdLst/>
                <a:ahLst/>
                <a:cxnLst>
                  <a:cxn ang="0">
                    <a:pos x="2706" y="1276"/>
                  </a:cxn>
                  <a:cxn ang="0">
                    <a:pos x="2670" y="1064"/>
                  </a:cxn>
                  <a:cxn ang="0">
                    <a:pos x="2603" y="860"/>
                  </a:cxn>
                  <a:cxn ang="0">
                    <a:pos x="2507" y="669"/>
                  </a:cxn>
                  <a:cxn ang="0">
                    <a:pos x="2385" y="495"/>
                  </a:cxn>
                  <a:cxn ang="0">
                    <a:pos x="2240" y="343"/>
                  </a:cxn>
                  <a:cxn ang="0">
                    <a:pos x="2074" y="215"/>
                  </a:cxn>
                  <a:cxn ang="0">
                    <a:pos x="1891" y="115"/>
                  </a:cxn>
                  <a:cxn ang="0">
                    <a:pos x="1696" y="46"/>
                  </a:cxn>
                  <a:cxn ang="0">
                    <a:pos x="1493" y="7"/>
                  </a:cxn>
                  <a:cxn ang="0">
                    <a:pos x="1356" y="0"/>
                  </a:cxn>
                  <a:cxn ang="0">
                    <a:pos x="1151" y="16"/>
                  </a:cxn>
                  <a:cxn ang="0">
                    <a:pos x="950" y="65"/>
                  </a:cxn>
                  <a:cxn ang="0">
                    <a:pos x="758" y="145"/>
                  </a:cxn>
                  <a:cxn ang="0">
                    <a:pos x="582" y="254"/>
                  </a:cxn>
                  <a:cxn ang="0">
                    <a:pos x="422" y="391"/>
                  </a:cxn>
                  <a:cxn ang="0">
                    <a:pos x="283" y="551"/>
                  </a:cxn>
                  <a:cxn ang="0">
                    <a:pos x="170" y="730"/>
                  </a:cxn>
                  <a:cxn ang="0">
                    <a:pos x="84" y="926"/>
                  </a:cxn>
                  <a:cxn ang="0">
                    <a:pos x="27" y="1134"/>
                  </a:cxn>
                  <a:cxn ang="0">
                    <a:pos x="2" y="1348"/>
                  </a:cxn>
                  <a:cxn ang="0">
                    <a:pos x="2" y="1491"/>
                  </a:cxn>
                  <a:cxn ang="0">
                    <a:pos x="27" y="1705"/>
                  </a:cxn>
                  <a:cxn ang="0">
                    <a:pos x="84" y="1913"/>
                  </a:cxn>
                  <a:cxn ang="0">
                    <a:pos x="170" y="2109"/>
                  </a:cxn>
                  <a:cxn ang="0">
                    <a:pos x="283" y="2288"/>
                  </a:cxn>
                  <a:cxn ang="0">
                    <a:pos x="422" y="2448"/>
                  </a:cxn>
                  <a:cxn ang="0">
                    <a:pos x="582" y="2585"/>
                  </a:cxn>
                  <a:cxn ang="0">
                    <a:pos x="758" y="2694"/>
                  </a:cxn>
                  <a:cxn ang="0">
                    <a:pos x="950" y="2774"/>
                  </a:cxn>
                  <a:cxn ang="0">
                    <a:pos x="1151" y="2823"/>
                  </a:cxn>
                  <a:cxn ang="0">
                    <a:pos x="1356" y="2839"/>
                  </a:cxn>
                  <a:cxn ang="0">
                    <a:pos x="1493" y="2832"/>
                  </a:cxn>
                  <a:cxn ang="0">
                    <a:pos x="1696" y="2794"/>
                  </a:cxn>
                  <a:cxn ang="0">
                    <a:pos x="1891" y="2724"/>
                  </a:cxn>
                  <a:cxn ang="0">
                    <a:pos x="2074" y="2625"/>
                  </a:cxn>
                  <a:cxn ang="0">
                    <a:pos x="2240" y="2497"/>
                  </a:cxn>
                  <a:cxn ang="0">
                    <a:pos x="2385" y="2345"/>
                  </a:cxn>
                  <a:cxn ang="0">
                    <a:pos x="2507" y="2170"/>
                  </a:cxn>
                  <a:cxn ang="0">
                    <a:pos x="2603" y="1980"/>
                  </a:cxn>
                  <a:cxn ang="0">
                    <a:pos x="2670" y="1776"/>
                  </a:cxn>
                  <a:cxn ang="0">
                    <a:pos x="2706" y="1564"/>
                  </a:cxn>
                </a:cxnLst>
                <a:rect l="0" t="0" r="r" b="b"/>
                <a:pathLst>
                  <a:path w="2713" h="2839">
                    <a:moveTo>
                      <a:pt x="2713" y="1420"/>
                    </a:moveTo>
                    <a:lnTo>
                      <a:pt x="2710" y="1348"/>
                    </a:lnTo>
                    <a:lnTo>
                      <a:pt x="2706" y="1276"/>
                    </a:lnTo>
                    <a:lnTo>
                      <a:pt x="2697" y="1204"/>
                    </a:lnTo>
                    <a:lnTo>
                      <a:pt x="2685" y="1134"/>
                    </a:lnTo>
                    <a:lnTo>
                      <a:pt x="2670" y="1064"/>
                    </a:lnTo>
                    <a:lnTo>
                      <a:pt x="2650" y="994"/>
                    </a:lnTo>
                    <a:lnTo>
                      <a:pt x="2629" y="926"/>
                    </a:lnTo>
                    <a:lnTo>
                      <a:pt x="2603" y="860"/>
                    </a:lnTo>
                    <a:lnTo>
                      <a:pt x="2574" y="795"/>
                    </a:lnTo>
                    <a:lnTo>
                      <a:pt x="2542" y="730"/>
                    </a:lnTo>
                    <a:lnTo>
                      <a:pt x="2507" y="669"/>
                    </a:lnTo>
                    <a:lnTo>
                      <a:pt x="2470" y="609"/>
                    </a:lnTo>
                    <a:lnTo>
                      <a:pt x="2429" y="551"/>
                    </a:lnTo>
                    <a:lnTo>
                      <a:pt x="2385" y="495"/>
                    </a:lnTo>
                    <a:lnTo>
                      <a:pt x="2339" y="441"/>
                    </a:lnTo>
                    <a:lnTo>
                      <a:pt x="2291" y="391"/>
                    </a:lnTo>
                    <a:lnTo>
                      <a:pt x="2240" y="343"/>
                    </a:lnTo>
                    <a:lnTo>
                      <a:pt x="2186" y="297"/>
                    </a:lnTo>
                    <a:lnTo>
                      <a:pt x="2131" y="254"/>
                    </a:lnTo>
                    <a:lnTo>
                      <a:pt x="2074" y="215"/>
                    </a:lnTo>
                    <a:lnTo>
                      <a:pt x="2014" y="178"/>
                    </a:lnTo>
                    <a:lnTo>
                      <a:pt x="1954" y="145"/>
                    </a:lnTo>
                    <a:lnTo>
                      <a:pt x="1891" y="115"/>
                    </a:lnTo>
                    <a:lnTo>
                      <a:pt x="1827" y="89"/>
                    </a:lnTo>
                    <a:lnTo>
                      <a:pt x="1762" y="65"/>
                    </a:lnTo>
                    <a:lnTo>
                      <a:pt x="1696" y="46"/>
                    </a:lnTo>
                    <a:lnTo>
                      <a:pt x="1629" y="30"/>
                    </a:lnTo>
                    <a:lnTo>
                      <a:pt x="1561" y="16"/>
                    </a:lnTo>
                    <a:lnTo>
                      <a:pt x="1493" y="7"/>
                    </a:lnTo>
                    <a:lnTo>
                      <a:pt x="1425" y="3"/>
                    </a:lnTo>
                    <a:lnTo>
                      <a:pt x="1356" y="0"/>
                    </a:lnTo>
                    <a:lnTo>
                      <a:pt x="1356" y="0"/>
                    </a:lnTo>
                    <a:lnTo>
                      <a:pt x="1287" y="3"/>
                    </a:lnTo>
                    <a:lnTo>
                      <a:pt x="1219" y="7"/>
                    </a:lnTo>
                    <a:lnTo>
                      <a:pt x="1151" y="16"/>
                    </a:lnTo>
                    <a:lnTo>
                      <a:pt x="1083" y="30"/>
                    </a:lnTo>
                    <a:lnTo>
                      <a:pt x="1016" y="46"/>
                    </a:lnTo>
                    <a:lnTo>
                      <a:pt x="950" y="65"/>
                    </a:lnTo>
                    <a:lnTo>
                      <a:pt x="885" y="89"/>
                    </a:lnTo>
                    <a:lnTo>
                      <a:pt x="821" y="115"/>
                    </a:lnTo>
                    <a:lnTo>
                      <a:pt x="758" y="145"/>
                    </a:lnTo>
                    <a:lnTo>
                      <a:pt x="698" y="178"/>
                    </a:lnTo>
                    <a:lnTo>
                      <a:pt x="638" y="215"/>
                    </a:lnTo>
                    <a:lnTo>
                      <a:pt x="582" y="254"/>
                    </a:lnTo>
                    <a:lnTo>
                      <a:pt x="526" y="297"/>
                    </a:lnTo>
                    <a:lnTo>
                      <a:pt x="473" y="343"/>
                    </a:lnTo>
                    <a:lnTo>
                      <a:pt x="422" y="391"/>
                    </a:lnTo>
                    <a:lnTo>
                      <a:pt x="373" y="441"/>
                    </a:lnTo>
                    <a:lnTo>
                      <a:pt x="327" y="495"/>
                    </a:lnTo>
                    <a:lnTo>
                      <a:pt x="283" y="551"/>
                    </a:lnTo>
                    <a:lnTo>
                      <a:pt x="242" y="609"/>
                    </a:lnTo>
                    <a:lnTo>
                      <a:pt x="205" y="669"/>
                    </a:lnTo>
                    <a:lnTo>
                      <a:pt x="170" y="730"/>
                    </a:lnTo>
                    <a:lnTo>
                      <a:pt x="138" y="795"/>
                    </a:lnTo>
                    <a:lnTo>
                      <a:pt x="110" y="860"/>
                    </a:lnTo>
                    <a:lnTo>
                      <a:pt x="84" y="926"/>
                    </a:lnTo>
                    <a:lnTo>
                      <a:pt x="62" y="994"/>
                    </a:lnTo>
                    <a:lnTo>
                      <a:pt x="43" y="1064"/>
                    </a:lnTo>
                    <a:lnTo>
                      <a:pt x="27" y="1134"/>
                    </a:lnTo>
                    <a:lnTo>
                      <a:pt x="16" y="1204"/>
                    </a:lnTo>
                    <a:lnTo>
                      <a:pt x="7" y="1276"/>
                    </a:lnTo>
                    <a:lnTo>
                      <a:pt x="2" y="1348"/>
                    </a:lnTo>
                    <a:lnTo>
                      <a:pt x="0" y="1420"/>
                    </a:lnTo>
                    <a:lnTo>
                      <a:pt x="0" y="1420"/>
                    </a:lnTo>
                    <a:lnTo>
                      <a:pt x="2" y="1491"/>
                    </a:lnTo>
                    <a:lnTo>
                      <a:pt x="7" y="1564"/>
                    </a:lnTo>
                    <a:lnTo>
                      <a:pt x="16" y="1635"/>
                    </a:lnTo>
                    <a:lnTo>
                      <a:pt x="27" y="1705"/>
                    </a:lnTo>
                    <a:lnTo>
                      <a:pt x="43" y="1776"/>
                    </a:lnTo>
                    <a:lnTo>
                      <a:pt x="62" y="1845"/>
                    </a:lnTo>
                    <a:lnTo>
                      <a:pt x="84" y="1913"/>
                    </a:lnTo>
                    <a:lnTo>
                      <a:pt x="110" y="1980"/>
                    </a:lnTo>
                    <a:lnTo>
                      <a:pt x="138" y="2044"/>
                    </a:lnTo>
                    <a:lnTo>
                      <a:pt x="170" y="2109"/>
                    </a:lnTo>
                    <a:lnTo>
                      <a:pt x="205" y="2170"/>
                    </a:lnTo>
                    <a:lnTo>
                      <a:pt x="242" y="2230"/>
                    </a:lnTo>
                    <a:lnTo>
                      <a:pt x="283" y="2288"/>
                    </a:lnTo>
                    <a:lnTo>
                      <a:pt x="327" y="2345"/>
                    </a:lnTo>
                    <a:lnTo>
                      <a:pt x="373" y="2398"/>
                    </a:lnTo>
                    <a:lnTo>
                      <a:pt x="422" y="2448"/>
                    </a:lnTo>
                    <a:lnTo>
                      <a:pt x="473" y="2497"/>
                    </a:lnTo>
                    <a:lnTo>
                      <a:pt x="526" y="2542"/>
                    </a:lnTo>
                    <a:lnTo>
                      <a:pt x="582" y="2585"/>
                    </a:lnTo>
                    <a:lnTo>
                      <a:pt x="638" y="2625"/>
                    </a:lnTo>
                    <a:lnTo>
                      <a:pt x="698" y="2661"/>
                    </a:lnTo>
                    <a:lnTo>
                      <a:pt x="758" y="2694"/>
                    </a:lnTo>
                    <a:lnTo>
                      <a:pt x="821" y="2724"/>
                    </a:lnTo>
                    <a:lnTo>
                      <a:pt x="885" y="2750"/>
                    </a:lnTo>
                    <a:lnTo>
                      <a:pt x="950" y="2774"/>
                    </a:lnTo>
                    <a:lnTo>
                      <a:pt x="1016" y="2794"/>
                    </a:lnTo>
                    <a:lnTo>
                      <a:pt x="1083" y="2809"/>
                    </a:lnTo>
                    <a:lnTo>
                      <a:pt x="1151" y="2823"/>
                    </a:lnTo>
                    <a:lnTo>
                      <a:pt x="1219" y="2832"/>
                    </a:lnTo>
                    <a:lnTo>
                      <a:pt x="1287" y="2837"/>
                    </a:lnTo>
                    <a:lnTo>
                      <a:pt x="1356" y="2839"/>
                    </a:lnTo>
                    <a:lnTo>
                      <a:pt x="1356" y="2839"/>
                    </a:lnTo>
                    <a:lnTo>
                      <a:pt x="1425" y="2837"/>
                    </a:lnTo>
                    <a:lnTo>
                      <a:pt x="1493" y="2832"/>
                    </a:lnTo>
                    <a:lnTo>
                      <a:pt x="1561" y="2823"/>
                    </a:lnTo>
                    <a:lnTo>
                      <a:pt x="1629" y="2809"/>
                    </a:lnTo>
                    <a:lnTo>
                      <a:pt x="1696" y="2794"/>
                    </a:lnTo>
                    <a:lnTo>
                      <a:pt x="1762" y="2774"/>
                    </a:lnTo>
                    <a:lnTo>
                      <a:pt x="1827" y="2750"/>
                    </a:lnTo>
                    <a:lnTo>
                      <a:pt x="1891" y="2724"/>
                    </a:lnTo>
                    <a:lnTo>
                      <a:pt x="1954" y="2694"/>
                    </a:lnTo>
                    <a:lnTo>
                      <a:pt x="2014" y="2661"/>
                    </a:lnTo>
                    <a:lnTo>
                      <a:pt x="2074" y="2625"/>
                    </a:lnTo>
                    <a:lnTo>
                      <a:pt x="2131" y="2585"/>
                    </a:lnTo>
                    <a:lnTo>
                      <a:pt x="2186" y="2542"/>
                    </a:lnTo>
                    <a:lnTo>
                      <a:pt x="2240" y="2497"/>
                    </a:lnTo>
                    <a:lnTo>
                      <a:pt x="2291" y="2448"/>
                    </a:lnTo>
                    <a:lnTo>
                      <a:pt x="2339" y="2398"/>
                    </a:lnTo>
                    <a:lnTo>
                      <a:pt x="2385" y="2345"/>
                    </a:lnTo>
                    <a:lnTo>
                      <a:pt x="2429" y="2288"/>
                    </a:lnTo>
                    <a:lnTo>
                      <a:pt x="2470" y="2230"/>
                    </a:lnTo>
                    <a:lnTo>
                      <a:pt x="2507" y="2170"/>
                    </a:lnTo>
                    <a:lnTo>
                      <a:pt x="2542" y="2109"/>
                    </a:lnTo>
                    <a:lnTo>
                      <a:pt x="2574" y="2044"/>
                    </a:lnTo>
                    <a:lnTo>
                      <a:pt x="2603" y="1980"/>
                    </a:lnTo>
                    <a:lnTo>
                      <a:pt x="2629" y="1913"/>
                    </a:lnTo>
                    <a:lnTo>
                      <a:pt x="2650" y="1845"/>
                    </a:lnTo>
                    <a:lnTo>
                      <a:pt x="2670" y="1776"/>
                    </a:lnTo>
                    <a:lnTo>
                      <a:pt x="2685" y="1705"/>
                    </a:lnTo>
                    <a:lnTo>
                      <a:pt x="2697" y="1635"/>
                    </a:lnTo>
                    <a:lnTo>
                      <a:pt x="2706" y="1564"/>
                    </a:lnTo>
                    <a:lnTo>
                      <a:pt x="2710" y="1491"/>
                    </a:lnTo>
                    <a:lnTo>
                      <a:pt x="2713" y="1420"/>
                    </a:lnTo>
                    <a:close/>
                  </a:path>
                </a:pathLst>
              </a:custGeom>
              <a:solidFill>
                <a:srgbClr val="FF00FF"/>
              </a:solidFill>
              <a:ln w="9525">
                <a:noFill/>
                <a:round/>
                <a:headEnd/>
                <a:tailEnd/>
              </a:ln>
            </p:spPr>
            <p:txBody>
              <a:bodyPr/>
              <a:lstStyle/>
              <a:p>
                <a:endParaRPr lang="it-IT"/>
              </a:p>
            </p:txBody>
          </p:sp>
          <p:sp>
            <p:nvSpPr>
              <p:cNvPr id="20" name="Freeform 11"/>
              <p:cNvSpPr>
                <a:spLocks/>
              </p:cNvSpPr>
              <p:nvPr/>
            </p:nvSpPr>
            <p:spPr bwMode="auto">
              <a:xfrm>
                <a:off x="2760" y="1750"/>
                <a:ext cx="797" cy="806"/>
              </a:xfrm>
              <a:custGeom>
                <a:avLst/>
                <a:gdLst/>
                <a:ahLst/>
                <a:cxnLst>
                  <a:cxn ang="0">
                    <a:pos x="1356" y="2839"/>
                  </a:cxn>
                  <a:cxn ang="0">
                    <a:pos x="995" y="2788"/>
                  </a:cxn>
                  <a:cxn ang="0">
                    <a:pos x="671" y="2644"/>
                  </a:cxn>
                  <a:cxn ang="0">
                    <a:pos x="397" y="2423"/>
                  </a:cxn>
                  <a:cxn ang="0">
                    <a:pos x="185" y="2135"/>
                  </a:cxn>
                  <a:cxn ang="0">
                    <a:pos x="47" y="1796"/>
                  </a:cxn>
                  <a:cxn ang="0">
                    <a:pos x="0" y="1420"/>
                  </a:cxn>
                  <a:cxn ang="0">
                    <a:pos x="47" y="1042"/>
                  </a:cxn>
                  <a:cxn ang="0">
                    <a:pos x="185" y="703"/>
                  </a:cxn>
                  <a:cxn ang="0">
                    <a:pos x="397" y="415"/>
                  </a:cxn>
                  <a:cxn ang="0">
                    <a:pos x="671" y="194"/>
                  </a:cxn>
                  <a:cxn ang="0">
                    <a:pos x="995" y="50"/>
                  </a:cxn>
                  <a:cxn ang="0">
                    <a:pos x="1356" y="0"/>
                  </a:cxn>
                  <a:cxn ang="0">
                    <a:pos x="1716" y="50"/>
                  </a:cxn>
                  <a:cxn ang="0">
                    <a:pos x="2040" y="194"/>
                  </a:cxn>
                  <a:cxn ang="0">
                    <a:pos x="2315" y="415"/>
                  </a:cxn>
                  <a:cxn ang="0">
                    <a:pos x="2527" y="703"/>
                  </a:cxn>
                  <a:cxn ang="0">
                    <a:pos x="2664" y="1042"/>
                  </a:cxn>
                  <a:cxn ang="0">
                    <a:pos x="2713" y="1420"/>
                  </a:cxn>
                  <a:cxn ang="0">
                    <a:pos x="2664" y="1796"/>
                  </a:cxn>
                  <a:cxn ang="0">
                    <a:pos x="2527" y="2135"/>
                  </a:cxn>
                  <a:cxn ang="0">
                    <a:pos x="2315" y="2423"/>
                  </a:cxn>
                  <a:cxn ang="0">
                    <a:pos x="2040" y="2644"/>
                  </a:cxn>
                  <a:cxn ang="0">
                    <a:pos x="1716" y="2788"/>
                  </a:cxn>
                  <a:cxn ang="0">
                    <a:pos x="1356" y="2839"/>
                  </a:cxn>
                </a:cxnLst>
                <a:rect l="0" t="0" r="r" b="b"/>
                <a:pathLst>
                  <a:path w="2713" h="2839">
                    <a:moveTo>
                      <a:pt x="1356" y="2839"/>
                    </a:moveTo>
                    <a:lnTo>
                      <a:pt x="995" y="2788"/>
                    </a:lnTo>
                    <a:lnTo>
                      <a:pt x="671" y="2644"/>
                    </a:lnTo>
                    <a:lnTo>
                      <a:pt x="397" y="2423"/>
                    </a:lnTo>
                    <a:lnTo>
                      <a:pt x="185" y="2135"/>
                    </a:lnTo>
                    <a:lnTo>
                      <a:pt x="47" y="1796"/>
                    </a:lnTo>
                    <a:lnTo>
                      <a:pt x="0" y="1420"/>
                    </a:lnTo>
                    <a:lnTo>
                      <a:pt x="47" y="1042"/>
                    </a:lnTo>
                    <a:lnTo>
                      <a:pt x="185" y="703"/>
                    </a:lnTo>
                    <a:lnTo>
                      <a:pt x="397" y="415"/>
                    </a:lnTo>
                    <a:lnTo>
                      <a:pt x="671" y="194"/>
                    </a:lnTo>
                    <a:lnTo>
                      <a:pt x="995" y="50"/>
                    </a:lnTo>
                    <a:lnTo>
                      <a:pt x="1356" y="0"/>
                    </a:lnTo>
                    <a:lnTo>
                      <a:pt x="1716" y="50"/>
                    </a:lnTo>
                    <a:lnTo>
                      <a:pt x="2040" y="194"/>
                    </a:lnTo>
                    <a:lnTo>
                      <a:pt x="2315" y="415"/>
                    </a:lnTo>
                    <a:lnTo>
                      <a:pt x="2527" y="703"/>
                    </a:lnTo>
                    <a:lnTo>
                      <a:pt x="2664" y="1042"/>
                    </a:lnTo>
                    <a:lnTo>
                      <a:pt x="2713" y="1420"/>
                    </a:lnTo>
                    <a:lnTo>
                      <a:pt x="2664" y="1796"/>
                    </a:lnTo>
                    <a:lnTo>
                      <a:pt x="2527" y="2135"/>
                    </a:lnTo>
                    <a:lnTo>
                      <a:pt x="2315" y="2423"/>
                    </a:lnTo>
                    <a:lnTo>
                      <a:pt x="2040" y="2644"/>
                    </a:lnTo>
                    <a:lnTo>
                      <a:pt x="1716" y="2788"/>
                    </a:lnTo>
                    <a:lnTo>
                      <a:pt x="1356" y="2839"/>
                    </a:lnTo>
                  </a:path>
                </a:pathLst>
              </a:custGeom>
              <a:noFill/>
              <a:ln w="0">
                <a:noFill/>
                <a:prstDash val="solid"/>
                <a:round/>
                <a:headEnd/>
                <a:tailEnd/>
              </a:ln>
            </p:spPr>
            <p:txBody>
              <a:bodyPr/>
              <a:lstStyle/>
              <a:p>
                <a:endParaRPr lang="it-IT"/>
              </a:p>
            </p:txBody>
          </p:sp>
        </p:grpSp>
        <p:sp>
          <p:nvSpPr>
            <p:cNvPr id="14" name="Line 12"/>
            <p:cNvSpPr>
              <a:spLocks noChangeShapeType="1"/>
            </p:cNvSpPr>
            <p:nvPr/>
          </p:nvSpPr>
          <p:spPr bwMode="auto">
            <a:xfrm flipV="1">
              <a:off x="4365625" y="1601788"/>
              <a:ext cx="831850" cy="454025"/>
            </a:xfrm>
            <a:prstGeom prst="line">
              <a:avLst/>
            </a:prstGeom>
            <a:noFill/>
            <a:ln w="9525">
              <a:solidFill>
                <a:srgbClr val="FF0000"/>
              </a:solidFill>
              <a:round/>
              <a:headEnd/>
              <a:tailEnd type="triangle" w="med" len="med"/>
            </a:ln>
            <a:effectLst/>
          </p:spPr>
          <p:txBody>
            <a:bodyPr wrap="none"/>
            <a:lstStyle/>
            <a:p>
              <a:endParaRPr lang="it-IT"/>
            </a:p>
          </p:txBody>
        </p:sp>
        <p:sp>
          <p:nvSpPr>
            <p:cNvPr id="15" name="Line 13"/>
            <p:cNvSpPr>
              <a:spLocks noChangeShapeType="1"/>
            </p:cNvSpPr>
            <p:nvPr/>
          </p:nvSpPr>
          <p:spPr bwMode="auto">
            <a:xfrm flipV="1">
              <a:off x="4824413" y="1212850"/>
              <a:ext cx="147637" cy="1119188"/>
            </a:xfrm>
            <a:prstGeom prst="line">
              <a:avLst/>
            </a:prstGeom>
            <a:noFill/>
            <a:ln w="9525">
              <a:solidFill>
                <a:srgbClr val="FF0000"/>
              </a:solidFill>
              <a:round/>
              <a:headEnd/>
              <a:tailEnd type="triangle" w="med" len="med"/>
            </a:ln>
            <a:effectLst/>
          </p:spPr>
          <p:txBody>
            <a:bodyPr wrap="none"/>
            <a:lstStyle/>
            <a:p>
              <a:endParaRPr lang="it-IT"/>
            </a:p>
          </p:txBody>
        </p:sp>
        <p:sp>
          <p:nvSpPr>
            <p:cNvPr id="16" name="Line 15"/>
            <p:cNvSpPr>
              <a:spLocks noChangeShapeType="1"/>
            </p:cNvSpPr>
            <p:nvPr/>
          </p:nvSpPr>
          <p:spPr bwMode="auto">
            <a:xfrm flipV="1">
              <a:off x="4224338" y="1231900"/>
              <a:ext cx="530225" cy="776288"/>
            </a:xfrm>
            <a:prstGeom prst="line">
              <a:avLst/>
            </a:prstGeom>
            <a:noFill/>
            <a:ln w="9525">
              <a:solidFill>
                <a:srgbClr val="FF0000"/>
              </a:solidFill>
              <a:round/>
              <a:headEnd/>
              <a:tailEnd type="triangle" w="med" len="med"/>
            </a:ln>
            <a:effectLst/>
          </p:spPr>
          <p:txBody>
            <a:bodyPr wrap="none"/>
            <a:lstStyle/>
            <a:p>
              <a:endParaRPr lang="it-IT"/>
            </a:p>
          </p:txBody>
        </p:sp>
      </p:grpSp>
      <p:graphicFrame>
        <p:nvGraphicFramePr>
          <p:cNvPr id="21" name="Object 18"/>
          <p:cNvGraphicFramePr>
            <a:graphicFrameLocks noChangeAspect="1"/>
          </p:cNvGraphicFramePr>
          <p:nvPr>
            <p:extLst/>
          </p:nvPr>
        </p:nvGraphicFramePr>
        <p:xfrm>
          <a:off x="4743448" y="4018176"/>
          <a:ext cx="2879725" cy="1744662"/>
        </p:xfrm>
        <a:graphic>
          <a:graphicData uri="http://schemas.openxmlformats.org/presentationml/2006/ole">
            <mc:AlternateContent xmlns:mc="http://schemas.openxmlformats.org/markup-compatibility/2006">
              <mc:Choice xmlns:v="urn:schemas-microsoft-com:vml" Requires="v">
                <p:oleObj spid="_x0000_s3124" name="Equazione" r:id="rId6" imgW="1346040" imgH="939600" progId="Equation.3">
                  <p:embed/>
                </p:oleObj>
              </mc:Choice>
              <mc:Fallback>
                <p:oleObj name="Equazione" r:id="rId6" imgW="1346040" imgH="939600" progId="Equation.3">
                  <p:embed/>
                  <p:pic>
                    <p:nvPicPr>
                      <p:cNvPr id="21" name="Object 18"/>
                      <p:cNvPicPr>
                        <a:picLocks noChangeAspect="1" noChangeArrowheads="1"/>
                      </p:cNvPicPr>
                      <p:nvPr/>
                    </p:nvPicPr>
                    <p:blipFill>
                      <a:blip r:embed="rId7"/>
                      <a:srcRect/>
                      <a:stretch>
                        <a:fillRect/>
                      </a:stretch>
                    </p:blipFill>
                    <p:spPr bwMode="auto">
                      <a:xfrm>
                        <a:off x="4743448" y="4018176"/>
                        <a:ext cx="2879725" cy="1744662"/>
                      </a:xfrm>
                      <a:prstGeom prst="rect">
                        <a:avLst/>
                      </a:prstGeom>
                      <a:solidFill>
                        <a:schemeClr val="accent5">
                          <a:lumMod val="20000"/>
                          <a:lumOff val="80000"/>
                        </a:schemeClr>
                      </a:solidFill>
                      <a:ln w="38100">
                        <a:solidFill>
                          <a:srgbClr val="FF0000"/>
                        </a:solidFill>
                        <a:miter lim="800000"/>
                        <a:headEnd/>
                        <a:tailEnd/>
                      </a:ln>
                    </p:spPr>
                  </p:pic>
                </p:oleObj>
              </mc:Fallback>
            </mc:AlternateContent>
          </a:graphicData>
        </a:graphic>
      </p:graphicFrame>
      <p:graphicFrame>
        <p:nvGraphicFramePr>
          <p:cNvPr id="22" name="Object 19"/>
          <p:cNvGraphicFramePr>
            <a:graphicFrameLocks noChangeAspect="1"/>
          </p:cNvGraphicFramePr>
          <p:nvPr>
            <p:extLst/>
          </p:nvPr>
        </p:nvGraphicFramePr>
        <p:xfrm>
          <a:off x="8127006" y="4942401"/>
          <a:ext cx="2168615" cy="644244"/>
        </p:xfrm>
        <a:graphic>
          <a:graphicData uri="http://schemas.openxmlformats.org/presentationml/2006/ole">
            <mc:AlternateContent xmlns:mc="http://schemas.openxmlformats.org/markup-compatibility/2006">
              <mc:Choice xmlns:v="urn:schemas-microsoft-com:vml" Requires="v">
                <p:oleObj spid="_x0000_s3125" name="Equazione" r:id="rId8" imgW="1257120" imgH="431640" progId="Equation.3">
                  <p:embed/>
                </p:oleObj>
              </mc:Choice>
              <mc:Fallback>
                <p:oleObj name="Equazione" r:id="rId8" imgW="1257120" imgH="431640" progId="Equation.3">
                  <p:embed/>
                  <p:pic>
                    <p:nvPicPr>
                      <p:cNvPr id="22" name="Object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7006" y="4942401"/>
                        <a:ext cx="2168615" cy="644244"/>
                      </a:xfrm>
                      <a:prstGeom prst="rect">
                        <a:avLst/>
                      </a:prstGeom>
                      <a:solidFill>
                        <a:schemeClr val="accent5">
                          <a:lumMod val="20000"/>
                          <a:lumOff val="80000"/>
                        </a:schemeClr>
                      </a:solidFill>
                      <a:ln w="38100">
                        <a:solidFill>
                          <a:srgbClr val="FF0000"/>
                        </a:solidFill>
                        <a:miter lim="800000"/>
                        <a:headEnd/>
                        <a:tailEnd/>
                      </a:ln>
                    </p:spPr>
                  </p:pic>
                </p:oleObj>
              </mc:Fallback>
            </mc:AlternateContent>
          </a:graphicData>
        </a:graphic>
      </p:graphicFrame>
      <p:graphicFrame>
        <p:nvGraphicFramePr>
          <p:cNvPr id="23" name="Object 29"/>
          <p:cNvGraphicFramePr>
            <a:graphicFrameLocks noChangeAspect="1"/>
          </p:cNvGraphicFramePr>
          <p:nvPr>
            <p:extLst/>
          </p:nvPr>
        </p:nvGraphicFramePr>
        <p:xfrm>
          <a:off x="2007103" y="5040545"/>
          <a:ext cx="2111375" cy="546100"/>
        </p:xfrm>
        <a:graphic>
          <a:graphicData uri="http://schemas.openxmlformats.org/presentationml/2006/ole">
            <mc:AlternateContent xmlns:mc="http://schemas.openxmlformats.org/markup-compatibility/2006">
              <mc:Choice xmlns:v="urn:schemas-microsoft-com:vml" Requires="v">
                <p:oleObj spid="_x0000_s3126" name="Equation" r:id="rId10" imgW="1143000" imgH="241200" progId="Equation.3">
                  <p:embed/>
                </p:oleObj>
              </mc:Choice>
              <mc:Fallback>
                <p:oleObj name="Equation" r:id="rId10" imgW="1143000" imgH="241200" progId="Equation.3">
                  <p:embed/>
                  <p:pic>
                    <p:nvPicPr>
                      <p:cNvPr id="23" name="Object 2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07103" y="5040545"/>
                        <a:ext cx="2111375" cy="546100"/>
                      </a:xfrm>
                      <a:prstGeom prst="rect">
                        <a:avLst/>
                      </a:prstGeom>
                      <a:solidFill>
                        <a:schemeClr val="accent5">
                          <a:lumMod val="20000"/>
                          <a:lumOff val="80000"/>
                        </a:schemeClr>
                      </a:solidFill>
                      <a:ln w="38100">
                        <a:solidFill>
                          <a:srgbClr val="FF0000"/>
                        </a:solidFill>
                        <a:miter lim="800000"/>
                        <a:headEnd/>
                        <a:tailEnd/>
                      </a:ln>
                    </p:spPr>
                  </p:pic>
                </p:oleObj>
              </mc:Fallback>
            </mc:AlternateContent>
          </a:graphicData>
        </a:graphic>
      </p:graphicFrame>
      <p:sp>
        <p:nvSpPr>
          <p:cNvPr id="24" name="Text Box 30"/>
          <p:cNvSpPr txBox="1">
            <a:spLocks noChangeArrowheads="1"/>
          </p:cNvSpPr>
          <p:nvPr/>
        </p:nvSpPr>
        <p:spPr bwMode="auto">
          <a:xfrm>
            <a:off x="4824388" y="3511986"/>
            <a:ext cx="2543226" cy="369332"/>
          </a:xfrm>
          <a:prstGeom prst="rect">
            <a:avLst/>
          </a:prstGeom>
          <a:noFill/>
          <a:ln w="9525">
            <a:solidFill>
              <a:srgbClr val="CC0066"/>
            </a:solidFill>
            <a:miter lim="800000"/>
            <a:headEnd/>
            <a:tailEnd/>
          </a:ln>
          <a:effectLst/>
        </p:spPr>
        <p:txBody>
          <a:bodyPr wrap="square">
            <a:spAutoFit/>
          </a:bodyPr>
          <a:lstStyle/>
          <a:p>
            <a:r>
              <a:rPr lang="it-IT" dirty="0" err="1"/>
              <a:t>Tumour</a:t>
            </a:r>
            <a:r>
              <a:rPr lang="it-IT" dirty="0"/>
              <a:t> </a:t>
            </a:r>
            <a:r>
              <a:rPr lang="it-IT" dirty="0" err="1"/>
              <a:t>cells</a:t>
            </a:r>
            <a:r>
              <a:rPr lang="it-IT" dirty="0"/>
              <a:t> </a:t>
            </a:r>
            <a:r>
              <a:rPr lang="it-IT" dirty="0" err="1"/>
              <a:t>with</a:t>
            </a:r>
            <a:r>
              <a:rPr lang="it-IT" dirty="0"/>
              <a:t> </a:t>
            </a:r>
            <a:r>
              <a:rPr lang="it-IT" dirty="0" err="1"/>
              <a:t>boron</a:t>
            </a:r>
            <a:endParaRPr lang="it-IT" dirty="0"/>
          </a:p>
        </p:txBody>
      </p:sp>
      <p:sp>
        <p:nvSpPr>
          <p:cNvPr id="2" name="Rettangolo 1"/>
          <p:cNvSpPr/>
          <p:nvPr/>
        </p:nvSpPr>
        <p:spPr>
          <a:xfrm>
            <a:off x="2217160" y="5739457"/>
            <a:ext cx="1627369" cy="369332"/>
          </a:xfrm>
          <a:prstGeom prst="rect">
            <a:avLst/>
          </a:prstGeom>
        </p:spPr>
        <p:txBody>
          <a:bodyPr wrap="none">
            <a:spAutoFit/>
          </a:bodyPr>
          <a:lstStyle/>
          <a:p>
            <a:r>
              <a:rPr lang="it-IT" dirty="0" err="1">
                <a:latin typeface="Times New Roman" panose="02020603050405020304" pitchFamily="18" charset="0"/>
                <a:cs typeface="Times New Roman" panose="02020603050405020304" pitchFamily="18" charset="0"/>
              </a:rPr>
              <a:t>neutron</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fluence</a:t>
            </a:r>
            <a:endParaRPr lang="it-IT" dirty="0"/>
          </a:p>
        </p:txBody>
      </p:sp>
      <p:sp>
        <p:nvSpPr>
          <p:cNvPr id="25" name="Rettangolo 24"/>
          <p:cNvSpPr/>
          <p:nvPr/>
        </p:nvSpPr>
        <p:spPr>
          <a:xfrm>
            <a:off x="5145205" y="5837506"/>
            <a:ext cx="2076209" cy="369332"/>
          </a:xfrm>
          <a:prstGeom prst="rect">
            <a:avLst/>
          </a:prstGeom>
        </p:spPr>
        <p:txBody>
          <a:bodyPr wrap="none">
            <a:spAutoFit/>
          </a:bodyPr>
          <a:lstStyle/>
          <a:p>
            <a:r>
              <a:rPr lang="it-IT" dirty="0" err="1">
                <a:latin typeface="Times New Roman" panose="02020603050405020304" pitchFamily="18" charset="0"/>
                <a:cs typeface="Times New Roman" panose="02020603050405020304" pitchFamily="18" charset="0"/>
              </a:rPr>
              <a:t>Boron</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concentration</a:t>
            </a:r>
            <a:endParaRPr lang="it-IT" dirty="0"/>
          </a:p>
        </p:txBody>
      </p:sp>
      <p:sp>
        <p:nvSpPr>
          <p:cNvPr id="26" name="Rettangolo 25"/>
          <p:cNvSpPr/>
          <p:nvPr/>
        </p:nvSpPr>
        <p:spPr>
          <a:xfrm>
            <a:off x="8166798" y="5739457"/>
            <a:ext cx="2089033" cy="369332"/>
          </a:xfrm>
          <a:prstGeom prst="rect">
            <a:avLst/>
          </a:prstGeom>
        </p:spPr>
        <p:txBody>
          <a:bodyPr wrap="none">
            <a:spAutoFit/>
          </a:bodyPr>
          <a:lstStyle/>
          <a:p>
            <a:r>
              <a:rPr lang="it-IT" dirty="0" err="1">
                <a:latin typeface="Times New Roman" panose="02020603050405020304" pitchFamily="18" charset="0"/>
                <a:cs typeface="Times New Roman" panose="02020603050405020304" pitchFamily="18" charset="0"/>
              </a:rPr>
              <a:t>number</a:t>
            </a:r>
            <a:r>
              <a:rPr lang="it-IT" dirty="0">
                <a:latin typeface="Times New Roman" panose="02020603050405020304" pitchFamily="18" charset="0"/>
                <a:cs typeface="Times New Roman" panose="02020603050405020304" pitchFamily="18" charset="0"/>
              </a:rPr>
              <a:t> of </a:t>
            </a:r>
            <a:r>
              <a:rPr lang="it-IT" dirty="0" err="1">
                <a:latin typeface="Times New Roman" panose="02020603050405020304" pitchFamily="18" charset="0"/>
                <a:cs typeface="Times New Roman" panose="02020603050405020304" pitchFamily="18" charset="0"/>
              </a:rPr>
              <a:t>reactions</a:t>
            </a:r>
            <a:r>
              <a:rPr lang="it-IT" dirty="0">
                <a:latin typeface="Times New Roman" panose="02020603050405020304" pitchFamily="18" charset="0"/>
                <a:cs typeface="Times New Roman" panose="02020603050405020304" pitchFamily="18" charset="0"/>
              </a:rPr>
              <a:t> </a:t>
            </a:r>
            <a:endParaRPr lang="it-IT" dirty="0"/>
          </a:p>
        </p:txBody>
      </p:sp>
      <p:sp>
        <p:nvSpPr>
          <p:cNvPr id="3" name="Segnaposto data 2"/>
          <p:cNvSpPr>
            <a:spLocks noGrp="1"/>
          </p:cNvSpPr>
          <p:nvPr>
            <p:ph type="dt" sz="half" idx="10"/>
          </p:nvPr>
        </p:nvSpPr>
        <p:spPr/>
        <p:txBody>
          <a:bodyPr/>
          <a:lstStyle/>
          <a:p>
            <a:r>
              <a:rPr lang="it-IT"/>
              <a:t>in2p3-cnao pavia-05-03-26</a:t>
            </a:r>
          </a:p>
        </p:txBody>
      </p:sp>
      <p:sp>
        <p:nvSpPr>
          <p:cNvPr id="4" name="Segnaposto piè di pagina 3"/>
          <p:cNvSpPr>
            <a:spLocks noGrp="1"/>
          </p:cNvSpPr>
          <p:nvPr>
            <p:ph type="ftr" sz="quarter" idx="11"/>
          </p:nvPr>
        </p:nvSpPr>
        <p:spPr/>
        <p:txBody>
          <a:bodyPr/>
          <a:lstStyle/>
          <a:p>
            <a:r>
              <a:rPr lang="en-US"/>
              <a:t>saverio altieri  CNAO</a:t>
            </a:r>
            <a:endParaRPr lang="it-IT"/>
          </a:p>
        </p:txBody>
      </p:sp>
      <p:sp>
        <p:nvSpPr>
          <p:cNvPr id="5" name="Segnaposto numero diapositiva 4">
            <a:extLst>
              <a:ext uri="{FF2B5EF4-FFF2-40B4-BE49-F238E27FC236}">
                <a16:creationId xmlns:a16="http://schemas.microsoft.com/office/drawing/2014/main" id="{E5DB04FE-BFC1-F54A-A8C6-735EA0F327FE}"/>
              </a:ext>
            </a:extLst>
          </p:cNvPr>
          <p:cNvSpPr>
            <a:spLocks noGrp="1"/>
          </p:cNvSpPr>
          <p:nvPr>
            <p:ph type="sldNum" sz="quarter" idx="12"/>
          </p:nvPr>
        </p:nvSpPr>
        <p:spPr/>
        <p:txBody>
          <a:bodyPr/>
          <a:lstStyle/>
          <a:p>
            <a:fld id="{7F39AE4C-A60F-4E29-9A0E-52760C55257B}" type="slidenum">
              <a:rPr lang="it-IT" smtClean="0"/>
              <a:pPr/>
              <a:t>4</a:t>
            </a:fld>
            <a:endParaRPr lang="it-IT"/>
          </a:p>
        </p:txBody>
      </p:sp>
    </p:spTree>
    <p:extLst>
      <p:ext uri="{BB962C8B-B14F-4D97-AF65-F5344CB8AC3E}">
        <p14:creationId xmlns:p14="http://schemas.microsoft.com/office/powerpoint/2010/main" val="4115607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p:cNvPicPr>
            <a:picLocks noChangeAspect="1"/>
          </p:cNvPicPr>
          <p:nvPr/>
        </p:nvPicPr>
        <p:blipFill>
          <a:blip r:embed="rId4" cstate="print"/>
          <a:srcRect t="92440"/>
          <a:stretch>
            <a:fillRect/>
          </a:stretch>
        </p:blipFill>
        <p:spPr>
          <a:xfrm>
            <a:off x="2135561" y="601308"/>
            <a:ext cx="8564121" cy="163396"/>
          </a:xfrm>
          <a:prstGeom prst="rect">
            <a:avLst/>
          </a:prstGeom>
        </p:spPr>
      </p:pic>
      <p:pic>
        <p:nvPicPr>
          <p:cNvPr id="91" name="Picture 90"/>
          <p:cNvPicPr>
            <a:picLocks/>
          </p:cNvPicPr>
          <p:nvPr/>
        </p:nvPicPr>
        <p:blipFill>
          <a:blip r:embed="rId5" cstate="print"/>
          <a:srcRect t="86772"/>
          <a:stretch>
            <a:fillRect/>
          </a:stretch>
        </p:blipFill>
        <p:spPr>
          <a:xfrm>
            <a:off x="1524000" y="428604"/>
            <a:ext cx="827584" cy="144016"/>
          </a:xfrm>
          <a:prstGeom prst="rect">
            <a:avLst/>
          </a:prstGeom>
        </p:spPr>
      </p:pic>
      <p:sp>
        <p:nvSpPr>
          <p:cNvPr id="8" name="Rettangolo 7"/>
          <p:cNvSpPr/>
          <p:nvPr/>
        </p:nvSpPr>
        <p:spPr>
          <a:xfrm>
            <a:off x="4308502" y="48169"/>
            <a:ext cx="3332455" cy="461633"/>
          </a:xfrm>
          <a:prstGeom prst="rect">
            <a:avLst/>
          </a:prstGeom>
        </p:spPr>
        <p:txBody>
          <a:bodyPr wrap="square" lIns="91407" tIns="45704" rIns="91407" bIns="45704">
            <a:spAutoFit/>
          </a:bodyPr>
          <a:lstStyle/>
          <a:p>
            <a:pPr lvl="0"/>
            <a:r>
              <a:rPr lang="it-IT" sz="2400" b="1" dirty="0" err="1">
                <a:solidFill>
                  <a:srgbClr val="0062A5"/>
                </a:solidFill>
                <a:latin typeface="Arial" panose="020B0604020202020204" pitchFamily="34" charset="0"/>
                <a:ea typeface="+mj-ea"/>
                <a:cs typeface="Arial" panose="020B0604020202020204" pitchFamily="34" charset="0"/>
              </a:rPr>
              <a:t>Boron</a:t>
            </a:r>
            <a:r>
              <a:rPr lang="it-IT" sz="2400" b="1" dirty="0">
                <a:solidFill>
                  <a:srgbClr val="0062A5"/>
                </a:solidFill>
                <a:latin typeface="Arial" panose="020B0604020202020204" pitchFamily="34" charset="0"/>
                <a:ea typeface="+mj-ea"/>
                <a:cs typeface="Arial" panose="020B0604020202020204" pitchFamily="34" charset="0"/>
              </a:rPr>
              <a:t> </a:t>
            </a:r>
            <a:r>
              <a:rPr lang="it-IT" sz="2400" b="1" dirty="0" err="1">
                <a:solidFill>
                  <a:srgbClr val="0062A5"/>
                </a:solidFill>
                <a:latin typeface="Arial" panose="020B0604020202020204" pitchFamily="34" charset="0"/>
                <a:ea typeface="+mj-ea"/>
                <a:cs typeface="Arial" panose="020B0604020202020204" pitchFamily="34" charset="0"/>
              </a:rPr>
              <a:t>concentration</a:t>
            </a:r>
            <a:endParaRPr lang="it-IT" sz="2400" b="1" dirty="0">
              <a:solidFill>
                <a:srgbClr val="0062A5"/>
              </a:solidFill>
              <a:latin typeface="Arial" panose="020B0604020202020204" pitchFamily="34" charset="0"/>
              <a:ea typeface="+mj-ea"/>
              <a:cs typeface="Arial" panose="020B0604020202020204" pitchFamily="34" charset="0"/>
            </a:endParaRPr>
          </a:p>
        </p:txBody>
      </p:sp>
      <p:sp>
        <p:nvSpPr>
          <p:cNvPr id="7" name="Text Box 2"/>
          <p:cNvSpPr txBox="1">
            <a:spLocks noChangeArrowheads="1"/>
          </p:cNvSpPr>
          <p:nvPr/>
        </p:nvSpPr>
        <p:spPr bwMode="auto">
          <a:xfrm>
            <a:off x="2567609" y="2663825"/>
            <a:ext cx="2175839" cy="646331"/>
          </a:xfrm>
          <a:prstGeom prst="rect">
            <a:avLst/>
          </a:prstGeom>
          <a:noFill/>
          <a:ln w="9525">
            <a:solidFill>
              <a:schemeClr val="tx1"/>
            </a:solidFill>
            <a:miter lim="800000"/>
            <a:headEnd/>
            <a:tailEnd/>
          </a:ln>
          <a:effectLst/>
        </p:spPr>
        <p:txBody>
          <a:bodyPr wrap="square">
            <a:spAutoFit/>
          </a:bodyPr>
          <a:lstStyle/>
          <a:p>
            <a:pPr algn="ctr"/>
            <a:r>
              <a:rPr lang="it-IT" dirty="0">
                <a:latin typeface="Times New Roman" panose="02020603050405020304" pitchFamily="18" charset="0"/>
                <a:cs typeface="Times New Roman" panose="02020603050405020304" pitchFamily="18" charset="0"/>
              </a:rPr>
              <a:t>from 2 to 6 </a:t>
            </a:r>
            <a:r>
              <a:rPr lang="it-IT" dirty="0" err="1">
                <a:latin typeface="Times New Roman" panose="02020603050405020304" pitchFamily="18" charset="0"/>
                <a:cs typeface="Times New Roman" panose="02020603050405020304" pitchFamily="18" charset="0"/>
              </a:rPr>
              <a:t>tracks</a:t>
            </a:r>
            <a:endParaRPr lang="it-IT" dirty="0">
              <a:latin typeface="Times New Roman" panose="02020603050405020304" pitchFamily="18" charset="0"/>
              <a:cs typeface="Times New Roman" panose="02020603050405020304" pitchFamily="18" charset="0"/>
            </a:endParaRPr>
          </a:p>
          <a:p>
            <a:pPr algn="ctr"/>
            <a:r>
              <a:rPr lang="it-IT" dirty="0">
                <a:latin typeface="Times New Roman" panose="02020603050405020304" pitchFamily="18" charset="0"/>
                <a:cs typeface="Times New Roman" panose="02020603050405020304" pitchFamily="18" charset="0"/>
              </a:rPr>
              <a:t>in the </a:t>
            </a:r>
            <a:r>
              <a:rPr lang="it-IT" dirty="0" err="1">
                <a:latin typeface="Times New Roman" panose="02020603050405020304" pitchFamily="18" charset="0"/>
                <a:cs typeface="Times New Roman" panose="02020603050405020304" pitchFamily="18" charset="0"/>
              </a:rPr>
              <a:t>nucleus</a:t>
            </a:r>
            <a:endParaRPr lang="it-IT" dirty="0">
              <a:latin typeface="Times New Roman" panose="02020603050405020304" pitchFamily="18" charset="0"/>
              <a:cs typeface="Times New Roman" panose="02020603050405020304" pitchFamily="18" charset="0"/>
            </a:endParaRPr>
          </a:p>
        </p:txBody>
      </p:sp>
      <p:sp>
        <p:nvSpPr>
          <p:cNvPr id="9" name="Text Box 3"/>
          <p:cNvSpPr txBox="1">
            <a:spLocks noChangeArrowheads="1"/>
          </p:cNvSpPr>
          <p:nvPr/>
        </p:nvSpPr>
        <p:spPr bwMode="auto">
          <a:xfrm>
            <a:off x="7456926" y="2531582"/>
            <a:ext cx="1351652" cy="646331"/>
          </a:xfrm>
          <a:prstGeom prst="rect">
            <a:avLst/>
          </a:prstGeom>
          <a:noFill/>
          <a:ln w="9525">
            <a:solidFill>
              <a:schemeClr val="tx1"/>
            </a:solidFill>
            <a:miter lim="800000"/>
            <a:headEnd/>
            <a:tailEnd/>
          </a:ln>
          <a:effectLst/>
        </p:spPr>
        <p:txBody>
          <a:bodyPr wrap="none">
            <a:spAutoFit/>
          </a:bodyPr>
          <a:lstStyle/>
          <a:p>
            <a:pPr algn="ctr"/>
            <a:r>
              <a:rPr lang="it-IT" dirty="0">
                <a:latin typeface="Times New Roman" panose="02020603050405020304" pitchFamily="18" charset="0"/>
                <a:cs typeface="Times New Roman" panose="02020603050405020304" pitchFamily="18" charset="0"/>
              </a:rPr>
              <a:t>a </a:t>
            </a:r>
            <a:r>
              <a:rPr lang="it-IT" dirty="0" err="1">
                <a:latin typeface="Times New Roman" panose="02020603050405020304" pitchFamily="18" charset="0"/>
                <a:cs typeface="Times New Roman" panose="02020603050405020304" pitchFamily="18" charset="0"/>
              </a:rPr>
              <a:t>letal</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lesion</a:t>
            </a:r>
            <a:endParaRPr lang="it-IT" dirty="0">
              <a:latin typeface="Times New Roman" panose="02020603050405020304" pitchFamily="18" charset="0"/>
              <a:cs typeface="Times New Roman" panose="02020603050405020304" pitchFamily="18" charset="0"/>
            </a:endParaRPr>
          </a:p>
          <a:p>
            <a:pPr algn="ctr"/>
            <a:r>
              <a:rPr lang="it-IT" dirty="0">
                <a:latin typeface="Times New Roman" panose="02020603050405020304" pitchFamily="18" charset="0"/>
                <a:cs typeface="Times New Roman" panose="02020603050405020304" pitchFamily="18" charset="0"/>
              </a:rPr>
              <a:t>in the </a:t>
            </a:r>
            <a:r>
              <a:rPr lang="it-IT" dirty="0" err="1">
                <a:latin typeface="Times New Roman" panose="02020603050405020304" pitchFamily="18" charset="0"/>
                <a:cs typeface="Times New Roman" panose="02020603050405020304" pitchFamily="18" charset="0"/>
              </a:rPr>
              <a:t>cell</a:t>
            </a:r>
            <a:endParaRPr lang="it-IT" dirty="0">
              <a:latin typeface="Times New Roman" panose="02020603050405020304" pitchFamily="18" charset="0"/>
              <a:cs typeface="Times New Roman" panose="02020603050405020304" pitchFamily="18" charset="0"/>
            </a:endParaRPr>
          </a:p>
        </p:txBody>
      </p:sp>
      <p:sp>
        <p:nvSpPr>
          <p:cNvPr id="10" name="AutoShape 4"/>
          <p:cNvSpPr>
            <a:spLocks noChangeArrowheads="1"/>
          </p:cNvSpPr>
          <p:nvPr/>
        </p:nvSpPr>
        <p:spPr bwMode="auto">
          <a:xfrm>
            <a:off x="5612031" y="2854748"/>
            <a:ext cx="976313" cy="4857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lstStyle/>
          <a:p>
            <a:endParaRPr lang="it-IT"/>
          </a:p>
        </p:txBody>
      </p:sp>
      <p:grpSp>
        <p:nvGrpSpPr>
          <p:cNvPr id="12" name="Gruppo 11"/>
          <p:cNvGrpSpPr/>
          <p:nvPr/>
        </p:nvGrpSpPr>
        <p:grpSpPr>
          <a:xfrm>
            <a:off x="5015880" y="836712"/>
            <a:ext cx="2082800" cy="1931988"/>
            <a:chOff x="3530600" y="749300"/>
            <a:chExt cx="2082800" cy="1931988"/>
          </a:xfrm>
        </p:grpSpPr>
        <p:grpSp>
          <p:nvGrpSpPr>
            <p:cNvPr id="13" name="Group 7"/>
            <p:cNvGrpSpPr>
              <a:grpSpLocks/>
            </p:cNvGrpSpPr>
            <p:nvPr/>
          </p:nvGrpSpPr>
          <p:grpSpPr bwMode="auto">
            <a:xfrm>
              <a:off x="3530600" y="749300"/>
              <a:ext cx="2082800" cy="1931988"/>
              <a:chOff x="1806" y="983"/>
              <a:chExt cx="2322" cy="2185"/>
            </a:xfrm>
          </p:grpSpPr>
          <p:sp>
            <p:nvSpPr>
              <p:cNvPr id="17" name="Freeform 8"/>
              <p:cNvSpPr>
                <a:spLocks/>
              </p:cNvSpPr>
              <p:nvPr/>
            </p:nvSpPr>
            <p:spPr bwMode="auto">
              <a:xfrm>
                <a:off x="1806" y="983"/>
                <a:ext cx="2322" cy="2185"/>
              </a:xfrm>
              <a:custGeom>
                <a:avLst/>
                <a:gdLst/>
                <a:ahLst/>
                <a:cxnLst>
                  <a:cxn ang="0">
                    <a:pos x="7873" y="3459"/>
                  </a:cxn>
                  <a:cxn ang="0">
                    <a:pos x="7768" y="2883"/>
                  </a:cxn>
                  <a:cxn ang="0">
                    <a:pos x="7574" y="2331"/>
                  </a:cxn>
                  <a:cxn ang="0">
                    <a:pos x="7296" y="1813"/>
                  </a:cxn>
                  <a:cxn ang="0">
                    <a:pos x="6941" y="1341"/>
                  </a:cxn>
                  <a:cxn ang="0">
                    <a:pos x="6518" y="928"/>
                  </a:cxn>
                  <a:cxn ang="0">
                    <a:pos x="6035" y="583"/>
                  </a:cxn>
                  <a:cxn ang="0">
                    <a:pos x="5503" y="312"/>
                  </a:cxn>
                  <a:cxn ang="0">
                    <a:pos x="4936" y="122"/>
                  </a:cxn>
                  <a:cxn ang="0">
                    <a:pos x="4346" y="19"/>
                  </a:cxn>
                  <a:cxn ang="0">
                    <a:pos x="3947" y="0"/>
                  </a:cxn>
                  <a:cxn ang="0">
                    <a:pos x="3349" y="44"/>
                  </a:cxn>
                  <a:cxn ang="0">
                    <a:pos x="2765" y="177"/>
                  </a:cxn>
                  <a:cxn ang="0">
                    <a:pos x="2208" y="393"/>
                  </a:cxn>
                  <a:cxn ang="0">
                    <a:pos x="1692" y="689"/>
                  </a:cxn>
                  <a:cxn ang="0">
                    <a:pos x="1227" y="1059"/>
                  </a:cxn>
                  <a:cxn ang="0">
                    <a:pos x="826" y="1493"/>
                  </a:cxn>
                  <a:cxn ang="0">
                    <a:pos x="496" y="1980"/>
                  </a:cxn>
                  <a:cxn ang="0">
                    <a:pos x="246" y="2511"/>
                  </a:cxn>
                  <a:cxn ang="0">
                    <a:pos x="81" y="3073"/>
                  </a:cxn>
                  <a:cxn ang="0">
                    <a:pos x="5" y="3652"/>
                  </a:cxn>
                  <a:cxn ang="0">
                    <a:pos x="5" y="4042"/>
                  </a:cxn>
                  <a:cxn ang="0">
                    <a:pos x="81" y="4622"/>
                  </a:cxn>
                  <a:cxn ang="0">
                    <a:pos x="246" y="5184"/>
                  </a:cxn>
                  <a:cxn ang="0">
                    <a:pos x="496" y="5714"/>
                  </a:cxn>
                  <a:cxn ang="0">
                    <a:pos x="826" y="6202"/>
                  </a:cxn>
                  <a:cxn ang="0">
                    <a:pos x="1227" y="6636"/>
                  </a:cxn>
                  <a:cxn ang="0">
                    <a:pos x="1692" y="7006"/>
                  </a:cxn>
                  <a:cxn ang="0">
                    <a:pos x="2208" y="7302"/>
                  </a:cxn>
                  <a:cxn ang="0">
                    <a:pos x="2765" y="7518"/>
                  </a:cxn>
                  <a:cxn ang="0">
                    <a:pos x="3349" y="7651"/>
                  </a:cxn>
                  <a:cxn ang="0">
                    <a:pos x="3947" y="7695"/>
                  </a:cxn>
                  <a:cxn ang="0">
                    <a:pos x="4346" y="7676"/>
                  </a:cxn>
                  <a:cxn ang="0">
                    <a:pos x="4936" y="7572"/>
                  </a:cxn>
                  <a:cxn ang="0">
                    <a:pos x="5503" y="7383"/>
                  </a:cxn>
                  <a:cxn ang="0">
                    <a:pos x="6035" y="7112"/>
                  </a:cxn>
                  <a:cxn ang="0">
                    <a:pos x="6518" y="6766"/>
                  </a:cxn>
                  <a:cxn ang="0">
                    <a:pos x="6941" y="6354"/>
                  </a:cxn>
                  <a:cxn ang="0">
                    <a:pos x="7296" y="5882"/>
                  </a:cxn>
                  <a:cxn ang="0">
                    <a:pos x="7574" y="5364"/>
                  </a:cxn>
                  <a:cxn ang="0">
                    <a:pos x="7768" y="4812"/>
                  </a:cxn>
                  <a:cxn ang="0">
                    <a:pos x="7873" y="4236"/>
                  </a:cxn>
                </a:cxnLst>
                <a:rect l="0" t="0" r="r" b="b"/>
                <a:pathLst>
                  <a:path w="7894" h="7695">
                    <a:moveTo>
                      <a:pt x="7894" y="3847"/>
                    </a:moveTo>
                    <a:lnTo>
                      <a:pt x="7889" y="3652"/>
                    </a:lnTo>
                    <a:lnTo>
                      <a:pt x="7873" y="3459"/>
                    </a:lnTo>
                    <a:lnTo>
                      <a:pt x="7848" y="3265"/>
                    </a:lnTo>
                    <a:lnTo>
                      <a:pt x="7813" y="3073"/>
                    </a:lnTo>
                    <a:lnTo>
                      <a:pt x="7768" y="2883"/>
                    </a:lnTo>
                    <a:lnTo>
                      <a:pt x="7712" y="2696"/>
                    </a:lnTo>
                    <a:lnTo>
                      <a:pt x="7648" y="2511"/>
                    </a:lnTo>
                    <a:lnTo>
                      <a:pt x="7574" y="2331"/>
                    </a:lnTo>
                    <a:lnTo>
                      <a:pt x="7490" y="2153"/>
                    </a:lnTo>
                    <a:lnTo>
                      <a:pt x="7398" y="1980"/>
                    </a:lnTo>
                    <a:lnTo>
                      <a:pt x="7296" y="1813"/>
                    </a:lnTo>
                    <a:lnTo>
                      <a:pt x="7186" y="1649"/>
                    </a:lnTo>
                    <a:lnTo>
                      <a:pt x="7068" y="1493"/>
                    </a:lnTo>
                    <a:lnTo>
                      <a:pt x="6941" y="1341"/>
                    </a:lnTo>
                    <a:lnTo>
                      <a:pt x="6807" y="1197"/>
                    </a:lnTo>
                    <a:lnTo>
                      <a:pt x="6667" y="1059"/>
                    </a:lnTo>
                    <a:lnTo>
                      <a:pt x="6518" y="928"/>
                    </a:lnTo>
                    <a:lnTo>
                      <a:pt x="6363" y="805"/>
                    </a:lnTo>
                    <a:lnTo>
                      <a:pt x="6202" y="689"/>
                    </a:lnTo>
                    <a:lnTo>
                      <a:pt x="6035" y="583"/>
                    </a:lnTo>
                    <a:lnTo>
                      <a:pt x="5863" y="483"/>
                    </a:lnTo>
                    <a:lnTo>
                      <a:pt x="5686" y="393"/>
                    </a:lnTo>
                    <a:lnTo>
                      <a:pt x="5503" y="312"/>
                    </a:lnTo>
                    <a:lnTo>
                      <a:pt x="5318" y="239"/>
                    </a:lnTo>
                    <a:lnTo>
                      <a:pt x="5129" y="177"/>
                    </a:lnTo>
                    <a:lnTo>
                      <a:pt x="4936" y="122"/>
                    </a:lnTo>
                    <a:lnTo>
                      <a:pt x="4742" y="78"/>
                    </a:lnTo>
                    <a:lnTo>
                      <a:pt x="4545" y="44"/>
                    </a:lnTo>
                    <a:lnTo>
                      <a:pt x="4346" y="19"/>
                    </a:lnTo>
                    <a:lnTo>
                      <a:pt x="4147" y="4"/>
                    </a:lnTo>
                    <a:lnTo>
                      <a:pt x="3947" y="0"/>
                    </a:lnTo>
                    <a:lnTo>
                      <a:pt x="3947" y="0"/>
                    </a:lnTo>
                    <a:lnTo>
                      <a:pt x="3747" y="4"/>
                    </a:lnTo>
                    <a:lnTo>
                      <a:pt x="3548" y="19"/>
                    </a:lnTo>
                    <a:lnTo>
                      <a:pt x="3349" y="44"/>
                    </a:lnTo>
                    <a:lnTo>
                      <a:pt x="3152" y="78"/>
                    </a:lnTo>
                    <a:lnTo>
                      <a:pt x="2958" y="122"/>
                    </a:lnTo>
                    <a:lnTo>
                      <a:pt x="2765" y="177"/>
                    </a:lnTo>
                    <a:lnTo>
                      <a:pt x="2576" y="239"/>
                    </a:lnTo>
                    <a:lnTo>
                      <a:pt x="2391" y="312"/>
                    </a:lnTo>
                    <a:lnTo>
                      <a:pt x="2208" y="393"/>
                    </a:lnTo>
                    <a:lnTo>
                      <a:pt x="2031" y="483"/>
                    </a:lnTo>
                    <a:lnTo>
                      <a:pt x="1859" y="583"/>
                    </a:lnTo>
                    <a:lnTo>
                      <a:pt x="1692" y="689"/>
                    </a:lnTo>
                    <a:lnTo>
                      <a:pt x="1531" y="805"/>
                    </a:lnTo>
                    <a:lnTo>
                      <a:pt x="1376" y="928"/>
                    </a:lnTo>
                    <a:lnTo>
                      <a:pt x="1227" y="1059"/>
                    </a:lnTo>
                    <a:lnTo>
                      <a:pt x="1087" y="1197"/>
                    </a:lnTo>
                    <a:lnTo>
                      <a:pt x="953" y="1341"/>
                    </a:lnTo>
                    <a:lnTo>
                      <a:pt x="826" y="1493"/>
                    </a:lnTo>
                    <a:lnTo>
                      <a:pt x="708" y="1649"/>
                    </a:lnTo>
                    <a:lnTo>
                      <a:pt x="598" y="1813"/>
                    </a:lnTo>
                    <a:lnTo>
                      <a:pt x="496" y="1980"/>
                    </a:lnTo>
                    <a:lnTo>
                      <a:pt x="404" y="2153"/>
                    </a:lnTo>
                    <a:lnTo>
                      <a:pt x="320" y="2331"/>
                    </a:lnTo>
                    <a:lnTo>
                      <a:pt x="246" y="2511"/>
                    </a:lnTo>
                    <a:lnTo>
                      <a:pt x="182" y="2696"/>
                    </a:lnTo>
                    <a:lnTo>
                      <a:pt x="126" y="2883"/>
                    </a:lnTo>
                    <a:lnTo>
                      <a:pt x="81" y="3073"/>
                    </a:lnTo>
                    <a:lnTo>
                      <a:pt x="46" y="3265"/>
                    </a:lnTo>
                    <a:lnTo>
                      <a:pt x="21" y="3459"/>
                    </a:lnTo>
                    <a:lnTo>
                      <a:pt x="5" y="3652"/>
                    </a:lnTo>
                    <a:lnTo>
                      <a:pt x="0" y="3847"/>
                    </a:lnTo>
                    <a:lnTo>
                      <a:pt x="0" y="3847"/>
                    </a:lnTo>
                    <a:lnTo>
                      <a:pt x="5" y="4042"/>
                    </a:lnTo>
                    <a:lnTo>
                      <a:pt x="21" y="4236"/>
                    </a:lnTo>
                    <a:lnTo>
                      <a:pt x="46" y="4430"/>
                    </a:lnTo>
                    <a:lnTo>
                      <a:pt x="81" y="4622"/>
                    </a:lnTo>
                    <a:lnTo>
                      <a:pt x="126" y="4812"/>
                    </a:lnTo>
                    <a:lnTo>
                      <a:pt x="182" y="4999"/>
                    </a:lnTo>
                    <a:lnTo>
                      <a:pt x="246" y="5184"/>
                    </a:lnTo>
                    <a:lnTo>
                      <a:pt x="320" y="5364"/>
                    </a:lnTo>
                    <a:lnTo>
                      <a:pt x="404" y="5542"/>
                    </a:lnTo>
                    <a:lnTo>
                      <a:pt x="496" y="5714"/>
                    </a:lnTo>
                    <a:lnTo>
                      <a:pt x="598" y="5882"/>
                    </a:lnTo>
                    <a:lnTo>
                      <a:pt x="708" y="6045"/>
                    </a:lnTo>
                    <a:lnTo>
                      <a:pt x="826" y="6202"/>
                    </a:lnTo>
                    <a:lnTo>
                      <a:pt x="953" y="6354"/>
                    </a:lnTo>
                    <a:lnTo>
                      <a:pt x="1087" y="6498"/>
                    </a:lnTo>
                    <a:lnTo>
                      <a:pt x="1227" y="6636"/>
                    </a:lnTo>
                    <a:lnTo>
                      <a:pt x="1376" y="6766"/>
                    </a:lnTo>
                    <a:lnTo>
                      <a:pt x="1531" y="6890"/>
                    </a:lnTo>
                    <a:lnTo>
                      <a:pt x="1692" y="7006"/>
                    </a:lnTo>
                    <a:lnTo>
                      <a:pt x="1859" y="7112"/>
                    </a:lnTo>
                    <a:lnTo>
                      <a:pt x="2031" y="7212"/>
                    </a:lnTo>
                    <a:lnTo>
                      <a:pt x="2208" y="7302"/>
                    </a:lnTo>
                    <a:lnTo>
                      <a:pt x="2391" y="7383"/>
                    </a:lnTo>
                    <a:lnTo>
                      <a:pt x="2576" y="7456"/>
                    </a:lnTo>
                    <a:lnTo>
                      <a:pt x="2765" y="7518"/>
                    </a:lnTo>
                    <a:lnTo>
                      <a:pt x="2958" y="7572"/>
                    </a:lnTo>
                    <a:lnTo>
                      <a:pt x="3152" y="7617"/>
                    </a:lnTo>
                    <a:lnTo>
                      <a:pt x="3349" y="7651"/>
                    </a:lnTo>
                    <a:lnTo>
                      <a:pt x="3548" y="7676"/>
                    </a:lnTo>
                    <a:lnTo>
                      <a:pt x="3747" y="7690"/>
                    </a:lnTo>
                    <a:lnTo>
                      <a:pt x="3947" y="7695"/>
                    </a:lnTo>
                    <a:lnTo>
                      <a:pt x="3947" y="7695"/>
                    </a:lnTo>
                    <a:lnTo>
                      <a:pt x="4147" y="7690"/>
                    </a:lnTo>
                    <a:lnTo>
                      <a:pt x="4346" y="7676"/>
                    </a:lnTo>
                    <a:lnTo>
                      <a:pt x="4545" y="7651"/>
                    </a:lnTo>
                    <a:lnTo>
                      <a:pt x="4742" y="7617"/>
                    </a:lnTo>
                    <a:lnTo>
                      <a:pt x="4936" y="7572"/>
                    </a:lnTo>
                    <a:lnTo>
                      <a:pt x="5129" y="7518"/>
                    </a:lnTo>
                    <a:lnTo>
                      <a:pt x="5318" y="7456"/>
                    </a:lnTo>
                    <a:lnTo>
                      <a:pt x="5503" y="7383"/>
                    </a:lnTo>
                    <a:lnTo>
                      <a:pt x="5686" y="7302"/>
                    </a:lnTo>
                    <a:lnTo>
                      <a:pt x="5863" y="7212"/>
                    </a:lnTo>
                    <a:lnTo>
                      <a:pt x="6035" y="7112"/>
                    </a:lnTo>
                    <a:lnTo>
                      <a:pt x="6202" y="7006"/>
                    </a:lnTo>
                    <a:lnTo>
                      <a:pt x="6363" y="6890"/>
                    </a:lnTo>
                    <a:lnTo>
                      <a:pt x="6518" y="6766"/>
                    </a:lnTo>
                    <a:lnTo>
                      <a:pt x="6667" y="6636"/>
                    </a:lnTo>
                    <a:lnTo>
                      <a:pt x="6807" y="6498"/>
                    </a:lnTo>
                    <a:lnTo>
                      <a:pt x="6941" y="6354"/>
                    </a:lnTo>
                    <a:lnTo>
                      <a:pt x="7068" y="6202"/>
                    </a:lnTo>
                    <a:lnTo>
                      <a:pt x="7186" y="6045"/>
                    </a:lnTo>
                    <a:lnTo>
                      <a:pt x="7296" y="5882"/>
                    </a:lnTo>
                    <a:lnTo>
                      <a:pt x="7398" y="5714"/>
                    </a:lnTo>
                    <a:lnTo>
                      <a:pt x="7490" y="5542"/>
                    </a:lnTo>
                    <a:lnTo>
                      <a:pt x="7574" y="5364"/>
                    </a:lnTo>
                    <a:lnTo>
                      <a:pt x="7648" y="5184"/>
                    </a:lnTo>
                    <a:lnTo>
                      <a:pt x="7712" y="4999"/>
                    </a:lnTo>
                    <a:lnTo>
                      <a:pt x="7768" y="4812"/>
                    </a:lnTo>
                    <a:lnTo>
                      <a:pt x="7813" y="4622"/>
                    </a:lnTo>
                    <a:lnTo>
                      <a:pt x="7848" y="4430"/>
                    </a:lnTo>
                    <a:lnTo>
                      <a:pt x="7873" y="4236"/>
                    </a:lnTo>
                    <a:lnTo>
                      <a:pt x="7889" y="4042"/>
                    </a:lnTo>
                    <a:lnTo>
                      <a:pt x="7894" y="3847"/>
                    </a:lnTo>
                    <a:close/>
                  </a:path>
                </a:pathLst>
              </a:custGeom>
              <a:solidFill>
                <a:srgbClr val="CCFFFF"/>
              </a:solidFill>
              <a:ln w="9525">
                <a:noFill/>
                <a:round/>
                <a:headEnd/>
                <a:tailEnd/>
              </a:ln>
            </p:spPr>
            <p:txBody>
              <a:bodyPr/>
              <a:lstStyle/>
              <a:p>
                <a:endParaRPr lang="it-IT"/>
              </a:p>
            </p:txBody>
          </p:sp>
          <p:sp>
            <p:nvSpPr>
              <p:cNvPr id="18" name="Freeform 9"/>
              <p:cNvSpPr>
                <a:spLocks/>
              </p:cNvSpPr>
              <p:nvPr/>
            </p:nvSpPr>
            <p:spPr bwMode="auto">
              <a:xfrm>
                <a:off x="1806" y="983"/>
                <a:ext cx="2322" cy="2185"/>
              </a:xfrm>
              <a:custGeom>
                <a:avLst/>
                <a:gdLst/>
                <a:ahLst/>
                <a:cxnLst>
                  <a:cxn ang="0">
                    <a:pos x="3947" y="7695"/>
                  </a:cxn>
                  <a:cxn ang="0">
                    <a:pos x="3237" y="7633"/>
                  </a:cxn>
                  <a:cxn ang="0">
                    <a:pos x="2570" y="7453"/>
                  </a:cxn>
                  <a:cxn ang="0">
                    <a:pos x="1955" y="7169"/>
                  </a:cxn>
                  <a:cxn ang="0">
                    <a:pos x="1404" y="6789"/>
                  </a:cxn>
                  <a:cxn ang="0">
                    <a:pos x="928" y="6325"/>
                  </a:cxn>
                  <a:cxn ang="0">
                    <a:pos x="539" y="5788"/>
                  </a:cxn>
                  <a:cxn ang="0">
                    <a:pos x="246" y="5190"/>
                  </a:cxn>
                  <a:cxn ang="0">
                    <a:pos x="64" y="4538"/>
                  </a:cxn>
                  <a:cxn ang="0">
                    <a:pos x="0" y="3847"/>
                  </a:cxn>
                  <a:cxn ang="0">
                    <a:pos x="64" y="3156"/>
                  </a:cxn>
                  <a:cxn ang="0">
                    <a:pos x="246" y="2504"/>
                  </a:cxn>
                  <a:cxn ang="0">
                    <a:pos x="539" y="1905"/>
                  </a:cxn>
                  <a:cxn ang="0">
                    <a:pos x="928" y="1368"/>
                  </a:cxn>
                  <a:cxn ang="0">
                    <a:pos x="1404" y="904"/>
                  </a:cxn>
                  <a:cxn ang="0">
                    <a:pos x="1955" y="525"/>
                  </a:cxn>
                  <a:cxn ang="0">
                    <a:pos x="2570" y="240"/>
                  </a:cxn>
                  <a:cxn ang="0">
                    <a:pos x="3237" y="61"/>
                  </a:cxn>
                  <a:cxn ang="0">
                    <a:pos x="3947" y="0"/>
                  </a:cxn>
                  <a:cxn ang="0">
                    <a:pos x="4656" y="61"/>
                  </a:cxn>
                  <a:cxn ang="0">
                    <a:pos x="5323" y="240"/>
                  </a:cxn>
                  <a:cxn ang="0">
                    <a:pos x="5939" y="525"/>
                  </a:cxn>
                  <a:cxn ang="0">
                    <a:pos x="6489" y="904"/>
                  </a:cxn>
                  <a:cxn ang="0">
                    <a:pos x="6965" y="1368"/>
                  </a:cxn>
                  <a:cxn ang="0">
                    <a:pos x="7354" y="1905"/>
                  </a:cxn>
                  <a:cxn ang="0">
                    <a:pos x="7647" y="2504"/>
                  </a:cxn>
                  <a:cxn ang="0">
                    <a:pos x="7829" y="3156"/>
                  </a:cxn>
                  <a:cxn ang="0">
                    <a:pos x="7894" y="3847"/>
                  </a:cxn>
                  <a:cxn ang="0">
                    <a:pos x="7829" y="4538"/>
                  </a:cxn>
                  <a:cxn ang="0">
                    <a:pos x="7647" y="5190"/>
                  </a:cxn>
                  <a:cxn ang="0">
                    <a:pos x="7354" y="5788"/>
                  </a:cxn>
                  <a:cxn ang="0">
                    <a:pos x="6965" y="6325"/>
                  </a:cxn>
                  <a:cxn ang="0">
                    <a:pos x="6489" y="6789"/>
                  </a:cxn>
                  <a:cxn ang="0">
                    <a:pos x="5939" y="7169"/>
                  </a:cxn>
                  <a:cxn ang="0">
                    <a:pos x="5323" y="7453"/>
                  </a:cxn>
                  <a:cxn ang="0">
                    <a:pos x="4656" y="7633"/>
                  </a:cxn>
                  <a:cxn ang="0">
                    <a:pos x="3947" y="7695"/>
                  </a:cxn>
                </a:cxnLst>
                <a:rect l="0" t="0" r="r" b="b"/>
                <a:pathLst>
                  <a:path w="7894" h="7695">
                    <a:moveTo>
                      <a:pt x="3947" y="7695"/>
                    </a:moveTo>
                    <a:lnTo>
                      <a:pt x="3237" y="7633"/>
                    </a:lnTo>
                    <a:lnTo>
                      <a:pt x="2570" y="7453"/>
                    </a:lnTo>
                    <a:lnTo>
                      <a:pt x="1955" y="7169"/>
                    </a:lnTo>
                    <a:lnTo>
                      <a:pt x="1404" y="6789"/>
                    </a:lnTo>
                    <a:lnTo>
                      <a:pt x="928" y="6325"/>
                    </a:lnTo>
                    <a:lnTo>
                      <a:pt x="539" y="5788"/>
                    </a:lnTo>
                    <a:lnTo>
                      <a:pt x="246" y="5190"/>
                    </a:lnTo>
                    <a:lnTo>
                      <a:pt x="64" y="4538"/>
                    </a:lnTo>
                    <a:lnTo>
                      <a:pt x="0" y="3847"/>
                    </a:lnTo>
                    <a:lnTo>
                      <a:pt x="64" y="3156"/>
                    </a:lnTo>
                    <a:lnTo>
                      <a:pt x="246" y="2504"/>
                    </a:lnTo>
                    <a:lnTo>
                      <a:pt x="539" y="1905"/>
                    </a:lnTo>
                    <a:lnTo>
                      <a:pt x="928" y="1368"/>
                    </a:lnTo>
                    <a:lnTo>
                      <a:pt x="1404" y="904"/>
                    </a:lnTo>
                    <a:lnTo>
                      <a:pt x="1955" y="525"/>
                    </a:lnTo>
                    <a:lnTo>
                      <a:pt x="2570" y="240"/>
                    </a:lnTo>
                    <a:lnTo>
                      <a:pt x="3237" y="61"/>
                    </a:lnTo>
                    <a:lnTo>
                      <a:pt x="3947" y="0"/>
                    </a:lnTo>
                    <a:lnTo>
                      <a:pt x="4656" y="61"/>
                    </a:lnTo>
                    <a:lnTo>
                      <a:pt x="5323" y="240"/>
                    </a:lnTo>
                    <a:lnTo>
                      <a:pt x="5939" y="525"/>
                    </a:lnTo>
                    <a:lnTo>
                      <a:pt x="6489" y="904"/>
                    </a:lnTo>
                    <a:lnTo>
                      <a:pt x="6965" y="1368"/>
                    </a:lnTo>
                    <a:lnTo>
                      <a:pt x="7354" y="1905"/>
                    </a:lnTo>
                    <a:lnTo>
                      <a:pt x="7647" y="2504"/>
                    </a:lnTo>
                    <a:lnTo>
                      <a:pt x="7829" y="3156"/>
                    </a:lnTo>
                    <a:lnTo>
                      <a:pt x="7894" y="3847"/>
                    </a:lnTo>
                    <a:lnTo>
                      <a:pt x="7829" y="4538"/>
                    </a:lnTo>
                    <a:lnTo>
                      <a:pt x="7647" y="5190"/>
                    </a:lnTo>
                    <a:lnTo>
                      <a:pt x="7354" y="5788"/>
                    </a:lnTo>
                    <a:lnTo>
                      <a:pt x="6965" y="6325"/>
                    </a:lnTo>
                    <a:lnTo>
                      <a:pt x="6489" y="6789"/>
                    </a:lnTo>
                    <a:lnTo>
                      <a:pt x="5939" y="7169"/>
                    </a:lnTo>
                    <a:lnTo>
                      <a:pt x="5323" y="7453"/>
                    </a:lnTo>
                    <a:lnTo>
                      <a:pt x="4656" y="7633"/>
                    </a:lnTo>
                    <a:lnTo>
                      <a:pt x="3947" y="7695"/>
                    </a:lnTo>
                  </a:path>
                </a:pathLst>
              </a:custGeom>
              <a:noFill/>
              <a:ln w="0">
                <a:noFill/>
                <a:prstDash val="solid"/>
                <a:round/>
                <a:headEnd/>
                <a:tailEnd/>
              </a:ln>
            </p:spPr>
            <p:txBody>
              <a:bodyPr/>
              <a:lstStyle/>
              <a:p>
                <a:endParaRPr lang="it-IT"/>
              </a:p>
            </p:txBody>
          </p:sp>
          <p:sp>
            <p:nvSpPr>
              <p:cNvPr id="19" name="Freeform 10"/>
              <p:cNvSpPr>
                <a:spLocks/>
              </p:cNvSpPr>
              <p:nvPr/>
            </p:nvSpPr>
            <p:spPr bwMode="auto">
              <a:xfrm>
                <a:off x="2760" y="1750"/>
                <a:ext cx="797" cy="806"/>
              </a:xfrm>
              <a:custGeom>
                <a:avLst/>
                <a:gdLst/>
                <a:ahLst/>
                <a:cxnLst>
                  <a:cxn ang="0">
                    <a:pos x="2706" y="1276"/>
                  </a:cxn>
                  <a:cxn ang="0">
                    <a:pos x="2670" y="1064"/>
                  </a:cxn>
                  <a:cxn ang="0">
                    <a:pos x="2603" y="860"/>
                  </a:cxn>
                  <a:cxn ang="0">
                    <a:pos x="2507" y="669"/>
                  </a:cxn>
                  <a:cxn ang="0">
                    <a:pos x="2385" y="495"/>
                  </a:cxn>
                  <a:cxn ang="0">
                    <a:pos x="2240" y="343"/>
                  </a:cxn>
                  <a:cxn ang="0">
                    <a:pos x="2074" y="215"/>
                  </a:cxn>
                  <a:cxn ang="0">
                    <a:pos x="1891" y="115"/>
                  </a:cxn>
                  <a:cxn ang="0">
                    <a:pos x="1696" y="46"/>
                  </a:cxn>
                  <a:cxn ang="0">
                    <a:pos x="1493" y="7"/>
                  </a:cxn>
                  <a:cxn ang="0">
                    <a:pos x="1356" y="0"/>
                  </a:cxn>
                  <a:cxn ang="0">
                    <a:pos x="1151" y="16"/>
                  </a:cxn>
                  <a:cxn ang="0">
                    <a:pos x="950" y="65"/>
                  </a:cxn>
                  <a:cxn ang="0">
                    <a:pos x="758" y="145"/>
                  </a:cxn>
                  <a:cxn ang="0">
                    <a:pos x="582" y="254"/>
                  </a:cxn>
                  <a:cxn ang="0">
                    <a:pos x="422" y="391"/>
                  </a:cxn>
                  <a:cxn ang="0">
                    <a:pos x="283" y="551"/>
                  </a:cxn>
                  <a:cxn ang="0">
                    <a:pos x="170" y="730"/>
                  </a:cxn>
                  <a:cxn ang="0">
                    <a:pos x="84" y="926"/>
                  </a:cxn>
                  <a:cxn ang="0">
                    <a:pos x="27" y="1134"/>
                  </a:cxn>
                  <a:cxn ang="0">
                    <a:pos x="2" y="1348"/>
                  </a:cxn>
                  <a:cxn ang="0">
                    <a:pos x="2" y="1491"/>
                  </a:cxn>
                  <a:cxn ang="0">
                    <a:pos x="27" y="1705"/>
                  </a:cxn>
                  <a:cxn ang="0">
                    <a:pos x="84" y="1913"/>
                  </a:cxn>
                  <a:cxn ang="0">
                    <a:pos x="170" y="2109"/>
                  </a:cxn>
                  <a:cxn ang="0">
                    <a:pos x="283" y="2288"/>
                  </a:cxn>
                  <a:cxn ang="0">
                    <a:pos x="422" y="2448"/>
                  </a:cxn>
                  <a:cxn ang="0">
                    <a:pos x="582" y="2585"/>
                  </a:cxn>
                  <a:cxn ang="0">
                    <a:pos x="758" y="2694"/>
                  </a:cxn>
                  <a:cxn ang="0">
                    <a:pos x="950" y="2774"/>
                  </a:cxn>
                  <a:cxn ang="0">
                    <a:pos x="1151" y="2823"/>
                  </a:cxn>
                  <a:cxn ang="0">
                    <a:pos x="1356" y="2839"/>
                  </a:cxn>
                  <a:cxn ang="0">
                    <a:pos x="1493" y="2832"/>
                  </a:cxn>
                  <a:cxn ang="0">
                    <a:pos x="1696" y="2794"/>
                  </a:cxn>
                  <a:cxn ang="0">
                    <a:pos x="1891" y="2724"/>
                  </a:cxn>
                  <a:cxn ang="0">
                    <a:pos x="2074" y="2625"/>
                  </a:cxn>
                  <a:cxn ang="0">
                    <a:pos x="2240" y="2497"/>
                  </a:cxn>
                  <a:cxn ang="0">
                    <a:pos x="2385" y="2345"/>
                  </a:cxn>
                  <a:cxn ang="0">
                    <a:pos x="2507" y="2170"/>
                  </a:cxn>
                  <a:cxn ang="0">
                    <a:pos x="2603" y="1980"/>
                  </a:cxn>
                  <a:cxn ang="0">
                    <a:pos x="2670" y="1776"/>
                  </a:cxn>
                  <a:cxn ang="0">
                    <a:pos x="2706" y="1564"/>
                  </a:cxn>
                </a:cxnLst>
                <a:rect l="0" t="0" r="r" b="b"/>
                <a:pathLst>
                  <a:path w="2713" h="2839">
                    <a:moveTo>
                      <a:pt x="2713" y="1420"/>
                    </a:moveTo>
                    <a:lnTo>
                      <a:pt x="2710" y="1348"/>
                    </a:lnTo>
                    <a:lnTo>
                      <a:pt x="2706" y="1276"/>
                    </a:lnTo>
                    <a:lnTo>
                      <a:pt x="2697" y="1204"/>
                    </a:lnTo>
                    <a:lnTo>
                      <a:pt x="2685" y="1134"/>
                    </a:lnTo>
                    <a:lnTo>
                      <a:pt x="2670" y="1064"/>
                    </a:lnTo>
                    <a:lnTo>
                      <a:pt x="2650" y="994"/>
                    </a:lnTo>
                    <a:lnTo>
                      <a:pt x="2629" y="926"/>
                    </a:lnTo>
                    <a:lnTo>
                      <a:pt x="2603" y="860"/>
                    </a:lnTo>
                    <a:lnTo>
                      <a:pt x="2574" y="795"/>
                    </a:lnTo>
                    <a:lnTo>
                      <a:pt x="2542" y="730"/>
                    </a:lnTo>
                    <a:lnTo>
                      <a:pt x="2507" y="669"/>
                    </a:lnTo>
                    <a:lnTo>
                      <a:pt x="2470" y="609"/>
                    </a:lnTo>
                    <a:lnTo>
                      <a:pt x="2429" y="551"/>
                    </a:lnTo>
                    <a:lnTo>
                      <a:pt x="2385" y="495"/>
                    </a:lnTo>
                    <a:lnTo>
                      <a:pt x="2339" y="441"/>
                    </a:lnTo>
                    <a:lnTo>
                      <a:pt x="2291" y="391"/>
                    </a:lnTo>
                    <a:lnTo>
                      <a:pt x="2240" y="343"/>
                    </a:lnTo>
                    <a:lnTo>
                      <a:pt x="2186" y="297"/>
                    </a:lnTo>
                    <a:lnTo>
                      <a:pt x="2131" y="254"/>
                    </a:lnTo>
                    <a:lnTo>
                      <a:pt x="2074" y="215"/>
                    </a:lnTo>
                    <a:lnTo>
                      <a:pt x="2014" y="178"/>
                    </a:lnTo>
                    <a:lnTo>
                      <a:pt x="1954" y="145"/>
                    </a:lnTo>
                    <a:lnTo>
                      <a:pt x="1891" y="115"/>
                    </a:lnTo>
                    <a:lnTo>
                      <a:pt x="1827" y="89"/>
                    </a:lnTo>
                    <a:lnTo>
                      <a:pt x="1762" y="65"/>
                    </a:lnTo>
                    <a:lnTo>
                      <a:pt x="1696" y="46"/>
                    </a:lnTo>
                    <a:lnTo>
                      <a:pt x="1629" y="30"/>
                    </a:lnTo>
                    <a:lnTo>
                      <a:pt x="1561" y="16"/>
                    </a:lnTo>
                    <a:lnTo>
                      <a:pt x="1493" y="7"/>
                    </a:lnTo>
                    <a:lnTo>
                      <a:pt x="1425" y="3"/>
                    </a:lnTo>
                    <a:lnTo>
                      <a:pt x="1356" y="0"/>
                    </a:lnTo>
                    <a:lnTo>
                      <a:pt x="1356" y="0"/>
                    </a:lnTo>
                    <a:lnTo>
                      <a:pt x="1287" y="3"/>
                    </a:lnTo>
                    <a:lnTo>
                      <a:pt x="1219" y="7"/>
                    </a:lnTo>
                    <a:lnTo>
                      <a:pt x="1151" y="16"/>
                    </a:lnTo>
                    <a:lnTo>
                      <a:pt x="1083" y="30"/>
                    </a:lnTo>
                    <a:lnTo>
                      <a:pt x="1016" y="46"/>
                    </a:lnTo>
                    <a:lnTo>
                      <a:pt x="950" y="65"/>
                    </a:lnTo>
                    <a:lnTo>
                      <a:pt x="885" y="89"/>
                    </a:lnTo>
                    <a:lnTo>
                      <a:pt x="821" y="115"/>
                    </a:lnTo>
                    <a:lnTo>
                      <a:pt x="758" y="145"/>
                    </a:lnTo>
                    <a:lnTo>
                      <a:pt x="698" y="178"/>
                    </a:lnTo>
                    <a:lnTo>
                      <a:pt x="638" y="215"/>
                    </a:lnTo>
                    <a:lnTo>
                      <a:pt x="582" y="254"/>
                    </a:lnTo>
                    <a:lnTo>
                      <a:pt x="526" y="297"/>
                    </a:lnTo>
                    <a:lnTo>
                      <a:pt x="473" y="343"/>
                    </a:lnTo>
                    <a:lnTo>
                      <a:pt x="422" y="391"/>
                    </a:lnTo>
                    <a:lnTo>
                      <a:pt x="373" y="441"/>
                    </a:lnTo>
                    <a:lnTo>
                      <a:pt x="327" y="495"/>
                    </a:lnTo>
                    <a:lnTo>
                      <a:pt x="283" y="551"/>
                    </a:lnTo>
                    <a:lnTo>
                      <a:pt x="242" y="609"/>
                    </a:lnTo>
                    <a:lnTo>
                      <a:pt x="205" y="669"/>
                    </a:lnTo>
                    <a:lnTo>
                      <a:pt x="170" y="730"/>
                    </a:lnTo>
                    <a:lnTo>
                      <a:pt x="138" y="795"/>
                    </a:lnTo>
                    <a:lnTo>
                      <a:pt x="110" y="860"/>
                    </a:lnTo>
                    <a:lnTo>
                      <a:pt x="84" y="926"/>
                    </a:lnTo>
                    <a:lnTo>
                      <a:pt x="62" y="994"/>
                    </a:lnTo>
                    <a:lnTo>
                      <a:pt x="43" y="1064"/>
                    </a:lnTo>
                    <a:lnTo>
                      <a:pt x="27" y="1134"/>
                    </a:lnTo>
                    <a:lnTo>
                      <a:pt x="16" y="1204"/>
                    </a:lnTo>
                    <a:lnTo>
                      <a:pt x="7" y="1276"/>
                    </a:lnTo>
                    <a:lnTo>
                      <a:pt x="2" y="1348"/>
                    </a:lnTo>
                    <a:lnTo>
                      <a:pt x="0" y="1420"/>
                    </a:lnTo>
                    <a:lnTo>
                      <a:pt x="0" y="1420"/>
                    </a:lnTo>
                    <a:lnTo>
                      <a:pt x="2" y="1491"/>
                    </a:lnTo>
                    <a:lnTo>
                      <a:pt x="7" y="1564"/>
                    </a:lnTo>
                    <a:lnTo>
                      <a:pt x="16" y="1635"/>
                    </a:lnTo>
                    <a:lnTo>
                      <a:pt x="27" y="1705"/>
                    </a:lnTo>
                    <a:lnTo>
                      <a:pt x="43" y="1776"/>
                    </a:lnTo>
                    <a:lnTo>
                      <a:pt x="62" y="1845"/>
                    </a:lnTo>
                    <a:lnTo>
                      <a:pt x="84" y="1913"/>
                    </a:lnTo>
                    <a:lnTo>
                      <a:pt x="110" y="1980"/>
                    </a:lnTo>
                    <a:lnTo>
                      <a:pt x="138" y="2044"/>
                    </a:lnTo>
                    <a:lnTo>
                      <a:pt x="170" y="2109"/>
                    </a:lnTo>
                    <a:lnTo>
                      <a:pt x="205" y="2170"/>
                    </a:lnTo>
                    <a:lnTo>
                      <a:pt x="242" y="2230"/>
                    </a:lnTo>
                    <a:lnTo>
                      <a:pt x="283" y="2288"/>
                    </a:lnTo>
                    <a:lnTo>
                      <a:pt x="327" y="2345"/>
                    </a:lnTo>
                    <a:lnTo>
                      <a:pt x="373" y="2398"/>
                    </a:lnTo>
                    <a:lnTo>
                      <a:pt x="422" y="2448"/>
                    </a:lnTo>
                    <a:lnTo>
                      <a:pt x="473" y="2497"/>
                    </a:lnTo>
                    <a:lnTo>
                      <a:pt x="526" y="2542"/>
                    </a:lnTo>
                    <a:lnTo>
                      <a:pt x="582" y="2585"/>
                    </a:lnTo>
                    <a:lnTo>
                      <a:pt x="638" y="2625"/>
                    </a:lnTo>
                    <a:lnTo>
                      <a:pt x="698" y="2661"/>
                    </a:lnTo>
                    <a:lnTo>
                      <a:pt x="758" y="2694"/>
                    </a:lnTo>
                    <a:lnTo>
                      <a:pt x="821" y="2724"/>
                    </a:lnTo>
                    <a:lnTo>
                      <a:pt x="885" y="2750"/>
                    </a:lnTo>
                    <a:lnTo>
                      <a:pt x="950" y="2774"/>
                    </a:lnTo>
                    <a:lnTo>
                      <a:pt x="1016" y="2794"/>
                    </a:lnTo>
                    <a:lnTo>
                      <a:pt x="1083" y="2809"/>
                    </a:lnTo>
                    <a:lnTo>
                      <a:pt x="1151" y="2823"/>
                    </a:lnTo>
                    <a:lnTo>
                      <a:pt x="1219" y="2832"/>
                    </a:lnTo>
                    <a:lnTo>
                      <a:pt x="1287" y="2837"/>
                    </a:lnTo>
                    <a:lnTo>
                      <a:pt x="1356" y="2839"/>
                    </a:lnTo>
                    <a:lnTo>
                      <a:pt x="1356" y="2839"/>
                    </a:lnTo>
                    <a:lnTo>
                      <a:pt x="1425" y="2837"/>
                    </a:lnTo>
                    <a:lnTo>
                      <a:pt x="1493" y="2832"/>
                    </a:lnTo>
                    <a:lnTo>
                      <a:pt x="1561" y="2823"/>
                    </a:lnTo>
                    <a:lnTo>
                      <a:pt x="1629" y="2809"/>
                    </a:lnTo>
                    <a:lnTo>
                      <a:pt x="1696" y="2794"/>
                    </a:lnTo>
                    <a:lnTo>
                      <a:pt x="1762" y="2774"/>
                    </a:lnTo>
                    <a:lnTo>
                      <a:pt x="1827" y="2750"/>
                    </a:lnTo>
                    <a:lnTo>
                      <a:pt x="1891" y="2724"/>
                    </a:lnTo>
                    <a:lnTo>
                      <a:pt x="1954" y="2694"/>
                    </a:lnTo>
                    <a:lnTo>
                      <a:pt x="2014" y="2661"/>
                    </a:lnTo>
                    <a:lnTo>
                      <a:pt x="2074" y="2625"/>
                    </a:lnTo>
                    <a:lnTo>
                      <a:pt x="2131" y="2585"/>
                    </a:lnTo>
                    <a:lnTo>
                      <a:pt x="2186" y="2542"/>
                    </a:lnTo>
                    <a:lnTo>
                      <a:pt x="2240" y="2497"/>
                    </a:lnTo>
                    <a:lnTo>
                      <a:pt x="2291" y="2448"/>
                    </a:lnTo>
                    <a:lnTo>
                      <a:pt x="2339" y="2398"/>
                    </a:lnTo>
                    <a:lnTo>
                      <a:pt x="2385" y="2345"/>
                    </a:lnTo>
                    <a:lnTo>
                      <a:pt x="2429" y="2288"/>
                    </a:lnTo>
                    <a:lnTo>
                      <a:pt x="2470" y="2230"/>
                    </a:lnTo>
                    <a:lnTo>
                      <a:pt x="2507" y="2170"/>
                    </a:lnTo>
                    <a:lnTo>
                      <a:pt x="2542" y="2109"/>
                    </a:lnTo>
                    <a:lnTo>
                      <a:pt x="2574" y="2044"/>
                    </a:lnTo>
                    <a:lnTo>
                      <a:pt x="2603" y="1980"/>
                    </a:lnTo>
                    <a:lnTo>
                      <a:pt x="2629" y="1913"/>
                    </a:lnTo>
                    <a:lnTo>
                      <a:pt x="2650" y="1845"/>
                    </a:lnTo>
                    <a:lnTo>
                      <a:pt x="2670" y="1776"/>
                    </a:lnTo>
                    <a:lnTo>
                      <a:pt x="2685" y="1705"/>
                    </a:lnTo>
                    <a:lnTo>
                      <a:pt x="2697" y="1635"/>
                    </a:lnTo>
                    <a:lnTo>
                      <a:pt x="2706" y="1564"/>
                    </a:lnTo>
                    <a:lnTo>
                      <a:pt x="2710" y="1491"/>
                    </a:lnTo>
                    <a:lnTo>
                      <a:pt x="2713" y="1420"/>
                    </a:lnTo>
                    <a:close/>
                  </a:path>
                </a:pathLst>
              </a:custGeom>
              <a:solidFill>
                <a:srgbClr val="FF00FF"/>
              </a:solidFill>
              <a:ln w="9525">
                <a:noFill/>
                <a:round/>
                <a:headEnd/>
                <a:tailEnd/>
              </a:ln>
            </p:spPr>
            <p:txBody>
              <a:bodyPr/>
              <a:lstStyle/>
              <a:p>
                <a:endParaRPr lang="it-IT"/>
              </a:p>
            </p:txBody>
          </p:sp>
          <p:sp>
            <p:nvSpPr>
              <p:cNvPr id="20" name="Freeform 11"/>
              <p:cNvSpPr>
                <a:spLocks/>
              </p:cNvSpPr>
              <p:nvPr/>
            </p:nvSpPr>
            <p:spPr bwMode="auto">
              <a:xfrm>
                <a:off x="2760" y="1750"/>
                <a:ext cx="797" cy="806"/>
              </a:xfrm>
              <a:custGeom>
                <a:avLst/>
                <a:gdLst/>
                <a:ahLst/>
                <a:cxnLst>
                  <a:cxn ang="0">
                    <a:pos x="1356" y="2839"/>
                  </a:cxn>
                  <a:cxn ang="0">
                    <a:pos x="995" y="2788"/>
                  </a:cxn>
                  <a:cxn ang="0">
                    <a:pos x="671" y="2644"/>
                  </a:cxn>
                  <a:cxn ang="0">
                    <a:pos x="397" y="2423"/>
                  </a:cxn>
                  <a:cxn ang="0">
                    <a:pos x="185" y="2135"/>
                  </a:cxn>
                  <a:cxn ang="0">
                    <a:pos x="47" y="1796"/>
                  </a:cxn>
                  <a:cxn ang="0">
                    <a:pos x="0" y="1420"/>
                  </a:cxn>
                  <a:cxn ang="0">
                    <a:pos x="47" y="1042"/>
                  </a:cxn>
                  <a:cxn ang="0">
                    <a:pos x="185" y="703"/>
                  </a:cxn>
                  <a:cxn ang="0">
                    <a:pos x="397" y="415"/>
                  </a:cxn>
                  <a:cxn ang="0">
                    <a:pos x="671" y="194"/>
                  </a:cxn>
                  <a:cxn ang="0">
                    <a:pos x="995" y="50"/>
                  </a:cxn>
                  <a:cxn ang="0">
                    <a:pos x="1356" y="0"/>
                  </a:cxn>
                  <a:cxn ang="0">
                    <a:pos x="1716" y="50"/>
                  </a:cxn>
                  <a:cxn ang="0">
                    <a:pos x="2040" y="194"/>
                  </a:cxn>
                  <a:cxn ang="0">
                    <a:pos x="2315" y="415"/>
                  </a:cxn>
                  <a:cxn ang="0">
                    <a:pos x="2527" y="703"/>
                  </a:cxn>
                  <a:cxn ang="0">
                    <a:pos x="2664" y="1042"/>
                  </a:cxn>
                  <a:cxn ang="0">
                    <a:pos x="2713" y="1420"/>
                  </a:cxn>
                  <a:cxn ang="0">
                    <a:pos x="2664" y="1796"/>
                  </a:cxn>
                  <a:cxn ang="0">
                    <a:pos x="2527" y="2135"/>
                  </a:cxn>
                  <a:cxn ang="0">
                    <a:pos x="2315" y="2423"/>
                  </a:cxn>
                  <a:cxn ang="0">
                    <a:pos x="2040" y="2644"/>
                  </a:cxn>
                  <a:cxn ang="0">
                    <a:pos x="1716" y="2788"/>
                  </a:cxn>
                  <a:cxn ang="0">
                    <a:pos x="1356" y="2839"/>
                  </a:cxn>
                </a:cxnLst>
                <a:rect l="0" t="0" r="r" b="b"/>
                <a:pathLst>
                  <a:path w="2713" h="2839">
                    <a:moveTo>
                      <a:pt x="1356" y="2839"/>
                    </a:moveTo>
                    <a:lnTo>
                      <a:pt x="995" y="2788"/>
                    </a:lnTo>
                    <a:lnTo>
                      <a:pt x="671" y="2644"/>
                    </a:lnTo>
                    <a:lnTo>
                      <a:pt x="397" y="2423"/>
                    </a:lnTo>
                    <a:lnTo>
                      <a:pt x="185" y="2135"/>
                    </a:lnTo>
                    <a:lnTo>
                      <a:pt x="47" y="1796"/>
                    </a:lnTo>
                    <a:lnTo>
                      <a:pt x="0" y="1420"/>
                    </a:lnTo>
                    <a:lnTo>
                      <a:pt x="47" y="1042"/>
                    </a:lnTo>
                    <a:lnTo>
                      <a:pt x="185" y="703"/>
                    </a:lnTo>
                    <a:lnTo>
                      <a:pt x="397" y="415"/>
                    </a:lnTo>
                    <a:lnTo>
                      <a:pt x="671" y="194"/>
                    </a:lnTo>
                    <a:lnTo>
                      <a:pt x="995" y="50"/>
                    </a:lnTo>
                    <a:lnTo>
                      <a:pt x="1356" y="0"/>
                    </a:lnTo>
                    <a:lnTo>
                      <a:pt x="1716" y="50"/>
                    </a:lnTo>
                    <a:lnTo>
                      <a:pt x="2040" y="194"/>
                    </a:lnTo>
                    <a:lnTo>
                      <a:pt x="2315" y="415"/>
                    </a:lnTo>
                    <a:lnTo>
                      <a:pt x="2527" y="703"/>
                    </a:lnTo>
                    <a:lnTo>
                      <a:pt x="2664" y="1042"/>
                    </a:lnTo>
                    <a:lnTo>
                      <a:pt x="2713" y="1420"/>
                    </a:lnTo>
                    <a:lnTo>
                      <a:pt x="2664" y="1796"/>
                    </a:lnTo>
                    <a:lnTo>
                      <a:pt x="2527" y="2135"/>
                    </a:lnTo>
                    <a:lnTo>
                      <a:pt x="2315" y="2423"/>
                    </a:lnTo>
                    <a:lnTo>
                      <a:pt x="2040" y="2644"/>
                    </a:lnTo>
                    <a:lnTo>
                      <a:pt x="1716" y="2788"/>
                    </a:lnTo>
                    <a:lnTo>
                      <a:pt x="1356" y="2839"/>
                    </a:lnTo>
                  </a:path>
                </a:pathLst>
              </a:custGeom>
              <a:noFill/>
              <a:ln w="0">
                <a:noFill/>
                <a:prstDash val="solid"/>
                <a:round/>
                <a:headEnd/>
                <a:tailEnd/>
              </a:ln>
            </p:spPr>
            <p:txBody>
              <a:bodyPr/>
              <a:lstStyle/>
              <a:p>
                <a:endParaRPr lang="it-IT"/>
              </a:p>
            </p:txBody>
          </p:sp>
        </p:grpSp>
        <p:sp>
          <p:nvSpPr>
            <p:cNvPr id="14" name="Line 12"/>
            <p:cNvSpPr>
              <a:spLocks noChangeShapeType="1"/>
            </p:cNvSpPr>
            <p:nvPr/>
          </p:nvSpPr>
          <p:spPr bwMode="auto">
            <a:xfrm flipV="1">
              <a:off x="4365625" y="1601788"/>
              <a:ext cx="831850" cy="454025"/>
            </a:xfrm>
            <a:prstGeom prst="line">
              <a:avLst/>
            </a:prstGeom>
            <a:noFill/>
            <a:ln w="9525">
              <a:solidFill>
                <a:srgbClr val="FF0000"/>
              </a:solidFill>
              <a:round/>
              <a:headEnd/>
              <a:tailEnd type="triangle" w="med" len="med"/>
            </a:ln>
            <a:effectLst/>
          </p:spPr>
          <p:txBody>
            <a:bodyPr wrap="none"/>
            <a:lstStyle/>
            <a:p>
              <a:endParaRPr lang="it-IT"/>
            </a:p>
          </p:txBody>
        </p:sp>
        <p:sp>
          <p:nvSpPr>
            <p:cNvPr id="15" name="Line 13"/>
            <p:cNvSpPr>
              <a:spLocks noChangeShapeType="1"/>
            </p:cNvSpPr>
            <p:nvPr/>
          </p:nvSpPr>
          <p:spPr bwMode="auto">
            <a:xfrm flipV="1">
              <a:off x="4824413" y="1212850"/>
              <a:ext cx="147637" cy="1119188"/>
            </a:xfrm>
            <a:prstGeom prst="line">
              <a:avLst/>
            </a:prstGeom>
            <a:noFill/>
            <a:ln w="9525">
              <a:solidFill>
                <a:srgbClr val="FF0000"/>
              </a:solidFill>
              <a:round/>
              <a:headEnd/>
              <a:tailEnd type="triangle" w="med" len="med"/>
            </a:ln>
            <a:effectLst/>
          </p:spPr>
          <p:txBody>
            <a:bodyPr wrap="none"/>
            <a:lstStyle/>
            <a:p>
              <a:endParaRPr lang="it-IT"/>
            </a:p>
          </p:txBody>
        </p:sp>
        <p:sp>
          <p:nvSpPr>
            <p:cNvPr id="16" name="Line 15"/>
            <p:cNvSpPr>
              <a:spLocks noChangeShapeType="1"/>
            </p:cNvSpPr>
            <p:nvPr/>
          </p:nvSpPr>
          <p:spPr bwMode="auto">
            <a:xfrm flipV="1">
              <a:off x="4224338" y="1231900"/>
              <a:ext cx="530225" cy="776288"/>
            </a:xfrm>
            <a:prstGeom prst="line">
              <a:avLst/>
            </a:prstGeom>
            <a:noFill/>
            <a:ln w="9525">
              <a:solidFill>
                <a:srgbClr val="FF0000"/>
              </a:solidFill>
              <a:round/>
              <a:headEnd/>
              <a:tailEnd type="triangle" w="med" len="med"/>
            </a:ln>
            <a:effectLst/>
          </p:spPr>
          <p:txBody>
            <a:bodyPr wrap="none"/>
            <a:lstStyle/>
            <a:p>
              <a:endParaRPr lang="it-IT"/>
            </a:p>
          </p:txBody>
        </p:sp>
      </p:grpSp>
      <p:graphicFrame>
        <p:nvGraphicFramePr>
          <p:cNvPr id="21" name="Object 18"/>
          <p:cNvGraphicFramePr>
            <a:graphicFrameLocks noChangeAspect="1"/>
          </p:cNvGraphicFramePr>
          <p:nvPr>
            <p:extLst/>
          </p:nvPr>
        </p:nvGraphicFramePr>
        <p:xfrm>
          <a:off x="4743448" y="4018176"/>
          <a:ext cx="2879725" cy="1744662"/>
        </p:xfrm>
        <a:graphic>
          <a:graphicData uri="http://schemas.openxmlformats.org/presentationml/2006/ole">
            <mc:AlternateContent xmlns:mc="http://schemas.openxmlformats.org/markup-compatibility/2006">
              <mc:Choice xmlns:v="urn:schemas-microsoft-com:vml" Requires="v">
                <p:oleObj spid="_x0000_s7193" name="Equazione" r:id="rId6" imgW="1346040" imgH="939600" progId="Equation.3">
                  <p:embed/>
                </p:oleObj>
              </mc:Choice>
              <mc:Fallback>
                <p:oleObj name="Equazione" r:id="rId6" imgW="1346040" imgH="939600" progId="Equation.3">
                  <p:embed/>
                  <p:pic>
                    <p:nvPicPr>
                      <p:cNvPr id="21" name="Object 18"/>
                      <p:cNvPicPr>
                        <a:picLocks noChangeAspect="1" noChangeArrowheads="1"/>
                      </p:cNvPicPr>
                      <p:nvPr/>
                    </p:nvPicPr>
                    <p:blipFill>
                      <a:blip r:embed="rId7"/>
                      <a:srcRect/>
                      <a:stretch>
                        <a:fillRect/>
                      </a:stretch>
                    </p:blipFill>
                    <p:spPr bwMode="auto">
                      <a:xfrm>
                        <a:off x="4743448" y="4018176"/>
                        <a:ext cx="2879725" cy="1744662"/>
                      </a:xfrm>
                      <a:prstGeom prst="rect">
                        <a:avLst/>
                      </a:prstGeom>
                      <a:solidFill>
                        <a:schemeClr val="accent5">
                          <a:lumMod val="20000"/>
                          <a:lumOff val="80000"/>
                        </a:schemeClr>
                      </a:solidFill>
                      <a:ln w="38100">
                        <a:solidFill>
                          <a:srgbClr val="FF0000"/>
                        </a:solidFill>
                        <a:miter lim="800000"/>
                        <a:headEnd/>
                        <a:tailEnd/>
                      </a:ln>
                    </p:spPr>
                  </p:pic>
                </p:oleObj>
              </mc:Fallback>
            </mc:AlternateContent>
          </a:graphicData>
        </a:graphic>
      </p:graphicFrame>
      <p:graphicFrame>
        <p:nvGraphicFramePr>
          <p:cNvPr id="22" name="Object 19"/>
          <p:cNvGraphicFramePr>
            <a:graphicFrameLocks noChangeAspect="1"/>
          </p:cNvGraphicFramePr>
          <p:nvPr>
            <p:extLst/>
          </p:nvPr>
        </p:nvGraphicFramePr>
        <p:xfrm>
          <a:off x="8127006" y="4942401"/>
          <a:ext cx="2168615" cy="644244"/>
        </p:xfrm>
        <a:graphic>
          <a:graphicData uri="http://schemas.openxmlformats.org/presentationml/2006/ole">
            <mc:AlternateContent xmlns:mc="http://schemas.openxmlformats.org/markup-compatibility/2006">
              <mc:Choice xmlns:v="urn:schemas-microsoft-com:vml" Requires="v">
                <p:oleObj spid="_x0000_s7194" name="Equazione" r:id="rId8" imgW="1257120" imgH="431640" progId="Equation.3">
                  <p:embed/>
                </p:oleObj>
              </mc:Choice>
              <mc:Fallback>
                <p:oleObj name="Equazione" r:id="rId8" imgW="1257120" imgH="431640" progId="Equation.3">
                  <p:embed/>
                  <p:pic>
                    <p:nvPicPr>
                      <p:cNvPr id="22" name="Object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7006" y="4942401"/>
                        <a:ext cx="2168615" cy="644244"/>
                      </a:xfrm>
                      <a:prstGeom prst="rect">
                        <a:avLst/>
                      </a:prstGeom>
                      <a:solidFill>
                        <a:schemeClr val="accent5">
                          <a:lumMod val="20000"/>
                          <a:lumOff val="80000"/>
                        </a:schemeClr>
                      </a:solidFill>
                      <a:ln w="38100">
                        <a:solidFill>
                          <a:srgbClr val="FF0000"/>
                        </a:solidFill>
                        <a:miter lim="800000"/>
                        <a:headEnd/>
                        <a:tailEnd/>
                      </a:ln>
                    </p:spPr>
                  </p:pic>
                </p:oleObj>
              </mc:Fallback>
            </mc:AlternateContent>
          </a:graphicData>
        </a:graphic>
      </p:graphicFrame>
      <p:sp>
        <p:nvSpPr>
          <p:cNvPr id="24" name="Text Box 30"/>
          <p:cNvSpPr txBox="1">
            <a:spLocks noChangeArrowheads="1"/>
          </p:cNvSpPr>
          <p:nvPr/>
        </p:nvSpPr>
        <p:spPr bwMode="auto">
          <a:xfrm>
            <a:off x="4824388" y="3511986"/>
            <a:ext cx="2543226" cy="369332"/>
          </a:xfrm>
          <a:prstGeom prst="rect">
            <a:avLst/>
          </a:prstGeom>
          <a:noFill/>
          <a:ln w="9525">
            <a:solidFill>
              <a:srgbClr val="CC0066"/>
            </a:solidFill>
            <a:miter lim="800000"/>
            <a:headEnd/>
            <a:tailEnd/>
          </a:ln>
          <a:effectLst/>
        </p:spPr>
        <p:txBody>
          <a:bodyPr wrap="square">
            <a:spAutoFit/>
          </a:bodyPr>
          <a:lstStyle/>
          <a:p>
            <a:r>
              <a:rPr lang="it-IT" dirty="0" err="1"/>
              <a:t>Tumour</a:t>
            </a:r>
            <a:r>
              <a:rPr lang="it-IT" dirty="0"/>
              <a:t> </a:t>
            </a:r>
            <a:r>
              <a:rPr lang="it-IT" dirty="0" err="1"/>
              <a:t>cells</a:t>
            </a:r>
            <a:r>
              <a:rPr lang="it-IT" dirty="0"/>
              <a:t> </a:t>
            </a:r>
            <a:r>
              <a:rPr lang="it-IT" dirty="0" err="1"/>
              <a:t>with</a:t>
            </a:r>
            <a:r>
              <a:rPr lang="it-IT" dirty="0"/>
              <a:t> </a:t>
            </a:r>
            <a:r>
              <a:rPr lang="it-IT" dirty="0" err="1"/>
              <a:t>boron</a:t>
            </a:r>
            <a:endParaRPr lang="it-IT" dirty="0"/>
          </a:p>
        </p:txBody>
      </p:sp>
      <p:sp>
        <p:nvSpPr>
          <p:cNvPr id="2" name="Rettangolo 1"/>
          <p:cNvSpPr/>
          <p:nvPr/>
        </p:nvSpPr>
        <p:spPr>
          <a:xfrm>
            <a:off x="2474484" y="5795762"/>
            <a:ext cx="1319592" cy="369332"/>
          </a:xfrm>
          <a:prstGeom prst="rect">
            <a:avLst/>
          </a:prstGeom>
        </p:spPr>
        <p:txBody>
          <a:bodyPr wrap="none">
            <a:spAutoFit/>
          </a:bodyPr>
          <a:lstStyle/>
          <a:p>
            <a:r>
              <a:rPr lang="it-IT" dirty="0" err="1">
                <a:latin typeface="Times New Roman" panose="02020603050405020304" pitchFamily="18" charset="0"/>
                <a:cs typeface="Times New Roman" panose="02020603050405020304" pitchFamily="18" charset="0"/>
              </a:rPr>
              <a:t>neutron</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flux</a:t>
            </a:r>
            <a:endParaRPr lang="it-IT" dirty="0"/>
          </a:p>
        </p:txBody>
      </p:sp>
      <p:sp>
        <p:nvSpPr>
          <p:cNvPr id="25" name="Rettangolo 24"/>
          <p:cNvSpPr/>
          <p:nvPr/>
        </p:nvSpPr>
        <p:spPr>
          <a:xfrm>
            <a:off x="5145205" y="5837506"/>
            <a:ext cx="2076209" cy="369332"/>
          </a:xfrm>
          <a:prstGeom prst="rect">
            <a:avLst/>
          </a:prstGeom>
        </p:spPr>
        <p:txBody>
          <a:bodyPr wrap="none">
            <a:spAutoFit/>
          </a:bodyPr>
          <a:lstStyle/>
          <a:p>
            <a:r>
              <a:rPr lang="it-IT" dirty="0" err="1">
                <a:latin typeface="Times New Roman" panose="02020603050405020304" pitchFamily="18" charset="0"/>
                <a:cs typeface="Times New Roman" panose="02020603050405020304" pitchFamily="18" charset="0"/>
              </a:rPr>
              <a:t>Boron</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concentration</a:t>
            </a:r>
            <a:endParaRPr lang="it-IT" dirty="0"/>
          </a:p>
        </p:txBody>
      </p:sp>
      <p:sp>
        <p:nvSpPr>
          <p:cNvPr id="26" name="Rettangolo 25"/>
          <p:cNvSpPr/>
          <p:nvPr/>
        </p:nvSpPr>
        <p:spPr>
          <a:xfrm>
            <a:off x="8166798" y="5739457"/>
            <a:ext cx="2089033" cy="369332"/>
          </a:xfrm>
          <a:prstGeom prst="rect">
            <a:avLst/>
          </a:prstGeom>
        </p:spPr>
        <p:txBody>
          <a:bodyPr wrap="none">
            <a:spAutoFit/>
          </a:bodyPr>
          <a:lstStyle/>
          <a:p>
            <a:r>
              <a:rPr lang="it-IT" dirty="0" err="1">
                <a:latin typeface="Times New Roman" panose="02020603050405020304" pitchFamily="18" charset="0"/>
                <a:cs typeface="Times New Roman" panose="02020603050405020304" pitchFamily="18" charset="0"/>
              </a:rPr>
              <a:t>number</a:t>
            </a:r>
            <a:r>
              <a:rPr lang="it-IT" dirty="0">
                <a:latin typeface="Times New Roman" panose="02020603050405020304" pitchFamily="18" charset="0"/>
                <a:cs typeface="Times New Roman" panose="02020603050405020304" pitchFamily="18" charset="0"/>
              </a:rPr>
              <a:t> of </a:t>
            </a:r>
            <a:r>
              <a:rPr lang="it-IT" dirty="0" err="1">
                <a:latin typeface="Times New Roman" panose="02020603050405020304" pitchFamily="18" charset="0"/>
                <a:cs typeface="Times New Roman" panose="02020603050405020304" pitchFamily="18" charset="0"/>
              </a:rPr>
              <a:t>reactions</a:t>
            </a:r>
            <a:r>
              <a:rPr lang="it-IT" dirty="0">
                <a:latin typeface="Times New Roman" panose="02020603050405020304" pitchFamily="18" charset="0"/>
                <a:cs typeface="Times New Roman" panose="02020603050405020304" pitchFamily="18" charset="0"/>
              </a:rPr>
              <a:t> </a:t>
            </a:r>
            <a:endParaRPr lang="it-IT" dirty="0"/>
          </a:p>
        </p:txBody>
      </p:sp>
      <p:sp>
        <p:nvSpPr>
          <p:cNvPr id="3" name="Segnaposto data 2"/>
          <p:cNvSpPr>
            <a:spLocks noGrp="1"/>
          </p:cNvSpPr>
          <p:nvPr>
            <p:ph type="dt" sz="half" idx="10"/>
          </p:nvPr>
        </p:nvSpPr>
        <p:spPr/>
        <p:txBody>
          <a:bodyPr/>
          <a:lstStyle/>
          <a:p>
            <a:r>
              <a:rPr lang="it-IT"/>
              <a:t>in2p3-cnao pavia-05-03-26</a:t>
            </a:r>
          </a:p>
        </p:txBody>
      </p:sp>
      <p:sp>
        <p:nvSpPr>
          <p:cNvPr id="4" name="Segnaposto piè di pagina 3"/>
          <p:cNvSpPr>
            <a:spLocks noGrp="1"/>
          </p:cNvSpPr>
          <p:nvPr>
            <p:ph type="ftr" sz="quarter" idx="11"/>
          </p:nvPr>
        </p:nvSpPr>
        <p:spPr/>
        <p:txBody>
          <a:bodyPr/>
          <a:lstStyle/>
          <a:p>
            <a:r>
              <a:rPr lang="en-US"/>
              <a:t>saverio altieri  CNAO</a:t>
            </a:r>
            <a:endParaRPr lang="it-IT"/>
          </a:p>
        </p:txBody>
      </p:sp>
      <p:sp>
        <p:nvSpPr>
          <p:cNvPr id="5" name="Segnaposto numero diapositiva 4">
            <a:extLst>
              <a:ext uri="{FF2B5EF4-FFF2-40B4-BE49-F238E27FC236}">
                <a16:creationId xmlns:a16="http://schemas.microsoft.com/office/drawing/2014/main" id="{E5DB04FE-BFC1-F54A-A8C6-735EA0F327FE}"/>
              </a:ext>
            </a:extLst>
          </p:cNvPr>
          <p:cNvSpPr>
            <a:spLocks noGrp="1"/>
          </p:cNvSpPr>
          <p:nvPr>
            <p:ph type="sldNum" sz="quarter" idx="12"/>
          </p:nvPr>
        </p:nvSpPr>
        <p:spPr/>
        <p:txBody>
          <a:bodyPr/>
          <a:lstStyle/>
          <a:p>
            <a:fld id="{7F39AE4C-A60F-4E29-9A0E-52760C55257B}" type="slidenum">
              <a:rPr lang="it-IT" smtClean="0"/>
              <a:pPr/>
              <a:t>5</a:t>
            </a:fld>
            <a:endParaRPr lang="it-IT"/>
          </a:p>
        </p:txBody>
      </p:sp>
      <p:pic>
        <p:nvPicPr>
          <p:cNvPr id="27" name="Picture 2">
            <a:extLst>
              <a:ext uri="{FF2B5EF4-FFF2-40B4-BE49-F238E27FC236}">
                <a16:creationId xmlns:a16="http://schemas.microsoft.com/office/drawing/2014/main" id="{848C9360-7C1E-3240-B574-7CBABC8DB11C}"/>
              </a:ext>
            </a:extLst>
          </p:cNvPr>
          <p:cNvPicPr>
            <a:picLocks noChangeAspect="1" noChangeArrowheads="1"/>
          </p:cNvPicPr>
          <p:nvPr/>
        </p:nvPicPr>
        <p:blipFill>
          <a:blip r:embed="rId10" cstate="print"/>
          <a:srcRect/>
          <a:stretch>
            <a:fillRect/>
          </a:stretch>
        </p:blipFill>
        <p:spPr bwMode="auto">
          <a:xfrm>
            <a:off x="2402384" y="5184370"/>
            <a:ext cx="1498629" cy="338400"/>
          </a:xfrm>
          <a:prstGeom prst="rect">
            <a:avLst/>
          </a:prstGeom>
          <a:noFill/>
          <a:ln w="9525">
            <a:solidFill>
              <a:srgbClr val="FF0000"/>
            </a:solidFill>
            <a:miter lim="800000"/>
            <a:headEnd/>
            <a:tailEnd/>
          </a:ln>
        </p:spPr>
      </p:pic>
    </p:spTree>
    <p:extLst>
      <p:ext uri="{BB962C8B-B14F-4D97-AF65-F5344CB8AC3E}">
        <p14:creationId xmlns:p14="http://schemas.microsoft.com/office/powerpoint/2010/main" val="1797269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p:cNvPicPr>
            <a:picLocks noChangeAspect="1"/>
          </p:cNvPicPr>
          <p:nvPr/>
        </p:nvPicPr>
        <p:blipFill>
          <a:blip r:embed="rId4" cstate="print"/>
          <a:srcRect t="92440"/>
          <a:stretch>
            <a:fillRect/>
          </a:stretch>
        </p:blipFill>
        <p:spPr>
          <a:xfrm>
            <a:off x="2135561" y="601308"/>
            <a:ext cx="8564121" cy="163396"/>
          </a:xfrm>
          <a:prstGeom prst="rect">
            <a:avLst/>
          </a:prstGeom>
        </p:spPr>
      </p:pic>
      <p:pic>
        <p:nvPicPr>
          <p:cNvPr id="91" name="Picture 90"/>
          <p:cNvPicPr>
            <a:picLocks/>
          </p:cNvPicPr>
          <p:nvPr/>
        </p:nvPicPr>
        <p:blipFill>
          <a:blip r:embed="rId5" cstate="print"/>
          <a:srcRect t="86772"/>
          <a:stretch>
            <a:fillRect/>
          </a:stretch>
        </p:blipFill>
        <p:spPr>
          <a:xfrm>
            <a:off x="1524000" y="428604"/>
            <a:ext cx="827584" cy="144016"/>
          </a:xfrm>
          <a:prstGeom prst="rect">
            <a:avLst/>
          </a:prstGeom>
        </p:spPr>
      </p:pic>
      <p:sp>
        <p:nvSpPr>
          <p:cNvPr id="8" name="Rettangolo 7"/>
          <p:cNvSpPr/>
          <p:nvPr/>
        </p:nvSpPr>
        <p:spPr>
          <a:xfrm>
            <a:off x="4105806" y="116632"/>
            <a:ext cx="4032448" cy="461633"/>
          </a:xfrm>
          <a:prstGeom prst="rect">
            <a:avLst/>
          </a:prstGeom>
        </p:spPr>
        <p:txBody>
          <a:bodyPr wrap="square" lIns="91407" tIns="45704" rIns="91407" bIns="45704">
            <a:spAutoFit/>
          </a:bodyPr>
          <a:lstStyle/>
          <a:p>
            <a:pPr lvl="0"/>
            <a:r>
              <a:rPr lang="it-IT" sz="2400" b="1" dirty="0">
                <a:solidFill>
                  <a:srgbClr val="0062A5"/>
                </a:solidFill>
                <a:latin typeface="Arial" panose="020B0604020202020204" pitchFamily="34" charset="0"/>
                <a:ea typeface="+mj-ea"/>
                <a:cs typeface="Arial" panose="020B0604020202020204" pitchFamily="34" charset="0"/>
              </a:rPr>
              <a:t>BNCT </a:t>
            </a:r>
            <a:r>
              <a:rPr lang="it-IT" sz="2400" b="1" dirty="0" err="1">
                <a:solidFill>
                  <a:srgbClr val="0062A5"/>
                </a:solidFill>
                <a:latin typeface="Arial" panose="020B0604020202020204" pitchFamily="34" charset="0"/>
                <a:ea typeface="+mj-ea"/>
                <a:cs typeface="Arial" panose="020B0604020202020204" pitchFamily="34" charset="0"/>
              </a:rPr>
              <a:t>absorbed</a:t>
            </a:r>
            <a:r>
              <a:rPr lang="it-IT" sz="2400" b="1" dirty="0">
                <a:solidFill>
                  <a:srgbClr val="0062A5"/>
                </a:solidFill>
                <a:latin typeface="Arial" panose="020B0604020202020204" pitchFamily="34" charset="0"/>
                <a:ea typeface="+mj-ea"/>
                <a:cs typeface="Arial" panose="020B0604020202020204" pitchFamily="34" charset="0"/>
              </a:rPr>
              <a:t> dose ratio</a:t>
            </a:r>
          </a:p>
        </p:txBody>
      </p:sp>
      <p:graphicFrame>
        <p:nvGraphicFramePr>
          <p:cNvPr id="23" name="Object 29"/>
          <p:cNvGraphicFramePr>
            <a:graphicFrameLocks noChangeAspect="1"/>
          </p:cNvGraphicFramePr>
          <p:nvPr>
            <p:extLst/>
          </p:nvPr>
        </p:nvGraphicFramePr>
        <p:xfrm>
          <a:off x="4876453" y="1031714"/>
          <a:ext cx="2111375" cy="546100"/>
        </p:xfrm>
        <a:graphic>
          <a:graphicData uri="http://schemas.openxmlformats.org/presentationml/2006/ole">
            <mc:AlternateContent xmlns:mc="http://schemas.openxmlformats.org/markup-compatibility/2006">
              <mc:Choice xmlns:v="urn:schemas-microsoft-com:vml" Requires="v">
                <p:oleObj spid="_x0000_s4216" name="Equation" r:id="rId6" imgW="1143000" imgH="241200" progId="Equation.3">
                  <p:embed/>
                </p:oleObj>
              </mc:Choice>
              <mc:Fallback>
                <p:oleObj name="Equation" r:id="rId6" imgW="1143000" imgH="241200" progId="Equation.3">
                  <p:embed/>
                  <p:pic>
                    <p:nvPicPr>
                      <p:cNvPr id="23" name="Object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453" y="1031714"/>
                        <a:ext cx="2111375" cy="546100"/>
                      </a:xfrm>
                      <a:prstGeom prst="rect">
                        <a:avLst/>
                      </a:prstGeom>
                      <a:solidFill>
                        <a:schemeClr val="accent5">
                          <a:lumMod val="20000"/>
                          <a:lumOff val="80000"/>
                        </a:schemeClr>
                      </a:solidFill>
                      <a:ln w="38100">
                        <a:solidFill>
                          <a:srgbClr val="FF0000"/>
                        </a:solidFill>
                        <a:miter lim="800000"/>
                        <a:headEnd/>
                        <a:tailEnd/>
                      </a:ln>
                    </p:spPr>
                  </p:pic>
                </p:oleObj>
              </mc:Fallback>
            </mc:AlternateContent>
          </a:graphicData>
        </a:graphic>
      </p:graphicFrame>
      <p:graphicFrame>
        <p:nvGraphicFramePr>
          <p:cNvPr id="25" name="Object 33"/>
          <p:cNvGraphicFramePr>
            <a:graphicFrameLocks noChangeAspect="1"/>
          </p:cNvGraphicFramePr>
          <p:nvPr>
            <p:extLst/>
          </p:nvPr>
        </p:nvGraphicFramePr>
        <p:xfrm>
          <a:off x="5428334" y="3056056"/>
          <a:ext cx="1335335" cy="908372"/>
        </p:xfrm>
        <a:graphic>
          <a:graphicData uri="http://schemas.openxmlformats.org/presentationml/2006/ole">
            <mc:AlternateContent xmlns:mc="http://schemas.openxmlformats.org/markup-compatibility/2006">
              <mc:Choice xmlns:v="urn:schemas-microsoft-com:vml" Requires="v">
                <p:oleObj spid="_x0000_s4217" name="Equazione" r:id="rId8" imgW="799920" imgH="444240" progId="Equation.3">
                  <p:embed/>
                </p:oleObj>
              </mc:Choice>
              <mc:Fallback>
                <p:oleObj name="Equazione" r:id="rId8" imgW="799920" imgH="444240" progId="Equation.3">
                  <p:embed/>
                  <p:pic>
                    <p:nvPicPr>
                      <p:cNvPr id="25" name="Object 33"/>
                      <p:cNvPicPr>
                        <a:picLocks noChangeAspect="1" noChangeArrowheads="1"/>
                      </p:cNvPicPr>
                      <p:nvPr/>
                    </p:nvPicPr>
                    <p:blipFill>
                      <a:blip r:embed="rId9"/>
                      <a:srcRect/>
                      <a:stretch>
                        <a:fillRect/>
                      </a:stretch>
                    </p:blipFill>
                    <p:spPr bwMode="auto">
                      <a:xfrm>
                        <a:off x="5428334" y="3056056"/>
                        <a:ext cx="1335335" cy="908372"/>
                      </a:xfrm>
                      <a:prstGeom prst="rect">
                        <a:avLst/>
                      </a:prstGeom>
                      <a:solidFill>
                        <a:srgbClr val="FFFF99"/>
                      </a:solidFill>
                      <a:ln w="38100">
                        <a:solidFill>
                          <a:srgbClr val="CC0066"/>
                        </a:solidFill>
                        <a:miter lim="800000"/>
                        <a:headEnd/>
                        <a:tailEnd/>
                      </a:ln>
                    </p:spPr>
                  </p:pic>
                </p:oleObj>
              </mc:Fallback>
            </mc:AlternateContent>
          </a:graphicData>
        </a:graphic>
      </p:graphicFrame>
      <p:grpSp>
        <p:nvGrpSpPr>
          <p:cNvPr id="27" name="Gruppo 26"/>
          <p:cNvGrpSpPr/>
          <p:nvPr/>
        </p:nvGrpSpPr>
        <p:grpSpPr>
          <a:xfrm>
            <a:off x="2497191" y="2559050"/>
            <a:ext cx="1755775" cy="1301998"/>
            <a:chOff x="1725240" y="3178175"/>
            <a:chExt cx="1755775" cy="1260475"/>
          </a:xfrm>
        </p:grpSpPr>
        <p:graphicFrame>
          <p:nvGraphicFramePr>
            <p:cNvPr id="28" name="Object 18"/>
            <p:cNvGraphicFramePr>
              <a:graphicFrameLocks noChangeAspect="1"/>
            </p:cNvGraphicFramePr>
            <p:nvPr>
              <p:extLst/>
            </p:nvPr>
          </p:nvGraphicFramePr>
          <p:xfrm>
            <a:off x="1800225" y="3178175"/>
            <a:ext cx="1520825" cy="423863"/>
          </p:xfrm>
          <a:graphic>
            <a:graphicData uri="http://schemas.openxmlformats.org/presentationml/2006/ole">
              <mc:AlternateContent xmlns:mc="http://schemas.openxmlformats.org/markup-compatibility/2006">
                <mc:Choice xmlns:v="urn:schemas-microsoft-com:vml" Requires="v">
                  <p:oleObj spid="_x0000_s4218" name="Equazione" r:id="rId10" imgW="711000" imgH="228600" progId="Equation.3">
                    <p:embed/>
                  </p:oleObj>
                </mc:Choice>
                <mc:Fallback>
                  <p:oleObj name="Equazione" r:id="rId10" imgW="711000" imgH="228600" progId="Equation.3">
                    <p:embed/>
                    <p:pic>
                      <p:nvPicPr>
                        <p:cNvPr id="28" name="Object 18"/>
                        <p:cNvPicPr>
                          <a:picLocks noChangeAspect="1" noChangeArrowheads="1"/>
                        </p:cNvPicPr>
                        <p:nvPr/>
                      </p:nvPicPr>
                      <p:blipFill>
                        <a:blip r:embed="rId11"/>
                        <a:srcRect/>
                        <a:stretch>
                          <a:fillRect/>
                        </a:stretch>
                      </p:blipFill>
                      <p:spPr bwMode="auto">
                        <a:xfrm>
                          <a:off x="1800225" y="3178175"/>
                          <a:ext cx="1520825" cy="423863"/>
                        </a:xfrm>
                        <a:prstGeom prst="rect">
                          <a:avLst/>
                        </a:prstGeom>
                        <a:solidFill>
                          <a:schemeClr val="accent5">
                            <a:lumMod val="20000"/>
                            <a:lumOff val="80000"/>
                          </a:schemeClr>
                        </a:solidFill>
                        <a:ln w="38100">
                          <a:solidFill>
                            <a:srgbClr val="CC0066"/>
                          </a:solidFill>
                          <a:miter lim="800000"/>
                          <a:headEnd/>
                          <a:tailEnd/>
                        </a:ln>
                      </p:spPr>
                    </p:pic>
                  </p:oleObj>
                </mc:Fallback>
              </mc:AlternateContent>
            </a:graphicData>
          </a:graphic>
        </p:graphicFrame>
        <p:graphicFrame>
          <p:nvGraphicFramePr>
            <p:cNvPr id="30" name="Object 7"/>
            <p:cNvGraphicFramePr>
              <a:graphicFrameLocks noChangeAspect="1"/>
            </p:cNvGraphicFramePr>
            <p:nvPr>
              <p:extLst/>
            </p:nvPr>
          </p:nvGraphicFramePr>
          <p:xfrm>
            <a:off x="1725240" y="3941763"/>
            <a:ext cx="1755775" cy="496887"/>
          </p:xfrm>
          <a:graphic>
            <a:graphicData uri="http://schemas.openxmlformats.org/presentationml/2006/ole">
              <mc:AlternateContent xmlns:mc="http://schemas.openxmlformats.org/markup-compatibility/2006">
                <mc:Choice xmlns:v="urn:schemas-microsoft-com:vml" Requires="v">
                  <p:oleObj spid="_x0000_s4219" name="Equation" r:id="rId12" imgW="838080" imgH="228600" progId="Equation.3">
                    <p:embed/>
                  </p:oleObj>
                </mc:Choice>
                <mc:Fallback>
                  <p:oleObj name="Equation" r:id="rId12" imgW="838080" imgH="228600" progId="Equation.3">
                    <p:embed/>
                    <p:pic>
                      <p:nvPicPr>
                        <p:cNvPr id="30"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25240" y="3941763"/>
                          <a:ext cx="1755775" cy="496887"/>
                        </a:xfrm>
                        <a:prstGeom prst="rect">
                          <a:avLst/>
                        </a:prstGeom>
                        <a:solidFill>
                          <a:schemeClr val="accent5">
                            <a:lumMod val="20000"/>
                            <a:lumOff val="80000"/>
                          </a:schemeClr>
                        </a:solidFill>
                        <a:ln>
                          <a:solidFill>
                            <a:srgbClr val="FF0000"/>
                          </a:solidFill>
                        </a:ln>
                      </p:spPr>
                    </p:pic>
                  </p:oleObj>
                </mc:Fallback>
              </mc:AlternateContent>
            </a:graphicData>
          </a:graphic>
        </p:graphicFrame>
      </p:grpSp>
      <p:graphicFrame>
        <p:nvGraphicFramePr>
          <p:cNvPr id="32" name="Object 8"/>
          <p:cNvGraphicFramePr>
            <a:graphicFrameLocks noChangeAspect="1"/>
          </p:cNvGraphicFramePr>
          <p:nvPr>
            <p:extLst/>
          </p:nvPr>
        </p:nvGraphicFramePr>
        <p:xfrm>
          <a:off x="4648201" y="5102196"/>
          <a:ext cx="3060434" cy="1027189"/>
        </p:xfrm>
        <a:graphic>
          <a:graphicData uri="http://schemas.openxmlformats.org/presentationml/2006/ole">
            <mc:AlternateContent xmlns:mc="http://schemas.openxmlformats.org/markup-compatibility/2006">
              <mc:Choice xmlns:v="urn:schemas-microsoft-com:vml" Requires="v">
                <p:oleObj spid="_x0000_s4220" name="Equazione" r:id="rId14" imgW="1282680" imgH="431640" progId="Equation.3">
                  <p:embed/>
                </p:oleObj>
              </mc:Choice>
              <mc:Fallback>
                <p:oleObj name="Equazione" r:id="rId14" imgW="1282680" imgH="431640" progId="Equation.3">
                  <p:embed/>
                  <p:pic>
                    <p:nvPicPr>
                      <p:cNvPr id="32" name="Object 8"/>
                      <p:cNvPicPr>
                        <a:picLocks noChangeAspect="1" noChangeArrowheads="1"/>
                      </p:cNvPicPr>
                      <p:nvPr/>
                    </p:nvPicPr>
                    <p:blipFill>
                      <a:blip r:embed="rId15"/>
                      <a:srcRect/>
                      <a:stretch>
                        <a:fillRect/>
                      </a:stretch>
                    </p:blipFill>
                    <p:spPr bwMode="auto">
                      <a:xfrm>
                        <a:off x="4648201" y="5102196"/>
                        <a:ext cx="3060434" cy="1027189"/>
                      </a:xfrm>
                      <a:prstGeom prst="rect">
                        <a:avLst/>
                      </a:prstGeom>
                      <a:solidFill>
                        <a:srgbClr val="FFFF99"/>
                      </a:solidFill>
                      <a:ln w="9525">
                        <a:solidFill>
                          <a:srgbClr val="FF0000"/>
                        </a:solidFill>
                        <a:miter lim="800000"/>
                        <a:headEnd/>
                        <a:tailEnd/>
                      </a:ln>
                    </p:spPr>
                  </p:pic>
                </p:oleObj>
              </mc:Fallback>
            </mc:AlternateContent>
          </a:graphicData>
        </a:graphic>
      </p:graphicFrame>
      <p:graphicFrame>
        <p:nvGraphicFramePr>
          <p:cNvPr id="34" name="Object 45"/>
          <p:cNvGraphicFramePr>
            <a:graphicFrameLocks noChangeAspect="1"/>
          </p:cNvGraphicFramePr>
          <p:nvPr>
            <p:extLst/>
          </p:nvPr>
        </p:nvGraphicFramePr>
        <p:xfrm>
          <a:off x="7708636" y="3246247"/>
          <a:ext cx="1365229" cy="362860"/>
        </p:xfrm>
        <a:graphic>
          <a:graphicData uri="http://schemas.openxmlformats.org/presentationml/2006/ole">
            <mc:AlternateContent xmlns:mc="http://schemas.openxmlformats.org/markup-compatibility/2006">
              <mc:Choice xmlns:v="urn:schemas-microsoft-com:vml" Requires="v">
                <p:oleObj spid="_x0000_s4221" name="Equazione" r:id="rId16" imgW="685800" imgH="228600" progId="Equation.3">
                  <p:embed/>
                </p:oleObj>
              </mc:Choice>
              <mc:Fallback>
                <p:oleObj name="Equazione" r:id="rId16" imgW="685800" imgH="228600" progId="Equation.3">
                  <p:embed/>
                  <p:pic>
                    <p:nvPicPr>
                      <p:cNvPr id="34" name="Object 45"/>
                      <p:cNvPicPr>
                        <a:picLocks noChangeAspect="1" noChangeArrowheads="1"/>
                      </p:cNvPicPr>
                      <p:nvPr/>
                    </p:nvPicPr>
                    <p:blipFill>
                      <a:blip r:embed="rId17"/>
                      <a:srcRect/>
                      <a:stretch>
                        <a:fillRect/>
                      </a:stretch>
                    </p:blipFill>
                    <p:spPr bwMode="auto">
                      <a:xfrm>
                        <a:off x="7708636" y="3246247"/>
                        <a:ext cx="1365229" cy="362860"/>
                      </a:xfrm>
                      <a:prstGeom prst="rect">
                        <a:avLst/>
                      </a:prstGeom>
                      <a:solidFill>
                        <a:schemeClr val="accent1">
                          <a:lumMod val="20000"/>
                          <a:lumOff val="80000"/>
                        </a:schemeClr>
                      </a:solidFill>
                      <a:ln w="38100">
                        <a:solidFill>
                          <a:srgbClr val="0070C0"/>
                        </a:solidFill>
                      </a:ln>
                    </p:spPr>
                  </p:pic>
                </p:oleObj>
              </mc:Fallback>
            </mc:AlternateContent>
          </a:graphicData>
        </a:graphic>
      </p:graphicFrame>
      <p:graphicFrame>
        <p:nvGraphicFramePr>
          <p:cNvPr id="35" name="Object 46"/>
          <p:cNvGraphicFramePr>
            <a:graphicFrameLocks noChangeAspect="1"/>
          </p:cNvGraphicFramePr>
          <p:nvPr>
            <p:extLst/>
          </p:nvPr>
        </p:nvGraphicFramePr>
        <p:xfrm>
          <a:off x="7661776" y="2621581"/>
          <a:ext cx="1458951" cy="415894"/>
        </p:xfrm>
        <a:graphic>
          <a:graphicData uri="http://schemas.openxmlformats.org/presentationml/2006/ole">
            <mc:AlternateContent xmlns:mc="http://schemas.openxmlformats.org/markup-compatibility/2006">
              <mc:Choice xmlns:v="urn:schemas-microsoft-com:vml" Requires="v">
                <p:oleObj spid="_x0000_s4222" name="Equation" r:id="rId18" imgW="838080" imgH="228600" progId="Equation.3">
                  <p:embed/>
                </p:oleObj>
              </mc:Choice>
              <mc:Fallback>
                <p:oleObj name="Equation" r:id="rId18" imgW="838080" imgH="228600" progId="Equation.3">
                  <p:embed/>
                  <p:pic>
                    <p:nvPicPr>
                      <p:cNvPr id="35" name="Object 4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61776" y="2621581"/>
                        <a:ext cx="1458951" cy="415894"/>
                      </a:xfrm>
                      <a:prstGeom prst="rect">
                        <a:avLst/>
                      </a:prstGeom>
                      <a:solidFill>
                        <a:schemeClr val="accent1">
                          <a:lumMod val="20000"/>
                          <a:lumOff val="80000"/>
                        </a:schemeClr>
                      </a:solidFill>
                      <a:ln w="38100">
                        <a:solidFill>
                          <a:srgbClr val="FF0000"/>
                        </a:solidFill>
                      </a:ln>
                    </p:spPr>
                  </p:pic>
                </p:oleObj>
              </mc:Fallback>
            </mc:AlternateContent>
          </a:graphicData>
        </a:graphic>
      </p:graphicFrame>
      <p:sp>
        <p:nvSpPr>
          <p:cNvPr id="36" name="Text Box 30"/>
          <p:cNvSpPr txBox="1">
            <a:spLocks noChangeArrowheads="1"/>
          </p:cNvSpPr>
          <p:nvPr/>
        </p:nvSpPr>
        <p:spPr bwMode="auto">
          <a:xfrm>
            <a:off x="2171548" y="1984051"/>
            <a:ext cx="2543226" cy="369332"/>
          </a:xfrm>
          <a:prstGeom prst="rect">
            <a:avLst/>
          </a:prstGeom>
          <a:noFill/>
          <a:ln w="9525">
            <a:solidFill>
              <a:srgbClr val="CC0066"/>
            </a:solidFill>
            <a:miter lim="800000"/>
            <a:headEnd/>
            <a:tailEnd/>
          </a:ln>
          <a:effectLst/>
        </p:spPr>
        <p:txBody>
          <a:bodyPr wrap="square">
            <a:spAutoFit/>
          </a:bodyPr>
          <a:lstStyle/>
          <a:p>
            <a:r>
              <a:rPr lang="it-IT" dirty="0" err="1"/>
              <a:t>Tumour</a:t>
            </a:r>
            <a:r>
              <a:rPr lang="it-IT" dirty="0"/>
              <a:t> </a:t>
            </a:r>
            <a:r>
              <a:rPr lang="it-IT" dirty="0" err="1"/>
              <a:t>cells</a:t>
            </a:r>
            <a:r>
              <a:rPr lang="it-IT" dirty="0"/>
              <a:t> </a:t>
            </a:r>
            <a:r>
              <a:rPr lang="it-IT" dirty="0" err="1"/>
              <a:t>with</a:t>
            </a:r>
            <a:r>
              <a:rPr lang="it-IT" dirty="0"/>
              <a:t> </a:t>
            </a:r>
            <a:r>
              <a:rPr lang="it-IT" dirty="0" err="1"/>
              <a:t>boron</a:t>
            </a:r>
            <a:endParaRPr lang="it-IT" dirty="0"/>
          </a:p>
        </p:txBody>
      </p:sp>
      <p:sp>
        <p:nvSpPr>
          <p:cNvPr id="37" name="Text Box 30"/>
          <p:cNvSpPr txBox="1">
            <a:spLocks noChangeArrowheads="1"/>
          </p:cNvSpPr>
          <p:nvPr/>
        </p:nvSpPr>
        <p:spPr bwMode="auto">
          <a:xfrm>
            <a:off x="7119638" y="1988840"/>
            <a:ext cx="2792786" cy="369332"/>
          </a:xfrm>
          <a:prstGeom prst="rect">
            <a:avLst/>
          </a:prstGeom>
          <a:noFill/>
          <a:ln w="9525">
            <a:solidFill>
              <a:srgbClr val="CC0066"/>
            </a:solidFill>
            <a:miter lim="800000"/>
            <a:headEnd/>
            <a:tailEnd/>
          </a:ln>
          <a:effectLst/>
        </p:spPr>
        <p:txBody>
          <a:bodyPr wrap="square">
            <a:spAutoFit/>
          </a:bodyPr>
          <a:lstStyle/>
          <a:p>
            <a:r>
              <a:rPr lang="it-IT" dirty="0" err="1"/>
              <a:t>Healthy</a:t>
            </a:r>
            <a:r>
              <a:rPr lang="it-IT" dirty="0"/>
              <a:t> </a:t>
            </a:r>
            <a:r>
              <a:rPr lang="it-IT" dirty="0" err="1"/>
              <a:t>cells</a:t>
            </a:r>
            <a:r>
              <a:rPr lang="it-IT" dirty="0"/>
              <a:t> </a:t>
            </a:r>
            <a:r>
              <a:rPr lang="it-IT" dirty="0" err="1"/>
              <a:t>without</a:t>
            </a:r>
            <a:r>
              <a:rPr lang="it-IT" dirty="0"/>
              <a:t> </a:t>
            </a:r>
            <a:r>
              <a:rPr lang="it-IT" dirty="0" err="1"/>
              <a:t>boron</a:t>
            </a:r>
            <a:endParaRPr lang="it-IT" dirty="0"/>
          </a:p>
        </p:txBody>
      </p:sp>
      <p:sp>
        <p:nvSpPr>
          <p:cNvPr id="16" name="Text Box 30"/>
          <p:cNvSpPr txBox="1">
            <a:spLocks noChangeArrowheads="1"/>
          </p:cNvSpPr>
          <p:nvPr/>
        </p:nvSpPr>
        <p:spPr bwMode="auto">
          <a:xfrm>
            <a:off x="4901604" y="4624308"/>
            <a:ext cx="2440852" cy="369332"/>
          </a:xfrm>
          <a:prstGeom prst="rect">
            <a:avLst/>
          </a:prstGeom>
          <a:noFill/>
          <a:ln w="9525">
            <a:solidFill>
              <a:srgbClr val="CC0066"/>
            </a:solidFill>
            <a:miter lim="800000"/>
            <a:headEnd/>
            <a:tailEnd/>
          </a:ln>
          <a:effectLst/>
        </p:spPr>
        <p:txBody>
          <a:bodyPr wrap="square">
            <a:spAutoFit/>
          </a:bodyPr>
          <a:lstStyle/>
          <a:p>
            <a:r>
              <a:rPr lang="it-IT" dirty="0" err="1"/>
              <a:t>healthy</a:t>
            </a:r>
            <a:r>
              <a:rPr lang="it-IT" dirty="0"/>
              <a:t> </a:t>
            </a:r>
            <a:r>
              <a:rPr lang="it-IT" dirty="0" err="1"/>
              <a:t>cells</a:t>
            </a:r>
            <a:r>
              <a:rPr lang="it-IT" dirty="0"/>
              <a:t> with </a:t>
            </a:r>
            <a:r>
              <a:rPr lang="it-IT" dirty="0" err="1"/>
              <a:t>boron</a:t>
            </a:r>
            <a:endParaRPr lang="it-IT" dirty="0"/>
          </a:p>
        </p:txBody>
      </p:sp>
      <p:sp>
        <p:nvSpPr>
          <p:cNvPr id="2" name="Segnaposto data 1"/>
          <p:cNvSpPr>
            <a:spLocks noGrp="1"/>
          </p:cNvSpPr>
          <p:nvPr>
            <p:ph type="dt" sz="half" idx="10"/>
          </p:nvPr>
        </p:nvSpPr>
        <p:spPr/>
        <p:txBody>
          <a:bodyPr/>
          <a:lstStyle/>
          <a:p>
            <a:r>
              <a:rPr lang="it-IT"/>
              <a:t>in2p3-cnao pavia-05-03-26</a:t>
            </a:r>
          </a:p>
        </p:txBody>
      </p:sp>
      <p:sp>
        <p:nvSpPr>
          <p:cNvPr id="3" name="Segnaposto piè di pagina 2"/>
          <p:cNvSpPr>
            <a:spLocks noGrp="1"/>
          </p:cNvSpPr>
          <p:nvPr>
            <p:ph type="ftr" sz="quarter" idx="11"/>
          </p:nvPr>
        </p:nvSpPr>
        <p:spPr/>
        <p:txBody>
          <a:bodyPr/>
          <a:lstStyle/>
          <a:p>
            <a:r>
              <a:rPr lang="en-US"/>
              <a:t>saverio altieri  CNAO</a:t>
            </a:r>
            <a:endParaRPr lang="it-IT"/>
          </a:p>
        </p:txBody>
      </p:sp>
      <p:sp>
        <p:nvSpPr>
          <p:cNvPr id="4" name="Segnaposto numero diapositiva 3">
            <a:extLst>
              <a:ext uri="{FF2B5EF4-FFF2-40B4-BE49-F238E27FC236}">
                <a16:creationId xmlns:a16="http://schemas.microsoft.com/office/drawing/2014/main" id="{41917F1B-011F-4647-822D-3B2C58DF5B19}"/>
              </a:ext>
            </a:extLst>
          </p:cNvPr>
          <p:cNvSpPr>
            <a:spLocks noGrp="1"/>
          </p:cNvSpPr>
          <p:nvPr>
            <p:ph type="sldNum" sz="quarter" idx="12"/>
          </p:nvPr>
        </p:nvSpPr>
        <p:spPr/>
        <p:txBody>
          <a:bodyPr/>
          <a:lstStyle/>
          <a:p>
            <a:fld id="{7F39AE4C-A60F-4E29-9A0E-52760C55257B}" type="slidenum">
              <a:rPr lang="it-IT" smtClean="0"/>
              <a:pPr/>
              <a:t>6</a:t>
            </a:fld>
            <a:endParaRPr lang="it-IT"/>
          </a:p>
        </p:txBody>
      </p:sp>
    </p:spTree>
    <p:extLst>
      <p:ext uri="{BB962C8B-B14F-4D97-AF65-F5344CB8AC3E}">
        <p14:creationId xmlns:p14="http://schemas.microsoft.com/office/powerpoint/2010/main" val="3472539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p:cNvPicPr>
            <a:picLocks noChangeAspect="1"/>
          </p:cNvPicPr>
          <p:nvPr/>
        </p:nvPicPr>
        <p:blipFill>
          <a:blip r:embed="rId3" cstate="print"/>
          <a:srcRect t="92440"/>
          <a:stretch>
            <a:fillRect/>
          </a:stretch>
        </p:blipFill>
        <p:spPr>
          <a:xfrm>
            <a:off x="2135561" y="601308"/>
            <a:ext cx="8564121" cy="163396"/>
          </a:xfrm>
          <a:prstGeom prst="rect">
            <a:avLst/>
          </a:prstGeom>
        </p:spPr>
      </p:pic>
      <p:pic>
        <p:nvPicPr>
          <p:cNvPr id="91" name="Picture 90"/>
          <p:cNvPicPr>
            <a:picLocks/>
          </p:cNvPicPr>
          <p:nvPr/>
        </p:nvPicPr>
        <p:blipFill>
          <a:blip r:embed="rId4" cstate="print"/>
          <a:srcRect t="86772"/>
          <a:stretch>
            <a:fillRect/>
          </a:stretch>
        </p:blipFill>
        <p:spPr>
          <a:xfrm>
            <a:off x="1524000" y="428604"/>
            <a:ext cx="827584" cy="144016"/>
          </a:xfrm>
          <a:prstGeom prst="rect">
            <a:avLst/>
          </a:prstGeom>
        </p:spPr>
      </p:pic>
      <p:sp>
        <p:nvSpPr>
          <p:cNvPr id="8" name="Rettangolo 7"/>
          <p:cNvSpPr/>
          <p:nvPr/>
        </p:nvSpPr>
        <p:spPr>
          <a:xfrm>
            <a:off x="4028997" y="38979"/>
            <a:ext cx="3816424" cy="461633"/>
          </a:xfrm>
          <a:prstGeom prst="rect">
            <a:avLst/>
          </a:prstGeom>
        </p:spPr>
        <p:txBody>
          <a:bodyPr wrap="square" lIns="91407" tIns="45704" rIns="91407" bIns="45704">
            <a:spAutoFit/>
          </a:bodyPr>
          <a:lstStyle/>
          <a:p>
            <a:pPr lvl="0"/>
            <a:r>
              <a:rPr lang="it-IT" sz="2400" b="1" dirty="0">
                <a:solidFill>
                  <a:srgbClr val="0062A5"/>
                </a:solidFill>
                <a:latin typeface="Arial" panose="020B0604020202020204" pitchFamily="34" charset="0"/>
                <a:ea typeface="+mj-ea"/>
                <a:cs typeface="Arial" panose="020B0604020202020204" pitchFamily="34" charset="0"/>
              </a:rPr>
              <a:t>BNCT dose </a:t>
            </a:r>
            <a:r>
              <a:rPr lang="it-IT" sz="2400" b="1" dirty="0" err="1">
                <a:solidFill>
                  <a:srgbClr val="0062A5"/>
                </a:solidFill>
                <a:latin typeface="Arial" panose="020B0604020202020204" pitchFamily="34" charset="0"/>
                <a:ea typeface="+mj-ea"/>
                <a:cs typeface="Arial" panose="020B0604020202020204" pitchFamily="34" charset="0"/>
              </a:rPr>
              <a:t>components</a:t>
            </a:r>
            <a:endParaRPr lang="it-IT" sz="2400" b="1" dirty="0">
              <a:solidFill>
                <a:srgbClr val="0062A5"/>
              </a:solidFill>
              <a:latin typeface="Arial" panose="020B0604020202020204" pitchFamily="34" charset="0"/>
              <a:ea typeface="+mj-ea"/>
              <a:cs typeface="Arial" panose="020B0604020202020204" pitchFamily="34" charset="0"/>
            </a:endParaRPr>
          </a:p>
        </p:txBody>
      </p:sp>
      <p:sp>
        <p:nvSpPr>
          <p:cNvPr id="2" name="Segnaposto data 1"/>
          <p:cNvSpPr>
            <a:spLocks noGrp="1"/>
          </p:cNvSpPr>
          <p:nvPr>
            <p:ph type="dt" sz="half" idx="10"/>
          </p:nvPr>
        </p:nvSpPr>
        <p:spPr/>
        <p:txBody>
          <a:bodyPr/>
          <a:lstStyle/>
          <a:p>
            <a:r>
              <a:rPr lang="it-IT"/>
              <a:t>in2p3-cnao pavia-05-03-26</a:t>
            </a:r>
          </a:p>
        </p:txBody>
      </p:sp>
      <p:sp>
        <p:nvSpPr>
          <p:cNvPr id="3" name="Segnaposto piè di pagina 2"/>
          <p:cNvSpPr>
            <a:spLocks noGrp="1"/>
          </p:cNvSpPr>
          <p:nvPr>
            <p:ph type="ftr" sz="quarter" idx="11"/>
          </p:nvPr>
        </p:nvSpPr>
        <p:spPr/>
        <p:txBody>
          <a:bodyPr/>
          <a:lstStyle/>
          <a:p>
            <a:r>
              <a:rPr lang="en-US"/>
              <a:t>saverio altieri  CNAO</a:t>
            </a:r>
            <a:endParaRPr lang="it-IT"/>
          </a:p>
        </p:txBody>
      </p:sp>
      <p:pic>
        <p:nvPicPr>
          <p:cNvPr id="23" name="Immagine 22">
            <a:extLst>
              <a:ext uri="{FF2B5EF4-FFF2-40B4-BE49-F238E27FC236}">
                <a16:creationId xmlns:a16="http://schemas.microsoft.com/office/drawing/2014/main" id="{EE744D13-3F0A-0849-A217-8E6767BD5396}"/>
              </a:ext>
            </a:extLst>
          </p:cNvPr>
          <p:cNvPicPr>
            <a:picLocks noChangeAspect="1"/>
          </p:cNvPicPr>
          <p:nvPr/>
        </p:nvPicPr>
        <p:blipFill>
          <a:blip r:embed="rId5"/>
          <a:stretch>
            <a:fillRect/>
          </a:stretch>
        </p:blipFill>
        <p:spPr>
          <a:xfrm>
            <a:off x="1545622" y="1286600"/>
            <a:ext cx="9100759" cy="3312368"/>
          </a:xfrm>
          <a:prstGeom prst="rect">
            <a:avLst/>
          </a:prstGeom>
        </p:spPr>
      </p:pic>
      <mc:AlternateContent xmlns:mc="http://schemas.openxmlformats.org/markup-compatibility/2006">
        <mc:Choice xmlns:a14="http://schemas.microsoft.com/office/drawing/2010/main" Requires="a14">
          <p:sp>
            <p:nvSpPr>
              <p:cNvPr id="4" name="CasellaDiTesto 3">
                <a:extLst>
                  <a:ext uri="{FF2B5EF4-FFF2-40B4-BE49-F238E27FC236}">
                    <a16:creationId xmlns:a16="http://schemas.microsoft.com/office/drawing/2014/main" id="{254AEA34-031D-254E-806C-077C4026350E}"/>
                  </a:ext>
                </a:extLst>
              </p:cNvPr>
              <p:cNvSpPr txBox="1"/>
              <p:nvPr/>
            </p:nvSpPr>
            <p:spPr>
              <a:xfrm>
                <a:off x="4050536" y="5012406"/>
                <a:ext cx="4090928" cy="465256"/>
              </a:xfrm>
              <a:prstGeom prst="rect">
                <a:avLst/>
              </a:prstGeom>
              <a:noFill/>
            </p:spPr>
            <p:txBody>
              <a:bodyPr wrap="none" lIns="0" tIns="0" rIns="0" bIns="0" rtlCol="0">
                <a:spAutoFit/>
              </a:bodyPr>
              <a:lstStyle/>
              <a:p>
                <a14:m>
                  <m:oMath xmlns:m="http://schemas.openxmlformats.org/officeDocument/2006/math">
                    <m:sSub>
                      <m:sSubPr>
                        <m:ctrlPr>
                          <a:rPr lang="it-IT" sz="2800" i="1">
                            <a:latin typeface="Cambria Math" panose="02040503050406030204" pitchFamily="18" charset="0"/>
                          </a:rPr>
                        </m:ctrlPr>
                      </m:sSubPr>
                      <m:e>
                        <m:r>
                          <a:rPr lang="it-IT" sz="2800" i="1">
                            <a:latin typeface="Cambria Math" panose="02040503050406030204" pitchFamily="18" charset="0"/>
                          </a:rPr>
                          <m:t>𝐷</m:t>
                        </m:r>
                      </m:e>
                      <m:sub>
                        <m:r>
                          <a:rPr lang="it-IT" sz="2800" i="1">
                            <a:latin typeface="Cambria Math" panose="02040503050406030204" pitchFamily="18" charset="0"/>
                          </a:rPr>
                          <m:t>𝑡𝑜𝑡</m:t>
                        </m:r>
                      </m:sub>
                    </m:sSub>
                    <m:r>
                      <a:rPr lang="it-IT" sz="2800" i="1">
                        <a:latin typeface="Cambria Math" panose="02040503050406030204" pitchFamily="18" charset="0"/>
                      </a:rPr>
                      <m:t>=</m:t>
                    </m:r>
                  </m:oMath>
                </a14:m>
                <a:r>
                  <a:rPr lang="it-IT" sz="2800" dirty="0"/>
                  <a:t> </a:t>
                </a:r>
                <a14:m>
                  <m:oMath xmlns:m="http://schemas.openxmlformats.org/officeDocument/2006/math">
                    <m:sSub>
                      <m:sSubPr>
                        <m:ctrlPr>
                          <a:rPr lang="it-IT" sz="2800" i="1" dirty="0">
                            <a:latin typeface="Cambria Math" panose="02040503050406030204" pitchFamily="18" charset="0"/>
                          </a:rPr>
                        </m:ctrlPr>
                      </m:sSubPr>
                      <m:e>
                        <m:r>
                          <a:rPr lang="it-IT" sz="2800" i="1" dirty="0">
                            <a:latin typeface="Cambria Math" panose="02040503050406030204" pitchFamily="18" charset="0"/>
                          </a:rPr>
                          <m:t>𝐷</m:t>
                        </m:r>
                      </m:e>
                      <m:sub>
                        <m:r>
                          <a:rPr lang="it-IT" sz="2800" i="1" dirty="0">
                            <a:latin typeface="Cambria Math" panose="02040503050406030204" pitchFamily="18" charset="0"/>
                          </a:rPr>
                          <m:t>𝐵</m:t>
                        </m:r>
                      </m:sub>
                    </m:sSub>
                    <m:r>
                      <a:rPr lang="it-IT" sz="2800" i="1" dirty="0">
                        <a:latin typeface="Cambria Math" panose="02040503050406030204" pitchFamily="18" charset="0"/>
                      </a:rPr>
                      <m:t>+</m:t>
                    </m:r>
                    <m:sSub>
                      <m:sSubPr>
                        <m:ctrlPr>
                          <a:rPr lang="it-IT" sz="2800" i="1" dirty="0">
                            <a:latin typeface="Cambria Math" panose="02040503050406030204" pitchFamily="18" charset="0"/>
                          </a:rPr>
                        </m:ctrlPr>
                      </m:sSubPr>
                      <m:e>
                        <m:r>
                          <a:rPr lang="it-IT" sz="2800" i="1" dirty="0">
                            <a:latin typeface="Cambria Math" panose="02040503050406030204" pitchFamily="18" charset="0"/>
                          </a:rPr>
                          <m:t>𝐷</m:t>
                        </m:r>
                      </m:e>
                      <m:sub>
                        <m:r>
                          <a:rPr lang="it-IT" sz="2800" i="1" dirty="0">
                            <a:latin typeface="Cambria Math" panose="02040503050406030204" pitchFamily="18" charset="0"/>
                          </a:rPr>
                          <m:t>𝑁</m:t>
                        </m:r>
                      </m:sub>
                    </m:sSub>
                    <m:r>
                      <a:rPr lang="it-IT" sz="2800" i="1" dirty="0">
                        <a:latin typeface="Cambria Math" panose="02040503050406030204" pitchFamily="18" charset="0"/>
                      </a:rPr>
                      <m:t>+</m:t>
                    </m:r>
                    <m:sSub>
                      <m:sSubPr>
                        <m:ctrlPr>
                          <a:rPr lang="it-IT" sz="2800" i="1" dirty="0">
                            <a:latin typeface="Cambria Math" panose="02040503050406030204" pitchFamily="18" charset="0"/>
                          </a:rPr>
                        </m:ctrlPr>
                      </m:sSubPr>
                      <m:e>
                        <m:r>
                          <a:rPr lang="it-IT" sz="2800" i="1" dirty="0">
                            <a:latin typeface="Cambria Math" panose="02040503050406030204" pitchFamily="18" charset="0"/>
                          </a:rPr>
                          <m:t>𝐷</m:t>
                        </m:r>
                      </m:e>
                      <m:sub>
                        <m:r>
                          <a:rPr lang="it-IT" sz="2800" i="1" dirty="0">
                            <a:latin typeface="Cambria Math" panose="02040503050406030204" pitchFamily="18" charset="0"/>
                          </a:rPr>
                          <m:t>𝐻</m:t>
                        </m:r>
                      </m:sub>
                    </m:sSub>
                    <m:r>
                      <a:rPr lang="it-IT" sz="2800" i="1" dirty="0">
                        <a:latin typeface="Cambria Math" panose="02040503050406030204" pitchFamily="18" charset="0"/>
                      </a:rPr>
                      <m:t>+</m:t>
                    </m:r>
                    <m:sSub>
                      <m:sSubPr>
                        <m:ctrlPr>
                          <a:rPr lang="it-IT" sz="2800" i="1" dirty="0">
                            <a:latin typeface="Cambria Math" panose="02040503050406030204" pitchFamily="18" charset="0"/>
                          </a:rPr>
                        </m:ctrlPr>
                      </m:sSubPr>
                      <m:e>
                        <m:r>
                          <a:rPr lang="it-IT" sz="2800" i="1" dirty="0">
                            <a:latin typeface="Cambria Math" panose="02040503050406030204" pitchFamily="18" charset="0"/>
                          </a:rPr>
                          <m:t>𝐷</m:t>
                        </m:r>
                      </m:e>
                      <m:sub>
                        <m:r>
                          <a:rPr lang="it-IT" sz="2800" i="1" dirty="0">
                            <a:latin typeface="Cambria Math" panose="02040503050406030204" pitchFamily="18" charset="0"/>
                            <a:ea typeface="Cambria Math" panose="02040503050406030204" pitchFamily="18" charset="0"/>
                          </a:rPr>
                          <m:t>𝛾</m:t>
                        </m:r>
                      </m:sub>
                    </m:sSub>
                  </m:oMath>
                </a14:m>
                <a:endParaRPr lang="it-IT" dirty="0"/>
              </a:p>
            </p:txBody>
          </p:sp>
        </mc:Choice>
        <mc:Fallback>
          <p:sp>
            <p:nvSpPr>
              <p:cNvPr id="4" name="CasellaDiTesto 3">
                <a:extLst>
                  <a:ext uri="{FF2B5EF4-FFF2-40B4-BE49-F238E27FC236}">
                    <a16:creationId xmlns:a16="http://schemas.microsoft.com/office/drawing/2014/main" id="{254AEA34-031D-254E-806C-077C4026350E}"/>
                  </a:ext>
                </a:extLst>
              </p:cNvPr>
              <p:cNvSpPr txBox="1">
                <a:spLocks noRot="1" noChangeAspect="1" noMove="1" noResize="1" noEditPoints="1" noAdjustHandles="1" noChangeArrowheads="1" noChangeShapeType="1" noTextEdit="1"/>
              </p:cNvSpPr>
              <p:nvPr/>
            </p:nvSpPr>
            <p:spPr>
              <a:xfrm>
                <a:off x="4050536" y="5012406"/>
                <a:ext cx="4090928" cy="465256"/>
              </a:xfrm>
              <a:prstGeom prst="rect">
                <a:avLst/>
              </a:prstGeom>
              <a:blipFill>
                <a:blip r:embed="rId6"/>
                <a:stretch>
                  <a:fillRect l="-2786" r="-619" b="-18919"/>
                </a:stretch>
              </a:blipFill>
            </p:spPr>
            <p:txBody>
              <a:bodyPr/>
              <a:lstStyle/>
              <a:p>
                <a:r>
                  <a:rPr lang="it-IT">
                    <a:noFill/>
                  </a:rPr>
                  <a:t> </a:t>
                </a:r>
              </a:p>
            </p:txBody>
          </p:sp>
        </mc:Fallback>
      </mc:AlternateContent>
      <p:sp>
        <p:nvSpPr>
          <p:cNvPr id="5" name="Segnaposto numero diapositiva 4">
            <a:extLst>
              <a:ext uri="{FF2B5EF4-FFF2-40B4-BE49-F238E27FC236}">
                <a16:creationId xmlns:a16="http://schemas.microsoft.com/office/drawing/2014/main" id="{B6D0DF6A-1DE6-FE41-8180-E86CA7D79578}"/>
              </a:ext>
            </a:extLst>
          </p:cNvPr>
          <p:cNvSpPr>
            <a:spLocks noGrp="1"/>
          </p:cNvSpPr>
          <p:nvPr>
            <p:ph type="sldNum" sz="quarter" idx="12"/>
          </p:nvPr>
        </p:nvSpPr>
        <p:spPr/>
        <p:txBody>
          <a:bodyPr/>
          <a:lstStyle/>
          <a:p>
            <a:fld id="{7F39AE4C-A60F-4E29-9A0E-52760C55257B}" type="slidenum">
              <a:rPr lang="it-IT" smtClean="0"/>
              <a:pPr/>
              <a:t>7</a:t>
            </a:fld>
            <a:endParaRPr lang="it-IT"/>
          </a:p>
        </p:txBody>
      </p:sp>
    </p:spTree>
    <p:extLst>
      <p:ext uri="{BB962C8B-B14F-4D97-AF65-F5344CB8AC3E}">
        <p14:creationId xmlns:p14="http://schemas.microsoft.com/office/powerpoint/2010/main" val="1254509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p:cNvPicPr>
            <a:picLocks noChangeAspect="1"/>
          </p:cNvPicPr>
          <p:nvPr/>
        </p:nvPicPr>
        <p:blipFill>
          <a:blip r:embed="rId4" cstate="print"/>
          <a:srcRect t="92440"/>
          <a:stretch>
            <a:fillRect/>
          </a:stretch>
        </p:blipFill>
        <p:spPr>
          <a:xfrm>
            <a:off x="2135561" y="601308"/>
            <a:ext cx="8564121" cy="163396"/>
          </a:xfrm>
          <a:prstGeom prst="rect">
            <a:avLst/>
          </a:prstGeom>
        </p:spPr>
      </p:pic>
      <p:pic>
        <p:nvPicPr>
          <p:cNvPr id="91" name="Picture 90"/>
          <p:cNvPicPr>
            <a:picLocks/>
          </p:cNvPicPr>
          <p:nvPr/>
        </p:nvPicPr>
        <p:blipFill>
          <a:blip r:embed="rId5" cstate="print"/>
          <a:srcRect t="86772"/>
          <a:stretch>
            <a:fillRect/>
          </a:stretch>
        </p:blipFill>
        <p:spPr>
          <a:xfrm>
            <a:off x="1524000" y="428604"/>
            <a:ext cx="827584" cy="144016"/>
          </a:xfrm>
          <a:prstGeom prst="rect">
            <a:avLst/>
          </a:prstGeom>
        </p:spPr>
      </p:pic>
      <p:sp>
        <p:nvSpPr>
          <p:cNvPr id="8" name="Rettangolo 7"/>
          <p:cNvSpPr/>
          <p:nvPr/>
        </p:nvSpPr>
        <p:spPr>
          <a:xfrm>
            <a:off x="3935760" y="32819"/>
            <a:ext cx="4032448" cy="461633"/>
          </a:xfrm>
          <a:prstGeom prst="rect">
            <a:avLst/>
          </a:prstGeom>
        </p:spPr>
        <p:txBody>
          <a:bodyPr wrap="square" lIns="91407" tIns="45704" rIns="91407" bIns="45704">
            <a:spAutoFit/>
          </a:bodyPr>
          <a:lstStyle/>
          <a:p>
            <a:pPr lvl="0"/>
            <a:r>
              <a:rPr lang="it-IT" sz="2400" b="1" dirty="0" err="1">
                <a:solidFill>
                  <a:srgbClr val="0062A5"/>
                </a:solidFill>
                <a:latin typeface="Arial" panose="020B0604020202020204" pitchFamily="34" charset="0"/>
                <a:ea typeface="+mj-ea"/>
                <a:cs typeface="Arial" panose="020B0604020202020204" pitchFamily="34" charset="0"/>
              </a:rPr>
              <a:t>Photons</a:t>
            </a:r>
            <a:r>
              <a:rPr lang="it-IT" sz="2400" b="1" dirty="0">
                <a:solidFill>
                  <a:srgbClr val="0062A5"/>
                </a:solidFill>
                <a:latin typeface="Arial" panose="020B0604020202020204" pitchFamily="34" charset="0"/>
                <a:ea typeface="+mj-ea"/>
                <a:cs typeface="Arial" panose="020B0604020202020204" pitchFamily="34" charset="0"/>
              </a:rPr>
              <a:t> </a:t>
            </a:r>
            <a:r>
              <a:rPr lang="it-IT" sz="2400" b="1" dirty="0" err="1">
                <a:solidFill>
                  <a:srgbClr val="0062A5"/>
                </a:solidFill>
                <a:latin typeface="Arial" panose="020B0604020202020204" pitchFamily="34" charset="0"/>
                <a:ea typeface="+mj-ea"/>
                <a:cs typeface="Arial" panose="020B0604020202020204" pitchFamily="34" charset="0"/>
              </a:rPr>
              <a:t>Isoeffective</a:t>
            </a:r>
            <a:r>
              <a:rPr lang="it-IT" sz="2400" b="1" dirty="0">
                <a:solidFill>
                  <a:srgbClr val="0062A5"/>
                </a:solidFill>
                <a:latin typeface="Arial" panose="020B0604020202020204" pitchFamily="34" charset="0"/>
                <a:ea typeface="+mj-ea"/>
                <a:cs typeface="Arial" panose="020B0604020202020204" pitchFamily="34" charset="0"/>
              </a:rPr>
              <a:t> dose</a:t>
            </a:r>
          </a:p>
        </p:txBody>
      </p:sp>
      <p:sp>
        <p:nvSpPr>
          <p:cNvPr id="18" name="Text Box 4"/>
          <p:cNvSpPr txBox="1">
            <a:spLocks noChangeArrowheads="1"/>
          </p:cNvSpPr>
          <p:nvPr/>
        </p:nvSpPr>
        <p:spPr bwMode="auto">
          <a:xfrm>
            <a:off x="5311541" y="888580"/>
            <a:ext cx="1492716" cy="461665"/>
          </a:xfrm>
          <a:prstGeom prst="rect">
            <a:avLst/>
          </a:prstGeom>
          <a:noFill/>
          <a:ln w="9525">
            <a:noFill/>
            <a:miter lim="800000"/>
            <a:headEnd/>
            <a:tailEnd/>
          </a:ln>
          <a:effectLst/>
        </p:spPr>
        <p:txBody>
          <a:bodyPr wrap="none">
            <a:spAutoFit/>
          </a:bodyPr>
          <a:lstStyle/>
          <a:p>
            <a:r>
              <a:rPr lang="it-IT" sz="2400" dirty="0">
                <a:latin typeface="Times New Roman" panose="02020603050405020304" pitchFamily="18" charset="0"/>
                <a:cs typeface="Times New Roman" panose="02020603050405020304" pitchFamily="18" charset="0"/>
              </a:rPr>
              <a:t>Dose from</a:t>
            </a:r>
          </a:p>
        </p:txBody>
      </p:sp>
      <p:graphicFrame>
        <p:nvGraphicFramePr>
          <p:cNvPr id="20" name="Object 6"/>
          <p:cNvGraphicFramePr>
            <a:graphicFrameLocks noChangeAspect="1"/>
          </p:cNvGraphicFramePr>
          <p:nvPr>
            <p:extLst>
              <p:ext uri="{D42A27DB-BD31-4B8C-83A1-F6EECF244321}">
                <p14:modId xmlns:p14="http://schemas.microsoft.com/office/powerpoint/2010/main" val="1441984825"/>
              </p:ext>
            </p:extLst>
          </p:nvPr>
        </p:nvGraphicFramePr>
        <p:xfrm>
          <a:off x="4307006" y="1855758"/>
          <a:ext cx="1008112" cy="275340"/>
        </p:xfrm>
        <a:graphic>
          <a:graphicData uri="http://schemas.openxmlformats.org/presentationml/2006/ole">
            <mc:AlternateContent xmlns:mc="http://schemas.openxmlformats.org/markup-compatibility/2006">
              <mc:Choice xmlns:v="urn:schemas-microsoft-com:vml" Requires="v">
                <p:oleObj spid="_x0000_s6196" name="Equation" r:id="rId6" imgW="838080" imgH="228600" progId="Equation.3">
                  <p:embed/>
                </p:oleObj>
              </mc:Choice>
              <mc:Fallback>
                <p:oleObj name="Equation" r:id="rId6" imgW="838080" imgH="228600" progId="Equation.3">
                  <p:embed/>
                  <p:pic>
                    <p:nvPicPr>
                      <p:cNvPr id="2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7006" y="1855758"/>
                        <a:ext cx="1008112" cy="275340"/>
                      </a:xfrm>
                      <a:prstGeom prst="rect">
                        <a:avLst/>
                      </a:prstGeom>
                      <a:solidFill>
                        <a:schemeClr val="accent1">
                          <a:lumMod val="20000"/>
                          <a:lumOff val="80000"/>
                        </a:schemeClr>
                      </a:solidFill>
                    </p:spPr>
                  </p:pic>
                </p:oleObj>
              </mc:Fallback>
            </mc:AlternateContent>
          </a:graphicData>
        </a:graphic>
      </p:graphicFrame>
      <p:sp>
        <p:nvSpPr>
          <p:cNvPr id="21" name="Text Box 7"/>
          <p:cNvSpPr txBox="1">
            <a:spLocks noChangeArrowheads="1"/>
          </p:cNvSpPr>
          <p:nvPr/>
        </p:nvSpPr>
        <p:spPr bwMode="auto">
          <a:xfrm>
            <a:off x="2369001" y="2227630"/>
            <a:ext cx="3137047" cy="646331"/>
          </a:xfrm>
          <a:prstGeom prst="rect">
            <a:avLst/>
          </a:prstGeom>
          <a:noFill/>
          <a:ln w="9525">
            <a:solidFill>
              <a:srgbClr val="FF0000"/>
            </a:solidFill>
            <a:miter lim="800000"/>
            <a:headEnd/>
            <a:tailEnd/>
          </a:ln>
          <a:effectLst/>
        </p:spPr>
        <p:txBody>
          <a:bodyPr wrap="square">
            <a:spAutoFit/>
          </a:bodyPr>
          <a:lstStyle/>
          <a:p>
            <a:pPr algn="ctr"/>
            <a:r>
              <a:rPr lang="it-IT" dirty="0" err="1">
                <a:latin typeface="Times New Roman" panose="02020603050405020304" pitchFamily="18" charset="0"/>
                <a:cs typeface="Times New Roman" panose="02020603050405020304" pitchFamily="18" charset="0"/>
              </a:rPr>
              <a:t>Compound</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Biological</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Efficacy</a:t>
            </a:r>
            <a:endParaRPr lang="it-IT" dirty="0">
              <a:latin typeface="Times New Roman" panose="02020603050405020304" pitchFamily="18" charset="0"/>
              <a:cs typeface="Times New Roman" panose="02020603050405020304" pitchFamily="18" charset="0"/>
            </a:endParaRPr>
          </a:p>
          <a:p>
            <a:pPr algn="ctr"/>
            <a:r>
              <a:rPr lang="it-IT" b="1" dirty="0">
                <a:latin typeface="Times New Roman" panose="02020603050405020304" pitchFamily="18" charset="0"/>
                <a:cs typeface="Times New Roman" panose="02020603050405020304" pitchFamily="18" charset="0"/>
              </a:rPr>
              <a:t>CBE</a:t>
            </a:r>
          </a:p>
        </p:txBody>
      </p:sp>
      <p:sp>
        <p:nvSpPr>
          <p:cNvPr id="26" name="Line 16"/>
          <p:cNvSpPr>
            <a:spLocks noChangeShapeType="1"/>
          </p:cNvSpPr>
          <p:nvPr/>
        </p:nvSpPr>
        <p:spPr bwMode="auto">
          <a:xfrm flipH="1">
            <a:off x="5311541" y="1350246"/>
            <a:ext cx="640443" cy="343468"/>
          </a:xfrm>
          <a:prstGeom prst="line">
            <a:avLst/>
          </a:prstGeom>
          <a:noFill/>
          <a:ln w="9525">
            <a:solidFill>
              <a:schemeClr val="tx1"/>
            </a:solidFill>
            <a:round/>
            <a:headEnd/>
            <a:tailEnd type="triangle" w="med" len="med"/>
          </a:ln>
          <a:effectLst/>
        </p:spPr>
        <p:txBody>
          <a:bodyPr wrap="none"/>
          <a:lstStyle/>
          <a:p>
            <a:endParaRPr lang="it-IT"/>
          </a:p>
        </p:txBody>
      </p:sp>
      <p:sp>
        <p:nvSpPr>
          <p:cNvPr id="29" name="Line 17"/>
          <p:cNvSpPr>
            <a:spLocks noChangeShapeType="1"/>
          </p:cNvSpPr>
          <p:nvPr/>
        </p:nvSpPr>
        <p:spPr bwMode="auto">
          <a:xfrm flipH="1" flipV="1">
            <a:off x="6095999" y="1349470"/>
            <a:ext cx="708257" cy="341698"/>
          </a:xfrm>
          <a:prstGeom prst="line">
            <a:avLst/>
          </a:prstGeom>
          <a:noFill/>
          <a:ln w="9525">
            <a:solidFill>
              <a:schemeClr val="tx1"/>
            </a:solidFill>
            <a:round/>
            <a:headEnd type="arrow" w="med" len="med"/>
            <a:tailEnd/>
          </a:ln>
          <a:effectLst/>
        </p:spPr>
        <p:txBody>
          <a:bodyPr wrap="none"/>
          <a:lstStyle/>
          <a:p>
            <a:endParaRPr lang="it-IT"/>
          </a:p>
        </p:txBody>
      </p:sp>
      <p:sp>
        <p:nvSpPr>
          <p:cNvPr id="31" name="Text Box 7"/>
          <p:cNvSpPr txBox="1">
            <a:spLocks noChangeArrowheads="1"/>
          </p:cNvSpPr>
          <p:nvPr/>
        </p:nvSpPr>
        <p:spPr bwMode="auto">
          <a:xfrm>
            <a:off x="4266603" y="3004197"/>
            <a:ext cx="3905609" cy="369332"/>
          </a:xfrm>
          <a:prstGeom prst="rect">
            <a:avLst/>
          </a:prstGeom>
          <a:noFill/>
          <a:ln w="9525">
            <a:solidFill>
              <a:srgbClr val="FF0000"/>
            </a:solidFill>
            <a:miter lim="800000"/>
            <a:headEnd/>
            <a:tailEnd/>
          </a:ln>
          <a:effectLst/>
        </p:spPr>
        <p:txBody>
          <a:bodyPr wrap="square">
            <a:spAutoFit/>
          </a:bodyPr>
          <a:lstStyle/>
          <a:p>
            <a:pPr algn="ctr"/>
            <a:r>
              <a:rPr lang="it-IT" dirty="0" err="1">
                <a:latin typeface="Times New Roman" panose="02020603050405020304" pitchFamily="18" charset="0"/>
                <a:cs typeface="Times New Roman" panose="02020603050405020304" pitchFamily="18" charset="0"/>
              </a:rPr>
              <a:t>Photons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IsoEffective</a:t>
            </a:r>
            <a:r>
              <a:rPr lang="it-IT" dirty="0">
                <a:latin typeface="Times New Roman" panose="02020603050405020304" pitchFamily="18" charset="0"/>
                <a:cs typeface="Times New Roman" panose="02020603050405020304" pitchFamily="18" charset="0"/>
              </a:rPr>
              <a:t>  Dose </a:t>
            </a:r>
            <a:r>
              <a:rPr lang="it-IT" dirty="0" err="1">
                <a:latin typeface="Times New Roman" panose="02020603050405020304" pitchFamily="18" charset="0"/>
                <a:cs typeface="Times New Roman" panose="02020603050405020304" pitchFamily="18" charset="0"/>
              </a:rPr>
              <a:t>Gy</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IsoE</a:t>
            </a:r>
            <a:r>
              <a:rPr lang="it-IT" dirty="0">
                <a:latin typeface="Times New Roman" panose="02020603050405020304" pitchFamily="18" charset="0"/>
                <a:cs typeface="Times New Roman" panose="02020603050405020304" pitchFamily="18" charset="0"/>
              </a:rPr>
              <a:t>)</a:t>
            </a:r>
          </a:p>
        </p:txBody>
      </p:sp>
      <p:graphicFrame>
        <p:nvGraphicFramePr>
          <p:cNvPr id="38" name="Object 3"/>
          <p:cNvGraphicFramePr>
            <a:graphicFrameLocks noChangeAspect="1"/>
          </p:cNvGraphicFramePr>
          <p:nvPr>
            <p:extLst>
              <p:ext uri="{D42A27DB-BD31-4B8C-83A1-F6EECF244321}">
                <p14:modId xmlns:p14="http://schemas.microsoft.com/office/powerpoint/2010/main" val="695781761"/>
              </p:ext>
            </p:extLst>
          </p:nvPr>
        </p:nvGraphicFramePr>
        <p:xfrm>
          <a:off x="2791888" y="1562702"/>
          <a:ext cx="744537" cy="442913"/>
        </p:xfrm>
        <a:graphic>
          <a:graphicData uri="http://schemas.openxmlformats.org/presentationml/2006/ole">
            <mc:AlternateContent xmlns:mc="http://schemas.openxmlformats.org/markup-compatibility/2006">
              <mc:Choice xmlns:v="urn:schemas-microsoft-com:vml" Requires="v">
                <p:oleObj spid="_x0000_s6197" name="Equazione" r:id="rId8" imgW="342720" imgH="203040" progId="Equation.3">
                  <p:embed/>
                </p:oleObj>
              </mc:Choice>
              <mc:Fallback>
                <p:oleObj name="Equazione" r:id="rId8" imgW="342720" imgH="203040" progId="Equation.3">
                  <p:embed/>
                  <p:pic>
                    <p:nvPicPr>
                      <p:cNvPr id="38" name="Object 3"/>
                      <p:cNvPicPr>
                        <a:picLocks noChangeAspect="1" noChangeArrowheads="1"/>
                      </p:cNvPicPr>
                      <p:nvPr/>
                    </p:nvPicPr>
                    <p:blipFill>
                      <a:blip r:embed="rId9"/>
                      <a:srcRect/>
                      <a:stretch>
                        <a:fillRect/>
                      </a:stretch>
                    </p:blipFill>
                    <p:spPr bwMode="auto">
                      <a:xfrm>
                        <a:off x="2791888" y="1562702"/>
                        <a:ext cx="744537" cy="442913"/>
                      </a:xfrm>
                      <a:prstGeom prst="rect">
                        <a:avLst/>
                      </a:prstGeom>
                      <a:solidFill>
                        <a:schemeClr val="accent1">
                          <a:lumMod val="20000"/>
                          <a:lumOff val="80000"/>
                        </a:schemeClr>
                      </a:solidFill>
                    </p:spPr>
                  </p:pic>
                </p:oleObj>
              </mc:Fallback>
            </mc:AlternateContent>
          </a:graphicData>
        </a:graphic>
      </p:graphicFrame>
      <p:sp>
        <p:nvSpPr>
          <p:cNvPr id="2" name="Segnaposto data 1"/>
          <p:cNvSpPr>
            <a:spLocks noGrp="1"/>
          </p:cNvSpPr>
          <p:nvPr>
            <p:ph type="dt" sz="half" idx="10"/>
          </p:nvPr>
        </p:nvSpPr>
        <p:spPr/>
        <p:txBody>
          <a:bodyPr/>
          <a:lstStyle/>
          <a:p>
            <a:r>
              <a:rPr lang="it-IT"/>
              <a:t>in2p3-cnao pavia-05-03-26</a:t>
            </a:r>
          </a:p>
        </p:txBody>
      </p:sp>
      <p:sp>
        <p:nvSpPr>
          <p:cNvPr id="3" name="Segnaposto piè di pagina 2"/>
          <p:cNvSpPr>
            <a:spLocks noGrp="1"/>
          </p:cNvSpPr>
          <p:nvPr>
            <p:ph type="ftr" sz="quarter" idx="11"/>
          </p:nvPr>
        </p:nvSpPr>
        <p:spPr/>
        <p:txBody>
          <a:bodyPr/>
          <a:lstStyle/>
          <a:p>
            <a:r>
              <a:rPr lang="en-US"/>
              <a:t>saverio altieri  CNAO</a:t>
            </a:r>
            <a:endParaRPr lang="it-IT"/>
          </a:p>
        </p:txBody>
      </p:sp>
      <mc:AlternateContent xmlns:mc="http://schemas.openxmlformats.org/markup-compatibility/2006">
        <mc:Choice xmlns:a14="http://schemas.microsoft.com/office/drawing/2010/main" Requires="a14">
          <p:sp>
            <p:nvSpPr>
              <p:cNvPr id="23" name="CasellaDiTesto 22">
                <a:extLst>
                  <a:ext uri="{FF2B5EF4-FFF2-40B4-BE49-F238E27FC236}">
                    <a16:creationId xmlns:a16="http://schemas.microsoft.com/office/drawing/2014/main" id="{907611BD-9267-CD44-9D7C-37CC7EAD2E60}"/>
                  </a:ext>
                </a:extLst>
              </p:cNvPr>
              <p:cNvSpPr txBox="1"/>
              <p:nvPr/>
            </p:nvSpPr>
            <p:spPr>
              <a:xfrm>
                <a:off x="3164157" y="3700152"/>
                <a:ext cx="5787485" cy="404919"/>
              </a:xfrm>
              <a:prstGeom prst="rect">
                <a:avLst/>
              </a:prstGeom>
              <a:noFill/>
            </p:spPr>
            <p:txBody>
              <a:bodyPr wrap="square" lIns="0" tIns="0" rIns="0" bIns="0" rtlCol="0">
                <a:spAutoFit/>
              </a:bodyPr>
              <a:lstStyle/>
              <a:p>
                <a14:m>
                  <m:oMath xmlns:m="http://schemas.openxmlformats.org/officeDocument/2006/math">
                    <m:sSub>
                      <m:sSubPr>
                        <m:ctrlPr>
                          <a:rPr lang="it-IT" sz="2400" i="1">
                            <a:latin typeface="Cambria Math" panose="02040503050406030204" pitchFamily="18" charset="0"/>
                          </a:rPr>
                        </m:ctrlPr>
                      </m:sSubPr>
                      <m:e>
                        <m:r>
                          <a:rPr lang="it-IT" sz="2400" i="1">
                            <a:latin typeface="Cambria Math" panose="02040503050406030204" pitchFamily="18" charset="0"/>
                          </a:rPr>
                          <m:t>𝐷</m:t>
                        </m:r>
                      </m:e>
                      <m:sub>
                        <m:r>
                          <a:rPr lang="it-IT" sz="2400" i="1">
                            <a:latin typeface="Cambria Math" panose="02040503050406030204" pitchFamily="18" charset="0"/>
                          </a:rPr>
                          <m:t>𝐺𝑦</m:t>
                        </m:r>
                        <m:r>
                          <a:rPr lang="it-IT" sz="2400" i="1">
                            <a:latin typeface="Cambria Math" panose="02040503050406030204" pitchFamily="18" charset="0"/>
                          </a:rPr>
                          <m:t> (</m:t>
                        </m:r>
                        <m:r>
                          <a:rPr lang="it-IT" sz="2400" i="1">
                            <a:latin typeface="Cambria Math" panose="02040503050406030204" pitchFamily="18" charset="0"/>
                          </a:rPr>
                          <m:t>𝐼𝑠𝑜𝐸</m:t>
                        </m:r>
                        <m:r>
                          <a:rPr lang="it-IT" sz="2400" i="1">
                            <a:latin typeface="Cambria Math" panose="02040503050406030204" pitchFamily="18" charset="0"/>
                          </a:rPr>
                          <m:t>)</m:t>
                        </m:r>
                      </m:sub>
                    </m:sSub>
                    <m:r>
                      <a:rPr lang="it-IT" sz="2400" i="1">
                        <a:latin typeface="Cambria Math" panose="02040503050406030204" pitchFamily="18" charset="0"/>
                      </a:rPr>
                      <m:t>=</m:t>
                    </m:r>
                  </m:oMath>
                </a14:m>
                <a:r>
                  <a:rPr lang="it-IT" sz="2400" dirty="0"/>
                  <a:t> </a:t>
                </a:r>
                <a14:m>
                  <m:oMath xmlns:m="http://schemas.openxmlformats.org/officeDocument/2006/math">
                    <m:sSub>
                      <m:sSubPr>
                        <m:ctrlPr>
                          <a:rPr lang="it-IT" sz="2400" i="1" dirty="0">
                            <a:latin typeface="Cambria Math" panose="02040503050406030204" pitchFamily="18" charset="0"/>
                          </a:rPr>
                        </m:ctrlPr>
                      </m:sSubPr>
                      <m:e>
                        <m:r>
                          <a:rPr lang="it-IT" sz="2400" i="1" dirty="0">
                            <a:latin typeface="Cambria Math" panose="02040503050406030204" pitchFamily="18" charset="0"/>
                          </a:rPr>
                          <m:t>𝑤</m:t>
                        </m:r>
                      </m:e>
                      <m:sub>
                        <m:r>
                          <a:rPr lang="it-IT" sz="2400" i="1" dirty="0">
                            <a:latin typeface="Cambria Math" panose="02040503050406030204" pitchFamily="18" charset="0"/>
                          </a:rPr>
                          <m:t>1</m:t>
                        </m:r>
                      </m:sub>
                    </m:sSub>
                    <m:sSub>
                      <m:sSubPr>
                        <m:ctrlPr>
                          <a:rPr lang="it-IT" sz="2400" i="1" dirty="0">
                            <a:latin typeface="Cambria Math" panose="02040503050406030204" pitchFamily="18" charset="0"/>
                          </a:rPr>
                        </m:ctrlPr>
                      </m:sSubPr>
                      <m:e>
                        <m:r>
                          <a:rPr lang="it-IT" sz="2400" i="1" dirty="0">
                            <a:latin typeface="Cambria Math" panose="02040503050406030204" pitchFamily="18" charset="0"/>
                          </a:rPr>
                          <m:t>𝐷</m:t>
                        </m:r>
                      </m:e>
                      <m:sub>
                        <m:r>
                          <a:rPr lang="it-IT" sz="2400" i="1" dirty="0">
                            <a:latin typeface="Cambria Math" panose="02040503050406030204" pitchFamily="18" charset="0"/>
                          </a:rPr>
                          <m:t>𝐵</m:t>
                        </m:r>
                      </m:sub>
                    </m:sSub>
                    <m:r>
                      <a:rPr lang="it-IT" sz="2400" i="1" dirty="0">
                        <a:latin typeface="Cambria Math" panose="02040503050406030204" pitchFamily="18" charset="0"/>
                      </a:rPr>
                      <m:t>+</m:t>
                    </m:r>
                    <m:sSub>
                      <m:sSubPr>
                        <m:ctrlPr>
                          <a:rPr lang="it-IT" sz="2400" i="1" dirty="0">
                            <a:latin typeface="Cambria Math" panose="02040503050406030204" pitchFamily="18" charset="0"/>
                          </a:rPr>
                        </m:ctrlPr>
                      </m:sSubPr>
                      <m:e>
                        <m:sSub>
                          <m:sSubPr>
                            <m:ctrlPr>
                              <a:rPr lang="it-IT" sz="2400" i="1" dirty="0">
                                <a:latin typeface="Cambria Math" panose="02040503050406030204" pitchFamily="18" charset="0"/>
                              </a:rPr>
                            </m:ctrlPr>
                          </m:sSubPr>
                          <m:e>
                            <m:r>
                              <a:rPr lang="it-IT" sz="2400" i="1" dirty="0">
                                <a:latin typeface="Cambria Math" panose="02040503050406030204" pitchFamily="18" charset="0"/>
                              </a:rPr>
                              <m:t>𝑤</m:t>
                            </m:r>
                          </m:e>
                          <m:sub>
                            <m:r>
                              <a:rPr lang="it-IT" sz="2400" i="1" dirty="0">
                                <a:latin typeface="Cambria Math" panose="02040503050406030204" pitchFamily="18" charset="0"/>
                              </a:rPr>
                              <m:t>2</m:t>
                            </m:r>
                          </m:sub>
                        </m:sSub>
                        <m:r>
                          <a:rPr lang="it-IT" sz="2400" i="1" dirty="0">
                            <a:latin typeface="Cambria Math" panose="02040503050406030204" pitchFamily="18" charset="0"/>
                          </a:rPr>
                          <m:t>𝐷</m:t>
                        </m:r>
                      </m:e>
                      <m:sub>
                        <m:r>
                          <a:rPr lang="it-IT" sz="2400" i="1" dirty="0">
                            <a:latin typeface="Cambria Math" panose="02040503050406030204" pitchFamily="18" charset="0"/>
                          </a:rPr>
                          <m:t>𝑁</m:t>
                        </m:r>
                      </m:sub>
                    </m:sSub>
                    <m:r>
                      <a:rPr lang="it-IT" sz="2400" i="1" dirty="0">
                        <a:latin typeface="Cambria Math" panose="02040503050406030204" pitchFamily="18" charset="0"/>
                      </a:rPr>
                      <m:t>+</m:t>
                    </m:r>
                    <m:sSub>
                      <m:sSubPr>
                        <m:ctrlPr>
                          <a:rPr lang="it-IT" sz="2400" i="1" dirty="0">
                            <a:latin typeface="Cambria Math" panose="02040503050406030204" pitchFamily="18" charset="0"/>
                          </a:rPr>
                        </m:ctrlPr>
                      </m:sSubPr>
                      <m:e>
                        <m:r>
                          <a:rPr lang="it-IT" sz="2400" i="1" dirty="0">
                            <a:latin typeface="Cambria Math" panose="02040503050406030204" pitchFamily="18" charset="0"/>
                          </a:rPr>
                          <m:t>𝑤</m:t>
                        </m:r>
                      </m:e>
                      <m:sub>
                        <m:r>
                          <a:rPr lang="it-IT" sz="2400" i="1" dirty="0">
                            <a:latin typeface="Cambria Math" panose="02040503050406030204" pitchFamily="18" charset="0"/>
                          </a:rPr>
                          <m:t>3</m:t>
                        </m:r>
                      </m:sub>
                    </m:sSub>
                    <m:sSub>
                      <m:sSubPr>
                        <m:ctrlPr>
                          <a:rPr lang="it-IT" sz="2400" i="1" dirty="0">
                            <a:latin typeface="Cambria Math" panose="02040503050406030204" pitchFamily="18" charset="0"/>
                          </a:rPr>
                        </m:ctrlPr>
                      </m:sSubPr>
                      <m:e>
                        <m:r>
                          <a:rPr lang="it-IT" sz="2400" i="1" dirty="0">
                            <a:latin typeface="Cambria Math" panose="02040503050406030204" pitchFamily="18" charset="0"/>
                          </a:rPr>
                          <m:t>𝐷</m:t>
                        </m:r>
                      </m:e>
                      <m:sub>
                        <m:r>
                          <a:rPr lang="it-IT" sz="2400" i="1" dirty="0">
                            <a:latin typeface="Cambria Math" panose="02040503050406030204" pitchFamily="18" charset="0"/>
                          </a:rPr>
                          <m:t>𝐻</m:t>
                        </m:r>
                      </m:sub>
                    </m:sSub>
                    <m:r>
                      <a:rPr lang="it-IT" sz="2400" i="1" dirty="0">
                        <a:latin typeface="Cambria Math" panose="02040503050406030204" pitchFamily="18" charset="0"/>
                      </a:rPr>
                      <m:t>+</m:t>
                    </m:r>
                    <m:sSub>
                      <m:sSubPr>
                        <m:ctrlPr>
                          <a:rPr lang="it-IT" sz="2400" i="1" dirty="0">
                            <a:latin typeface="Cambria Math" panose="02040503050406030204" pitchFamily="18" charset="0"/>
                          </a:rPr>
                        </m:ctrlPr>
                      </m:sSubPr>
                      <m:e>
                        <m:sSub>
                          <m:sSubPr>
                            <m:ctrlPr>
                              <a:rPr lang="it-IT" sz="2400" i="1" dirty="0">
                                <a:latin typeface="Cambria Math" panose="02040503050406030204" pitchFamily="18" charset="0"/>
                              </a:rPr>
                            </m:ctrlPr>
                          </m:sSubPr>
                          <m:e>
                            <m:r>
                              <a:rPr lang="it-IT" sz="2400" i="1" dirty="0">
                                <a:latin typeface="Cambria Math" panose="02040503050406030204" pitchFamily="18" charset="0"/>
                              </a:rPr>
                              <m:t>𝑤</m:t>
                            </m:r>
                          </m:e>
                          <m:sub>
                            <m:r>
                              <a:rPr lang="it-IT" sz="2400" i="1" dirty="0">
                                <a:latin typeface="Cambria Math" panose="02040503050406030204" pitchFamily="18" charset="0"/>
                              </a:rPr>
                              <m:t>4</m:t>
                            </m:r>
                          </m:sub>
                        </m:sSub>
                        <m:r>
                          <a:rPr lang="it-IT" sz="2400" i="1" dirty="0">
                            <a:latin typeface="Cambria Math" panose="02040503050406030204" pitchFamily="18" charset="0"/>
                          </a:rPr>
                          <m:t>𝐷</m:t>
                        </m:r>
                      </m:e>
                      <m:sub>
                        <m:r>
                          <a:rPr lang="it-IT" sz="2400" i="1" dirty="0">
                            <a:latin typeface="Cambria Math" panose="02040503050406030204" pitchFamily="18" charset="0"/>
                            <a:ea typeface="Cambria Math" panose="02040503050406030204" pitchFamily="18" charset="0"/>
                          </a:rPr>
                          <m:t>𝛾</m:t>
                        </m:r>
                      </m:sub>
                    </m:sSub>
                  </m:oMath>
                </a14:m>
                <a:endParaRPr lang="it-IT" dirty="0"/>
              </a:p>
            </p:txBody>
          </p:sp>
        </mc:Choice>
        <mc:Fallback>
          <p:sp>
            <p:nvSpPr>
              <p:cNvPr id="23" name="CasellaDiTesto 22">
                <a:extLst>
                  <a:ext uri="{FF2B5EF4-FFF2-40B4-BE49-F238E27FC236}">
                    <a16:creationId xmlns:a16="http://schemas.microsoft.com/office/drawing/2014/main" id="{907611BD-9267-CD44-9D7C-37CC7EAD2E60}"/>
                  </a:ext>
                </a:extLst>
              </p:cNvPr>
              <p:cNvSpPr txBox="1">
                <a:spLocks noRot="1" noChangeAspect="1" noMove="1" noResize="1" noEditPoints="1" noAdjustHandles="1" noChangeArrowheads="1" noChangeShapeType="1" noTextEdit="1"/>
              </p:cNvSpPr>
              <p:nvPr/>
            </p:nvSpPr>
            <p:spPr>
              <a:xfrm>
                <a:off x="3164157" y="3700152"/>
                <a:ext cx="5787485" cy="404919"/>
              </a:xfrm>
              <a:prstGeom prst="rect">
                <a:avLst/>
              </a:prstGeom>
              <a:blipFill>
                <a:blip r:embed="rId10"/>
                <a:stretch>
                  <a:fillRect l="-1751" b="-27273"/>
                </a:stretch>
              </a:blipFill>
            </p:spPr>
            <p:txBody>
              <a:bodyPr/>
              <a:lstStyle/>
              <a:p>
                <a:r>
                  <a:rPr lang="it-IT">
                    <a:noFill/>
                  </a:rPr>
                  <a:t> </a:t>
                </a:r>
              </a:p>
            </p:txBody>
          </p:sp>
        </mc:Fallback>
      </mc:AlternateContent>
      <p:pic>
        <p:nvPicPr>
          <p:cNvPr id="25" name="Immagine 24">
            <a:extLst>
              <a:ext uri="{FF2B5EF4-FFF2-40B4-BE49-F238E27FC236}">
                <a16:creationId xmlns:a16="http://schemas.microsoft.com/office/drawing/2014/main" id="{6D348D05-E554-8E40-AFCA-F4C4C621B692}"/>
              </a:ext>
            </a:extLst>
          </p:cNvPr>
          <p:cNvPicPr>
            <a:picLocks noChangeAspect="1"/>
          </p:cNvPicPr>
          <p:nvPr/>
        </p:nvPicPr>
        <p:blipFill>
          <a:blip r:embed="rId11"/>
          <a:stretch>
            <a:fillRect/>
          </a:stretch>
        </p:blipFill>
        <p:spPr>
          <a:xfrm>
            <a:off x="3999583" y="4631579"/>
            <a:ext cx="5441520" cy="580610"/>
          </a:xfrm>
          <a:prstGeom prst="rect">
            <a:avLst/>
          </a:prstGeom>
        </p:spPr>
      </p:pic>
      <p:pic>
        <p:nvPicPr>
          <p:cNvPr id="27" name="Immagine 26">
            <a:extLst>
              <a:ext uri="{FF2B5EF4-FFF2-40B4-BE49-F238E27FC236}">
                <a16:creationId xmlns:a16="http://schemas.microsoft.com/office/drawing/2014/main" id="{2EE52330-A365-8846-B681-CBB5AA7BFDBE}"/>
              </a:ext>
            </a:extLst>
          </p:cNvPr>
          <p:cNvPicPr>
            <a:picLocks noChangeAspect="1"/>
          </p:cNvPicPr>
          <p:nvPr/>
        </p:nvPicPr>
        <p:blipFill>
          <a:blip r:embed="rId12"/>
          <a:stretch>
            <a:fillRect/>
          </a:stretch>
        </p:blipFill>
        <p:spPr>
          <a:xfrm>
            <a:off x="4114800" y="5553113"/>
            <a:ext cx="5594842" cy="623061"/>
          </a:xfrm>
          <a:prstGeom prst="rect">
            <a:avLst/>
          </a:prstGeom>
        </p:spPr>
      </p:pic>
      <p:sp>
        <p:nvSpPr>
          <p:cNvPr id="4" name="Rettangolo 3">
            <a:extLst>
              <a:ext uri="{FF2B5EF4-FFF2-40B4-BE49-F238E27FC236}">
                <a16:creationId xmlns:a16="http://schemas.microsoft.com/office/drawing/2014/main" id="{60696253-2A5C-5D43-97EA-F729A1D66A5D}"/>
              </a:ext>
            </a:extLst>
          </p:cNvPr>
          <p:cNvSpPr/>
          <p:nvPr/>
        </p:nvSpPr>
        <p:spPr>
          <a:xfrm>
            <a:off x="1759370" y="4563921"/>
            <a:ext cx="2355431" cy="584775"/>
          </a:xfrm>
          <a:prstGeom prst="rect">
            <a:avLst/>
          </a:prstGeom>
        </p:spPr>
        <p:txBody>
          <a:bodyPr wrap="square">
            <a:spAutoFit/>
          </a:bodyPr>
          <a:lstStyle/>
          <a:p>
            <a:r>
              <a:rPr lang="it-IT" sz="1600" dirty="0" err="1">
                <a:latin typeface="Helvetica" pitchFamily="2" charset="0"/>
              </a:rPr>
              <a:t>Tumour</a:t>
            </a:r>
            <a:r>
              <a:rPr lang="it-IT" sz="1600" dirty="0">
                <a:latin typeface="Helvetica" pitchFamily="2" charset="0"/>
              </a:rPr>
              <a:t> Control </a:t>
            </a:r>
            <a:r>
              <a:rPr lang="it-IT" sz="1600" dirty="0" err="1">
                <a:latin typeface="Helvetica" pitchFamily="2" charset="0"/>
              </a:rPr>
              <a:t>Probability</a:t>
            </a:r>
            <a:r>
              <a:rPr lang="it-IT" sz="1600" dirty="0">
                <a:latin typeface="Helvetica" pitchFamily="2" charset="0"/>
              </a:rPr>
              <a:t> </a:t>
            </a:r>
            <a:endParaRPr lang="it-IT" sz="1600" dirty="0"/>
          </a:p>
        </p:txBody>
      </p:sp>
      <p:sp>
        <p:nvSpPr>
          <p:cNvPr id="5" name="Rettangolo 4">
            <a:extLst>
              <a:ext uri="{FF2B5EF4-FFF2-40B4-BE49-F238E27FC236}">
                <a16:creationId xmlns:a16="http://schemas.microsoft.com/office/drawing/2014/main" id="{9BF6DC20-88CA-0D43-92B9-B4A594826C89}"/>
              </a:ext>
            </a:extLst>
          </p:cNvPr>
          <p:cNvSpPr/>
          <p:nvPr/>
        </p:nvSpPr>
        <p:spPr>
          <a:xfrm>
            <a:off x="1793716" y="5373247"/>
            <a:ext cx="1552156" cy="830997"/>
          </a:xfrm>
          <a:prstGeom prst="rect">
            <a:avLst/>
          </a:prstGeom>
        </p:spPr>
        <p:txBody>
          <a:bodyPr wrap="none">
            <a:spAutoFit/>
          </a:bodyPr>
          <a:lstStyle/>
          <a:p>
            <a:r>
              <a:rPr lang="it-IT" sz="1600" dirty="0" err="1">
                <a:latin typeface="Helvetica" pitchFamily="2" charset="0"/>
              </a:rPr>
              <a:t>Normal</a:t>
            </a:r>
            <a:r>
              <a:rPr lang="it-IT" sz="1600" dirty="0">
                <a:latin typeface="Helvetica" pitchFamily="2" charset="0"/>
              </a:rPr>
              <a:t> </a:t>
            </a:r>
            <a:r>
              <a:rPr lang="it-IT" sz="1600" dirty="0" err="1">
                <a:latin typeface="Helvetica" pitchFamily="2" charset="0"/>
              </a:rPr>
              <a:t>Tissue</a:t>
            </a:r>
            <a:r>
              <a:rPr lang="it-IT" sz="1600" dirty="0">
                <a:latin typeface="Helvetica" pitchFamily="2" charset="0"/>
              </a:rPr>
              <a:t> </a:t>
            </a:r>
          </a:p>
          <a:p>
            <a:r>
              <a:rPr lang="it-IT" sz="1600" dirty="0" err="1">
                <a:latin typeface="Helvetica" pitchFamily="2" charset="0"/>
              </a:rPr>
              <a:t>Complication</a:t>
            </a:r>
            <a:r>
              <a:rPr lang="it-IT" sz="1600" dirty="0">
                <a:latin typeface="Helvetica" pitchFamily="2" charset="0"/>
              </a:rPr>
              <a:t> </a:t>
            </a:r>
          </a:p>
          <a:p>
            <a:r>
              <a:rPr lang="it-IT" sz="1600" dirty="0" err="1">
                <a:latin typeface="Helvetica" pitchFamily="2" charset="0"/>
              </a:rPr>
              <a:t>Probability</a:t>
            </a:r>
            <a:r>
              <a:rPr lang="it-IT" sz="1600" dirty="0">
                <a:latin typeface="Helvetica" pitchFamily="2" charset="0"/>
              </a:rPr>
              <a:t> </a:t>
            </a:r>
            <a:endParaRPr lang="it-IT" sz="1600" dirty="0"/>
          </a:p>
        </p:txBody>
      </p:sp>
      <p:sp>
        <p:nvSpPr>
          <p:cNvPr id="6" name="Segnaposto numero diapositiva 5">
            <a:extLst>
              <a:ext uri="{FF2B5EF4-FFF2-40B4-BE49-F238E27FC236}">
                <a16:creationId xmlns:a16="http://schemas.microsoft.com/office/drawing/2014/main" id="{9468AB6D-1C0B-F744-B571-48E20C296E2B}"/>
              </a:ext>
            </a:extLst>
          </p:cNvPr>
          <p:cNvSpPr>
            <a:spLocks noGrp="1"/>
          </p:cNvSpPr>
          <p:nvPr>
            <p:ph type="sldNum" sz="quarter" idx="12"/>
          </p:nvPr>
        </p:nvSpPr>
        <p:spPr/>
        <p:txBody>
          <a:bodyPr/>
          <a:lstStyle/>
          <a:p>
            <a:fld id="{7F39AE4C-A60F-4E29-9A0E-52760C55257B}" type="slidenum">
              <a:rPr lang="it-IT" smtClean="0"/>
              <a:pPr/>
              <a:t>8</a:t>
            </a:fld>
            <a:endParaRPr lang="it-IT"/>
          </a:p>
        </p:txBody>
      </p:sp>
      <p:graphicFrame>
        <p:nvGraphicFramePr>
          <p:cNvPr id="22" name="Object 3">
            <a:extLst>
              <a:ext uri="{FF2B5EF4-FFF2-40B4-BE49-F238E27FC236}">
                <a16:creationId xmlns:a16="http://schemas.microsoft.com/office/drawing/2014/main" id="{7B074346-4CD2-E74C-83F4-CB2A2FFB93FA}"/>
              </a:ext>
            </a:extLst>
          </p:cNvPr>
          <p:cNvGraphicFramePr>
            <a:graphicFrameLocks noChangeAspect="1"/>
          </p:cNvGraphicFramePr>
          <p:nvPr>
            <p:extLst>
              <p:ext uri="{D42A27DB-BD31-4B8C-83A1-F6EECF244321}">
                <p14:modId xmlns:p14="http://schemas.microsoft.com/office/powerpoint/2010/main" val="2635145407"/>
              </p:ext>
            </p:extLst>
          </p:nvPr>
        </p:nvGraphicFramePr>
        <p:xfrm>
          <a:off x="7120675" y="1667106"/>
          <a:ext cx="606425" cy="360363"/>
        </p:xfrm>
        <a:graphic>
          <a:graphicData uri="http://schemas.openxmlformats.org/presentationml/2006/ole">
            <mc:AlternateContent xmlns:mc="http://schemas.openxmlformats.org/markup-compatibility/2006">
              <mc:Choice xmlns:v="urn:schemas-microsoft-com:vml" Requires="v">
                <p:oleObj spid="_x0000_s6198" name="Equazione" r:id="rId13" imgW="279360" imgH="164880" progId="Equation.3">
                  <p:embed/>
                </p:oleObj>
              </mc:Choice>
              <mc:Fallback>
                <p:oleObj name="Equazione" r:id="rId13" imgW="279360" imgH="164880" progId="Equation.3">
                  <p:embed/>
                  <p:pic>
                    <p:nvPicPr>
                      <p:cNvPr id="17" name="Object 3"/>
                      <p:cNvPicPr>
                        <a:picLocks noChangeAspect="1" noChangeArrowheads="1"/>
                      </p:cNvPicPr>
                      <p:nvPr/>
                    </p:nvPicPr>
                    <p:blipFill>
                      <a:blip r:embed="rId14"/>
                      <a:srcRect/>
                      <a:stretch>
                        <a:fillRect/>
                      </a:stretch>
                    </p:blipFill>
                    <p:spPr bwMode="auto">
                      <a:xfrm>
                        <a:off x="7120675" y="1667106"/>
                        <a:ext cx="606425" cy="360363"/>
                      </a:xfrm>
                      <a:prstGeom prst="rect">
                        <a:avLst/>
                      </a:prstGeom>
                      <a:solidFill>
                        <a:schemeClr val="accent5">
                          <a:lumMod val="20000"/>
                          <a:lumOff val="80000"/>
                        </a:schemeClr>
                      </a:solidFill>
                    </p:spPr>
                  </p:pic>
                </p:oleObj>
              </mc:Fallback>
            </mc:AlternateContent>
          </a:graphicData>
        </a:graphic>
      </p:graphicFrame>
      <p:sp>
        <p:nvSpPr>
          <p:cNvPr id="24" name="Text Box 5">
            <a:extLst>
              <a:ext uri="{FF2B5EF4-FFF2-40B4-BE49-F238E27FC236}">
                <a16:creationId xmlns:a16="http://schemas.microsoft.com/office/drawing/2014/main" id="{6524713E-92E0-A14A-AF23-9DE882A3D9BB}"/>
              </a:ext>
            </a:extLst>
          </p:cNvPr>
          <p:cNvSpPr txBox="1">
            <a:spLocks noChangeArrowheads="1"/>
          </p:cNvSpPr>
          <p:nvPr/>
        </p:nvSpPr>
        <p:spPr bwMode="auto">
          <a:xfrm>
            <a:off x="6912221" y="2173911"/>
            <a:ext cx="2969778" cy="646331"/>
          </a:xfrm>
          <a:prstGeom prst="rect">
            <a:avLst/>
          </a:prstGeom>
          <a:noFill/>
          <a:ln w="9525">
            <a:solidFill>
              <a:srgbClr val="FF0000"/>
            </a:solidFill>
            <a:miter lim="800000"/>
            <a:headEnd/>
            <a:tailEnd/>
          </a:ln>
          <a:effectLst/>
        </p:spPr>
        <p:txBody>
          <a:bodyPr wrap="square">
            <a:spAutoFit/>
          </a:bodyPr>
          <a:lstStyle/>
          <a:p>
            <a:pPr algn="ctr"/>
            <a:r>
              <a:rPr lang="it-IT" dirty="0" err="1">
                <a:latin typeface="Times New Roman" panose="02020603050405020304" pitchFamily="18" charset="0"/>
                <a:cs typeface="Times New Roman" panose="02020603050405020304" pitchFamily="18" charset="0"/>
              </a:rPr>
              <a:t>Radiation</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Biological</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Efficacy</a:t>
            </a:r>
            <a:endParaRPr lang="it-IT" dirty="0">
              <a:latin typeface="Times New Roman" panose="02020603050405020304" pitchFamily="18" charset="0"/>
              <a:cs typeface="Times New Roman" panose="02020603050405020304" pitchFamily="18" charset="0"/>
            </a:endParaRPr>
          </a:p>
          <a:p>
            <a:pPr algn="ctr"/>
            <a:r>
              <a:rPr lang="it-IT" b="1" dirty="0">
                <a:latin typeface="Times New Roman" panose="02020603050405020304" pitchFamily="18" charset="0"/>
                <a:cs typeface="Times New Roman" panose="02020603050405020304" pitchFamily="18" charset="0"/>
              </a:rPr>
              <a:t>RBE</a:t>
            </a:r>
          </a:p>
        </p:txBody>
      </p:sp>
    </p:spTree>
    <p:extLst>
      <p:ext uri="{BB962C8B-B14F-4D97-AF65-F5344CB8AC3E}">
        <p14:creationId xmlns:p14="http://schemas.microsoft.com/office/powerpoint/2010/main" val="875225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p:cNvPicPr>
            <a:picLocks noChangeAspect="1"/>
          </p:cNvPicPr>
          <p:nvPr/>
        </p:nvPicPr>
        <p:blipFill>
          <a:blip r:embed="rId2" cstate="print"/>
          <a:srcRect t="92440"/>
          <a:stretch>
            <a:fillRect/>
          </a:stretch>
        </p:blipFill>
        <p:spPr>
          <a:xfrm>
            <a:off x="2135561" y="601308"/>
            <a:ext cx="8564121" cy="163396"/>
          </a:xfrm>
          <a:prstGeom prst="rect">
            <a:avLst/>
          </a:prstGeom>
        </p:spPr>
      </p:pic>
      <p:pic>
        <p:nvPicPr>
          <p:cNvPr id="91" name="Picture 90"/>
          <p:cNvPicPr>
            <a:picLocks/>
          </p:cNvPicPr>
          <p:nvPr/>
        </p:nvPicPr>
        <p:blipFill>
          <a:blip r:embed="rId3" cstate="print"/>
          <a:srcRect t="86772"/>
          <a:stretch>
            <a:fillRect/>
          </a:stretch>
        </p:blipFill>
        <p:spPr>
          <a:xfrm>
            <a:off x="1524000" y="428604"/>
            <a:ext cx="827584" cy="144016"/>
          </a:xfrm>
          <a:prstGeom prst="rect">
            <a:avLst/>
          </a:prstGeom>
        </p:spPr>
      </p:pic>
      <p:sp>
        <p:nvSpPr>
          <p:cNvPr id="8" name="Rettangolo 4"/>
          <p:cNvSpPr/>
          <p:nvPr/>
        </p:nvSpPr>
        <p:spPr>
          <a:xfrm>
            <a:off x="3287689" y="100574"/>
            <a:ext cx="5616624" cy="461633"/>
          </a:xfrm>
          <a:prstGeom prst="rect">
            <a:avLst/>
          </a:prstGeom>
        </p:spPr>
        <p:txBody>
          <a:bodyPr wrap="square" lIns="91407" tIns="45704" rIns="91407" bIns="45704">
            <a:spAutoFit/>
          </a:bodyPr>
          <a:lstStyle/>
          <a:p>
            <a:pPr lvl="0"/>
            <a:r>
              <a:rPr lang="en-US" sz="2400" b="1" dirty="0">
                <a:solidFill>
                  <a:srgbClr val="0062A5"/>
                </a:solidFill>
                <a:latin typeface="Arial" panose="020B0604020202020204" pitchFamily="34" charset="0"/>
                <a:ea typeface="+mj-ea"/>
                <a:cs typeface="Arial" panose="020B0604020202020204" pitchFamily="34" charset="0"/>
              </a:rPr>
              <a:t>Neutron beam: thermal or epithermal</a:t>
            </a:r>
          </a:p>
        </p:txBody>
      </p:sp>
      <p:sp>
        <p:nvSpPr>
          <p:cNvPr id="12" name="Rectangle 22"/>
          <p:cNvSpPr>
            <a:spLocks noChangeArrowheads="1"/>
          </p:cNvSpPr>
          <p:nvPr/>
        </p:nvSpPr>
        <p:spPr bwMode="auto">
          <a:xfrm>
            <a:off x="6622758" y="835240"/>
            <a:ext cx="3302000" cy="1136592"/>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p>
            <a:pPr algn="ctr"/>
            <a:endParaRPr lang="it-IT" dirty="0"/>
          </a:p>
        </p:txBody>
      </p:sp>
      <p:grpSp>
        <p:nvGrpSpPr>
          <p:cNvPr id="13" name="Group 44"/>
          <p:cNvGrpSpPr>
            <a:grpSpLocks/>
          </p:cNvGrpSpPr>
          <p:nvPr/>
        </p:nvGrpSpPr>
        <p:grpSpPr bwMode="auto">
          <a:xfrm>
            <a:off x="5419445" y="1184660"/>
            <a:ext cx="823912" cy="608012"/>
            <a:chOff x="3115" y="2441"/>
            <a:chExt cx="519" cy="759"/>
          </a:xfrm>
        </p:grpSpPr>
        <p:sp>
          <p:nvSpPr>
            <p:cNvPr id="14" name="Line 45"/>
            <p:cNvSpPr>
              <a:spLocks noChangeShapeType="1"/>
            </p:cNvSpPr>
            <p:nvPr/>
          </p:nvSpPr>
          <p:spPr bwMode="auto">
            <a:xfrm>
              <a:off x="3115" y="2441"/>
              <a:ext cx="519" cy="0"/>
            </a:xfrm>
            <a:prstGeom prst="line">
              <a:avLst/>
            </a:prstGeom>
            <a:noFill/>
            <a:ln w="9525">
              <a:solidFill>
                <a:schemeClr val="tx1"/>
              </a:solidFill>
              <a:round/>
              <a:headEnd/>
              <a:tailEnd type="triangle" w="med" len="med"/>
            </a:ln>
            <a:effectLst/>
          </p:spPr>
          <p:txBody>
            <a:bodyPr wrap="none"/>
            <a:lstStyle/>
            <a:p>
              <a:endParaRPr lang="it-IT"/>
            </a:p>
          </p:txBody>
        </p:sp>
        <p:sp>
          <p:nvSpPr>
            <p:cNvPr id="15" name="Line 46"/>
            <p:cNvSpPr>
              <a:spLocks noChangeShapeType="1"/>
            </p:cNvSpPr>
            <p:nvPr/>
          </p:nvSpPr>
          <p:spPr bwMode="auto">
            <a:xfrm>
              <a:off x="3115" y="2567"/>
              <a:ext cx="519" cy="0"/>
            </a:xfrm>
            <a:prstGeom prst="line">
              <a:avLst/>
            </a:prstGeom>
            <a:noFill/>
            <a:ln w="9525">
              <a:solidFill>
                <a:schemeClr val="tx1"/>
              </a:solidFill>
              <a:round/>
              <a:headEnd/>
              <a:tailEnd type="triangle" w="med" len="med"/>
            </a:ln>
            <a:effectLst/>
          </p:spPr>
          <p:txBody>
            <a:bodyPr wrap="none"/>
            <a:lstStyle/>
            <a:p>
              <a:endParaRPr lang="it-IT"/>
            </a:p>
          </p:txBody>
        </p:sp>
        <p:sp>
          <p:nvSpPr>
            <p:cNvPr id="16" name="Line 47"/>
            <p:cNvSpPr>
              <a:spLocks noChangeShapeType="1"/>
            </p:cNvSpPr>
            <p:nvPr/>
          </p:nvSpPr>
          <p:spPr bwMode="auto">
            <a:xfrm>
              <a:off x="3115" y="2694"/>
              <a:ext cx="519" cy="0"/>
            </a:xfrm>
            <a:prstGeom prst="line">
              <a:avLst/>
            </a:prstGeom>
            <a:noFill/>
            <a:ln w="9525">
              <a:solidFill>
                <a:schemeClr val="tx1"/>
              </a:solidFill>
              <a:round/>
              <a:headEnd/>
              <a:tailEnd type="triangle" w="med" len="med"/>
            </a:ln>
            <a:effectLst/>
          </p:spPr>
          <p:txBody>
            <a:bodyPr wrap="none"/>
            <a:lstStyle/>
            <a:p>
              <a:endParaRPr lang="it-IT"/>
            </a:p>
          </p:txBody>
        </p:sp>
        <p:sp>
          <p:nvSpPr>
            <p:cNvPr id="17" name="Line 48"/>
            <p:cNvSpPr>
              <a:spLocks noChangeShapeType="1"/>
            </p:cNvSpPr>
            <p:nvPr/>
          </p:nvSpPr>
          <p:spPr bwMode="auto">
            <a:xfrm>
              <a:off x="3115" y="2820"/>
              <a:ext cx="519" cy="0"/>
            </a:xfrm>
            <a:prstGeom prst="line">
              <a:avLst/>
            </a:prstGeom>
            <a:noFill/>
            <a:ln w="9525">
              <a:solidFill>
                <a:schemeClr val="tx1"/>
              </a:solidFill>
              <a:round/>
              <a:headEnd/>
              <a:tailEnd type="triangle" w="med" len="med"/>
            </a:ln>
            <a:effectLst/>
          </p:spPr>
          <p:txBody>
            <a:bodyPr wrap="none"/>
            <a:lstStyle/>
            <a:p>
              <a:endParaRPr lang="it-IT"/>
            </a:p>
          </p:txBody>
        </p:sp>
        <p:sp>
          <p:nvSpPr>
            <p:cNvPr id="19" name="Line 49"/>
            <p:cNvSpPr>
              <a:spLocks noChangeShapeType="1"/>
            </p:cNvSpPr>
            <p:nvPr/>
          </p:nvSpPr>
          <p:spPr bwMode="auto">
            <a:xfrm>
              <a:off x="3115" y="2947"/>
              <a:ext cx="519" cy="0"/>
            </a:xfrm>
            <a:prstGeom prst="line">
              <a:avLst/>
            </a:prstGeom>
            <a:noFill/>
            <a:ln w="9525">
              <a:solidFill>
                <a:schemeClr val="tx1"/>
              </a:solidFill>
              <a:round/>
              <a:headEnd/>
              <a:tailEnd type="triangle" w="med" len="med"/>
            </a:ln>
            <a:effectLst/>
          </p:spPr>
          <p:txBody>
            <a:bodyPr wrap="none"/>
            <a:lstStyle/>
            <a:p>
              <a:endParaRPr lang="it-IT"/>
            </a:p>
          </p:txBody>
        </p:sp>
        <p:sp>
          <p:nvSpPr>
            <p:cNvPr id="20" name="Line 50"/>
            <p:cNvSpPr>
              <a:spLocks noChangeShapeType="1"/>
            </p:cNvSpPr>
            <p:nvPr/>
          </p:nvSpPr>
          <p:spPr bwMode="auto">
            <a:xfrm>
              <a:off x="3115" y="3073"/>
              <a:ext cx="519" cy="0"/>
            </a:xfrm>
            <a:prstGeom prst="line">
              <a:avLst/>
            </a:prstGeom>
            <a:noFill/>
            <a:ln w="9525">
              <a:solidFill>
                <a:schemeClr val="tx1"/>
              </a:solidFill>
              <a:round/>
              <a:headEnd/>
              <a:tailEnd type="triangle" w="med" len="med"/>
            </a:ln>
            <a:effectLst/>
          </p:spPr>
          <p:txBody>
            <a:bodyPr wrap="none"/>
            <a:lstStyle/>
            <a:p>
              <a:endParaRPr lang="it-IT"/>
            </a:p>
          </p:txBody>
        </p:sp>
        <p:sp>
          <p:nvSpPr>
            <p:cNvPr id="21" name="Line 51"/>
            <p:cNvSpPr>
              <a:spLocks noChangeShapeType="1"/>
            </p:cNvSpPr>
            <p:nvPr/>
          </p:nvSpPr>
          <p:spPr bwMode="auto">
            <a:xfrm>
              <a:off x="3115" y="3200"/>
              <a:ext cx="519" cy="0"/>
            </a:xfrm>
            <a:prstGeom prst="line">
              <a:avLst/>
            </a:prstGeom>
            <a:noFill/>
            <a:ln w="9525">
              <a:solidFill>
                <a:schemeClr val="tx1"/>
              </a:solidFill>
              <a:round/>
              <a:headEnd/>
              <a:tailEnd type="triangle" w="med" len="med"/>
            </a:ln>
            <a:effectLst/>
          </p:spPr>
          <p:txBody>
            <a:bodyPr wrap="none"/>
            <a:lstStyle/>
            <a:p>
              <a:endParaRPr lang="it-IT"/>
            </a:p>
          </p:txBody>
        </p:sp>
      </p:grpSp>
      <p:sp>
        <p:nvSpPr>
          <p:cNvPr id="22" name="Text Box 52"/>
          <p:cNvSpPr txBox="1">
            <a:spLocks noChangeArrowheads="1"/>
          </p:cNvSpPr>
          <p:nvPr/>
        </p:nvSpPr>
        <p:spPr bwMode="auto">
          <a:xfrm>
            <a:off x="5295483" y="705959"/>
            <a:ext cx="1030539" cy="369332"/>
          </a:xfrm>
          <a:prstGeom prst="rect">
            <a:avLst/>
          </a:prstGeom>
          <a:noFill/>
          <a:ln w="9525">
            <a:noFill/>
            <a:miter lim="800000"/>
            <a:headEnd/>
            <a:tailEnd/>
          </a:ln>
          <a:effectLst/>
        </p:spPr>
        <p:txBody>
          <a:bodyPr wrap="none">
            <a:spAutoFit/>
          </a:bodyPr>
          <a:lstStyle/>
          <a:p>
            <a:r>
              <a:rPr lang="it-IT" dirty="0" err="1"/>
              <a:t>neutrons</a:t>
            </a:r>
            <a:endParaRPr lang="it-IT" dirty="0"/>
          </a:p>
        </p:txBody>
      </p:sp>
      <p:pic>
        <p:nvPicPr>
          <p:cNvPr id="27" name="Picture 3" descr="mito2"/>
          <p:cNvPicPr>
            <a:picLocks noChangeAspect="1" noChangeArrowheads="1"/>
          </p:cNvPicPr>
          <p:nvPr/>
        </p:nvPicPr>
        <p:blipFill rotWithShape="1">
          <a:blip r:embed="rId4" cstate="print"/>
          <a:srcRect r="16692"/>
          <a:stretch/>
        </p:blipFill>
        <p:spPr bwMode="auto">
          <a:xfrm>
            <a:off x="1831095" y="1061466"/>
            <a:ext cx="3194770" cy="853599"/>
          </a:xfrm>
          <a:prstGeom prst="rect">
            <a:avLst/>
          </a:prstGeom>
          <a:noFill/>
        </p:spPr>
      </p:pic>
      <p:sp>
        <p:nvSpPr>
          <p:cNvPr id="28" name="CasellaDiTesto 27"/>
          <p:cNvSpPr txBox="1"/>
          <p:nvPr/>
        </p:nvSpPr>
        <p:spPr>
          <a:xfrm>
            <a:off x="1855083" y="3565312"/>
            <a:ext cx="1159292" cy="369332"/>
          </a:xfrm>
          <a:prstGeom prst="rect">
            <a:avLst/>
          </a:prstGeom>
          <a:solidFill>
            <a:schemeClr val="accent1">
              <a:lumMod val="20000"/>
              <a:lumOff val="80000"/>
            </a:schemeClr>
          </a:solidFill>
        </p:spPr>
        <p:txBody>
          <a:bodyPr wrap="none" rtlCol="0">
            <a:spAutoFit/>
          </a:bodyPr>
          <a:lstStyle/>
          <a:p>
            <a:pPr algn="ctr"/>
            <a:r>
              <a:rPr lang="it-IT" dirty="0"/>
              <a:t>THERMAL </a:t>
            </a:r>
          </a:p>
        </p:txBody>
      </p:sp>
      <p:sp>
        <p:nvSpPr>
          <p:cNvPr id="30" name="CasellaDiTesto 29"/>
          <p:cNvSpPr txBox="1"/>
          <p:nvPr/>
        </p:nvSpPr>
        <p:spPr>
          <a:xfrm>
            <a:off x="3766273" y="3565312"/>
            <a:ext cx="1447832" cy="369332"/>
          </a:xfrm>
          <a:prstGeom prst="rect">
            <a:avLst/>
          </a:prstGeom>
          <a:solidFill>
            <a:schemeClr val="accent1">
              <a:lumMod val="20000"/>
              <a:lumOff val="80000"/>
            </a:schemeClr>
          </a:solidFill>
        </p:spPr>
        <p:txBody>
          <a:bodyPr wrap="none" rtlCol="0">
            <a:spAutoFit/>
          </a:bodyPr>
          <a:lstStyle/>
          <a:p>
            <a:pPr algn="ctr"/>
            <a:r>
              <a:rPr lang="it-IT" dirty="0"/>
              <a:t>EPITHERMAL </a:t>
            </a:r>
          </a:p>
        </p:txBody>
      </p:sp>
      <p:sp>
        <p:nvSpPr>
          <p:cNvPr id="3" name="Rettangolo 2"/>
          <p:cNvSpPr/>
          <p:nvPr/>
        </p:nvSpPr>
        <p:spPr>
          <a:xfrm>
            <a:off x="2639922" y="2912612"/>
            <a:ext cx="1747658" cy="369332"/>
          </a:xfrm>
          <a:prstGeom prst="rect">
            <a:avLst/>
          </a:prstGeom>
          <a:solidFill>
            <a:schemeClr val="accent1">
              <a:lumMod val="20000"/>
              <a:lumOff val="80000"/>
            </a:schemeClr>
          </a:solidFill>
        </p:spPr>
        <p:txBody>
          <a:bodyPr wrap="none">
            <a:spAutoFit/>
          </a:bodyPr>
          <a:lstStyle/>
          <a:p>
            <a:pPr algn="ctr"/>
            <a:r>
              <a:rPr lang="it-IT" dirty="0"/>
              <a:t>NEUTRON BEAM</a:t>
            </a:r>
          </a:p>
        </p:txBody>
      </p:sp>
      <p:grpSp>
        <p:nvGrpSpPr>
          <p:cNvPr id="7" name="Gruppo 6">
            <a:extLst>
              <a:ext uri="{FF2B5EF4-FFF2-40B4-BE49-F238E27FC236}">
                <a16:creationId xmlns:a16="http://schemas.microsoft.com/office/drawing/2014/main" id="{2B07FE1F-89F7-DA4E-9554-BF35F60B7AD6}"/>
              </a:ext>
            </a:extLst>
          </p:cNvPr>
          <p:cNvGrpSpPr/>
          <p:nvPr/>
        </p:nvGrpSpPr>
        <p:grpSpPr>
          <a:xfrm>
            <a:off x="5413604" y="2109158"/>
            <a:ext cx="4653442" cy="3749899"/>
            <a:chOff x="3767005" y="2132856"/>
            <a:chExt cx="4909451" cy="4264025"/>
          </a:xfrm>
        </p:grpSpPr>
        <p:pic>
          <p:nvPicPr>
            <p:cNvPr id="10" name="Picture 5"/>
            <p:cNvPicPr>
              <a:picLocks noChangeAspect="1" noChangeArrowheads="1"/>
            </p:cNvPicPr>
            <p:nvPr/>
          </p:nvPicPr>
          <p:blipFill>
            <a:blip r:embed="rId5" cstate="print"/>
            <a:srcRect/>
            <a:stretch>
              <a:fillRect/>
            </a:stretch>
          </p:blipFill>
          <p:spPr bwMode="auto">
            <a:xfrm>
              <a:off x="4460056" y="2132856"/>
              <a:ext cx="4216400" cy="4264025"/>
            </a:xfrm>
            <a:prstGeom prst="rect">
              <a:avLst/>
            </a:prstGeom>
            <a:noFill/>
            <a:ln w="9525">
              <a:noFill/>
              <a:miter lim="800000"/>
              <a:headEnd/>
              <a:tailEnd/>
            </a:ln>
            <a:effectLst/>
          </p:spPr>
        </p:pic>
        <p:sp>
          <p:nvSpPr>
            <p:cNvPr id="23" name="Text Box 53"/>
            <p:cNvSpPr txBox="1">
              <a:spLocks noChangeArrowheads="1"/>
            </p:cNvSpPr>
            <p:nvPr/>
          </p:nvSpPr>
          <p:spPr bwMode="auto">
            <a:xfrm>
              <a:off x="3767005" y="5080939"/>
              <a:ext cx="977848" cy="1049922"/>
            </a:xfrm>
            <a:prstGeom prst="rect">
              <a:avLst/>
            </a:prstGeom>
            <a:noFill/>
            <a:ln w="9525">
              <a:noFill/>
              <a:miter lim="800000"/>
              <a:headEnd/>
              <a:tailEnd/>
            </a:ln>
            <a:effectLst/>
          </p:spPr>
          <p:txBody>
            <a:bodyPr wrap="none">
              <a:spAutoFit/>
            </a:bodyPr>
            <a:lstStyle/>
            <a:p>
              <a:pPr algn="ctr"/>
              <a:r>
                <a:rPr lang="it-IT" dirty="0"/>
                <a:t>by</a:t>
              </a:r>
            </a:p>
            <a:p>
              <a:pPr algn="ctr"/>
              <a:r>
                <a:rPr lang="it-IT" dirty="0" err="1"/>
                <a:t>thermal</a:t>
              </a:r>
              <a:endParaRPr lang="it-IT" dirty="0"/>
            </a:p>
            <a:p>
              <a:pPr algn="ctr"/>
              <a:r>
                <a:rPr lang="it-IT" dirty="0" err="1"/>
                <a:t>beam</a:t>
              </a:r>
              <a:endParaRPr lang="it-IT" dirty="0"/>
            </a:p>
          </p:txBody>
        </p:sp>
        <p:sp>
          <p:nvSpPr>
            <p:cNvPr id="24" name="Line 55"/>
            <p:cNvSpPr>
              <a:spLocks noChangeShapeType="1"/>
            </p:cNvSpPr>
            <p:nvPr/>
          </p:nvSpPr>
          <p:spPr bwMode="auto">
            <a:xfrm flipV="1">
              <a:off x="4761679" y="5080939"/>
              <a:ext cx="969181" cy="476112"/>
            </a:xfrm>
            <a:prstGeom prst="line">
              <a:avLst/>
            </a:prstGeom>
            <a:noFill/>
            <a:ln w="9525">
              <a:solidFill>
                <a:srgbClr val="CC0066"/>
              </a:solidFill>
              <a:round/>
              <a:headEnd/>
              <a:tailEnd type="triangle" w="med" len="med"/>
            </a:ln>
            <a:effectLst/>
          </p:spPr>
          <p:txBody>
            <a:bodyPr wrap="none"/>
            <a:lstStyle/>
            <a:p>
              <a:endParaRPr lang="it-IT"/>
            </a:p>
          </p:txBody>
        </p:sp>
        <p:sp>
          <p:nvSpPr>
            <p:cNvPr id="26" name="Line 57"/>
            <p:cNvSpPr>
              <a:spLocks noChangeShapeType="1"/>
            </p:cNvSpPr>
            <p:nvPr/>
          </p:nvSpPr>
          <p:spPr bwMode="auto">
            <a:xfrm flipH="1">
              <a:off x="6749758" y="4077071"/>
              <a:ext cx="630554" cy="286775"/>
            </a:xfrm>
            <a:prstGeom prst="line">
              <a:avLst/>
            </a:prstGeom>
            <a:noFill/>
            <a:ln w="9525">
              <a:solidFill>
                <a:srgbClr val="CC0066"/>
              </a:solidFill>
              <a:round/>
              <a:headEnd/>
              <a:tailEnd type="triangle" w="med" len="med"/>
            </a:ln>
            <a:effectLst/>
          </p:spPr>
          <p:txBody>
            <a:bodyPr wrap="none"/>
            <a:lstStyle/>
            <a:p>
              <a:endParaRPr lang="it-IT"/>
            </a:p>
          </p:txBody>
        </p:sp>
        <p:sp>
          <p:nvSpPr>
            <p:cNvPr id="4" name="Rettangolo 3"/>
            <p:cNvSpPr/>
            <p:nvPr/>
          </p:nvSpPr>
          <p:spPr>
            <a:xfrm>
              <a:off x="7218759" y="3282472"/>
              <a:ext cx="1296144" cy="1049922"/>
            </a:xfrm>
            <a:prstGeom prst="rect">
              <a:avLst/>
            </a:prstGeom>
          </p:spPr>
          <p:txBody>
            <a:bodyPr wrap="square">
              <a:spAutoFit/>
            </a:bodyPr>
            <a:lstStyle/>
            <a:p>
              <a:pPr algn="ctr"/>
              <a:r>
                <a:rPr lang="it-IT" dirty="0"/>
                <a:t>by</a:t>
              </a:r>
            </a:p>
            <a:p>
              <a:pPr algn="ctr"/>
              <a:r>
                <a:rPr lang="it-IT" dirty="0" err="1"/>
                <a:t>epithermal</a:t>
              </a:r>
              <a:endParaRPr lang="it-IT" dirty="0"/>
            </a:p>
            <a:p>
              <a:pPr algn="ctr"/>
              <a:r>
                <a:rPr lang="it-IT" dirty="0" err="1"/>
                <a:t>beam</a:t>
              </a:r>
              <a:endParaRPr lang="it-IT" dirty="0"/>
            </a:p>
          </p:txBody>
        </p:sp>
      </p:grpSp>
      <p:sp>
        <p:nvSpPr>
          <p:cNvPr id="31" name="Text Box 53"/>
          <p:cNvSpPr txBox="1">
            <a:spLocks noChangeArrowheads="1"/>
          </p:cNvSpPr>
          <p:nvPr/>
        </p:nvSpPr>
        <p:spPr bwMode="auto">
          <a:xfrm>
            <a:off x="5831401" y="5867743"/>
            <a:ext cx="4609980" cy="369332"/>
          </a:xfrm>
          <a:prstGeom prst="rect">
            <a:avLst/>
          </a:prstGeom>
          <a:solidFill>
            <a:schemeClr val="accent1">
              <a:lumMod val="20000"/>
              <a:lumOff val="80000"/>
            </a:schemeClr>
          </a:solidFill>
          <a:ln w="9525">
            <a:noFill/>
            <a:miter lim="800000"/>
            <a:headEnd/>
            <a:tailEnd/>
          </a:ln>
          <a:effectLst/>
        </p:spPr>
        <p:txBody>
          <a:bodyPr wrap="none">
            <a:spAutoFit/>
          </a:bodyPr>
          <a:lstStyle/>
          <a:p>
            <a:pPr algn="ctr"/>
            <a:r>
              <a:rPr lang="it-IT" dirty="0"/>
              <a:t>Thermal </a:t>
            </a:r>
            <a:r>
              <a:rPr lang="it-IT" dirty="0" err="1"/>
              <a:t>neutron</a:t>
            </a:r>
            <a:r>
              <a:rPr lang="it-IT" dirty="0"/>
              <a:t> </a:t>
            </a:r>
            <a:r>
              <a:rPr lang="it-IT" dirty="0" err="1"/>
              <a:t>distribution</a:t>
            </a:r>
            <a:r>
              <a:rPr lang="it-IT" dirty="0"/>
              <a:t> </a:t>
            </a:r>
            <a:r>
              <a:rPr lang="it-IT" dirty="0" err="1"/>
              <a:t>into</a:t>
            </a:r>
            <a:r>
              <a:rPr lang="it-IT" dirty="0"/>
              <a:t> the </a:t>
            </a:r>
            <a:r>
              <a:rPr lang="it-IT" dirty="0" err="1"/>
              <a:t>phantom</a:t>
            </a:r>
            <a:endParaRPr lang="it-IT" dirty="0"/>
          </a:p>
        </p:txBody>
      </p:sp>
      <p:sp>
        <p:nvSpPr>
          <p:cNvPr id="5" name="Freccia a destra 4"/>
          <p:cNvSpPr/>
          <p:nvPr/>
        </p:nvSpPr>
        <p:spPr>
          <a:xfrm rot="5400000">
            <a:off x="2204206" y="4245484"/>
            <a:ext cx="386489" cy="238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Freccia a destra 31"/>
          <p:cNvSpPr/>
          <p:nvPr/>
        </p:nvSpPr>
        <p:spPr>
          <a:xfrm rot="5400000">
            <a:off x="4313364" y="4273439"/>
            <a:ext cx="386489" cy="238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CasellaDiTesto 32"/>
          <p:cNvSpPr txBox="1"/>
          <p:nvPr/>
        </p:nvSpPr>
        <p:spPr>
          <a:xfrm>
            <a:off x="1946038" y="4794381"/>
            <a:ext cx="977383" cy="646331"/>
          </a:xfrm>
          <a:prstGeom prst="rect">
            <a:avLst/>
          </a:prstGeom>
          <a:solidFill>
            <a:schemeClr val="accent1">
              <a:lumMod val="20000"/>
              <a:lumOff val="80000"/>
            </a:schemeClr>
          </a:solidFill>
        </p:spPr>
        <p:txBody>
          <a:bodyPr wrap="none" rtlCol="0">
            <a:spAutoFit/>
          </a:bodyPr>
          <a:lstStyle/>
          <a:p>
            <a:pPr algn="ctr"/>
            <a:r>
              <a:rPr lang="it-IT" dirty="0" err="1"/>
              <a:t>Shallow</a:t>
            </a:r>
            <a:endParaRPr lang="it-IT" dirty="0"/>
          </a:p>
          <a:p>
            <a:pPr algn="ctr"/>
            <a:r>
              <a:rPr lang="it-IT" dirty="0" err="1"/>
              <a:t>tumours</a:t>
            </a:r>
            <a:endParaRPr lang="it-IT" dirty="0"/>
          </a:p>
        </p:txBody>
      </p:sp>
      <p:sp>
        <p:nvSpPr>
          <p:cNvPr id="34" name="CasellaDiTesto 33"/>
          <p:cNvSpPr txBox="1"/>
          <p:nvPr/>
        </p:nvSpPr>
        <p:spPr>
          <a:xfrm>
            <a:off x="3775498" y="4794381"/>
            <a:ext cx="1358257" cy="646331"/>
          </a:xfrm>
          <a:prstGeom prst="rect">
            <a:avLst/>
          </a:prstGeom>
          <a:solidFill>
            <a:schemeClr val="accent1">
              <a:lumMod val="20000"/>
              <a:lumOff val="80000"/>
            </a:schemeClr>
          </a:solidFill>
        </p:spPr>
        <p:txBody>
          <a:bodyPr wrap="none" rtlCol="0">
            <a:spAutoFit/>
          </a:bodyPr>
          <a:lstStyle/>
          <a:p>
            <a:pPr algn="ctr"/>
            <a:r>
              <a:rPr lang="it-IT" dirty="0" err="1"/>
              <a:t>Deep</a:t>
            </a:r>
            <a:r>
              <a:rPr lang="it-IT" dirty="0"/>
              <a:t> </a:t>
            </a:r>
            <a:r>
              <a:rPr lang="it-IT" dirty="0" err="1"/>
              <a:t>seated</a:t>
            </a:r>
            <a:endParaRPr lang="it-IT" dirty="0"/>
          </a:p>
          <a:p>
            <a:pPr algn="ctr"/>
            <a:r>
              <a:rPr lang="it-IT" dirty="0" err="1"/>
              <a:t>tumours</a:t>
            </a:r>
            <a:endParaRPr lang="it-IT" dirty="0"/>
          </a:p>
        </p:txBody>
      </p:sp>
      <p:sp>
        <p:nvSpPr>
          <p:cNvPr id="6" name="Segnaposto piè di pagina 5">
            <a:extLst>
              <a:ext uri="{FF2B5EF4-FFF2-40B4-BE49-F238E27FC236}">
                <a16:creationId xmlns:a16="http://schemas.microsoft.com/office/drawing/2014/main" id="{1864FBDF-E710-C345-9359-889E48F8C24B}"/>
              </a:ext>
            </a:extLst>
          </p:cNvPr>
          <p:cNvSpPr>
            <a:spLocks noGrp="1"/>
          </p:cNvSpPr>
          <p:nvPr>
            <p:ph type="ftr" sz="quarter" idx="11"/>
          </p:nvPr>
        </p:nvSpPr>
        <p:spPr/>
        <p:txBody>
          <a:bodyPr/>
          <a:lstStyle/>
          <a:p>
            <a:r>
              <a:rPr lang="en-US"/>
              <a:t>saverio altieri  CNAO</a:t>
            </a:r>
            <a:endParaRPr lang="it-IT" dirty="0"/>
          </a:p>
        </p:txBody>
      </p:sp>
      <p:sp>
        <p:nvSpPr>
          <p:cNvPr id="35" name="Segnaposto data 1">
            <a:extLst>
              <a:ext uri="{FF2B5EF4-FFF2-40B4-BE49-F238E27FC236}">
                <a16:creationId xmlns:a16="http://schemas.microsoft.com/office/drawing/2014/main" id="{749EE12A-1028-0E4D-8485-1572A037F993}"/>
              </a:ext>
            </a:extLst>
          </p:cNvPr>
          <p:cNvSpPr>
            <a:spLocks noGrp="1"/>
          </p:cNvSpPr>
          <p:nvPr>
            <p:ph type="dt" sz="half" idx="10"/>
          </p:nvPr>
        </p:nvSpPr>
        <p:spPr>
          <a:xfrm>
            <a:off x="1981200" y="6356358"/>
            <a:ext cx="2133600" cy="365125"/>
          </a:xfrm>
        </p:spPr>
        <p:txBody>
          <a:bodyPr/>
          <a:lstStyle/>
          <a:p>
            <a:r>
              <a:rPr lang="it-IT"/>
              <a:t>in2p3-cnao pavia-05-03-26</a:t>
            </a:r>
            <a:endParaRPr lang="it-IT" dirty="0"/>
          </a:p>
        </p:txBody>
      </p:sp>
      <p:sp>
        <p:nvSpPr>
          <p:cNvPr id="2" name="Ovale 1">
            <a:extLst>
              <a:ext uri="{FF2B5EF4-FFF2-40B4-BE49-F238E27FC236}">
                <a16:creationId xmlns:a16="http://schemas.microsoft.com/office/drawing/2014/main" id="{6D9D4AB8-EBD9-6B42-A610-1FA806BFD60E}"/>
              </a:ext>
            </a:extLst>
          </p:cNvPr>
          <p:cNvSpPr/>
          <p:nvPr/>
        </p:nvSpPr>
        <p:spPr>
          <a:xfrm>
            <a:off x="6636937" y="1322016"/>
            <a:ext cx="216024" cy="2160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Ovale 35">
            <a:extLst>
              <a:ext uri="{FF2B5EF4-FFF2-40B4-BE49-F238E27FC236}">
                <a16:creationId xmlns:a16="http://schemas.microsoft.com/office/drawing/2014/main" id="{EE627E0E-890B-3746-9A64-C7BC004788B0}"/>
              </a:ext>
            </a:extLst>
          </p:cNvPr>
          <p:cNvSpPr/>
          <p:nvPr/>
        </p:nvSpPr>
        <p:spPr>
          <a:xfrm>
            <a:off x="8201286" y="1314794"/>
            <a:ext cx="216024" cy="2160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Line 55">
            <a:extLst>
              <a:ext uri="{FF2B5EF4-FFF2-40B4-BE49-F238E27FC236}">
                <a16:creationId xmlns:a16="http://schemas.microsoft.com/office/drawing/2014/main" id="{171E504A-A2E7-EA49-978C-CEFDFFE40D09}"/>
              </a:ext>
            </a:extLst>
          </p:cNvPr>
          <p:cNvSpPr>
            <a:spLocks noChangeShapeType="1"/>
          </p:cNvSpPr>
          <p:nvPr/>
        </p:nvSpPr>
        <p:spPr bwMode="auto">
          <a:xfrm flipH="1" flipV="1">
            <a:off x="6708799" y="1588265"/>
            <a:ext cx="144162" cy="1105392"/>
          </a:xfrm>
          <a:prstGeom prst="line">
            <a:avLst/>
          </a:prstGeom>
          <a:noFill/>
          <a:ln w="9525">
            <a:solidFill>
              <a:srgbClr val="CC0066"/>
            </a:solidFill>
            <a:round/>
            <a:headEnd/>
            <a:tailEnd type="triangle" w="med" len="med"/>
          </a:ln>
          <a:effectLst/>
        </p:spPr>
        <p:txBody>
          <a:bodyPr wrap="none"/>
          <a:lstStyle/>
          <a:p>
            <a:endParaRPr lang="it-IT"/>
          </a:p>
        </p:txBody>
      </p:sp>
      <p:sp>
        <p:nvSpPr>
          <p:cNvPr id="38" name="Line 55">
            <a:extLst>
              <a:ext uri="{FF2B5EF4-FFF2-40B4-BE49-F238E27FC236}">
                <a16:creationId xmlns:a16="http://schemas.microsoft.com/office/drawing/2014/main" id="{80502B3A-3872-9B47-89AD-CCCE3DA49ADF}"/>
              </a:ext>
            </a:extLst>
          </p:cNvPr>
          <p:cNvSpPr>
            <a:spLocks noChangeShapeType="1"/>
          </p:cNvSpPr>
          <p:nvPr/>
        </p:nvSpPr>
        <p:spPr bwMode="auto">
          <a:xfrm flipV="1">
            <a:off x="7594712" y="1689201"/>
            <a:ext cx="646106" cy="1294832"/>
          </a:xfrm>
          <a:prstGeom prst="line">
            <a:avLst/>
          </a:prstGeom>
          <a:noFill/>
          <a:ln w="9525">
            <a:solidFill>
              <a:srgbClr val="CC0066"/>
            </a:solidFill>
            <a:round/>
            <a:headEnd/>
            <a:tailEnd type="triangle" w="med" len="med"/>
          </a:ln>
          <a:effectLst/>
        </p:spPr>
        <p:txBody>
          <a:bodyPr wrap="none"/>
          <a:lstStyle/>
          <a:p>
            <a:endParaRPr lang="it-IT"/>
          </a:p>
        </p:txBody>
      </p:sp>
      <p:sp>
        <p:nvSpPr>
          <p:cNvPr id="9" name="Segnaposto numero diapositiva 8">
            <a:extLst>
              <a:ext uri="{FF2B5EF4-FFF2-40B4-BE49-F238E27FC236}">
                <a16:creationId xmlns:a16="http://schemas.microsoft.com/office/drawing/2014/main" id="{9BD68869-E41E-CB4A-8406-D95CAC5644C3}"/>
              </a:ext>
            </a:extLst>
          </p:cNvPr>
          <p:cNvSpPr>
            <a:spLocks noGrp="1"/>
          </p:cNvSpPr>
          <p:nvPr>
            <p:ph type="sldNum" sz="quarter" idx="12"/>
          </p:nvPr>
        </p:nvSpPr>
        <p:spPr/>
        <p:txBody>
          <a:bodyPr/>
          <a:lstStyle/>
          <a:p>
            <a:fld id="{7F39AE4C-A60F-4E29-9A0E-52760C55257B}" type="slidenum">
              <a:rPr lang="it-IT" smtClean="0"/>
              <a:pPr/>
              <a:t>9</a:t>
            </a:fld>
            <a:endParaRPr lang="it-IT"/>
          </a:p>
        </p:txBody>
      </p:sp>
    </p:spTree>
    <p:extLst>
      <p:ext uri="{BB962C8B-B14F-4D97-AF65-F5344CB8AC3E}">
        <p14:creationId xmlns:p14="http://schemas.microsoft.com/office/powerpoint/2010/main" val="312396294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24248</TotalTime>
  <Words>1353</Words>
  <Application>Microsoft Macintosh PowerPoint</Application>
  <PresentationFormat>Widescreen</PresentationFormat>
  <Paragraphs>300</Paragraphs>
  <Slides>25</Slides>
  <Notes>23</Notes>
  <HiddenSlides>0</HiddenSlides>
  <MMClips>0</MMClips>
  <ScaleCrop>false</ScaleCrop>
  <HeadingPairs>
    <vt:vector size="8" baseType="variant">
      <vt:variant>
        <vt:lpstr>Caratteri utilizzati</vt:lpstr>
      </vt:variant>
      <vt:variant>
        <vt:i4>15</vt:i4>
      </vt:variant>
      <vt:variant>
        <vt:lpstr>Tema</vt:lpstr>
      </vt:variant>
      <vt:variant>
        <vt:i4>1</vt:i4>
      </vt:variant>
      <vt:variant>
        <vt:lpstr>Server OLE incorporati</vt:lpstr>
      </vt:variant>
      <vt:variant>
        <vt:i4>2</vt:i4>
      </vt:variant>
      <vt:variant>
        <vt:lpstr>Titoli diapositive</vt:lpstr>
      </vt:variant>
      <vt:variant>
        <vt:i4>25</vt:i4>
      </vt:variant>
    </vt:vector>
  </HeadingPairs>
  <TitlesOfParts>
    <vt:vector size="43" baseType="lpstr">
      <vt:lpstr>Batang</vt:lpstr>
      <vt:lpstr>ＭＳ Ｐゴシック</vt:lpstr>
      <vt:lpstr>ヒラギノ明朝 ProN W3</vt:lpstr>
      <vt:lpstr>Arial</vt:lpstr>
      <vt:lpstr>Calibri</vt:lpstr>
      <vt:lpstr>Cambria Math</vt:lpstr>
      <vt:lpstr>Constantia</vt:lpstr>
      <vt:lpstr>Helvetica</vt:lpstr>
      <vt:lpstr>Overpass</vt:lpstr>
      <vt:lpstr>Overpass Bold</vt:lpstr>
      <vt:lpstr>Symbol</vt:lpstr>
      <vt:lpstr>Times</vt:lpstr>
      <vt:lpstr>Times New Roman</vt:lpstr>
      <vt:lpstr>Trebuchet MS</vt:lpstr>
      <vt:lpstr>Wingdings</vt:lpstr>
      <vt:lpstr>Tema di Office</vt:lpstr>
      <vt:lpstr>Equazione</vt:lpstr>
      <vt:lpstr>Equation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efficacy of Boron Neutron Capture Therapy on small animal models. Preliminary tests in the neutron field of the thermal column of Pavia TRIGA Mark II reactor.</dc:title>
  <dc:creator>Nico</dc:creator>
  <cp:lastModifiedBy>Saverio</cp:lastModifiedBy>
  <cp:revision>1322</cp:revision>
  <cp:lastPrinted>2026-03-05T03:05:38Z</cp:lastPrinted>
  <dcterms:created xsi:type="dcterms:W3CDTF">2012-02-09T09:38:23Z</dcterms:created>
  <dcterms:modified xsi:type="dcterms:W3CDTF">2026-03-05T10:28:49Z</dcterms:modified>
</cp:coreProperties>
</file>