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359" r:id="rId2"/>
    <p:sldId id="311" r:id="rId3"/>
    <p:sldId id="312" r:id="rId4"/>
    <p:sldId id="805" r:id="rId5"/>
    <p:sldId id="309" r:id="rId6"/>
    <p:sldId id="328" r:id="rId7"/>
    <p:sldId id="338" r:id="rId8"/>
    <p:sldId id="369" r:id="rId9"/>
    <p:sldId id="365" r:id="rId10"/>
    <p:sldId id="366" r:id="rId11"/>
    <p:sldId id="367" r:id="rId12"/>
    <p:sldId id="368" r:id="rId13"/>
    <p:sldId id="806" r:id="rId14"/>
    <p:sldId id="808" r:id="rId15"/>
    <p:sldId id="809" r:id="rId16"/>
    <p:sldId id="810" r:id="rId17"/>
    <p:sldId id="371" r:id="rId18"/>
    <p:sldId id="520" r:id="rId19"/>
    <p:sldId id="522" r:id="rId20"/>
    <p:sldId id="524" r:id="rId21"/>
    <p:sldId id="521" r:id="rId22"/>
    <p:sldId id="370" r:id="rId23"/>
    <p:sldId id="480" r:id="rId24"/>
    <p:sldId id="484" r:id="rId25"/>
    <p:sldId id="467" r:id="rId26"/>
    <p:sldId id="348" r:id="rId27"/>
    <p:sldId id="349" r:id="rId28"/>
    <p:sldId id="807" r:id="rId29"/>
    <p:sldId id="256" r:id="rId3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ACH Gisela" initials="S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67E4"/>
    <a:srgbClr val="FF0B0B"/>
    <a:srgbClr val="EA6B12"/>
    <a:srgbClr val="2F2F2F"/>
    <a:srgbClr val="848484"/>
    <a:srgbClr val="162868"/>
    <a:srgbClr val="BAA3A9"/>
    <a:srgbClr val="3999B0"/>
    <a:srgbClr val="8C6FA0"/>
    <a:srgbClr val="2820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97" autoAdjust="0"/>
    <p:restoredTop sz="96405" autoAdjust="0"/>
  </p:normalViewPr>
  <p:slideViewPr>
    <p:cSldViewPr snapToGrid="0" showGuides="1">
      <p:cViewPr varScale="1">
        <p:scale>
          <a:sx n="126" d="100"/>
          <a:sy n="126" d="100"/>
        </p:scale>
        <p:origin x="2336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stockagefont\poles\PSE\SANTE\SDOS\LMDN\partage_MOBIO\435_MCNPX\222__Etudes_approfondies_moderateur%20AMANDE\Dispositif_1883keV_BonBinning_F4\1883keV_Comparatif_epaisseur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stockagefont\poles\PSE\SANTE\SDOS\LMDN\partage_MOBIO\0001__Manip_Janvier_2024_ENIIA\0002_ENIIA_NFM_Ptrac_actualise\Ep_1890_16,7cm_densite_2,37_graph\Spectres_neutron_Yiel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750251246183098"/>
          <c:y val="6.0799934899325891E-2"/>
          <c:w val="0.75749277927299685"/>
          <c:h val="0.79239493510535708"/>
        </c:manualLayout>
      </c:layout>
      <c:scatterChart>
        <c:scatterStyle val="smoothMarker"/>
        <c:varyColors val="0"/>
        <c:ser>
          <c:idx val="7"/>
          <c:order val="0"/>
          <c:tx>
            <c:strRef>
              <c:f>Feuil1!$G$1</c:f>
              <c:strCache>
                <c:ptCount val="1"/>
                <c:pt idx="0">
                  <c:v>Fluence (n/s) à 1uA à 5cm (fenetre NFM)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Feuil1!$A$2:$A$9</c:f>
              <c:numCache>
                <c:formatCode>General</c:formatCode>
                <c:ptCount val="8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6</c:v>
                </c:pt>
              </c:numCache>
            </c:numRef>
          </c:xVal>
          <c:yVal>
            <c:numRef>
              <c:f>Feuil1!$G$2:$G$9</c:f>
              <c:numCache>
                <c:formatCode>0.00E+00</c:formatCode>
                <c:ptCount val="8"/>
                <c:pt idx="0">
                  <c:v>102109.55663259927</c:v>
                </c:pt>
                <c:pt idx="1">
                  <c:v>64479.793483854322</c:v>
                </c:pt>
                <c:pt idx="2">
                  <c:v>44990.656814633578</c:v>
                </c:pt>
                <c:pt idx="3">
                  <c:v>34299.318522253197</c:v>
                </c:pt>
                <c:pt idx="4">
                  <c:v>26199.639367106396</c:v>
                </c:pt>
                <c:pt idx="5">
                  <c:v>21406.655419007802</c:v>
                </c:pt>
                <c:pt idx="6">
                  <c:v>17429.820619195478</c:v>
                </c:pt>
                <c:pt idx="7">
                  <c:v>11358.168327239686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06C-5840-B7F0-B4AF627CC607}"/>
            </c:ext>
          </c:extLst>
        </c:ser>
        <c:ser>
          <c:idx val="0"/>
          <c:order val="1"/>
          <c:tx>
            <c:strRef>
              <c:f>Feuil1!$W$2</c:f>
              <c:strCache>
                <c:ptCount val="1"/>
                <c:pt idx="0">
                  <c:v>Thermique_1881</c:v>
                </c:pt>
              </c:strCache>
            </c:strRef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Feuil1!$T$3:$T$16</c:f>
              <c:numCache>
                <c:formatCode>General</c:formatCode>
                <c:ptCount val="14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6</c:v>
                </c:pt>
                <c:pt idx="12">
                  <c:v>7</c:v>
                </c:pt>
                <c:pt idx="13">
                  <c:v>8</c:v>
                </c:pt>
              </c:numCache>
            </c:numRef>
          </c:xVal>
          <c:yVal>
            <c:numRef>
              <c:f>Feuil1!$W$3:$W$16</c:f>
              <c:numCache>
                <c:formatCode>0%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0.01</c:v>
                </c:pt>
                <c:pt idx="4">
                  <c:v>0.03</c:v>
                </c:pt>
                <c:pt idx="5">
                  <c:v>7.0000000000000007E-2</c:v>
                </c:pt>
                <c:pt idx="6">
                  <c:v>0.15</c:v>
                </c:pt>
                <c:pt idx="7">
                  <c:v>0.24</c:v>
                </c:pt>
                <c:pt idx="8">
                  <c:v>0.35</c:v>
                </c:pt>
                <c:pt idx="9">
                  <c:v>0.45</c:v>
                </c:pt>
                <c:pt idx="10">
                  <c:v>0.54</c:v>
                </c:pt>
                <c:pt idx="11">
                  <c:v>0.69</c:v>
                </c:pt>
                <c:pt idx="12">
                  <c:v>0.8</c:v>
                </c:pt>
                <c:pt idx="13">
                  <c:v>0.88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06C-5840-B7F0-B4AF627CC607}"/>
            </c:ext>
          </c:extLst>
        </c:ser>
        <c:ser>
          <c:idx val="5"/>
          <c:order val="2"/>
          <c:tx>
            <c:strRef>
              <c:f>Feuil1!$Z$2</c:f>
              <c:strCache>
                <c:ptCount val="1"/>
                <c:pt idx="0">
                  <c:v>Thermique_1883</c:v>
                </c:pt>
              </c:strCache>
            </c:strRef>
          </c:tx>
          <c:spPr>
            <a:ln w="19050" cap="rnd">
              <a:solidFill>
                <a:srgbClr val="00B0F0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Feuil1!$T$3:$T$16</c:f>
              <c:numCache>
                <c:formatCode>General</c:formatCode>
                <c:ptCount val="14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6</c:v>
                </c:pt>
                <c:pt idx="12">
                  <c:v>7</c:v>
                </c:pt>
                <c:pt idx="13">
                  <c:v>8</c:v>
                </c:pt>
              </c:numCache>
            </c:numRef>
          </c:xVal>
          <c:yVal>
            <c:numRef>
              <c:f>Feuil1!$Z$3:$Z$16</c:f>
              <c:numCache>
                <c:formatCode>0%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0.01</c:v>
                </c:pt>
                <c:pt idx="4">
                  <c:v>0.04</c:v>
                </c:pt>
                <c:pt idx="5">
                  <c:v>0.09</c:v>
                </c:pt>
                <c:pt idx="6">
                  <c:v>0.16</c:v>
                </c:pt>
                <c:pt idx="7">
                  <c:v>0.26</c:v>
                </c:pt>
                <c:pt idx="8">
                  <c:v>0.36</c:v>
                </c:pt>
                <c:pt idx="9">
                  <c:v>0.46</c:v>
                </c:pt>
                <c:pt idx="10">
                  <c:v>0.55000000000000004</c:v>
                </c:pt>
                <c:pt idx="11">
                  <c:v>0.69</c:v>
                </c:pt>
                <c:pt idx="12">
                  <c:v>0.8</c:v>
                </c:pt>
                <c:pt idx="13">
                  <c:v>0.88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06C-5840-B7F0-B4AF627CC607}"/>
            </c:ext>
          </c:extLst>
        </c:ser>
        <c:ser>
          <c:idx val="1"/>
          <c:order val="3"/>
          <c:tx>
            <c:strRef>
              <c:f>Feuil1!$V$2</c:f>
              <c:strCache>
                <c:ptCount val="1"/>
                <c:pt idx="0">
                  <c:v>Epithermique_1881</c:v>
                </c:pt>
              </c:strCache>
            </c:strRef>
          </c:tx>
          <c:spPr>
            <a:ln w="19050" cap="rnd">
              <a:solidFill>
                <a:srgbClr val="00B050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Feuil1!$T$3:$T$16</c:f>
              <c:numCache>
                <c:formatCode>General</c:formatCode>
                <c:ptCount val="14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6</c:v>
                </c:pt>
                <c:pt idx="12">
                  <c:v>7</c:v>
                </c:pt>
                <c:pt idx="13">
                  <c:v>8</c:v>
                </c:pt>
              </c:numCache>
            </c:numRef>
          </c:xVal>
          <c:yVal>
            <c:numRef>
              <c:f>Feuil1!$V$3:$V$16</c:f>
              <c:numCache>
                <c:formatCode>0%</c:formatCode>
                <c:ptCount val="14"/>
                <c:pt idx="0">
                  <c:v>0</c:v>
                </c:pt>
                <c:pt idx="1">
                  <c:v>0.01</c:v>
                </c:pt>
                <c:pt idx="2">
                  <c:v>0.03</c:v>
                </c:pt>
                <c:pt idx="3">
                  <c:v>0.08</c:v>
                </c:pt>
                <c:pt idx="4">
                  <c:v>0.16</c:v>
                </c:pt>
                <c:pt idx="5">
                  <c:v>0.26</c:v>
                </c:pt>
                <c:pt idx="6">
                  <c:v>0.35</c:v>
                </c:pt>
                <c:pt idx="7">
                  <c:v>0.41</c:v>
                </c:pt>
                <c:pt idx="8">
                  <c:v>0.42</c:v>
                </c:pt>
                <c:pt idx="9">
                  <c:v>0.41</c:v>
                </c:pt>
                <c:pt idx="10">
                  <c:v>0.37</c:v>
                </c:pt>
                <c:pt idx="11">
                  <c:v>0.28000000000000003</c:v>
                </c:pt>
                <c:pt idx="12">
                  <c:v>0.19</c:v>
                </c:pt>
                <c:pt idx="13">
                  <c:v>0.12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06C-5840-B7F0-B4AF627CC607}"/>
            </c:ext>
          </c:extLst>
        </c:ser>
        <c:ser>
          <c:idx val="4"/>
          <c:order val="4"/>
          <c:tx>
            <c:strRef>
              <c:f>Feuil1!$Y$2</c:f>
              <c:strCache>
                <c:ptCount val="1"/>
                <c:pt idx="0">
                  <c:v>Epithermique_1883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Feuil1!$T$3:$T$16</c:f>
              <c:numCache>
                <c:formatCode>General</c:formatCode>
                <c:ptCount val="14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6</c:v>
                </c:pt>
                <c:pt idx="12">
                  <c:v>7</c:v>
                </c:pt>
                <c:pt idx="13">
                  <c:v>8</c:v>
                </c:pt>
              </c:numCache>
            </c:numRef>
          </c:xVal>
          <c:yVal>
            <c:numRef>
              <c:f>Feuil1!$Y$3:$Y$16</c:f>
              <c:numCache>
                <c:formatCode>0%</c:formatCode>
                <c:ptCount val="14"/>
                <c:pt idx="0">
                  <c:v>0</c:v>
                </c:pt>
                <c:pt idx="1">
                  <c:v>0.01</c:v>
                </c:pt>
                <c:pt idx="2">
                  <c:v>0.04</c:v>
                </c:pt>
                <c:pt idx="3">
                  <c:v>0.11</c:v>
                </c:pt>
                <c:pt idx="4">
                  <c:v>0.2</c:v>
                </c:pt>
                <c:pt idx="5">
                  <c:v>0.3</c:v>
                </c:pt>
                <c:pt idx="6">
                  <c:v>0.39</c:v>
                </c:pt>
                <c:pt idx="7">
                  <c:v>0.44</c:v>
                </c:pt>
                <c:pt idx="8">
                  <c:v>0.44</c:v>
                </c:pt>
                <c:pt idx="9">
                  <c:v>0.42</c:v>
                </c:pt>
                <c:pt idx="10">
                  <c:v>0.38</c:v>
                </c:pt>
                <c:pt idx="11">
                  <c:v>0.28000000000000003</c:v>
                </c:pt>
                <c:pt idx="12">
                  <c:v>0.19</c:v>
                </c:pt>
                <c:pt idx="13">
                  <c:v>0.12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B06C-5840-B7F0-B4AF627CC607}"/>
            </c:ext>
          </c:extLst>
        </c:ser>
        <c:ser>
          <c:idx val="2"/>
          <c:order val="5"/>
          <c:tx>
            <c:strRef>
              <c:f>Feuil1!$U$2</c:f>
              <c:strCache>
                <c:ptCount val="1"/>
                <c:pt idx="0">
                  <c:v>Rapide_1881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Feuil1!$T$3:$T$16</c:f>
              <c:numCache>
                <c:formatCode>General</c:formatCode>
                <c:ptCount val="14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6</c:v>
                </c:pt>
                <c:pt idx="12">
                  <c:v>7</c:v>
                </c:pt>
                <c:pt idx="13">
                  <c:v>8</c:v>
                </c:pt>
              </c:numCache>
            </c:numRef>
          </c:xVal>
          <c:yVal>
            <c:numRef>
              <c:f>Feuil1!$U$3:$U$16</c:f>
              <c:numCache>
                <c:formatCode>0%</c:formatCode>
                <c:ptCount val="14"/>
                <c:pt idx="0">
                  <c:v>1</c:v>
                </c:pt>
                <c:pt idx="1">
                  <c:v>0.99</c:v>
                </c:pt>
                <c:pt idx="2">
                  <c:v>0.96</c:v>
                </c:pt>
                <c:pt idx="3">
                  <c:v>0.91</c:v>
                </c:pt>
                <c:pt idx="4">
                  <c:v>0.81</c:v>
                </c:pt>
                <c:pt idx="5">
                  <c:v>0.67</c:v>
                </c:pt>
                <c:pt idx="6">
                  <c:v>0.51</c:v>
                </c:pt>
                <c:pt idx="7">
                  <c:v>0.35</c:v>
                </c:pt>
                <c:pt idx="8">
                  <c:v>0.23</c:v>
                </c:pt>
                <c:pt idx="9">
                  <c:v>0.14000000000000001</c:v>
                </c:pt>
                <c:pt idx="10">
                  <c:v>0.08</c:v>
                </c:pt>
                <c:pt idx="11">
                  <c:v>0.03</c:v>
                </c:pt>
                <c:pt idx="12">
                  <c:v>0.01</c:v>
                </c:pt>
                <c:pt idx="13">
                  <c:v>0.01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B06C-5840-B7F0-B4AF627CC607}"/>
            </c:ext>
          </c:extLst>
        </c:ser>
        <c:ser>
          <c:idx val="3"/>
          <c:order val="6"/>
          <c:tx>
            <c:strRef>
              <c:f>Feuil1!$X$2</c:f>
              <c:strCache>
                <c:ptCount val="1"/>
                <c:pt idx="0">
                  <c:v>Rapide_1883</c:v>
                </c:pt>
              </c:strCache>
            </c:strRef>
          </c:tx>
          <c:spPr>
            <a:ln w="1905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Feuil1!$T$3:$T$16</c:f>
              <c:numCache>
                <c:formatCode>General</c:formatCode>
                <c:ptCount val="14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6</c:v>
                </c:pt>
                <c:pt idx="12">
                  <c:v>7</c:v>
                </c:pt>
                <c:pt idx="13">
                  <c:v>8</c:v>
                </c:pt>
              </c:numCache>
            </c:numRef>
          </c:xVal>
          <c:yVal>
            <c:numRef>
              <c:f>Feuil1!$X$3:$X$16</c:f>
              <c:numCache>
                <c:formatCode>0%</c:formatCode>
                <c:ptCount val="14"/>
                <c:pt idx="0">
                  <c:v>1</c:v>
                </c:pt>
                <c:pt idx="1">
                  <c:v>0.99</c:v>
                </c:pt>
                <c:pt idx="2">
                  <c:v>0.95</c:v>
                </c:pt>
                <c:pt idx="3">
                  <c:v>0.88</c:v>
                </c:pt>
                <c:pt idx="4">
                  <c:v>0.76</c:v>
                </c:pt>
                <c:pt idx="5">
                  <c:v>0.61</c:v>
                </c:pt>
                <c:pt idx="6">
                  <c:v>0.44</c:v>
                </c:pt>
                <c:pt idx="7">
                  <c:v>0.3</c:v>
                </c:pt>
                <c:pt idx="8">
                  <c:v>0.2</c:v>
                </c:pt>
                <c:pt idx="9">
                  <c:v>0.12</c:v>
                </c:pt>
                <c:pt idx="10">
                  <c:v>7.0000000000000007E-2</c:v>
                </c:pt>
                <c:pt idx="11">
                  <c:v>0.03</c:v>
                </c:pt>
                <c:pt idx="12">
                  <c:v>0.01</c:v>
                </c:pt>
                <c:pt idx="13">
                  <c:v>0.01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B06C-5840-B7F0-B4AF627CC6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0792080"/>
        <c:axId val="620793520"/>
      </c:scatterChart>
      <c:valAx>
        <c:axId val="620792080"/>
        <c:scaling>
          <c:orientation val="minMax"/>
          <c:max val="8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dirty="0" err="1"/>
                  <a:t>Thickness</a:t>
                </a:r>
                <a:r>
                  <a:rPr lang="fr-FR" dirty="0"/>
                  <a:t> of the PEHD </a:t>
                </a:r>
                <a:r>
                  <a:rPr lang="fr-FR" dirty="0" err="1"/>
                  <a:t>moderator</a:t>
                </a:r>
                <a:r>
                  <a:rPr lang="fr-FR" dirty="0"/>
                  <a:t> (cm)</a:t>
                </a:r>
              </a:p>
            </c:rich>
          </c:tx>
          <c:layout>
            <c:manualLayout>
              <c:xMode val="edge"/>
              <c:yMode val="edge"/>
              <c:x val="0.18789378045270669"/>
              <c:y val="0.9272619968422236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out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0793520"/>
        <c:crosses val="autoZero"/>
        <c:crossBetween val="midCat"/>
        <c:majorUnit val="1"/>
        <c:minorUnit val="0.5"/>
      </c:valAx>
      <c:valAx>
        <c:axId val="620793520"/>
        <c:scaling>
          <c:orientation val="minMax"/>
          <c:max val="1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dirty="0"/>
                  <a:t>Flux Fraction of</a:t>
                </a:r>
                <a:r>
                  <a:rPr lang="fr-FR" baseline="0" dirty="0"/>
                  <a:t> the </a:t>
                </a:r>
                <a:r>
                  <a:rPr lang="fr-FR" baseline="0" dirty="0" err="1"/>
                  <a:t>different</a:t>
                </a:r>
                <a:r>
                  <a:rPr lang="fr-FR" baseline="0" dirty="0"/>
                  <a:t> </a:t>
                </a:r>
                <a:r>
                  <a:rPr lang="fr-FR" baseline="0" dirty="0" err="1"/>
                  <a:t>enegy</a:t>
                </a:r>
                <a:r>
                  <a:rPr lang="fr-FR" baseline="0" dirty="0"/>
                  <a:t> ranges</a:t>
                </a:r>
                <a:endParaRPr lang="fr-FR" dirty="0"/>
              </a:p>
            </c:rich>
          </c:tx>
          <c:layout>
            <c:manualLayout>
              <c:xMode val="edge"/>
              <c:yMode val="edge"/>
              <c:x val="9.0257818876621522E-3"/>
              <c:y val="0.144503282115792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%" sourceLinked="0"/>
        <c:majorTickMark val="none"/>
        <c:minorTickMark val="out"/>
        <c:tickLblPos val="high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0792080"/>
        <c:crosses val="autoZero"/>
        <c:crossBetween val="midCat"/>
        <c:minorUnit val="5.000000000000001E-2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30804374398706086"/>
          <c:y val="6.3083128697813823E-2"/>
          <c:w val="0.45335220735037618"/>
          <c:h val="0.329116640320359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 b="0">
          <a:solidFill>
            <a:schemeClr val="tx1"/>
          </a:solidFill>
        </a:defRPr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294137840233707E-2"/>
          <c:y val="5.5701057762534367E-2"/>
          <c:w val="0.84949134150431116"/>
          <c:h val="0.7964160082811453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'1883_'!$AO$1</c:f>
              <c:strCache>
                <c:ptCount val="1"/>
                <c:pt idx="0">
                  <c:v>F24_NFM_mod_1883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'1883_'!$AN$2:$AN$903</c:f>
              <c:numCache>
                <c:formatCode>0.00E+00</c:formatCode>
                <c:ptCount val="902"/>
                <c:pt idx="0">
                  <c:v>1.0000000000000001E-9</c:v>
                </c:pt>
                <c:pt idx="1">
                  <c:v>1.0233E-9</c:v>
                </c:pt>
                <c:pt idx="2">
                  <c:v>1.0471E-9</c:v>
                </c:pt>
                <c:pt idx="3">
                  <c:v>1.0714E-9</c:v>
                </c:pt>
                <c:pt idx="4">
                  <c:v>1.0964000000000001E-9</c:v>
                </c:pt>
                <c:pt idx="5">
                  <c:v>1.1219E-9</c:v>
                </c:pt>
                <c:pt idx="6">
                  <c:v>1.148E-9</c:v>
                </c:pt>
                <c:pt idx="7">
                  <c:v>1.1747000000000001E-9</c:v>
                </c:pt>
                <c:pt idx="8">
                  <c:v>1.202E-9</c:v>
                </c:pt>
                <c:pt idx="9">
                  <c:v>1.2300000000000001E-9</c:v>
                </c:pt>
                <c:pt idx="10">
                  <c:v>1.2586E-9</c:v>
                </c:pt>
                <c:pt idx="11">
                  <c:v>1.2879000000000001E-9</c:v>
                </c:pt>
                <c:pt idx="12">
                  <c:v>1.3179E-9</c:v>
                </c:pt>
                <c:pt idx="13">
                  <c:v>1.3485E-9</c:v>
                </c:pt>
                <c:pt idx="14">
                  <c:v>1.3799E-9</c:v>
                </c:pt>
                <c:pt idx="15">
                  <c:v>1.4120000000000001E-9</c:v>
                </c:pt>
                <c:pt idx="16">
                  <c:v>1.4448E-9</c:v>
                </c:pt>
                <c:pt idx="17">
                  <c:v>1.4785E-9</c:v>
                </c:pt>
                <c:pt idx="18">
                  <c:v>1.5129E-9</c:v>
                </c:pt>
                <c:pt idx="19">
                  <c:v>1.5481000000000001E-9</c:v>
                </c:pt>
                <c:pt idx="20">
                  <c:v>1.5840999999999999E-9</c:v>
                </c:pt>
                <c:pt idx="21">
                  <c:v>1.6209000000000001E-9</c:v>
                </c:pt>
                <c:pt idx="22">
                  <c:v>1.6587000000000001E-9</c:v>
                </c:pt>
                <c:pt idx="23">
                  <c:v>1.6972000000000001E-9</c:v>
                </c:pt>
                <c:pt idx="24">
                  <c:v>1.7367E-9</c:v>
                </c:pt>
                <c:pt idx="25">
                  <c:v>1.7771E-9</c:v>
                </c:pt>
                <c:pt idx="26">
                  <c:v>1.8185000000000001E-9</c:v>
                </c:pt>
                <c:pt idx="27">
                  <c:v>1.8608E-9</c:v>
                </c:pt>
                <c:pt idx="28">
                  <c:v>1.9041000000000001E-9</c:v>
                </c:pt>
                <c:pt idx="29">
                  <c:v>1.9484E-9</c:v>
                </c:pt>
                <c:pt idx="30">
                  <c:v>1.9936999999999998E-9</c:v>
                </c:pt>
                <c:pt idx="31">
                  <c:v>2.0401E-9</c:v>
                </c:pt>
                <c:pt idx="32">
                  <c:v>2.0876000000000001E-9</c:v>
                </c:pt>
                <c:pt idx="33">
                  <c:v>2.1362000000000001E-9</c:v>
                </c:pt>
                <c:pt idx="34">
                  <c:v>2.1859000000000001E-9</c:v>
                </c:pt>
                <c:pt idx="35">
                  <c:v>2.2366999999999999E-9</c:v>
                </c:pt>
                <c:pt idx="36">
                  <c:v>2.2888000000000002E-9</c:v>
                </c:pt>
                <c:pt idx="37">
                  <c:v>2.342E-9</c:v>
                </c:pt>
                <c:pt idx="38">
                  <c:v>2.3965000000000002E-9</c:v>
                </c:pt>
                <c:pt idx="39">
                  <c:v>2.4522999999999999E-9</c:v>
                </c:pt>
                <c:pt idx="40">
                  <c:v>2.5093E-9</c:v>
                </c:pt>
                <c:pt idx="41">
                  <c:v>2.5677000000000001E-9</c:v>
                </c:pt>
                <c:pt idx="42">
                  <c:v>2.6273999999999998E-9</c:v>
                </c:pt>
                <c:pt idx="43">
                  <c:v>2.6886E-9</c:v>
                </c:pt>
                <c:pt idx="44">
                  <c:v>2.7511000000000001E-9</c:v>
                </c:pt>
                <c:pt idx="45">
                  <c:v>2.8150999999999999E-9</c:v>
                </c:pt>
                <c:pt idx="46">
                  <c:v>2.8806000000000002E-9</c:v>
                </c:pt>
                <c:pt idx="47">
                  <c:v>2.9477000000000001E-9</c:v>
                </c:pt>
                <c:pt idx="48">
                  <c:v>3.0162E-9</c:v>
                </c:pt>
                <c:pt idx="49">
                  <c:v>3.0864E-9</c:v>
                </c:pt>
                <c:pt idx="50">
                  <c:v>3.1582000000000001E-9</c:v>
                </c:pt>
                <c:pt idx="51">
                  <c:v>3.2316999999999999E-9</c:v>
                </c:pt>
                <c:pt idx="52">
                  <c:v>3.3068999999999998E-9</c:v>
                </c:pt>
                <c:pt idx="53">
                  <c:v>3.3838999999999999E-9</c:v>
                </c:pt>
                <c:pt idx="54">
                  <c:v>3.4626E-9</c:v>
                </c:pt>
                <c:pt idx="55">
                  <c:v>3.5431999999999999E-9</c:v>
                </c:pt>
                <c:pt idx="56">
                  <c:v>3.6256E-9</c:v>
                </c:pt>
                <c:pt idx="57">
                  <c:v>3.7099000000000002E-9</c:v>
                </c:pt>
                <c:pt idx="58">
                  <c:v>3.7963000000000002E-9</c:v>
                </c:pt>
                <c:pt idx="59">
                  <c:v>3.8845999999999996E-9</c:v>
                </c:pt>
                <c:pt idx="60">
                  <c:v>3.975E-9</c:v>
                </c:pt>
                <c:pt idx="61">
                  <c:v>4.0674999999999999E-9</c:v>
                </c:pt>
                <c:pt idx="62">
                  <c:v>4.1620999999999999E-9</c:v>
                </c:pt>
                <c:pt idx="63">
                  <c:v>4.2588999999999998E-9</c:v>
                </c:pt>
                <c:pt idx="64">
                  <c:v>4.358E-9</c:v>
                </c:pt>
                <c:pt idx="65">
                  <c:v>4.4593999999999997E-9</c:v>
                </c:pt>
                <c:pt idx="66">
                  <c:v>4.5632000000000001E-9</c:v>
                </c:pt>
                <c:pt idx="67">
                  <c:v>4.6693E-9</c:v>
                </c:pt>
                <c:pt idx="68">
                  <c:v>4.7779999999999998E-9</c:v>
                </c:pt>
                <c:pt idx="69">
                  <c:v>4.8892E-9</c:v>
                </c:pt>
                <c:pt idx="70">
                  <c:v>5.0028999999999998E-9</c:v>
                </c:pt>
                <c:pt idx="71">
                  <c:v>5.1192999999999999E-9</c:v>
                </c:pt>
                <c:pt idx="72">
                  <c:v>5.2383999999999996E-9</c:v>
                </c:pt>
                <c:pt idx="73">
                  <c:v>5.3603000000000002E-9</c:v>
                </c:pt>
                <c:pt idx="74">
                  <c:v>5.485E-9</c:v>
                </c:pt>
                <c:pt idx="75">
                  <c:v>5.6126000000000002E-9</c:v>
                </c:pt>
                <c:pt idx="76">
                  <c:v>5.7431999999999998E-9</c:v>
                </c:pt>
                <c:pt idx="77">
                  <c:v>5.8768999999999998E-9</c:v>
                </c:pt>
                <c:pt idx="78">
                  <c:v>6.0136E-9</c:v>
                </c:pt>
                <c:pt idx="79">
                  <c:v>6.1535000000000003E-9</c:v>
                </c:pt>
                <c:pt idx="80">
                  <c:v>6.2967000000000004E-9</c:v>
                </c:pt>
                <c:pt idx="81">
                  <c:v>6.4432000000000002E-9</c:v>
                </c:pt>
                <c:pt idx="82">
                  <c:v>6.5931000000000003E-9</c:v>
                </c:pt>
                <c:pt idx="83">
                  <c:v>6.7465000000000002E-9</c:v>
                </c:pt>
                <c:pt idx="84">
                  <c:v>6.9035000000000004E-9</c:v>
                </c:pt>
                <c:pt idx="85">
                  <c:v>7.0641E-9</c:v>
                </c:pt>
                <c:pt idx="86">
                  <c:v>7.2285E-9</c:v>
                </c:pt>
                <c:pt idx="87">
                  <c:v>7.3965999999999999E-9</c:v>
                </c:pt>
                <c:pt idx="88">
                  <c:v>7.5687000000000001E-9</c:v>
                </c:pt>
                <c:pt idx="89">
                  <c:v>7.7448E-9</c:v>
                </c:pt>
                <c:pt idx="90">
                  <c:v>7.9249999999999998E-9</c:v>
                </c:pt>
                <c:pt idx="91">
                  <c:v>8.1094000000000001E-9</c:v>
                </c:pt>
                <c:pt idx="92">
                  <c:v>8.2980999999999997E-9</c:v>
                </c:pt>
                <c:pt idx="93">
                  <c:v>8.4912000000000006E-9</c:v>
                </c:pt>
                <c:pt idx="94">
                  <c:v>8.6886999999999996E-9</c:v>
                </c:pt>
                <c:pt idx="95">
                  <c:v>8.8908999999999996E-9</c:v>
                </c:pt>
                <c:pt idx="96">
                  <c:v>9.0978000000000006E-9</c:v>
                </c:pt>
                <c:pt idx="97">
                  <c:v>9.3093999999999993E-9</c:v>
                </c:pt>
                <c:pt idx="98">
                  <c:v>9.5260000000000004E-9</c:v>
                </c:pt>
                <c:pt idx="99">
                  <c:v>9.7476999999999993E-9</c:v>
                </c:pt>
                <c:pt idx="100">
                  <c:v>9.9744999999999994E-9</c:v>
                </c:pt>
                <c:pt idx="101">
                  <c:v>1.0207E-8</c:v>
                </c:pt>
                <c:pt idx="102">
                  <c:v>1.0444000000000001E-8</c:v>
                </c:pt>
                <c:pt idx="103">
                  <c:v>1.0687E-8</c:v>
                </c:pt>
                <c:pt idx="104">
                  <c:v>1.0935999999999999E-8</c:v>
                </c:pt>
                <c:pt idx="105">
                  <c:v>1.119E-8</c:v>
                </c:pt>
                <c:pt idx="106">
                  <c:v>1.145E-8</c:v>
                </c:pt>
                <c:pt idx="107">
                  <c:v>1.1717E-8</c:v>
                </c:pt>
                <c:pt idx="108">
                  <c:v>1.199E-8</c:v>
                </c:pt>
                <c:pt idx="109">
                  <c:v>1.2267999999999999E-8</c:v>
                </c:pt>
                <c:pt idx="110">
                  <c:v>1.2553999999999999E-8</c:v>
                </c:pt>
                <c:pt idx="111">
                  <c:v>1.2846E-8</c:v>
                </c:pt>
                <c:pt idx="112">
                  <c:v>1.3145E-8</c:v>
                </c:pt>
                <c:pt idx="113">
                  <c:v>1.3451000000000001E-8</c:v>
                </c:pt>
                <c:pt idx="114">
                  <c:v>1.3764E-8</c:v>
                </c:pt>
                <c:pt idx="115">
                  <c:v>1.4084000000000001E-8</c:v>
                </c:pt>
                <c:pt idx="116">
                  <c:v>1.4412E-8</c:v>
                </c:pt>
                <c:pt idx="117">
                  <c:v>1.4747E-8</c:v>
                </c:pt>
                <c:pt idx="118">
                  <c:v>1.5090000000000001E-8</c:v>
                </c:pt>
                <c:pt idx="119">
                  <c:v>1.5440999999999999E-8</c:v>
                </c:pt>
                <c:pt idx="120">
                  <c:v>1.5799999999999999E-8</c:v>
                </c:pt>
                <c:pt idx="121">
                  <c:v>1.6168E-8</c:v>
                </c:pt>
                <c:pt idx="122">
                  <c:v>1.6543999999999999E-8</c:v>
                </c:pt>
                <c:pt idx="123">
                  <c:v>1.6928999999999999E-8</c:v>
                </c:pt>
                <c:pt idx="124">
                  <c:v>1.7322999999999999E-8</c:v>
                </c:pt>
                <c:pt idx="125">
                  <c:v>1.7725999999999999E-8</c:v>
                </c:pt>
                <c:pt idx="126">
                  <c:v>1.8139000000000001E-8</c:v>
                </c:pt>
                <c:pt idx="127">
                  <c:v>1.8561E-8</c:v>
                </c:pt>
                <c:pt idx="128">
                  <c:v>1.8991999999999999E-8</c:v>
                </c:pt>
                <c:pt idx="129">
                  <c:v>1.9434000000000001E-8</c:v>
                </c:pt>
                <c:pt idx="130">
                  <c:v>1.9886E-8</c:v>
                </c:pt>
                <c:pt idx="131">
                  <c:v>2.0348999999999999E-8</c:v>
                </c:pt>
                <c:pt idx="132">
                  <c:v>2.0823000000000001E-8</c:v>
                </c:pt>
                <c:pt idx="133">
                  <c:v>2.1307E-8</c:v>
                </c:pt>
                <c:pt idx="134">
                  <c:v>2.1803E-8</c:v>
                </c:pt>
                <c:pt idx="135">
                  <c:v>2.2309999999999999E-8</c:v>
                </c:pt>
                <c:pt idx="136">
                  <c:v>2.2828999999999999E-8</c:v>
                </c:pt>
                <c:pt idx="137">
                  <c:v>2.3359999999999999E-8</c:v>
                </c:pt>
                <c:pt idx="138">
                  <c:v>2.3904E-8</c:v>
                </c:pt>
                <c:pt idx="139">
                  <c:v>2.4459999999999999E-8</c:v>
                </c:pt>
                <c:pt idx="140">
                  <c:v>2.5028999999999999E-8</c:v>
                </c:pt>
                <c:pt idx="141">
                  <c:v>2.5612000000000001E-8</c:v>
                </c:pt>
                <c:pt idx="142">
                  <c:v>2.6207000000000001E-8</c:v>
                </c:pt>
                <c:pt idx="143">
                  <c:v>2.6817000000000001E-8</c:v>
                </c:pt>
                <c:pt idx="144">
                  <c:v>2.7441000000000001E-8</c:v>
                </c:pt>
                <c:pt idx="145">
                  <c:v>2.8080000000000001E-8</c:v>
                </c:pt>
                <c:pt idx="146">
                  <c:v>2.8733E-8</c:v>
                </c:pt>
                <c:pt idx="147">
                  <c:v>2.9401E-8</c:v>
                </c:pt>
                <c:pt idx="148">
                  <c:v>3.0086000000000002E-8</c:v>
                </c:pt>
                <c:pt idx="149">
                  <c:v>3.0786000000000002E-8</c:v>
                </c:pt>
                <c:pt idx="150">
                  <c:v>3.1502E-8</c:v>
                </c:pt>
                <c:pt idx="151">
                  <c:v>3.2234999999999997E-8</c:v>
                </c:pt>
                <c:pt idx="152">
                  <c:v>3.2985000000000001E-8</c:v>
                </c:pt>
                <c:pt idx="153">
                  <c:v>3.3751999999999997E-8</c:v>
                </c:pt>
                <c:pt idx="154">
                  <c:v>3.4537E-8</c:v>
                </c:pt>
                <c:pt idx="155">
                  <c:v>3.5340999999999999E-8</c:v>
                </c:pt>
                <c:pt idx="156">
                  <c:v>3.6162999999999998E-8</c:v>
                </c:pt>
                <c:pt idx="157">
                  <c:v>3.7004999999999999E-8</c:v>
                </c:pt>
                <c:pt idx="158">
                  <c:v>3.7866000000000003E-8</c:v>
                </c:pt>
                <c:pt idx="159">
                  <c:v>3.8747000000000003E-8</c:v>
                </c:pt>
                <c:pt idx="160">
                  <c:v>3.9647999999999999E-8</c:v>
                </c:pt>
                <c:pt idx="161">
                  <c:v>4.0571E-8</c:v>
                </c:pt>
                <c:pt idx="162">
                  <c:v>4.1514999999999998E-8</c:v>
                </c:pt>
                <c:pt idx="163">
                  <c:v>4.2481000000000002E-8</c:v>
                </c:pt>
                <c:pt idx="164">
                  <c:v>4.3468999999999997E-8</c:v>
                </c:pt>
                <c:pt idx="165">
                  <c:v>4.4479999999999999E-8</c:v>
                </c:pt>
                <c:pt idx="166">
                  <c:v>4.5515000000000001E-8</c:v>
                </c:pt>
                <c:pt idx="167">
                  <c:v>4.6573999999999997E-8</c:v>
                </c:pt>
                <c:pt idx="168">
                  <c:v>4.7658000000000002E-8</c:v>
                </c:pt>
                <c:pt idx="169">
                  <c:v>4.8767000000000003E-8</c:v>
                </c:pt>
                <c:pt idx="170">
                  <c:v>4.9900999999999998E-8</c:v>
                </c:pt>
                <c:pt idx="171">
                  <c:v>5.1062999999999999E-8</c:v>
                </c:pt>
                <c:pt idx="172">
                  <c:v>5.2251000000000002E-8</c:v>
                </c:pt>
                <c:pt idx="173">
                  <c:v>5.3465999999999997E-8</c:v>
                </c:pt>
                <c:pt idx="174">
                  <c:v>5.4709999999999998E-8</c:v>
                </c:pt>
                <c:pt idx="175">
                  <c:v>5.5982999999999999E-8</c:v>
                </c:pt>
                <c:pt idx="176">
                  <c:v>5.7286000000000001E-8</c:v>
                </c:pt>
                <c:pt idx="177">
                  <c:v>5.8618999999999997E-8</c:v>
                </c:pt>
                <c:pt idx="178">
                  <c:v>5.9982000000000001E-8</c:v>
                </c:pt>
                <c:pt idx="179">
                  <c:v>6.1377999999999995E-8</c:v>
                </c:pt>
                <c:pt idx="180">
                  <c:v>6.2806E-8</c:v>
                </c:pt>
                <c:pt idx="181">
                  <c:v>6.4267000000000002E-8</c:v>
                </c:pt>
                <c:pt idx="182">
                  <c:v>6.5763000000000005E-8</c:v>
                </c:pt>
                <c:pt idx="183">
                  <c:v>6.7293000000000006E-8</c:v>
                </c:pt>
                <c:pt idx="184">
                  <c:v>6.8858999999999995E-8</c:v>
                </c:pt>
                <c:pt idx="185">
                  <c:v>7.0460999999999998E-8</c:v>
                </c:pt>
                <c:pt idx="186">
                  <c:v>7.2100000000000004E-8</c:v>
                </c:pt>
                <c:pt idx="187">
                  <c:v>7.3778000000000001E-8</c:v>
                </c:pt>
                <c:pt idx="188">
                  <c:v>7.5494000000000001E-8</c:v>
                </c:pt>
                <c:pt idx="189">
                  <c:v>7.7250999999999995E-8</c:v>
                </c:pt>
                <c:pt idx="190">
                  <c:v>7.9047999999999994E-8</c:v>
                </c:pt>
                <c:pt idx="191">
                  <c:v>8.0887000000000002E-8</c:v>
                </c:pt>
                <c:pt idx="192">
                  <c:v>8.2769000000000005E-8</c:v>
                </c:pt>
                <c:pt idx="193">
                  <c:v>8.4695000000000005E-8</c:v>
                </c:pt>
                <c:pt idx="194">
                  <c:v>8.6666000000000003E-8</c:v>
                </c:pt>
                <c:pt idx="195">
                  <c:v>8.8682E-8</c:v>
                </c:pt>
                <c:pt idx="196">
                  <c:v>9.0744999999999996E-8</c:v>
                </c:pt>
                <c:pt idx="197">
                  <c:v>9.2856999999999996E-8</c:v>
                </c:pt>
                <c:pt idx="198">
                  <c:v>9.5016999999999996E-8</c:v>
                </c:pt>
                <c:pt idx="199">
                  <c:v>9.7228000000000002E-8</c:v>
                </c:pt>
                <c:pt idx="200">
                  <c:v>9.949E-8</c:v>
                </c:pt>
                <c:pt idx="201">
                  <c:v>1.0181E-7</c:v>
                </c:pt>
                <c:pt idx="202">
                  <c:v>1.0417E-7</c:v>
                </c:pt>
                <c:pt idx="203">
                  <c:v>1.066E-7</c:v>
                </c:pt>
                <c:pt idx="204">
                  <c:v>1.0907999999999999E-7</c:v>
                </c:pt>
                <c:pt idx="205">
                  <c:v>1.1162E-7</c:v>
                </c:pt>
                <c:pt idx="206">
                  <c:v>1.1421E-7</c:v>
                </c:pt>
                <c:pt idx="207">
                  <c:v>1.1687E-7</c:v>
                </c:pt>
                <c:pt idx="208">
                  <c:v>1.1959E-7</c:v>
                </c:pt>
                <c:pt idx="209">
                  <c:v>1.2237E-7</c:v>
                </c:pt>
                <c:pt idx="210">
                  <c:v>1.2522000000000001E-7</c:v>
                </c:pt>
                <c:pt idx="211">
                  <c:v>1.2813E-7</c:v>
                </c:pt>
                <c:pt idx="212">
                  <c:v>1.3110999999999999E-7</c:v>
                </c:pt>
                <c:pt idx="213">
                  <c:v>1.3416E-7</c:v>
                </c:pt>
                <c:pt idx="214">
                  <c:v>1.3729000000000001E-7</c:v>
                </c:pt>
                <c:pt idx="215">
                  <c:v>1.4048E-7</c:v>
                </c:pt>
                <c:pt idx="216">
                  <c:v>1.4375E-7</c:v>
                </c:pt>
                <c:pt idx="217">
                  <c:v>1.4709E-7</c:v>
                </c:pt>
                <c:pt idx="218">
                  <c:v>1.5052E-7</c:v>
                </c:pt>
                <c:pt idx="219">
                  <c:v>1.5402E-7</c:v>
                </c:pt>
                <c:pt idx="220">
                  <c:v>1.5760000000000001E-7</c:v>
                </c:pt>
                <c:pt idx="221">
                  <c:v>1.6126999999999999E-7</c:v>
                </c:pt>
                <c:pt idx="222">
                  <c:v>1.6502E-7</c:v>
                </c:pt>
                <c:pt idx="223">
                  <c:v>1.6885999999999999E-7</c:v>
                </c:pt>
                <c:pt idx="224">
                  <c:v>1.7279E-7</c:v>
                </c:pt>
                <c:pt idx="225">
                  <c:v>1.7681000000000001E-7</c:v>
                </c:pt>
                <c:pt idx="226">
                  <c:v>1.8092000000000001E-7</c:v>
                </c:pt>
                <c:pt idx="227">
                  <c:v>1.8512999999999999E-7</c:v>
                </c:pt>
                <c:pt idx="228">
                  <c:v>1.8944000000000001E-7</c:v>
                </c:pt>
                <c:pt idx="229">
                  <c:v>1.9385000000000001E-7</c:v>
                </c:pt>
                <c:pt idx="230">
                  <c:v>1.9836000000000001E-7</c:v>
                </c:pt>
                <c:pt idx="231">
                  <c:v>2.0297E-7</c:v>
                </c:pt>
                <c:pt idx="232">
                  <c:v>2.0769E-7</c:v>
                </c:pt>
                <c:pt idx="233">
                  <c:v>2.1253000000000001E-7</c:v>
                </c:pt>
                <c:pt idx="234">
                  <c:v>2.1747E-7</c:v>
                </c:pt>
                <c:pt idx="235">
                  <c:v>2.2252999999999999E-7</c:v>
                </c:pt>
                <c:pt idx="236">
                  <c:v>2.2770999999999999E-7</c:v>
                </c:pt>
                <c:pt idx="237">
                  <c:v>2.3300999999999999E-7</c:v>
                </c:pt>
                <c:pt idx="238">
                  <c:v>2.3843E-7</c:v>
                </c:pt>
                <c:pt idx="239">
                  <c:v>2.4397999999999999E-7</c:v>
                </c:pt>
                <c:pt idx="240">
                  <c:v>2.4965000000000002E-7</c:v>
                </c:pt>
                <c:pt idx="241">
                  <c:v>2.5545999999999999E-7</c:v>
                </c:pt>
                <c:pt idx="242">
                  <c:v>2.6141000000000001E-7</c:v>
                </c:pt>
                <c:pt idx="243">
                  <c:v>2.6749000000000002E-7</c:v>
                </c:pt>
                <c:pt idx="244">
                  <c:v>2.7370999999999998E-7</c:v>
                </c:pt>
                <c:pt idx="245">
                  <c:v>2.8008E-7</c:v>
                </c:pt>
                <c:pt idx="246">
                  <c:v>2.8659999999999999E-7</c:v>
                </c:pt>
                <c:pt idx="247">
                  <c:v>2.9326000000000002E-7</c:v>
                </c:pt>
                <c:pt idx="248">
                  <c:v>3.0008999999999998E-7</c:v>
                </c:pt>
                <c:pt idx="249">
                  <c:v>3.0707000000000001E-7</c:v>
                </c:pt>
                <c:pt idx="250">
                  <c:v>3.1421000000000001E-7</c:v>
                </c:pt>
                <c:pt idx="251">
                  <c:v>3.2151999999999998E-7</c:v>
                </c:pt>
                <c:pt idx="252">
                  <c:v>3.2901000000000001E-7</c:v>
                </c:pt>
                <c:pt idx="253">
                  <c:v>3.3666E-7</c:v>
                </c:pt>
                <c:pt idx="254">
                  <c:v>3.4448999999999998E-7</c:v>
                </c:pt>
                <c:pt idx="255">
                  <c:v>3.5251000000000002E-7</c:v>
                </c:pt>
                <c:pt idx="256">
                  <c:v>3.6071000000000001E-7</c:v>
                </c:pt>
                <c:pt idx="257">
                  <c:v>3.6909999999999999E-7</c:v>
                </c:pt>
                <c:pt idx="258">
                  <c:v>3.7768999999999999E-7</c:v>
                </c:pt>
                <c:pt idx="259">
                  <c:v>3.8648E-7</c:v>
                </c:pt>
                <c:pt idx="260">
                  <c:v>3.9546999999999998E-7</c:v>
                </c:pt>
                <c:pt idx="261">
                  <c:v>4.0466999999999998E-7</c:v>
                </c:pt>
                <c:pt idx="262">
                  <c:v>4.1409000000000002E-7</c:v>
                </c:pt>
                <c:pt idx="263">
                  <c:v>4.2371999999999999E-7</c:v>
                </c:pt>
                <c:pt idx="264">
                  <c:v>4.3358E-7</c:v>
                </c:pt>
                <c:pt idx="265">
                  <c:v>4.4367E-7</c:v>
                </c:pt>
                <c:pt idx="266">
                  <c:v>4.5399E-7</c:v>
                </c:pt>
                <c:pt idx="267">
                  <c:v>4.6455000000000001E-7</c:v>
                </c:pt>
                <c:pt idx="268">
                  <c:v>4.7535999999999999E-7</c:v>
                </c:pt>
                <c:pt idx="269">
                  <c:v>4.8642000000000004E-7</c:v>
                </c:pt>
                <c:pt idx="270">
                  <c:v>4.9773999999999996E-7</c:v>
                </c:pt>
                <c:pt idx="271">
                  <c:v>5.0931999999999996E-7</c:v>
                </c:pt>
                <c:pt idx="272">
                  <c:v>5.2117E-7</c:v>
                </c:pt>
                <c:pt idx="273">
                  <c:v>5.3330000000000004E-7</c:v>
                </c:pt>
                <c:pt idx="274">
                  <c:v>5.4570999999999998E-7</c:v>
                </c:pt>
                <c:pt idx="275">
                  <c:v>5.5840000000000002E-7</c:v>
                </c:pt>
                <c:pt idx="276">
                  <c:v>5.7140000000000005E-7</c:v>
                </c:pt>
                <c:pt idx="277">
                  <c:v>5.8469000000000003E-7</c:v>
                </c:pt>
                <c:pt idx="278">
                  <c:v>5.9828999999999999E-7</c:v>
                </c:pt>
                <c:pt idx="279">
                  <c:v>6.1221E-7</c:v>
                </c:pt>
                <c:pt idx="280">
                  <c:v>6.2646000000000001E-7</c:v>
                </c:pt>
                <c:pt idx="281">
                  <c:v>6.4102999999999996E-7</c:v>
                </c:pt>
                <c:pt idx="282">
                  <c:v>6.5595000000000005E-7</c:v>
                </c:pt>
                <c:pt idx="283">
                  <c:v>6.7120999999999999E-7</c:v>
                </c:pt>
                <c:pt idx="284">
                  <c:v>6.8683000000000002E-7</c:v>
                </c:pt>
                <c:pt idx="285">
                  <c:v>7.0281000000000003E-7</c:v>
                </c:pt>
                <c:pt idx="286">
                  <c:v>7.1915999999999999E-7</c:v>
                </c:pt>
                <c:pt idx="287">
                  <c:v>7.3588999999999995E-7</c:v>
                </c:pt>
                <c:pt idx="288">
                  <c:v>7.5300999999999999E-7</c:v>
                </c:pt>
                <c:pt idx="289">
                  <c:v>7.7054000000000002E-7</c:v>
                </c:pt>
                <c:pt idx="290">
                  <c:v>7.8846000000000001E-7</c:v>
                </c:pt>
                <c:pt idx="291">
                  <c:v>8.0681000000000001E-7</c:v>
                </c:pt>
                <c:pt idx="292">
                  <c:v>8.2557999999999996E-7</c:v>
                </c:pt>
                <c:pt idx="293">
                  <c:v>8.4478999999999998E-7</c:v>
                </c:pt>
                <c:pt idx="294">
                  <c:v>8.6443999999999998E-7</c:v>
                </c:pt>
                <c:pt idx="295">
                  <c:v>8.8456000000000003E-7</c:v>
                </c:pt>
                <c:pt idx="296">
                  <c:v>9.0513999999999996E-7</c:v>
                </c:pt>
                <c:pt idx="297">
                  <c:v>9.2620000000000002E-7</c:v>
                </c:pt>
                <c:pt idx="298">
                  <c:v>9.4775000000000005E-7</c:v>
                </c:pt>
                <c:pt idx="299">
                  <c:v>9.6980000000000002E-7</c:v>
                </c:pt>
                <c:pt idx="300">
                  <c:v>9.9235999999999997E-7</c:v>
                </c:pt>
                <c:pt idx="301">
                  <c:v>1.0155000000000001E-6</c:v>
                </c:pt>
                <c:pt idx="302">
                  <c:v>1.0390999999999999E-6</c:v>
                </c:pt>
                <c:pt idx="303">
                  <c:v>1.0633000000000001E-6</c:v>
                </c:pt>
                <c:pt idx="304">
                  <c:v>1.088E-6</c:v>
                </c:pt>
                <c:pt idx="305">
                  <c:v>1.1133E-6</c:v>
                </c:pt>
                <c:pt idx="306">
                  <c:v>1.1392E-6</c:v>
                </c:pt>
                <c:pt idx="307">
                  <c:v>1.1656999999999999E-6</c:v>
                </c:pt>
                <c:pt idx="308">
                  <c:v>1.1928E-6</c:v>
                </c:pt>
                <c:pt idx="309">
                  <c:v>1.2206E-6</c:v>
                </c:pt>
                <c:pt idx="310">
                  <c:v>1.249E-6</c:v>
                </c:pt>
                <c:pt idx="311">
                  <c:v>1.2781000000000001E-6</c:v>
                </c:pt>
                <c:pt idx="312">
                  <c:v>1.3078E-6</c:v>
                </c:pt>
                <c:pt idx="313">
                  <c:v>1.3382E-6</c:v>
                </c:pt>
                <c:pt idx="314">
                  <c:v>1.3694E-6</c:v>
                </c:pt>
                <c:pt idx="315">
                  <c:v>1.4012E-6</c:v>
                </c:pt>
                <c:pt idx="316">
                  <c:v>1.4337999999999999E-6</c:v>
                </c:pt>
                <c:pt idx="317">
                  <c:v>1.4671999999999999E-6</c:v>
                </c:pt>
                <c:pt idx="318">
                  <c:v>1.5012999999999999E-6</c:v>
                </c:pt>
                <c:pt idx="319">
                  <c:v>1.5362E-6</c:v>
                </c:pt>
                <c:pt idx="320">
                  <c:v>1.5719999999999999E-6</c:v>
                </c:pt>
                <c:pt idx="321">
                  <c:v>1.6085999999999999E-6</c:v>
                </c:pt>
                <c:pt idx="322">
                  <c:v>1.646E-6</c:v>
                </c:pt>
                <c:pt idx="323">
                  <c:v>1.6842999999999999E-6</c:v>
                </c:pt>
                <c:pt idx="324">
                  <c:v>1.7235000000000001E-6</c:v>
                </c:pt>
                <c:pt idx="325">
                  <c:v>1.7635999999999999E-6</c:v>
                </c:pt>
                <c:pt idx="326">
                  <c:v>1.8046000000000001E-6</c:v>
                </c:pt>
                <c:pt idx="327">
                  <c:v>1.8466E-6</c:v>
                </c:pt>
                <c:pt idx="328">
                  <c:v>1.8896000000000001E-6</c:v>
                </c:pt>
                <c:pt idx="329">
                  <c:v>1.9335000000000002E-6</c:v>
                </c:pt>
                <c:pt idx="330">
                  <c:v>1.9785000000000002E-6</c:v>
                </c:pt>
                <c:pt idx="331">
                  <c:v>2.0244999999999998E-6</c:v>
                </c:pt>
                <c:pt idx="332">
                  <c:v>2.0716000000000002E-6</c:v>
                </c:pt>
                <c:pt idx="333">
                  <c:v>2.1198E-6</c:v>
                </c:pt>
                <c:pt idx="334">
                  <c:v>2.1691999999999999E-6</c:v>
                </c:pt>
                <c:pt idx="335">
                  <c:v>2.2195999999999999E-6</c:v>
                </c:pt>
                <c:pt idx="336">
                  <c:v>2.2713000000000002E-6</c:v>
                </c:pt>
                <c:pt idx="337">
                  <c:v>2.3240999999999999E-6</c:v>
                </c:pt>
                <c:pt idx="338">
                  <c:v>2.3781999999999999E-6</c:v>
                </c:pt>
                <c:pt idx="339">
                  <c:v>2.4335000000000001E-6</c:v>
                </c:pt>
                <c:pt idx="340">
                  <c:v>2.4901999999999999E-6</c:v>
                </c:pt>
                <c:pt idx="341">
                  <c:v>2.5480999999999998E-6</c:v>
                </c:pt>
                <c:pt idx="342">
                  <c:v>2.6073999999999998E-6</c:v>
                </c:pt>
                <c:pt idx="343">
                  <c:v>2.6680000000000001E-6</c:v>
                </c:pt>
                <c:pt idx="344">
                  <c:v>2.7300999999999999E-6</c:v>
                </c:pt>
                <c:pt idx="345">
                  <c:v>2.7935999999999998E-6</c:v>
                </c:pt>
                <c:pt idx="346">
                  <c:v>2.8586E-6</c:v>
                </c:pt>
                <c:pt idx="347">
                  <c:v>2.9252E-6</c:v>
                </c:pt>
                <c:pt idx="348">
                  <c:v>2.9932E-6</c:v>
                </c:pt>
                <c:pt idx="349">
                  <c:v>3.0628999999999999E-6</c:v>
                </c:pt>
                <c:pt idx="350">
                  <c:v>3.1341000000000002E-6</c:v>
                </c:pt>
                <c:pt idx="351">
                  <c:v>3.207E-6</c:v>
                </c:pt>
                <c:pt idx="352">
                  <c:v>3.2816999999999999E-6</c:v>
                </c:pt>
                <c:pt idx="353">
                  <c:v>3.3579999999999999E-6</c:v>
                </c:pt>
                <c:pt idx="354">
                  <c:v>3.4361E-6</c:v>
                </c:pt>
                <c:pt idx="355">
                  <c:v>3.5161000000000001E-6</c:v>
                </c:pt>
                <c:pt idx="356">
                  <c:v>3.5978999999999999E-6</c:v>
                </c:pt>
                <c:pt idx="357">
                  <c:v>3.6816E-6</c:v>
                </c:pt>
                <c:pt idx="358">
                  <c:v>3.7672999999999999E-6</c:v>
                </c:pt>
                <c:pt idx="359">
                  <c:v>3.8549000000000001E-6</c:v>
                </c:pt>
                <c:pt idx="360">
                  <c:v>3.9446000000000003E-6</c:v>
                </c:pt>
                <c:pt idx="361">
                  <c:v>4.0364E-6</c:v>
                </c:pt>
                <c:pt idx="362">
                  <c:v>4.1303000000000001E-6</c:v>
                </c:pt>
                <c:pt idx="363">
                  <c:v>4.2263999999999999E-6</c:v>
                </c:pt>
                <c:pt idx="364">
                  <c:v>4.3247000000000003E-6</c:v>
                </c:pt>
                <c:pt idx="365">
                  <c:v>4.4254E-6</c:v>
                </c:pt>
                <c:pt idx="366">
                  <c:v>4.5283000000000003E-6</c:v>
                </c:pt>
                <c:pt idx="367">
                  <c:v>4.6337000000000002E-6</c:v>
                </c:pt>
                <c:pt idx="368">
                  <c:v>4.7415000000000003E-6</c:v>
                </c:pt>
                <c:pt idx="369">
                  <c:v>4.8517999999999999E-6</c:v>
                </c:pt>
                <c:pt idx="370">
                  <c:v>4.9647000000000001E-6</c:v>
                </c:pt>
                <c:pt idx="371">
                  <c:v>5.0802000000000001E-6</c:v>
                </c:pt>
                <c:pt idx="372">
                  <c:v>5.1984000000000001E-6</c:v>
                </c:pt>
                <c:pt idx="373">
                  <c:v>5.3194000000000003E-6</c:v>
                </c:pt>
                <c:pt idx="374">
                  <c:v>5.4430999999999996E-6</c:v>
                </c:pt>
                <c:pt idx="375">
                  <c:v>5.5697999999999996E-6</c:v>
                </c:pt>
                <c:pt idx="376">
                  <c:v>5.6994E-6</c:v>
                </c:pt>
                <c:pt idx="377">
                  <c:v>5.8320000000000002E-6</c:v>
                </c:pt>
                <c:pt idx="378">
                  <c:v>5.9676999999999996E-6</c:v>
                </c:pt>
                <c:pt idx="379">
                  <c:v>6.1064999999999999E-6</c:v>
                </c:pt>
                <c:pt idx="380">
                  <c:v>6.2485999999999998E-6</c:v>
                </c:pt>
                <c:pt idx="381">
                  <c:v>6.3940000000000001E-6</c:v>
                </c:pt>
                <c:pt idx="382">
                  <c:v>6.5427000000000001E-6</c:v>
                </c:pt>
                <c:pt idx="383">
                  <c:v>6.6950000000000003E-6</c:v>
                </c:pt>
                <c:pt idx="384">
                  <c:v>6.8507000000000003E-6</c:v>
                </c:pt>
                <c:pt idx="385">
                  <c:v>7.0101E-6</c:v>
                </c:pt>
                <c:pt idx="386">
                  <c:v>7.1732000000000002E-6</c:v>
                </c:pt>
                <c:pt idx="387">
                  <c:v>7.3401000000000002E-6</c:v>
                </c:pt>
                <c:pt idx="388">
                  <c:v>7.5109000000000004E-6</c:v>
                </c:pt>
                <c:pt idx="389">
                  <c:v>7.6857E-6</c:v>
                </c:pt>
                <c:pt idx="390">
                  <c:v>7.8645000000000007E-6</c:v>
                </c:pt>
                <c:pt idx="391">
                  <c:v>8.0475000000000005E-6</c:v>
                </c:pt>
                <c:pt idx="392">
                  <c:v>8.2346999999999993E-6</c:v>
                </c:pt>
                <c:pt idx="393">
                  <c:v>8.4262999999999993E-6</c:v>
                </c:pt>
                <c:pt idx="394">
                  <c:v>8.6224000000000007E-6</c:v>
                </c:pt>
                <c:pt idx="395">
                  <c:v>8.8230000000000001E-6</c:v>
                </c:pt>
                <c:pt idx="396">
                  <c:v>9.0282999999999996E-6</c:v>
                </c:pt>
                <c:pt idx="397">
                  <c:v>9.2382999999999993E-6</c:v>
                </c:pt>
                <c:pt idx="398">
                  <c:v>9.4532999999999998E-6</c:v>
                </c:pt>
                <c:pt idx="399">
                  <c:v>9.6732000000000008E-6</c:v>
                </c:pt>
                <c:pt idx="400">
                  <c:v>9.8982999999999997E-6</c:v>
                </c:pt>
                <c:pt idx="401">
                  <c:v>1.0129000000000001E-5</c:v>
                </c:pt>
                <c:pt idx="402">
                  <c:v>1.0363999999999999E-5</c:v>
                </c:pt>
                <c:pt idx="403">
                  <c:v>1.0604999999999999E-5</c:v>
                </c:pt>
                <c:pt idx="404">
                  <c:v>1.0852E-5</c:v>
                </c:pt>
                <c:pt idx="405">
                  <c:v>1.1105E-5</c:v>
                </c:pt>
                <c:pt idx="406">
                  <c:v>1.1362999999999999E-5</c:v>
                </c:pt>
                <c:pt idx="407">
                  <c:v>1.1627000000000001E-5</c:v>
                </c:pt>
                <c:pt idx="408">
                  <c:v>1.1898E-5</c:v>
                </c:pt>
                <c:pt idx="409">
                  <c:v>1.2174999999999999E-5</c:v>
                </c:pt>
                <c:pt idx="410">
                  <c:v>1.2458E-5</c:v>
                </c:pt>
                <c:pt idx="411">
                  <c:v>1.2748000000000001E-5</c:v>
                </c:pt>
                <c:pt idx="412">
                  <c:v>1.3044000000000001E-5</c:v>
                </c:pt>
                <c:pt idx="413">
                  <c:v>1.3348E-5</c:v>
                </c:pt>
                <c:pt idx="414">
                  <c:v>1.3658999999999999E-5</c:v>
                </c:pt>
                <c:pt idx="415">
                  <c:v>1.3976E-5</c:v>
                </c:pt>
                <c:pt idx="416">
                  <c:v>1.4302E-5</c:v>
                </c:pt>
                <c:pt idx="417">
                  <c:v>1.4634000000000001E-5</c:v>
                </c:pt>
                <c:pt idx="418">
                  <c:v>1.4975E-5</c:v>
                </c:pt>
                <c:pt idx="419">
                  <c:v>1.5322999999999999E-5</c:v>
                </c:pt>
                <c:pt idx="420">
                  <c:v>1.5679999999999999E-5</c:v>
                </c:pt>
                <c:pt idx="421">
                  <c:v>1.6045E-5</c:v>
                </c:pt>
                <c:pt idx="422">
                  <c:v>1.6418000000000001E-5</c:v>
                </c:pt>
                <c:pt idx="423">
                  <c:v>1.6799999999999998E-5</c:v>
                </c:pt>
                <c:pt idx="424">
                  <c:v>1.7190999999999999E-5</c:v>
                </c:pt>
                <c:pt idx="425">
                  <c:v>1.7591000000000001E-5</c:v>
                </c:pt>
                <c:pt idx="426">
                  <c:v>1.8E-5</c:v>
                </c:pt>
                <c:pt idx="427">
                  <c:v>1.8419000000000001E-5</c:v>
                </c:pt>
                <c:pt idx="428">
                  <c:v>1.8847000000000001E-5</c:v>
                </c:pt>
                <c:pt idx="429">
                  <c:v>1.9286000000000001E-5</c:v>
                </c:pt>
                <c:pt idx="430">
                  <c:v>1.9735E-5</c:v>
                </c:pt>
                <c:pt idx="431">
                  <c:v>2.0194E-5</c:v>
                </c:pt>
                <c:pt idx="432">
                  <c:v>2.0664000000000001E-5</c:v>
                </c:pt>
                <c:pt idx="433">
                  <c:v>2.1143999999999999E-5</c:v>
                </c:pt>
                <c:pt idx="434">
                  <c:v>2.1636000000000001E-5</c:v>
                </c:pt>
                <c:pt idx="435">
                  <c:v>2.2140000000000001E-5</c:v>
                </c:pt>
                <c:pt idx="436">
                  <c:v>2.2654999999999999E-5</c:v>
                </c:pt>
                <c:pt idx="437">
                  <c:v>2.3181999999999999E-5</c:v>
                </c:pt>
                <c:pt idx="438">
                  <c:v>2.3720999999999999E-5</c:v>
                </c:pt>
                <c:pt idx="439">
                  <c:v>2.4273E-5</c:v>
                </c:pt>
                <c:pt idx="440">
                  <c:v>2.4837999999999998E-5</c:v>
                </c:pt>
                <c:pt idx="441">
                  <c:v>2.5415999999999999E-5</c:v>
                </c:pt>
                <c:pt idx="442">
                  <c:v>2.6007E-5</c:v>
                </c:pt>
                <c:pt idx="443">
                  <c:v>2.6611999999999999E-5</c:v>
                </c:pt>
                <c:pt idx="444">
                  <c:v>2.7231999999999999E-5</c:v>
                </c:pt>
                <c:pt idx="445">
                  <c:v>2.7864999999999998E-5</c:v>
                </c:pt>
                <c:pt idx="446">
                  <c:v>2.8513E-5</c:v>
                </c:pt>
                <c:pt idx="447">
                  <c:v>2.9176999999999999E-5</c:v>
                </c:pt>
                <c:pt idx="448">
                  <c:v>2.9856E-5</c:v>
                </c:pt>
                <c:pt idx="449">
                  <c:v>3.0549999999999997E-5</c:v>
                </c:pt>
                <c:pt idx="450">
                  <c:v>3.1260999999999998E-5</c:v>
                </c:pt>
                <c:pt idx="451">
                  <c:v>3.1989000000000002E-5</c:v>
                </c:pt>
                <c:pt idx="452">
                  <c:v>3.2733E-5</c:v>
                </c:pt>
                <c:pt idx="453">
                  <c:v>3.3494000000000002E-5</c:v>
                </c:pt>
                <c:pt idx="454">
                  <c:v>3.4273999999999997E-5</c:v>
                </c:pt>
                <c:pt idx="455">
                  <c:v>3.5070999999999997E-5</c:v>
                </c:pt>
                <c:pt idx="456">
                  <c:v>3.5886999999999997E-5</c:v>
                </c:pt>
                <c:pt idx="457">
                  <c:v>3.6721999999999998E-5</c:v>
                </c:pt>
                <c:pt idx="458">
                  <c:v>3.7577000000000003E-5</c:v>
                </c:pt>
                <c:pt idx="459">
                  <c:v>3.8451000000000002E-5</c:v>
                </c:pt>
                <c:pt idx="460">
                  <c:v>3.9344999999999997E-5</c:v>
                </c:pt>
                <c:pt idx="461">
                  <c:v>4.0261E-5</c:v>
                </c:pt>
                <c:pt idx="462">
                  <c:v>4.1198000000000001E-5</c:v>
                </c:pt>
                <c:pt idx="463">
                  <c:v>4.2156000000000001E-5</c:v>
                </c:pt>
                <c:pt idx="464">
                  <c:v>4.3136999999999997E-5</c:v>
                </c:pt>
                <c:pt idx="465">
                  <c:v>4.4141000000000003E-5</c:v>
                </c:pt>
                <c:pt idx="466">
                  <c:v>4.5167999999999999E-5</c:v>
                </c:pt>
                <c:pt idx="467">
                  <c:v>4.6218999999999999E-5</c:v>
                </c:pt>
                <c:pt idx="468">
                  <c:v>4.7293999999999998E-5</c:v>
                </c:pt>
                <c:pt idx="469">
                  <c:v>4.8393999999999998E-5</c:v>
                </c:pt>
                <c:pt idx="470">
                  <c:v>4.952E-5</c:v>
                </c:pt>
                <c:pt idx="471">
                  <c:v>5.0673000000000001E-5</c:v>
                </c:pt>
                <c:pt idx="472">
                  <c:v>5.1851999999999998E-5</c:v>
                </c:pt>
                <c:pt idx="473">
                  <c:v>5.3057999999999999E-5</c:v>
                </c:pt>
                <c:pt idx="474">
                  <c:v>5.4292000000000001E-5</c:v>
                </c:pt>
                <c:pt idx="475">
                  <c:v>5.5556000000000001E-5</c:v>
                </c:pt>
                <c:pt idx="476">
                  <c:v>5.6848000000000002E-5</c:v>
                </c:pt>
                <c:pt idx="477">
                  <c:v>5.8171000000000003E-5</c:v>
                </c:pt>
                <c:pt idx="478">
                  <c:v>5.9524000000000001E-5</c:v>
                </c:pt>
                <c:pt idx="479">
                  <c:v>6.0909000000000002E-5</c:v>
                </c:pt>
                <c:pt idx="480">
                  <c:v>6.2325999999999999E-5</c:v>
                </c:pt>
                <c:pt idx="481">
                  <c:v>6.3776999999999996E-5</c:v>
                </c:pt>
                <c:pt idx="482">
                  <c:v>6.5259999999999995E-5</c:v>
                </c:pt>
                <c:pt idx="483">
                  <c:v>6.6779000000000006E-5</c:v>
                </c:pt>
                <c:pt idx="484">
                  <c:v>6.8332999999999998E-5</c:v>
                </c:pt>
                <c:pt idx="485">
                  <c:v>6.9923000000000001E-5</c:v>
                </c:pt>
                <c:pt idx="486">
                  <c:v>7.1549000000000002E-5</c:v>
                </c:pt>
                <c:pt idx="487">
                  <c:v>7.3213999999999994E-5</c:v>
                </c:pt>
                <c:pt idx="488">
                  <c:v>7.4918000000000003E-5</c:v>
                </c:pt>
                <c:pt idx="489">
                  <c:v>7.6661000000000003E-5</c:v>
                </c:pt>
                <c:pt idx="490">
                  <c:v>7.8443999999999996E-5</c:v>
                </c:pt>
                <c:pt idx="491">
                  <c:v>8.0269E-5</c:v>
                </c:pt>
                <c:pt idx="492">
                  <c:v>8.2137000000000003E-5</c:v>
                </c:pt>
                <c:pt idx="493">
                  <c:v>8.4048000000000006E-5</c:v>
                </c:pt>
                <c:pt idx="494">
                  <c:v>8.6003999999999999E-5</c:v>
                </c:pt>
                <c:pt idx="495">
                  <c:v>8.8004999999999995E-5</c:v>
                </c:pt>
                <c:pt idx="496">
                  <c:v>9.0051999999999998E-5</c:v>
                </c:pt>
                <c:pt idx="497">
                  <c:v>9.2147999999999999E-5</c:v>
                </c:pt>
                <c:pt idx="498">
                  <c:v>9.4291999999999998E-5</c:v>
                </c:pt>
                <c:pt idx="499">
                  <c:v>9.6484999999999995E-5</c:v>
                </c:pt>
                <c:pt idx="500">
                  <c:v>9.8729999999999998E-5</c:v>
                </c:pt>
                <c:pt idx="501">
                  <c:v>1.0103E-4</c:v>
                </c:pt>
                <c:pt idx="502">
                  <c:v>1.0338E-4</c:v>
                </c:pt>
                <c:pt idx="503">
                  <c:v>1.0577999999999999E-4</c:v>
                </c:pt>
                <c:pt idx="504">
                  <c:v>1.0823999999999999E-4</c:v>
                </c:pt>
                <c:pt idx="505">
                  <c:v>1.1076E-4</c:v>
                </c:pt>
                <c:pt idx="506">
                  <c:v>1.1334E-4</c:v>
                </c:pt>
                <c:pt idx="507">
                  <c:v>1.1598E-4</c:v>
                </c:pt>
                <c:pt idx="508">
                  <c:v>1.1868E-4</c:v>
                </c:pt>
                <c:pt idx="509">
                  <c:v>1.2144E-4</c:v>
                </c:pt>
                <c:pt idx="510">
                  <c:v>1.2426000000000001E-4</c:v>
                </c:pt>
                <c:pt idx="511">
                  <c:v>1.2715E-4</c:v>
                </c:pt>
                <c:pt idx="512">
                  <c:v>1.3011000000000001E-4</c:v>
                </c:pt>
                <c:pt idx="513">
                  <c:v>1.3313999999999999E-4</c:v>
                </c:pt>
                <c:pt idx="514">
                  <c:v>1.3624000000000001E-4</c:v>
                </c:pt>
                <c:pt idx="515">
                  <c:v>1.3941E-4</c:v>
                </c:pt>
                <c:pt idx="516">
                  <c:v>1.4265E-4</c:v>
                </c:pt>
                <c:pt idx="517">
                  <c:v>1.4596999999999999E-4</c:v>
                </c:pt>
                <c:pt idx="518">
                  <c:v>1.4936999999999999E-4</c:v>
                </c:pt>
                <c:pt idx="519">
                  <c:v>1.5284000000000001E-4</c:v>
                </c:pt>
                <c:pt idx="520">
                  <c:v>1.5640000000000001E-4</c:v>
                </c:pt>
                <c:pt idx="521">
                  <c:v>1.6003999999999999E-4</c:v>
                </c:pt>
                <c:pt idx="522">
                  <c:v>1.6375999999999999E-4</c:v>
                </c:pt>
                <c:pt idx="523">
                  <c:v>1.6757E-4</c:v>
                </c:pt>
                <c:pt idx="524">
                  <c:v>1.7147000000000001E-4</c:v>
                </c:pt>
                <c:pt idx="525">
                  <c:v>1.7546E-4</c:v>
                </c:pt>
                <c:pt idx="526">
                  <c:v>1.7954000000000001E-4</c:v>
                </c:pt>
                <c:pt idx="527">
                  <c:v>1.8372000000000001E-4</c:v>
                </c:pt>
                <c:pt idx="528">
                  <c:v>1.8798999999999999E-4</c:v>
                </c:pt>
                <c:pt idx="529">
                  <c:v>1.9237E-4</c:v>
                </c:pt>
                <c:pt idx="530">
                  <c:v>1.9683999999999999E-4</c:v>
                </c:pt>
                <c:pt idx="531">
                  <c:v>2.0142000000000001E-4</c:v>
                </c:pt>
                <c:pt idx="532">
                  <c:v>2.0610999999999999E-4</c:v>
                </c:pt>
                <c:pt idx="533">
                  <c:v>2.109E-4</c:v>
                </c:pt>
                <c:pt idx="534">
                  <c:v>2.1581000000000001E-4</c:v>
                </c:pt>
                <c:pt idx="535">
                  <c:v>2.2083000000000001E-4</c:v>
                </c:pt>
                <c:pt idx="536">
                  <c:v>2.2597000000000001E-4</c:v>
                </c:pt>
                <c:pt idx="537">
                  <c:v>2.3122999999999999E-4</c:v>
                </c:pt>
                <c:pt idx="538">
                  <c:v>2.3661E-4</c:v>
                </c:pt>
                <c:pt idx="539">
                  <c:v>2.4211E-4</c:v>
                </c:pt>
                <c:pt idx="540">
                  <c:v>2.4774999999999998E-4</c:v>
                </c:pt>
                <c:pt idx="541">
                  <c:v>2.5350999999999998E-4</c:v>
                </c:pt>
                <c:pt idx="542">
                  <c:v>2.5941000000000001E-4</c:v>
                </c:pt>
                <c:pt idx="543">
                  <c:v>2.6543999999999998E-4</c:v>
                </c:pt>
                <c:pt idx="544">
                  <c:v>2.7161999999999998E-4</c:v>
                </c:pt>
                <c:pt idx="545">
                  <c:v>2.7794000000000001E-4</c:v>
                </c:pt>
                <c:pt idx="546">
                  <c:v>2.8441000000000002E-4</c:v>
                </c:pt>
                <c:pt idx="547">
                  <c:v>2.9102000000000002E-4</c:v>
                </c:pt>
                <c:pt idx="548">
                  <c:v>2.9779999999999997E-4</c:v>
                </c:pt>
                <c:pt idx="549">
                  <c:v>3.0472000000000002E-4</c:v>
                </c:pt>
                <c:pt idx="550">
                  <c:v>3.1180999999999998E-4</c:v>
                </c:pt>
                <c:pt idx="551">
                  <c:v>3.1907000000000002E-4</c:v>
                </c:pt>
                <c:pt idx="552">
                  <c:v>3.2649000000000003E-4</c:v>
                </c:pt>
                <c:pt idx="553">
                  <c:v>3.3408999999999999E-4</c:v>
                </c:pt>
                <c:pt idx="554">
                  <c:v>3.4185999999999998E-4</c:v>
                </c:pt>
                <c:pt idx="555">
                  <c:v>3.4981999999999998E-4</c:v>
                </c:pt>
                <c:pt idx="556">
                  <c:v>3.5795999999999999E-4</c:v>
                </c:pt>
                <c:pt idx="557">
                  <c:v>3.6628000000000002E-4</c:v>
                </c:pt>
                <c:pt idx="558">
                  <c:v>3.7481E-4</c:v>
                </c:pt>
                <c:pt idx="559">
                  <c:v>3.8352999999999998E-4</c:v>
                </c:pt>
                <c:pt idx="560">
                  <c:v>3.9245000000000003E-4</c:v>
                </c:pt>
                <c:pt idx="561">
                  <c:v>4.0158000000000001E-4</c:v>
                </c:pt>
                <c:pt idx="562">
                  <c:v>4.1092E-4</c:v>
                </c:pt>
                <c:pt idx="563">
                  <c:v>4.2048999999999998E-4</c:v>
                </c:pt>
                <c:pt idx="564">
                  <c:v>4.3027000000000001E-4</c:v>
                </c:pt>
                <c:pt idx="565">
                  <c:v>4.4027999999999998E-4</c:v>
                </c:pt>
                <c:pt idx="566">
                  <c:v>4.5051999999999999E-4</c:v>
                </c:pt>
                <c:pt idx="567">
                  <c:v>4.6100999999999998E-4</c:v>
                </c:pt>
                <c:pt idx="568">
                  <c:v>4.7173000000000001E-4</c:v>
                </c:pt>
                <c:pt idx="569">
                  <c:v>4.8271000000000002E-4</c:v>
                </c:pt>
                <c:pt idx="570">
                  <c:v>4.9394E-4</c:v>
                </c:pt>
                <c:pt idx="571">
                  <c:v>5.0542999999999996E-4</c:v>
                </c:pt>
                <c:pt idx="572">
                  <c:v>5.1719000000000005E-4</c:v>
                </c:pt>
                <c:pt idx="573">
                  <c:v>5.2923E-4</c:v>
                </c:pt>
                <c:pt idx="574">
                  <c:v>5.4153999999999997E-4</c:v>
                </c:pt>
                <c:pt idx="575">
                  <c:v>5.5413999999999995E-4</c:v>
                </c:pt>
                <c:pt idx="576">
                  <c:v>5.6703000000000005E-4</c:v>
                </c:pt>
                <c:pt idx="577">
                  <c:v>5.8022E-4</c:v>
                </c:pt>
                <c:pt idx="578">
                  <c:v>5.9371999999999995E-4</c:v>
                </c:pt>
                <c:pt idx="579">
                  <c:v>6.0753999999999995E-4</c:v>
                </c:pt>
                <c:pt idx="580">
                  <c:v>6.2166999999999995E-4</c:v>
                </c:pt>
                <c:pt idx="581">
                  <c:v>6.3613999999999999E-4</c:v>
                </c:pt>
                <c:pt idx="582">
                  <c:v>6.5094000000000003E-4</c:v>
                </c:pt>
                <c:pt idx="583">
                  <c:v>6.6607999999999999E-4</c:v>
                </c:pt>
                <c:pt idx="584">
                  <c:v>6.8157999999999999E-4</c:v>
                </c:pt>
                <c:pt idx="585">
                  <c:v>6.9744000000000002E-4</c:v>
                </c:pt>
                <c:pt idx="586">
                  <c:v>7.1367000000000002E-4</c:v>
                </c:pt>
                <c:pt idx="587">
                  <c:v>7.3026999999999999E-4</c:v>
                </c:pt>
                <c:pt idx="588">
                  <c:v>7.4726000000000002E-4</c:v>
                </c:pt>
                <c:pt idx="589">
                  <c:v>7.6464999999999997E-4</c:v>
                </c:pt>
                <c:pt idx="590">
                  <c:v>7.8244000000000002E-4</c:v>
                </c:pt>
                <c:pt idx="591">
                  <c:v>8.0064999999999997E-4</c:v>
                </c:pt>
                <c:pt idx="592">
                  <c:v>8.1926999999999998E-4</c:v>
                </c:pt>
                <c:pt idx="593">
                  <c:v>8.3834000000000003E-4</c:v>
                </c:pt>
                <c:pt idx="594">
                  <c:v>8.5784000000000001E-4</c:v>
                </c:pt>
                <c:pt idx="595">
                  <c:v>8.7779999999999998E-4</c:v>
                </c:pt>
                <c:pt idx="596">
                  <c:v>8.9822000000000003E-4</c:v>
                </c:pt>
                <c:pt idx="597">
                  <c:v>9.1912000000000005E-4</c:v>
                </c:pt>
                <c:pt idx="598">
                  <c:v>9.4050999999999998E-4</c:v>
                </c:pt>
                <c:pt idx="599">
                  <c:v>9.6239000000000003E-4</c:v>
                </c:pt>
                <c:pt idx="600">
                  <c:v>9.8477999999999999E-4</c:v>
                </c:pt>
                <c:pt idx="601">
                  <c:v>1.0077E-3</c:v>
                </c:pt>
                <c:pt idx="602">
                  <c:v>1.0311000000000001E-3</c:v>
                </c:pt>
                <c:pt idx="603">
                  <c:v>1.0551E-3</c:v>
                </c:pt>
                <c:pt idx="604">
                  <c:v>1.0797000000000001E-3</c:v>
                </c:pt>
                <c:pt idx="605">
                  <c:v>1.1048E-3</c:v>
                </c:pt>
                <c:pt idx="606">
                  <c:v>1.1305E-3</c:v>
                </c:pt>
                <c:pt idx="607">
                  <c:v>1.1567999999999999E-3</c:v>
                </c:pt>
                <c:pt idx="608">
                  <c:v>1.1837E-3</c:v>
                </c:pt>
                <c:pt idx="609">
                  <c:v>1.2113E-3</c:v>
                </c:pt>
                <c:pt idx="610">
                  <c:v>1.2394999999999999E-3</c:v>
                </c:pt>
                <c:pt idx="611">
                  <c:v>1.2683E-3</c:v>
                </c:pt>
                <c:pt idx="612">
                  <c:v>1.2978E-3</c:v>
                </c:pt>
                <c:pt idx="613">
                  <c:v>1.328E-3</c:v>
                </c:pt>
                <c:pt idx="614">
                  <c:v>1.3588999999999999E-3</c:v>
                </c:pt>
                <c:pt idx="615">
                  <c:v>1.3905E-3</c:v>
                </c:pt>
                <c:pt idx="616">
                  <c:v>1.4228999999999999E-3</c:v>
                </c:pt>
                <c:pt idx="617">
                  <c:v>1.456E-3</c:v>
                </c:pt>
                <c:pt idx="618">
                  <c:v>1.4897999999999999E-3</c:v>
                </c:pt>
                <c:pt idx="619">
                  <c:v>1.5245E-3</c:v>
                </c:pt>
                <c:pt idx="620">
                  <c:v>1.56E-3</c:v>
                </c:pt>
                <c:pt idx="621">
                  <c:v>1.5962999999999999E-3</c:v>
                </c:pt>
                <c:pt idx="622">
                  <c:v>1.6333999999999999E-3</c:v>
                </c:pt>
                <c:pt idx="623">
                  <c:v>1.6714E-3</c:v>
                </c:pt>
                <c:pt idx="624">
                  <c:v>1.7103000000000001E-3</c:v>
                </c:pt>
                <c:pt idx="625">
                  <c:v>1.7501000000000001E-3</c:v>
                </c:pt>
                <c:pt idx="626">
                  <c:v>1.7907999999999999E-3</c:v>
                </c:pt>
                <c:pt idx="627">
                  <c:v>1.8324999999999999E-3</c:v>
                </c:pt>
                <c:pt idx="628">
                  <c:v>1.8751E-3</c:v>
                </c:pt>
                <c:pt idx="629">
                  <c:v>1.9188E-3</c:v>
                </c:pt>
                <c:pt idx="630">
                  <c:v>1.9634000000000001E-3</c:v>
                </c:pt>
                <c:pt idx="631">
                  <c:v>2.0091000000000002E-3</c:v>
                </c:pt>
                <c:pt idx="632">
                  <c:v>2.0558E-3</c:v>
                </c:pt>
                <c:pt idx="633">
                  <c:v>2.1037E-3</c:v>
                </c:pt>
                <c:pt idx="634">
                  <c:v>2.1526000000000002E-3</c:v>
                </c:pt>
                <c:pt idx="635">
                  <c:v>2.2027000000000001E-3</c:v>
                </c:pt>
                <c:pt idx="636">
                  <c:v>2.2539000000000001E-3</c:v>
                </c:pt>
                <c:pt idx="637">
                  <c:v>2.3064000000000001E-3</c:v>
                </c:pt>
                <c:pt idx="638">
                  <c:v>2.3600000000000001E-3</c:v>
                </c:pt>
                <c:pt idx="639">
                  <c:v>2.4149000000000002E-3</c:v>
                </c:pt>
                <c:pt idx="640">
                  <c:v>2.4710999999999999E-3</c:v>
                </c:pt>
                <c:pt idx="641">
                  <c:v>2.5286000000000002E-3</c:v>
                </c:pt>
                <c:pt idx="642">
                  <c:v>2.5875E-3</c:v>
                </c:pt>
                <c:pt idx="643">
                  <c:v>2.6476999999999998E-3</c:v>
                </c:pt>
                <c:pt idx="644">
                  <c:v>2.7093E-3</c:v>
                </c:pt>
                <c:pt idx="645">
                  <c:v>2.7723000000000001E-3</c:v>
                </c:pt>
                <c:pt idx="646">
                  <c:v>2.8368E-3</c:v>
                </c:pt>
                <c:pt idx="647">
                  <c:v>2.9028000000000001E-3</c:v>
                </c:pt>
                <c:pt idx="648">
                  <c:v>2.9704000000000002E-3</c:v>
                </c:pt>
                <c:pt idx="649">
                  <c:v>3.0395000000000001E-3</c:v>
                </c:pt>
                <c:pt idx="650">
                  <c:v>3.1102E-3</c:v>
                </c:pt>
                <c:pt idx="651">
                  <c:v>3.1825E-3</c:v>
                </c:pt>
                <c:pt idx="652">
                  <c:v>3.2566000000000001E-3</c:v>
                </c:pt>
                <c:pt idx="653">
                  <c:v>3.3324000000000001E-3</c:v>
                </c:pt>
                <c:pt idx="654">
                  <c:v>3.4099E-3</c:v>
                </c:pt>
                <c:pt idx="655">
                  <c:v>3.4892E-3</c:v>
                </c:pt>
                <c:pt idx="656">
                  <c:v>3.5704E-3</c:v>
                </c:pt>
                <c:pt idx="657">
                  <c:v>3.6535000000000001E-3</c:v>
                </c:pt>
                <c:pt idx="658">
                  <c:v>3.7385000000000001E-3</c:v>
                </c:pt>
                <c:pt idx="659">
                  <c:v>3.8254999999999999E-3</c:v>
                </c:pt>
                <c:pt idx="660">
                  <c:v>3.9144999999999996E-3</c:v>
                </c:pt>
                <c:pt idx="661">
                  <c:v>4.0055999999999998E-3</c:v>
                </c:pt>
                <c:pt idx="662">
                  <c:v>4.0987999999999997E-3</c:v>
                </c:pt>
                <c:pt idx="663">
                  <c:v>4.1941000000000001E-3</c:v>
                </c:pt>
                <c:pt idx="664">
                  <c:v>4.2916999999999999E-3</c:v>
                </c:pt>
                <c:pt idx="665">
                  <c:v>4.3915999999999998E-3</c:v>
                </c:pt>
                <c:pt idx="666">
                  <c:v>4.4936999999999998E-3</c:v>
                </c:pt>
                <c:pt idx="667">
                  <c:v>4.5982999999999996E-3</c:v>
                </c:pt>
                <c:pt idx="668">
                  <c:v>4.7052999999999999E-3</c:v>
                </c:pt>
                <c:pt idx="669">
                  <c:v>4.8148000000000002E-3</c:v>
                </c:pt>
                <c:pt idx="670">
                  <c:v>4.9268000000000003E-3</c:v>
                </c:pt>
                <c:pt idx="671">
                  <c:v>5.0413999999999997E-3</c:v>
                </c:pt>
                <c:pt idx="672">
                  <c:v>5.1586999999999996E-3</c:v>
                </c:pt>
                <c:pt idx="673">
                  <c:v>5.2786999999999999E-3</c:v>
                </c:pt>
                <c:pt idx="674">
                  <c:v>5.4016000000000003E-3</c:v>
                </c:pt>
                <c:pt idx="675">
                  <c:v>5.5272000000000003E-3</c:v>
                </c:pt>
                <c:pt idx="676">
                  <c:v>5.6557999999999999E-3</c:v>
                </c:pt>
                <c:pt idx="677">
                  <c:v>5.7873999999999998E-3</c:v>
                </c:pt>
                <c:pt idx="678">
                  <c:v>5.9220999999999996E-3</c:v>
                </c:pt>
                <c:pt idx="679">
                  <c:v>6.0599E-3</c:v>
                </c:pt>
                <c:pt idx="680">
                  <c:v>6.2008999999999996E-3</c:v>
                </c:pt>
                <c:pt idx="681">
                  <c:v>6.3451000000000002E-3</c:v>
                </c:pt>
                <c:pt idx="682">
                  <c:v>6.4928E-3</c:v>
                </c:pt>
                <c:pt idx="683">
                  <c:v>6.6438000000000001E-3</c:v>
                </c:pt>
                <c:pt idx="684">
                  <c:v>6.7983999999999996E-3</c:v>
                </c:pt>
                <c:pt idx="685">
                  <c:v>6.9566000000000003E-3</c:v>
                </c:pt>
                <c:pt idx="686">
                  <c:v>7.1184999999999998E-3</c:v>
                </c:pt>
                <c:pt idx="687">
                  <c:v>7.2840999999999999E-3</c:v>
                </c:pt>
                <c:pt idx="688">
                  <c:v>7.4536000000000003E-3</c:v>
                </c:pt>
                <c:pt idx="689">
                  <c:v>7.6270000000000001E-3</c:v>
                </c:pt>
                <c:pt idx="690">
                  <c:v>7.8044000000000004E-3</c:v>
                </c:pt>
                <c:pt idx="691">
                  <c:v>7.986E-3</c:v>
                </c:pt>
                <c:pt idx="692">
                  <c:v>8.1717999999999999E-3</c:v>
                </c:pt>
                <c:pt idx="693">
                  <c:v>8.3619999999999996E-3</c:v>
                </c:pt>
                <c:pt idx="694">
                  <c:v>8.5564999999999999E-3</c:v>
                </c:pt>
                <c:pt idx="695">
                  <c:v>8.7556000000000005E-3</c:v>
                </c:pt>
                <c:pt idx="696">
                  <c:v>8.9592999999999999E-3</c:v>
                </c:pt>
                <c:pt idx="697">
                  <c:v>9.1678000000000003E-3</c:v>
                </c:pt>
                <c:pt idx="698">
                  <c:v>9.3810999999999999E-3</c:v>
                </c:pt>
                <c:pt idx="699">
                  <c:v>9.5993999999999993E-3</c:v>
                </c:pt>
                <c:pt idx="700">
                  <c:v>9.8227000000000002E-3</c:v>
                </c:pt>
                <c:pt idx="701">
                  <c:v>1.0050999999999999E-2</c:v>
                </c:pt>
                <c:pt idx="702">
                  <c:v>1.0285000000000001E-2</c:v>
                </c:pt>
                <c:pt idx="703">
                  <c:v>1.0524E-2</c:v>
                </c:pt>
                <c:pt idx="704">
                  <c:v>1.0769000000000001E-2</c:v>
                </c:pt>
                <c:pt idx="705">
                  <c:v>1.102E-2</c:v>
                </c:pt>
                <c:pt idx="706">
                  <c:v>1.1276E-2</c:v>
                </c:pt>
                <c:pt idx="707">
                  <c:v>1.1539000000000001E-2</c:v>
                </c:pt>
                <c:pt idx="708">
                  <c:v>1.1807E-2</c:v>
                </c:pt>
                <c:pt idx="709">
                  <c:v>1.2082000000000001E-2</c:v>
                </c:pt>
                <c:pt idx="710">
                  <c:v>1.2363000000000001E-2</c:v>
                </c:pt>
                <c:pt idx="711">
                  <c:v>1.2651000000000001E-2</c:v>
                </c:pt>
                <c:pt idx="712">
                  <c:v>1.2945E-2</c:v>
                </c:pt>
                <c:pt idx="713">
                  <c:v>1.3246000000000001E-2</c:v>
                </c:pt>
                <c:pt idx="714">
                  <c:v>1.3554E-2</c:v>
                </c:pt>
                <c:pt idx="715">
                  <c:v>1.387E-2</c:v>
                </c:pt>
                <c:pt idx="716">
                  <c:v>1.4192E-2</c:v>
                </c:pt>
                <c:pt idx="717">
                  <c:v>1.4522999999999999E-2</c:v>
                </c:pt>
                <c:pt idx="718">
                  <c:v>1.486E-2</c:v>
                </c:pt>
                <c:pt idx="719">
                  <c:v>1.5206000000000001E-2</c:v>
                </c:pt>
                <c:pt idx="720">
                  <c:v>1.5559999999999999E-2</c:v>
                </c:pt>
                <c:pt idx="721">
                  <c:v>1.5921999999999999E-2</c:v>
                </c:pt>
                <c:pt idx="722">
                  <c:v>1.6292000000000001E-2</c:v>
                </c:pt>
                <c:pt idx="723">
                  <c:v>1.6671999999999999E-2</c:v>
                </c:pt>
                <c:pt idx="724">
                  <c:v>1.7059000000000001E-2</c:v>
                </c:pt>
                <c:pt idx="725">
                  <c:v>1.7455999999999999E-2</c:v>
                </c:pt>
                <c:pt idx="726">
                  <c:v>1.7863E-2</c:v>
                </c:pt>
                <c:pt idx="727">
                  <c:v>1.8277999999999999E-2</c:v>
                </c:pt>
                <c:pt idx="728">
                  <c:v>1.8703000000000001E-2</c:v>
                </c:pt>
                <c:pt idx="729">
                  <c:v>1.9139E-2</c:v>
                </c:pt>
                <c:pt idx="730">
                  <c:v>1.9584000000000001E-2</c:v>
                </c:pt>
                <c:pt idx="731">
                  <c:v>2.0039000000000001E-2</c:v>
                </c:pt>
                <c:pt idx="732">
                  <c:v>2.0506E-2</c:v>
                </c:pt>
                <c:pt idx="733">
                  <c:v>2.0983000000000002E-2</c:v>
                </c:pt>
                <c:pt idx="734">
                  <c:v>2.1471000000000001E-2</c:v>
                </c:pt>
                <c:pt idx="735">
                  <c:v>2.1971000000000001E-2</c:v>
                </c:pt>
                <c:pt idx="736">
                  <c:v>2.2481999999999999E-2</c:v>
                </c:pt>
                <c:pt idx="737">
                  <c:v>2.3005000000000001E-2</c:v>
                </c:pt>
                <c:pt idx="738">
                  <c:v>2.3539999999999998E-2</c:v>
                </c:pt>
                <c:pt idx="739">
                  <c:v>2.4087999999999998E-2</c:v>
                </c:pt>
                <c:pt idx="740">
                  <c:v>2.4648E-2</c:v>
                </c:pt>
                <c:pt idx="741">
                  <c:v>2.5222000000000001E-2</c:v>
                </c:pt>
                <c:pt idx="742">
                  <c:v>2.5808999999999999E-2</c:v>
                </c:pt>
                <c:pt idx="743">
                  <c:v>2.6408999999999998E-2</c:v>
                </c:pt>
                <c:pt idx="744">
                  <c:v>2.7023999999999999E-2</c:v>
                </c:pt>
                <c:pt idx="745">
                  <c:v>2.7651999999999999E-2</c:v>
                </c:pt>
                <c:pt idx="746">
                  <c:v>2.8296000000000002E-2</c:v>
                </c:pt>
                <c:pt idx="747">
                  <c:v>2.8954000000000001E-2</c:v>
                </c:pt>
                <c:pt idx="748">
                  <c:v>2.9628000000000002E-2</c:v>
                </c:pt>
                <c:pt idx="749">
                  <c:v>3.0317E-2</c:v>
                </c:pt>
                <c:pt idx="750">
                  <c:v>3.1022000000000001E-2</c:v>
                </c:pt>
                <c:pt idx="751">
                  <c:v>3.1744000000000001E-2</c:v>
                </c:pt>
                <c:pt idx="752">
                  <c:v>3.2482999999999998E-2</c:v>
                </c:pt>
                <c:pt idx="753">
                  <c:v>3.3238999999999998E-2</c:v>
                </c:pt>
                <c:pt idx="754">
                  <c:v>3.4012000000000001E-2</c:v>
                </c:pt>
                <c:pt idx="755">
                  <c:v>3.4803000000000001E-2</c:v>
                </c:pt>
                <c:pt idx="756">
                  <c:v>3.5612999999999999E-2</c:v>
                </c:pt>
                <c:pt idx="757">
                  <c:v>3.6442000000000002E-2</c:v>
                </c:pt>
                <c:pt idx="758">
                  <c:v>3.7289999999999997E-2</c:v>
                </c:pt>
                <c:pt idx="759">
                  <c:v>3.8157000000000003E-2</c:v>
                </c:pt>
                <c:pt idx="760">
                  <c:v>3.9045000000000003E-2</c:v>
                </c:pt>
                <c:pt idx="761">
                  <c:v>3.9953000000000002E-2</c:v>
                </c:pt>
                <c:pt idx="762">
                  <c:v>4.0883000000000003E-2</c:v>
                </c:pt>
                <c:pt idx="763">
                  <c:v>4.1834000000000003E-2</c:v>
                </c:pt>
                <c:pt idx="764">
                  <c:v>4.2807999999999999E-2</c:v>
                </c:pt>
                <c:pt idx="765">
                  <c:v>4.3804000000000003E-2</c:v>
                </c:pt>
                <c:pt idx="766">
                  <c:v>4.4823000000000002E-2</c:v>
                </c:pt>
                <c:pt idx="767">
                  <c:v>4.5865999999999997E-2</c:v>
                </c:pt>
                <c:pt idx="768">
                  <c:v>4.6933000000000002E-2</c:v>
                </c:pt>
                <c:pt idx="769">
                  <c:v>4.8024999999999998E-2</c:v>
                </c:pt>
                <c:pt idx="770">
                  <c:v>4.9141999999999998E-2</c:v>
                </c:pt>
                <c:pt idx="771">
                  <c:v>5.0285999999999997E-2</c:v>
                </c:pt>
                <c:pt idx="772">
                  <c:v>5.1455000000000001E-2</c:v>
                </c:pt>
                <c:pt idx="773">
                  <c:v>5.2652999999999998E-2</c:v>
                </c:pt>
                <c:pt idx="774">
                  <c:v>5.3878000000000002E-2</c:v>
                </c:pt>
                <c:pt idx="775">
                  <c:v>5.5130999999999999E-2</c:v>
                </c:pt>
                <c:pt idx="776">
                  <c:v>5.6413999999999999E-2</c:v>
                </c:pt>
                <c:pt idx="777">
                  <c:v>5.7727000000000001E-2</c:v>
                </c:pt>
                <c:pt idx="778">
                  <c:v>5.9069999999999998E-2</c:v>
                </c:pt>
                <c:pt idx="779">
                  <c:v>6.0443999999999998E-2</c:v>
                </c:pt>
                <c:pt idx="780">
                  <c:v>6.1850000000000002E-2</c:v>
                </c:pt>
                <c:pt idx="781">
                  <c:v>6.3289999999999999E-2</c:v>
                </c:pt>
                <c:pt idx="782">
                  <c:v>6.4762E-2</c:v>
                </c:pt>
                <c:pt idx="783">
                  <c:v>6.6268999999999995E-2</c:v>
                </c:pt>
                <c:pt idx="784">
                  <c:v>6.7810999999999996E-2</c:v>
                </c:pt>
                <c:pt idx="785">
                  <c:v>6.9388000000000005E-2</c:v>
                </c:pt>
                <c:pt idx="786">
                  <c:v>7.1002999999999997E-2</c:v>
                </c:pt>
                <c:pt idx="787">
                  <c:v>7.2654999999999997E-2</c:v>
                </c:pt>
                <c:pt idx="788">
                  <c:v>7.4344999999999994E-2</c:v>
                </c:pt>
                <c:pt idx="789">
                  <c:v>7.6075000000000004E-2</c:v>
                </c:pt>
                <c:pt idx="790">
                  <c:v>7.7844999999999998E-2</c:v>
                </c:pt>
                <c:pt idx="791">
                  <c:v>7.9656000000000005E-2</c:v>
                </c:pt>
                <c:pt idx="792">
                  <c:v>8.1509999999999999E-2</c:v>
                </c:pt>
                <c:pt idx="793">
                  <c:v>8.3405999999999994E-2</c:v>
                </c:pt>
                <c:pt idx="794">
                  <c:v>8.5347000000000006E-2</c:v>
                </c:pt>
                <c:pt idx="795">
                  <c:v>8.7332999999999994E-2</c:v>
                </c:pt>
                <c:pt idx="796">
                  <c:v>8.9365E-2</c:v>
                </c:pt>
                <c:pt idx="797">
                  <c:v>9.1443999999999998E-2</c:v>
                </c:pt>
                <c:pt idx="798">
                  <c:v>9.3571000000000001E-2</c:v>
                </c:pt>
                <c:pt idx="799">
                  <c:v>9.5749000000000001E-2</c:v>
                </c:pt>
                <c:pt idx="800">
                  <c:v>9.7975999999999994E-2</c:v>
                </c:pt>
                <c:pt idx="801">
                  <c:v>0.10026</c:v>
                </c:pt>
                <c:pt idx="802">
                  <c:v>0.10259</c:v>
                </c:pt>
                <c:pt idx="803">
                  <c:v>0.10498</c:v>
                </c:pt>
                <c:pt idx="804">
                  <c:v>0.10742</c:v>
                </c:pt>
                <c:pt idx="805">
                  <c:v>0.10992</c:v>
                </c:pt>
                <c:pt idx="806">
                  <c:v>0.11247</c:v>
                </c:pt>
                <c:pt idx="807">
                  <c:v>0.11509</c:v>
                </c:pt>
                <c:pt idx="808">
                  <c:v>0.11777</c:v>
                </c:pt>
                <c:pt idx="809">
                  <c:v>0.12051000000000001</c:v>
                </c:pt>
                <c:pt idx="810">
                  <c:v>0.12331</c:v>
                </c:pt>
                <c:pt idx="811">
                  <c:v>0.12617999999999999</c:v>
                </c:pt>
                <c:pt idx="812">
                  <c:v>0.12912000000000001</c:v>
                </c:pt>
                <c:pt idx="813">
                  <c:v>0.13211999999999999</c:v>
                </c:pt>
                <c:pt idx="814">
                  <c:v>0.13519999999999999</c:v>
                </c:pt>
                <c:pt idx="815">
                  <c:v>0.13833999999999999</c:v>
                </c:pt>
                <c:pt idx="816">
                  <c:v>0.14155999999999999</c:v>
                </c:pt>
                <c:pt idx="817">
                  <c:v>0.14485000000000001</c:v>
                </c:pt>
                <c:pt idx="818">
                  <c:v>0.14821999999999999</c:v>
                </c:pt>
                <c:pt idx="819">
                  <c:v>0.15167</c:v>
                </c:pt>
                <c:pt idx="820">
                  <c:v>0.1552</c:v>
                </c:pt>
                <c:pt idx="821">
                  <c:v>0.15881000000000001</c:v>
                </c:pt>
                <c:pt idx="822">
                  <c:v>0.16250999999999999</c:v>
                </c:pt>
                <c:pt idx="823">
                  <c:v>0.16628999999999999</c:v>
                </c:pt>
                <c:pt idx="824">
                  <c:v>0.17016000000000001</c:v>
                </c:pt>
                <c:pt idx="825">
                  <c:v>0.17412</c:v>
                </c:pt>
                <c:pt idx="826">
                  <c:v>0.17817</c:v>
                </c:pt>
                <c:pt idx="827">
                  <c:v>0.18231</c:v>
                </c:pt>
                <c:pt idx="828">
                  <c:v>0.18656</c:v>
                </c:pt>
                <c:pt idx="829">
                  <c:v>0.19089999999999999</c:v>
                </c:pt>
                <c:pt idx="830">
                  <c:v>0.19534000000000001</c:v>
                </c:pt>
                <c:pt idx="831">
                  <c:v>0.19988</c:v>
                </c:pt>
                <c:pt idx="832">
                  <c:v>0.20452999999999999</c:v>
                </c:pt>
                <c:pt idx="833">
                  <c:v>0.20929</c:v>
                </c:pt>
                <c:pt idx="834">
                  <c:v>0.21415999999999999</c:v>
                </c:pt>
                <c:pt idx="835">
                  <c:v>0.21915000000000001</c:v>
                </c:pt>
                <c:pt idx="836">
                  <c:v>0.22423999999999999</c:v>
                </c:pt>
                <c:pt idx="837">
                  <c:v>0.22946</c:v>
                </c:pt>
                <c:pt idx="838">
                  <c:v>0.23480000000000001</c:v>
                </c:pt>
                <c:pt idx="839">
                  <c:v>0.24026</c:v>
                </c:pt>
                <c:pt idx="840">
                  <c:v>0.24585000000000001</c:v>
                </c:pt>
                <c:pt idx="841">
                  <c:v>0.25157000000000002</c:v>
                </c:pt>
                <c:pt idx="842">
                  <c:v>0.25742999999999999</c:v>
                </c:pt>
                <c:pt idx="843">
                  <c:v>0.26341999999999999</c:v>
                </c:pt>
                <c:pt idx="844">
                  <c:v>0.26955000000000001</c:v>
                </c:pt>
                <c:pt idx="845">
                  <c:v>0.27582000000000001</c:v>
                </c:pt>
                <c:pt idx="846">
                  <c:v>0.28222999999999998</c:v>
                </c:pt>
                <c:pt idx="847">
                  <c:v>0.2888</c:v>
                </c:pt>
                <c:pt idx="848">
                  <c:v>0.29552</c:v>
                </c:pt>
                <c:pt idx="849">
                  <c:v>0.3024</c:v>
                </c:pt>
                <c:pt idx="850">
                  <c:v>0.30942999999999998</c:v>
                </c:pt>
                <c:pt idx="851">
                  <c:v>0.31663000000000002</c:v>
                </c:pt>
                <c:pt idx="852">
                  <c:v>0.32400000000000001</c:v>
                </c:pt>
                <c:pt idx="853">
                  <c:v>0.33154</c:v>
                </c:pt>
                <c:pt idx="854">
                  <c:v>0.33925</c:v>
                </c:pt>
                <c:pt idx="855">
                  <c:v>0.34714</c:v>
                </c:pt>
                <c:pt idx="856">
                  <c:v>0.35521999999999998</c:v>
                </c:pt>
                <c:pt idx="857">
                  <c:v>0.36348999999999998</c:v>
                </c:pt>
                <c:pt idx="858">
                  <c:v>0.37193999999999999</c:v>
                </c:pt>
                <c:pt idx="859">
                  <c:v>0.38059999999999999</c:v>
                </c:pt>
                <c:pt idx="860">
                  <c:v>0.38945000000000002</c:v>
                </c:pt>
                <c:pt idx="861">
                  <c:v>0.39850999999999998</c:v>
                </c:pt>
                <c:pt idx="862">
                  <c:v>0.40778999999999999</c:v>
                </c:pt>
                <c:pt idx="863">
                  <c:v>0.41726999999999997</c:v>
                </c:pt>
                <c:pt idx="864">
                  <c:v>0.42698000000000003</c:v>
                </c:pt>
                <c:pt idx="865">
                  <c:v>0.43691999999999998</c:v>
                </c:pt>
                <c:pt idx="866">
                  <c:v>0.44707999999999998</c:v>
                </c:pt>
                <c:pt idx="867">
                  <c:v>0.45749000000000001</c:v>
                </c:pt>
                <c:pt idx="868">
                  <c:v>0.46812999999999999</c:v>
                </c:pt>
                <c:pt idx="869">
                  <c:v>0.47902</c:v>
                </c:pt>
                <c:pt idx="870">
                  <c:v>0.49016999999999999</c:v>
                </c:pt>
                <c:pt idx="871">
                  <c:v>0.50156999999999996</c:v>
                </c:pt>
                <c:pt idx="872">
                  <c:v>0.51324000000000003</c:v>
                </c:pt>
                <c:pt idx="873">
                  <c:v>0.52517999999999998</c:v>
                </c:pt>
                <c:pt idx="874">
                  <c:v>0.53739999999999999</c:v>
                </c:pt>
                <c:pt idx="875">
                  <c:v>0.54991000000000001</c:v>
                </c:pt>
                <c:pt idx="876">
                  <c:v>0.56269999999999998</c:v>
                </c:pt>
                <c:pt idx="877">
                  <c:v>0.57579000000000002</c:v>
                </c:pt>
                <c:pt idx="878">
                  <c:v>0.58918999999999999</c:v>
                </c:pt>
                <c:pt idx="879">
                  <c:v>0.60289999999999999</c:v>
                </c:pt>
                <c:pt idx="880">
                  <c:v>0.61692999999999998</c:v>
                </c:pt>
                <c:pt idx="881">
                  <c:v>0.63127999999999995</c:v>
                </c:pt>
                <c:pt idx="882">
                  <c:v>0.64597000000000004</c:v>
                </c:pt>
                <c:pt idx="883">
                  <c:v>0.66100000000000003</c:v>
                </c:pt>
                <c:pt idx="884">
                  <c:v>0.67637999999999998</c:v>
                </c:pt>
                <c:pt idx="885">
                  <c:v>0.69211</c:v>
                </c:pt>
                <c:pt idx="886">
                  <c:v>0.70821999999999996</c:v>
                </c:pt>
                <c:pt idx="887">
                  <c:v>0.72470000000000001</c:v>
                </c:pt>
                <c:pt idx="888">
                  <c:v>0.74156</c:v>
                </c:pt>
                <c:pt idx="889">
                  <c:v>0.75880999999999998</c:v>
                </c:pt>
                <c:pt idx="890">
                  <c:v>0.77646999999999999</c:v>
                </c:pt>
                <c:pt idx="891">
                  <c:v>0.79452999999999996</c:v>
                </c:pt>
                <c:pt idx="892">
                  <c:v>0.81301999999999996</c:v>
                </c:pt>
                <c:pt idx="893">
                  <c:v>0.83192999999999995</c:v>
                </c:pt>
                <c:pt idx="894">
                  <c:v>0.85128999999999999</c:v>
                </c:pt>
                <c:pt idx="895">
                  <c:v>0.87109999999999999</c:v>
                </c:pt>
                <c:pt idx="896">
                  <c:v>0.89136000000000004</c:v>
                </c:pt>
                <c:pt idx="897">
                  <c:v>0.91210000000000002</c:v>
                </c:pt>
                <c:pt idx="898">
                  <c:v>0.93332999999999999</c:v>
                </c:pt>
                <c:pt idx="899">
                  <c:v>0.95504</c:v>
                </c:pt>
                <c:pt idx="900">
                  <c:v>0.97726000000000002</c:v>
                </c:pt>
                <c:pt idx="901">
                  <c:v>1</c:v>
                </c:pt>
              </c:numCache>
            </c:numRef>
          </c:xVal>
          <c:yVal>
            <c:numRef>
              <c:f>'1883_'!$AO$2:$AO$903</c:f>
              <c:numCache>
                <c:formatCode>0.00E+00</c:formatCode>
                <c:ptCount val="902"/>
                <c:pt idx="0">
                  <c:v>4.44717E-8</c:v>
                </c:pt>
                <c:pt idx="1">
                  <c:v>6.3245900000000004E-9</c:v>
                </c:pt>
                <c:pt idx="2">
                  <c:v>2.51183E-9</c:v>
                </c:pt>
                <c:pt idx="3">
                  <c:v>2.5926899999999999E-8</c:v>
                </c:pt>
                <c:pt idx="4">
                  <c:v>1.9734E-8</c:v>
                </c:pt>
                <c:pt idx="5">
                  <c:v>5.0580800000000004E-9</c:v>
                </c:pt>
                <c:pt idx="6">
                  <c:v>2.55814E-9</c:v>
                </c:pt>
                <c:pt idx="7">
                  <c:v>1.35126E-8</c:v>
                </c:pt>
                <c:pt idx="8">
                  <c:v>2.5909100000000001E-9</c:v>
                </c:pt>
                <c:pt idx="9">
                  <c:v>7.6608000000000007E-9</c:v>
                </c:pt>
                <c:pt idx="10">
                  <c:v>5.0843300000000004E-9</c:v>
                </c:pt>
                <c:pt idx="11">
                  <c:v>5.1540499999999996E-9</c:v>
                </c:pt>
                <c:pt idx="12">
                  <c:v>2.5203799999999999E-9</c:v>
                </c:pt>
                <c:pt idx="13">
                  <c:v>1.34829E-8</c:v>
                </c:pt>
                <c:pt idx="14">
                  <c:v>9.0967599999999999E-9</c:v>
                </c:pt>
                <c:pt idx="15">
                  <c:v>1.4030800000000001E-8</c:v>
                </c:pt>
                <c:pt idx="16">
                  <c:v>0</c:v>
                </c:pt>
                <c:pt idx="17">
                  <c:v>0</c:v>
                </c:pt>
                <c:pt idx="18">
                  <c:v>4.9762700000000002E-9</c:v>
                </c:pt>
                <c:pt idx="19">
                  <c:v>1.58628E-8</c:v>
                </c:pt>
                <c:pt idx="20">
                  <c:v>7.7105299999999994E-9</c:v>
                </c:pt>
                <c:pt idx="21">
                  <c:v>0</c:v>
                </c:pt>
                <c:pt idx="22">
                  <c:v>8.4198600000000003E-9</c:v>
                </c:pt>
                <c:pt idx="23">
                  <c:v>1.0648099999999999E-8</c:v>
                </c:pt>
                <c:pt idx="24">
                  <c:v>1.37033E-8</c:v>
                </c:pt>
                <c:pt idx="25">
                  <c:v>1.26107E-8</c:v>
                </c:pt>
                <c:pt idx="26">
                  <c:v>2.60845E-9</c:v>
                </c:pt>
                <c:pt idx="27">
                  <c:v>1.42976E-8</c:v>
                </c:pt>
                <c:pt idx="28">
                  <c:v>6.0017400000000004E-9</c:v>
                </c:pt>
                <c:pt idx="29">
                  <c:v>8.4869199999999995E-9</c:v>
                </c:pt>
                <c:pt idx="30">
                  <c:v>1.14388E-8</c:v>
                </c:pt>
                <c:pt idx="31">
                  <c:v>1.4180500000000001E-8</c:v>
                </c:pt>
                <c:pt idx="32">
                  <c:v>1.5661E-8</c:v>
                </c:pt>
                <c:pt idx="33">
                  <c:v>1.6872200000000001E-8</c:v>
                </c:pt>
                <c:pt idx="34">
                  <c:v>1.1757000000000001E-8</c:v>
                </c:pt>
                <c:pt idx="35">
                  <c:v>1.48666E-8</c:v>
                </c:pt>
                <c:pt idx="36">
                  <c:v>1.3926199999999999E-8</c:v>
                </c:pt>
                <c:pt idx="37">
                  <c:v>1.5498300000000001E-8</c:v>
                </c:pt>
                <c:pt idx="38">
                  <c:v>7.4901099999999996E-8</c:v>
                </c:pt>
                <c:pt idx="39">
                  <c:v>3.6131799999999998E-8</c:v>
                </c:pt>
                <c:pt idx="40">
                  <c:v>3.3493500000000001E-8</c:v>
                </c:pt>
                <c:pt idx="41">
                  <c:v>3.04438E-8</c:v>
                </c:pt>
                <c:pt idx="42">
                  <c:v>4.47544E-8</c:v>
                </c:pt>
                <c:pt idx="43">
                  <c:v>4.2577999999999999E-8</c:v>
                </c:pt>
                <c:pt idx="44">
                  <c:v>2.81252E-8</c:v>
                </c:pt>
                <c:pt idx="45">
                  <c:v>2.8678800000000001E-8</c:v>
                </c:pt>
                <c:pt idx="46">
                  <c:v>4.0894000000000002E-8</c:v>
                </c:pt>
                <c:pt idx="47">
                  <c:v>3.04252E-8</c:v>
                </c:pt>
                <c:pt idx="48">
                  <c:v>1.60884E-8</c:v>
                </c:pt>
                <c:pt idx="49">
                  <c:v>2.2684599999999999E-8</c:v>
                </c:pt>
                <c:pt idx="50">
                  <c:v>4.6694199999999999E-8</c:v>
                </c:pt>
                <c:pt idx="51">
                  <c:v>3.3651600000000001E-8</c:v>
                </c:pt>
                <c:pt idx="52">
                  <c:v>3.0837799999999997E-8</c:v>
                </c:pt>
                <c:pt idx="53">
                  <c:v>3.5394900000000002E-8</c:v>
                </c:pt>
                <c:pt idx="54">
                  <c:v>3.0121000000000002E-8</c:v>
                </c:pt>
                <c:pt idx="55">
                  <c:v>4.4988400000000001E-8</c:v>
                </c:pt>
                <c:pt idx="56">
                  <c:v>6.7608599999999998E-8</c:v>
                </c:pt>
                <c:pt idx="57">
                  <c:v>4.8524700000000003E-8</c:v>
                </c:pt>
                <c:pt idx="58">
                  <c:v>8.2148099999999994E-8</c:v>
                </c:pt>
                <c:pt idx="59">
                  <c:v>8.3752200000000005E-8</c:v>
                </c:pt>
                <c:pt idx="60">
                  <c:v>8.2254200000000001E-8</c:v>
                </c:pt>
                <c:pt idx="61">
                  <c:v>5.3408100000000003E-8</c:v>
                </c:pt>
                <c:pt idx="62">
                  <c:v>7.8172200000000004E-8</c:v>
                </c:pt>
                <c:pt idx="63">
                  <c:v>7.1502000000000001E-8</c:v>
                </c:pt>
                <c:pt idx="64">
                  <c:v>6.5220800000000001E-8</c:v>
                </c:pt>
                <c:pt idx="65">
                  <c:v>5.15026E-8</c:v>
                </c:pt>
                <c:pt idx="66">
                  <c:v>7.0325599999999995E-8</c:v>
                </c:pt>
                <c:pt idx="67">
                  <c:v>6.2275599999999999E-8</c:v>
                </c:pt>
                <c:pt idx="68">
                  <c:v>4.8224600000000002E-8</c:v>
                </c:pt>
                <c:pt idx="69">
                  <c:v>6.2970199999999998E-8</c:v>
                </c:pt>
                <c:pt idx="70">
                  <c:v>1.8687600000000001E-7</c:v>
                </c:pt>
                <c:pt idx="71">
                  <c:v>1.2851999999999999E-7</c:v>
                </c:pt>
                <c:pt idx="72">
                  <c:v>7.3026400000000003E-8</c:v>
                </c:pt>
                <c:pt idx="73">
                  <c:v>1.06058E-7</c:v>
                </c:pt>
                <c:pt idx="74">
                  <c:v>9.5678200000000002E-8</c:v>
                </c:pt>
                <c:pt idx="75">
                  <c:v>8.6447000000000006E-8</c:v>
                </c:pt>
                <c:pt idx="76">
                  <c:v>8.8892800000000003E-8</c:v>
                </c:pt>
                <c:pt idx="77">
                  <c:v>1.04355E-7</c:v>
                </c:pt>
                <c:pt idx="78">
                  <c:v>2.1122400000000001E-7</c:v>
                </c:pt>
                <c:pt idx="79">
                  <c:v>2.1407100000000001E-7</c:v>
                </c:pt>
                <c:pt idx="80">
                  <c:v>1.7573800000000001E-7</c:v>
                </c:pt>
                <c:pt idx="81">
                  <c:v>1.2886300000000001E-7</c:v>
                </c:pt>
                <c:pt idx="82">
                  <c:v>1.7023999999999999E-7</c:v>
                </c:pt>
                <c:pt idx="83">
                  <c:v>1.40271E-7</c:v>
                </c:pt>
                <c:pt idx="84">
                  <c:v>2.35373E-7</c:v>
                </c:pt>
                <c:pt idx="85">
                  <c:v>2.1148100000000001E-7</c:v>
                </c:pt>
                <c:pt idx="86">
                  <c:v>2.9546700000000001E-7</c:v>
                </c:pt>
                <c:pt idx="87">
                  <c:v>1.28368E-7</c:v>
                </c:pt>
                <c:pt idx="88">
                  <c:v>1.6092399999999999E-7</c:v>
                </c:pt>
                <c:pt idx="89">
                  <c:v>2.2863300000000001E-7</c:v>
                </c:pt>
                <c:pt idx="90">
                  <c:v>2.5506499999999999E-7</c:v>
                </c:pt>
                <c:pt idx="91">
                  <c:v>1.9973300000000001E-7</c:v>
                </c:pt>
                <c:pt idx="92">
                  <c:v>2.6115799999999999E-7</c:v>
                </c:pt>
                <c:pt idx="93">
                  <c:v>2.7363899999999998E-7</c:v>
                </c:pt>
                <c:pt idx="94">
                  <c:v>3.6310600000000002E-7</c:v>
                </c:pt>
                <c:pt idx="95">
                  <c:v>3.0644799999999999E-7</c:v>
                </c:pt>
                <c:pt idx="96">
                  <c:v>2.0160899999999999E-7</c:v>
                </c:pt>
                <c:pt idx="97">
                  <c:v>3.3608300000000001E-7</c:v>
                </c:pt>
                <c:pt idx="98">
                  <c:v>4.0397399999999999E-7</c:v>
                </c:pt>
                <c:pt idx="99">
                  <c:v>2.6828200000000002E-7</c:v>
                </c:pt>
                <c:pt idx="100">
                  <c:v>3.9739599999999999E-7</c:v>
                </c:pt>
                <c:pt idx="101">
                  <c:v>3.51134E-7</c:v>
                </c:pt>
                <c:pt idx="102">
                  <c:v>3.2688500000000001E-7</c:v>
                </c:pt>
                <c:pt idx="103">
                  <c:v>3.8315599999999999E-7</c:v>
                </c:pt>
                <c:pt idx="104">
                  <c:v>4.0123699999999998E-7</c:v>
                </c:pt>
                <c:pt idx="105">
                  <c:v>4.2151599999999997E-7</c:v>
                </c:pt>
                <c:pt idx="106">
                  <c:v>3.9514700000000001E-7</c:v>
                </c:pt>
                <c:pt idx="107">
                  <c:v>3.8486400000000002E-7</c:v>
                </c:pt>
                <c:pt idx="108">
                  <c:v>5.7078200000000004E-7</c:v>
                </c:pt>
                <c:pt idx="109">
                  <c:v>5.5806200000000001E-7</c:v>
                </c:pt>
                <c:pt idx="110">
                  <c:v>5.0667200000000003E-7</c:v>
                </c:pt>
                <c:pt idx="111">
                  <c:v>5.9819299999999996E-7</c:v>
                </c:pt>
                <c:pt idx="112">
                  <c:v>5.0638599999999997E-7</c:v>
                </c:pt>
                <c:pt idx="113">
                  <c:v>6.3015100000000004E-7</c:v>
                </c:pt>
                <c:pt idx="114">
                  <c:v>5.7648299999999996E-7</c:v>
                </c:pt>
                <c:pt idx="115">
                  <c:v>6.2006200000000001E-7</c:v>
                </c:pt>
                <c:pt idx="116">
                  <c:v>7.49562E-7</c:v>
                </c:pt>
                <c:pt idx="117">
                  <c:v>7.4583999999999996E-7</c:v>
                </c:pt>
                <c:pt idx="118">
                  <c:v>7.2073800000000003E-7</c:v>
                </c:pt>
                <c:pt idx="119">
                  <c:v>6.8738499999999998E-7</c:v>
                </c:pt>
                <c:pt idx="120">
                  <c:v>7.1402699999999997E-7</c:v>
                </c:pt>
                <c:pt idx="121">
                  <c:v>6.1640199999999999E-7</c:v>
                </c:pt>
                <c:pt idx="122">
                  <c:v>8.5446399999999999E-7</c:v>
                </c:pt>
                <c:pt idx="123">
                  <c:v>7.4060700000000004E-7</c:v>
                </c:pt>
                <c:pt idx="124">
                  <c:v>9.45884E-7</c:v>
                </c:pt>
                <c:pt idx="125">
                  <c:v>9.2318799999999999E-7</c:v>
                </c:pt>
                <c:pt idx="126">
                  <c:v>9.2369299999999996E-7</c:v>
                </c:pt>
                <c:pt idx="127">
                  <c:v>1.0276900000000001E-6</c:v>
                </c:pt>
                <c:pt idx="128">
                  <c:v>9.3903900000000005E-7</c:v>
                </c:pt>
                <c:pt idx="129">
                  <c:v>1.02082E-6</c:v>
                </c:pt>
                <c:pt idx="130">
                  <c:v>1.0067400000000001E-6</c:v>
                </c:pt>
                <c:pt idx="131">
                  <c:v>1.11847E-6</c:v>
                </c:pt>
                <c:pt idx="132">
                  <c:v>1.0989800000000001E-6</c:v>
                </c:pt>
                <c:pt idx="133">
                  <c:v>1.15991E-6</c:v>
                </c:pt>
                <c:pt idx="134">
                  <c:v>1.28111E-6</c:v>
                </c:pt>
                <c:pt idx="135">
                  <c:v>1.21062E-6</c:v>
                </c:pt>
                <c:pt idx="136">
                  <c:v>1.1841400000000001E-6</c:v>
                </c:pt>
                <c:pt idx="137">
                  <c:v>1.31288E-6</c:v>
                </c:pt>
                <c:pt idx="138">
                  <c:v>1.45298E-6</c:v>
                </c:pt>
                <c:pt idx="139">
                  <c:v>1.38284E-6</c:v>
                </c:pt>
                <c:pt idx="140">
                  <c:v>1.43994E-6</c:v>
                </c:pt>
                <c:pt idx="141">
                  <c:v>1.4446399999999999E-6</c:v>
                </c:pt>
                <c:pt idx="142">
                  <c:v>1.56314E-6</c:v>
                </c:pt>
                <c:pt idx="143">
                  <c:v>1.6740199999999999E-6</c:v>
                </c:pt>
                <c:pt idx="144">
                  <c:v>1.6100799999999999E-6</c:v>
                </c:pt>
                <c:pt idx="145">
                  <c:v>1.64798E-6</c:v>
                </c:pt>
                <c:pt idx="146">
                  <c:v>1.7166899999999999E-6</c:v>
                </c:pt>
                <c:pt idx="147">
                  <c:v>1.7426799999999999E-6</c:v>
                </c:pt>
                <c:pt idx="148">
                  <c:v>1.7832600000000001E-6</c:v>
                </c:pt>
                <c:pt idx="149">
                  <c:v>1.88415E-6</c:v>
                </c:pt>
                <c:pt idx="150">
                  <c:v>1.9491399999999999E-6</c:v>
                </c:pt>
                <c:pt idx="151">
                  <c:v>1.8869399999999999E-6</c:v>
                </c:pt>
                <c:pt idx="152">
                  <c:v>1.83203E-6</c:v>
                </c:pt>
                <c:pt idx="153">
                  <c:v>1.9168699999999998E-6</c:v>
                </c:pt>
                <c:pt idx="154">
                  <c:v>1.9967599999999998E-6</c:v>
                </c:pt>
                <c:pt idx="155">
                  <c:v>2.5339500000000001E-6</c:v>
                </c:pt>
                <c:pt idx="156">
                  <c:v>2.17551E-6</c:v>
                </c:pt>
                <c:pt idx="157">
                  <c:v>2.0579100000000001E-6</c:v>
                </c:pt>
                <c:pt idx="158">
                  <c:v>2.1878500000000002E-6</c:v>
                </c:pt>
                <c:pt idx="159">
                  <c:v>2.4736599999999999E-6</c:v>
                </c:pt>
                <c:pt idx="160">
                  <c:v>2.2797099999999998E-6</c:v>
                </c:pt>
                <c:pt idx="161">
                  <c:v>2.6523099999999999E-6</c:v>
                </c:pt>
                <c:pt idx="162">
                  <c:v>2.29977E-6</c:v>
                </c:pt>
                <c:pt idx="163">
                  <c:v>2.2627700000000002E-6</c:v>
                </c:pt>
                <c:pt idx="164">
                  <c:v>2.3077599999999999E-6</c:v>
                </c:pt>
                <c:pt idx="165">
                  <c:v>2.3904099999999999E-6</c:v>
                </c:pt>
                <c:pt idx="166">
                  <c:v>2.5163599999999999E-6</c:v>
                </c:pt>
                <c:pt idx="167">
                  <c:v>2.6137000000000001E-6</c:v>
                </c:pt>
                <c:pt idx="168">
                  <c:v>2.6466100000000001E-6</c:v>
                </c:pt>
                <c:pt idx="169">
                  <c:v>2.4037200000000001E-6</c:v>
                </c:pt>
                <c:pt idx="170">
                  <c:v>2.5484E-6</c:v>
                </c:pt>
                <c:pt idx="171">
                  <c:v>2.65658E-6</c:v>
                </c:pt>
                <c:pt idx="172">
                  <c:v>2.77231E-6</c:v>
                </c:pt>
                <c:pt idx="173">
                  <c:v>2.6551000000000002E-6</c:v>
                </c:pt>
                <c:pt idx="174">
                  <c:v>2.4549E-6</c:v>
                </c:pt>
                <c:pt idx="175">
                  <c:v>2.5757300000000002E-6</c:v>
                </c:pt>
                <c:pt idx="176">
                  <c:v>2.8484900000000001E-6</c:v>
                </c:pt>
                <c:pt idx="177">
                  <c:v>2.4567499999999998E-6</c:v>
                </c:pt>
                <c:pt idx="178">
                  <c:v>2.6106699999999999E-6</c:v>
                </c:pt>
                <c:pt idx="179">
                  <c:v>2.6438699999999998E-6</c:v>
                </c:pt>
                <c:pt idx="180">
                  <c:v>2.8273800000000001E-6</c:v>
                </c:pt>
                <c:pt idx="181">
                  <c:v>2.6616200000000002E-6</c:v>
                </c:pt>
                <c:pt idx="182">
                  <c:v>2.4683499999999998E-6</c:v>
                </c:pt>
                <c:pt idx="183">
                  <c:v>2.8635000000000002E-6</c:v>
                </c:pt>
                <c:pt idx="184">
                  <c:v>2.8236599999999999E-6</c:v>
                </c:pt>
                <c:pt idx="185">
                  <c:v>2.5504199999999999E-6</c:v>
                </c:pt>
                <c:pt idx="186">
                  <c:v>2.6534700000000001E-6</c:v>
                </c:pt>
                <c:pt idx="187">
                  <c:v>2.67878E-6</c:v>
                </c:pt>
                <c:pt idx="188">
                  <c:v>2.5116300000000002E-6</c:v>
                </c:pt>
                <c:pt idx="189">
                  <c:v>2.6186499999999999E-6</c:v>
                </c:pt>
                <c:pt idx="190">
                  <c:v>2.47592E-6</c:v>
                </c:pt>
                <c:pt idx="191">
                  <c:v>2.5715799999999999E-6</c:v>
                </c:pt>
                <c:pt idx="192">
                  <c:v>2.6662E-6</c:v>
                </c:pt>
                <c:pt idx="193">
                  <c:v>2.4140999999999999E-6</c:v>
                </c:pt>
                <c:pt idx="194">
                  <c:v>2.5083600000000002E-6</c:v>
                </c:pt>
                <c:pt idx="195">
                  <c:v>2.6348199999999999E-6</c:v>
                </c:pt>
                <c:pt idx="196">
                  <c:v>2.26359E-6</c:v>
                </c:pt>
                <c:pt idx="197">
                  <c:v>2.5213599999999999E-6</c:v>
                </c:pt>
                <c:pt idx="198">
                  <c:v>2.3288699999999999E-6</c:v>
                </c:pt>
                <c:pt idx="199">
                  <c:v>2.18309E-6</c:v>
                </c:pt>
                <c:pt idx="200">
                  <c:v>2.21115E-6</c:v>
                </c:pt>
                <c:pt idx="201">
                  <c:v>2.2116600000000001E-6</c:v>
                </c:pt>
                <c:pt idx="202">
                  <c:v>2.1879700000000001E-6</c:v>
                </c:pt>
                <c:pt idx="203">
                  <c:v>2.0795199999999999E-6</c:v>
                </c:pt>
                <c:pt idx="204">
                  <c:v>2.0021799999999999E-6</c:v>
                </c:pt>
                <c:pt idx="205">
                  <c:v>1.838E-6</c:v>
                </c:pt>
                <c:pt idx="206">
                  <c:v>1.85443E-6</c:v>
                </c:pt>
                <c:pt idx="207">
                  <c:v>1.76914E-6</c:v>
                </c:pt>
                <c:pt idx="208">
                  <c:v>1.7637200000000001E-6</c:v>
                </c:pt>
                <c:pt idx="209">
                  <c:v>1.7440500000000001E-6</c:v>
                </c:pt>
                <c:pt idx="210">
                  <c:v>1.7777999999999999E-6</c:v>
                </c:pt>
                <c:pt idx="211">
                  <c:v>1.8112300000000001E-6</c:v>
                </c:pt>
                <c:pt idx="212">
                  <c:v>1.7189E-6</c:v>
                </c:pt>
                <c:pt idx="213">
                  <c:v>1.71989E-6</c:v>
                </c:pt>
                <c:pt idx="214">
                  <c:v>1.6418999999999999E-6</c:v>
                </c:pt>
                <c:pt idx="215">
                  <c:v>1.4946099999999999E-6</c:v>
                </c:pt>
                <c:pt idx="216">
                  <c:v>1.53419E-6</c:v>
                </c:pt>
                <c:pt idx="217">
                  <c:v>1.40785E-6</c:v>
                </c:pt>
                <c:pt idx="218">
                  <c:v>1.2879E-6</c:v>
                </c:pt>
                <c:pt idx="219">
                  <c:v>1.23275E-6</c:v>
                </c:pt>
                <c:pt idx="220">
                  <c:v>1.26998E-6</c:v>
                </c:pt>
                <c:pt idx="221">
                  <c:v>1.16275E-6</c:v>
                </c:pt>
                <c:pt idx="222">
                  <c:v>1.19066E-6</c:v>
                </c:pt>
                <c:pt idx="223">
                  <c:v>1.00544E-6</c:v>
                </c:pt>
                <c:pt idx="224">
                  <c:v>1.1183200000000001E-6</c:v>
                </c:pt>
                <c:pt idx="225">
                  <c:v>1.0426E-6</c:v>
                </c:pt>
                <c:pt idx="226">
                  <c:v>1.08365E-6</c:v>
                </c:pt>
                <c:pt idx="227">
                  <c:v>8.5970299999999998E-7</c:v>
                </c:pt>
                <c:pt idx="228">
                  <c:v>9.9020999999999992E-7</c:v>
                </c:pt>
                <c:pt idx="229">
                  <c:v>9.6814300000000002E-7</c:v>
                </c:pt>
                <c:pt idx="230">
                  <c:v>9.6254500000000007E-7</c:v>
                </c:pt>
                <c:pt idx="231">
                  <c:v>8.7977700000000003E-7</c:v>
                </c:pt>
                <c:pt idx="232">
                  <c:v>8.7257199999999999E-7</c:v>
                </c:pt>
                <c:pt idx="233">
                  <c:v>8.5126799999999997E-7</c:v>
                </c:pt>
                <c:pt idx="234">
                  <c:v>9.2660799999999996E-7</c:v>
                </c:pt>
                <c:pt idx="235">
                  <c:v>7.6517599999999997E-7</c:v>
                </c:pt>
                <c:pt idx="236">
                  <c:v>6.9266699999999999E-7</c:v>
                </c:pt>
                <c:pt idx="237">
                  <c:v>7.4359599999999996E-7</c:v>
                </c:pt>
                <c:pt idx="238">
                  <c:v>7.62312E-7</c:v>
                </c:pt>
                <c:pt idx="239">
                  <c:v>8.8896000000000004E-7</c:v>
                </c:pt>
                <c:pt idx="240">
                  <c:v>6.8522300000000002E-7</c:v>
                </c:pt>
                <c:pt idx="241">
                  <c:v>7.2116700000000001E-7</c:v>
                </c:pt>
                <c:pt idx="242">
                  <c:v>7.0288799999999996E-7</c:v>
                </c:pt>
                <c:pt idx="243">
                  <c:v>6.7928799999999999E-7</c:v>
                </c:pt>
                <c:pt idx="244">
                  <c:v>6.6028199999999998E-7</c:v>
                </c:pt>
                <c:pt idx="245">
                  <c:v>6.7950400000000002E-7</c:v>
                </c:pt>
                <c:pt idx="246">
                  <c:v>5.5612799999999999E-7</c:v>
                </c:pt>
                <c:pt idx="247">
                  <c:v>7.33644E-7</c:v>
                </c:pt>
                <c:pt idx="248">
                  <c:v>6.6424699999999995E-7</c:v>
                </c:pt>
                <c:pt idx="249">
                  <c:v>6.9667799999999996E-7</c:v>
                </c:pt>
                <c:pt idx="250">
                  <c:v>7.25286E-7</c:v>
                </c:pt>
                <c:pt idx="251">
                  <c:v>5.8813400000000002E-7</c:v>
                </c:pt>
                <c:pt idx="252">
                  <c:v>6.7665500000000005E-7</c:v>
                </c:pt>
                <c:pt idx="253">
                  <c:v>7.2033299999999997E-7</c:v>
                </c:pt>
                <c:pt idx="254">
                  <c:v>6.7103900000000003E-7</c:v>
                </c:pt>
                <c:pt idx="255">
                  <c:v>6.7553500000000005E-7</c:v>
                </c:pt>
                <c:pt idx="256">
                  <c:v>7.4100699999999996E-7</c:v>
                </c:pt>
                <c:pt idx="257">
                  <c:v>6.68721E-7</c:v>
                </c:pt>
                <c:pt idx="258">
                  <c:v>6.9370700000000001E-7</c:v>
                </c:pt>
                <c:pt idx="259">
                  <c:v>6.4155499999999995E-7</c:v>
                </c:pt>
                <c:pt idx="260">
                  <c:v>6.7823100000000003E-7</c:v>
                </c:pt>
                <c:pt idx="261">
                  <c:v>7.2658099999999996E-7</c:v>
                </c:pt>
                <c:pt idx="262">
                  <c:v>5.9258400000000003E-7</c:v>
                </c:pt>
                <c:pt idx="263">
                  <c:v>5.9081200000000004E-7</c:v>
                </c:pt>
                <c:pt idx="264">
                  <c:v>6.3575800000000002E-7</c:v>
                </c:pt>
                <c:pt idx="265">
                  <c:v>6.4625700000000004E-7</c:v>
                </c:pt>
                <c:pt idx="266">
                  <c:v>5.7344000000000003E-7</c:v>
                </c:pt>
                <c:pt idx="267">
                  <c:v>5.1724199999999999E-7</c:v>
                </c:pt>
                <c:pt idx="268">
                  <c:v>6.2295599999999996E-7</c:v>
                </c:pt>
                <c:pt idx="269">
                  <c:v>6.9095700000000001E-7</c:v>
                </c:pt>
                <c:pt idx="270">
                  <c:v>6.3176200000000004E-7</c:v>
                </c:pt>
                <c:pt idx="271">
                  <c:v>5.9432500000000002E-7</c:v>
                </c:pt>
                <c:pt idx="272">
                  <c:v>5.7653399999999999E-7</c:v>
                </c:pt>
                <c:pt idx="273">
                  <c:v>6.7560499999999997E-7</c:v>
                </c:pt>
                <c:pt idx="274">
                  <c:v>5.9530000000000004E-7</c:v>
                </c:pt>
                <c:pt idx="275">
                  <c:v>6.0515899999999997E-7</c:v>
                </c:pt>
                <c:pt idx="276">
                  <c:v>6.3995800000000002E-7</c:v>
                </c:pt>
                <c:pt idx="277">
                  <c:v>6.5206700000000001E-7</c:v>
                </c:pt>
                <c:pt idx="278">
                  <c:v>7.09552E-7</c:v>
                </c:pt>
                <c:pt idx="279">
                  <c:v>7.8201499999999998E-7</c:v>
                </c:pt>
                <c:pt idx="280">
                  <c:v>6.6750700000000005E-7</c:v>
                </c:pt>
                <c:pt idx="281">
                  <c:v>6.4705199999999996E-7</c:v>
                </c:pt>
                <c:pt idx="282">
                  <c:v>5.7574200000000005E-7</c:v>
                </c:pt>
                <c:pt idx="283">
                  <c:v>6.5209999999999997E-7</c:v>
                </c:pt>
                <c:pt idx="284">
                  <c:v>6.5140899999999995E-7</c:v>
                </c:pt>
                <c:pt idx="285">
                  <c:v>9.9503799999999999E-7</c:v>
                </c:pt>
                <c:pt idx="286">
                  <c:v>6.5391099999999998E-7</c:v>
                </c:pt>
                <c:pt idx="287">
                  <c:v>5.4242500000000004E-7</c:v>
                </c:pt>
                <c:pt idx="288">
                  <c:v>6.0636100000000001E-7</c:v>
                </c:pt>
                <c:pt idx="289">
                  <c:v>6.5243299999999995E-7</c:v>
                </c:pt>
                <c:pt idx="290">
                  <c:v>7.3181399999999999E-7</c:v>
                </c:pt>
                <c:pt idx="291">
                  <c:v>5.9593399999999997E-7</c:v>
                </c:pt>
                <c:pt idx="292">
                  <c:v>6.2325400000000003E-7</c:v>
                </c:pt>
                <c:pt idx="293">
                  <c:v>6.5518600000000003E-7</c:v>
                </c:pt>
                <c:pt idx="294">
                  <c:v>6.3304799999999997E-7</c:v>
                </c:pt>
                <c:pt idx="295">
                  <c:v>5.4088399999999996E-7</c:v>
                </c:pt>
                <c:pt idx="296">
                  <c:v>7.7947700000000001E-7</c:v>
                </c:pt>
                <c:pt idx="297">
                  <c:v>6.4492399999999999E-7</c:v>
                </c:pt>
                <c:pt idx="298">
                  <c:v>6.79879E-7</c:v>
                </c:pt>
                <c:pt idx="299">
                  <c:v>6.7655900000000004E-7</c:v>
                </c:pt>
                <c:pt idx="300">
                  <c:v>6.8003499999999996E-7</c:v>
                </c:pt>
                <c:pt idx="301">
                  <c:v>6.5830599999999997E-7</c:v>
                </c:pt>
                <c:pt idx="302">
                  <c:v>5.3135599999999996E-7</c:v>
                </c:pt>
                <c:pt idx="303">
                  <c:v>6.0202400000000004E-7</c:v>
                </c:pt>
                <c:pt idx="304">
                  <c:v>6.1135200000000003E-7</c:v>
                </c:pt>
                <c:pt idx="305">
                  <c:v>6.6734500000000002E-7</c:v>
                </c:pt>
                <c:pt idx="306">
                  <c:v>7.1521999999999997E-7</c:v>
                </c:pt>
                <c:pt idx="307">
                  <c:v>6.1887000000000004E-7</c:v>
                </c:pt>
                <c:pt idx="308">
                  <c:v>6.6296100000000003E-7</c:v>
                </c:pt>
                <c:pt idx="309">
                  <c:v>6.2583299999999996E-7</c:v>
                </c:pt>
                <c:pt idx="310">
                  <c:v>6.7323899999999998E-7</c:v>
                </c:pt>
                <c:pt idx="311">
                  <c:v>6.1366500000000004E-7</c:v>
                </c:pt>
                <c:pt idx="312">
                  <c:v>6.1371400000000001E-7</c:v>
                </c:pt>
                <c:pt idx="313">
                  <c:v>5.5397199999999998E-7</c:v>
                </c:pt>
                <c:pt idx="314">
                  <c:v>6.18117E-7</c:v>
                </c:pt>
                <c:pt idx="315">
                  <c:v>6.8388599999999996E-7</c:v>
                </c:pt>
                <c:pt idx="316">
                  <c:v>5.4890600000000001E-7</c:v>
                </c:pt>
                <c:pt idx="317">
                  <c:v>5.8434299999999998E-7</c:v>
                </c:pt>
                <c:pt idx="318">
                  <c:v>6.8744000000000002E-7</c:v>
                </c:pt>
                <c:pt idx="319">
                  <c:v>5.8253999999999997E-7</c:v>
                </c:pt>
                <c:pt idx="320">
                  <c:v>5.8921799999999998E-7</c:v>
                </c:pt>
                <c:pt idx="321">
                  <c:v>6.4738599999999997E-7</c:v>
                </c:pt>
                <c:pt idx="322">
                  <c:v>5.8466499999999997E-7</c:v>
                </c:pt>
                <c:pt idx="323">
                  <c:v>5.9663000000000002E-7</c:v>
                </c:pt>
                <c:pt idx="324">
                  <c:v>5.7469999999999998E-7</c:v>
                </c:pt>
                <c:pt idx="325">
                  <c:v>8.2256999999999999E-7</c:v>
                </c:pt>
                <c:pt idx="326">
                  <c:v>6.2886699999999996E-7</c:v>
                </c:pt>
                <c:pt idx="327">
                  <c:v>8.1817600000000003E-7</c:v>
                </c:pt>
                <c:pt idx="328">
                  <c:v>6.1123300000000003E-7</c:v>
                </c:pt>
                <c:pt idx="329">
                  <c:v>8.4487600000000003E-7</c:v>
                </c:pt>
                <c:pt idx="330">
                  <c:v>7.2444799999999995E-7</c:v>
                </c:pt>
                <c:pt idx="331">
                  <c:v>6.8505400000000001E-7</c:v>
                </c:pt>
                <c:pt idx="332">
                  <c:v>6.5026500000000003E-7</c:v>
                </c:pt>
                <c:pt idx="333">
                  <c:v>6.4176200000000005E-7</c:v>
                </c:pt>
                <c:pt idx="334">
                  <c:v>6.6121900000000001E-7</c:v>
                </c:pt>
                <c:pt idx="335">
                  <c:v>6.9637700000000002E-7</c:v>
                </c:pt>
                <c:pt idx="336">
                  <c:v>5.8535400000000004E-7</c:v>
                </c:pt>
                <c:pt idx="337">
                  <c:v>6.2354799999999999E-7</c:v>
                </c:pt>
                <c:pt idx="338">
                  <c:v>6.3171100000000001E-7</c:v>
                </c:pt>
                <c:pt idx="339">
                  <c:v>5.7837200000000001E-7</c:v>
                </c:pt>
                <c:pt idx="340">
                  <c:v>6.66765E-7</c:v>
                </c:pt>
                <c:pt idx="341">
                  <c:v>5.6775100000000001E-7</c:v>
                </c:pt>
                <c:pt idx="342">
                  <c:v>5.4944700000000001E-7</c:v>
                </c:pt>
                <c:pt idx="343">
                  <c:v>6.7243500000000003E-7</c:v>
                </c:pt>
                <c:pt idx="344">
                  <c:v>7.1913100000000004E-7</c:v>
                </c:pt>
                <c:pt idx="345">
                  <c:v>7.2121400000000004E-7</c:v>
                </c:pt>
                <c:pt idx="346">
                  <c:v>7.3526000000000003E-7</c:v>
                </c:pt>
                <c:pt idx="347">
                  <c:v>7.0574800000000003E-7</c:v>
                </c:pt>
                <c:pt idx="348">
                  <c:v>7.0322999999999998E-7</c:v>
                </c:pt>
                <c:pt idx="349">
                  <c:v>7.0599099999999996E-7</c:v>
                </c:pt>
                <c:pt idx="350">
                  <c:v>9.1805099999999997E-7</c:v>
                </c:pt>
                <c:pt idx="351">
                  <c:v>5.9035999999999995E-7</c:v>
                </c:pt>
                <c:pt idx="352">
                  <c:v>7.4386700000000003E-7</c:v>
                </c:pt>
                <c:pt idx="353">
                  <c:v>6.3832000000000001E-7</c:v>
                </c:pt>
                <c:pt idx="354">
                  <c:v>6.7144900000000002E-7</c:v>
                </c:pt>
                <c:pt idx="355">
                  <c:v>6.7609800000000002E-7</c:v>
                </c:pt>
                <c:pt idx="356">
                  <c:v>7.9469899999999996E-7</c:v>
                </c:pt>
                <c:pt idx="357">
                  <c:v>7.7110000000000002E-7</c:v>
                </c:pt>
                <c:pt idx="358">
                  <c:v>6.4012499999999997E-7</c:v>
                </c:pt>
                <c:pt idx="359">
                  <c:v>6.9107600000000001E-7</c:v>
                </c:pt>
                <c:pt idx="360">
                  <c:v>6.4473499999999996E-7</c:v>
                </c:pt>
                <c:pt idx="361">
                  <c:v>6.8524499999999999E-7</c:v>
                </c:pt>
                <c:pt idx="362">
                  <c:v>6.9967600000000002E-7</c:v>
                </c:pt>
                <c:pt idx="363">
                  <c:v>6.4608400000000003E-7</c:v>
                </c:pt>
                <c:pt idx="364">
                  <c:v>5.6632299999999998E-7</c:v>
                </c:pt>
                <c:pt idx="365">
                  <c:v>6.7768600000000002E-7</c:v>
                </c:pt>
                <c:pt idx="366">
                  <c:v>7.2419300000000001E-7</c:v>
                </c:pt>
                <c:pt idx="367">
                  <c:v>7.2171399999999997E-7</c:v>
                </c:pt>
                <c:pt idx="368">
                  <c:v>7.1472000000000004E-7</c:v>
                </c:pt>
                <c:pt idx="369">
                  <c:v>7.3108600000000001E-7</c:v>
                </c:pt>
                <c:pt idx="370">
                  <c:v>6.5227900000000004E-7</c:v>
                </c:pt>
                <c:pt idx="371">
                  <c:v>6.5230399999999999E-7</c:v>
                </c:pt>
                <c:pt idx="372">
                  <c:v>7.05045E-7</c:v>
                </c:pt>
                <c:pt idx="373">
                  <c:v>8.2616200000000004E-7</c:v>
                </c:pt>
                <c:pt idx="374">
                  <c:v>6.6691600000000004E-7</c:v>
                </c:pt>
                <c:pt idx="375">
                  <c:v>6.8304599999999996E-7</c:v>
                </c:pt>
                <c:pt idx="376">
                  <c:v>6.5491700000000001E-7</c:v>
                </c:pt>
                <c:pt idx="377">
                  <c:v>6.7423599999999998E-7</c:v>
                </c:pt>
                <c:pt idx="378">
                  <c:v>7.5371400000000005E-7</c:v>
                </c:pt>
                <c:pt idx="379">
                  <c:v>6.9205599999999996E-7</c:v>
                </c:pt>
                <c:pt idx="380">
                  <c:v>7.0100499999999997E-7</c:v>
                </c:pt>
                <c:pt idx="381">
                  <c:v>5.9556100000000005E-7</c:v>
                </c:pt>
                <c:pt idx="382">
                  <c:v>6.9768200000000004E-7</c:v>
                </c:pt>
                <c:pt idx="383">
                  <c:v>6.7173899999999998E-7</c:v>
                </c:pt>
                <c:pt idx="384">
                  <c:v>7.0741499999999999E-7</c:v>
                </c:pt>
                <c:pt idx="385">
                  <c:v>6.60486E-7</c:v>
                </c:pt>
                <c:pt idx="386">
                  <c:v>5.9379699999999995E-7</c:v>
                </c:pt>
                <c:pt idx="387">
                  <c:v>6.9321499999999998E-7</c:v>
                </c:pt>
                <c:pt idx="388">
                  <c:v>7.0830700000000004E-7</c:v>
                </c:pt>
                <c:pt idx="389">
                  <c:v>6.6781799999999995E-7</c:v>
                </c:pt>
                <c:pt idx="390">
                  <c:v>6.5517000000000001E-7</c:v>
                </c:pt>
                <c:pt idx="391">
                  <c:v>7.3662299999999996E-7</c:v>
                </c:pt>
                <c:pt idx="392">
                  <c:v>7.86496E-7</c:v>
                </c:pt>
                <c:pt idx="393">
                  <c:v>6.5759400000000001E-7</c:v>
                </c:pt>
                <c:pt idx="394">
                  <c:v>7.6113399999999999E-7</c:v>
                </c:pt>
                <c:pt idx="395">
                  <c:v>6.11715E-7</c:v>
                </c:pt>
                <c:pt idx="396">
                  <c:v>8.2380499999999998E-7</c:v>
                </c:pt>
                <c:pt idx="397">
                  <c:v>7.5478099999999996E-7</c:v>
                </c:pt>
                <c:pt idx="398">
                  <c:v>6.9732199999999995E-7</c:v>
                </c:pt>
                <c:pt idx="399">
                  <c:v>6.2039799999999997E-7</c:v>
                </c:pt>
                <c:pt idx="400">
                  <c:v>7.0714299999999999E-7</c:v>
                </c:pt>
                <c:pt idx="401">
                  <c:v>7.9579599999999996E-7</c:v>
                </c:pt>
                <c:pt idx="402">
                  <c:v>7.3193199999999997E-7</c:v>
                </c:pt>
                <c:pt idx="403">
                  <c:v>7.6304399999999999E-7</c:v>
                </c:pt>
                <c:pt idx="404">
                  <c:v>7.1138499999999999E-7</c:v>
                </c:pt>
                <c:pt idx="405">
                  <c:v>7.8663599999999995E-7</c:v>
                </c:pt>
                <c:pt idx="406">
                  <c:v>7.3074900000000003E-7</c:v>
                </c:pt>
                <c:pt idx="407">
                  <c:v>7.1545099999999999E-7</c:v>
                </c:pt>
                <c:pt idx="408">
                  <c:v>6.6702099999999997E-7</c:v>
                </c:pt>
                <c:pt idx="409">
                  <c:v>6.5996100000000002E-7</c:v>
                </c:pt>
                <c:pt idx="410">
                  <c:v>7.1324000000000005E-7</c:v>
                </c:pt>
                <c:pt idx="411">
                  <c:v>6.7809799999999996E-7</c:v>
                </c:pt>
                <c:pt idx="412">
                  <c:v>6.4741199999999995E-7</c:v>
                </c:pt>
                <c:pt idx="413">
                  <c:v>6.7233399999999999E-7</c:v>
                </c:pt>
                <c:pt idx="414">
                  <c:v>7.1801100000000004E-7</c:v>
                </c:pt>
                <c:pt idx="415">
                  <c:v>7.0034800000000005E-7</c:v>
                </c:pt>
                <c:pt idx="416">
                  <c:v>8.0314199999999998E-7</c:v>
                </c:pt>
                <c:pt idx="417">
                  <c:v>7.0269400000000001E-7</c:v>
                </c:pt>
                <c:pt idx="418">
                  <c:v>7.5352699999999997E-7</c:v>
                </c:pt>
                <c:pt idx="419">
                  <c:v>7.4174299999999995E-7</c:v>
                </c:pt>
                <c:pt idx="420">
                  <c:v>7.3210700000000003E-7</c:v>
                </c:pt>
                <c:pt idx="421">
                  <c:v>7.3623599999999998E-7</c:v>
                </c:pt>
                <c:pt idx="422">
                  <c:v>6.5270400000000002E-7</c:v>
                </c:pt>
                <c:pt idx="423">
                  <c:v>7.5037499999999999E-7</c:v>
                </c:pt>
                <c:pt idx="424">
                  <c:v>7.6083099999999999E-7</c:v>
                </c:pt>
                <c:pt idx="425">
                  <c:v>8.3212700000000005E-7</c:v>
                </c:pt>
                <c:pt idx="426">
                  <c:v>7.9574599999999996E-7</c:v>
                </c:pt>
                <c:pt idx="427">
                  <c:v>6.9667099999999998E-7</c:v>
                </c:pt>
                <c:pt idx="428">
                  <c:v>7.2819800000000002E-7</c:v>
                </c:pt>
                <c:pt idx="429">
                  <c:v>6.9598700000000005E-7</c:v>
                </c:pt>
                <c:pt idx="430">
                  <c:v>8.5971300000000004E-7</c:v>
                </c:pt>
                <c:pt idx="431">
                  <c:v>7.1107500000000001E-7</c:v>
                </c:pt>
                <c:pt idx="432">
                  <c:v>8.79051E-7</c:v>
                </c:pt>
                <c:pt idx="433">
                  <c:v>8.2683700000000003E-7</c:v>
                </c:pt>
                <c:pt idx="434">
                  <c:v>7.1510899999999997E-7</c:v>
                </c:pt>
                <c:pt idx="435">
                  <c:v>7.5875700000000002E-7</c:v>
                </c:pt>
                <c:pt idx="436">
                  <c:v>8.0711999999999999E-7</c:v>
                </c:pt>
                <c:pt idx="437">
                  <c:v>7.3743000000000001E-7</c:v>
                </c:pt>
                <c:pt idx="438">
                  <c:v>8.2091400000000001E-7</c:v>
                </c:pt>
                <c:pt idx="439">
                  <c:v>7.50498E-7</c:v>
                </c:pt>
                <c:pt idx="440">
                  <c:v>7.5653799999999997E-7</c:v>
                </c:pt>
                <c:pt idx="441">
                  <c:v>1.00176E-6</c:v>
                </c:pt>
                <c:pt idx="442">
                  <c:v>7.12187E-7</c:v>
                </c:pt>
                <c:pt idx="443">
                  <c:v>8.5675999999999995E-7</c:v>
                </c:pt>
                <c:pt idx="444">
                  <c:v>9.3351299999999998E-7</c:v>
                </c:pt>
                <c:pt idx="445">
                  <c:v>7.7189599999999997E-7</c:v>
                </c:pt>
                <c:pt idx="446">
                  <c:v>7.4406799999999996E-7</c:v>
                </c:pt>
                <c:pt idx="447">
                  <c:v>7.1228899999999995E-7</c:v>
                </c:pt>
                <c:pt idx="448">
                  <c:v>7.9878300000000004E-7</c:v>
                </c:pt>
                <c:pt idx="449">
                  <c:v>7.1288300000000004E-7</c:v>
                </c:pt>
                <c:pt idx="450">
                  <c:v>7.6773700000000004E-7</c:v>
                </c:pt>
                <c:pt idx="451">
                  <c:v>7.0958499999999996E-7</c:v>
                </c:pt>
                <c:pt idx="452">
                  <c:v>7.4051400000000001E-7</c:v>
                </c:pt>
                <c:pt idx="453">
                  <c:v>7.2149000000000004E-7</c:v>
                </c:pt>
                <c:pt idx="454">
                  <c:v>7.2771100000000002E-7</c:v>
                </c:pt>
                <c:pt idx="455">
                  <c:v>8.3845200000000005E-7</c:v>
                </c:pt>
                <c:pt idx="456">
                  <c:v>7.7698900000000005E-7</c:v>
                </c:pt>
                <c:pt idx="457">
                  <c:v>8.8453400000000005E-7</c:v>
                </c:pt>
                <c:pt idx="458">
                  <c:v>6.7797000000000003E-7</c:v>
                </c:pt>
                <c:pt idx="459">
                  <c:v>7.91068E-7</c:v>
                </c:pt>
                <c:pt idx="460">
                  <c:v>7.8470500000000001E-7</c:v>
                </c:pt>
                <c:pt idx="461">
                  <c:v>7.3987100000000005E-7</c:v>
                </c:pt>
                <c:pt idx="462">
                  <c:v>8.1202899999999997E-7</c:v>
                </c:pt>
                <c:pt idx="463">
                  <c:v>1.1534700000000001E-6</c:v>
                </c:pt>
                <c:pt idx="464">
                  <c:v>7.8861100000000005E-7</c:v>
                </c:pt>
                <c:pt idx="465">
                  <c:v>7.3137299999999999E-7</c:v>
                </c:pt>
                <c:pt idx="466">
                  <c:v>7.8587200000000004E-7</c:v>
                </c:pt>
                <c:pt idx="467">
                  <c:v>7.7877200000000003E-7</c:v>
                </c:pt>
                <c:pt idx="468">
                  <c:v>7.42301E-7</c:v>
                </c:pt>
                <c:pt idx="469">
                  <c:v>7.6629299999999999E-7</c:v>
                </c:pt>
                <c:pt idx="470">
                  <c:v>6.92951E-7</c:v>
                </c:pt>
                <c:pt idx="471">
                  <c:v>8.1155699999999997E-7</c:v>
                </c:pt>
                <c:pt idx="472">
                  <c:v>7.1360899999999997E-7</c:v>
                </c:pt>
                <c:pt idx="473">
                  <c:v>7.1577900000000005E-7</c:v>
                </c:pt>
                <c:pt idx="474">
                  <c:v>7.963E-7</c:v>
                </c:pt>
                <c:pt idx="475">
                  <c:v>7.6709799999999998E-7</c:v>
                </c:pt>
                <c:pt idx="476">
                  <c:v>8.0408300000000001E-7</c:v>
                </c:pt>
                <c:pt idx="477">
                  <c:v>7.64126E-7</c:v>
                </c:pt>
                <c:pt idx="478">
                  <c:v>7.31546E-7</c:v>
                </c:pt>
                <c:pt idx="479">
                  <c:v>9.1190900000000004E-7</c:v>
                </c:pt>
                <c:pt idx="480">
                  <c:v>9.1919799999999997E-7</c:v>
                </c:pt>
                <c:pt idx="481">
                  <c:v>7.4446900000000002E-7</c:v>
                </c:pt>
                <c:pt idx="482">
                  <c:v>7.2894300000000004E-7</c:v>
                </c:pt>
                <c:pt idx="483">
                  <c:v>7.5696299999999995E-7</c:v>
                </c:pt>
                <c:pt idx="484">
                  <c:v>9.0727100000000002E-7</c:v>
                </c:pt>
                <c:pt idx="485">
                  <c:v>7.5360900000000001E-7</c:v>
                </c:pt>
                <c:pt idx="486">
                  <c:v>9.4487600000000002E-7</c:v>
                </c:pt>
                <c:pt idx="487">
                  <c:v>8.0271400000000002E-7</c:v>
                </c:pt>
                <c:pt idx="488">
                  <c:v>7.1674199999999995E-7</c:v>
                </c:pt>
                <c:pt idx="489">
                  <c:v>7.3186699999999997E-7</c:v>
                </c:pt>
                <c:pt idx="490">
                  <c:v>8.2548499999999998E-7</c:v>
                </c:pt>
                <c:pt idx="491">
                  <c:v>8.8131900000000003E-7</c:v>
                </c:pt>
                <c:pt idx="492">
                  <c:v>7.8165600000000002E-7</c:v>
                </c:pt>
                <c:pt idx="493">
                  <c:v>8.5819599999999999E-7</c:v>
                </c:pt>
                <c:pt idx="494">
                  <c:v>8.3696600000000001E-7</c:v>
                </c:pt>
                <c:pt idx="495">
                  <c:v>7.7784499999999996E-7</c:v>
                </c:pt>
                <c:pt idx="496">
                  <c:v>8.1166200000000001E-7</c:v>
                </c:pt>
                <c:pt idx="497">
                  <c:v>6.8342999999999997E-7</c:v>
                </c:pt>
                <c:pt idx="498">
                  <c:v>8.0777899999999997E-7</c:v>
                </c:pt>
                <c:pt idx="499">
                  <c:v>7.0895299999999998E-7</c:v>
                </c:pt>
                <c:pt idx="500">
                  <c:v>7.14619E-7</c:v>
                </c:pt>
                <c:pt idx="501">
                  <c:v>8.1472300000000001E-7</c:v>
                </c:pt>
                <c:pt idx="502">
                  <c:v>7.4552899999999995E-7</c:v>
                </c:pt>
                <c:pt idx="503">
                  <c:v>8.5694899999999998E-7</c:v>
                </c:pt>
                <c:pt idx="504">
                  <c:v>7.76293E-7</c:v>
                </c:pt>
                <c:pt idx="505">
                  <c:v>9.0820000000000005E-7</c:v>
                </c:pt>
                <c:pt idx="506">
                  <c:v>8.0646100000000001E-7</c:v>
                </c:pt>
                <c:pt idx="507">
                  <c:v>7.5473000000000004E-7</c:v>
                </c:pt>
                <c:pt idx="508">
                  <c:v>7.9520800000000004E-7</c:v>
                </c:pt>
                <c:pt idx="509">
                  <c:v>7.7957400000000004E-7</c:v>
                </c:pt>
                <c:pt idx="510">
                  <c:v>8.6761400000000003E-7</c:v>
                </c:pt>
                <c:pt idx="511">
                  <c:v>7.8050900000000002E-7</c:v>
                </c:pt>
                <c:pt idx="512">
                  <c:v>7.6029699999999997E-7</c:v>
                </c:pt>
                <c:pt idx="513">
                  <c:v>8.1254999999999995E-7</c:v>
                </c:pt>
                <c:pt idx="514">
                  <c:v>8.0200199999999996E-7</c:v>
                </c:pt>
                <c:pt idx="515">
                  <c:v>7.6956300000000005E-7</c:v>
                </c:pt>
                <c:pt idx="516">
                  <c:v>7.9442100000000002E-7</c:v>
                </c:pt>
                <c:pt idx="517">
                  <c:v>9.2532600000000004E-7</c:v>
                </c:pt>
                <c:pt idx="518">
                  <c:v>7.5343800000000005E-7</c:v>
                </c:pt>
                <c:pt idx="519">
                  <c:v>8.2150900000000003E-7</c:v>
                </c:pt>
                <c:pt idx="520">
                  <c:v>8.9843099999999995E-7</c:v>
                </c:pt>
                <c:pt idx="521">
                  <c:v>7.1699299999999999E-7</c:v>
                </c:pt>
                <c:pt idx="522">
                  <c:v>7.8905299999999997E-7</c:v>
                </c:pt>
                <c:pt idx="523">
                  <c:v>9.4284099999999997E-7</c:v>
                </c:pt>
                <c:pt idx="524">
                  <c:v>7.4061800000000002E-7</c:v>
                </c:pt>
                <c:pt idx="525">
                  <c:v>6.9007299999999996E-7</c:v>
                </c:pt>
                <c:pt idx="526">
                  <c:v>7.9697799999999998E-7</c:v>
                </c:pt>
                <c:pt idx="527">
                  <c:v>8.6158000000000002E-7</c:v>
                </c:pt>
                <c:pt idx="528">
                  <c:v>7.4158999999999996E-7</c:v>
                </c:pt>
                <c:pt idx="529">
                  <c:v>7.2856099999999998E-7</c:v>
                </c:pt>
                <c:pt idx="530">
                  <c:v>7.7987200000000001E-7</c:v>
                </c:pt>
                <c:pt idx="531">
                  <c:v>7.5147300000000002E-7</c:v>
                </c:pt>
                <c:pt idx="532">
                  <c:v>8.7819099999999998E-7</c:v>
                </c:pt>
                <c:pt idx="533">
                  <c:v>8.9139299999999997E-7</c:v>
                </c:pt>
                <c:pt idx="534">
                  <c:v>6.8969900000000001E-7</c:v>
                </c:pt>
                <c:pt idx="535">
                  <c:v>7.7191400000000004E-7</c:v>
                </c:pt>
                <c:pt idx="536">
                  <c:v>9.1908200000000005E-7</c:v>
                </c:pt>
                <c:pt idx="537">
                  <c:v>7.6484999999999997E-7</c:v>
                </c:pt>
                <c:pt idx="538">
                  <c:v>8.1832699999999997E-7</c:v>
                </c:pt>
                <c:pt idx="539">
                  <c:v>7.9593300000000004E-7</c:v>
                </c:pt>
                <c:pt idx="540">
                  <c:v>7.7203099999999999E-7</c:v>
                </c:pt>
                <c:pt idx="541">
                  <c:v>8.1894300000000003E-7</c:v>
                </c:pt>
                <c:pt idx="542">
                  <c:v>7.5151399999999999E-7</c:v>
                </c:pt>
                <c:pt idx="543">
                  <c:v>7.9717600000000004E-7</c:v>
                </c:pt>
                <c:pt idx="544">
                  <c:v>8.8999500000000002E-7</c:v>
                </c:pt>
                <c:pt idx="545">
                  <c:v>8.4001799999999997E-7</c:v>
                </c:pt>
                <c:pt idx="546">
                  <c:v>8.0259600000000005E-7</c:v>
                </c:pt>
                <c:pt idx="547">
                  <c:v>8.1331799999999998E-7</c:v>
                </c:pt>
                <c:pt idx="548">
                  <c:v>7.7763600000000002E-7</c:v>
                </c:pt>
                <c:pt idx="549">
                  <c:v>7.3786999999999998E-7</c:v>
                </c:pt>
                <c:pt idx="550">
                  <c:v>8.3258200000000001E-7</c:v>
                </c:pt>
                <c:pt idx="551">
                  <c:v>8.9650599999999997E-7</c:v>
                </c:pt>
                <c:pt idx="552">
                  <c:v>1.0383399999999999E-6</c:v>
                </c:pt>
                <c:pt idx="553">
                  <c:v>8.24661E-7</c:v>
                </c:pt>
                <c:pt idx="554">
                  <c:v>8.0850099999999999E-7</c:v>
                </c:pt>
                <c:pt idx="555">
                  <c:v>8.1162000000000001E-7</c:v>
                </c:pt>
                <c:pt idx="556">
                  <c:v>7.9476099999999998E-7</c:v>
                </c:pt>
                <c:pt idx="557">
                  <c:v>8.4807E-7</c:v>
                </c:pt>
                <c:pt idx="558">
                  <c:v>7.8552099999999998E-7</c:v>
                </c:pt>
                <c:pt idx="559">
                  <c:v>9.0187599999999997E-7</c:v>
                </c:pt>
                <c:pt idx="560">
                  <c:v>7.83857E-7</c:v>
                </c:pt>
                <c:pt idx="561">
                  <c:v>8.8748300000000003E-7</c:v>
                </c:pt>
                <c:pt idx="562">
                  <c:v>8.2617799999999995E-7</c:v>
                </c:pt>
                <c:pt idx="563">
                  <c:v>8.9857299999999996E-7</c:v>
                </c:pt>
                <c:pt idx="564">
                  <c:v>8.2286799999999995E-7</c:v>
                </c:pt>
                <c:pt idx="565">
                  <c:v>7.9907000000000002E-7</c:v>
                </c:pt>
                <c:pt idx="566">
                  <c:v>8.6535699999999998E-7</c:v>
                </c:pt>
                <c:pt idx="567">
                  <c:v>7.9796900000000002E-7</c:v>
                </c:pt>
                <c:pt idx="568">
                  <c:v>8.1532600000000003E-7</c:v>
                </c:pt>
                <c:pt idx="569">
                  <c:v>9.9381400000000009E-7</c:v>
                </c:pt>
                <c:pt idx="570">
                  <c:v>8.3903299999999999E-7</c:v>
                </c:pt>
                <c:pt idx="571">
                  <c:v>8.66604E-7</c:v>
                </c:pt>
                <c:pt idx="572">
                  <c:v>7.8396399999999999E-7</c:v>
                </c:pt>
                <c:pt idx="573">
                  <c:v>8.9533900000000005E-7</c:v>
                </c:pt>
                <c:pt idx="574">
                  <c:v>7.3374999999999996E-7</c:v>
                </c:pt>
                <c:pt idx="575">
                  <c:v>9.10331E-7</c:v>
                </c:pt>
                <c:pt idx="576">
                  <c:v>8.3274199999999998E-7</c:v>
                </c:pt>
                <c:pt idx="577">
                  <c:v>1.0905E-6</c:v>
                </c:pt>
                <c:pt idx="578">
                  <c:v>9.9122800000000007E-7</c:v>
                </c:pt>
                <c:pt idx="579">
                  <c:v>7.4668099999999999E-7</c:v>
                </c:pt>
                <c:pt idx="580">
                  <c:v>7.5174299999999996E-7</c:v>
                </c:pt>
                <c:pt idx="581">
                  <c:v>7.88924E-7</c:v>
                </c:pt>
                <c:pt idx="582">
                  <c:v>8.0389699999999996E-7</c:v>
                </c:pt>
                <c:pt idx="583">
                  <c:v>8.5471000000000001E-7</c:v>
                </c:pt>
                <c:pt idx="584">
                  <c:v>7.7777299999999999E-7</c:v>
                </c:pt>
                <c:pt idx="585">
                  <c:v>8.1808999999999999E-7</c:v>
                </c:pt>
                <c:pt idx="586">
                  <c:v>8.0158200000000001E-7</c:v>
                </c:pt>
                <c:pt idx="587">
                  <c:v>7.8368399999999999E-7</c:v>
                </c:pt>
                <c:pt idx="588">
                  <c:v>7.8162799999999999E-7</c:v>
                </c:pt>
                <c:pt idx="589">
                  <c:v>7.9208699999999996E-7</c:v>
                </c:pt>
                <c:pt idx="590">
                  <c:v>8.6129399999999996E-7</c:v>
                </c:pt>
                <c:pt idx="591">
                  <c:v>7.7217999999999997E-7</c:v>
                </c:pt>
                <c:pt idx="592">
                  <c:v>7.4375900000000001E-7</c:v>
                </c:pt>
                <c:pt idx="593">
                  <c:v>7.9845200000000001E-7</c:v>
                </c:pt>
                <c:pt idx="594">
                  <c:v>7.8350900000000003E-7</c:v>
                </c:pt>
                <c:pt idx="595">
                  <c:v>8.0313699999999995E-7</c:v>
                </c:pt>
                <c:pt idx="596">
                  <c:v>7.8349999999999999E-7</c:v>
                </c:pt>
                <c:pt idx="597">
                  <c:v>8.35167E-7</c:v>
                </c:pt>
                <c:pt idx="598">
                  <c:v>9.0868700000000004E-7</c:v>
                </c:pt>
                <c:pt idx="599">
                  <c:v>7.8727200000000004E-7</c:v>
                </c:pt>
                <c:pt idx="600">
                  <c:v>8.6257000000000003E-7</c:v>
                </c:pt>
                <c:pt idx="601">
                  <c:v>8.3572800000000003E-7</c:v>
                </c:pt>
                <c:pt idx="602">
                  <c:v>8.8864900000000003E-7</c:v>
                </c:pt>
                <c:pt idx="603">
                  <c:v>7.9048699999999995E-7</c:v>
                </c:pt>
                <c:pt idx="604">
                  <c:v>7.9962700000000004E-7</c:v>
                </c:pt>
                <c:pt idx="605">
                  <c:v>9.1879300000000001E-7</c:v>
                </c:pt>
                <c:pt idx="606">
                  <c:v>8.0077000000000004E-7</c:v>
                </c:pt>
                <c:pt idx="607">
                  <c:v>8.1675300000000003E-7</c:v>
                </c:pt>
                <c:pt idx="608">
                  <c:v>8.0357700000000002E-7</c:v>
                </c:pt>
                <c:pt idx="609">
                  <c:v>8.7957199999999998E-7</c:v>
                </c:pt>
                <c:pt idx="610">
                  <c:v>7.9110199999999999E-7</c:v>
                </c:pt>
                <c:pt idx="611">
                  <c:v>7.3038100000000003E-7</c:v>
                </c:pt>
                <c:pt idx="612">
                  <c:v>7.3501599999999997E-7</c:v>
                </c:pt>
                <c:pt idx="613">
                  <c:v>7.70739E-7</c:v>
                </c:pt>
                <c:pt idx="614">
                  <c:v>7.5555199999999996E-7</c:v>
                </c:pt>
                <c:pt idx="615">
                  <c:v>7.9123599999999998E-7</c:v>
                </c:pt>
                <c:pt idx="616">
                  <c:v>7.5933899999999999E-7</c:v>
                </c:pt>
                <c:pt idx="617">
                  <c:v>8.1640999999999999E-7</c:v>
                </c:pt>
                <c:pt idx="618">
                  <c:v>8.2820799999999997E-7</c:v>
                </c:pt>
                <c:pt idx="619">
                  <c:v>9.9414599999999993E-7</c:v>
                </c:pt>
                <c:pt idx="620">
                  <c:v>7.2714199999999999E-7</c:v>
                </c:pt>
                <c:pt idx="621">
                  <c:v>7.2613E-7</c:v>
                </c:pt>
                <c:pt idx="622">
                  <c:v>7.9906600000000002E-7</c:v>
                </c:pt>
                <c:pt idx="623">
                  <c:v>7.1702900000000003E-7</c:v>
                </c:pt>
                <c:pt idx="624">
                  <c:v>7.6736900000000005E-7</c:v>
                </c:pt>
                <c:pt idx="625">
                  <c:v>7.1162000000000002E-7</c:v>
                </c:pt>
                <c:pt idx="626">
                  <c:v>8.1160500000000002E-7</c:v>
                </c:pt>
                <c:pt idx="627">
                  <c:v>6.9324499999999996E-7</c:v>
                </c:pt>
                <c:pt idx="628">
                  <c:v>8.2927700000000005E-7</c:v>
                </c:pt>
                <c:pt idx="629">
                  <c:v>8.1286800000000005E-7</c:v>
                </c:pt>
                <c:pt idx="630">
                  <c:v>8.1023799999999998E-7</c:v>
                </c:pt>
                <c:pt idx="631">
                  <c:v>8.4595000000000003E-7</c:v>
                </c:pt>
                <c:pt idx="632">
                  <c:v>8.4118099999999999E-7</c:v>
                </c:pt>
                <c:pt idx="633">
                  <c:v>8.7492900000000004E-7</c:v>
                </c:pt>
                <c:pt idx="634">
                  <c:v>7.6543200000000005E-7</c:v>
                </c:pt>
                <c:pt idx="635">
                  <c:v>8.8628099999999999E-7</c:v>
                </c:pt>
                <c:pt idx="636">
                  <c:v>7.78372E-7</c:v>
                </c:pt>
                <c:pt idx="637">
                  <c:v>7.1350199999999998E-7</c:v>
                </c:pt>
                <c:pt idx="638">
                  <c:v>8.0760800000000001E-7</c:v>
                </c:pt>
                <c:pt idx="639">
                  <c:v>9.3283200000000002E-7</c:v>
                </c:pt>
                <c:pt idx="640">
                  <c:v>9.1383999999999998E-7</c:v>
                </c:pt>
                <c:pt idx="641">
                  <c:v>7.91329E-7</c:v>
                </c:pt>
                <c:pt idx="642">
                  <c:v>7.1332899999999997E-7</c:v>
                </c:pt>
                <c:pt idx="643">
                  <c:v>6.8120499999999996E-7</c:v>
                </c:pt>
                <c:pt idx="644">
                  <c:v>8.18332E-7</c:v>
                </c:pt>
                <c:pt idx="645">
                  <c:v>7.9790400000000002E-7</c:v>
                </c:pt>
                <c:pt idx="646">
                  <c:v>8.1040199999999995E-7</c:v>
                </c:pt>
                <c:pt idx="647">
                  <c:v>7.8962899999999998E-7</c:v>
                </c:pt>
                <c:pt idx="648">
                  <c:v>7.6823100000000002E-7</c:v>
                </c:pt>
                <c:pt idx="649">
                  <c:v>6.7262399999999995E-7</c:v>
                </c:pt>
                <c:pt idx="650">
                  <c:v>7.7897200000000005E-7</c:v>
                </c:pt>
                <c:pt idx="651">
                  <c:v>8.4433999999999995E-7</c:v>
                </c:pt>
                <c:pt idx="652">
                  <c:v>8.2788700000000001E-7</c:v>
                </c:pt>
                <c:pt idx="653">
                  <c:v>8.7847399999999996E-7</c:v>
                </c:pt>
                <c:pt idx="654">
                  <c:v>7.2363599999999998E-7</c:v>
                </c:pt>
                <c:pt idx="655">
                  <c:v>8.3899399999999998E-7</c:v>
                </c:pt>
                <c:pt idx="656">
                  <c:v>8.1355599999999998E-7</c:v>
                </c:pt>
                <c:pt idx="657">
                  <c:v>8.74241E-7</c:v>
                </c:pt>
                <c:pt idx="658">
                  <c:v>7.5335600000000001E-7</c:v>
                </c:pt>
                <c:pt idx="659">
                  <c:v>8.7999299999999996E-7</c:v>
                </c:pt>
                <c:pt idx="660">
                  <c:v>8.63996E-7</c:v>
                </c:pt>
                <c:pt idx="661">
                  <c:v>6.8612900000000004E-7</c:v>
                </c:pt>
                <c:pt idx="662">
                  <c:v>7.1188699999999997E-7</c:v>
                </c:pt>
                <c:pt idx="663">
                  <c:v>7.5006699999999996E-7</c:v>
                </c:pt>
                <c:pt idx="664">
                  <c:v>7.4547299999999999E-7</c:v>
                </c:pt>
                <c:pt idx="665">
                  <c:v>6.6753099999999997E-7</c:v>
                </c:pt>
                <c:pt idx="666">
                  <c:v>7.7174100000000003E-7</c:v>
                </c:pt>
                <c:pt idx="667">
                  <c:v>8.2788800000000003E-7</c:v>
                </c:pt>
                <c:pt idx="668">
                  <c:v>8.7109700000000003E-7</c:v>
                </c:pt>
                <c:pt idx="669">
                  <c:v>7.1588399999999998E-7</c:v>
                </c:pt>
                <c:pt idx="670">
                  <c:v>7.9651799999999999E-7</c:v>
                </c:pt>
                <c:pt idx="671">
                  <c:v>6.9285700000000005E-7</c:v>
                </c:pt>
                <c:pt idx="672">
                  <c:v>8.3621200000000005E-7</c:v>
                </c:pt>
                <c:pt idx="673">
                  <c:v>9.1114999999999995E-7</c:v>
                </c:pt>
                <c:pt idx="674">
                  <c:v>8.1198100000000002E-7</c:v>
                </c:pt>
                <c:pt idx="675">
                  <c:v>1.1246199999999999E-6</c:v>
                </c:pt>
                <c:pt idx="676">
                  <c:v>7.7499899999999996E-7</c:v>
                </c:pt>
                <c:pt idx="677">
                  <c:v>7.3481E-7</c:v>
                </c:pt>
                <c:pt idx="678">
                  <c:v>7.3809000000000001E-7</c:v>
                </c:pt>
                <c:pt idx="679">
                  <c:v>6.8078799999999999E-7</c:v>
                </c:pt>
                <c:pt idx="680">
                  <c:v>7.1760100000000005E-7</c:v>
                </c:pt>
                <c:pt idx="681">
                  <c:v>7.6415800000000003E-7</c:v>
                </c:pt>
                <c:pt idx="682">
                  <c:v>7.5402199999999997E-7</c:v>
                </c:pt>
                <c:pt idx="683">
                  <c:v>6.7050600000000004E-7</c:v>
                </c:pt>
                <c:pt idx="684">
                  <c:v>5.9218999999999996E-7</c:v>
                </c:pt>
                <c:pt idx="685">
                  <c:v>7.2667399999999999E-7</c:v>
                </c:pt>
                <c:pt idx="686">
                  <c:v>7.5128200000000004E-7</c:v>
                </c:pt>
                <c:pt idx="687">
                  <c:v>7.0247099999999999E-7</c:v>
                </c:pt>
                <c:pt idx="688">
                  <c:v>7.34388E-7</c:v>
                </c:pt>
                <c:pt idx="689">
                  <c:v>8.1745800000000001E-7</c:v>
                </c:pt>
                <c:pt idx="690">
                  <c:v>6.66715E-7</c:v>
                </c:pt>
                <c:pt idx="691">
                  <c:v>7.2297000000000002E-7</c:v>
                </c:pt>
                <c:pt idx="692">
                  <c:v>6.9745200000000004E-7</c:v>
                </c:pt>
                <c:pt idx="693">
                  <c:v>7.2016499999999999E-7</c:v>
                </c:pt>
                <c:pt idx="694">
                  <c:v>7.19214E-7</c:v>
                </c:pt>
                <c:pt idx="695">
                  <c:v>7.23418E-7</c:v>
                </c:pt>
                <c:pt idx="696">
                  <c:v>7.0099200000000003E-7</c:v>
                </c:pt>
                <c:pt idx="697">
                  <c:v>7.2108799999999995E-7</c:v>
                </c:pt>
                <c:pt idx="698">
                  <c:v>6.8901899999999998E-7</c:v>
                </c:pt>
                <c:pt idx="699">
                  <c:v>6.9262399999999997E-7</c:v>
                </c:pt>
                <c:pt idx="700">
                  <c:v>8.4874099999999999E-7</c:v>
                </c:pt>
                <c:pt idx="701">
                  <c:v>6.4562700000000001E-7</c:v>
                </c:pt>
                <c:pt idx="702">
                  <c:v>9.2470900000000005E-7</c:v>
                </c:pt>
                <c:pt idx="703">
                  <c:v>6.5720400000000004E-7</c:v>
                </c:pt>
                <c:pt idx="704">
                  <c:v>6.6965800000000003E-7</c:v>
                </c:pt>
                <c:pt idx="705">
                  <c:v>6.6432300000000004E-7</c:v>
                </c:pt>
                <c:pt idx="706">
                  <c:v>6.6411799999999999E-7</c:v>
                </c:pt>
                <c:pt idx="707">
                  <c:v>7.0348299999999997E-7</c:v>
                </c:pt>
                <c:pt idx="708">
                  <c:v>6.3843299999999996E-7</c:v>
                </c:pt>
                <c:pt idx="709">
                  <c:v>8.1063800000000001E-7</c:v>
                </c:pt>
                <c:pt idx="710">
                  <c:v>6.7861800000000002E-7</c:v>
                </c:pt>
                <c:pt idx="711">
                  <c:v>7.1505700000000002E-7</c:v>
                </c:pt>
                <c:pt idx="712">
                  <c:v>6.78011E-7</c:v>
                </c:pt>
                <c:pt idx="713">
                  <c:v>7.3079100000000002E-7</c:v>
                </c:pt>
                <c:pt idx="714">
                  <c:v>7.3907099999999999E-7</c:v>
                </c:pt>
                <c:pt idx="715">
                  <c:v>7.2184600000000002E-7</c:v>
                </c:pt>
                <c:pt idx="716">
                  <c:v>8.4068099999999996E-7</c:v>
                </c:pt>
                <c:pt idx="717">
                  <c:v>7.7356700000000003E-7</c:v>
                </c:pt>
                <c:pt idx="718">
                  <c:v>7.3442400000000004E-7</c:v>
                </c:pt>
                <c:pt idx="719">
                  <c:v>8.3745000000000002E-7</c:v>
                </c:pt>
                <c:pt idx="720">
                  <c:v>6.7051199999999999E-7</c:v>
                </c:pt>
                <c:pt idx="721">
                  <c:v>8.0558700000000003E-7</c:v>
                </c:pt>
                <c:pt idx="722">
                  <c:v>1.00515E-6</c:v>
                </c:pt>
                <c:pt idx="723">
                  <c:v>9.5277400000000003E-7</c:v>
                </c:pt>
                <c:pt idx="724">
                  <c:v>1.36677E-6</c:v>
                </c:pt>
                <c:pt idx="725">
                  <c:v>1.47443E-6</c:v>
                </c:pt>
                <c:pt idx="726">
                  <c:v>1.87189E-6</c:v>
                </c:pt>
                <c:pt idx="727">
                  <c:v>2.0777E-6</c:v>
                </c:pt>
                <c:pt idx="728">
                  <c:v>2.2176799999999998E-6</c:v>
                </c:pt>
                <c:pt idx="729">
                  <c:v>2.3186300000000001E-6</c:v>
                </c:pt>
                <c:pt idx="730">
                  <c:v>2.3961600000000002E-6</c:v>
                </c:pt>
                <c:pt idx="731">
                  <c:v>2.3417399999999998E-6</c:v>
                </c:pt>
                <c:pt idx="732">
                  <c:v>2.4714799999999998E-6</c:v>
                </c:pt>
                <c:pt idx="733">
                  <c:v>2.2382200000000001E-6</c:v>
                </c:pt>
                <c:pt idx="734">
                  <c:v>2.3251699999999998E-6</c:v>
                </c:pt>
                <c:pt idx="735">
                  <c:v>1.9138799999999999E-6</c:v>
                </c:pt>
                <c:pt idx="736">
                  <c:v>1.9188199999999999E-6</c:v>
                </c:pt>
                <c:pt idx="737">
                  <c:v>1.8011899999999999E-6</c:v>
                </c:pt>
                <c:pt idx="738">
                  <c:v>1.7210600000000001E-6</c:v>
                </c:pt>
                <c:pt idx="739">
                  <c:v>1.58604E-6</c:v>
                </c:pt>
                <c:pt idx="740">
                  <c:v>1.57356E-6</c:v>
                </c:pt>
                <c:pt idx="741">
                  <c:v>1.23812E-6</c:v>
                </c:pt>
                <c:pt idx="742">
                  <c:v>1.25275E-6</c:v>
                </c:pt>
                <c:pt idx="743">
                  <c:v>1.18301E-6</c:v>
                </c:pt>
                <c:pt idx="744">
                  <c:v>1.04656E-6</c:v>
                </c:pt>
                <c:pt idx="745">
                  <c:v>1.2551399999999999E-6</c:v>
                </c:pt>
                <c:pt idx="746">
                  <c:v>1.2053900000000001E-6</c:v>
                </c:pt>
                <c:pt idx="747">
                  <c:v>1.70906E-6</c:v>
                </c:pt>
                <c:pt idx="748">
                  <c:v>2.3002999999999998E-6</c:v>
                </c:pt>
                <c:pt idx="749">
                  <c:v>3.10287E-6</c:v>
                </c:pt>
                <c:pt idx="750">
                  <c:v>3.2671500000000001E-6</c:v>
                </c:pt>
                <c:pt idx="751">
                  <c:v>3.7263300000000002E-6</c:v>
                </c:pt>
                <c:pt idx="752">
                  <c:v>4.5230200000000003E-6</c:v>
                </c:pt>
                <c:pt idx="753">
                  <c:v>4.0611099999999998E-6</c:v>
                </c:pt>
                <c:pt idx="754">
                  <c:v>3.2217899999999999E-6</c:v>
                </c:pt>
                <c:pt idx="755">
                  <c:v>2.6418100000000001E-6</c:v>
                </c:pt>
                <c:pt idx="756">
                  <c:v>2.98625E-6</c:v>
                </c:pt>
                <c:pt idx="757">
                  <c:v>3.3961200000000001E-6</c:v>
                </c:pt>
                <c:pt idx="758">
                  <c:v>4.4604100000000004E-6</c:v>
                </c:pt>
                <c:pt idx="759">
                  <c:v>5.1963800000000002E-6</c:v>
                </c:pt>
                <c:pt idx="760">
                  <c:v>5.6442400000000004E-6</c:v>
                </c:pt>
                <c:pt idx="761">
                  <c:v>6.5825000000000001E-6</c:v>
                </c:pt>
                <c:pt idx="762">
                  <c:v>7.7072699999999995E-6</c:v>
                </c:pt>
                <c:pt idx="763">
                  <c:v>8.3330199999999994E-6</c:v>
                </c:pt>
                <c:pt idx="764">
                  <c:v>8.5199600000000003E-6</c:v>
                </c:pt>
                <c:pt idx="765">
                  <c:v>9.2719599999999992E-6</c:v>
                </c:pt>
                <c:pt idx="766">
                  <c:v>8.2281699999999999E-6</c:v>
                </c:pt>
                <c:pt idx="767">
                  <c:v>6.4730200000000002E-6</c:v>
                </c:pt>
                <c:pt idx="768">
                  <c:v>4.0642E-6</c:v>
                </c:pt>
                <c:pt idx="769">
                  <c:v>1.7544300000000001E-6</c:v>
                </c:pt>
                <c:pt idx="770">
                  <c:v>4.7020499999999999E-7</c:v>
                </c:pt>
                <c:pt idx="771">
                  <c:v>6.9661000000000004E-8</c:v>
                </c:pt>
                <c:pt idx="772">
                  <c:v>1.2438499999999999E-8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665-5B4E-885A-F6D6A76742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8022672"/>
        <c:axId val="507925728"/>
      </c:scatterChart>
      <c:valAx>
        <c:axId val="508022672"/>
        <c:scaling>
          <c:logBase val="10"/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Energie (MeV)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E+0" sourceLinked="0"/>
        <c:majorTickMark val="cross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7925728"/>
        <c:crosses val="autoZero"/>
        <c:crossBetween val="midCat"/>
        <c:majorUnit val="10"/>
      </c:valAx>
      <c:valAx>
        <c:axId val="507925728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dirty="0"/>
                  <a:t>Flux  n/cm²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E+0" sourceLinked="0"/>
        <c:majorTickMark val="cross"/>
        <c:minorTickMark val="in"/>
        <c:tickLblPos val="high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8022672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0">
          <a:solidFill>
            <a:schemeClr val="tx1"/>
          </a:solidFill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7C29B-B65C-BD4E-9636-A03E83EE0E31}" type="datetimeFigureOut">
              <a:rPr lang="fr-FR" smtClean="0"/>
              <a:t>04/03/2026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CF4A0-F725-514C-A923-B8F7A0E2CC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96116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55A672-AA04-40B1-B9E3-0FEA0C9C8316}" type="datetimeFigureOut">
              <a:rPr lang="fr-FR" smtClean="0"/>
              <a:pPr/>
              <a:t>04/03/2026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F68170-3601-4E71-918B-A5D8E9923D4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39091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D00AE6-9828-E248-BDB3-BCED956CCF5F}" type="slidenum">
              <a:rPr lang="fr-FR"/>
              <a:pPr/>
              <a:t>0</a:t>
            </a:fld>
            <a:endParaRPr lang="fr-FR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68170-3601-4E71-918B-A5D8E9923D4A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4608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39775" indent="-284163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1413" indent="-227013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598613" indent="-227013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5813" indent="-227013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3013" indent="-22701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0213" indent="-22701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7413" indent="-22701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4613" indent="-22701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F16E705-478E-4BD4-8F4F-6BE74CEB2437}" type="slidenum">
              <a:rPr lang="fr-FR" altLang="fr-FR" sz="1200" smtClean="0"/>
              <a:pPr/>
              <a:t>17</a:t>
            </a:fld>
            <a:endParaRPr lang="fr-FR" altLang="fr-FR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068027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39775" indent="-284163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1413" indent="-227013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598613" indent="-227013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5813" indent="-227013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3013" indent="-22701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0213" indent="-22701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7413" indent="-22701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4613" indent="-22701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F16E705-478E-4BD4-8F4F-6BE74CEB2437}" type="slidenum">
              <a:rPr lang="fr-FR" altLang="fr-FR" sz="1200" smtClean="0"/>
              <a:pPr/>
              <a:t>18</a:t>
            </a:fld>
            <a:endParaRPr lang="fr-FR" altLang="fr-FR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617572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39775" indent="-284163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1413" indent="-227013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598613" indent="-227013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5813" indent="-227013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3013" indent="-22701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0213" indent="-22701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7413" indent="-22701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4613" indent="-22701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F16E705-478E-4BD4-8F4F-6BE74CEB2437}" type="slidenum">
              <a:rPr lang="fr-FR" altLang="fr-FR" sz="1200" smtClean="0"/>
              <a:pPr/>
              <a:t>19</a:t>
            </a:fld>
            <a:endParaRPr lang="fr-FR" altLang="fr-FR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53212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39775" indent="-284163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1413" indent="-227013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598613" indent="-227013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5813" indent="-227013" defTabSz="9128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3013" indent="-22701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0213" indent="-22701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7413" indent="-22701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4613" indent="-227013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F16E705-478E-4BD4-8F4F-6BE74CEB2437}" type="slidenum">
              <a:rPr lang="fr-FR" altLang="fr-FR" sz="1200" smtClean="0"/>
              <a:pPr/>
              <a:t>20</a:t>
            </a:fld>
            <a:endParaRPr lang="fr-FR" altLang="fr-FR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902038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68170-3601-4E71-918B-A5D8E9923D4A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1588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68170-3601-4E71-918B-A5D8E9923D4A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1588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EA6B12"/>
              </a:buClr>
              <a:buFont typeface="Wingdings" panose="05000000000000000000" pitchFamily="2" charset="2"/>
              <a:buChar char="§"/>
              <a:defRPr>
                <a:solidFill>
                  <a:srgbClr val="2F2F2F"/>
                </a:solidFill>
              </a:defRPr>
            </a:lvl1pPr>
            <a:lvl2pPr marL="685800" indent="-228600">
              <a:buClr>
                <a:srgbClr val="EA6B12"/>
              </a:buClr>
              <a:buFont typeface="Arial" panose="020B0604020202020204" pitchFamily="34" charset="0"/>
              <a:buChar char="•"/>
              <a:defRPr>
                <a:solidFill>
                  <a:srgbClr val="2F2F2F"/>
                </a:solidFill>
              </a:defRPr>
            </a:lvl2pPr>
            <a:lvl3pPr marL="1143000" indent="-228600">
              <a:buClr>
                <a:srgbClr val="EA6B12"/>
              </a:buClr>
              <a:buFont typeface="Wingdings" panose="05000000000000000000" pitchFamily="2" charset="2"/>
              <a:buChar char="§"/>
              <a:defRPr>
                <a:solidFill>
                  <a:srgbClr val="2F2F2F"/>
                </a:solidFill>
              </a:defRPr>
            </a:lvl3pPr>
            <a:lvl4pPr marL="1600200" indent="-228600">
              <a:buClr>
                <a:srgbClr val="EA6B12"/>
              </a:buClr>
              <a:buFont typeface="Arial" panose="020B0604020202020204" pitchFamily="34" charset="0"/>
              <a:buChar char="•"/>
              <a:defRPr>
                <a:solidFill>
                  <a:srgbClr val="2F2F2F"/>
                </a:solidFill>
              </a:defRPr>
            </a:lvl4pPr>
            <a:lvl5pPr marL="2057400" indent="-228600">
              <a:buClr>
                <a:srgbClr val="EA6B12"/>
              </a:buClr>
              <a:buFont typeface="Wingdings" panose="05000000000000000000" pitchFamily="2" charset="2"/>
              <a:buChar char="§"/>
              <a:defRPr>
                <a:solidFill>
                  <a:srgbClr val="2F2F2F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00" y="-9271"/>
            <a:ext cx="9169400" cy="774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8260" y="47289"/>
            <a:ext cx="7886700" cy="57969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655152" y="889437"/>
            <a:ext cx="7886700" cy="504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rgbClr val="162868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88883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76" userDrawn="1">
          <p15:clr>
            <a:srgbClr val="FBAE40"/>
          </p15:clr>
        </p15:guide>
        <p15:guide id="2" orient="horz" pos="61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46"/>
            <a:ext cx="9144000" cy="76504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08" y="182562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162868"/>
              </a:buClr>
              <a:buFont typeface="Wingdings" panose="05000000000000000000" pitchFamily="2" charset="2"/>
              <a:buChar char="§"/>
              <a:defRPr>
                <a:solidFill>
                  <a:srgbClr val="2F2F2F"/>
                </a:solidFill>
              </a:defRPr>
            </a:lvl1pPr>
            <a:lvl2pPr marL="685800" indent="-228600">
              <a:buClr>
                <a:srgbClr val="162868"/>
              </a:buClr>
              <a:buFont typeface="Arial" panose="020B0604020202020204" pitchFamily="34" charset="0"/>
              <a:buChar char="•"/>
              <a:defRPr>
                <a:solidFill>
                  <a:srgbClr val="2F2F2F"/>
                </a:solidFill>
              </a:defRPr>
            </a:lvl2pPr>
            <a:lvl3pPr marL="1143000" indent="-228600">
              <a:buClr>
                <a:srgbClr val="162868"/>
              </a:buClr>
              <a:buFont typeface="Wingdings" panose="05000000000000000000" pitchFamily="2" charset="2"/>
              <a:buChar char="§"/>
              <a:defRPr>
                <a:solidFill>
                  <a:srgbClr val="2F2F2F"/>
                </a:solidFill>
              </a:defRPr>
            </a:lvl3pPr>
            <a:lvl4pPr marL="1600200" indent="-228600">
              <a:buClr>
                <a:srgbClr val="162868"/>
              </a:buClr>
              <a:buFont typeface="Arial" panose="020B0604020202020204" pitchFamily="34" charset="0"/>
              <a:buChar char="•"/>
              <a:defRPr>
                <a:solidFill>
                  <a:srgbClr val="2F2F2F"/>
                </a:solidFill>
              </a:defRPr>
            </a:lvl4pPr>
            <a:lvl5pPr marL="2057400" indent="-228600">
              <a:buClr>
                <a:srgbClr val="162868"/>
              </a:buClr>
              <a:buFont typeface="Wingdings" panose="05000000000000000000" pitchFamily="2" charset="2"/>
              <a:buChar char="§"/>
              <a:defRPr>
                <a:solidFill>
                  <a:srgbClr val="2F2F2F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36582" y="88233"/>
            <a:ext cx="7886700" cy="57969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5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632834" y="830849"/>
            <a:ext cx="7886700" cy="5048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162868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75338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 userDrawn="1">
          <p15:clr>
            <a:srgbClr val="FBAE40"/>
          </p15:clr>
        </p15:guide>
        <p15:guide id="2" pos="47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u trai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 userDrawn="1"/>
        </p:nvCxnSpPr>
        <p:spPr>
          <a:xfrm>
            <a:off x="187897" y="760315"/>
            <a:ext cx="8956103" cy="4011"/>
          </a:xfrm>
          <a:prstGeom prst="line">
            <a:avLst/>
          </a:prstGeom>
          <a:ln w="19050">
            <a:solidFill>
              <a:srgbClr val="EA6B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6"/>
          <p:cNvSpPr>
            <a:spLocks noGrp="1"/>
          </p:cNvSpPr>
          <p:nvPr>
            <p:ph type="body" sz="quarter" idx="10"/>
          </p:nvPr>
        </p:nvSpPr>
        <p:spPr>
          <a:xfrm>
            <a:off x="167960" y="804143"/>
            <a:ext cx="8721725" cy="760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162868"/>
                </a:solidFill>
              </a:defRPr>
            </a:lvl1pPr>
            <a:lvl2pPr marL="457200" indent="0">
              <a:buNone/>
              <a:defRPr sz="2400">
                <a:solidFill>
                  <a:srgbClr val="282069"/>
                </a:solidFill>
              </a:defRPr>
            </a:lvl2pPr>
            <a:lvl3pPr marL="914400" indent="0">
              <a:buNone/>
              <a:defRPr sz="2400">
                <a:solidFill>
                  <a:srgbClr val="282069"/>
                </a:solidFill>
              </a:defRPr>
            </a:lvl3pPr>
            <a:lvl4pPr marL="1371600" indent="0">
              <a:buNone/>
              <a:defRPr sz="2400">
                <a:solidFill>
                  <a:srgbClr val="282069"/>
                </a:solidFill>
              </a:defRPr>
            </a:lvl4pPr>
            <a:lvl5pPr marL="1828800" indent="0">
              <a:buNone/>
              <a:defRPr sz="2400">
                <a:solidFill>
                  <a:srgbClr val="282069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13" name="Titre 12"/>
          <p:cNvSpPr>
            <a:spLocks noGrp="1"/>
          </p:cNvSpPr>
          <p:nvPr>
            <p:ph type="title" hasCustomPrompt="1"/>
          </p:nvPr>
        </p:nvSpPr>
        <p:spPr>
          <a:xfrm>
            <a:off x="132746" y="-4067"/>
            <a:ext cx="7169727" cy="72456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EA6B1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12608" y="182562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rgbClr val="2F2F2F"/>
                </a:solidFill>
              </a:defRPr>
            </a:lvl1pPr>
            <a:lvl2pPr marL="685800" indent="-228600">
              <a:buClr>
                <a:srgbClr val="162868"/>
              </a:buClr>
              <a:buFont typeface="Arial" panose="020B0604020202020204" pitchFamily="34" charset="0"/>
              <a:buChar char="•"/>
              <a:defRPr sz="2000">
                <a:solidFill>
                  <a:srgbClr val="2F2F2F"/>
                </a:solidFill>
              </a:defRPr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2F2F2F"/>
                </a:solidFill>
              </a:defRPr>
            </a:lvl3pPr>
            <a:lvl4pPr marL="1600200" indent="-228600">
              <a:buClr>
                <a:srgbClr val="162868"/>
              </a:buClr>
              <a:buFont typeface="Arial" panose="020B0604020202020204" pitchFamily="34" charset="0"/>
              <a:buChar char="•"/>
              <a:defRPr sz="1600">
                <a:solidFill>
                  <a:srgbClr val="2F2F2F"/>
                </a:solidFill>
              </a:defRPr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rgbClr val="2F2F2F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921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41455" y="10828"/>
            <a:ext cx="8761481" cy="749488"/>
          </a:xfrm>
          <a:prstGeom prst="rect">
            <a:avLst/>
          </a:prstGeom>
        </p:spPr>
        <p:txBody>
          <a:bodyPr anchor="t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rgbClr val="2F2F2F"/>
                </a:solidFill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rgbClr val="2F2F2F"/>
                </a:solidFill>
              </a:defRPr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2F2F2F"/>
                </a:solidFill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F2F2F"/>
                </a:solidFill>
              </a:defRPr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rgbClr val="2F2F2F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rgbClr val="2F2F2F"/>
                </a:solidFill>
              </a:defRPr>
            </a:lvl1pPr>
            <a:lvl2pPr marL="6858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rgbClr val="2F2F2F"/>
                </a:solidFill>
              </a:defRPr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2F2F2F"/>
                </a:solidFill>
              </a:defRPr>
            </a:lvl3pPr>
            <a:lvl4pPr marL="16002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F2F2F"/>
                </a:solidFill>
              </a:defRPr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rgbClr val="2F2F2F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187897" y="760315"/>
            <a:ext cx="8956103" cy="4011"/>
          </a:xfrm>
          <a:prstGeom prst="line">
            <a:avLst/>
          </a:prstGeom>
          <a:ln w="19050">
            <a:solidFill>
              <a:srgbClr val="EA6B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167960" y="804143"/>
            <a:ext cx="8721725" cy="760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162868"/>
                </a:solidFill>
              </a:defRPr>
            </a:lvl1pPr>
            <a:lvl2pPr marL="457200" indent="0">
              <a:buNone/>
              <a:defRPr sz="2400">
                <a:solidFill>
                  <a:srgbClr val="282069"/>
                </a:solidFill>
              </a:defRPr>
            </a:lvl2pPr>
            <a:lvl3pPr marL="914400" indent="0">
              <a:buNone/>
              <a:defRPr sz="2400">
                <a:solidFill>
                  <a:srgbClr val="282069"/>
                </a:solidFill>
              </a:defRPr>
            </a:lvl3pPr>
            <a:lvl4pPr marL="1371600" indent="0">
              <a:buNone/>
              <a:defRPr sz="2400">
                <a:solidFill>
                  <a:srgbClr val="282069"/>
                </a:solidFill>
              </a:defRPr>
            </a:lvl4pPr>
            <a:lvl5pPr marL="1828800" indent="0">
              <a:buNone/>
              <a:defRPr sz="2400">
                <a:solidFill>
                  <a:srgbClr val="282069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132683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339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428928" y="6237312"/>
            <a:ext cx="2607568" cy="47622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Calisto MT" charset="0"/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987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95650" y="-43512"/>
            <a:ext cx="8752697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6143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7348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470900" y="6431307"/>
            <a:ext cx="4040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90284B-BF9D-41EB-8186-4DDA84406F70}" type="slidenum">
              <a:rPr lang="fr-FR" sz="1400" b="0" i="0" u="none" kern="1200" smtClean="0">
                <a:solidFill>
                  <a:srgbClr val="002064"/>
                </a:solidFill>
                <a:latin typeface="Arial"/>
                <a:ea typeface="Arial Unicode MS"/>
                <a:cs typeface="Arial"/>
              </a:rPr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lang="fr-FR" sz="1400" u="none" dirty="0">
              <a:solidFill>
                <a:srgbClr val="002064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431307"/>
            <a:ext cx="31469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i="0" kern="1200" baseline="0" dirty="0">
                <a:solidFill>
                  <a:schemeClr val="tx1"/>
                </a:solidFill>
                <a:latin typeface="Times New Roman"/>
                <a:ea typeface="Arial Unicode MS"/>
                <a:cs typeface="Times New Roman"/>
              </a:rPr>
              <a:t>CNAO (</a:t>
            </a:r>
            <a:r>
              <a:rPr lang="fr-FR" sz="1400" b="1" i="0" kern="1200" baseline="0" dirty="0" err="1">
                <a:solidFill>
                  <a:schemeClr val="tx1"/>
                </a:solidFill>
                <a:latin typeface="Times New Roman"/>
                <a:ea typeface="Arial Unicode MS"/>
                <a:cs typeface="Times New Roman"/>
              </a:rPr>
              <a:t>Pavia</a:t>
            </a:r>
            <a:r>
              <a:rPr lang="fr-FR" sz="1400" b="1" i="0" kern="1200" baseline="0" dirty="0">
                <a:solidFill>
                  <a:schemeClr val="tx1"/>
                </a:solidFill>
                <a:latin typeface="Times New Roman"/>
                <a:ea typeface="Arial Unicode MS"/>
                <a:cs typeface="Times New Roman"/>
              </a:rPr>
              <a:t>, </a:t>
            </a:r>
            <a:r>
              <a:rPr lang="fr-FR" sz="1400" b="1" i="0" kern="1200" baseline="0" dirty="0" err="1">
                <a:solidFill>
                  <a:schemeClr val="tx1"/>
                </a:solidFill>
                <a:latin typeface="Times New Roman"/>
                <a:ea typeface="Arial Unicode MS"/>
                <a:cs typeface="Times New Roman"/>
              </a:rPr>
              <a:t>Italy</a:t>
            </a:r>
            <a:r>
              <a:rPr lang="fr-FR" sz="1400" b="1" i="0" kern="1200" baseline="0" dirty="0">
                <a:solidFill>
                  <a:schemeClr val="tx1"/>
                </a:solidFill>
                <a:latin typeface="Times New Roman"/>
                <a:ea typeface="Arial Unicode MS"/>
                <a:cs typeface="Times New Roman"/>
              </a:rPr>
              <a:t>),  March 5th, 2026</a:t>
            </a:r>
            <a:endParaRPr lang="fr-FR" sz="14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ZoneTexte 2"/>
          <p:cNvSpPr txBox="1"/>
          <p:nvPr userDrawn="1"/>
        </p:nvSpPr>
        <p:spPr>
          <a:xfrm>
            <a:off x="3966625" y="6366936"/>
            <a:ext cx="1186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Daniel Santos </a:t>
            </a:r>
          </a:p>
        </p:txBody>
      </p:sp>
    </p:spTree>
    <p:extLst>
      <p:ext uri="{BB962C8B-B14F-4D97-AF65-F5344CB8AC3E}">
        <p14:creationId xmlns:p14="http://schemas.microsoft.com/office/powerpoint/2010/main" val="164535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6" r:id="rId2"/>
    <p:sldLayoutId id="2147483672" r:id="rId3"/>
    <p:sldLayoutId id="2147483664" r:id="rId4"/>
    <p:sldLayoutId id="2147483667" r:id="rId5"/>
    <p:sldLayoutId id="2147483676" r:id="rId6"/>
    <p:sldLayoutId id="2147483677" r:id="rId7"/>
    <p:sldLayoutId id="2147483678" r:id="rId8"/>
    <p:sldLayoutId id="2147483679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56" userDrawn="1">
          <p15:clr>
            <a:srgbClr val="F26B43"/>
          </p15:clr>
        </p15:guide>
        <p15:guide id="2" pos="557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4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11" Type="http://schemas.openxmlformats.org/officeDocument/2006/relationships/image" Target="../media/image68.tiff"/><Relationship Id="rId5" Type="http://schemas.openxmlformats.org/officeDocument/2006/relationships/image" Target="../media/image61.png"/><Relationship Id="rId10" Type="http://schemas.openxmlformats.org/officeDocument/2006/relationships/image" Target="../media/image67.jpeg"/><Relationship Id="rId4" Type="http://schemas.openxmlformats.org/officeDocument/2006/relationships/image" Target="../media/image60.jpe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rxiv.org/abs/2312.12842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823757"/>
            <a:ext cx="9144000" cy="1790700"/>
          </a:xfrm>
        </p:spPr>
        <p:txBody>
          <a:bodyPr/>
          <a:lstStyle/>
          <a:p>
            <a:br>
              <a:rPr lang="fr-FR" sz="3200" b="1" dirty="0">
                <a:latin typeface="Times New Roman"/>
                <a:cs typeface="Times New Roman"/>
              </a:rPr>
            </a:br>
            <a:r>
              <a:rPr lang="fr-FR" sz="3200" b="1" dirty="0">
                <a:latin typeface="Times New Roman"/>
                <a:cs typeface="Times New Roman"/>
              </a:rPr>
              <a:t>		 </a:t>
            </a:r>
            <a:br>
              <a:rPr lang="fr-FR" sz="3200" b="1" dirty="0">
                <a:latin typeface="Times New Roman"/>
                <a:cs typeface="Times New Roman"/>
              </a:rPr>
            </a:br>
            <a:r>
              <a:rPr lang="fr-FR" sz="3200" b="1" dirty="0">
                <a:latin typeface="Times New Roman"/>
                <a:cs typeface="Times New Roman"/>
              </a:rPr>
              <a:t>   </a:t>
            </a:r>
            <a:r>
              <a:rPr lang="en-US" sz="3200" b="1" dirty="0"/>
              <a:t>Neutron Field Spectral and Fluence Characterization</a:t>
            </a:r>
            <a:br>
              <a:rPr lang="en-US" sz="3200" b="1" dirty="0"/>
            </a:br>
            <a:r>
              <a:rPr lang="en-US" sz="3200" b="1" dirty="0"/>
              <a:t>		and BSA optimization for AB-BNCT</a:t>
            </a:r>
            <a:br>
              <a:rPr lang="fr-FR" sz="3200" dirty="0"/>
            </a:br>
            <a:r>
              <a:rPr lang="fr-FR" sz="3200" b="1" dirty="0">
                <a:latin typeface="Times New Roman"/>
                <a:cs typeface="Times New Roman"/>
              </a:rPr>
              <a:t>	</a:t>
            </a:r>
            <a:endParaRPr lang="fr-FR" sz="2400" b="1" dirty="0">
              <a:latin typeface="Times New Roman"/>
              <a:cs typeface="Times New Roman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500" y="2830597"/>
            <a:ext cx="8953499" cy="2154238"/>
          </a:xfrm>
        </p:spPr>
        <p:txBody>
          <a:bodyPr/>
          <a:lstStyle/>
          <a:p>
            <a:pPr eaLnBrk="1" hangingPunct="1"/>
            <a:r>
              <a:rPr lang="fr-FR" sz="2400" dirty="0">
                <a:latin typeface="Times New Roman" charset="0"/>
              </a:rPr>
              <a:t>Daniel Santos, Sébastien </a:t>
            </a:r>
            <a:r>
              <a:rPr lang="fr-FR" sz="2400" dirty="0" err="1">
                <a:latin typeface="Times New Roman" charset="0"/>
              </a:rPr>
              <a:t>Chabod</a:t>
            </a:r>
            <a:r>
              <a:rPr lang="fr-FR" sz="2400" dirty="0">
                <a:latin typeface="Times New Roman" charset="0"/>
              </a:rPr>
              <a:t>, Oliver Guillaudin, </a:t>
            </a:r>
          </a:p>
          <a:p>
            <a:pPr eaLnBrk="1" hangingPunct="1"/>
            <a:r>
              <a:rPr lang="fr-FR" sz="2400" dirty="0">
                <a:latin typeface="Times New Roman" charset="0"/>
              </a:rPr>
              <a:t>Nadine Sauzet, Alexandre </a:t>
            </a:r>
            <a:r>
              <a:rPr lang="fr-FR" sz="2400" dirty="0" err="1">
                <a:latin typeface="Times New Roman" charset="0"/>
              </a:rPr>
              <a:t>Bes</a:t>
            </a:r>
            <a:r>
              <a:rPr lang="fr-FR" sz="2400" dirty="0">
                <a:latin typeface="Times New Roman" charset="0"/>
              </a:rPr>
              <a:t> </a:t>
            </a:r>
          </a:p>
          <a:p>
            <a:pPr eaLnBrk="1" hangingPunct="1"/>
            <a:r>
              <a:rPr lang="fr-FR" sz="1600" dirty="0">
                <a:latin typeface="Times New Roman" charset="0"/>
              </a:rPr>
              <a:t>Laboratoire de Physique Subatomique et de Cosmologie (LPSC) </a:t>
            </a:r>
          </a:p>
          <a:p>
            <a:pPr eaLnBrk="1" hangingPunct="1"/>
            <a:r>
              <a:rPr lang="fr-FR" sz="1600" dirty="0">
                <a:latin typeface="Times New Roman" charset="0"/>
              </a:rPr>
              <a:t>(Université Grenoble-Alpes -CNRS/IN2P3)</a:t>
            </a:r>
          </a:p>
          <a:p>
            <a:pPr eaLnBrk="1" hangingPunct="1"/>
            <a:r>
              <a:rPr lang="fr-FR" sz="2400" dirty="0" err="1">
                <a:latin typeface="Times New Roman" charset="0"/>
              </a:rPr>
              <a:t>Enya</a:t>
            </a:r>
            <a:r>
              <a:rPr lang="fr-FR" sz="2400" dirty="0">
                <a:latin typeface="Times New Roman" charset="0"/>
              </a:rPr>
              <a:t> </a:t>
            </a:r>
            <a:r>
              <a:rPr lang="fr-FR" sz="2400" dirty="0" err="1">
                <a:latin typeface="Times New Roman" charset="0"/>
              </a:rPr>
              <a:t>Mobio</a:t>
            </a:r>
            <a:r>
              <a:rPr lang="fr-FR" sz="2400" dirty="0">
                <a:latin typeface="Times New Roman" charset="0"/>
              </a:rPr>
              <a:t>, Amokrane </a:t>
            </a:r>
            <a:r>
              <a:rPr lang="fr-FR" sz="2400" dirty="0" err="1">
                <a:latin typeface="Times New Roman" charset="0"/>
              </a:rPr>
              <a:t>Allaoua</a:t>
            </a:r>
            <a:endParaRPr lang="fr-FR" sz="2400" dirty="0">
              <a:latin typeface="Times New Roman" charset="0"/>
            </a:endParaRPr>
          </a:p>
          <a:p>
            <a:pPr eaLnBrk="1" hangingPunct="1"/>
            <a:r>
              <a:rPr lang="fr-FR" sz="1600" dirty="0">
                <a:latin typeface="Times New Roman" charset="0"/>
              </a:rPr>
              <a:t>Laboratoire de Métrologie et Dosimétrie Neutronique (LMDN)</a:t>
            </a:r>
          </a:p>
          <a:p>
            <a:pPr eaLnBrk="1" hangingPunct="1"/>
            <a:r>
              <a:rPr lang="fr-FR" sz="1600" dirty="0">
                <a:latin typeface="Times New Roman" charset="0"/>
              </a:rPr>
              <a:t>ASNR(ex-IRSN)-France</a:t>
            </a:r>
          </a:p>
          <a:p>
            <a:pPr eaLnBrk="1" hangingPunct="1"/>
            <a:endParaRPr lang="fr-FR" sz="1600" dirty="0">
              <a:latin typeface="Times New Roman" charset="0"/>
            </a:endParaRPr>
          </a:p>
        </p:txBody>
      </p:sp>
      <p:pic>
        <p:nvPicPr>
          <p:cNvPr id="16389" name="Image 11" descr="logo-cnrs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8211" y="5317067"/>
            <a:ext cx="2883878" cy="1388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79915"/>
            <a:ext cx="1752600" cy="120212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699933" y="6455833"/>
            <a:ext cx="1608667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23AB541-D655-AD14-4BB5-05CAA0EE7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Geant4 Simulation of the MIMAC-</a:t>
            </a:r>
            <a:r>
              <a:rPr lang="en-US" b="1" dirty="0" err="1"/>
              <a:t>FastN</a:t>
            </a:r>
            <a:r>
              <a:rPr lang="en-US" b="1" dirty="0"/>
              <a:t>-Active Phantom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177800" y="991037"/>
            <a:ext cx="8775700" cy="761563"/>
          </a:xfrm>
        </p:spPr>
        <p:txBody>
          <a:bodyPr>
            <a:normAutofit/>
          </a:bodyPr>
          <a:lstStyle/>
          <a:p>
            <a:r>
              <a:rPr lang="en-US" b="1" dirty="0"/>
              <a:t>Clear separation of the alpha and </a:t>
            </a:r>
            <a:r>
              <a:rPr lang="en-US" b="1" baseline="30000" dirty="0"/>
              <a:t>7</a:t>
            </a:r>
            <a:r>
              <a:rPr lang="en-US" b="1" dirty="0"/>
              <a:t>Li branches with the both components each </a:t>
            </a:r>
          </a:p>
          <a:p>
            <a:endParaRPr lang="en-US" dirty="0"/>
          </a:p>
        </p:txBody>
      </p:sp>
      <p:pic>
        <p:nvPicPr>
          <p:cNvPr id="5" name="Image 4" descr="Geant4_Alpha_Lithium_C4H10_CHF3_30mbar_TrackInsid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2400300"/>
            <a:ext cx="6235700" cy="391159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270500" y="2667000"/>
            <a:ext cx="600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/>
              <a:t>4</a:t>
            </a:r>
            <a:r>
              <a:rPr lang="en-US" sz="2400" b="1" dirty="0"/>
              <a:t>He</a:t>
            </a:r>
            <a:endParaRPr lang="en-US" sz="2400" b="1" baseline="30000" dirty="0"/>
          </a:p>
        </p:txBody>
      </p:sp>
      <p:sp>
        <p:nvSpPr>
          <p:cNvPr id="8" name="ZoneTexte 7"/>
          <p:cNvSpPr txBox="1"/>
          <p:nvPr/>
        </p:nvSpPr>
        <p:spPr>
          <a:xfrm>
            <a:off x="4025900" y="4864100"/>
            <a:ext cx="502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/>
              <a:t>7</a:t>
            </a:r>
            <a:r>
              <a:rPr lang="en-US" sz="2400" b="1" dirty="0"/>
              <a:t>Li</a:t>
            </a:r>
            <a:endParaRPr lang="en-US" sz="2400" b="1" baseline="30000" dirty="0"/>
          </a:p>
        </p:txBody>
      </p:sp>
      <p:sp>
        <p:nvSpPr>
          <p:cNvPr id="9" name="ZoneTexte 8"/>
          <p:cNvSpPr txBox="1"/>
          <p:nvPr/>
        </p:nvSpPr>
        <p:spPr>
          <a:xfrm>
            <a:off x="685800" y="1714500"/>
            <a:ext cx="7550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Track length totally included in the C</a:t>
            </a:r>
            <a:r>
              <a:rPr lang="en-US" sz="2400" baseline="-25000" dirty="0"/>
              <a:t>4</a:t>
            </a:r>
            <a:r>
              <a:rPr lang="en-US" sz="2400" dirty="0"/>
              <a:t>H</a:t>
            </a:r>
            <a:r>
              <a:rPr lang="en-US" sz="2400" baseline="-25000" dirty="0"/>
              <a:t>10</a:t>
            </a:r>
            <a:r>
              <a:rPr lang="en-US" sz="2400" dirty="0"/>
              <a:t> + 50% CHF</a:t>
            </a:r>
            <a:r>
              <a:rPr lang="en-US" sz="2400" baseline="-25000" dirty="0"/>
              <a:t>3</a:t>
            </a:r>
            <a:r>
              <a:rPr lang="en-US" sz="2400" dirty="0"/>
              <a:t>  at 30 mbar</a:t>
            </a:r>
          </a:p>
        </p:txBody>
      </p:sp>
    </p:spTree>
    <p:extLst>
      <p:ext uri="{BB962C8B-B14F-4D97-AF65-F5344CB8AC3E}">
        <p14:creationId xmlns:p14="http://schemas.microsoft.com/office/powerpoint/2010/main" val="2044105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38260" y="-16211"/>
            <a:ext cx="8339040" cy="803611"/>
          </a:xfrm>
        </p:spPr>
        <p:txBody>
          <a:bodyPr>
            <a:normAutofit fontScale="90000"/>
          </a:bodyPr>
          <a:lstStyle/>
          <a:p>
            <a:r>
              <a:rPr lang="en-US" dirty="0"/>
              <a:t>Geant4 Simulation showing </a:t>
            </a:r>
            <a:r>
              <a:rPr lang="en-US" b="1" dirty="0"/>
              <a:t>al</a:t>
            </a:r>
            <a:r>
              <a:rPr lang="en-US" dirty="0"/>
              <a:t>l the recoils produced and </a:t>
            </a:r>
            <a:br>
              <a:rPr lang="en-US" dirty="0"/>
            </a:br>
            <a:r>
              <a:rPr lang="en-US" dirty="0"/>
              <a:t>	stopped inside the active volume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655152" y="889437"/>
            <a:ext cx="7886700" cy="774263"/>
          </a:xfrm>
        </p:spPr>
        <p:txBody>
          <a:bodyPr>
            <a:normAutofit/>
          </a:bodyPr>
          <a:lstStyle/>
          <a:p>
            <a:r>
              <a:rPr lang="en-US" dirty="0"/>
              <a:t>The proton background is easily discriminated with respect to the alpha and lithium nuclear recoils in  C</a:t>
            </a:r>
            <a:r>
              <a:rPr lang="en-US" baseline="-25000" dirty="0"/>
              <a:t>4</a:t>
            </a:r>
            <a:r>
              <a:rPr lang="en-US" dirty="0"/>
              <a:t>H</a:t>
            </a:r>
            <a:r>
              <a:rPr lang="en-US" baseline="-25000" dirty="0"/>
              <a:t>10 </a:t>
            </a:r>
            <a:r>
              <a:rPr lang="en-US" dirty="0"/>
              <a:t>+ 50%  CHF</a:t>
            </a:r>
            <a:r>
              <a:rPr lang="en-US" baseline="-25000" dirty="0"/>
              <a:t>3</a:t>
            </a:r>
            <a:r>
              <a:rPr lang="en-US" dirty="0"/>
              <a:t> at 30 mbar</a:t>
            </a:r>
          </a:p>
          <a:p>
            <a:endParaRPr lang="en-US" dirty="0"/>
          </a:p>
        </p:txBody>
      </p:sp>
      <p:pic>
        <p:nvPicPr>
          <p:cNvPr id="5" name="Image 4" descr="Length_f(Eion)_Proton_CutX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828800"/>
            <a:ext cx="7785100" cy="45593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854200" y="2616200"/>
            <a:ext cx="460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/>
              <a:t>1</a:t>
            </a:r>
            <a:r>
              <a:rPr lang="en-US" sz="2400" b="1" dirty="0"/>
              <a:t>H</a:t>
            </a:r>
            <a:endParaRPr lang="en-US" sz="2400" b="1" baseline="30000" dirty="0"/>
          </a:p>
        </p:txBody>
      </p:sp>
    </p:spTree>
    <p:extLst>
      <p:ext uri="{BB962C8B-B14F-4D97-AF65-F5344CB8AC3E}">
        <p14:creationId xmlns:p14="http://schemas.microsoft.com/office/powerpoint/2010/main" val="233038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Neutron Capture on </a:t>
            </a:r>
            <a:r>
              <a:rPr lang="en-US" b="1" baseline="30000" dirty="0"/>
              <a:t>10</a:t>
            </a:r>
            <a:r>
              <a:rPr lang="en-US" b="1" dirty="0"/>
              <a:t>B with MIMAC-Active Phantom mode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655152" y="1003737"/>
            <a:ext cx="7886700" cy="13584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Data from the MIMAC-Active Phantom using the </a:t>
            </a:r>
          </a:p>
          <a:p>
            <a:r>
              <a:rPr lang="en-US" dirty="0"/>
              <a:t>Experimental Set-up shown before with </a:t>
            </a:r>
          </a:p>
          <a:p>
            <a:r>
              <a:rPr lang="en-US" dirty="0"/>
              <a:t>C</a:t>
            </a:r>
            <a:r>
              <a:rPr lang="en-US" baseline="-25000" dirty="0"/>
              <a:t>4</a:t>
            </a:r>
            <a:r>
              <a:rPr lang="en-US" dirty="0"/>
              <a:t>H</a:t>
            </a:r>
            <a:r>
              <a:rPr lang="en-US" baseline="-25000" dirty="0"/>
              <a:t>10 </a:t>
            </a:r>
            <a:r>
              <a:rPr lang="en-US" dirty="0"/>
              <a:t>+ 50%  CHF</a:t>
            </a:r>
            <a:r>
              <a:rPr lang="en-US" baseline="-25000" dirty="0"/>
              <a:t>3</a:t>
            </a:r>
            <a:r>
              <a:rPr lang="en-US" dirty="0"/>
              <a:t> at 30 mbar </a:t>
            </a:r>
          </a:p>
          <a:p>
            <a:r>
              <a:rPr lang="en-US" b="1" dirty="0"/>
              <a:t>     Track length (mm) vs. Ionization Energy (ADC channel)</a:t>
            </a:r>
          </a:p>
        </p:txBody>
      </p:sp>
      <p:pic>
        <p:nvPicPr>
          <p:cNvPr id="5" name="Image 4" descr="Capture d’écran 2021-09-11 à 12.15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00" y="2336801"/>
            <a:ext cx="7937500" cy="4838700"/>
          </a:xfrm>
          <a:prstGeom prst="rect">
            <a:avLst/>
          </a:prstGeom>
        </p:spPr>
      </p:pic>
      <p:pic>
        <p:nvPicPr>
          <p:cNvPr id="6" name="Image 5" descr="Capture d’écran 2021-09-13 à 06.38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685800"/>
            <a:ext cx="2565399" cy="199401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575301" y="3505200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30000" dirty="0"/>
              <a:t>4</a:t>
            </a:r>
            <a:r>
              <a:rPr lang="en-US" sz="2400" b="1" dirty="0"/>
              <a:t>H</a:t>
            </a:r>
            <a:r>
              <a:rPr lang="en-US" dirty="0"/>
              <a:t>e</a:t>
            </a:r>
            <a:endParaRPr lang="en-US" baseline="30000" dirty="0"/>
          </a:p>
        </p:txBody>
      </p:sp>
      <p:sp>
        <p:nvSpPr>
          <p:cNvPr id="8" name="ZoneTexte 7"/>
          <p:cNvSpPr txBox="1"/>
          <p:nvPr/>
        </p:nvSpPr>
        <p:spPr>
          <a:xfrm>
            <a:off x="3530600" y="4216400"/>
            <a:ext cx="55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30000" dirty="0"/>
              <a:t>7</a:t>
            </a:r>
            <a:r>
              <a:rPr lang="en-US" sz="2400" b="1" dirty="0"/>
              <a:t>Li</a:t>
            </a:r>
            <a:endParaRPr lang="en-US" sz="2400" b="1" baseline="30000" dirty="0"/>
          </a:p>
        </p:txBody>
      </p:sp>
      <p:sp>
        <p:nvSpPr>
          <p:cNvPr id="9" name="ZoneTexte 8"/>
          <p:cNvSpPr txBox="1"/>
          <p:nvPr/>
        </p:nvSpPr>
        <p:spPr>
          <a:xfrm>
            <a:off x="2971800" y="2768600"/>
            <a:ext cx="59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30000" dirty="0"/>
              <a:t>1</a:t>
            </a:r>
            <a:r>
              <a:rPr lang="en-US" sz="2400" b="1" dirty="0"/>
              <a:t>H</a:t>
            </a:r>
            <a:endParaRPr lang="en-US" sz="2400" b="1" baseline="30000" dirty="0"/>
          </a:p>
        </p:txBody>
      </p:sp>
      <p:sp>
        <p:nvSpPr>
          <p:cNvPr id="10" name="ZoneTexte 9"/>
          <p:cNvSpPr txBox="1"/>
          <p:nvPr/>
        </p:nvSpPr>
        <p:spPr>
          <a:xfrm>
            <a:off x="901700" y="46482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</a:t>
            </a:r>
            <a:r>
              <a:rPr lang="en-US" sz="2400" b="1" baseline="30000" dirty="0"/>
              <a:t>-</a:t>
            </a:r>
            <a:endParaRPr lang="en-US" sz="24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3302000" y="6527800"/>
            <a:ext cx="2095499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Ionization Energy</a:t>
            </a:r>
          </a:p>
        </p:txBody>
      </p:sp>
    </p:spTree>
    <p:extLst>
      <p:ext uri="{BB962C8B-B14F-4D97-AF65-F5344CB8AC3E}">
        <p14:creationId xmlns:p14="http://schemas.microsoft.com/office/powerpoint/2010/main" val="3945668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868AD27-8CE5-989F-A696-581404C94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A </a:t>
            </a:r>
            <a:r>
              <a:rPr lang="fr-FR" b="1" dirty="0" err="1"/>
              <a:t>complex</a:t>
            </a:r>
            <a:r>
              <a:rPr lang="fr-FR" b="1" dirty="0"/>
              <a:t> </a:t>
            </a:r>
            <a:r>
              <a:rPr lang="fr-FR" b="1" dirty="0" err="1"/>
              <a:t>epithermal</a:t>
            </a:r>
            <a:r>
              <a:rPr lang="fr-FR" b="1" dirty="0"/>
              <a:t> neutron </a:t>
            </a:r>
            <a:r>
              <a:rPr lang="fr-FR" b="1" dirty="0" err="1"/>
              <a:t>field</a:t>
            </a:r>
            <a:r>
              <a:rPr lang="fr-FR" b="1" dirty="0"/>
              <a:t> </a:t>
            </a:r>
            <a:r>
              <a:rPr lang="fr-FR" b="1" dirty="0" err="1"/>
              <a:t>characterization</a:t>
            </a:r>
            <a:r>
              <a:rPr lang="fr-FR" b="1" dirty="0"/>
              <a:t>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8A7909D-62FD-8E67-C33B-108E3907B1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At AMANDE </a:t>
            </a:r>
            <a:r>
              <a:rPr lang="fr-FR" dirty="0" err="1"/>
              <a:t>facility</a:t>
            </a:r>
            <a:r>
              <a:rPr lang="fr-FR" dirty="0"/>
              <a:t>,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near</a:t>
            </a:r>
            <a:r>
              <a:rPr lang="fr-FR" dirty="0"/>
              <a:t> </a:t>
            </a:r>
            <a:r>
              <a:rPr lang="fr-FR" dirty="0" err="1"/>
              <a:t>threshold</a:t>
            </a:r>
            <a:r>
              <a:rPr lang="fr-FR" dirty="0"/>
              <a:t> </a:t>
            </a:r>
            <a:r>
              <a:rPr lang="fr-FR" baseline="30000" dirty="0"/>
              <a:t>7</a:t>
            </a:r>
            <a:r>
              <a:rPr lang="fr-FR" dirty="0"/>
              <a:t>Li (p (E=1.881 MeV),n) </a:t>
            </a:r>
            <a:r>
              <a:rPr lang="fr-FR" dirty="0" err="1"/>
              <a:t>reaction</a:t>
            </a:r>
            <a:r>
              <a:rPr lang="fr-FR" dirty="0"/>
              <a:t>  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D1F22B82-7C0D-9647-CC7E-5B5AC30CD7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0185241"/>
              </p:ext>
            </p:extLst>
          </p:nvPr>
        </p:nvGraphicFramePr>
        <p:xfrm>
          <a:off x="4326468" y="1363128"/>
          <a:ext cx="4739316" cy="3600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9" name="Picture 2" descr="Champs neutroniques monoénergétiques, l'installation AMANDE | IRSN">
            <a:extLst>
              <a:ext uri="{FF2B5EF4-FFF2-40B4-BE49-F238E27FC236}">
                <a16:creationId xmlns:a16="http://schemas.microsoft.com/office/drawing/2014/main" id="{47A75AB7-326F-9EC2-2F81-030444482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8" r="8170"/>
          <a:stretch/>
        </p:blipFill>
        <p:spPr bwMode="auto">
          <a:xfrm>
            <a:off x="67715" y="1337728"/>
            <a:ext cx="4177280" cy="281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 descr="Une image contenant intérieur, sol, meubles, mur&#10;&#10;Description générée automatiquement">
            <a:extLst>
              <a:ext uri="{FF2B5EF4-FFF2-40B4-BE49-F238E27FC236}">
                <a16:creationId xmlns:a16="http://schemas.microsoft.com/office/drawing/2014/main" id="{F28E0529-3154-0CF5-6835-927B29468A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29" b="87286" l="11429" r="83878">
                        <a14:foregroundMark x1="71224" y1="66714" x2="71224" y2="66714"/>
                        <a14:foregroundMark x1="83878" y1="53000" x2="83878" y2="53000"/>
                        <a14:foregroundMark x1="57551" y1="86000" x2="57551" y2="86000"/>
                        <a14:foregroundMark x1="21020" y1="65000" x2="21020" y2="65000"/>
                        <a14:foregroundMark x1="16122" y1="59000" x2="16122" y2="59000"/>
                        <a14:foregroundMark x1="15510" y1="59000" x2="15510" y2="59000"/>
                        <a14:foregroundMark x1="15510" y1="58714" x2="15510" y2="58714"/>
                        <a14:foregroundMark x1="26327" y1="76714" x2="26327" y2="76714"/>
                        <a14:foregroundMark x1="24694" y1="75429" x2="24694" y2="75429"/>
                        <a14:foregroundMark x1="24082" y1="74286" x2="24082" y2="74286"/>
                        <a14:foregroundMark x1="23265" y1="73571" x2="23265" y2="73571"/>
                        <a14:foregroundMark x1="24286" y1="74429" x2="24286" y2="74429"/>
                        <a14:foregroundMark x1="21585" y1="58269" x2="21585" y2="58269"/>
                        <a14:foregroundMark x1="22131" y1="56731" x2="22131" y2="56731"/>
                        <a14:backgroundMark x1="67551" y1="33000" x2="67551" y2="33000"/>
                        <a14:backgroundMark x1="61224" y1="26429" x2="87755" y2="40143"/>
                        <a14:backgroundMark x1="60383" y1="38269" x2="60383" y2="38269"/>
                        <a14:backgroundMark x1="19399" y1="57692" x2="19399" y2="57692"/>
                        <a14:backgroundMark x1="20219" y1="58269" x2="20219" y2="58269"/>
                        <a14:backgroundMark x1="19945" y1="58654" x2="19945" y2="586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9" t="15448" r="11971" b="4602"/>
          <a:stretch/>
        </p:blipFill>
        <p:spPr bwMode="auto">
          <a:xfrm flipH="1">
            <a:off x="6239928" y="4402664"/>
            <a:ext cx="2186275" cy="23489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Image 21" descr="Une image contenant texte, diagramme, Tracé, ligne&#10;&#10;Description générée automatiquement">
            <a:extLst>
              <a:ext uri="{FF2B5EF4-FFF2-40B4-BE49-F238E27FC236}">
                <a16:creationId xmlns:a16="http://schemas.microsoft.com/office/drawing/2014/main" id="{8A3FE46B-8A0F-0C85-C6D6-C1ADC22B638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6" y="4186708"/>
            <a:ext cx="3782584" cy="266155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8CF27487-E019-582C-214C-88881181A1B4}"/>
              </a:ext>
            </a:extLst>
          </p:cNvPr>
          <p:cNvSpPr txBox="1"/>
          <p:nvPr/>
        </p:nvSpPr>
        <p:spPr>
          <a:xfrm>
            <a:off x="3886197" y="5506240"/>
            <a:ext cx="203369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Beaufort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et al. </a:t>
            </a:r>
          </a:p>
          <a:p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JINST, P05052 (2024)</a:t>
            </a:r>
            <a:endParaRPr lang="fr-FR" sz="16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43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E4C1E6A-E915-889C-CBF2-A4F5ADC72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Neutron flux </a:t>
            </a:r>
            <a:r>
              <a:rPr lang="fr-FR" b="1" dirty="0" err="1"/>
              <a:t>measurements</a:t>
            </a:r>
            <a:r>
              <a:rPr lang="fr-FR" b="1" dirty="0"/>
              <a:t> by the Gold foil Activation </a:t>
            </a:r>
            <a:r>
              <a:rPr lang="fr-FR" b="1" dirty="0" err="1"/>
              <a:t>method</a:t>
            </a:r>
            <a:r>
              <a:rPr lang="fr-FR" b="1" dirty="0"/>
              <a:t> and by the Neutron Flux Monitor (NFM) detector</a:t>
            </a:r>
          </a:p>
        </p:txBody>
      </p:sp>
      <p:pic>
        <p:nvPicPr>
          <p:cNvPr id="5" name="Espace réservé du contenu 9">
            <a:extLst>
              <a:ext uri="{FF2B5EF4-FFF2-40B4-BE49-F238E27FC236}">
                <a16:creationId xmlns:a16="http://schemas.microsoft.com/office/drawing/2014/main" id="{182D5C84-C045-00FB-522C-DE0842B75D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44" y="1540791"/>
            <a:ext cx="4200833" cy="3150623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5C3FF4D-3C6D-2778-743B-2B90160D20E9}"/>
              </a:ext>
            </a:extLst>
          </p:cNvPr>
          <p:cNvSpPr txBox="1"/>
          <p:nvPr/>
        </p:nvSpPr>
        <p:spPr>
          <a:xfrm>
            <a:off x="2700960" y="946981"/>
            <a:ext cx="33452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Foil of </a:t>
            </a:r>
            <a:r>
              <a:rPr lang="fr-FR" sz="2000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197</a:t>
            </a:r>
            <a:r>
              <a:rPr lang="fr-FR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Au + </a:t>
            </a:r>
            <a:r>
              <a:rPr lang="fr-FR" sz="2000" dirty="0">
                <a:solidFill>
                  <a:srgbClr val="FF0000"/>
                </a:solidFill>
                <a:ea typeface="Times New Roman" panose="02020603050405020304" pitchFamily="18" charset="0"/>
              </a:rPr>
              <a:t>Cd</a:t>
            </a:r>
            <a:r>
              <a:rPr lang="fr-FR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EAFEFDB-7224-09C6-30DF-D56D45AC1DFF}"/>
              </a:ext>
            </a:extLst>
          </p:cNvPr>
          <p:cNvSpPr txBox="1"/>
          <p:nvPr/>
        </p:nvSpPr>
        <p:spPr>
          <a:xfrm>
            <a:off x="1130422" y="4947847"/>
            <a:ext cx="20629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Foil of </a:t>
            </a:r>
            <a:r>
              <a:rPr lang="fr-FR" sz="2000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197</a:t>
            </a:r>
            <a:r>
              <a:rPr lang="fr-FR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Au 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34CB12-235E-E848-CB4E-38C671EF26E6}"/>
              </a:ext>
            </a:extLst>
          </p:cNvPr>
          <p:cNvSpPr txBox="1"/>
          <p:nvPr/>
        </p:nvSpPr>
        <p:spPr>
          <a:xfrm>
            <a:off x="2823215" y="4979395"/>
            <a:ext cx="2664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NFM detector</a:t>
            </a:r>
            <a:endParaRPr lang="fr-FR" sz="2000" dirty="0">
              <a:solidFill>
                <a:srgbClr val="FF0000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52D034A-18FF-1C0C-6DB6-1D0CA173245B}"/>
              </a:ext>
            </a:extLst>
          </p:cNvPr>
          <p:cNvGrpSpPr/>
          <p:nvPr/>
        </p:nvGrpSpPr>
        <p:grpSpPr>
          <a:xfrm>
            <a:off x="444728" y="699323"/>
            <a:ext cx="2346608" cy="4747888"/>
            <a:chOff x="7715160" y="432866"/>
            <a:chExt cx="1434921" cy="2554790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86D9B65-E387-CE0C-79AC-3F24BE1F2DC3}"/>
                </a:ext>
              </a:extLst>
            </p:cNvPr>
            <p:cNvGrpSpPr/>
            <p:nvPr/>
          </p:nvGrpSpPr>
          <p:grpSpPr>
            <a:xfrm rot="10800000">
              <a:off x="7715160" y="535955"/>
              <a:ext cx="779063" cy="2451701"/>
              <a:chOff x="3917135" y="3325855"/>
              <a:chExt cx="1218126" cy="3586250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08D7069E-2C8B-9C5D-0194-E9FE75DD5A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596" b="89899" l="6731" r="96314">
                            <a14:foregroundMark x1="7051" y1="21717" x2="7051" y2="21717"/>
                            <a14:foregroundMark x1="92949" y1="20202" x2="92949" y2="18182"/>
                            <a14:foregroundMark x1="44391" y1="39394" x2="44712" y2="73737"/>
                            <a14:foregroundMark x1="44712" y1="73737" x2="44712" y2="71717"/>
                            <a14:foregroundMark x1="96154" y1="19697" x2="96314" y2="17172"/>
                            <a14:foregroundMark x1="73878" y1="33333" x2="68590" y2="35859"/>
                            <a14:foregroundMark x1="38622" y1="19192" x2="40865" y2="6565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5400000">
                <a:off x="2733073" y="4509917"/>
                <a:ext cx="3586250" cy="1218126"/>
              </a:xfrm>
              <a:prstGeom prst="rect">
                <a:avLst/>
              </a:prstGeom>
            </p:spPr>
          </p:pic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F8A87C81-BB38-0326-B7F8-C52FBC96EB2E}"/>
                  </a:ext>
                </a:extLst>
              </p:cNvPr>
              <p:cNvSpPr/>
              <p:nvPr/>
            </p:nvSpPr>
            <p:spPr>
              <a:xfrm>
                <a:off x="4304948" y="4525960"/>
                <a:ext cx="248912" cy="51594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B138CC23-D03A-D3B6-4F6C-3B07DFCA50E3}"/>
                  </a:ext>
                </a:extLst>
              </p:cNvPr>
              <p:cNvSpPr/>
              <p:nvPr/>
            </p:nvSpPr>
            <p:spPr>
              <a:xfrm>
                <a:off x="4304949" y="5378598"/>
                <a:ext cx="248351" cy="25797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692DF52-4A97-47C3-5407-B0DAF7DF4964}"/>
                  </a:ext>
                </a:extLst>
              </p:cNvPr>
              <p:cNvSpPr/>
              <p:nvPr/>
            </p:nvSpPr>
            <p:spPr>
              <a:xfrm>
                <a:off x="4008948" y="4963577"/>
                <a:ext cx="45719" cy="1651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7F5395-2034-81EA-1231-D71A4D24A826}"/>
                  </a:ext>
                </a:extLst>
              </p:cNvPr>
              <p:cNvSpPr/>
              <p:nvPr/>
            </p:nvSpPr>
            <p:spPr>
              <a:xfrm>
                <a:off x="4002020" y="5171778"/>
                <a:ext cx="45719" cy="165100"/>
              </a:xfrm>
              <a:prstGeom prst="rect">
                <a:avLst/>
              </a:prstGeom>
              <a:solidFill>
                <a:srgbClr val="AEAEA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5CECCE5D-82E8-AA8B-F801-0815B21C2A26}"/>
                </a:ext>
              </a:extLst>
            </p:cNvPr>
            <p:cNvCxnSpPr>
              <a:cxnSpLocks/>
              <a:endCxn id="17" idx="4"/>
            </p:cNvCxnSpPr>
            <p:nvPr/>
          </p:nvCxnSpPr>
          <p:spPr>
            <a:xfrm flipH="1">
              <a:off x="8166775" y="515871"/>
              <a:ext cx="254108" cy="892091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72114D93-04BE-9915-B31C-92591C58F0C5}"/>
                </a:ext>
              </a:extLst>
            </p:cNvPr>
            <p:cNvSpPr txBox="1"/>
            <p:nvPr/>
          </p:nvSpPr>
          <p:spPr>
            <a:xfrm>
              <a:off x="7838365" y="432866"/>
              <a:ext cx="1311716" cy="2052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Dépôt de </a:t>
              </a:r>
              <a:r>
                <a:rPr lang="fr-FR" baseline="30000" dirty="0">
                  <a:solidFill>
                    <a:srgbClr val="FF0000"/>
                  </a:solidFill>
                </a:rPr>
                <a:t>10</a:t>
              </a:r>
              <a:r>
                <a:rPr lang="fr-FR" dirty="0">
                  <a:solidFill>
                    <a:srgbClr val="FF0000"/>
                  </a:solidFill>
                </a:rPr>
                <a:t>B</a:t>
              </a:r>
            </a:p>
          </p:txBody>
        </p: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B4898091-F307-BDB1-998D-5E10DCC16783}"/>
                </a:ext>
              </a:extLst>
            </p:cNvPr>
            <p:cNvCxnSpPr>
              <a:cxnSpLocks/>
            </p:cNvCxnSpPr>
            <p:nvPr/>
          </p:nvCxnSpPr>
          <p:spPr>
            <a:xfrm>
              <a:off x="7983785" y="2383692"/>
              <a:ext cx="182812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BB96C1A-CC2C-02A8-A1BA-7DEAB18E969C}"/>
                </a:ext>
              </a:extLst>
            </p:cNvPr>
            <p:cNvSpPr txBox="1"/>
            <p:nvPr/>
          </p:nvSpPr>
          <p:spPr>
            <a:xfrm>
              <a:off x="7842441" y="2358089"/>
              <a:ext cx="578442" cy="205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13 mm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6E406811-7B78-262C-7F35-E187DD1DBA55}"/>
              </a:ext>
            </a:extLst>
          </p:cNvPr>
          <p:cNvGrpSpPr/>
          <p:nvPr/>
        </p:nvGrpSpPr>
        <p:grpSpPr>
          <a:xfrm>
            <a:off x="6192985" y="1109428"/>
            <a:ext cx="2773209" cy="2492232"/>
            <a:chOff x="5474167" y="3015876"/>
            <a:chExt cx="3261385" cy="2548638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36EF8204-0353-8247-9179-C3BD3939EE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60"/>
            <a:stretch/>
          </p:blipFill>
          <p:spPr bwMode="auto">
            <a:xfrm>
              <a:off x="5474167" y="3015876"/>
              <a:ext cx="3027972" cy="205569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A38DC476-DF70-1856-02B2-DB367641288B}"/>
                </a:ext>
              </a:extLst>
            </p:cNvPr>
            <p:cNvSpPr txBox="1"/>
            <p:nvPr/>
          </p:nvSpPr>
          <p:spPr>
            <a:xfrm>
              <a:off x="5541968" y="5029452"/>
              <a:ext cx="3193584" cy="5350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FR" sz="1400" i="1" dirty="0"/>
                <a:t>Distribution of the first </a:t>
              </a:r>
              <a:r>
                <a:rPr lang="fr-FR" sz="1400" i="1" dirty="0" err="1"/>
                <a:t>measurement</a:t>
              </a:r>
              <a:r>
                <a:rPr lang="fr-FR" sz="1400" i="1" dirty="0"/>
                <a:t> of the 3D-tracks </a:t>
              </a:r>
            </a:p>
          </p:txBody>
        </p:sp>
      </p:grp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4ED5EA6E-42A0-7BDF-F5B8-F2CFFA9B3989}"/>
              </a:ext>
            </a:extLst>
          </p:cNvPr>
          <p:cNvCxnSpPr>
            <a:cxnSpLocks/>
          </p:cNvCxnSpPr>
          <p:nvPr/>
        </p:nvCxnSpPr>
        <p:spPr>
          <a:xfrm flipV="1">
            <a:off x="1860543" y="3107627"/>
            <a:ext cx="1584165" cy="16454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15594897-F993-D0B7-4838-742EEB5CF63D}"/>
              </a:ext>
            </a:extLst>
          </p:cNvPr>
          <p:cNvCxnSpPr>
            <a:cxnSpLocks/>
          </p:cNvCxnSpPr>
          <p:nvPr/>
        </p:nvCxnSpPr>
        <p:spPr>
          <a:xfrm flipH="1">
            <a:off x="3461655" y="1561851"/>
            <a:ext cx="908265" cy="13001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E2124E2C-2FB3-FD3E-9827-5A331DA9EA80}"/>
              </a:ext>
            </a:extLst>
          </p:cNvPr>
          <p:cNvCxnSpPr>
            <a:cxnSpLocks/>
          </p:cNvCxnSpPr>
          <p:nvPr/>
        </p:nvCxnSpPr>
        <p:spPr>
          <a:xfrm flipH="1" flipV="1">
            <a:off x="3539682" y="3430917"/>
            <a:ext cx="531351" cy="12133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 31" descr="Une image contenant texte, Tracé, ligne, diagramme&#10;&#10;Description générée automatiquement">
            <a:extLst>
              <a:ext uri="{FF2B5EF4-FFF2-40B4-BE49-F238E27FC236}">
                <a16:creationId xmlns:a16="http://schemas.microsoft.com/office/drawing/2014/main" id="{7766FB49-A9CB-C02E-651A-0E7AFA2AC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6383" y="3870712"/>
            <a:ext cx="2673821" cy="2010198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0F4C9C3B-5237-17CF-2FB4-EF3BF2144392}"/>
              </a:ext>
            </a:extLst>
          </p:cNvPr>
          <p:cNvSpPr txBox="1"/>
          <p:nvPr/>
        </p:nvSpPr>
        <p:spPr>
          <a:xfrm>
            <a:off x="6138333" y="5935128"/>
            <a:ext cx="29309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FADC profile of an alpha (1.24 MeV) </a:t>
            </a:r>
          </a:p>
          <a:p>
            <a:r>
              <a:rPr lang="fr-FR" sz="1600" dirty="0" err="1"/>
              <a:t>event</a:t>
            </a:r>
            <a:r>
              <a:rPr lang="fr-FR" sz="1600" dirty="0"/>
              <a:t> as a </a:t>
            </a:r>
            <a:r>
              <a:rPr lang="fr-FR" sz="1600" dirty="0" err="1"/>
              <a:t>function</a:t>
            </a:r>
            <a:r>
              <a:rPr lang="fr-FR" sz="1600" dirty="0"/>
              <a:t> of the</a:t>
            </a:r>
          </a:p>
          <a:p>
            <a:r>
              <a:rPr lang="fr-FR" sz="1600" dirty="0"/>
              <a:t>sampling (20 ns)</a:t>
            </a:r>
          </a:p>
        </p:txBody>
      </p:sp>
    </p:spTree>
    <p:extLst>
      <p:ext uri="{BB962C8B-B14F-4D97-AF65-F5344CB8AC3E}">
        <p14:creationId xmlns:p14="http://schemas.microsoft.com/office/powerpoint/2010/main" val="1689815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FB9B89E-CF20-1C00-B94B-CD4AA8BE1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Alpha and </a:t>
            </a:r>
            <a:r>
              <a:rPr lang="fr-FR" b="1" baseline="30000" dirty="0"/>
              <a:t>7</a:t>
            </a:r>
            <a:r>
              <a:rPr lang="fr-FR" b="1" dirty="0"/>
              <a:t>Li </a:t>
            </a:r>
            <a:r>
              <a:rPr lang="fr-FR" b="1" dirty="0" err="1"/>
              <a:t>energies</a:t>
            </a:r>
            <a:r>
              <a:rPr lang="fr-FR" b="1" dirty="0"/>
              <a:t> </a:t>
            </a:r>
            <a:r>
              <a:rPr lang="fr-FR" b="1" dirty="0" err="1"/>
              <a:t>measured</a:t>
            </a:r>
            <a:r>
              <a:rPr lang="fr-FR" b="1" dirty="0"/>
              <a:t> </a:t>
            </a:r>
            <a:r>
              <a:rPr lang="fr-FR" b="1" dirty="0" err="1"/>
              <a:t>with</a:t>
            </a:r>
            <a:r>
              <a:rPr lang="fr-FR" b="1" dirty="0"/>
              <a:t> the NFM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6C4EB5B-6BC5-F0DB-D1D5-3EB74AFFC4B1}"/>
              </a:ext>
            </a:extLst>
          </p:cNvPr>
          <p:cNvGrpSpPr/>
          <p:nvPr/>
        </p:nvGrpSpPr>
        <p:grpSpPr>
          <a:xfrm>
            <a:off x="388595" y="1252704"/>
            <a:ext cx="5235093" cy="4812420"/>
            <a:chOff x="6745799" y="1062520"/>
            <a:chExt cx="5182675" cy="4405003"/>
          </a:xfrm>
        </p:grpSpPr>
        <p:pic>
          <p:nvPicPr>
            <p:cNvPr id="6" name="Image 5" descr="Une image contenant texte, diagramme, Tracé, ligne&#10;&#10;Description générée automatiquement">
              <a:extLst>
                <a:ext uri="{FF2B5EF4-FFF2-40B4-BE49-F238E27FC236}">
                  <a16:creationId xmlns:a16="http://schemas.microsoft.com/office/drawing/2014/main" id="{185002F6-05DE-1770-0665-17D1ED32B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6"/>
            <a:stretch/>
          </p:blipFill>
          <p:spPr bwMode="auto">
            <a:xfrm>
              <a:off x="6745799" y="1062520"/>
              <a:ext cx="5182674" cy="440500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ZoneTexte 6">
                  <a:extLst>
                    <a:ext uri="{FF2B5EF4-FFF2-40B4-BE49-F238E27FC236}">
                      <a16:creationId xmlns:a16="http://schemas.microsoft.com/office/drawing/2014/main" id="{2E7AAC0E-CD24-84FE-20EF-79F6F6EDB0FA}"/>
                    </a:ext>
                  </a:extLst>
                </p:cNvPr>
                <p:cNvSpPr txBox="1"/>
                <p:nvPr/>
              </p:nvSpPr>
              <p:spPr>
                <a:xfrm>
                  <a:off x="9326100" y="1876814"/>
                  <a:ext cx="2333915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000" i="1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000" b="0" i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2000" b="0" i="0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  <m:r>
                          <a:rPr lang="fr-FR" sz="20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2000" b="0" i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1,47</m:t>
                        </m:r>
                        <m:r>
                          <a:rPr lang="fr-FR" sz="2000" b="0" i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2000" b="0" i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fr-FR" sz="2000" b="0" i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eV</m:t>
                        </m:r>
                        <m:r>
                          <a:rPr lang="fr-FR" sz="2000" b="0" i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sz="2000" dirty="0">
                    <a:solidFill>
                      <a:srgbClr val="92D05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D3FD11D0-7DC8-40FE-5E65-810B5D7EDD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6100" y="1876814"/>
                  <a:ext cx="2333915" cy="400110"/>
                </a:xfrm>
                <a:prstGeom prst="rect">
                  <a:avLst/>
                </a:prstGeom>
                <a:blipFill>
                  <a:blip r:embed="rId3"/>
                  <a:stretch>
                    <a:fillRect b="-694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BB2DDC81-A6F5-6DE3-8780-E0E9950C7412}"/>
                    </a:ext>
                  </a:extLst>
                </p:cNvPr>
                <p:cNvSpPr txBox="1"/>
                <p:nvPr/>
              </p:nvSpPr>
              <p:spPr>
                <a:xfrm>
                  <a:off x="9594559" y="4420580"/>
                  <a:ext cx="2333915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000" i="1" smtClean="0">
                                <a:solidFill>
                                  <a:srgbClr val="EF25C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000" b="0" i="0">
                                <a:solidFill>
                                  <a:srgbClr val="EF25C9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2000" b="0" i="0" smtClean="0">
                                <a:solidFill>
                                  <a:srgbClr val="EF25C9"/>
                                </a:solidFill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  <m:r>
                          <a:rPr lang="fr-FR" sz="2000" b="0" i="0" smtClean="0">
                            <a:solidFill>
                              <a:srgbClr val="EF25C9"/>
                            </a:solidFill>
                            <a:latin typeface="Cambria Math" panose="02040503050406030204" pitchFamily="18" charset="0"/>
                          </a:rPr>
                          <m:t>(1,78</m:t>
                        </m:r>
                        <m:r>
                          <a:rPr lang="fr-FR" sz="2000" b="0" i="0">
                            <a:solidFill>
                              <a:srgbClr val="EF25C9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2000" b="0" i="0" smtClean="0">
                            <a:solidFill>
                              <a:srgbClr val="EF25C9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fr-FR" sz="2000" b="0" i="0">
                            <a:solidFill>
                              <a:srgbClr val="EF25C9"/>
                            </a:solidFill>
                            <a:latin typeface="Cambria Math" panose="02040503050406030204" pitchFamily="18" charset="0"/>
                          </a:rPr>
                          <m:t>eV</m:t>
                        </m:r>
                        <m:r>
                          <a:rPr lang="fr-FR" sz="2000" b="0" i="0" smtClean="0">
                            <a:solidFill>
                              <a:srgbClr val="EF25C9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sz="2000" dirty="0">
                    <a:solidFill>
                      <a:srgbClr val="EF25C9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8AB0F39B-B312-9DA9-E456-E7FD52120F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94559" y="4420580"/>
                  <a:ext cx="2333915" cy="400110"/>
                </a:xfrm>
                <a:prstGeom prst="rect">
                  <a:avLst/>
                </a:prstGeom>
                <a:blipFill>
                  <a:blip r:embed="rId4"/>
                  <a:stretch>
                    <a:fillRect b="-845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5046A6C1-63F2-CCE3-4905-720ACDAC6495}"/>
                    </a:ext>
                  </a:extLst>
                </p:cNvPr>
                <p:cNvSpPr txBox="1"/>
                <p:nvPr/>
              </p:nvSpPr>
              <p:spPr>
                <a:xfrm>
                  <a:off x="7627184" y="4544113"/>
                  <a:ext cx="2333915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0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Li</m:t>
                            </m:r>
                          </m:sub>
                        </m:sSub>
                        <m:r>
                          <a:rPr lang="fr-FR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(1,06</m:t>
                        </m:r>
                        <m:r>
                          <a:rPr lang="fr-FR" sz="2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fr-FR" sz="2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eV</m:t>
                        </m:r>
                        <m:r>
                          <a:rPr lang="fr-FR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681ECC01-7BD1-7353-A827-18D4855483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7184" y="4544113"/>
                  <a:ext cx="2333915" cy="400110"/>
                </a:xfrm>
                <a:prstGeom prst="rect">
                  <a:avLst/>
                </a:prstGeom>
                <a:blipFill>
                  <a:blip r:embed="rId5"/>
                  <a:stretch>
                    <a:fillRect b="-694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16C6CB88-8D24-4A46-78C2-B06C875DF9D4}"/>
                    </a:ext>
                  </a:extLst>
                </p:cNvPr>
                <p:cNvSpPr txBox="1"/>
                <p:nvPr/>
              </p:nvSpPr>
              <p:spPr>
                <a:xfrm>
                  <a:off x="6911651" y="1289570"/>
                  <a:ext cx="2333915" cy="36623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0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000" b="0" i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2000" b="0" i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Li</m:t>
                            </m:r>
                          </m:sub>
                        </m:sSub>
                        <m:r>
                          <a:rPr lang="fr-FR" sz="20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(840</m:t>
                        </m:r>
                        <m:r>
                          <a:rPr lang="fr-FR" sz="2000" b="0" i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20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fr-FR" sz="2000" b="0" i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eV</m:t>
                        </m:r>
                        <m:r>
                          <a:rPr lang="fr-FR" sz="20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sz="20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38168B62-89DC-800E-BD9F-1E2941101F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1651" y="1289570"/>
                  <a:ext cx="2333915" cy="366237"/>
                </a:xfrm>
                <a:prstGeom prst="rect">
                  <a:avLst/>
                </a:prstGeom>
                <a:blipFill>
                  <a:blip r:embed="rId6"/>
                  <a:stretch>
                    <a:fillRect b="-1846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9C82869-E782-581E-A83C-F09A0A004C59}"/>
                  </a:ext>
                </a:extLst>
              </p:cNvPr>
              <p:cNvSpPr txBox="1"/>
              <p:nvPr/>
            </p:nvSpPr>
            <p:spPr>
              <a:xfrm>
                <a:off x="5445212" y="4800804"/>
                <a:ext cx="2801321" cy="9626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sPre>
                            <m:sPre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fr-FR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fr-FR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fr-FR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Li</m:t>
                              </m:r>
                            </m:e>
                          </m:sPre>
                        </m:sub>
                      </m:sSub>
                      <m:r>
                        <a:rPr lang="fr-FR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00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sPre>
                            <m:sPrePr>
                              <m:ctrlPr>
                                <a:rPr lang="fr-FR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fr-FR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fr-FR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He</m:t>
                              </m:r>
                            </m:e>
                          </m:sPre>
                        </m:sub>
                      </m:sSub>
                    </m:oMath>
                  </m:oMathPara>
                </a14:m>
                <a:endParaRPr lang="fr-FR" sz="2000" dirty="0">
                  <a:solidFill>
                    <a:schemeClr val="tx1"/>
                  </a:solidFill>
                </a:endParaRPr>
              </a:p>
              <a:p>
                <a:pPr algn="just"/>
                <a:r>
                  <a:rPr lang="fr-FR" sz="2000" dirty="0">
                    <a:solidFill>
                      <a:schemeClr val="accent1"/>
                    </a:solidFill>
                  </a:rPr>
                  <a:t>          (</a:t>
                </a:r>
                <a:r>
                  <a:rPr lang="fr-FR" sz="2000" dirty="0" err="1">
                    <a:solidFill>
                      <a:schemeClr val="accent1"/>
                    </a:solidFill>
                  </a:rPr>
                  <a:t>difference</a:t>
                </a:r>
                <a:r>
                  <a:rPr lang="fr-FR" sz="2000" dirty="0">
                    <a:solidFill>
                      <a:schemeClr val="accent1"/>
                    </a:solidFill>
                  </a:rPr>
                  <a:t> &lt; 1%)</a:t>
                </a:r>
              </a:p>
              <a:p>
                <a:pPr algn="just"/>
                <a:endParaRPr lang="fr-FR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9C82869-E782-581E-A83C-F09A0A004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212" y="4800804"/>
                <a:ext cx="2801321" cy="9626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>
            <a:extLst>
              <a:ext uri="{FF2B5EF4-FFF2-40B4-BE49-F238E27FC236}">
                <a16:creationId xmlns:a16="http://schemas.microsoft.com/office/drawing/2014/main" id="{66798FF0-4F65-B4D8-4004-498F8AB984A9}"/>
              </a:ext>
            </a:extLst>
          </p:cNvPr>
          <p:cNvSpPr txBox="1"/>
          <p:nvPr/>
        </p:nvSpPr>
        <p:spPr>
          <a:xfrm>
            <a:off x="5531222" y="1604682"/>
            <a:ext cx="340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Enya</a:t>
            </a:r>
            <a:r>
              <a:rPr lang="fr-FR" dirty="0"/>
              <a:t> </a:t>
            </a:r>
            <a:r>
              <a:rPr lang="fr-FR" dirty="0" err="1"/>
              <a:t>Mobio</a:t>
            </a:r>
            <a:r>
              <a:rPr lang="fr-FR" dirty="0"/>
              <a:t>, </a:t>
            </a:r>
            <a:r>
              <a:rPr lang="fr-FR" dirty="0" err="1"/>
              <a:t>Ph.D</a:t>
            </a:r>
            <a:r>
              <a:rPr lang="fr-FR" dirty="0"/>
              <a:t>. </a:t>
            </a:r>
            <a:r>
              <a:rPr lang="fr-FR" dirty="0" err="1"/>
              <a:t>Thesis</a:t>
            </a:r>
            <a:r>
              <a:rPr lang="fr-FR" dirty="0"/>
              <a:t> (April 2025)</a:t>
            </a:r>
          </a:p>
        </p:txBody>
      </p:sp>
    </p:spTree>
    <p:extLst>
      <p:ext uri="{BB962C8B-B14F-4D97-AF65-F5344CB8AC3E}">
        <p14:creationId xmlns:p14="http://schemas.microsoft.com/office/powerpoint/2010/main" val="20168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F6FF25B-BADA-4719-35FC-E7FF7939E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Thermal and Epithermal Fluence </a:t>
            </a:r>
            <a:r>
              <a:rPr lang="fr-FR" b="1" dirty="0" err="1"/>
              <a:t>Results</a:t>
            </a:r>
            <a:endParaRPr lang="fr-FR" b="1" dirty="0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456BD57-8E9C-434E-FD43-E2D4DBC768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522729"/>
              </p:ext>
            </p:extLst>
          </p:nvPr>
        </p:nvGraphicFramePr>
        <p:xfrm>
          <a:off x="-169342" y="2238281"/>
          <a:ext cx="9575811" cy="170716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774783">
                  <a:extLst>
                    <a:ext uri="{9D8B030D-6E8A-4147-A177-3AD203B41FA5}">
                      <a16:colId xmlns:a16="http://schemas.microsoft.com/office/drawing/2014/main" val="3229252888"/>
                    </a:ext>
                  </a:extLst>
                </a:gridCol>
                <a:gridCol w="871203">
                  <a:extLst>
                    <a:ext uri="{9D8B030D-6E8A-4147-A177-3AD203B41FA5}">
                      <a16:colId xmlns:a16="http://schemas.microsoft.com/office/drawing/2014/main" val="3836955546"/>
                    </a:ext>
                  </a:extLst>
                </a:gridCol>
                <a:gridCol w="1905393">
                  <a:extLst>
                    <a:ext uri="{9D8B030D-6E8A-4147-A177-3AD203B41FA5}">
                      <a16:colId xmlns:a16="http://schemas.microsoft.com/office/drawing/2014/main" val="601603510"/>
                    </a:ext>
                  </a:extLst>
                </a:gridCol>
                <a:gridCol w="692896">
                  <a:extLst>
                    <a:ext uri="{9D8B030D-6E8A-4147-A177-3AD203B41FA5}">
                      <a16:colId xmlns:a16="http://schemas.microsoft.com/office/drawing/2014/main" val="2081910720"/>
                    </a:ext>
                  </a:extLst>
                </a:gridCol>
                <a:gridCol w="1349336">
                  <a:extLst>
                    <a:ext uri="{9D8B030D-6E8A-4147-A177-3AD203B41FA5}">
                      <a16:colId xmlns:a16="http://schemas.microsoft.com/office/drawing/2014/main" val="1056606538"/>
                    </a:ext>
                  </a:extLst>
                </a:gridCol>
                <a:gridCol w="1877239">
                  <a:extLst>
                    <a:ext uri="{9D8B030D-6E8A-4147-A177-3AD203B41FA5}">
                      <a16:colId xmlns:a16="http://schemas.microsoft.com/office/drawing/2014/main" val="860595882"/>
                    </a:ext>
                  </a:extLst>
                </a:gridCol>
                <a:gridCol w="729837">
                  <a:extLst>
                    <a:ext uri="{9D8B030D-6E8A-4147-A177-3AD203B41FA5}">
                      <a16:colId xmlns:a16="http://schemas.microsoft.com/office/drawing/2014/main" val="1795580160"/>
                    </a:ext>
                  </a:extLst>
                </a:gridCol>
                <a:gridCol w="1375124">
                  <a:extLst>
                    <a:ext uri="{9D8B030D-6E8A-4147-A177-3AD203B41FA5}">
                      <a16:colId xmlns:a16="http://schemas.microsoft.com/office/drawing/2014/main" val="3599562032"/>
                    </a:ext>
                  </a:extLst>
                </a:gridCol>
              </a:tblGrid>
              <a:tr h="4290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</a:rPr>
                        <a:t>Ф</a:t>
                      </a:r>
                      <a:r>
                        <a:rPr lang="fr-FR" sz="2000" b="0" baseline="-25000" dirty="0">
                          <a:solidFill>
                            <a:schemeClr val="tx1"/>
                          </a:solidFill>
                          <a:effectLst/>
                        </a:rPr>
                        <a:t>th </a:t>
                      </a: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</a:rPr>
                        <a:t>(n.cm</a:t>
                      </a:r>
                      <a:r>
                        <a:rPr lang="fr-FR" sz="2000" b="0" baseline="300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</a:rPr>
                        <a:t>².s</a:t>
                      </a:r>
                      <a:r>
                        <a:rPr lang="fr-FR" sz="20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</a:rPr>
                        <a:t>C/E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Difference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0" dirty="0" err="1">
                          <a:solidFill>
                            <a:schemeClr val="tx1"/>
                          </a:solidFill>
                          <a:effectLst/>
                        </a:rPr>
                        <a:t>Ф</a:t>
                      </a:r>
                      <a:r>
                        <a:rPr lang="fr-FR" sz="2000" b="0" baseline="-25000" dirty="0" err="1">
                          <a:solidFill>
                            <a:schemeClr val="tx1"/>
                          </a:solidFill>
                          <a:effectLst/>
                        </a:rPr>
                        <a:t>epi</a:t>
                      </a:r>
                      <a:r>
                        <a:rPr lang="fr-FR" sz="2000" b="0" baseline="-25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</a:rPr>
                        <a:t>(n.cm</a:t>
                      </a:r>
                      <a:r>
                        <a:rPr lang="fr-FR" sz="2000" b="0" baseline="300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</a:rPr>
                        <a:t>².s</a:t>
                      </a:r>
                      <a:r>
                        <a:rPr lang="fr-FR" sz="20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</a:rPr>
                        <a:t>C/E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Diff</a:t>
                      </a:r>
                    </a:p>
                  </a:txBody>
                  <a:tcPr marL="44450" marR="4445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686547"/>
                  </a:ext>
                </a:extLst>
              </a:tr>
              <a:tr h="230250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0" baseline="30000" dirty="0">
                          <a:solidFill>
                            <a:schemeClr val="tx1"/>
                          </a:solidFill>
                          <a:effectLst/>
                        </a:rPr>
                        <a:t>197</a:t>
                      </a: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</a:rPr>
                        <a:t>Au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</a:rPr>
                        <a:t>Calcul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(7,52 ± 0,32).10</a:t>
                      </a:r>
                      <a:r>
                        <a:rPr lang="fr-FR" sz="200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fr-FR" sz="2000" b="0" strike="noStrike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0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0,68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- 46%</a:t>
                      </a:r>
                      <a:endParaRPr lang="fr-FR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18034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(1,06 ± 0,05).10</a:t>
                      </a:r>
                      <a:r>
                        <a:rPr lang="fr-FR" sz="2000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r-FR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1,25</a:t>
                      </a: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+20%</a:t>
                      </a:r>
                      <a:endParaRPr lang="fr-FR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3672218"/>
                  </a:ext>
                </a:extLst>
              </a:tr>
              <a:tr h="205000">
                <a:tc vMerge="1"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0" dirty="0" err="1">
                          <a:solidFill>
                            <a:schemeClr val="tx1"/>
                          </a:solidFill>
                          <a:effectLst/>
                        </a:rPr>
                        <a:t>Exp</a:t>
                      </a: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18034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(1,10 ± 0,08).10</a:t>
                      </a:r>
                      <a:r>
                        <a:rPr lang="fr-FR" sz="2000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18034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(8</a:t>
                      </a:r>
                      <a:r>
                        <a:rPr lang="fr-FR" sz="2000" baseline="0" dirty="0"/>
                        <a:t>,53</a:t>
                      </a:r>
                      <a:r>
                        <a:rPr lang="fr-FR" sz="2000" baseline="30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± 0,84).10</a:t>
                      </a:r>
                      <a:r>
                        <a:rPr lang="fr-FR" sz="200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fr-FR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3167936"/>
                  </a:ext>
                </a:extLst>
              </a:tr>
              <a:tr h="230250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</a:rPr>
                        <a:t>NFM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</a:rPr>
                        <a:t>Calcul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(5,66 ± 0,25) .10</a:t>
                      </a:r>
                      <a:r>
                        <a:rPr lang="fr-FR" sz="200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</a:rPr>
                        <a:t>0,94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</a:rPr>
                        <a:t>- 6 %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fr-FR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9,08 </a:t>
                      </a:r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± 0,40).10</a:t>
                      </a:r>
                      <a:r>
                        <a:rPr lang="fr-FR" sz="200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</a:rPr>
                        <a:t>0,94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</a:rPr>
                        <a:t>- 6 %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9091941"/>
                  </a:ext>
                </a:extLst>
              </a:tr>
              <a:tr h="205000">
                <a:tc vMerge="1"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0" dirty="0" err="1">
                          <a:solidFill>
                            <a:schemeClr val="tx1"/>
                          </a:solidFill>
                          <a:effectLst/>
                        </a:rPr>
                        <a:t>Exp</a:t>
                      </a: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</a:rPr>
                        <a:t>(6,03 </a:t>
                      </a:r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± 0,34).10</a:t>
                      </a:r>
                      <a:r>
                        <a:rPr lang="fr-FR" sz="200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fr-FR" sz="2000" dirty="0">
                        <a:solidFill>
                          <a:schemeClr val="tx1"/>
                        </a:solidFill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0" dirty="0">
                          <a:solidFill>
                            <a:schemeClr val="tx1"/>
                          </a:solidFill>
                          <a:effectLst/>
                        </a:rPr>
                        <a:t>(9,64 </a:t>
                      </a:r>
                      <a:r>
                        <a:rPr lang="fr-FR" sz="2000" dirty="0">
                          <a:solidFill>
                            <a:schemeClr val="tx1"/>
                          </a:solidFill>
                        </a:rPr>
                        <a:t>± 0,55).10</a:t>
                      </a:r>
                      <a:r>
                        <a:rPr lang="fr-FR" sz="200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fr-FR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078457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3612BDDC-1241-6CEB-F1AA-0B51D4740DD4}"/>
              </a:ext>
            </a:extLst>
          </p:cNvPr>
          <p:cNvSpPr txBox="1"/>
          <p:nvPr/>
        </p:nvSpPr>
        <p:spPr>
          <a:xfrm>
            <a:off x="660399" y="1015998"/>
            <a:ext cx="8096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/>
              <a:t>From</a:t>
            </a:r>
            <a:r>
              <a:rPr lang="fr-FR" sz="2400" dirty="0"/>
              <a:t> the Activation of Gold foils and the Neutron Flux Monitor detector</a:t>
            </a:r>
          </a:p>
          <a:p>
            <a:r>
              <a:rPr lang="fr-FR" sz="2400" dirty="0" err="1"/>
              <a:t>compared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the MCNP simulation </a:t>
            </a:r>
            <a:r>
              <a:rPr lang="fr-FR" sz="2400" dirty="0" err="1"/>
              <a:t>calculation</a:t>
            </a:r>
            <a:endParaRPr lang="fr-FR" sz="24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16CB4EE-6B42-2F8F-AAAB-1ED88F3FDCC4}"/>
              </a:ext>
            </a:extLst>
          </p:cNvPr>
          <p:cNvSpPr txBox="1"/>
          <p:nvPr/>
        </p:nvSpPr>
        <p:spPr>
          <a:xfrm>
            <a:off x="4385733" y="4394200"/>
            <a:ext cx="4658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Enya</a:t>
            </a:r>
            <a:r>
              <a:rPr lang="fr-FR" dirty="0"/>
              <a:t> </a:t>
            </a:r>
            <a:r>
              <a:rPr lang="fr-FR" dirty="0" err="1"/>
              <a:t>Mobio</a:t>
            </a:r>
            <a:r>
              <a:rPr lang="fr-FR" dirty="0"/>
              <a:t> (LMDN (ASNR)), PhD </a:t>
            </a:r>
            <a:r>
              <a:rPr lang="fr-FR" dirty="0" err="1"/>
              <a:t>thesis</a:t>
            </a:r>
            <a:r>
              <a:rPr lang="fr-FR" dirty="0"/>
              <a:t> (April 2025)</a:t>
            </a:r>
          </a:p>
        </p:txBody>
      </p:sp>
    </p:spTree>
    <p:extLst>
      <p:ext uri="{BB962C8B-B14F-4D97-AF65-F5344CB8AC3E}">
        <p14:creationId xmlns:p14="http://schemas.microsoft.com/office/powerpoint/2010/main" val="1297941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E69EB59-C02D-B391-4552-26D04444D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NFM (Neutron Flux Monitor) Detector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C80BC07-46E0-A496-2A68-17DACEE096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503" y="889437"/>
            <a:ext cx="5320260" cy="826760"/>
          </a:xfrm>
        </p:spPr>
        <p:txBody>
          <a:bodyPr>
            <a:normAutofit fontScale="85000" lnSpcReduction="10000"/>
          </a:bodyPr>
          <a:lstStyle/>
          <a:p>
            <a:r>
              <a:rPr lang="fr-FR" dirty="0" err="1"/>
              <a:t>Giving</a:t>
            </a:r>
            <a:r>
              <a:rPr lang="fr-FR" dirty="0"/>
              <a:t> the neutron flux (up to 10</a:t>
            </a:r>
            <a:r>
              <a:rPr lang="fr-FR" baseline="30000" dirty="0"/>
              <a:t>12</a:t>
            </a:r>
            <a:r>
              <a:rPr lang="fr-FR" dirty="0"/>
              <a:t>n/s)  </a:t>
            </a:r>
          </a:p>
          <a:p>
            <a:r>
              <a:rPr lang="fr-FR" dirty="0"/>
              <a:t>as a </a:t>
            </a:r>
            <a:r>
              <a:rPr lang="fr-FR" dirty="0" err="1"/>
              <a:t>function</a:t>
            </a:r>
            <a:r>
              <a:rPr lang="fr-FR" dirty="0"/>
              <a:t> of time, </a:t>
            </a:r>
            <a:r>
              <a:rPr lang="fr-FR" dirty="0" err="1"/>
              <a:t>with</a:t>
            </a:r>
            <a:r>
              <a:rPr lang="fr-FR" dirty="0"/>
              <a:t> an </a:t>
            </a:r>
            <a:r>
              <a:rPr lang="fr-FR" dirty="0" err="1"/>
              <a:t>evaluation</a:t>
            </a:r>
            <a:r>
              <a:rPr lang="fr-FR" dirty="0"/>
              <a:t> of the </a:t>
            </a:r>
            <a:r>
              <a:rPr lang="fr-FR" dirty="0" err="1"/>
              <a:t>dead</a:t>
            </a:r>
            <a:r>
              <a:rPr lang="fr-FR" dirty="0"/>
              <a:t> time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E7E8B6F-7226-60EB-AC31-49B0E7CEA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23" y="1968744"/>
            <a:ext cx="4765546" cy="282363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4EA6F49-7C1E-70B2-D66D-3DAB1C8AF0BD}"/>
              </a:ext>
            </a:extLst>
          </p:cNvPr>
          <p:cNvSpPr txBox="1"/>
          <p:nvPr/>
        </p:nvSpPr>
        <p:spPr>
          <a:xfrm>
            <a:off x="992775" y="4937759"/>
            <a:ext cx="7656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Including</a:t>
            </a:r>
            <a:r>
              <a:rPr lang="fr-FR" b="1" dirty="0"/>
              <a:t> a </a:t>
            </a:r>
            <a:r>
              <a:rPr lang="fr-FR" b="1" dirty="0" err="1"/>
              <a:t>Boron</a:t>
            </a:r>
            <a:r>
              <a:rPr lang="fr-FR" b="1" dirty="0"/>
              <a:t> layer </a:t>
            </a:r>
            <a:r>
              <a:rPr lang="fr-FR" b="1" dirty="0" err="1"/>
              <a:t>very</a:t>
            </a:r>
            <a:r>
              <a:rPr lang="fr-FR" b="1" dirty="0"/>
              <a:t> </a:t>
            </a:r>
            <a:r>
              <a:rPr lang="fr-FR" b="1" dirty="0" err="1"/>
              <a:t>well</a:t>
            </a:r>
            <a:r>
              <a:rPr lang="fr-FR" b="1" dirty="0"/>
              <a:t>  </a:t>
            </a:r>
            <a:r>
              <a:rPr lang="fr-FR" b="1" dirty="0" err="1"/>
              <a:t>measured</a:t>
            </a:r>
            <a:r>
              <a:rPr lang="fr-FR" b="1" dirty="0"/>
              <a:t> (</a:t>
            </a:r>
            <a:r>
              <a:rPr lang="fr-FR" b="1" dirty="0" err="1"/>
              <a:t>thickness</a:t>
            </a:r>
            <a:r>
              <a:rPr lang="fr-FR" b="1" dirty="0"/>
              <a:t>, surface and </a:t>
            </a:r>
            <a:r>
              <a:rPr lang="fr-FR" b="1" dirty="0" err="1"/>
              <a:t>homogeneity</a:t>
            </a:r>
            <a:r>
              <a:rPr lang="fr-FR" b="1" dirty="0"/>
              <a:t> !!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55928F4-4D5E-089E-A77B-BF66AB9CB0EB}"/>
              </a:ext>
            </a:extLst>
          </p:cNvPr>
          <p:cNvSpPr txBox="1"/>
          <p:nvPr/>
        </p:nvSpPr>
        <p:spPr>
          <a:xfrm>
            <a:off x="2429231" y="5338350"/>
            <a:ext cx="4487703" cy="807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b="1" dirty="0"/>
              <a:t>Multi-layer </a:t>
            </a:r>
            <a:r>
              <a:rPr lang="fr-FR" sz="1800" b="1" dirty="0" err="1"/>
              <a:t>deposition</a:t>
            </a:r>
            <a:r>
              <a:rPr lang="fr-FR" sz="1800" b="1" dirty="0"/>
              <a:t> PAPVD (plasma-</a:t>
            </a:r>
            <a:r>
              <a:rPr lang="fr-FR" sz="1800" b="1" dirty="0" err="1"/>
              <a:t>assisted</a:t>
            </a:r>
            <a:r>
              <a:rPr lang="fr-FR" sz="1800" b="1" dirty="0"/>
              <a:t>)</a:t>
            </a:r>
          </a:p>
          <a:p>
            <a:pPr algn="ctr"/>
            <a:r>
              <a:rPr lang="fr-FR" sz="1050" dirty="0"/>
              <a:t>LPSC – Alexandre BES, Ana LACOSTE </a:t>
            </a:r>
          </a:p>
          <a:p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9D734F3-75E6-4970-EB2E-94277C784ECD}"/>
              </a:ext>
            </a:extLst>
          </p:cNvPr>
          <p:cNvGrpSpPr/>
          <p:nvPr/>
        </p:nvGrpSpPr>
        <p:grpSpPr>
          <a:xfrm>
            <a:off x="5316270" y="1043693"/>
            <a:ext cx="3390264" cy="4010851"/>
            <a:chOff x="6745799" y="1062520"/>
            <a:chExt cx="5182675" cy="4405003"/>
          </a:xfrm>
        </p:grpSpPr>
        <p:pic>
          <p:nvPicPr>
            <p:cNvPr id="9" name="Image 8" descr="Une image contenant texte, diagramme, Tracé, ligne&#10;&#10;Description générée automatiquement">
              <a:extLst>
                <a:ext uri="{FF2B5EF4-FFF2-40B4-BE49-F238E27FC236}">
                  <a16:creationId xmlns:a16="http://schemas.microsoft.com/office/drawing/2014/main" id="{FFF4B3C7-113C-9F87-68A7-50074E44A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6"/>
            <a:stretch/>
          </p:blipFill>
          <p:spPr bwMode="auto">
            <a:xfrm>
              <a:off x="6745799" y="1062520"/>
              <a:ext cx="5182674" cy="440500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D7608077-09D2-5C7A-C4A0-62E3E658EC24}"/>
                    </a:ext>
                  </a:extLst>
                </p:cNvPr>
                <p:cNvSpPr txBox="1"/>
                <p:nvPr/>
              </p:nvSpPr>
              <p:spPr>
                <a:xfrm>
                  <a:off x="9326099" y="1876814"/>
                  <a:ext cx="2333915" cy="37182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600" i="1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1600" b="0" i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  <m:r>
                          <a:rPr lang="fr-FR" sz="16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600" b="0" i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1,47</m:t>
                        </m:r>
                        <m:r>
                          <a:rPr lang="fr-FR" sz="1600" b="0" i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600" b="0" i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fr-FR" sz="1600" b="0" i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eV</m:t>
                        </m:r>
                        <m:r>
                          <a:rPr lang="fr-FR" sz="1600" b="0" i="0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sz="1600" dirty="0">
                    <a:solidFill>
                      <a:srgbClr val="92D05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D7608077-09D2-5C7A-C4A0-62E3E658EC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6099" y="1876814"/>
                  <a:ext cx="2333915" cy="371824"/>
                </a:xfrm>
                <a:prstGeom prst="rect">
                  <a:avLst/>
                </a:prstGeom>
                <a:blipFill>
                  <a:blip r:embed="rId4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89B12219-4278-22E0-1524-D92D90472835}"/>
                    </a:ext>
                  </a:extLst>
                </p:cNvPr>
                <p:cNvSpPr txBox="1"/>
                <p:nvPr/>
              </p:nvSpPr>
              <p:spPr>
                <a:xfrm>
                  <a:off x="9961099" y="4305575"/>
                  <a:ext cx="1967375" cy="37182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600" i="1" smtClean="0">
                                <a:solidFill>
                                  <a:srgbClr val="EF25C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1600" b="0" i="0">
                                <a:solidFill>
                                  <a:srgbClr val="EF25C9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solidFill>
                                  <a:srgbClr val="EF25C9"/>
                                </a:solidFill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  <m:r>
                          <a:rPr lang="fr-FR" sz="1600" b="0" i="0" smtClean="0">
                            <a:solidFill>
                              <a:srgbClr val="EF25C9"/>
                            </a:solidFill>
                            <a:latin typeface="Cambria Math" panose="02040503050406030204" pitchFamily="18" charset="0"/>
                          </a:rPr>
                          <m:t>(1,78</m:t>
                        </m:r>
                        <m:r>
                          <a:rPr lang="fr-FR" sz="1600" b="0" i="0">
                            <a:solidFill>
                              <a:srgbClr val="EF25C9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600" b="0" i="0" smtClean="0">
                            <a:solidFill>
                              <a:srgbClr val="EF25C9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fr-FR" sz="1600" b="0" i="0">
                            <a:solidFill>
                              <a:srgbClr val="EF25C9"/>
                            </a:solidFill>
                            <a:latin typeface="Cambria Math" panose="02040503050406030204" pitchFamily="18" charset="0"/>
                          </a:rPr>
                          <m:t>eV</m:t>
                        </m:r>
                        <m:r>
                          <a:rPr lang="fr-FR" sz="1600" b="0" i="0" smtClean="0">
                            <a:solidFill>
                              <a:srgbClr val="EF25C9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sz="1600" dirty="0">
                    <a:solidFill>
                      <a:srgbClr val="EF25C9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89B12219-4278-22E0-1524-D92D904728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1099" y="4305575"/>
                  <a:ext cx="1967375" cy="371824"/>
                </a:xfrm>
                <a:prstGeom prst="rect">
                  <a:avLst/>
                </a:prstGeom>
                <a:blipFill>
                  <a:blip r:embed="rId5"/>
                  <a:stretch>
                    <a:fillRect r="-15686" b="-1785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5BCB0317-109E-9A26-8A02-DF56D4A6C9D1}"/>
                    </a:ext>
                  </a:extLst>
                </p:cNvPr>
                <p:cNvSpPr txBox="1"/>
                <p:nvPr/>
              </p:nvSpPr>
              <p:spPr>
                <a:xfrm>
                  <a:off x="7627184" y="4544113"/>
                  <a:ext cx="2333915" cy="37182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16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Li</m:t>
                            </m:r>
                          </m:sub>
                        </m:sSub>
                        <m:r>
                          <a:rPr lang="fr-FR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(1,06</m:t>
                        </m:r>
                        <m:r>
                          <a:rPr lang="fr-FR" sz="16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fr-FR" sz="16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eV</m:t>
                        </m:r>
                        <m:r>
                          <a:rPr lang="fr-FR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5BCB0317-109E-9A26-8A02-DF56D4A6C9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7184" y="4544113"/>
                  <a:ext cx="2333915" cy="371824"/>
                </a:xfrm>
                <a:prstGeom prst="rect">
                  <a:avLst/>
                </a:prstGeom>
                <a:blipFill>
                  <a:blip r:embed="rId6"/>
                  <a:stretch>
                    <a:fillRect b="-1785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1AC54BDE-88A0-656C-DB60-DBC16B543037}"/>
                    </a:ext>
                  </a:extLst>
                </p:cNvPr>
                <p:cNvSpPr txBox="1"/>
                <p:nvPr/>
              </p:nvSpPr>
              <p:spPr>
                <a:xfrm>
                  <a:off x="6911652" y="1289570"/>
                  <a:ext cx="2333915" cy="37182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6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1600" b="0" i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Li</m:t>
                            </m:r>
                          </m:sub>
                        </m:sSub>
                        <m:r>
                          <a:rPr lang="fr-FR" sz="16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(840</m:t>
                        </m:r>
                        <m:r>
                          <a:rPr lang="fr-FR" sz="1600" b="0" i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6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fr-FR" sz="1600" b="0" i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eV</m:t>
                        </m:r>
                        <m:r>
                          <a:rPr lang="fr-FR" sz="1600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sz="16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1AC54BDE-88A0-656C-DB60-DBC16B5430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1652" y="1289570"/>
                  <a:ext cx="2333915" cy="371824"/>
                </a:xfrm>
                <a:prstGeom prst="rect">
                  <a:avLst/>
                </a:prstGeom>
                <a:blipFill>
                  <a:blip r:embed="rId7"/>
                  <a:stretch>
                    <a:fillRect b="-1785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3028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57200" y="1565364"/>
            <a:ext cx="8785224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r>
              <a:rPr lang="en-US" sz="1800" b="1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What criteria does the community use to design BSAs?</a:t>
            </a: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Method 1: in the past, BSA often designed so that the </a:t>
            </a:r>
            <a:r>
              <a:rPr lang="en-US" sz="1400" dirty="0">
                <a:solidFill>
                  <a:srgbClr val="DC5A21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neutron field at its exit verified some </a:t>
            </a: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r>
              <a:rPr lang="en-US" sz="1400" dirty="0">
                <a:solidFill>
                  <a:srgbClr val="DC5A21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in-air FOMs.</a:t>
            </a: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E.g. </a:t>
            </a:r>
            <a:r>
              <a:rPr lang="en-US" sz="1400" dirty="0" err="1">
                <a:solidFill>
                  <a:schemeClr val="accent2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f</a:t>
            </a:r>
            <a:r>
              <a:rPr lang="en-US" sz="1400" baseline="-25000" dirty="0" err="1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epi</a:t>
            </a: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&gt; 5e8 cm</a:t>
            </a:r>
            <a:r>
              <a:rPr lang="en-US" sz="1400" baseline="300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-2</a:t>
            </a: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</a:t>
            </a:r>
            <a:r>
              <a:rPr lang="en-US" sz="1400" baseline="300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-1</a:t>
            </a: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(intensity), </a:t>
            </a:r>
            <a:r>
              <a:rPr lang="en-US" sz="1400" dirty="0" err="1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</a:t>
            </a:r>
            <a:r>
              <a:rPr lang="en-US" sz="1400" baseline="-25000" dirty="0" err="1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fast</a:t>
            </a: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sz="1400" dirty="0" err="1">
                <a:solidFill>
                  <a:schemeClr val="accent2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f</a:t>
            </a:r>
            <a:r>
              <a:rPr lang="en-US" sz="1400" baseline="-25000" dirty="0" err="1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epi</a:t>
            </a: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&lt; 2e-13 Gy.cm</a:t>
            </a:r>
            <a:r>
              <a:rPr lang="en-US" sz="1400" baseline="300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2 </a:t>
            </a: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(purity), etc.</a:t>
            </a: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Issue: in-air FOMs found too restrictive, can eliminate BSAs with best therapeutic performance</a:t>
            </a: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r>
              <a:rPr lang="en-US" sz="1400" dirty="0"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IAEA TECDOC 2001: in-air FOM “values […] are specifically not suggested as ‘requirements’ </a:t>
            </a: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r>
              <a:rPr lang="en-US" sz="1400" dirty="0"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or ‘recommendations’ that have to be achieved by a system provider’</a:t>
            </a: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1400" dirty="0">
                <a:solidFill>
                  <a:srgbClr val="FF0000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method 1 becoming obsolete</a:t>
            </a: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en-US" sz="800" dirty="0">
              <a:solidFill>
                <a:srgbClr val="FF0000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r>
              <a:rPr lang="fr-FR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Method 2:</a:t>
            </a:r>
            <a:r>
              <a:rPr lang="fr-FR" sz="1400" dirty="0">
                <a:solidFill>
                  <a:srgbClr val="FF0000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 therapeutic target is chosen, often a GB of a few cm</a:t>
            </a:r>
            <a:r>
              <a:rPr lang="en-US" sz="1400" baseline="300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placed at a depth of </a:t>
            </a:r>
            <a:r>
              <a:rPr lang="en-US" sz="14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∼</a:t>
            </a: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3-4 cm </a:t>
            </a: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in a patient’s head. BSA</a:t>
            </a:r>
            <a:r>
              <a:rPr lang="en-US" sz="1400" dirty="0">
                <a:solidFill>
                  <a:srgbClr val="DC5A21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then designed to </a:t>
            </a:r>
            <a:r>
              <a:rPr lang="en-US" sz="1400" dirty="0">
                <a:solidFill>
                  <a:srgbClr val="DC5A21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maximize </a:t>
            </a:r>
            <a:r>
              <a:rPr lang="en-US" sz="1400" dirty="0" err="1">
                <a:solidFill>
                  <a:srgbClr val="DC5A21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</a:t>
            </a:r>
            <a:r>
              <a:rPr lang="en-US" sz="1400" baseline="-25000" dirty="0" err="1">
                <a:solidFill>
                  <a:srgbClr val="DC5A21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tum</a:t>
            </a:r>
            <a:r>
              <a:rPr lang="en-US" sz="1400" dirty="0">
                <a:solidFill>
                  <a:srgbClr val="DC5A21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sz="1400" dirty="0" err="1">
                <a:solidFill>
                  <a:srgbClr val="DC5A21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</a:t>
            </a:r>
            <a:r>
              <a:rPr lang="en-US" sz="1400" baseline="-25000" dirty="0" err="1">
                <a:solidFill>
                  <a:srgbClr val="DC5A21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brain</a:t>
            </a:r>
            <a:r>
              <a:rPr lang="en-US" sz="1400" dirty="0">
                <a:solidFill>
                  <a:srgbClr val="DC5A21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or a TCP.</a:t>
            </a: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Issue: arbitrariness of the choice of tumor configuration </a:t>
            </a: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1400" dirty="0">
                <a:solidFill>
                  <a:srgbClr val="FF0000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expected design suboptimality for treating other tumor configuration</a:t>
            </a:r>
            <a:endParaRPr lang="fr-FR" sz="1400" dirty="0">
              <a:solidFill>
                <a:srgbClr val="FF0000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8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r>
              <a:rPr lang="fr-FR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Method 3:</a:t>
            </a:r>
            <a:r>
              <a:rPr lang="fr-FR" sz="1400" dirty="0">
                <a:solidFill>
                  <a:srgbClr val="FF0000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BSA </a:t>
            </a:r>
            <a:r>
              <a:rPr lang="fr-FR" sz="1400" dirty="0" err="1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designed</a:t>
            </a:r>
            <a:r>
              <a:rPr lang="fr-FR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to </a:t>
            </a:r>
            <a:r>
              <a:rPr lang="en-US" sz="1400" dirty="0">
                <a:solidFill>
                  <a:srgbClr val="DC5A21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maximize </a:t>
            </a:r>
            <a:r>
              <a:rPr lang="en-US" sz="1400" dirty="0" err="1">
                <a:solidFill>
                  <a:srgbClr val="DC5A21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dosimetric</a:t>
            </a:r>
            <a:r>
              <a:rPr lang="en-US" sz="1400" dirty="0">
                <a:solidFill>
                  <a:srgbClr val="DC5A21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FOMs, most often AD </a:t>
            </a: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r>
              <a:rPr lang="en-US" sz="1400" dirty="0">
                <a:solidFill>
                  <a:srgbClr val="DC5A21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(Advantage Depth) or TD (Treatment Depth). </a:t>
            </a: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TD gives a </a:t>
            </a:r>
            <a:r>
              <a:rPr lang="en-US" sz="1400" b="1" u="sng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range of depth</a:t>
            </a:r>
            <a:r>
              <a:rPr lang="en-US" sz="1400" b="1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in body where tumor tissue receives </a:t>
            </a:r>
            <a:r>
              <a:rPr lang="en-US" sz="1400" u="sng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at </a:t>
            </a: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r>
              <a:rPr lang="en-US" sz="1400" u="sng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least 2 times the max. dose in normal tissue</a:t>
            </a: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1400" dirty="0">
                <a:solidFill>
                  <a:srgbClr val="FF0000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common methodology, extensively explored in literature</a:t>
            </a:r>
            <a:endParaRPr lang="fr-FR" sz="1400" dirty="0">
              <a:solidFill>
                <a:srgbClr val="FF0000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200" dirty="0"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200" dirty="0"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107950" y="981075"/>
            <a:ext cx="878522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333399"/>
              </a:buClr>
            </a:pPr>
            <a:r>
              <a:rPr lang="fr-FR" altLang="fr-FR" sz="2000" b="1" dirty="0">
                <a:solidFill>
                  <a:srgbClr val="CD0039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	</a:t>
            </a:r>
            <a:r>
              <a:rPr lang="en-US" altLang="fr-FR" sz="2000" b="1" dirty="0">
                <a:solidFill>
                  <a:srgbClr val="CD0039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BSA design methodologies</a:t>
            </a:r>
            <a:endParaRPr lang="fr-FR" altLang="fr-FR" sz="2000" b="1" dirty="0">
              <a:solidFill>
                <a:srgbClr val="CD0039"/>
              </a:solidFill>
              <a:latin typeface="Verdana" panose="020B0604030504040204" pitchFamily="34" charset="0"/>
            </a:endParaRPr>
          </a:p>
        </p:txBody>
      </p:sp>
      <p:sp>
        <p:nvSpPr>
          <p:cNvPr id="3482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3482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2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4E0813A-7D8A-48AA-BE88-FE22525D7D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652" y="4590085"/>
            <a:ext cx="2038348" cy="193525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18731F5-BC9A-6A9D-D0E2-E373BFF4DC9A}"/>
              </a:ext>
            </a:extLst>
          </p:cNvPr>
          <p:cNvSpPr txBox="1"/>
          <p:nvPr/>
        </p:nvSpPr>
        <p:spPr>
          <a:xfrm>
            <a:off x="397932" y="203195"/>
            <a:ext cx="6597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/>
              <a:t>Topology</a:t>
            </a:r>
            <a:r>
              <a:rPr lang="fr-FR" sz="2800" b="1" dirty="0"/>
              <a:t> </a:t>
            </a:r>
            <a:r>
              <a:rPr lang="fr-FR" sz="2800" b="1" dirty="0" err="1"/>
              <a:t>Optimization</a:t>
            </a:r>
            <a:r>
              <a:rPr lang="fr-FR" sz="2800" b="1" dirty="0"/>
              <a:t> of Neutron </a:t>
            </a:r>
            <a:r>
              <a:rPr lang="fr-FR" sz="2800" b="1" dirty="0" err="1"/>
              <a:t>Moderators</a:t>
            </a:r>
            <a:endParaRPr lang="fr-FR" sz="2800" b="1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D7808F7-6EAB-FC4E-E612-A4C64A883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0300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>
            <a:extLst>
              <a:ext uri="{FF2B5EF4-FFF2-40B4-BE49-F238E27FC236}">
                <a16:creationId xmlns:a16="http://schemas.microsoft.com/office/drawing/2014/main" id="{7EA7FA66-69AE-480E-BBAA-5240E512C1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2536053"/>
            <a:ext cx="3467010" cy="3629251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785224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r>
              <a:rPr lang="en-US" sz="1400" dirty="0">
                <a:solidFill>
                  <a:srgbClr val="DC5A21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Breakthrough in recent years:</a:t>
            </a: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recent developments in algorithms (machine learning, topology </a:t>
            </a: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optimization, etc.) now allow unbiased computations of the structures of BSAs.</a:t>
            </a:r>
            <a:endParaRPr lang="fr-FR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2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r>
              <a:rPr lang="fr-FR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Ex of </a:t>
            </a:r>
            <a:r>
              <a:rPr lang="fr-FR" sz="1400" dirty="0" err="1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result</a:t>
            </a:r>
            <a:r>
              <a:rPr lang="fr-FR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fr-FR" sz="1400" dirty="0" err="1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TopOpt</a:t>
            </a:r>
            <a:r>
              <a:rPr lang="fr-FR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computation of the best BSA structure </a:t>
            </a:r>
            <a:r>
              <a:rPr lang="fr-FR" sz="1400" dirty="0" err="1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that</a:t>
            </a:r>
            <a:r>
              <a:rPr lang="fr-FR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400" dirty="0">
                <a:solidFill>
                  <a:srgbClr val="FF0000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max TD s.t. TT &lt; 1h </a:t>
            </a:r>
            <a:r>
              <a:rPr lang="fr-FR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for GB </a:t>
            </a: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200" dirty="0"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200" dirty="0"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en-US" sz="1200" dirty="0"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r>
              <a:rPr lang="en-US" sz="1200" dirty="0">
                <a:solidFill>
                  <a:schemeClr val="accent6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				</a:t>
            </a:r>
            <a:endParaRPr lang="fr-FR" sz="1400" dirty="0"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107950" y="432423"/>
            <a:ext cx="878522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333399"/>
              </a:buClr>
            </a:pPr>
            <a:r>
              <a:rPr lang="fr-FR" altLang="fr-FR" sz="2000" b="1" dirty="0">
                <a:solidFill>
                  <a:srgbClr val="CD0039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	</a:t>
            </a:r>
            <a:r>
              <a:rPr lang="en-US" altLang="fr-FR" sz="2000" b="1" dirty="0">
                <a:solidFill>
                  <a:srgbClr val="CD0039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Modern BSA design calculation methods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333399"/>
              </a:buClr>
            </a:pPr>
            <a:endParaRPr lang="en-US" altLang="fr-FR" sz="2000" b="1" dirty="0">
              <a:solidFill>
                <a:srgbClr val="CD0039"/>
              </a:solidFill>
              <a:latin typeface="Verdana" panose="020B060403050404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333399"/>
              </a:buClr>
            </a:pPr>
            <a:r>
              <a:rPr lang="en-US" sz="1600" dirty="0"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			S. </a:t>
            </a:r>
            <a:r>
              <a:rPr lang="en-US" sz="1600" dirty="0" err="1"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Chabod</a:t>
            </a:r>
            <a:r>
              <a:rPr lang="en-US" sz="1600" dirty="0"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et al., Phys. Med. Biol. 2025, 70 (3), pp.035008</a:t>
            </a:r>
            <a:endParaRPr lang="fr-FR" altLang="fr-FR" sz="1600" b="1" dirty="0">
              <a:solidFill>
                <a:srgbClr val="CD0039"/>
              </a:solidFill>
              <a:latin typeface="Verdana" panose="020B0604030504040204" pitchFamily="34" charset="0"/>
            </a:endParaRPr>
          </a:p>
        </p:txBody>
      </p:sp>
      <p:sp>
        <p:nvSpPr>
          <p:cNvPr id="3482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3482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2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5D45CFF-66B4-4C19-BE7D-FB917BB16B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705646"/>
            <a:ext cx="5996770" cy="3373183"/>
          </a:xfrm>
          <a:prstGeom prst="rect">
            <a:avLst/>
          </a:prstGeom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8CEE4D5-EDC7-417E-A0A5-3627398775F5}"/>
              </a:ext>
            </a:extLst>
          </p:cNvPr>
          <p:cNvCxnSpPr>
            <a:cxnSpLocks/>
          </p:cNvCxnSpPr>
          <p:nvPr/>
        </p:nvCxnSpPr>
        <p:spPr bwMode="auto">
          <a:xfrm>
            <a:off x="2399721" y="4005064"/>
            <a:ext cx="2172279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9CD01D10-7BA4-4704-9F56-85FF6D7C93A6}"/>
              </a:ext>
            </a:extLst>
          </p:cNvPr>
          <p:cNvSpPr txBox="1"/>
          <p:nvPr/>
        </p:nvSpPr>
        <p:spPr>
          <a:xfrm>
            <a:off x="1827345" y="4733614"/>
            <a:ext cx="19832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+mn-lt"/>
              </a:rPr>
              <a:t>Topology optimization</a:t>
            </a:r>
          </a:p>
          <a:p>
            <a:r>
              <a:rPr lang="en-US" sz="1600" b="1" dirty="0">
                <a:solidFill>
                  <a:srgbClr val="FF0000"/>
                </a:solidFill>
                <a:latin typeface="+mn-lt"/>
              </a:rPr>
              <a:t>= compute the best</a:t>
            </a:r>
          </a:p>
          <a:p>
            <a:r>
              <a:rPr lang="en-US" sz="1600" b="1" dirty="0">
                <a:solidFill>
                  <a:srgbClr val="FF0000"/>
                </a:solidFill>
                <a:latin typeface="+mn-lt"/>
              </a:rPr>
              <a:t>material distribution</a:t>
            </a:r>
          </a:p>
          <a:p>
            <a:r>
              <a:rPr lang="en-US" sz="1600" b="1" dirty="0">
                <a:solidFill>
                  <a:srgbClr val="FF0000"/>
                </a:solidFill>
                <a:latin typeface="+mn-lt"/>
              </a:rPr>
              <a:t>in each voxel of a BSA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49339690-B399-44EC-B13E-21F6709016CB}"/>
              </a:ext>
            </a:extLst>
          </p:cNvPr>
          <p:cNvSpPr txBox="1"/>
          <p:nvPr/>
        </p:nvSpPr>
        <p:spPr>
          <a:xfrm>
            <a:off x="2398850" y="3694455"/>
            <a:ext cx="1901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n-lt"/>
              </a:rPr>
              <a:t>Optimization result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990520E-8F74-4302-84C0-1CFE3AFCAB56}"/>
              </a:ext>
            </a:extLst>
          </p:cNvPr>
          <p:cNvSpPr txBox="1"/>
          <p:nvPr/>
        </p:nvSpPr>
        <p:spPr>
          <a:xfrm>
            <a:off x="4014759" y="4544764"/>
            <a:ext cx="19271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aseline="30000" dirty="0"/>
              <a:t>7</a:t>
            </a:r>
            <a:r>
              <a:rPr lang="en-US" sz="900" dirty="0"/>
              <a:t>Li( p(2,5 MeV) ,n) metallic source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BA29B382-B97B-4D19-ACCE-1D2814777077}"/>
              </a:ext>
            </a:extLst>
          </p:cNvPr>
          <p:cNvCxnSpPr>
            <a:cxnSpLocks/>
            <a:stCxn id="34" idx="3"/>
          </p:cNvCxnSpPr>
          <p:nvPr/>
        </p:nvCxnSpPr>
        <p:spPr bwMode="auto">
          <a:xfrm flipV="1">
            <a:off x="5941890" y="4365104"/>
            <a:ext cx="502318" cy="295076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A68BB16-ECB5-CA09-7100-72864B641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646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/>
          <p:cNvSpPr>
            <a:spLocks noGrp="1"/>
          </p:cNvSpPr>
          <p:nvPr>
            <p:ph type="title"/>
          </p:nvPr>
        </p:nvSpPr>
        <p:spPr>
          <a:xfrm>
            <a:off x="536582" y="62832"/>
            <a:ext cx="7886700" cy="579691"/>
          </a:xfrm>
        </p:spPr>
        <p:txBody>
          <a:bodyPr>
            <a:normAutofit fontScale="90000"/>
          </a:bodyPr>
          <a:lstStyle/>
          <a:p>
            <a:r>
              <a:rPr lang="fr-FR" sz="2800" b="1" dirty="0"/>
              <a:t>How can </a:t>
            </a:r>
            <a:r>
              <a:rPr lang="fr-FR" sz="2800" b="1" dirty="0" err="1"/>
              <a:t>we</a:t>
            </a:r>
            <a:r>
              <a:rPr lang="fr-FR" sz="2800" b="1" dirty="0"/>
              <a:t> </a:t>
            </a:r>
            <a:r>
              <a:rPr lang="fr-FR" sz="2800" b="1" dirty="0" err="1"/>
              <a:t>measure</a:t>
            </a:r>
            <a:r>
              <a:rPr lang="fr-FR" sz="2800" b="1" dirty="0"/>
              <a:t> a neutron </a:t>
            </a:r>
            <a:r>
              <a:rPr lang="fr-FR" sz="2800" b="1" dirty="0" err="1"/>
              <a:t>energy</a:t>
            </a:r>
            <a:r>
              <a:rPr lang="fr-FR" sz="2800" b="1" dirty="0"/>
              <a:t> </a:t>
            </a:r>
            <a:r>
              <a:rPr lang="fr-FR" sz="2800" b="1" dirty="0" err="1"/>
              <a:t>produced</a:t>
            </a:r>
            <a:r>
              <a:rPr lang="fr-FR" sz="2800" b="1" dirty="0"/>
              <a:t> by a non-</a:t>
            </a:r>
            <a:r>
              <a:rPr lang="fr-FR" sz="2800" b="1" dirty="0" err="1"/>
              <a:t>pulsed</a:t>
            </a:r>
            <a:r>
              <a:rPr lang="fr-FR" sz="2800" b="1" dirty="0"/>
              <a:t> </a:t>
            </a:r>
            <a:r>
              <a:rPr lang="fr-FR" sz="2800" b="1" dirty="0" err="1"/>
              <a:t>beam</a:t>
            </a:r>
            <a:r>
              <a:rPr lang="fr-FR" sz="2800" b="1" dirty="0"/>
              <a:t> ?		</a:t>
            </a:r>
            <a:endParaRPr lang="fr-FR" sz="18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728133" y="5131363"/>
            <a:ext cx="4538134" cy="9079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72000" algn="ctr">
              <a:spcBef>
                <a:spcPts val="1800"/>
              </a:spcBef>
            </a:pPr>
            <a:r>
              <a:rPr lang="en-US" sz="2400" dirty="0">
                <a:solidFill>
                  <a:srgbClr val="595959"/>
                </a:solidFill>
              </a:rPr>
              <a:t>From </a:t>
            </a:r>
            <a:r>
              <a:rPr lang="en-US" sz="2400" b="1" dirty="0" err="1">
                <a:solidFill>
                  <a:srgbClr val="595959"/>
                </a:solidFill>
              </a:rPr>
              <a:t>θ</a:t>
            </a:r>
            <a:r>
              <a:rPr lang="en-US" sz="2400" dirty="0">
                <a:solidFill>
                  <a:srgbClr val="595959"/>
                </a:solidFill>
              </a:rPr>
              <a:t>, </a:t>
            </a:r>
            <a:r>
              <a:rPr lang="en-US" sz="2400" b="1" dirty="0" err="1">
                <a:solidFill>
                  <a:srgbClr val="595959"/>
                </a:solidFill>
              </a:rPr>
              <a:t>E</a:t>
            </a:r>
            <a:r>
              <a:rPr lang="en-US" sz="2400" b="1" baseline="-25000" dirty="0" err="1">
                <a:solidFill>
                  <a:srgbClr val="595959"/>
                </a:solidFill>
              </a:rPr>
              <a:t>ion</a:t>
            </a:r>
            <a:r>
              <a:rPr lang="en-US" sz="2400" b="1" dirty="0">
                <a:solidFill>
                  <a:srgbClr val="595959"/>
                </a:solidFill>
              </a:rPr>
              <a:t>,</a:t>
            </a:r>
            <a:r>
              <a:rPr lang="en-US" sz="2400" dirty="0">
                <a:solidFill>
                  <a:srgbClr val="595959"/>
                </a:solidFill>
              </a:rPr>
              <a:t> and the </a:t>
            </a:r>
            <a:r>
              <a:rPr lang="en-US" sz="2400" b="1" dirty="0">
                <a:solidFill>
                  <a:srgbClr val="595959"/>
                </a:solidFill>
              </a:rPr>
              <a:t>IQF</a:t>
            </a:r>
            <a:r>
              <a:rPr lang="en-US" sz="2400" dirty="0">
                <a:solidFill>
                  <a:srgbClr val="595959"/>
                </a:solidFill>
              </a:rPr>
              <a:t>,</a:t>
            </a:r>
            <a:endParaRPr lang="fr-FR" sz="2400" i="1" dirty="0">
              <a:solidFill>
                <a:srgbClr val="595959"/>
              </a:solidFill>
            </a:endParaRPr>
          </a:p>
          <a:p>
            <a:pPr marL="72000" algn="ctr">
              <a:spcBef>
                <a:spcPts val="600"/>
              </a:spcBef>
              <a:spcAft>
                <a:spcPts val="1800"/>
              </a:spcAft>
            </a:pPr>
            <a:r>
              <a:rPr lang="fr-FR" sz="2400" i="1" dirty="0" err="1">
                <a:solidFill>
                  <a:srgbClr val="595959"/>
                </a:solidFill>
              </a:rPr>
              <a:t>we</a:t>
            </a:r>
            <a:r>
              <a:rPr lang="fr-FR" sz="2400" i="1" dirty="0">
                <a:solidFill>
                  <a:srgbClr val="595959"/>
                </a:solidFill>
              </a:rPr>
              <a:t> </a:t>
            </a:r>
            <a:r>
              <a:rPr lang="fr-FR" sz="2400" i="1" dirty="0" err="1">
                <a:solidFill>
                  <a:srgbClr val="595959"/>
                </a:solidFill>
              </a:rPr>
              <a:t>get</a:t>
            </a:r>
            <a:r>
              <a:rPr lang="fr-FR" sz="2400" i="1" dirty="0">
                <a:solidFill>
                  <a:srgbClr val="595959"/>
                </a:solidFill>
              </a:rPr>
              <a:t> the neutron </a:t>
            </a:r>
            <a:r>
              <a:rPr lang="fr-FR" sz="2400" i="1" dirty="0" err="1">
                <a:solidFill>
                  <a:srgbClr val="595959"/>
                </a:solidFill>
              </a:rPr>
              <a:t>energy</a:t>
            </a:r>
            <a:r>
              <a:rPr lang="fr-FR" sz="2400" i="1" dirty="0">
                <a:solidFill>
                  <a:srgbClr val="595959"/>
                </a:solidFill>
              </a:rPr>
              <a:t> </a:t>
            </a:r>
            <a:r>
              <a:rPr lang="fr-FR" sz="2400" b="1" i="1" dirty="0">
                <a:solidFill>
                  <a:srgbClr val="595959"/>
                </a:solidFill>
              </a:rPr>
              <a:t>En</a:t>
            </a:r>
          </a:p>
        </p:txBody>
      </p:sp>
      <p:sp>
        <p:nvSpPr>
          <p:cNvPr id="142" name="Virage 141"/>
          <p:cNvSpPr/>
          <p:nvPr/>
        </p:nvSpPr>
        <p:spPr>
          <a:xfrm rot="1440023">
            <a:off x="5740394" y="1511304"/>
            <a:ext cx="609600" cy="660398"/>
          </a:xfrm>
          <a:prstGeom prst="bentArrow">
            <a:avLst>
              <a:gd name="adj1" fmla="val 13889"/>
              <a:gd name="adj2" fmla="val 13890"/>
              <a:gd name="adj3" fmla="val 25000"/>
              <a:gd name="adj4" fmla="val 4375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55" name="Connecteur droit avec flèche 154"/>
          <p:cNvCxnSpPr/>
          <p:nvPr/>
        </p:nvCxnSpPr>
        <p:spPr>
          <a:xfrm flipH="1">
            <a:off x="5418667" y="5604933"/>
            <a:ext cx="1219200" cy="0"/>
          </a:xfrm>
          <a:prstGeom prst="straightConnector1">
            <a:avLst/>
          </a:prstGeom>
          <a:ln w="57150" cmpd="sng">
            <a:solidFill>
              <a:srgbClr val="2F2F2F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er 2"/>
          <p:cNvGrpSpPr/>
          <p:nvPr/>
        </p:nvGrpSpPr>
        <p:grpSpPr>
          <a:xfrm>
            <a:off x="-169326" y="952926"/>
            <a:ext cx="9372589" cy="5187553"/>
            <a:chOff x="-169326" y="813226"/>
            <a:chExt cx="9372589" cy="5187553"/>
          </a:xfrm>
        </p:grpSpPr>
        <p:grpSp>
          <p:nvGrpSpPr>
            <p:cNvPr id="69" name="Grouper 68"/>
            <p:cNvGrpSpPr/>
            <p:nvPr/>
          </p:nvGrpSpPr>
          <p:grpSpPr>
            <a:xfrm>
              <a:off x="-169326" y="813226"/>
              <a:ext cx="9372589" cy="5187553"/>
              <a:chOff x="33870" y="1185761"/>
              <a:chExt cx="9372589" cy="5187553"/>
            </a:xfrm>
          </p:grpSpPr>
          <p:grpSp>
            <p:nvGrpSpPr>
              <p:cNvPr id="70" name="Grouper 69"/>
              <p:cNvGrpSpPr/>
              <p:nvPr/>
            </p:nvGrpSpPr>
            <p:grpSpPr>
              <a:xfrm>
                <a:off x="33870" y="1457921"/>
                <a:ext cx="9160928" cy="4915393"/>
                <a:chOff x="203200" y="1136194"/>
                <a:chExt cx="9160928" cy="4915393"/>
              </a:xfrm>
            </p:grpSpPr>
            <p:grpSp>
              <p:nvGrpSpPr>
                <p:cNvPr id="73" name="Grouper 72"/>
                <p:cNvGrpSpPr/>
                <p:nvPr/>
              </p:nvGrpSpPr>
              <p:grpSpPr>
                <a:xfrm>
                  <a:off x="203200" y="1136194"/>
                  <a:ext cx="9160928" cy="4915393"/>
                  <a:chOff x="186267" y="1136194"/>
                  <a:chExt cx="9160928" cy="4915393"/>
                </a:xfrm>
              </p:grpSpPr>
              <p:sp>
                <p:nvSpPr>
                  <p:cNvPr id="75" name="ZoneTexte 74"/>
                  <p:cNvSpPr txBox="1"/>
                  <p:nvPr/>
                </p:nvSpPr>
                <p:spPr>
                  <a:xfrm>
                    <a:off x="186267" y="2518095"/>
                    <a:ext cx="1353296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solidFill>
                          <a:srgbClr val="000090"/>
                        </a:solidFill>
                      </a:rPr>
                      <a:t>Neutron</a:t>
                    </a:r>
                  </a:p>
                  <a:p>
                    <a:pPr algn="ctr"/>
                    <a:r>
                      <a:rPr lang="fr-FR" b="1" i="1" dirty="0">
                        <a:solidFill>
                          <a:srgbClr val="000090"/>
                        </a:solidFill>
                      </a:rPr>
                      <a:t>En</a:t>
                    </a:r>
                    <a:endParaRPr lang="fr-FR" b="1" i="1" dirty="0"/>
                  </a:p>
                </p:txBody>
              </p:sp>
              <p:grpSp>
                <p:nvGrpSpPr>
                  <p:cNvPr id="76" name="Grouper 75"/>
                  <p:cNvGrpSpPr/>
                  <p:nvPr/>
                </p:nvGrpSpPr>
                <p:grpSpPr>
                  <a:xfrm>
                    <a:off x="1117593" y="1136194"/>
                    <a:ext cx="8229602" cy="4915393"/>
                    <a:chOff x="1269992" y="1305527"/>
                    <a:chExt cx="8229602" cy="4915393"/>
                  </a:xfrm>
                </p:grpSpPr>
                <p:sp>
                  <p:nvSpPr>
                    <p:cNvPr id="77" name="Rectangle 76"/>
                    <p:cNvSpPr/>
                    <p:nvPr/>
                  </p:nvSpPr>
                  <p:spPr>
                    <a:xfrm>
                      <a:off x="1798547" y="2412944"/>
                      <a:ext cx="3874942" cy="1464953"/>
                    </a:xfrm>
                    <a:prstGeom prst="rect">
                      <a:avLst/>
                    </a:prstGeom>
                    <a:solidFill>
                      <a:srgbClr val="3366FF">
                        <a:alpha val="17000"/>
                      </a:srgbClr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78" name="ZoneTexte 77"/>
                    <p:cNvSpPr txBox="1"/>
                    <p:nvPr/>
                  </p:nvSpPr>
                  <p:spPr>
                    <a:xfrm>
                      <a:off x="2052546" y="4607720"/>
                      <a:ext cx="1935364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7F7F7F"/>
                          </a:solidFill>
                        </a:rPr>
                        <a:t>Field cage</a:t>
                      </a:r>
                      <a:endParaRPr lang="fr-FR" sz="1600" i="1" dirty="0">
                        <a:solidFill>
                          <a:srgbClr val="7F7F7F"/>
                        </a:solidFill>
                      </a:endParaRPr>
                    </a:p>
                  </p:txBody>
                </p:sp>
                <p:sp>
                  <p:nvSpPr>
                    <p:cNvPr id="79" name="ZoneTexte 78"/>
                    <p:cNvSpPr txBox="1"/>
                    <p:nvPr/>
                  </p:nvSpPr>
                  <p:spPr>
                    <a:xfrm>
                      <a:off x="1543752" y="1463337"/>
                      <a:ext cx="135329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dirty="0">
                          <a:solidFill>
                            <a:srgbClr val="000000"/>
                          </a:solidFill>
                        </a:rPr>
                        <a:t>Cathode</a:t>
                      </a:r>
                    </a:p>
                  </p:txBody>
                </p:sp>
                <p:sp>
                  <p:nvSpPr>
                    <p:cNvPr id="80" name="ZoneTexte 79"/>
                    <p:cNvSpPr txBox="1"/>
                    <p:nvPr/>
                  </p:nvSpPr>
                  <p:spPr>
                    <a:xfrm>
                      <a:off x="4957233" y="1305527"/>
                      <a:ext cx="199812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dirty="0" err="1">
                          <a:solidFill>
                            <a:srgbClr val="000000"/>
                          </a:solidFill>
                        </a:rPr>
                        <a:t>Pixelated</a:t>
                      </a:r>
                      <a:r>
                        <a:rPr lang="fr-FR" dirty="0">
                          <a:solidFill>
                            <a:srgbClr val="000000"/>
                          </a:solidFill>
                        </a:rPr>
                        <a:t> anode</a:t>
                      </a:r>
                    </a:p>
                  </p:txBody>
                </p:sp>
                <p:cxnSp>
                  <p:nvCxnSpPr>
                    <p:cNvPr id="81" name="Connecteur droit 80"/>
                    <p:cNvCxnSpPr/>
                    <p:nvPr/>
                  </p:nvCxnSpPr>
                  <p:spPr>
                    <a:xfrm>
                      <a:off x="1798546" y="2412944"/>
                      <a:ext cx="0" cy="1446060"/>
                    </a:xfrm>
                    <a:prstGeom prst="line">
                      <a:avLst/>
                    </a:prstGeom>
                    <a:ln w="76200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2" name="Connecteur droit 81"/>
                    <p:cNvCxnSpPr/>
                    <p:nvPr/>
                  </p:nvCxnSpPr>
                  <p:spPr>
                    <a:xfrm>
                      <a:off x="5716404" y="2425644"/>
                      <a:ext cx="0" cy="1420660"/>
                    </a:xfrm>
                    <a:prstGeom prst="line">
                      <a:avLst/>
                    </a:prstGeom>
                    <a:ln w="85725" cmpd="thinThick">
                      <a:solidFill>
                        <a:srgbClr val="3366FF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3" name="Rectangle 82"/>
                    <p:cNvSpPr/>
                    <p:nvPr/>
                  </p:nvSpPr>
                  <p:spPr>
                    <a:xfrm>
                      <a:off x="5845612" y="2438344"/>
                      <a:ext cx="94518" cy="1420660"/>
                    </a:xfrm>
                    <a:prstGeom prst="rect">
                      <a:avLst/>
                    </a:prstGeom>
                    <a:solidFill>
                      <a:srgbClr val="CCFFCC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 dirty="0"/>
                    </a:p>
                  </p:txBody>
                </p:sp>
                <p:sp>
                  <p:nvSpPr>
                    <p:cNvPr id="84" name="Rectangle 83"/>
                    <p:cNvSpPr/>
                    <p:nvPr/>
                  </p:nvSpPr>
                  <p:spPr>
                    <a:xfrm>
                      <a:off x="1596666" y="1930763"/>
                      <a:ext cx="4202380" cy="2347860"/>
                    </a:xfrm>
                    <a:prstGeom prst="rect">
                      <a:avLst/>
                    </a:prstGeom>
                    <a:noFill/>
                    <a:ln w="57150" cmpd="thickThin"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cxnSp>
                  <p:nvCxnSpPr>
                    <p:cNvPr id="85" name="Connecteur droit 84"/>
                    <p:cNvCxnSpPr/>
                    <p:nvPr/>
                  </p:nvCxnSpPr>
                  <p:spPr>
                    <a:xfrm>
                      <a:off x="5799046" y="2179428"/>
                      <a:ext cx="0" cy="1930400"/>
                    </a:xfrm>
                    <a:prstGeom prst="line">
                      <a:avLst/>
                    </a:prstGeom>
                    <a:ln w="762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6" name="Connecteur droit 85"/>
                    <p:cNvCxnSpPr/>
                    <p:nvPr/>
                  </p:nvCxnSpPr>
                  <p:spPr>
                    <a:xfrm flipV="1">
                      <a:off x="1849346" y="1626036"/>
                      <a:ext cx="371054" cy="969971"/>
                    </a:xfrm>
                    <a:prstGeom prst="line">
                      <a:avLst/>
                    </a:prstGeom>
                    <a:ln w="3175" cap="flat" cmpd="sng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" name="Connecteur droit 86"/>
                    <p:cNvCxnSpPr/>
                    <p:nvPr/>
                  </p:nvCxnSpPr>
                  <p:spPr>
                    <a:xfrm flipV="1">
                      <a:off x="3028314" y="3859004"/>
                      <a:ext cx="179932" cy="746124"/>
                    </a:xfrm>
                    <a:prstGeom prst="line">
                      <a:avLst/>
                    </a:prstGeom>
                    <a:ln w="3175" cap="flat" cmpd="sng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8" name="Connecteur droit 87"/>
                    <p:cNvCxnSpPr/>
                    <p:nvPr/>
                  </p:nvCxnSpPr>
                  <p:spPr>
                    <a:xfrm flipH="1" flipV="1">
                      <a:off x="5698890" y="1439377"/>
                      <a:ext cx="2" cy="965096"/>
                    </a:xfrm>
                    <a:prstGeom prst="line">
                      <a:avLst/>
                    </a:prstGeom>
                    <a:ln w="3175" cap="flat" cmpd="sng">
                      <a:solidFill>
                        <a:schemeClr val="bg1">
                          <a:lumMod val="50000"/>
                        </a:schemeClr>
                      </a:solidFill>
                      <a:prstDash val="dashDot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9" name="ZoneTexte 88"/>
                    <p:cNvSpPr txBox="1"/>
                    <p:nvPr/>
                  </p:nvSpPr>
                  <p:spPr>
                    <a:xfrm>
                      <a:off x="1460223" y="4495821"/>
                      <a:ext cx="676648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FF0000"/>
                          </a:solidFill>
                        </a:rPr>
                        <a:t>HV1</a:t>
                      </a:r>
                    </a:p>
                  </p:txBody>
                </p:sp>
                <p:sp>
                  <p:nvSpPr>
                    <p:cNvPr id="90" name="ZoneTexte 89"/>
                    <p:cNvSpPr txBox="1"/>
                    <p:nvPr/>
                  </p:nvSpPr>
                  <p:spPr>
                    <a:xfrm>
                      <a:off x="5242608" y="4509721"/>
                      <a:ext cx="676648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FF0000"/>
                          </a:solidFill>
                        </a:rPr>
                        <a:t>HV2</a:t>
                      </a:r>
                    </a:p>
                  </p:txBody>
                </p:sp>
                <p:cxnSp>
                  <p:nvCxnSpPr>
                    <p:cNvPr id="91" name="Connecteur droit 90"/>
                    <p:cNvCxnSpPr/>
                    <p:nvPr/>
                  </p:nvCxnSpPr>
                  <p:spPr>
                    <a:xfrm flipV="1">
                      <a:off x="1798546" y="3859004"/>
                      <a:ext cx="1" cy="631824"/>
                    </a:xfrm>
                    <a:prstGeom prst="line">
                      <a:avLst/>
                    </a:prstGeom>
                    <a:ln w="3175" cap="flat" cmpd="sng">
                      <a:solidFill>
                        <a:srgbClr val="FF0000"/>
                      </a:solidFill>
                      <a:prstDash val="solid"/>
                      <a:tailEnd type="oval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2" name="Connecteur droit 91"/>
                    <p:cNvCxnSpPr/>
                    <p:nvPr/>
                  </p:nvCxnSpPr>
                  <p:spPr>
                    <a:xfrm flipV="1">
                      <a:off x="5563415" y="3877897"/>
                      <a:ext cx="1" cy="631824"/>
                    </a:xfrm>
                    <a:prstGeom prst="line">
                      <a:avLst/>
                    </a:prstGeom>
                    <a:ln w="3175" cap="flat" cmpd="sng">
                      <a:solidFill>
                        <a:srgbClr val="FF0000"/>
                      </a:solidFill>
                      <a:prstDash val="solid"/>
                      <a:tailEnd type="oval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" name="Connecteur droit 92"/>
                    <p:cNvCxnSpPr/>
                    <p:nvPr/>
                  </p:nvCxnSpPr>
                  <p:spPr>
                    <a:xfrm flipV="1">
                      <a:off x="1269992" y="2903329"/>
                      <a:ext cx="1627056" cy="178545"/>
                    </a:xfrm>
                    <a:prstGeom prst="line">
                      <a:avLst/>
                    </a:prstGeom>
                    <a:ln w="25400" cap="flat" cmpd="sng">
                      <a:solidFill>
                        <a:srgbClr val="000090"/>
                      </a:solidFill>
                      <a:prstDash val="solid"/>
                      <a:tailEnd type="triangle" w="lg" len="med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" name="Connecteur droit 93"/>
                    <p:cNvCxnSpPr/>
                    <p:nvPr/>
                  </p:nvCxnSpPr>
                  <p:spPr>
                    <a:xfrm flipV="1">
                      <a:off x="2956532" y="2764828"/>
                      <a:ext cx="1246392" cy="138501"/>
                    </a:xfrm>
                    <a:prstGeom prst="line">
                      <a:avLst/>
                    </a:prstGeom>
                    <a:ln w="3175" cap="flat" cmpd="sng">
                      <a:solidFill>
                        <a:srgbClr val="000090"/>
                      </a:solidFill>
                      <a:prstDash val="sysDash"/>
                      <a:tailEnd type="none" w="med" len="lg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" name="Connecteur droit 94"/>
                    <p:cNvCxnSpPr/>
                    <p:nvPr/>
                  </p:nvCxnSpPr>
                  <p:spPr>
                    <a:xfrm>
                      <a:off x="2956532" y="2916029"/>
                      <a:ext cx="1398792" cy="241299"/>
                    </a:xfrm>
                    <a:prstGeom prst="line">
                      <a:avLst/>
                    </a:prstGeom>
                    <a:ln w="25400" cap="flat" cmpd="sng">
                      <a:solidFill>
                        <a:srgbClr val="FF6600"/>
                      </a:solidFill>
                      <a:prstDash val="solid"/>
                      <a:tailEnd type="triangle" w="med" len="lg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6" name="Forme libre 95"/>
                    <p:cNvSpPr/>
                    <p:nvPr/>
                  </p:nvSpPr>
                  <p:spPr>
                    <a:xfrm>
                      <a:off x="3371074" y="2828328"/>
                      <a:ext cx="88806" cy="151800"/>
                    </a:xfrm>
                    <a:custGeom>
                      <a:avLst/>
                      <a:gdLst>
                        <a:gd name="connsiteX0" fmla="*/ 0 w 54563"/>
                        <a:gd name="connsiteY0" fmla="*/ 101600 h 101600"/>
                        <a:gd name="connsiteX1" fmla="*/ 50800 w 54563"/>
                        <a:gd name="connsiteY1" fmla="*/ 50800 h 101600"/>
                        <a:gd name="connsiteX2" fmla="*/ 50800 w 54563"/>
                        <a:gd name="connsiteY2" fmla="*/ 0 h 101600"/>
                        <a:gd name="connsiteX3" fmla="*/ 50800 w 54563"/>
                        <a:gd name="connsiteY3" fmla="*/ 0 h 1016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4563" h="101600">
                          <a:moveTo>
                            <a:pt x="0" y="101600"/>
                          </a:moveTo>
                          <a:lnTo>
                            <a:pt x="50800" y="50800"/>
                          </a:lnTo>
                          <a:cubicBezTo>
                            <a:pt x="59267" y="33867"/>
                            <a:pt x="50800" y="0"/>
                            <a:pt x="50800" y="0"/>
                          </a:cubicBezTo>
                          <a:lnTo>
                            <a:pt x="50800" y="0"/>
                          </a:lnTo>
                        </a:path>
                      </a:pathLst>
                    </a:custGeom>
                    <a:ln w="6350">
                      <a:solidFill>
                        <a:schemeClr val="bg1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7" name="ZoneTexte 96"/>
                    <p:cNvSpPr txBox="1"/>
                    <p:nvPr/>
                  </p:nvSpPr>
                  <p:spPr>
                    <a:xfrm>
                      <a:off x="3608826" y="2749439"/>
                      <a:ext cx="41179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 err="1">
                          <a:solidFill>
                            <a:srgbClr val="FF6600"/>
                          </a:solidFill>
                        </a:rPr>
                        <a:t>θ</a:t>
                      </a:r>
                      <a:endParaRPr lang="fr-FR" sz="1400" dirty="0">
                        <a:solidFill>
                          <a:srgbClr val="FF6600"/>
                        </a:solidFill>
                      </a:endParaRPr>
                    </a:p>
                  </p:txBody>
                </p:sp>
                <p:sp>
                  <p:nvSpPr>
                    <p:cNvPr id="98" name="ZoneTexte 97"/>
                    <p:cNvSpPr txBox="1"/>
                    <p:nvPr/>
                  </p:nvSpPr>
                  <p:spPr>
                    <a:xfrm>
                      <a:off x="2864403" y="3413078"/>
                      <a:ext cx="174534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dirty="0" err="1">
                          <a:solidFill>
                            <a:srgbClr val="FF6600"/>
                          </a:solidFill>
                        </a:rPr>
                        <a:t>Nuclear</a:t>
                      </a:r>
                      <a:r>
                        <a:rPr lang="fr-FR" dirty="0">
                          <a:solidFill>
                            <a:srgbClr val="FF6600"/>
                          </a:solidFill>
                        </a:rPr>
                        <a:t> </a:t>
                      </a:r>
                      <a:r>
                        <a:rPr lang="fr-FR" dirty="0" err="1">
                          <a:solidFill>
                            <a:srgbClr val="FF6600"/>
                          </a:solidFill>
                        </a:rPr>
                        <a:t>recoil</a:t>
                      </a:r>
                      <a:endParaRPr lang="fr-FR" dirty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99" name="Ellipse 98"/>
                    <p:cNvSpPr/>
                    <p:nvPr/>
                  </p:nvSpPr>
                  <p:spPr>
                    <a:xfrm>
                      <a:off x="2873982" y="2853728"/>
                      <a:ext cx="101600" cy="87701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100" name="Ellipse 99"/>
                    <p:cNvSpPr/>
                    <p:nvPr/>
                  </p:nvSpPr>
                  <p:spPr>
                    <a:xfrm>
                      <a:off x="4356210" y="3121185"/>
                      <a:ext cx="101600" cy="87701"/>
                    </a:xfrm>
                    <a:prstGeom prst="ellipse">
                      <a:avLst/>
                    </a:prstGeom>
                    <a:solidFill>
                      <a:srgbClr val="FF66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101" name="ZoneTexte 100"/>
                    <p:cNvSpPr txBox="1"/>
                    <p:nvPr/>
                  </p:nvSpPr>
                  <p:spPr>
                    <a:xfrm>
                      <a:off x="2797018" y="2875709"/>
                      <a:ext cx="41179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e </a:t>
                      </a:r>
                      <a:r>
                        <a:rPr lang="fr-FR" sz="1400" baseline="30000" dirty="0">
                          <a:solidFill>
                            <a:srgbClr val="000000"/>
                          </a:solidFill>
                        </a:rPr>
                        <a:t>-</a:t>
                      </a:r>
                    </a:p>
                  </p:txBody>
                </p:sp>
                <p:sp>
                  <p:nvSpPr>
                    <p:cNvPr id="102" name="ZoneTexte 101"/>
                    <p:cNvSpPr txBox="1"/>
                    <p:nvPr/>
                  </p:nvSpPr>
                  <p:spPr>
                    <a:xfrm>
                      <a:off x="3063718" y="2926509"/>
                      <a:ext cx="41179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e </a:t>
                      </a:r>
                      <a:r>
                        <a:rPr lang="fr-FR" sz="1400" baseline="30000" dirty="0">
                          <a:solidFill>
                            <a:srgbClr val="000000"/>
                          </a:solidFill>
                        </a:rPr>
                        <a:t>-</a:t>
                      </a:r>
                    </a:p>
                  </p:txBody>
                </p:sp>
                <p:sp>
                  <p:nvSpPr>
                    <p:cNvPr id="103" name="ZoneTexte 102"/>
                    <p:cNvSpPr txBox="1"/>
                    <p:nvPr/>
                  </p:nvSpPr>
                  <p:spPr>
                    <a:xfrm>
                      <a:off x="3396380" y="3029101"/>
                      <a:ext cx="41179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e </a:t>
                      </a:r>
                      <a:r>
                        <a:rPr lang="fr-FR" sz="1400" baseline="30000" dirty="0">
                          <a:solidFill>
                            <a:srgbClr val="000000"/>
                          </a:solidFill>
                        </a:rPr>
                        <a:t>-</a:t>
                      </a:r>
                    </a:p>
                  </p:txBody>
                </p:sp>
                <p:sp>
                  <p:nvSpPr>
                    <p:cNvPr id="104" name="ZoneTexte 103"/>
                    <p:cNvSpPr txBox="1"/>
                    <p:nvPr/>
                  </p:nvSpPr>
                  <p:spPr>
                    <a:xfrm>
                      <a:off x="3777380" y="3130701"/>
                      <a:ext cx="411792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0000"/>
                          </a:solidFill>
                        </a:rPr>
                        <a:t>e </a:t>
                      </a:r>
                      <a:r>
                        <a:rPr lang="fr-FR" sz="1400" baseline="30000" dirty="0">
                          <a:solidFill>
                            <a:srgbClr val="000000"/>
                          </a:solidFill>
                        </a:rPr>
                        <a:t>-</a:t>
                      </a:r>
                    </a:p>
                  </p:txBody>
                </p:sp>
                <p:cxnSp>
                  <p:nvCxnSpPr>
                    <p:cNvPr id="105" name="Connecteur droit 104"/>
                    <p:cNvCxnSpPr/>
                    <p:nvPr/>
                  </p:nvCxnSpPr>
                  <p:spPr>
                    <a:xfrm>
                      <a:off x="4100272" y="3336878"/>
                      <a:ext cx="1463143" cy="0"/>
                    </a:xfrm>
                    <a:prstGeom prst="line">
                      <a:avLst/>
                    </a:prstGeom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tailEnd type="diamond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6" name="Connecteur droit 105"/>
                    <p:cNvCxnSpPr/>
                    <p:nvPr/>
                  </p:nvCxnSpPr>
                  <p:spPr>
                    <a:xfrm>
                      <a:off x="3688480" y="3208390"/>
                      <a:ext cx="1874935" cy="496"/>
                    </a:xfrm>
                    <a:prstGeom prst="line">
                      <a:avLst/>
                    </a:prstGeom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tailEnd type="diamond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7" name="Connecteur droit 106"/>
                    <p:cNvCxnSpPr/>
                    <p:nvPr/>
                  </p:nvCxnSpPr>
                  <p:spPr>
                    <a:xfrm>
                      <a:off x="3358374" y="3094586"/>
                      <a:ext cx="2205041" cy="0"/>
                    </a:xfrm>
                    <a:prstGeom prst="line">
                      <a:avLst/>
                    </a:prstGeom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prstDash val="sysDot"/>
                      <a:tailEnd type="diamond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109" name="Image 108" descr="Capture d’écran 2017-01-09 à 15.03.26.png"/>
                    <p:cNvPicPr>
                      <a:picLocks noChangeAspect="1"/>
                    </p:cNvPicPr>
                    <p:nvPr/>
                  </p:nvPicPr>
                  <p:blipFill>
                    <a:blip r:embed="rId3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085434" y="3345833"/>
                      <a:ext cx="2970288" cy="66737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110" name="ZoneTexte 109"/>
                    <p:cNvSpPr txBox="1"/>
                    <p:nvPr/>
                  </p:nvSpPr>
                  <p:spPr>
                    <a:xfrm>
                      <a:off x="6001402" y="2868717"/>
                      <a:ext cx="2803934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sz="2000" b="1" dirty="0">
                          <a:solidFill>
                            <a:srgbClr val="EA6B12"/>
                          </a:solidFill>
                        </a:rPr>
                        <a:t>3D </a:t>
                      </a:r>
                      <a:r>
                        <a:rPr lang="fr-FR" sz="2000" b="1" dirty="0" err="1">
                          <a:solidFill>
                            <a:srgbClr val="EA6B12"/>
                          </a:solidFill>
                        </a:rPr>
                        <a:t>recoil</a:t>
                      </a:r>
                      <a:r>
                        <a:rPr lang="fr-FR" sz="2000" b="1" dirty="0">
                          <a:solidFill>
                            <a:srgbClr val="EA6B12"/>
                          </a:solidFill>
                        </a:rPr>
                        <a:t> </a:t>
                      </a:r>
                      <a:r>
                        <a:rPr lang="fr-FR" sz="2000" b="1" dirty="0" err="1">
                          <a:solidFill>
                            <a:srgbClr val="EA6B12"/>
                          </a:solidFill>
                        </a:rPr>
                        <a:t>track</a:t>
                      </a:r>
                      <a:r>
                        <a:rPr lang="fr-FR" sz="2000" b="1" dirty="0">
                          <a:solidFill>
                            <a:srgbClr val="EA6B12"/>
                          </a:solidFill>
                        </a:rPr>
                        <a:t>	     </a:t>
                      </a:r>
                      <a:r>
                        <a:rPr lang="el-GR" sz="2000" b="1" dirty="0">
                          <a:solidFill>
                            <a:srgbClr val="EA6B12"/>
                          </a:solidFill>
                        </a:rPr>
                        <a:t>θ</a:t>
                      </a:r>
                      <a:endParaRPr lang="fr-FR" sz="2000" b="1" dirty="0">
                        <a:solidFill>
                          <a:srgbClr val="EA6B12"/>
                        </a:solidFill>
                      </a:endParaRPr>
                    </a:p>
                  </p:txBody>
                </p:sp>
                <p:sp>
                  <p:nvSpPr>
                    <p:cNvPr id="111" name="ZoneTexte 110"/>
                    <p:cNvSpPr txBox="1"/>
                    <p:nvPr/>
                  </p:nvSpPr>
                  <p:spPr>
                    <a:xfrm>
                      <a:off x="6265324" y="4369230"/>
                      <a:ext cx="2777068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FR" sz="2000" b="1" dirty="0" err="1">
                          <a:solidFill>
                            <a:srgbClr val="EA6B12"/>
                          </a:solidFill>
                        </a:rPr>
                        <a:t>Energy</a:t>
                      </a:r>
                      <a:r>
                        <a:rPr lang="fr-FR" sz="2000" b="1" dirty="0">
                          <a:solidFill>
                            <a:srgbClr val="EA6B12"/>
                          </a:solidFill>
                        </a:rPr>
                        <a:t> </a:t>
                      </a:r>
                      <a:r>
                        <a:rPr lang="fr-FR" sz="2000" b="1" dirty="0" err="1">
                          <a:solidFill>
                            <a:srgbClr val="EA6B12"/>
                          </a:solidFill>
                        </a:rPr>
                        <a:t>deposited</a:t>
                      </a:r>
                      <a:r>
                        <a:rPr lang="fr-FR" sz="2000" b="1" dirty="0">
                          <a:solidFill>
                            <a:srgbClr val="EA6B12"/>
                          </a:solidFill>
                        </a:rPr>
                        <a:t> in </a:t>
                      </a:r>
                      <a:r>
                        <a:rPr lang="fr-FR" sz="2000" b="1" dirty="0" err="1">
                          <a:solidFill>
                            <a:srgbClr val="EA6B12"/>
                          </a:solidFill>
                        </a:rPr>
                        <a:t>ionization</a:t>
                      </a:r>
                      <a:r>
                        <a:rPr lang="fr-FR" sz="2000" b="1" dirty="0">
                          <a:solidFill>
                            <a:srgbClr val="EA6B12"/>
                          </a:solidFill>
                        </a:rPr>
                        <a:t> : IQF</a:t>
                      </a:r>
                    </a:p>
                  </p:txBody>
                </p:sp>
                <p:grpSp>
                  <p:nvGrpSpPr>
                    <p:cNvPr id="112" name="Grouper 111"/>
                    <p:cNvGrpSpPr/>
                    <p:nvPr/>
                  </p:nvGrpSpPr>
                  <p:grpSpPr>
                    <a:xfrm>
                      <a:off x="7448536" y="5249502"/>
                      <a:ext cx="2051058" cy="971418"/>
                      <a:chOff x="4845225" y="7536092"/>
                      <a:chExt cx="4410877" cy="1643011"/>
                    </a:xfrm>
                  </p:grpSpPr>
                  <p:pic>
                    <p:nvPicPr>
                      <p:cNvPr id="118" name="Image 117" descr="Capture d’écran 2015-03-10 à 13.36.55.png"/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845225" y="7536092"/>
                        <a:ext cx="2772096" cy="1643011"/>
                      </a:xfrm>
                      <a:prstGeom prst="rect">
                        <a:avLst/>
                      </a:prstGeom>
                    </p:spPr>
                  </p:pic>
                  <p:cxnSp>
                    <p:nvCxnSpPr>
                      <p:cNvPr id="119" name="Connecteur droit avec flèche 118"/>
                      <p:cNvCxnSpPr/>
                      <p:nvPr/>
                    </p:nvCxnSpPr>
                    <p:spPr>
                      <a:xfrm flipH="1">
                        <a:off x="7247614" y="7805498"/>
                        <a:ext cx="1213557" cy="0"/>
                      </a:xfrm>
                      <a:prstGeom prst="straightConnector1">
                        <a:avLst/>
                      </a:prstGeom>
                      <a:ln w="3175">
                        <a:solidFill>
                          <a:schemeClr val="tx1"/>
                        </a:solidFill>
                        <a:prstDash val="sysDash"/>
                        <a:tailEnd type="none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20" name="ZoneTexte 119"/>
                      <p:cNvSpPr txBox="1"/>
                      <p:nvPr/>
                    </p:nvSpPr>
                    <p:spPr>
                      <a:xfrm>
                        <a:off x="7618472" y="7895535"/>
                        <a:ext cx="1637630" cy="46850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fr-FR" sz="1200" dirty="0" err="1">
                            <a:solidFill>
                              <a:srgbClr val="000000"/>
                            </a:solidFill>
                          </a:rPr>
                          <a:t>Eion</a:t>
                        </a:r>
                        <a:endParaRPr lang="fr-FR" sz="1200" dirty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cxnSp>
                    <p:nvCxnSpPr>
                      <p:cNvPr id="121" name="Connecteur droit avec flèche 120"/>
                      <p:cNvCxnSpPr/>
                      <p:nvPr/>
                    </p:nvCxnSpPr>
                    <p:spPr>
                      <a:xfrm flipH="1">
                        <a:off x="5495012" y="8719058"/>
                        <a:ext cx="2782714" cy="0"/>
                      </a:xfrm>
                      <a:prstGeom prst="straightConnector1">
                        <a:avLst/>
                      </a:prstGeom>
                      <a:ln w="3175">
                        <a:solidFill>
                          <a:schemeClr val="tx1"/>
                        </a:solidFill>
                        <a:prstDash val="sysDash"/>
                        <a:tailEnd type="none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2" name="Connecteur droit avec flèche 121"/>
                      <p:cNvCxnSpPr/>
                      <p:nvPr/>
                    </p:nvCxnSpPr>
                    <p:spPr>
                      <a:xfrm flipV="1">
                        <a:off x="7473225" y="7776858"/>
                        <a:ext cx="0" cy="970843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headEnd type="arrow" w="sm" len="med"/>
                        <a:tailEnd type="arrow" w="sm" len="med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114" name="Connecteur droit 113"/>
                    <p:cNvCxnSpPr/>
                    <p:nvPr/>
                  </p:nvCxnSpPr>
                  <p:spPr>
                    <a:xfrm flipH="1" flipV="1">
                      <a:off x="5563415" y="2425644"/>
                      <a:ext cx="1" cy="1420661"/>
                    </a:xfrm>
                    <a:prstGeom prst="line">
                      <a:avLst/>
                    </a:prstGeom>
                    <a:ln w="3175" cap="flat" cmpd="sng">
                      <a:solidFill>
                        <a:schemeClr val="tx1"/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5" name="Triangle isocèle 114"/>
                    <p:cNvSpPr/>
                    <p:nvPr/>
                  </p:nvSpPr>
                  <p:spPr>
                    <a:xfrm rot="16200000">
                      <a:off x="5591298" y="3029333"/>
                      <a:ext cx="67733" cy="123499"/>
                    </a:xfrm>
                    <a:prstGeom prst="triangl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solidFill>
                        <a:schemeClr val="bg1">
                          <a:lumMod val="65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116" name="Triangle isocèle 115"/>
                    <p:cNvSpPr/>
                    <p:nvPr/>
                  </p:nvSpPr>
                  <p:spPr>
                    <a:xfrm rot="16200000">
                      <a:off x="5590664" y="3147865"/>
                      <a:ext cx="67733" cy="123499"/>
                    </a:xfrm>
                    <a:prstGeom prst="triangl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solidFill>
                        <a:schemeClr val="bg1">
                          <a:lumMod val="65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117" name="Triangle isocèle 116"/>
                    <p:cNvSpPr/>
                    <p:nvPr/>
                  </p:nvSpPr>
                  <p:spPr>
                    <a:xfrm rot="16200000">
                      <a:off x="5587179" y="3274866"/>
                      <a:ext cx="67733" cy="123499"/>
                    </a:xfrm>
                    <a:prstGeom prst="triangl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solidFill>
                        <a:schemeClr val="bg1">
                          <a:lumMod val="65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</p:grpSp>
            <p:cxnSp>
              <p:nvCxnSpPr>
                <p:cNvPr id="74" name="Connecteur droit avec flèche 73"/>
                <p:cNvCxnSpPr/>
                <p:nvPr/>
              </p:nvCxnSpPr>
              <p:spPr>
                <a:xfrm>
                  <a:off x="7501467" y="2929459"/>
                  <a:ext cx="508000" cy="0"/>
                </a:xfrm>
                <a:prstGeom prst="straightConnector1">
                  <a:avLst/>
                </a:prstGeom>
                <a:ln>
                  <a:solidFill>
                    <a:srgbClr val="EA6B12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71" name="Image 11" descr="PrincipeDet3D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66837" y="1526190"/>
                <a:ext cx="2411020" cy="1098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2" name="ZoneTexte 71"/>
              <p:cNvSpPr txBox="1"/>
              <p:nvPr/>
            </p:nvSpPr>
            <p:spPr>
              <a:xfrm>
                <a:off x="7037932" y="1185761"/>
                <a:ext cx="23685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i="1" dirty="0">
                    <a:solidFill>
                      <a:srgbClr val="0000FF"/>
                    </a:solidFill>
                  </a:rPr>
                  <a:t>20 ns </a:t>
                </a:r>
                <a:r>
                  <a:rPr lang="fr-FR" b="1" i="1" dirty="0" err="1">
                    <a:solidFill>
                      <a:srgbClr val="0000FF"/>
                    </a:solidFill>
                  </a:rPr>
                  <a:t>sampling</a:t>
                </a:r>
                <a:r>
                  <a:rPr lang="fr-FR" b="1" i="1" dirty="0">
                    <a:solidFill>
                      <a:srgbClr val="0000FF"/>
                    </a:solidFill>
                  </a:rPr>
                  <a:t> :</a:t>
                </a:r>
              </a:p>
            </p:txBody>
          </p:sp>
        </p:grpSp>
        <p:sp>
          <p:nvSpPr>
            <p:cNvPr id="60" name="ZoneTexte 59"/>
            <p:cNvSpPr txBox="1"/>
            <p:nvPr/>
          </p:nvSpPr>
          <p:spPr>
            <a:xfrm>
              <a:off x="3886203" y="1271646"/>
              <a:ext cx="13715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>
                  <a:solidFill>
                    <a:srgbClr val="000000"/>
                  </a:solidFill>
                </a:rPr>
                <a:t>Grid</a:t>
              </a:r>
              <a:endParaRPr lang="fr-FR" dirty="0">
                <a:solidFill>
                  <a:srgbClr val="000000"/>
                </a:solidFill>
              </a:endParaRPr>
            </a:p>
          </p:txBody>
        </p:sp>
        <p:cxnSp>
          <p:nvCxnSpPr>
            <p:cNvPr id="61" name="Connecteur droit 60"/>
            <p:cNvCxnSpPr/>
            <p:nvPr/>
          </p:nvCxnSpPr>
          <p:spPr>
            <a:xfrm flipH="1" flipV="1">
              <a:off x="4893733" y="1524000"/>
              <a:ext cx="161706" cy="812732"/>
            </a:xfrm>
            <a:prstGeom prst="line">
              <a:avLst/>
            </a:prstGeom>
            <a:ln w="3175" cap="flat" cmpd="sng">
              <a:solidFill>
                <a:schemeClr val="bg1">
                  <a:lumMod val="50000"/>
                </a:schemeClr>
              </a:solidFill>
              <a:prstDash val="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lèche courbée vers la gauche 3"/>
          <p:cNvSpPr/>
          <p:nvPr/>
        </p:nvSpPr>
        <p:spPr>
          <a:xfrm>
            <a:off x="8483599" y="2269066"/>
            <a:ext cx="609602" cy="2319865"/>
          </a:xfrm>
          <a:prstGeom prst="curvedLeftArrow">
            <a:avLst>
              <a:gd name="adj1" fmla="val 25000"/>
              <a:gd name="adj2" fmla="val 52800"/>
              <a:gd name="adj3" fmla="val 25000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5" name="Flèche courbée vers la gauche 64"/>
          <p:cNvSpPr/>
          <p:nvPr/>
        </p:nvSpPr>
        <p:spPr>
          <a:xfrm rot="1140000">
            <a:off x="8022626" y="2252063"/>
            <a:ext cx="364456" cy="792012"/>
          </a:xfrm>
          <a:prstGeom prst="curvedLeftArrow">
            <a:avLst>
              <a:gd name="adj1" fmla="val 25000"/>
              <a:gd name="adj2" fmla="val 52800"/>
              <a:gd name="adj3" fmla="val 25000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400" y="774700"/>
            <a:ext cx="6583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b="1" dirty="0"/>
              <a:t>3D-nuclear recoil camera + Ionization Quenching Factor (IQF)</a:t>
            </a:r>
          </a:p>
        </p:txBody>
      </p:sp>
    </p:spTree>
    <p:extLst>
      <p:ext uri="{BB962C8B-B14F-4D97-AF65-F5344CB8AC3E}">
        <p14:creationId xmlns:p14="http://schemas.microsoft.com/office/powerpoint/2010/main" val="580059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539552" y="1254166"/>
            <a:ext cx="8785224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Progress in the </a:t>
            </a:r>
            <a:r>
              <a:rPr lang="en-US" sz="1400" dirty="0" err="1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dosimetric</a:t>
            </a: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performance of BSAs over the past 30 years</a:t>
            </a: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en-US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en-US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en-US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en-US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en-US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en-US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en-US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en-US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en-US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en-US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en-US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en-US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en-US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en-US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en-US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en-US" sz="20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en-US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Results: </a:t>
            </a:r>
            <a:r>
              <a:rPr lang="en-US" sz="1400" dirty="0">
                <a:solidFill>
                  <a:srgbClr val="FF0000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AD increased by only 1.1 cm in 20+ years, TD by only 0.05 cm.</a:t>
            </a: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200" dirty="0"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200" dirty="0"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107950" y="650147"/>
            <a:ext cx="878522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333399"/>
              </a:buClr>
            </a:pPr>
            <a:r>
              <a:rPr lang="fr-FR" altLang="fr-FR" sz="2000" b="1" dirty="0">
                <a:solidFill>
                  <a:srgbClr val="CD0039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	</a:t>
            </a:r>
            <a:r>
              <a:rPr lang="en-US" altLang="fr-FR" sz="2000" b="1" dirty="0">
                <a:solidFill>
                  <a:srgbClr val="CD0039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State of the art of BSA design using method 3</a:t>
            </a:r>
            <a:endParaRPr lang="fr-FR" altLang="fr-FR" sz="2000" b="1" dirty="0">
              <a:solidFill>
                <a:srgbClr val="CD0039"/>
              </a:solidFill>
              <a:latin typeface="Verdana" panose="020B0604030504040204" pitchFamily="34" charset="0"/>
            </a:endParaRPr>
          </a:p>
        </p:txBody>
      </p:sp>
      <p:sp>
        <p:nvSpPr>
          <p:cNvPr id="3482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3482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2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E3013490-4959-4BBD-9413-D61BC15496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736923"/>
              </p:ext>
            </p:extLst>
          </p:nvPr>
        </p:nvGraphicFramePr>
        <p:xfrm>
          <a:off x="669978" y="1657475"/>
          <a:ext cx="5702222" cy="4225283"/>
        </p:xfrm>
        <a:graphic>
          <a:graphicData uri="http://schemas.openxmlformats.org/drawingml/2006/table">
            <a:tbl>
              <a:tblPr firstRow="1" firstCol="1" bandRow="1"/>
              <a:tblGrid>
                <a:gridCol w="2123143">
                  <a:extLst>
                    <a:ext uri="{9D8B030D-6E8A-4147-A177-3AD203B41FA5}">
                      <a16:colId xmlns:a16="http://schemas.microsoft.com/office/drawing/2014/main" val="2465554399"/>
                    </a:ext>
                  </a:extLst>
                </a:gridCol>
                <a:gridCol w="1605322">
                  <a:extLst>
                    <a:ext uri="{9D8B030D-6E8A-4147-A177-3AD203B41FA5}">
                      <a16:colId xmlns:a16="http://schemas.microsoft.com/office/drawing/2014/main" val="2088393301"/>
                    </a:ext>
                  </a:extLst>
                </a:gridCol>
                <a:gridCol w="623088">
                  <a:extLst>
                    <a:ext uri="{9D8B030D-6E8A-4147-A177-3AD203B41FA5}">
                      <a16:colId xmlns:a16="http://schemas.microsoft.com/office/drawing/2014/main" val="2674357869"/>
                    </a:ext>
                  </a:extLst>
                </a:gridCol>
                <a:gridCol w="726033">
                  <a:extLst>
                    <a:ext uri="{9D8B030D-6E8A-4147-A177-3AD203B41FA5}">
                      <a16:colId xmlns:a16="http://schemas.microsoft.com/office/drawing/2014/main" val="3725418807"/>
                    </a:ext>
                  </a:extLst>
                </a:gridCol>
                <a:gridCol w="624636">
                  <a:extLst>
                    <a:ext uri="{9D8B030D-6E8A-4147-A177-3AD203B41FA5}">
                      <a16:colId xmlns:a16="http://schemas.microsoft.com/office/drawing/2014/main" val="3075837601"/>
                    </a:ext>
                  </a:extLst>
                </a:gridCol>
              </a:tblGrid>
              <a:tr h="3674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Study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Source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fr-FR" sz="1000" baseline="-25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(ppm)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(cm)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TD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(cm)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7206330"/>
                  </a:ext>
                </a:extLst>
              </a:tr>
              <a:tr h="3674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Bleuel</a:t>
                      </a: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et al. 1998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BMR Reactor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Li(p(2.4 MeV),n)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8.4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9.9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</a:t>
                      </a:r>
                      <a:b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072005"/>
                  </a:ext>
                </a:extLst>
              </a:tr>
              <a:tr h="1837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Riley et al. 2003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MIT </a:t>
                      </a:r>
                      <a:r>
                        <a:rPr lang="fr-FR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Reactor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9.7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7.8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960438"/>
                  </a:ext>
                </a:extLst>
              </a:tr>
              <a:tr h="1837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Kononov</a:t>
                      </a: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et al. 2004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Li(p(2.3 MeV),n)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9.1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7.0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174554"/>
                  </a:ext>
                </a:extLst>
              </a:tr>
              <a:tr h="1837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Kim et al. 2009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Li(p(2.5 MeV),n)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8.1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4441658"/>
                  </a:ext>
                </a:extLst>
              </a:tr>
              <a:tr h="7348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Tanaka et al. 2009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 </a:t>
                      </a:r>
                      <a:r>
                        <a:rPr lang="fr-FR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Reactor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 </a:t>
                      </a:r>
                      <a:r>
                        <a:rPr lang="fr-FR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Reactor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Be(p(30 MeV),n)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Be(p(30 MeV),n)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8.4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8.6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8.9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9.1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2607021"/>
                  </a:ext>
                </a:extLst>
              </a:tr>
              <a:tr h="1837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Inoue et al. 2014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Be(p(8.0 MeV),n)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7.5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8837964"/>
                  </a:ext>
                </a:extLst>
              </a:tr>
              <a:tr h="1837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Minsky et al. 2014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Li(p(2.3 MeV),n)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9.5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7.0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085577"/>
                  </a:ext>
                </a:extLst>
              </a:tr>
              <a:tr h="1837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Capoulat</a:t>
                      </a: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et al. 2014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Be(d(1.45 MeV),n)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9.6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7.8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3951318"/>
                  </a:ext>
                </a:extLst>
              </a:tr>
              <a:tr h="1837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Capoulat</a:t>
                      </a: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et al. 2017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C(d(1.45 MeV),n)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10.0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7.8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8979068"/>
                  </a:ext>
                </a:extLst>
              </a:tr>
              <a:tr h="1837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Koay</a:t>
                      </a: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et al. 2018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W(p(50 MeV),n)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9.3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9896391"/>
                  </a:ext>
                </a:extLst>
              </a:tr>
              <a:tr h="1837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Torres‑</a:t>
                      </a:r>
                      <a:r>
                        <a:rPr lang="fr-FR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Sánchez</a:t>
                      </a: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et al. 2021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Li(p(2.1 MeV),n)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9.74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7.85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0490849"/>
                  </a:ext>
                </a:extLst>
              </a:tr>
              <a:tr h="1837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Bae</a:t>
                      </a: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et al. 2022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Be(p(10 MeV),n)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9.0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7.2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5449293"/>
                  </a:ext>
                </a:extLst>
              </a:tr>
              <a:tr h="1837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Zhang et al. 2023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Li(p(2.3 MeV),n)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466156"/>
                  </a:ext>
                </a:extLst>
              </a:tr>
              <a:tr h="1837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Rong</a:t>
                      </a: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et al. 2024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Li(p(2.8 MeV),n)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8.24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3934466"/>
                  </a:ext>
                </a:extLst>
              </a:tr>
              <a:tr h="1837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Verdera</a:t>
                      </a: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et al. 2024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Sc(p(2.918 MeV),n)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2180071"/>
                  </a:ext>
                </a:extLst>
              </a:tr>
              <a:tr h="3674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Chabod et al. 2025</a:t>
                      </a:r>
                      <a:endParaRPr lang="fr-FR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fr-FR" sz="1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Li(p(2.5MeV),n)</a:t>
                      </a:r>
                      <a:endParaRPr lang="fr-FR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fr-FR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12.7</a:t>
                      </a:r>
                      <a:endParaRPr lang="fr-FR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10.3</a:t>
                      </a:r>
                      <a:endParaRPr lang="fr-FR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22658"/>
                  </a:ext>
                </a:extLst>
              </a:tr>
            </a:tbl>
          </a:graphicData>
        </a:graphic>
      </p:graphicFrame>
      <p:sp>
        <p:nvSpPr>
          <p:cNvPr id="5" name="Ellipse 4">
            <a:extLst>
              <a:ext uri="{FF2B5EF4-FFF2-40B4-BE49-F238E27FC236}">
                <a16:creationId xmlns:a16="http://schemas.microsoft.com/office/drawing/2014/main" id="{5B424550-BF92-4797-9EF6-F11486B561E8}"/>
              </a:ext>
            </a:extLst>
          </p:cNvPr>
          <p:cNvSpPr/>
          <p:nvPr/>
        </p:nvSpPr>
        <p:spPr bwMode="auto">
          <a:xfrm>
            <a:off x="5184805" y="4922058"/>
            <a:ext cx="360040" cy="288032"/>
          </a:xfrm>
          <a:prstGeom prst="ellipse">
            <a:avLst/>
          </a:prstGeom>
          <a:noFill/>
          <a:ln w="38100" cap="flat" cmpd="sng" algn="ctr">
            <a:solidFill>
              <a:srgbClr val="DC5A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F1338B4-EA76-44DA-A9E6-6BB71B21F036}"/>
              </a:ext>
            </a:extLst>
          </p:cNvPr>
          <p:cNvSpPr/>
          <p:nvPr/>
        </p:nvSpPr>
        <p:spPr bwMode="auto">
          <a:xfrm>
            <a:off x="5868144" y="4562020"/>
            <a:ext cx="360040" cy="288032"/>
          </a:xfrm>
          <a:prstGeom prst="ellipse">
            <a:avLst/>
          </a:prstGeom>
          <a:noFill/>
          <a:ln w="38100" cap="flat" cmpd="sng" algn="ctr">
            <a:solidFill>
              <a:srgbClr val="DC5A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1C74AE1-CDF6-4FEB-B70D-E170E4EED348}"/>
              </a:ext>
            </a:extLst>
          </p:cNvPr>
          <p:cNvSpPr/>
          <p:nvPr/>
        </p:nvSpPr>
        <p:spPr bwMode="auto">
          <a:xfrm>
            <a:off x="5062466" y="5535293"/>
            <a:ext cx="589654" cy="337347"/>
          </a:xfrm>
          <a:prstGeom prst="ellipse">
            <a:avLst/>
          </a:prstGeom>
          <a:noFill/>
          <a:ln w="38100" cap="flat" cmpd="sng" algn="ctr">
            <a:solidFill>
              <a:srgbClr val="DC5A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331EFE0-0D2F-4B4E-AABC-E22687B821C7}"/>
              </a:ext>
            </a:extLst>
          </p:cNvPr>
          <p:cNvSpPr txBox="1"/>
          <p:nvPr/>
        </p:nvSpPr>
        <p:spPr>
          <a:xfrm>
            <a:off x="6407208" y="5295025"/>
            <a:ext cx="257634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</a:t>
            </a:r>
            <a:r>
              <a:rPr lang="en-US" sz="1000" baseline="-25000" dirty="0"/>
              <a:t>B</a:t>
            </a:r>
            <a:r>
              <a:rPr lang="en-US" sz="1000" dirty="0"/>
              <a:t> = Boron-10 concentration in blood </a:t>
            </a:r>
            <a:br>
              <a:rPr lang="en-US" sz="1000" dirty="0"/>
            </a:br>
            <a:endParaRPr lang="en-US" sz="1000" dirty="0"/>
          </a:p>
          <a:p>
            <a:r>
              <a:rPr lang="en-US" sz="1000" dirty="0"/>
              <a:t>NA = value not published and cannot be </a:t>
            </a:r>
          </a:p>
          <a:p>
            <a:r>
              <a:rPr lang="en-US" sz="1000" dirty="0"/>
              <a:t>reconstructed in the absence of published </a:t>
            </a:r>
          </a:p>
          <a:p>
            <a:r>
              <a:rPr lang="en-US" sz="1000" dirty="0"/>
              <a:t>dose profiles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39C61DA-01B8-4A6B-B654-4B5713A72E0B}"/>
              </a:ext>
            </a:extLst>
          </p:cNvPr>
          <p:cNvSpPr txBox="1"/>
          <p:nvPr/>
        </p:nvSpPr>
        <p:spPr>
          <a:xfrm>
            <a:off x="6660232" y="335699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FDEC7BD-12AD-458F-9ED9-4D014977586B}"/>
              </a:ext>
            </a:extLst>
          </p:cNvPr>
          <p:cNvSpPr/>
          <p:nvPr/>
        </p:nvSpPr>
        <p:spPr bwMode="auto">
          <a:xfrm>
            <a:off x="5196844" y="2180759"/>
            <a:ext cx="360040" cy="288032"/>
          </a:xfrm>
          <a:prstGeom prst="ellipse">
            <a:avLst/>
          </a:prstGeom>
          <a:noFill/>
          <a:ln w="38100" cap="flat" cmpd="sng" algn="ctr">
            <a:solidFill>
              <a:srgbClr val="DC5A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F5E67C4-709A-4D1D-8A2E-92E3ABF5FC73}"/>
              </a:ext>
            </a:extLst>
          </p:cNvPr>
          <p:cNvSpPr/>
          <p:nvPr/>
        </p:nvSpPr>
        <p:spPr bwMode="auto">
          <a:xfrm>
            <a:off x="5868144" y="2355894"/>
            <a:ext cx="360040" cy="288032"/>
          </a:xfrm>
          <a:prstGeom prst="ellipse">
            <a:avLst/>
          </a:prstGeom>
          <a:noFill/>
          <a:ln w="38100" cap="flat" cmpd="sng" algn="ctr">
            <a:solidFill>
              <a:srgbClr val="DC5A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BF00354-EA12-4BA7-8ED0-D6D9A1358095}"/>
              </a:ext>
            </a:extLst>
          </p:cNvPr>
          <p:cNvSpPr/>
          <p:nvPr/>
        </p:nvSpPr>
        <p:spPr bwMode="auto">
          <a:xfrm>
            <a:off x="5782546" y="5509174"/>
            <a:ext cx="589654" cy="337347"/>
          </a:xfrm>
          <a:prstGeom prst="ellipse">
            <a:avLst/>
          </a:prstGeom>
          <a:noFill/>
          <a:ln w="38100" cap="flat" cmpd="sng" algn="ctr">
            <a:solidFill>
              <a:srgbClr val="DC5A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5D5FBA4-BB80-1219-40EE-36216AA63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067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57200" y="1547946"/>
            <a:ext cx="8867328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Modern BSAs generate complex neutron fields </a:t>
            </a:r>
            <a:r>
              <a:rPr lang="en-US" sz="1400" dirty="0">
                <a:solidFill>
                  <a:schemeClr val="accent2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j</a:t>
            </a: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sz="1400" u="sng" dirty="0" err="1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</a:t>
            </a:r>
            <a:r>
              <a:rPr lang="en-US" sz="1400" dirty="0" err="1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,E,</a:t>
            </a:r>
            <a:r>
              <a:rPr lang="en-US" sz="1400" u="sng" dirty="0" err="1">
                <a:solidFill>
                  <a:schemeClr val="accent2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W</a:t>
            </a: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), that </a:t>
            </a:r>
            <a:r>
              <a:rPr lang="en-US" sz="1400" dirty="0">
                <a:solidFill>
                  <a:srgbClr val="DC5A21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combine directionality (</a:t>
            </a:r>
            <a:r>
              <a:rPr lang="en-US" sz="1400" u="sng" dirty="0">
                <a:solidFill>
                  <a:srgbClr val="DC5A21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W</a:t>
            </a:r>
            <a:r>
              <a:rPr lang="en-US" sz="1400" dirty="0">
                <a:solidFill>
                  <a:srgbClr val="DC5A21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), </a:t>
            </a: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r>
              <a:rPr lang="en-US" sz="1400" dirty="0">
                <a:solidFill>
                  <a:srgbClr val="DC5A21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space (</a:t>
            </a:r>
            <a:r>
              <a:rPr lang="en-US" sz="1400" u="sng" dirty="0">
                <a:solidFill>
                  <a:srgbClr val="DC5A21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</a:t>
            </a:r>
            <a:r>
              <a:rPr lang="en-US" sz="1400" dirty="0">
                <a:solidFill>
                  <a:srgbClr val="DC5A21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) and energy (E) distribution of neutrons </a:t>
            </a:r>
            <a:r>
              <a:rPr lang="en-US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to better control tumors &amp; side effects.</a:t>
            </a: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6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r>
              <a:rPr lang="fr-FR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Ex: </a:t>
            </a:r>
            <a:r>
              <a:rPr lang="fr-FR" sz="1400" dirty="0" err="1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field</a:t>
            </a:r>
            <a:r>
              <a:rPr lang="fr-FR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400" dirty="0" err="1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generated</a:t>
            </a:r>
            <a:r>
              <a:rPr lang="fr-FR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by a BSA </a:t>
            </a:r>
            <a:r>
              <a:rPr lang="fr-FR" sz="1400" dirty="0" err="1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that</a:t>
            </a:r>
            <a:r>
              <a:rPr lang="fr-FR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max TD for a 30 mA </a:t>
            </a:r>
            <a:r>
              <a:rPr lang="fr-FR" sz="1400" b="1" baseline="300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7</a:t>
            </a:r>
            <a:r>
              <a:rPr lang="fr-FR" sz="1400" b="1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Li(p(2,5 MeV),n)</a:t>
            </a:r>
            <a:r>
              <a:rPr lang="fr-FR" sz="14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source</a:t>
            </a: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4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200" dirty="0"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fr-FR" sz="1200" dirty="0"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en-US" sz="1200" dirty="0"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en-US" sz="18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en-US" sz="2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en-US" sz="13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endParaRPr lang="en-US" sz="1300" dirty="0">
              <a:solidFill>
                <a:schemeClr val="accent2"/>
              </a:solidFill>
              <a:latin typeface="Verdana" panose="020B060403050404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25000"/>
              </a:spcBef>
              <a:buClr>
                <a:srgbClr val="333399"/>
              </a:buClr>
            </a:pPr>
            <a:r>
              <a:rPr lang="en-US" sz="1300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General problem: </a:t>
            </a:r>
            <a:r>
              <a:rPr lang="en-US" sz="1300" dirty="0">
                <a:solidFill>
                  <a:srgbClr val="FF0000"/>
                </a:solidFill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how to characterize such BNCT neutron fields?</a:t>
            </a: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107950" y="981075"/>
            <a:ext cx="878522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333399"/>
              </a:buClr>
            </a:pPr>
            <a:r>
              <a:rPr lang="fr-FR" altLang="fr-FR" sz="2000" b="1" dirty="0">
                <a:solidFill>
                  <a:srgbClr val="CD0039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	</a:t>
            </a:r>
            <a:r>
              <a:rPr lang="en-US" altLang="fr-FR" sz="2000" b="1" dirty="0">
                <a:solidFill>
                  <a:srgbClr val="CD0039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Characterization of advanced neutron fields</a:t>
            </a:r>
            <a:endParaRPr lang="fr-FR" altLang="fr-FR" sz="2000" b="1" dirty="0">
              <a:solidFill>
                <a:srgbClr val="CD0039"/>
              </a:solidFill>
              <a:latin typeface="Verdana" panose="020B0604030504040204" pitchFamily="34" charset="0"/>
            </a:endParaRPr>
          </a:p>
        </p:txBody>
      </p:sp>
      <p:sp>
        <p:nvSpPr>
          <p:cNvPr id="3482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3482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2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B965A97-5353-4E15-9120-03ABCDF152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793258"/>
            <a:ext cx="3165904" cy="284971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E7B7015-5C29-4173-878C-0ED1ED53ED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76" y="2793258"/>
            <a:ext cx="1527579" cy="2849714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7C6E85F-FFA9-4605-91F0-990FC6F0E80E}"/>
              </a:ext>
            </a:extLst>
          </p:cNvPr>
          <p:cNvCxnSpPr>
            <a:cxnSpLocks/>
            <a:stCxn id="14" idx="1"/>
          </p:cNvCxnSpPr>
          <p:nvPr/>
        </p:nvCxnSpPr>
        <p:spPr bwMode="auto">
          <a:xfrm flipH="1" flipV="1">
            <a:off x="1043608" y="4237710"/>
            <a:ext cx="917533" cy="50779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C3C15D64-2171-43A2-A82E-A5701148E04E}"/>
              </a:ext>
            </a:extLst>
          </p:cNvPr>
          <p:cNvSpPr txBox="1"/>
          <p:nvPr/>
        </p:nvSpPr>
        <p:spPr>
          <a:xfrm>
            <a:off x="1961141" y="4453114"/>
            <a:ext cx="1013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Neutron</a:t>
            </a:r>
          </a:p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Filter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86639902-3313-48EC-97F3-AE3C0E6B8F2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11686" y="4675319"/>
            <a:ext cx="692025" cy="45558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62B54EB2-0D8C-4E5F-B60B-6A13963CF7BE}"/>
              </a:ext>
            </a:extLst>
          </p:cNvPr>
          <p:cNvSpPr txBox="1"/>
          <p:nvPr/>
        </p:nvSpPr>
        <p:spPr>
          <a:xfrm>
            <a:off x="1382297" y="4984987"/>
            <a:ext cx="1085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Neutron </a:t>
            </a:r>
          </a:p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Tunnel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85EC8EF-0D8E-434A-97C6-FB5EBF17F7C9}"/>
              </a:ext>
            </a:extLst>
          </p:cNvPr>
          <p:cNvSpPr txBox="1"/>
          <p:nvPr/>
        </p:nvSpPr>
        <p:spPr>
          <a:xfrm>
            <a:off x="1626797" y="3173901"/>
            <a:ext cx="1518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Ring neutron</a:t>
            </a:r>
          </a:p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collimator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7CF4533B-C38B-42CC-81D0-7C66951F98CA}"/>
              </a:ext>
            </a:extLst>
          </p:cNvPr>
          <p:cNvCxnSpPr>
            <a:cxnSpLocks/>
            <a:stCxn id="24" idx="1"/>
          </p:cNvCxnSpPr>
          <p:nvPr/>
        </p:nvCxnSpPr>
        <p:spPr bwMode="auto">
          <a:xfrm flipH="1">
            <a:off x="1187625" y="3466289"/>
            <a:ext cx="439172" cy="34493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Flèche : droite 29">
            <a:extLst>
              <a:ext uri="{FF2B5EF4-FFF2-40B4-BE49-F238E27FC236}">
                <a16:creationId xmlns:a16="http://schemas.microsoft.com/office/drawing/2014/main" id="{D94E4409-F271-4A70-BBA6-A97DEA3AAA53}"/>
              </a:ext>
            </a:extLst>
          </p:cNvPr>
          <p:cNvSpPr/>
          <p:nvPr/>
        </p:nvSpPr>
        <p:spPr bwMode="auto">
          <a:xfrm>
            <a:off x="3611327" y="4166364"/>
            <a:ext cx="426805" cy="142692"/>
          </a:xfrm>
          <a:prstGeom prst="right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474D8F3-0A19-49D0-87F7-20C48E13C814}"/>
              </a:ext>
            </a:extLst>
          </p:cNvPr>
          <p:cNvSpPr txBox="1"/>
          <p:nvPr/>
        </p:nvSpPr>
        <p:spPr>
          <a:xfrm>
            <a:off x="403849" y="3012318"/>
            <a:ext cx="127951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Field intensity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EF62EEA-F4BD-41A9-8984-69E56C7EEEF2}"/>
              </a:ext>
            </a:extLst>
          </p:cNvPr>
          <p:cNvSpPr txBox="1"/>
          <p:nvPr/>
        </p:nvSpPr>
        <p:spPr>
          <a:xfrm>
            <a:off x="4618783" y="2824079"/>
            <a:ext cx="161775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Field directionality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CD1E5DB-2313-45E1-A8D0-27DAAEE4F646}"/>
              </a:ext>
            </a:extLst>
          </p:cNvPr>
          <p:cNvSpPr txBox="1"/>
          <p:nvPr/>
        </p:nvSpPr>
        <p:spPr>
          <a:xfrm>
            <a:off x="6790116" y="2780928"/>
            <a:ext cx="1715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Field performances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733B05D-F7E6-47FD-8F4B-2C660CE291FE}"/>
              </a:ext>
            </a:extLst>
          </p:cNvPr>
          <p:cNvSpPr txBox="1"/>
          <p:nvPr/>
        </p:nvSpPr>
        <p:spPr>
          <a:xfrm>
            <a:off x="6597503" y="3105847"/>
            <a:ext cx="233269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AD = 12.7 cm </a:t>
            </a:r>
          </a:p>
          <a:p>
            <a:r>
              <a:rPr lang="da-DK" sz="1600" dirty="0">
                <a:solidFill>
                  <a:schemeClr val="accent2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Previous best value </a:t>
            </a:r>
          </a:p>
          <a:p>
            <a:r>
              <a:rPr lang="da-DK" sz="1600" dirty="0">
                <a:solidFill>
                  <a:schemeClr val="accent2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obtained so far : 11 cm</a:t>
            </a:r>
          </a:p>
          <a:p>
            <a:endParaRPr lang="da-DK" sz="1600" dirty="0">
              <a:solidFill>
                <a:srgbClr val="FF0000"/>
              </a:solidFill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da-DK" sz="1600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TD = 10.3 cm </a:t>
            </a:r>
          </a:p>
          <a:p>
            <a:r>
              <a:rPr lang="da-DK" sz="1600" dirty="0">
                <a:solidFill>
                  <a:schemeClr val="accent2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Previous best value </a:t>
            </a:r>
          </a:p>
          <a:p>
            <a:r>
              <a:rPr lang="da-DK" sz="1600" dirty="0">
                <a:solidFill>
                  <a:schemeClr val="accent2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obtained so far : 7.8 cm</a:t>
            </a:r>
          </a:p>
          <a:p>
            <a:endParaRPr lang="pt-BR" sz="1600" dirty="0">
              <a:solidFill>
                <a:schemeClr val="accent2"/>
              </a:solidFill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pt-BR" sz="1600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D</a:t>
            </a:r>
            <a:r>
              <a:rPr lang="pt-BR" sz="1600" baseline="-25000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tum </a:t>
            </a:r>
            <a:r>
              <a:rPr lang="pt-BR" sz="1600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@ 4 cm depth </a:t>
            </a:r>
          </a:p>
          <a:p>
            <a:r>
              <a:rPr lang="pt-BR" sz="1600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= 206 Gy-Eq/h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8FE4B7-A0D3-44EF-950E-0773A6B4F3E1}"/>
              </a:ext>
            </a:extLst>
          </p:cNvPr>
          <p:cNvSpPr/>
          <p:nvPr/>
        </p:nvSpPr>
        <p:spPr bwMode="auto">
          <a:xfrm>
            <a:off x="6444208" y="2817815"/>
            <a:ext cx="2471192" cy="2870485"/>
          </a:xfrm>
          <a:prstGeom prst="rect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3" name="Flèche : droite 42">
            <a:extLst>
              <a:ext uri="{FF2B5EF4-FFF2-40B4-BE49-F238E27FC236}">
                <a16:creationId xmlns:a16="http://schemas.microsoft.com/office/drawing/2014/main" id="{5D9A8D16-DA08-4344-87DC-C569DDF0D599}"/>
              </a:ext>
            </a:extLst>
          </p:cNvPr>
          <p:cNvSpPr/>
          <p:nvPr/>
        </p:nvSpPr>
        <p:spPr bwMode="auto">
          <a:xfrm>
            <a:off x="5855187" y="4181711"/>
            <a:ext cx="426805" cy="142692"/>
          </a:xfrm>
          <a:prstGeom prst="right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6FD4D49-6576-4BAF-B581-3A2611752448}"/>
              </a:ext>
            </a:extLst>
          </p:cNvPr>
          <p:cNvSpPr/>
          <p:nvPr/>
        </p:nvSpPr>
        <p:spPr>
          <a:xfrm>
            <a:off x="2483768" y="5733256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latin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S. Chabod et al., Phys. Med. Biol. 2025, 70 (3), pp.035008</a:t>
            </a:r>
            <a:endParaRPr lang="en-US" sz="1000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01831A7-C54D-3488-5488-4E8806DE4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809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65335"/>
            <a:ext cx="7772400" cy="1260475"/>
          </a:xfrm>
        </p:spPr>
        <p:txBody>
          <a:bodyPr/>
          <a:lstStyle/>
          <a:p>
            <a:r>
              <a:rPr lang="en-US" sz="3200" b="1" dirty="0"/>
              <a:t>Neutron Field (NF) characterization (E, flux) and </a:t>
            </a:r>
            <a:br>
              <a:rPr lang="en-US" sz="3200" b="1" dirty="0"/>
            </a:br>
            <a:r>
              <a:rPr lang="en-US" sz="3200" b="1" dirty="0"/>
              <a:t>the BSA used to define it are now possible !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07504" y="1837861"/>
            <a:ext cx="903649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1- Spectral and fluence measurements of the NF produced by a non-pulsed particle beam</a:t>
            </a:r>
          </a:p>
          <a:p>
            <a:endParaRPr lang="en-US" sz="2000" dirty="0"/>
          </a:p>
          <a:p>
            <a:r>
              <a:rPr lang="en-US" sz="2000" dirty="0"/>
              <a:t>2- Monitoring the fluence as a function of time giving access to the eventual degradation of 	the target and a real-time dose calculation</a:t>
            </a:r>
          </a:p>
          <a:p>
            <a:endParaRPr lang="en-US" sz="2000" dirty="0"/>
          </a:p>
          <a:p>
            <a:r>
              <a:rPr lang="en-US" sz="2000" dirty="0"/>
              <a:t>3- Standardization of measurements will give access to the comparison of the different  NF 	produced by the different facilities and the doses delivered</a:t>
            </a:r>
          </a:p>
          <a:p>
            <a:endParaRPr lang="en-US" sz="2000" dirty="0"/>
          </a:p>
          <a:p>
            <a:r>
              <a:rPr lang="en-US" sz="2000" dirty="0"/>
              <a:t>4- An active phantom allowing measurements of the number of captures on a controlled 	amount of </a:t>
            </a:r>
            <a:r>
              <a:rPr lang="en-US" sz="2000" baseline="30000" dirty="0"/>
              <a:t>10</a:t>
            </a:r>
            <a:r>
              <a:rPr lang="en-US" sz="2000" dirty="0"/>
              <a:t>B at different “depths” is available</a:t>
            </a:r>
          </a:p>
          <a:p>
            <a:endParaRPr lang="en-US" sz="2000" dirty="0"/>
          </a:p>
          <a:p>
            <a:r>
              <a:rPr lang="en-US" sz="2000" dirty="0"/>
              <a:t>5- Optimal Moderators (BSA) are now possible…</a:t>
            </a:r>
          </a:p>
          <a:p>
            <a:endParaRPr lang="en-US" sz="2000" dirty="0"/>
          </a:p>
          <a:p>
            <a:r>
              <a:rPr lang="en-US" sz="2000" b="1" dirty="0"/>
              <a:t>		A new generation of AB-BNCT can start !!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0427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8087" y="1536700"/>
            <a:ext cx="899863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Each dose component of the total dose is associated to a </a:t>
            </a:r>
            <a:r>
              <a:rPr lang="en-US" u="sng" dirty="0">
                <a:latin typeface="Times New Roman"/>
                <a:cs typeface="Times New Roman"/>
              </a:rPr>
              <a:t>different nuclear reaction</a:t>
            </a:r>
            <a:r>
              <a:rPr lang="en-US" dirty="0">
                <a:latin typeface="Times New Roman"/>
                <a:cs typeface="Times New Roman"/>
              </a:rPr>
              <a:t>:</a:t>
            </a:r>
            <a:endParaRPr lang="fr-FR" dirty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 </a:t>
            </a:r>
            <a:endParaRPr lang="fr-FR" dirty="0">
              <a:latin typeface="Times New Roman"/>
              <a:cs typeface="Times New Roman"/>
            </a:endParaRPr>
          </a:p>
          <a:p>
            <a:pPr lvl="0"/>
            <a:r>
              <a:rPr lang="en-US" baseline="30000" dirty="0">
                <a:latin typeface="Times New Roman"/>
                <a:cs typeface="Times New Roman"/>
              </a:rPr>
              <a:t>10</a:t>
            </a:r>
            <a:r>
              <a:rPr lang="en-US" dirty="0">
                <a:latin typeface="Times New Roman"/>
                <a:cs typeface="Times New Roman"/>
              </a:rPr>
              <a:t>B(n,</a:t>
            </a:r>
            <a:r>
              <a:rPr lang="en-US" i="1" dirty="0">
                <a:latin typeface="Times New Roman"/>
                <a:cs typeface="Times New Roman"/>
              </a:rPr>
              <a:t>α</a:t>
            </a:r>
            <a:r>
              <a:rPr lang="en-US" dirty="0">
                <a:latin typeface="Times New Roman"/>
                <a:cs typeface="Times New Roman"/>
              </a:rPr>
              <a:t>)</a:t>
            </a:r>
            <a:r>
              <a:rPr lang="en-US" baseline="30000" dirty="0">
                <a:latin typeface="Times New Roman"/>
                <a:cs typeface="Times New Roman"/>
              </a:rPr>
              <a:t>7</a:t>
            </a:r>
            <a:r>
              <a:rPr lang="en-US" dirty="0">
                <a:latin typeface="Times New Roman"/>
                <a:cs typeface="Times New Roman"/>
              </a:rPr>
              <a:t>Li  a neutron capture reaction to the called boron dose D</a:t>
            </a:r>
            <a:r>
              <a:rPr lang="en-US" baseline="-25000" dirty="0">
                <a:latin typeface="Times New Roman"/>
                <a:cs typeface="Times New Roman"/>
              </a:rPr>
              <a:t>B</a:t>
            </a:r>
            <a:r>
              <a:rPr lang="en-US" dirty="0">
                <a:latin typeface="Times New Roman"/>
                <a:cs typeface="Times New Roman"/>
              </a:rPr>
              <a:t>,</a:t>
            </a:r>
          </a:p>
          <a:p>
            <a:pPr lvl="0"/>
            <a:r>
              <a:rPr lang="en-US" dirty="0">
                <a:latin typeface="Times New Roman"/>
                <a:cs typeface="Times New Roman"/>
              </a:rPr>
              <a:t>	considering the ionization energy released by the alpha particle and lithium nucleus</a:t>
            </a:r>
          </a:p>
          <a:p>
            <a:pPr lvl="0"/>
            <a:endParaRPr lang="fr-FR" dirty="0">
              <a:latin typeface="Times New Roman"/>
              <a:cs typeface="Times New Roman"/>
            </a:endParaRPr>
          </a:p>
          <a:p>
            <a:pPr lvl="0"/>
            <a:r>
              <a:rPr lang="en-US" baseline="30000" dirty="0">
                <a:latin typeface="Times New Roman"/>
                <a:cs typeface="Times New Roman"/>
              </a:rPr>
              <a:t>1</a:t>
            </a:r>
            <a:r>
              <a:rPr lang="en-US" dirty="0">
                <a:latin typeface="Times New Roman"/>
                <a:cs typeface="Times New Roman"/>
              </a:rPr>
              <a:t>H(</a:t>
            </a:r>
            <a:r>
              <a:rPr lang="en-US" dirty="0" err="1">
                <a:latin typeface="Times New Roman"/>
                <a:cs typeface="Times New Roman"/>
              </a:rPr>
              <a:t>n,n</a:t>
            </a:r>
            <a:r>
              <a:rPr lang="en-US" dirty="0">
                <a:latin typeface="Times New Roman"/>
                <a:cs typeface="Times New Roman"/>
              </a:rPr>
              <a:t>’)</a:t>
            </a:r>
            <a:r>
              <a:rPr lang="en-US" baseline="30000" dirty="0">
                <a:latin typeface="Times New Roman"/>
                <a:cs typeface="Times New Roman"/>
              </a:rPr>
              <a:t>1</a:t>
            </a:r>
            <a:r>
              <a:rPr lang="en-US" dirty="0">
                <a:latin typeface="Times New Roman"/>
                <a:cs typeface="Times New Roman"/>
              </a:rPr>
              <a:t>H  an elastic collision reaction to the called neutron dose </a:t>
            </a:r>
            <a:r>
              <a:rPr lang="en-US" dirty="0" err="1">
                <a:latin typeface="Times New Roman"/>
                <a:cs typeface="Times New Roman"/>
              </a:rPr>
              <a:t>D</a:t>
            </a:r>
            <a:r>
              <a:rPr lang="en-US" baseline="-25000" dirty="0" err="1">
                <a:latin typeface="Times New Roman"/>
                <a:cs typeface="Times New Roman"/>
              </a:rPr>
              <a:t>n</a:t>
            </a:r>
            <a:r>
              <a:rPr lang="en-US" dirty="0">
                <a:latin typeface="Times New Roman"/>
                <a:cs typeface="Times New Roman"/>
              </a:rPr>
              <a:t>, </a:t>
            </a:r>
          </a:p>
          <a:p>
            <a:pPr lvl="0"/>
            <a:r>
              <a:rPr lang="en-US" dirty="0">
                <a:latin typeface="Times New Roman"/>
                <a:cs typeface="Times New Roman"/>
              </a:rPr>
              <a:t>	considering the ionization energy released by the hydrogen resulting from </a:t>
            </a:r>
          </a:p>
          <a:p>
            <a:pPr lvl="0"/>
            <a:r>
              <a:rPr lang="en-US" dirty="0">
                <a:latin typeface="Times New Roman"/>
                <a:cs typeface="Times New Roman"/>
              </a:rPr>
              <a:t>	the elastic neutron scattering,</a:t>
            </a:r>
          </a:p>
          <a:p>
            <a:pPr lvl="0"/>
            <a:endParaRPr lang="en-US" dirty="0">
              <a:latin typeface="Times New Roman"/>
              <a:cs typeface="Times New Roman"/>
            </a:endParaRPr>
          </a:p>
          <a:p>
            <a:r>
              <a:rPr lang="en-US" baseline="30000" dirty="0">
                <a:latin typeface="Times New Roman"/>
                <a:cs typeface="Times New Roman"/>
              </a:rPr>
              <a:t>14</a:t>
            </a:r>
            <a:r>
              <a:rPr lang="en-US" dirty="0">
                <a:latin typeface="Times New Roman"/>
                <a:cs typeface="Times New Roman"/>
              </a:rPr>
              <a:t>N(</a:t>
            </a:r>
            <a:r>
              <a:rPr lang="en-US" dirty="0" err="1">
                <a:latin typeface="Times New Roman"/>
                <a:cs typeface="Times New Roman"/>
              </a:rPr>
              <a:t>n,p</a:t>
            </a:r>
            <a:r>
              <a:rPr lang="en-US" dirty="0">
                <a:latin typeface="Times New Roman"/>
                <a:cs typeface="Times New Roman"/>
              </a:rPr>
              <a:t>)</a:t>
            </a:r>
            <a:r>
              <a:rPr lang="en-US" baseline="30000" dirty="0">
                <a:latin typeface="Times New Roman"/>
                <a:cs typeface="Times New Roman"/>
              </a:rPr>
              <a:t>14</a:t>
            </a:r>
            <a:r>
              <a:rPr lang="en-US" dirty="0">
                <a:latin typeface="Times New Roman"/>
                <a:cs typeface="Times New Roman"/>
              </a:rPr>
              <a:t>C a neutron capture reaction to the called proton dose </a:t>
            </a:r>
            <a:r>
              <a:rPr lang="en-US" dirty="0" err="1">
                <a:latin typeface="Times New Roman"/>
                <a:cs typeface="Times New Roman"/>
              </a:rPr>
              <a:t>D</a:t>
            </a:r>
            <a:r>
              <a:rPr lang="en-US" baseline="-25000" dirty="0" err="1">
                <a:latin typeface="Times New Roman"/>
                <a:cs typeface="Times New Roman"/>
              </a:rPr>
              <a:t>p</a:t>
            </a:r>
            <a:r>
              <a:rPr lang="en-US" dirty="0">
                <a:latin typeface="Times New Roman"/>
                <a:cs typeface="Times New Roman"/>
              </a:rPr>
              <a:t>, </a:t>
            </a:r>
          </a:p>
          <a:p>
            <a:r>
              <a:rPr lang="en-US" dirty="0">
                <a:latin typeface="Times New Roman"/>
                <a:cs typeface="Times New Roman"/>
              </a:rPr>
              <a:t>	considering the ionization</a:t>
            </a:r>
            <a:r>
              <a:rPr lang="fr-FR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energy released by the proton and the carbon nucleus,</a:t>
            </a:r>
            <a:endParaRPr lang="fr-FR" dirty="0">
              <a:latin typeface="Times New Roman"/>
              <a:cs typeface="Times New Roman"/>
            </a:endParaRPr>
          </a:p>
          <a:p>
            <a:endParaRPr lang="fr-FR" dirty="0">
              <a:latin typeface="Times New Roman"/>
              <a:cs typeface="Times New Roman"/>
            </a:endParaRPr>
          </a:p>
          <a:p>
            <a:r>
              <a:rPr lang="en-US" baseline="30000" dirty="0">
                <a:latin typeface="Times New Roman"/>
                <a:cs typeface="Times New Roman"/>
              </a:rPr>
              <a:t>1</a:t>
            </a:r>
            <a:r>
              <a:rPr lang="en-US" dirty="0">
                <a:latin typeface="Times New Roman"/>
                <a:cs typeface="Times New Roman"/>
              </a:rPr>
              <a:t>H(</a:t>
            </a:r>
            <a:r>
              <a:rPr lang="en-US" dirty="0" err="1">
                <a:latin typeface="Times New Roman"/>
                <a:cs typeface="Times New Roman"/>
              </a:rPr>
              <a:t>n,</a:t>
            </a:r>
            <a:r>
              <a:rPr lang="en-US" i="1" dirty="0" err="1">
                <a:latin typeface="Times New Roman"/>
                <a:cs typeface="Times New Roman"/>
              </a:rPr>
              <a:t>γ</a:t>
            </a:r>
            <a:r>
              <a:rPr lang="en-US" dirty="0">
                <a:latin typeface="Times New Roman"/>
                <a:cs typeface="Times New Roman"/>
              </a:rPr>
              <a:t>) </a:t>
            </a:r>
            <a:r>
              <a:rPr lang="en-US" baseline="30000" dirty="0">
                <a:latin typeface="Times New Roman"/>
                <a:cs typeface="Times New Roman"/>
              </a:rPr>
              <a:t>2</a:t>
            </a:r>
            <a:r>
              <a:rPr lang="en-US" dirty="0">
                <a:latin typeface="Times New Roman"/>
                <a:cs typeface="Times New Roman"/>
              </a:rPr>
              <a:t>H a radiative capture reaction on </a:t>
            </a:r>
            <a:r>
              <a:rPr lang="en-US" baseline="30000" dirty="0">
                <a:latin typeface="Times New Roman"/>
                <a:cs typeface="Times New Roman"/>
              </a:rPr>
              <a:t>1</a:t>
            </a:r>
            <a:r>
              <a:rPr lang="en-US" dirty="0">
                <a:latin typeface="Times New Roman"/>
                <a:cs typeface="Times New Roman"/>
              </a:rPr>
              <a:t>H plus the residual gamma from </a:t>
            </a:r>
            <a:r>
              <a:rPr lang="en-US" baseline="30000" dirty="0">
                <a:latin typeface="Times New Roman"/>
                <a:cs typeface="Times New Roman"/>
              </a:rPr>
              <a:t>10</a:t>
            </a:r>
            <a:r>
              <a:rPr lang="en-US" dirty="0">
                <a:latin typeface="Times New Roman"/>
                <a:cs typeface="Times New Roman"/>
              </a:rPr>
              <a:t>B capture reaction</a:t>
            </a:r>
          </a:p>
          <a:p>
            <a:endParaRPr lang="en-US" baseline="30000" dirty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	and all the gamma rays coming out from the BSA…</a:t>
            </a:r>
          </a:p>
          <a:p>
            <a:r>
              <a:rPr lang="en-US" dirty="0">
                <a:latin typeface="Times New Roman"/>
                <a:cs typeface="Times New Roman"/>
              </a:rPr>
              <a:t>	to the called gamma dose </a:t>
            </a:r>
            <a:r>
              <a:rPr lang="en-US" dirty="0" err="1">
                <a:latin typeface="Times New Roman"/>
                <a:cs typeface="Times New Roman"/>
              </a:rPr>
              <a:t>D</a:t>
            </a:r>
            <a:r>
              <a:rPr lang="en-US" i="1" dirty="0" err="1">
                <a:latin typeface="Times New Roman"/>
                <a:cs typeface="Times New Roman"/>
              </a:rPr>
              <a:t>γ</a:t>
            </a:r>
            <a:r>
              <a:rPr lang="en-US" dirty="0">
                <a:latin typeface="Times New Roman"/>
                <a:cs typeface="Times New Roman"/>
              </a:rPr>
              <a:t>, considering the</a:t>
            </a:r>
            <a:r>
              <a:rPr lang="fr-FR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energy transferred by the photon by pair 	production, Compton, and photoelectric processes.</a:t>
            </a:r>
            <a:endParaRPr lang="fr-FR" dirty="0">
              <a:latin typeface="Times New Roman"/>
              <a:cs typeface="Times New Roman"/>
            </a:endParaRPr>
          </a:p>
          <a:p>
            <a:pPr lvl="0"/>
            <a:endParaRPr lang="fr-FR" dirty="0"/>
          </a:p>
          <a:p>
            <a:br>
              <a:rPr lang="en-US" dirty="0"/>
            </a:br>
            <a:endParaRPr lang="fr-FR" dirty="0"/>
          </a:p>
        </p:txBody>
      </p:sp>
      <p:pic>
        <p:nvPicPr>
          <p:cNvPr id="5" name="Image 4" descr="Capture d’écran 2021-02-26 à 10.14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95" y="168338"/>
            <a:ext cx="3911910" cy="691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ZoneTexte 3"/>
          <p:cNvSpPr txBox="1"/>
          <p:nvPr/>
        </p:nvSpPr>
        <p:spPr>
          <a:xfrm>
            <a:off x="-68094" y="915217"/>
            <a:ext cx="1014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Times New Roman"/>
                <a:cs typeface="Times New Roman"/>
              </a:rPr>
              <a:t>Total </a:t>
            </a:r>
            <a:r>
              <a:rPr lang="fr-FR" sz="1600" dirty="0" err="1">
                <a:latin typeface="Times New Roman"/>
                <a:cs typeface="Times New Roman"/>
              </a:rPr>
              <a:t>absorbed</a:t>
            </a:r>
            <a:r>
              <a:rPr lang="fr-FR" sz="1600" dirty="0">
                <a:latin typeface="Times New Roman"/>
                <a:cs typeface="Times New Roman"/>
              </a:rPr>
              <a:t> dose (</a:t>
            </a:r>
            <a:r>
              <a:rPr lang="fr-FR" sz="1600" i="1" dirty="0">
                <a:latin typeface="Times New Roman"/>
                <a:cs typeface="Times New Roman"/>
              </a:rPr>
              <a:t>D</a:t>
            </a:r>
            <a:r>
              <a:rPr lang="fr-FR" sz="1600" i="1" baseline="-25000" dirty="0">
                <a:latin typeface="Times New Roman"/>
                <a:cs typeface="Times New Roman"/>
              </a:rPr>
              <a:t>T</a:t>
            </a:r>
            <a:r>
              <a:rPr lang="fr-FR" sz="1600" i="1" dirty="0">
                <a:latin typeface="Times New Roman"/>
                <a:cs typeface="Times New Roman"/>
              </a:rPr>
              <a:t> ) </a:t>
            </a:r>
            <a:r>
              <a:rPr lang="fr-FR" sz="1600" dirty="0">
                <a:latin typeface="Times New Roman"/>
                <a:cs typeface="Times New Roman"/>
              </a:rPr>
              <a:t>in Gy (Joule/kg) = (Total </a:t>
            </a:r>
            <a:r>
              <a:rPr lang="fr-FR" sz="1600" dirty="0" err="1">
                <a:latin typeface="Times New Roman"/>
                <a:cs typeface="Times New Roman"/>
              </a:rPr>
              <a:t>Ionization</a:t>
            </a:r>
            <a:r>
              <a:rPr lang="fr-FR" sz="1600" dirty="0">
                <a:latin typeface="Times New Roman"/>
                <a:cs typeface="Times New Roman"/>
              </a:rPr>
              <a:t> </a:t>
            </a:r>
            <a:r>
              <a:rPr lang="fr-FR" sz="1600" dirty="0" err="1">
                <a:latin typeface="Times New Roman"/>
                <a:cs typeface="Times New Roman"/>
              </a:rPr>
              <a:t>released</a:t>
            </a:r>
            <a:r>
              <a:rPr lang="fr-FR" sz="1600" dirty="0">
                <a:latin typeface="Times New Roman"/>
                <a:cs typeface="Times New Roman"/>
              </a:rPr>
              <a:t> in a volume of mass m) / (mass m)</a:t>
            </a:r>
          </a:p>
        </p:txBody>
      </p:sp>
    </p:spTree>
    <p:extLst>
      <p:ext uri="{BB962C8B-B14F-4D97-AF65-F5344CB8AC3E}">
        <p14:creationId xmlns:p14="http://schemas.microsoft.com/office/powerpoint/2010/main" val="2264868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Capture d’écran 2023-11-16 à 05.50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1" y="2655485"/>
            <a:ext cx="8102600" cy="2380714"/>
          </a:xfrm>
          <a:prstGeom prst="rect">
            <a:avLst/>
          </a:prstGeom>
        </p:spPr>
      </p:pic>
      <p:pic>
        <p:nvPicPr>
          <p:cNvPr id="10" name="Image 9" descr="Capture d’écran 2023-11-16 à 05.54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24" y="1639713"/>
            <a:ext cx="5720848" cy="49388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927100" y="203200"/>
            <a:ext cx="682147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>
                <a:latin typeface="Times New Roman"/>
                <a:cs typeface="Times New Roman"/>
              </a:rPr>
              <a:t>Biological</a:t>
            </a:r>
            <a:r>
              <a:rPr lang="fr-FR" sz="2800" dirty="0">
                <a:latin typeface="Times New Roman"/>
                <a:cs typeface="Times New Roman"/>
              </a:rPr>
              <a:t> Dose in Gy[RBE]</a:t>
            </a:r>
          </a:p>
          <a:p>
            <a:endParaRPr lang="fr-FR" dirty="0">
              <a:latin typeface="Times New Roman"/>
              <a:cs typeface="Times New Roman"/>
            </a:endParaRPr>
          </a:p>
          <a:p>
            <a:r>
              <a:rPr lang="fr-FR" sz="2000" dirty="0" err="1">
                <a:latin typeface="Times New Roman"/>
                <a:cs typeface="Times New Roman"/>
              </a:rPr>
              <a:t>Taking</a:t>
            </a:r>
            <a:r>
              <a:rPr lang="fr-FR" sz="2000" dirty="0">
                <a:latin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cs typeface="Times New Roman"/>
              </a:rPr>
              <a:t>into</a:t>
            </a:r>
            <a:r>
              <a:rPr lang="fr-FR" sz="2000" dirty="0">
                <a:latin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cs typeface="Times New Roman"/>
              </a:rPr>
              <a:t>account</a:t>
            </a:r>
            <a:r>
              <a:rPr lang="fr-FR" sz="2000" dirty="0">
                <a:latin typeface="Times New Roman"/>
                <a:cs typeface="Times New Roman"/>
              </a:rPr>
              <a:t> the Relative </a:t>
            </a:r>
            <a:r>
              <a:rPr lang="fr-FR" sz="2000" dirty="0" err="1">
                <a:latin typeface="Times New Roman"/>
                <a:cs typeface="Times New Roman"/>
              </a:rPr>
              <a:t>Biological</a:t>
            </a:r>
            <a:r>
              <a:rPr lang="fr-FR" sz="2000" dirty="0">
                <a:latin typeface="Times New Roman"/>
                <a:cs typeface="Times New Roman"/>
              </a:rPr>
              <a:t> </a:t>
            </a:r>
            <a:r>
              <a:rPr lang="fr-FR" sz="2000" dirty="0" err="1">
                <a:latin typeface="Times New Roman"/>
                <a:cs typeface="Times New Roman"/>
              </a:rPr>
              <a:t>Effectiveness</a:t>
            </a:r>
            <a:r>
              <a:rPr lang="fr-FR" sz="2000" dirty="0">
                <a:latin typeface="Times New Roman"/>
                <a:cs typeface="Times New Roman"/>
              </a:rPr>
              <a:t> (RBE)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82600" y="5295900"/>
            <a:ext cx="74885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Jeffrey A </a:t>
            </a:r>
            <a:r>
              <a:rPr lang="fr-FR" sz="1600" b="1" dirty="0" err="1"/>
              <a:t>Coderre</a:t>
            </a:r>
            <a:r>
              <a:rPr lang="fr-FR" sz="1600" b="1" dirty="0"/>
              <a:t> et al</a:t>
            </a:r>
            <a:r>
              <a:rPr lang="fr-FR" sz="1600" dirty="0"/>
              <a:t>, </a:t>
            </a:r>
            <a:r>
              <a:rPr lang="fr-FR" sz="1600" dirty="0" err="1"/>
              <a:t>Derivations</a:t>
            </a:r>
            <a:r>
              <a:rPr lang="fr-FR" sz="1600" dirty="0"/>
              <a:t> of relative </a:t>
            </a:r>
            <a:r>
              <a:rPr lang="fr-FR" sz="1600" dirty="0" err="1"/>
              <a:t>biological</a:t>
            </a:r>
            <a:r>
              <a:rPr lang="fr-FR" sz="1600" dirty="0"/>
              <a:t> </a:t>
            </a:r>
            <a:r>
              <a:rPr lang="fr-FR" sz="1600" dirty="0" err="1"/>
              <a:t>effectiveness</a:t>
            </a:r>
            <a:r>
              <a:rPr lang="fr-FR" sz="1600" dirty="0"/>
              <a:t> </a:t>
            </a:r>
          </a:p>
          <a:p>
            <a:r>
              <a:rPr lang="fr-FR" sz="1600" dirty="0"/>
              <a:t>for the </a:t>
            </a:r>
            <a:r>
              <a:rPr lang="fr-FR" sz="1600" dirty="0" err="1"/>
              <a:t>high</a:t>
            </a:r>
            <a:r>
              <a:rPr lang="fr-FR" sz="1600" dirty="0"/>
              <a:t>-let radiations </a:t>
            </a:r>
            <a:r>
              <a:rPr lang="fr-FR" sz="1600" dirty="0" err="1"/>
              <a:t>produced</a:t>
            </a:r>
            <a:r>
              <a:rPr lang="fr-FR" sz="1600" dirty="0"/>
              <a:t> </a:t>
            </a:r>
            <a:r>
              <a:rPr lang="fr-FR" sz="1600" dirty="0" err="1"/>
              <a:t>during</a:t>
            </a:r>
            <a:r>
              <a:rPr lang="fr-FR" sz="1600" dirty="0"/>
              <a:t> </a:t>
            </a:r>
            <a:r>
              <a:rPr lang="fr-FR" sz="1600" dirty="0" err="1"/>
              <a:t>boron</a:t>
            </a:r>
            <a:r>
              <a:rPr lang="fr-FR" sz="1600" dirty="0"/>
              <a:t> neutron capture irradiations of the </a:t>
            </a:r>
          </a:p>
          <a:p>
            <a:r>
              <a:rPr lang="fr-FR" sz="1600" dirty="0"/>
              <a:t>91 rat </a:t>
            </a:r>
            <a:r>
              <a:rPr lang="fr-FR" sz="1600" dirty="0" err="1"/>
              <a:t>gliosarcoma</a:t>
            </a:r>
            <a:r>
              <a:rPr lang="fr-FR" sz="1600" dirty="0"/>
              <a:t> in vitro and in vivo. </a:t>
            </a:r>
          </a:p>
          <a:p>
            <a:r>
              <a:rPr lang="fr-FR" sz="1600" dirty="0"/>
              <a:t>International Journal of Radiation </a:t>
            </a:r>
            <a:r>
              <a:rPr lang="fr-FR" sz="1600" dirty="0" err="1"/>
              <a:t>Oncology</a:t>
            </a:r>
            <a:r>
              <a:rPr lang="fr-FR" sz="1600" dirty="0"/>
              <a:t>* </a:t>
            </a:r>
            <a:r>
              <a:rPr lang="fr-FR" sz="1600" dirty="0" err="1"/>
              <a:t>Biology</a:t>
            </a:r>
            <a:r>
              <a:rPr lang="fr-FR" sz="1600" dirty="0"/>
              <a:t>* </a:t>
            </a:r>
            <a:r>
              <a:rPr lang="fr-FR" sz="1600" dirty="0" err="1"/>
              <a:t>Physics</a:t>
            </a:r>
            <a:r>
              <a:rPr lang="fr-FR" sz="1600" dirty="0"/>
              <a:t>, 27(5) :1121–1129, 1993. </a:t>
            </a:r>
          </a:p>
        </p:txBody>
      </p:sp>
    </p:spTree>
    <p:extLst>
      <p:ext uri="{BB962C8B-B14F-4D97-AF65-F5344CB8AC3E}">
        <p14:creationId xmlns:p14="http://schemas.microsoft.com/office/powerpoint/2010/main" val="1470755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03200" y="101602"/>
            <a:ext cx="863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Times New Roman"/>
                <a:cs typeface="Times New Roman"/>
              </a:rPr>
              <a:t>Dose [Gy]=  </a:t>
            </a:r>
            <a:r>
              <a:rPr lang="fr-FR" sz="2400" dirty="0" err="1">
                <a:latin typeface="Times New Roman"/>
                <a:cs typeface="Times New Roman"/>
              </a:rPr>
              <a:t>Ionization</a:t>
            </a:r>
            <a:r>
              <a:rPr lang="fr-FR" sz="2400" dirty="0">
                <a:latin typeface="Times New Roman"/>
                <a:cs typeface="Times New Roman"/>
              </a:rPr>
              <a:t> </a:t>
            </a:r>
            <a:r>
              <a:rPr lang="fr-FR" sz="2400" dirty="0" err="1">
                <a:latin typeface="Times New Roman"/>
                <a:cs typeface="Times New Roman"/>
              </a:rPr>
              <a:t>Energy</a:t>
            </a:r>
            <a:r>
              <a:rPr lang="fr-FR" sz="2400" dirty="0">
                <a:latin typeface="Times New Roman"/>
                <a:cs typeface="Times New Roman"/>
              </a:rPr>
              <a:t> </a:t>
            </a:r>
            <a:r>
              <a:rPr lang="fr-FR" sz="2400" dirty="0" err="1">
                <a:latin typeface="Times New Roman"/>
                <a:cs typeface="Times New Roman"/>
              </a:rPr>
              <a:t>released</a:t>
            </a:r>
            <a:r>
              <a:rPr lang="fr-FR" sz="2400" dirty="0">
                <a:latin typeface="Times New Roman"/>
                <a:cs typeface="Times New Roman"/>
              </a:rPr>
              <a:t> [Joule] / mass unit [kg]</a:t>
            </a:r>
          </a:p>
        </p:txBody>
      </p:sp>
      <p:pic>
        <p:nvPicPr>
          <p:cNvPr id="7" name="Image 6" descr="Capture d’écran 2021-02-26 à 10.14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" y="2540000"/>
            <a:ext cx="3911910" cy="691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Image 8" descr="Capture d’écran 2021-02-26 à 10.15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1678909"/>
            <a:ext cx="1346200" cy="38225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387600" y="2010363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Times New Roman"/>
                <a:cs typeface="Times New Roman"/>
              </a:rPr>
              <a:t>Eγ</a:t>
            </a:r>
            <a:r>
              <a:rPr lang="fr-FR" dirty="0">
                <a:latin typeface="Times New Roman"/>
                <a:cs typeface="Times New Roman"/>
              </a:rPr>
              <a:t> = 2.2 MeV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082145" y="3403601"/>
            <a:ext cx="2164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latin typeface="Times New Roman"/>
                <a:cs typeface="Times New Roman"/>
              </a:rPr>
              <a:t>Elastic</a:t>
            </a:r>
            <a:r>
              <a:rPr lang="fr-FR" sz="2000" dirty="0">
                <a:latin typeface="Times New Roman"/>
                <a:cs typeface="Times New Roman"/>
              </a:rPr>
              <a:t> collisions !!</a:t>
            </a:r>
          </a:p>
        </p:txBody>
      </p:sp>
      <p:pic>
        <p:nvPicPr>
          <p:cNvPr id="15" name="Image 14" descr="Capture d’écran 2021-02-26 à 10.42.5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813" y="576409"/>
            <a:ext cx="4852086" cy="3031550"/>
          </a:xfrm>
          <a:prstGeom prst="rect">
            <a:avLst/>
          </a:prstGeom>
        </p:spPr>
      </p:pic>
      <p:pic>
        <p:nvPicPr>
          <p:cNvPr id="16" name="Image 15" descr="Capture d’écran 2021-02-26 à 10.41.2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13" y="3721102"/>
            <a:ext cx="4877485" cy="3098800"/>
          </a:xfrm>
          <a:prstGeom prst="rect">
            <a:avLst/>
          </a:prstGeom>
        </p:spPr>
      </p:pic>
      <p:pic>
        <p:nvPicPr>
          <p:cNvPr id="17" name="Image 16" descr="Capture d’écran 2021-02-26 à 10.51.2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6" y="3816721"/>
            <a:ext cx="4042756" cy="29898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73220" y="958334"/>
            <a:ext cx="1742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aseline="30000" dirty="0">
                <a:latin typeface="Times New Roman"/>
                <a:cs typeface="Times New Roman"/>
              </a:rPr>
              <a:t>10</a:t>
            </a:r>
            <a:r>
              <a:rPr lang="fr-FR" dirty="0">
                <a:latin typeface="Times New Roman"/>
                <a:cs typeface="Times New Roman"/>
              </a:rPr>
              <a:t>B (n, </a:t>
            </a:r>
            <a:r>
              <a:rPr lang="fr-FR" baseline="30000" dirty="0">
                <a:latin typeface="Times New Roman"/>
                <a:cs typeface="Times New Roman"/>
              </a:rPr>
              <a:t>4</a:t>
            </a:r>
            <a:r>
              <a:rPr lang="fr-FR" dirty="0">
                <a:latin typeface="Times New Roman"/>
                <a:cs typeface="Times New Roman"/>
              </a:rPr>
              <a:t>He)</a:t>
            </a:r>
            <a:r>
              <a:rPr lang="fr-FR" baseline="30000" dirty="0">
                <a:latin typeface="Times New Roman"/>
                <a:cs typeface="Times New Roman"/>
              </a:rPr>
              <a:t>7</a:t>
            </a:r>
            <a:r>
              <a:rPr lang="fr-FR" dirty="0">
                <a:latin typeface="Times New Roman"/>
                <a:cs typeface="Times New Roman"/>
              </a:rPr>
              <a:t>Li  </a:t>
            </a:r>
          </a:p>
          <a:p>
            <a:r>
              <a:rPr lang="fr-FR" dirty="0">
                <a:latin typeface="Times New Roman"/>
                <a:cs typeface="Times New Roman"/>
              </a:rPr>
              <a:t>Neutron Capture</a:t>
            </a:r>
            <a:endParaRPr lang="fr-FR" baseline="30000" dirty="0">
              <a:latin typeface="Times New Roman"/>
              <a:cs typeface="Times New Roman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791200" y="4953000"/>
            <a:ext cx="2489200" cy="851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aseline="30000" dirty="0">
                <a:latin typeface="Times New Roman"/>
                <a:cs typeface="Times New Roman"/>
              </a:rPr>
              <a:t>14</a:t>
            </a:r>
            <a:r>
              <a:rPr lang="fr-FR" dirty="0">
                <a:latin typeface="Times New Roman"/>
                <a:cs typeface="Times New Roman"/>
              </a:rPr>
              <a:t>N (n, p) </a:t>
            </a:r>
            <a:r>
              <a:rPr lang="fr-FR" baseline="30000" dirty="0">
                <a:latin typeface="Times New Roman"/>
                <a:cs typeface="Times New Roman"/>
              </a:rPr>
              <a:t>14</a:t>
            </a:r>
            <a:r>
              <a:rPr lang="fr-FR" dirty="0">
                <a:latin typeface="Times New Roman"/>
                <a:cs typeface="Times New Roman"/>
              </a:rPr>
              <a:t>C </a:t>
            </a:r>
          </a:p>
          <a:p>
            <a:r>
              <a:rPr lang="fr-FR" dirty="0">
                <a:latin typeface="Times New Roman"/>
                <a:cs typeface="Times New Roman"/>
              </a:rPr>
              <a:t>Neutron Capture</a:t>
            </a:r>
            <a:endParaRPr lang="fr-FR" baseline="30000" dirty="0">
              <a:latin typeface="Times New Roman"/>
              <a:cs typeface="Times New Roman"/>
            </a:endParaRPr>
          </a:p>
          <a:p>
            <a:endParaRPr lang="fr-FR" sz="2000" baseline="30000" dirty="0">
              <a:latin typeface="Times New Roman"/>
              <a:cs typeface="Times New Roman"/>
            </a:endParaRPr>
          </a:p>
        </p:txBody>
      </p:sp>
      <p:pic>
        <p:nvPicPr>
          <p:cNvPr id="18" name="Image 17" descr="Capture d’écran 2021-02-26 à 10.15.4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318002"/>
            <a:ext cx="1562100" cy="372774"/>
          </a:xfrm>
          <a:prstGeom prst="rect">
            <a:avLst/>
          </a:prstGeom>
        </p:spPr>
      </p:pic>
      <p:cxnSp>
        <p:nvCxnSpPr>
          <p:cNvPr id="19" name="Connecteur droit avec flèche 18"/>
          <p:cNvCxnSpPr/>
          <p:nvPr/>
        </p:nvCxnSpPr>
        <p:spPr>
          <a:xfrm flipV="1">
            <a:off x="1282700" y="2489200"/>
            <a:ext cx="3594100" cy="177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3479800" y="2316196"/>
            <a:ext cx="0" cy="3508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2133600" y="3073400"/>
            <a:ext cx="0" cy="444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3048000" y="3073400"/>
            <a:ext cx="14986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101600" y="609600"/>
            <a:ext cx="2370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/>
                <a:cs typeface="Times New Roman"/>
              </a:rPr>
              <a:t>« Total </a:t>
            </a:r>
            <a:r>
              <a:rPr lang="fr-FR" dirty="0" err="1">
                <a:latin typeface="Times New Roman"/>
                <a:cs typeface="Times New Roman"/>
              </a:rPr>
              <a:t>absorbed</a:t>
            </a:r>
            <a:r>
              <a:rPr lang="fr-FR" dirty="0">
                <a:latin typeface="Times New Roman"/>
                <a:cs typeface="Times New Roman"/>
              </a:rPr>
              <a:t> dose »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7734300" y="1866900"/>
            <a:ext cx="12700" cy="800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H="1">
            <a:off x="7848600" y="4318002"/>
            <a:ext cx="12700" cy="6349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3048000" y="4953000"/>
            <a:ext cx="0" cy="685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096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50318" y="88233"/>
            <a:ext cx="8438085" cy="579691"/>
          </a:xfrm>
        </p:spPr>
        <p:txBody>
          <a:bodyPr>
            <a:normAutofit/>
          </a:bodyPr>
          <a:lstStyle/>
          <a:p>
            <a:r>
              <a:rPr lang="fr-FR" b="1" dirty="0" err="1"/>
              <a:t>Selection</a:t>
            </a:r>
            <a:r>
              <a:rPr lang="fr-FR" b="1" dirty="0"/>
              <a:t> of </a:t>
            </a:r>
            <a:r>
              <a:rPr lang="fr-FR" b="1" baseline="30000" dirty="0"/>
              <a:t>4</a:t>
            </a:r>
            <a:r>
              <a:rPr lang="fr-FR" b="1" dirty="0"/>
              <a:t>He </a:t>
            </a:r>
            <a:r>
              <a:rPr lang="fr-FR" b="1" dirty="0" err="1"/>
              <a:t>nuclear</a:t>
            </a:r>
            <a:r>
              <a:rPr lang="fr-FR" b="1" dirty="0"/>
              <a:t> </a:t>
            </a:r>
            <a:r>
              <a:rPr lang="fr-FR" b="1" dirty="0" err="1"/>
              <a:t>recoils</a:t>
            </a:r>
            <a:r>
              <a:rPr lang="fr-FR" b="1" dirty="0"/>
              <a:t> : D(d(1.8 MeV),n) </a:t>
            </a:r>
          </a:p>
        </p:txBody>
      </p:sp>
      <p:grpSp>
        <p:nvGrpSpPr>
          <p:cNvPr id="33" name="Grouper 32"/>
          <p:cNvGrpSpPr/>
          <p:nvPr/>
        </p:nvGrpSpPr>
        <p:grpSpPr>
          <a:xfrm>
            <a:off x="414993" y="1679372"/>
            <a:ext cx="7433291" cy="3349828"/>
            <a:chOff x="279400" y="1459247"/>
            <a:chExt cx="7057539" cy="3180494"/>
          </a:xfrm>
        </p:grpSpPr>
        <p:grpSp>
          <p:nvGrpSpPr>
            <p:cNvPr id="30" name="Grouper 29"/>
            <p:cNvGrpSpPr/>
            <p:nvPr/>
          </p:nvGrpSpPr>
          <p:grpSpPr>
            <a:xfrm>
              <a:off x="279400" y="1459247"/>
              <a:ext cx="7057539" cy="3180494"/>
              <a:chOff x="279400" y="1543912"/>
              <a:chExt cx="7057539" cy="3180494"/>
            </a:xfrm>
          </p:grpSpPr>
          <p:pic>
            <p:nvPicPr>
              <p:cNvPr id="12" name="Image 11" descr="Capture d’écran 2017-10-25 à 08.52.56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9400" y="1543912"/>
                <a:ext cx="4602189" cy="3180494"/>
              </a:xfrm>
              <a:prstGeom prst="rect">
                <a:avLst/>
              </a:prstGeom>
            </p:spPr>
          </p:pic>
          <p:cxnSp>
            <p:nvCxnSpPr>
              <p:cNvPr id="20" name="Connecteur droit avec flèche 19"/>
              <p:cNvCxnSpPr/>
              <p:nvPr/>
            </p:nvCxnSpPr>
            <p:spPr>
              <a:xfrm flipH="1">
                <a:off x="3830766" y="3229211"/>
                <a:ext cx="2067543" cy="301"/>
              </a:xfrm>
              <a:prstGeom prst="straightConnector1">
                <a:avLst/>
              </a:prstGeom>
              <a:ln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ZoneTexte 20"/>
              <p:cNvSpPr txBox="1"/>
              <p:nvPr/>
            </p:nvSpPr>
            <p:spPr>
              <a:xfrm>
                <a:off x="5937076" y="2942551"/>
                <a:ext cx="1399863" cy="379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b="1" baseline="30000" dirty="0">
                    <a:solidFill>
                      <a:srgbClr val="000000"/>
                    </a:solidFill>
                  </a:rPr>
                  <a:t>16</a:t>
                </a:r>
                <a:r>
                  <a:rPr lang="fr-FR" sz="2000" b="1" dirty="0">
                    <a:solidFill>
                      <a:srgbClr val="000000"/>
                    </a:solidFill>
                  </a:rPr>
                  <a:t>O(n,α)</a:t>
                </a:r>
                <a:r>
                  <a:rPr lang="fr-FR" sz="2000" b="1" baseline="30000" dirty="0">
                    <a:solidFill>
                      <a:srgbClr val="000000"/>
                    </a:solidFill>
                  </a:rPr>
                  <a:t>13</a:t>
                </a:r>
                <a:r>
                  <a:rPr lang="fr-FR" sz="2000" b="1" dirty="0">
                    <a:solidFill>
                      <a:srgbClr val="000000"/>
                    </a:solidFill>
                  </a:rPr>
                  <a:t>C</a:t>
                </a:r>
              </a:p>
            </p:txBody>
          </p:sp>
        </p:grpSp>
        <p:cxnSp>
          <p:nvCxnSpPr>
            <p:cNvPr id="13" name="Connecteur droit avec flèche 12"/>
            <p:cNvCxnSpPr/>
            <p:nvPr/>
          </p:nvCxnSpPr>
          <p:spPr>
            <a:xfrm flipH="1" flipV="1">
              <a:off x="2264362" y="3942424"/>
              <a:ext cx="732837" cy="138509"/>
            </a:xfrm>
            <a:prstGeom prst="straightConnector1">
              <a:avLst/>
            </a:prstGeom>
            <a:ln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2943474" y="3869783"/>
              <a:ext cx="18231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aseline="30000" dirty="0">
                  <a:solidFill>
                    <a:srgbClr val="EA6B12"/>
                  </a:solidFill>
                </a:rPr>
                <a:t>12</a:t>
              </a:r>
              <a:r>
                <a:rPr lang="fr-FR" dirty="0">
                  <a:solidFill>
                    <a:srgbClr val="EA6B12"/>
                  </a:solidFill>
                </a:rPr>
                <a:t>C and </a:t>
              </a:r>
              <a:r>
                <a:rPr lang="fr-FR" baseline="30000" dirty="0">
                  <a:solidFill>
                    <a:srgbClr val="EA6B12"/>
                  </a:solidFill>
                </a:rPr>
                <a:t>16</a:t>
              </a:r>
              <a:r>
                <a:rPr lang="fr-FR" dirty="0">
                  <a:solidFill>
                    <a:srgbClr val="EA6B12"/>
                  </a:solidFill>
                </a:rPr>
                <a:t>O </a:t>
              </a:r>
              <a:r>
                <a:rPr lang="fr-FR" dirty="0" err="1">
                  <a:solidFill>
                    <a:srgbClr val="EA6B12"/>
                  </a:solidFill>
                </a:rPr>
                <a:t>recoils</a:t>
              </a:r>
              <a:endParaRPr lang="fr-FR" dirty="0">
                <a:solidFill>
                  <a:srgbClr val="EA6B12"/>
                </a:solidFill>
              </a:endParaRPr>
            </a:p>
          </p:txBody>
        </p:sp>
        <p:cxnSp>
          <p:nvCxnSpPr>
            <p:cNvPr id="16" name="Connecteur droit avec flèche 15"/>
            <p:cNvCxnSpPr/>
            <p:nvPr/>
          </p:nvCxnSpPr>
          <p:spPr>
            <a:xfrm>
              <a:off x="3048001" y="2218265"/>
              <a:ext cx="410229" cy="471091"/>
            </a:xfrm>
            <a:prstGeom prst="straightConnector1">
              <a:avLst/>
            </a:prstGeom>
            <a:ln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2410139" y="1856426"/>
              <a:ext cx="18231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aseline="30000" dirty="0">
                  <a:solidFill>
                    <a:srgbClr val="EA6B12"/>
                  </a:solidFill>
                </a:rPr>
                <a:t>4</a:t>
              </a:r>
              <a:r>
                <a:rPr lang="fr-FR" dirty="0">
                  <a:solidFill>
                    <a:srgbClr val="EA6B12"/>
                  </a:solidFill>
                </a:rPr>
                <a:t>He </a:t>
              </a:r>
              <a:r>
                <a:rPr lang="fr-FR" dirty="0" err="1">
                  <a:solidFill>
                    <a:srgbClr val="EA6B12"/>
                  </a:solidFill>
                </a:rPr>
                <a:t>recoils</a:t>
              </a:r>
              <a:endParaRPr lang="fr-FR" dirty="0">
                <a:solidFill>
                  <a:srgbClr val="EA6B12"/>
                </a:solidFill>
              </a:endParaRPr>
            </a:p>
          </p:txBody>
        </p:sp>
        <p:cxnSp>
          <p:nvCxnSpPr>
            <p:cNvPr id="18" name="Connecteur droit avec flèche 17"/>
            <p:cNvCxnSpPr/>
            <p:nvPr/>
          </p:nvCxnSpPr>
          <p:spPr>
            <a:xfrm>
              <a:off x="1354667" y="2150534"/>
              <a:ext cx="173162" cy="606557"/>
            </a:xfrm>
            <a:prstGeom prst="straightConnector1">
              <a:avLst/>
            </a:prstGeom>
            <a:ln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>
              <a:off x="818407" y="1839492"/>
              <a:ext cx="1078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EA6B12"/>
                  </a:solidFill>
                </a:rPr>
                <a:t>Protons</a:t>
              </a:r>
            </a:p>
          </p:txBody>
        </p:sp>
      </p:grpSp>
      <p:pic>
        <p:nvPicPr>
          <p:cNvPr id="31" name="Image 30" descr="Capture d’écran 2018-09-24 à 09.53.18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797" y="5198534"/>
            <a:ext cx="5382535" cy="1046465"/>
          </a:xfrm>
          <a:prstGeom prst="rect">
            <a:avLst/>
          </a:prstGeom>
        </p:spPr>
      </p:pic>
      <p:grpSp>
        <p:nvGrpSpPr>
          <p:cNvPr id="26" name="Grouper 25"/>
          <p:cNvGrpSpPr/>
          <p:nvPr/>
        </p:nvGrpSpPr>
        <p:grpSpPr>
          <a:xfrm>
            <a:off x="186263" y="957730"/>
            <a:ext cx="6807197" cy="447734"/>
            <a:chOff x="29907" y="1308704"/>
            <a:chExt cx="5471148" cy="321166"/>
          </a:xfrm>
        </p:grpSpPr>
        <p:sp>
          <p:nvSpPr>
            <p:cNvPr id="36" name="Rectangle à coins arrondis 35"/>
            <p:cNvSpPr/>
            <p:nvPr/>
          </p:nvSpPr>
          <p:spPr>
            <a:xfrm>
              <a:off x="29907" y="1314052"/>
              <a:ext cx="5471148" cy="315818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25400">
              <a:solidFill>
                <a:srgbClr val="EA6B1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43515" y="1308704"/>
              <a:ext cx="5389491" cy="287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>
                  <a:solidFill>
                    <a:schemeClr val="bg1"/>
                  </a:solidFill>
                  <a:latin typeface="Arial"/>
                  <a:cs typeface="Arial"/>
                </a:rPr>
                <a:t>Discrimination </a:t>
              </a:r>
              <a:r>
                <a:rPr lang="fr-FR" sz="2000" dirty="0" err="1">
                  <a:solidFill>
                    <a:schemeClr val="bg1"/>
                  </a:solidFill>
                  <a:latin typeface="Arial"/>
                  <a:cs typeface="Arial"/>
                </a:rPr>
                <a:t>from</a:t>
              </a:r>
              <a:r>
                <a:rPr lang="fr-FR" sz="2000" dirty="0">
                  <a:solidFill>
                    <a:schemeClr val="bg1"/>
                  </a:solidFill>
                  <a:latin typeface="Arial"/>
                  <a:cs typeface="Arial"/>
                </a:rPr>
                <a:t> protons, </a:t>
              </a:r>
              <a:r>
                <a:rPr lang="fr-FR" sz="2000" baseline="30000" dirty="0">
                  <a:solidFill>
                    <a:schemeClr val="bg1"/>
                  </a:solidFill>
                  <a:latin typeface="Arial"/>
                  <a:cs typeface="Arial"/>
                </a:rPr>
                <a:t>12</a:t>
              </a:r>
              <a:r>
                <a:rPr lang="fr-FR" sz="2000" dirty="0">
                  <a:solidFill>
                    <a:schemeClr val="bg1"/>
                  </a:solidFill>
                  <a:latin typeface="Arial"/>
                  <a:cs typeface="Arial"/>
                </a:rPr>
                <a:t>C, </a:t>
              </a:r>
              <a:r>
                <a:rPr lang="fr-FR" sz="2000" baseline="30000" dirty="0">
                  <a:solidFill>
                    <a:schemeClr val="bg1"/>
                  </a:solidFill>
                  <a:latin typeface="Arial"/>
                  <a:cs typeface="Arial"/>
                </a:rPr>
                <a:t>16</a:t>
              </a:r>
              <a:r>
                <a:rPr lang="fr-FR" sz="2000" dirty="0">
                  <a:solidFill>
                    <a:schemeClr val="bg1"/>
                  </a:solidFill>
                  <a:latin typeface="Arial"/>
                  <a:cs typeface="Arial"/>
                </a:rPr>
                <a:t>O, and (n,α) </a:t>
              </a:r>
              <a:r>
                <a:rPr lang="fr-FR" sz="2000" dirty="0" err="1">
                  <a:solidFill>
                    <a:schemeClr val="bg1"/>
                  </a:solidFill>
                  <a:latin typeface="Arial"/>
                  <a:cs typeface="Arial"/>
                </a:rPr>
                <a:t>reactions</a:t>
              </a:r>
              <a:endParaRPr lang="fr-FR" sz="20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8" name="ZoneTexte 37"/>
          <p:cNvSpPr txBox="1"/>
          <p:nvPr/>
        </p:nvSpPr>
        <p:spPr>
          <a:xfrm>
            <a:off x="609601" y="5257795"/>
            <a:ext cx="181186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0000"/>
                </a:solidFill>
              </a:rPr>
              <a:t>IRSN /AMANDE (Cadarache)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5609160" y="1786459"/>
            <a:ext cx="2908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0000FF"/>
                </a:solidFill>
              </a:rPr>
              <a:t>700 mbar He/CO</a:t>
            </a:r>
            <a:r>
              <a:rPr lang="fr-FR" sz="2000" baseline="-25000" dirty="0">
                <a:solidFill>
                  <a:srgbClr val="0000FF"/>
                </a:solidFill>
              </a:rPr>
              <a:t>2</a:t>
            </a:r>
            <a:r>
              <a:rPr lang="fr-FR" sz="2000" dirty="0">
                <a:solidFill>
                  <a:srgbClr val="0000FF"/>
                </a:solidFill>
              </a:rPr>
              <a:t> (5%)</a:t>
            </a:r>
          </a:p>
        </p:txBody>
      </p:sp>
      <p:cxnSp>
        <p:nvCxnSpPr>
          <p:cNvPr id="32" name="Connecteur droit avec flèche 31"/>
          <p:cNvCxnSpPr/>
          <p:nvPr/>
        </p:nvCxnSpPr>
        <p:spPr>
          <a:xfrm>
            <a:off x="7010400" y="3674533"/>
            <a:ext cx="16934" cy="1456267"/>
          </a:xfrm>
          <a:prstGeom prst="straightConnector1">
            <a:avLst/>
          </a:prstGeom>
          <a:ln w="57150" cmpd="sng">
            <a:solidFill>
              <a:schemeClr val="bg1">
                <a:lumMod val="50000"/>
              </a:schemeClr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1051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04800" y="88233"/>
            <a:ext cx="8483603" cy="579691"/>
          </a:xfrm>
        </p:spPr>
        <p:txBody>
          <a:bodyPr>
            <a:normAutofit fontScale="90000"/>
          </a:bodyPr>
          <a:lstStyle/>
          <a:p>
            <a:r>
              <a:rPr lang="fr-FR" sz="2800" b="1" dirty="0" err="1"/>
              <a:t>Monoenergetic</a:t>
            </a:r>
            <a:r>
              <a:rPr lang="fr-FR" sz="2800" b="1" dirty="0"/>
              <a:t> </a:t>
            </a:r>
            <a:r>
              <a:rPr lang="fr-FR" sz="2800" b="1" dirty="0" err="1"/>
              <a:t>measurements</a:t>
            </a:r>
            <a:r>
              <a:rPr lang="fr-FR" sz="2800" b="1" dirty="0"/>
              <a:t> : </a:t>
            </a:r>
            <a:r>
              <a:rPr lang="fr-FR" sz="2800" b="1" dirty="0" err="1"/>
              <a:t>detection</a:t>
            </a:r>
            <a:r>
              <a:rPr lang="fr-FR" sz="2800" b="1" dirty="0"/>
              <a:t> of </a:t>
            </a:r>
            <a:r>
              <a:rPr lang="fr-FR" sz="2800" b="1" dirty="0" err="1"/>
              <a:t>target</a:t>
            </a:r>
            <a:r>
              <a:rPr lang="fr-FR" sz="2800" b="1" dirty="0"/>
              <a:t> pollutions</a:t>
            </a:r>
            <a:endParaRPr lang="fr-FR" b="1" dirty="0"/>
          </a:p>
        </p:txBody>
      </p:sp>
      <p:grpSp>
        <p:nvGrpSpPr>
          <p:cNvPr id="15" name="Grouper 14"/>
          <p:cNvGrpSpPr/>
          <p:nvPr/>
        </p:nvGrpSpPr>
        <p:grpSpPr>
          <a:xfrm>
            <a:off x="-16913" y="999068"/>
            <a:ext cx="4504249" cy="474131"/>
            <a:chOff x="-3657667" y="965199"/>
            <a:chExt cx="4182528" cy="1032931"/>
          </a:xfrm>
        </p:grpSpPr>
        <p:sp>
          <p:nvSpPr>
            <p:cNvPr id="16" name="Rectangle à coins arrondis 15"/>
            <p:cNvSpPr/>
            <p:nvPr/>
          </p:nvSpPr>
          <p:spPr>
            <a:xfrm>
              <a:off x="-3488264" y="965199"/>
              <a:ext cx="3843872" cy="103293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25400">
              <a:solidFill>
                <a:srgbClr val="EA6B1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-3657667" y="989978"/>
              <a:ext cx="4182528" cy="87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>
                  <a:solidFill>
                    <a:schemeClr val="bg1"/>
                  </a:solidFill>
                  <a:latin typeface="Arial"/>
                  <a:cs typeface="Arial"/>
                </a:rPr>
                <a:t>D(d(1.8 </a:t>
              </a:r>
              <a:r>
                <a:rPr lang="fr-FR" sz="2000" dirty="0" err="1">
                  <a:solidFill>
                    <a:schemeClr val="bg1"/>
                  </a:solidFill>
                  <a:latin typeface="Arial"/>
                  <a:cs typeface="Arial"/>
                </a:rPr>
                <a:t>MeV,n</a:t>
              </a:r>
              <a:r>
                <a:rPr lang="fr-FR" sz="2000" dirty="0">
                  <a:solidFill>
                    <a:schemeClr val="bg1"/>
                  </a:solidFill>
                  <a:latin typeface="Arial"/>
                  <a:cs typeface="Arial"/>
                </a:rPr>
                <a:t>) : neutrons of 5 MeV</a:t>
              </a:r>
              <a:endParaRPr lang="fr-FR" sz="20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4" name="Grouper 3"/>
          <p:cNvGrpSpPr/>
          <p:nvPr/>
        </p:nvGrpSpPr>
        <p:grpSpPr>
          <a:xfrm>
            <a:off x="197207" y="1731254"/>
            <a:ext cx="4340928" cy="3203649"/>
            <a:chOff x="180272" y="1680460"/>
            <a:chExt cx="4950528" cy="3653540"/>
          </a:xfrm>
        </p:grpSpPr>
        <p:grpSp>
          <p:nvGrpSpPr>
            <p:cNvPr id="3" name="Grouper 2"/>
            <p:cNvGrpSpPr/>
            <p:nvPr/>
          </p:nvGrpSpPr>
          <p:grpSpPr>
            <a:xfrm>
              <a:off x="180272" y="1680460"/>
              <a:ext cx="4950528" cy="3653540"/>
              <a:chOff x="-180975" y="1460029"/>
              <a:chExt cx="6177406" cy="4199467"/>
            </a:xfrm>
          </p:grpSpPr>
          <p:pic>
            <p:nvPicPr>
              <p:cNvPr id="25" name="Image 24" descr="Capture d’écran 2018-09-21 à 10.46.24.g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0975" y="1460029"/>
                <a:ext cx="6177406" cy="4199467"/>
              </a:xfrm>
              <a:prstGeom prst="rect">
                <a:avLst/>
              </a:prstGeom>
            </p:spPr>
          </p:pic>
          <p:cxnSp>
            <p:nvCxnSpPr>
              <p:cNvPr id="26" name="Connecteur droit avec flèche 25"/>
              <p:cNvCxnSpPr/>
              <p:nvPr/>
            </p:nvCxnSpPr>
            <p:spPr>
              <a:xfrm flipH="1">
                <a:off x="1183516" y="2933229"/>
                <a:ext cx="317905" cy="606557"/>
              </a:xfrm>
              <a:prstGeom prst="straightConnector1">
                <a:avLst/>
              </a:prstGeom>
              <a:ln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ZoneTexte 26"/>
              <p:cNvSpPr txBox="1"/>
              <p:nvPr/>
            </p:nvSpPr>
            <p:spPr>
              <a:xfrm>
                <a:off x="1073170" y="2460104"/>
                <a:ext cx="1563610" cy="424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aseline="30000" dirty="0">
                    <a:solidFill>
                      <a:srgbClr val="FF6600"/>
                    </a:solidFill>
                  </a:rPr>
                  <a:t>12</a:t>
                </a:r>
                <a:r>
                  <a:rPr lang="fr-FR" dirty="0">
                    <a:solidFill>
                      <a:srgbClr val="FF6600"/>
                    </a:solidFill>
                  </a:rPr>
                  <a:t>C(</a:t>
                </a:r>
                <a:r>
                  <a:rPr lang="fr-FR" dirty="0" err="1">
                    <a:solidFill>
                      <a:srgbClr val="FF6600"/>
                    </a:solidFill>
                  </a:rPr>
                  <a:t>d,n</a:t>
                </a:r>
                <a:r>
                  <a:rPr lang="fr-FR" dirty="0">
                    <a:solidFill>
                      <a:srgbClr val="FF6600"/>
                    </a:solidFill>
                  </a:rPr>
                  <a:t>)</a:t>
                </a:r>
              </a:p>
            </p:txBody>
          </p:sp>
        </p:grpSp>
        <p:cxnSp>
          <p:nvCxnSpPr>
            <p:cNvPr id="18" name="Connecteur droit avec flèche 17"/>
            <p:cNvCxnSpPr/>
            <p:nvPr/>
          </p:nvCxnSpPr>
          <p:spPr>
            <a:xfrm flipH="1">
              <a:off x="2848565" y="2301745"/>
              <a:ext cx="254767" cy="527705"/>
            </a:xfrm>
            <a:prstGeom prst="straightConnector1">
              <a:avLst/>
            </a:prstGeom>
            <a:ln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>
              <a:off x="2878667" y="1907059"/>
              <a:ext cx="18598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FF6600"/>
                  </a:solidFill>
                </a:rPr>
                <a:t>D(d(1.8 MeV),n)</a:t>
              </a:r>
            </a:p>
          </p:txBody>
        </p:sp>
      </p:grpSp>
      <p:grpSp>
        <p:nvGrpSpPr>
          <p:cNvPr id="7" name="Grouper 6"/>
          <p:cNvGrpSpPr/>
          <p:nvPr/>
        </p:nvGrpSpPr>
        <p:grpSpPr>
          <a:xfrm>
            <a:off x="931330" y="4999562"/>
            <a:ext cx="7416803" cy="651938"/>
            <a:chOff x="931330" y="4991932"/>
            <a:chExt cx="7416803" cy="707886"/>
          </a:xfrm>
        </p:grpSpPr>
        <p:sp>
          <p:nvSpPr>
            <p:cNvPr id="10" name="ZoneTexte 9"/>
            <p:cNvSpPr txBox="1"/>
            <p:nvPr/>
          </p:nvSpPr>
          <p:spPr>
            <a:xfrm>
              <a:off x="931330" y="5076600"/>
              <a:ext cx="181186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000000"/>
                  </a:solidFill>
                </a:rPr>
                <a:t>NPL /(UK)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3107262" y="5160425"/>
              <a:ext cx="30480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>
                  <a:solidFill>
                    <a:srgbClr val="0000FF"/>
                  </a:solidFill>
                </a:rPr>
                <a:t>700 mbar He/CO</a:t>
              </a:r>
              <a:r>
                <a:rPr lang="fr-FR" sz="2000" baseline="-25000" dirty="0">
                  <a:solidFill>
                    <a:srgbClr val="0000FF"/>
                  </a:solidFill>
                </a:rPr>
                <a:t>2</a:t>
              </a:r>
              <a:r>
                <a:rPr lang="fr-FR" sz="2000" dirty="0">
                  <a:solidFill>
                    <a:srgbClr val="0000FF"/>
                  </a:solidFill>
                </a:rPr>
                <a:t> (5%)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6536265" y="4991932"/>
              <a:ext cx="1811868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000000"/>
                  </a:solidFill>
                </a:rPr>
                <a:t>IRSN / AMANDE (Cadarache)</a:t>
              </a:r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4504266" y="1407762"/>
            <a:ext cx="4636743" cy="3464791"/>
            <a:chOff x="-581816" y="761986"/>
            <a:chExt cx="7321284" cy="5470803"/>
          </a:xfrm>
        </p:grpSpPr>
        <p:grpSp>
          <p:nvGrpSpPr>
            <p:cNvPr id="24" name="Grouper 23"/>
            <p:cNvGrpSpPr/>
            <p:nvPr/>
          </p:nvGrpSpPr>
          <p:grpSpPr>
            <a:xfrm>
              <a:off x="-486439" y="761986"/>
              <a:ext cx="7225907" cy="5317083"/>
              <a:chOff x="-689639" y="440253"/>
              <a:chExt cx="7225907" cy="5317083"/>
            </a:xfrm>
          </p:grpSpPr>
          <p:grpSp>
            <p:nvGrpSpPr>
              <p:cNvPr id="30" name="Grouper 29"/>
              <p:cNvGrpSpPr/>
              <p:nvPr/>
            </p:nvGrpSpPr>
            <p:grpSpPr>
              <a:xfrm>
                <a:off x="-689639" y="440253"/>
                <a:ext cx="7225907" cy="5317083"/>
                <a:chOff x="3479282" y="1215323"/>
                <a:chExt cx="5543196" cy="3830810"/>
              </a:xfrm>
            </p:grpSpPr>
            <p:grpSp>
              <p:nvGrpSpPr>
                <p:cNvPr id="33" name="Grouper 32"/>
                <p:cNvGrpSpPr/>
                <p:nvPr/>
              </p:nvGrpSpPr>
              <p:grpSpPr>
                <a:xfrm>
                  <a:off x="3479282" y="1305665"/>
                  <a:ext cx="5543196" cy="3740468"/>
                  <a:chOff x="3479282" y="1305665"/>
                  <a:chExt cx="5543196" cy="3740468"/>
                </a:xfrm>
              </p:grpSpPr>
              <p:pic>
                <p:nvPicPr>
                  <p:cNvPr id="35" name="Image 34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79282" y="1305665"/>
                    <a:ext cx="5543196" cy="3740468"/>
                  </a:xfrm>
                  <a:prstGeom prst="rect">
                    <a:avLst/>
                  </a:prstGeom>
                </p:spPr>
              </p:pic>
              <p:cxnSp>
                <p:nvCxnSpPr>
                  <p:cNvPr id="36" name="Connecteur droit avec flèche 35"/>
                  <p:cNvCxnSpPr/>
                  <p:nvPr/>
                </p:nvCxnSpPr>
                <p:spPr>
                  <a:xfrm flipH="1">
                    <a:off x="5489496" y="3520425"/>
                    <a:ext cx="254002" cy="541866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ZoneTexte 36"/>
                  <p:cNvSpPr txBox="1"/>
                  <p:nvPr/>
                </p:nvSpPr>
                <p:spPr>
                  <a:xfrm>
                    <a:off x="5313008" y="3104038"/>
                    <a:ext cx="1313317" cy="45881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 anchorCtr="0">
                    <a:spAutoFit/>
                  </a:bodyPr>
                  <a:lstStyle/>
                  <a:p>
                    <a:pPr algn="ctr"/>
                    <a:r>
                      <a:rPr lang="fr-FR" sz="2000" baseline="30000" dirty="0">
                        <a:solidFill>
                          <a:srgbClr val="EA6B12"/>
                        </a:solidFill>
                      </a:rPr>
                      <a:t>12</a:t>
                    </a:r>
                    <a:r>
                      <a:rPr lang="fr-FR" sz="2000" dirty="0">
                        <a:solidFill>
                          <a:srgbClr val="EA6B12"/>
                        </a:solidFill>
                      </a:rPr>
                      <a:t>C(</a:t>
                    </a:r>
                    <a:r>
                      <a:rPr lang="fr-FR" sz="2000" dirty="0" err="1">
                        <a:solidFill>
                          <a:srgbClr val="EA6B12"/>
                        </a:solidFill>
                      </a:rPr>
                      <a:t>d,n</a:t>
                    </a:r>
                    <a:r>
                      <a:rPr lang="fr-FR" sz="2000" dirty="0">
                        <a:solidFill>
                          <a:srgbClr val="EA6B12"/>
                        </a:solidFill>
                      </a:rPr>
                      <a:t>)</a:t>
                    </a:r>
                  </a:p>
                </p:txBody>
              </p:sp>
              <p:cxnSp>
                <p:nvCxnSpPr>
                  <p:cNvPr id="38" name="Connecteur droit avec flèche 37"/>
                  <p:cNvCxnSpPr/>
                  <p:nvPr/>
                </p:nvCxnSpPr>
                <p:spPr>
                  <a:xfrm flipH="1">
                    <a:off x="4712232" y="2233030"/>
                    <a:ext cx="304800" cy="355599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ZoneTexte 38"/>
                  <p:cNvSpPr txBox="1"/>
                  <p:nvPr/>
                </p:nvSpPr>
                <p:spPr>
                  <a:xfrm>
                    <a:off x="4411149" y="1768090"/>
                    <a:ext cx="1870510" cy="455167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 anchorCtr="0">
                    <a:spAutoFit/>
                  </a:bodyPr>
                  <a:lstStyle/>
                  <a:p>
                    <a:pPr algn="ctr"/>
                    <a:r>
                      <a:rPr lang="fr-FR" sz="2000" baseline="30000" dirty="0">
                        <a:solidFill>
                          <a:srgbClr val="EA6B12"/>
                        </a:solidFill>
                      </a:rPr>
                      <a:t>16</a:t>
                    </a:r>
                    <a:r>
                      <a:rPr lang="fr-FR" sz="2000" dirty="0">
                        <a:solidFill>
                          <a:srgbClr val="EA6B12"/>
                        </a:solidFill>
                      </a:rPr>
                      <a:t>O(</a:t>
                    </a:r>
                    <a:r>
                      <a:rPr lang="fr-FR" sz="2000" dirty="0" err="1">
                        <a:solidFill>
                          <a:srgbClr val="EA6B12"/>
                        </a:solidFill>
                      </a:rPr>
                      <a:t>d,n</a:t>
                    </a:r>
                    <a:r>
                      <a:rPr lang="fr-FR" sz="2000" dirty="0">
                        <a:solidFill>
                          <a:srgbClr val="EA6B12"/>
                        </a:solidFill>
                      </a:rPr>
                      <a:t>)</a:t>
                    </a:r>
                  </a:p>
                </p:txBody>
              </p:sp>
            </p:grpSp>
            <p:sp>
              <p:nvSpPr>
                <p:cNvPr id="34" name="Rectangle 33"/>
                <p:cNvSpPr/>
                <p:nvPr/>
              </p:nvSpPr>
              <p:spPr>
                <a:xfrm>
                  <a:off x="4367366" y="1215323"/>
                  <a:ext cx="3858809" cy="34413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1" name="ZoneTexte 30"/>
              <p:cNvSpPr txBox="1"/>
              <p:nvPr/>
            </p:nvSpPr>
            <p:spPr>
              <a:xfrm>
                <a:off x="3449932" y="1904377"/>
                <a:ext cx="2609787" cy="583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rgbClr val="FF6600"/>
                    </a:solidFill>
                  </a:rPr>
                  <a:t>D(d(3.2 MeV),n)</a:t>
                </a:r>
              </a:p>
            </p:txBody>
          </p:sp>
          <p:cxnSp>
            <p:nvCxnSpPr>
              <p:cNvPr id="32" name="Connecteur droit avec flèche 31"/>
              <p:cNvCxnSpPr/>
              <p:nvPr/>
            </p:nvCxnSpPr>
            <p:spPr>
              <a:xfrm flipH="1">
                <a:off x="4006482" y="2392854"/>
                <a:ext cx="331106" cy="75209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ZoneTexte 27"/>
            <p:cNvSpPr txBox="1"/>
            <p:nvPr/>
          </p:nvSpPr>
          <p:spPr>
            <a:xfrm rot="16200000">
              <a:off x="-1738490" y="2342583"/>
              <a:ext cx="2787138" cy="47379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/>
                <a:t>Counts</a:t>
              </a:r>
              <a:endParaRPr lang="fr-FR" dirty="0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2653398" y="5649625"/>
              <a:ext cx="3930372" cy="5831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Neutron </a:t>
              </a:r>
              <a:r>
                <a:rPr lang="fr-FR" dirty="0" err="1"/>
                <a:t>energy</a:t>
              </a:r>
              <a:r>
                <a:rPr lang="fr-FR" dirty="0"/>
                <a:t> (</a:t>
              </a:r>
              <a:r>
                <a:rPr lang="fr-FR" dirty="0" err="1"/>
                <a:t>keV</a:t>
              </a:r>
              <a:r>
                <a:rPr lang="fr-FR" dirty="0"/>
                <a:t>)</a:t>
              </a:r>
            </a:p>
          </p:txBody>
        </p:sp>
      </p:grpSp>
      <p:grpSp>
        <p:nvGrpSpPr>
          <p:cNvPr id="40" name="Grouper 39"/>
          <p:cNvGrpSpPr/>
          <p:nvPr/>
        </p:nvGrpSpPr>
        <p:grpSpPr>
          <a:xfrm>
            <a:off x="4284133" y="999070"/>
            <a:ext cx="4893735" cy="474131"/>
            <a:chOff x="-3657667" y="965199"/>
            <a:chExt cx="4182528" cy="1032931"/>
          </a:xfrm>
        </p:grpSpPr>
        <p:sp>
          <p:nvSpPr>
            <p:cNvPr id="41" name="Rectangle à coins arrondis 40"/>
            <p:cNvSpPr/>
            <p:nvPr/>
          </p:nvSpPr>
          <p:spPr>
            <a:xfrm>
              <a:off x="-3488264" y="965199"/>
              <a:ext cx="3843872" cy="103293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25400">
              <a:solidFill>
                <a:srgbClr val="EA6B1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-3657667" y="989978"/>
              <a:ext cx="4182528" cy="87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>
                  <a:solidFill>
                    <a:schemeClr val="bg1"/>
                  </a:solidFill>
                  <a:latin typeface="Arial"/>
                  <a:cs typeface="Arial"/>
                </a:rPr>
                <a:t>D(d(3.2 </a:t>
              </a:r>
              <a:r>
                <a:rPr lang="fr-FR" sz="2000" dirty="0" err="1">
                  <a:solidFill>
                    <a:schemeClr val="bg1"/>
                  </a:solidFill>
                  <a:latin typeface="Arial"/>
                  <a:cs typeface="Arial"/>
                </a:rPr>
                <a:t>MeV,n</a:t>
              </a:r>
              <a:r>
                <a:rPr lang="fr-FR" sz="2000" dirty="0">
                  <a:solidFill>
                    <a:schemeClr val="bg1"/>
                  </a:solidFill>
                  <a:latin typeface="Arial"/>
                  <a:cs typeface="Arial"/>
                </a:rPr>
                <a:t>) : neutrons of 6.5 MeV</a:t>
              </a:r>
              <a:endParaRPr lang="fr-FR" sz="20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406400" y="5791200"/>
            <a:ext cx="8599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targets have in general pollutions not well determined generating neutrons not taken into</a:t>
            </a:r>
          </a:p>
          <a:p>
            <a:r>
              <a:rPr lang="en-US" b="1" dirty="0"/>
              <a:t>account in simulations</a:t>
            </a:r>
            <a:r>
              <a:rPr lang="mr-IN" b="1" dirty="0"/>
              <a:t>…</a:t>
            </a:r>
            <a:r>
              <a:rPr lang="en-US" b="1" dirty="0"/>
              <a:t> We have to characterize the neutron field produced at the target</a:t>
            </a:r>
          </a:p>
        </p:txBody>
      </p:sp>
    </p:spTree>
    <p:extLst>
      <p:ext uri="{BB962C8B-B14F-4D97-AF65-F5344CB8AC3E}">
        <p14:creationId xmlns:p14="http://schemas.microsoft.com/office/powerpoint/2010/main" val="1495485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2016F85-05AA-E76A-A99C-F74F70170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Spectral distribution </a:t>
            </a:r>
            <a:r>
              <a:rPr lang="fr-FR" b="1" dirty="0" err="1"/>
              <a:t>after</a:t>
            </a:r>
            <a:r>
              <a:rPr lang="fr-FR" b="1" dirty="0"/>
              <a:t> neutron </a:t>
            </a:r>
            <a:r>
              <a:rPr lang="fr-FR" b="1" dirty="0" err="1"/>
              <a:t>moderation</a:t>
            </a:r>
            <a:endParaRPr lang="fr-FR" b="1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C0F630-89D6-1A1B-CA46-1A5195D0DB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0687" y="889437"/>
            <a:ext cx="6262111" cy="729957"/>
          </a:xfrm>
        </p:spPr>
        <p:txBody>
          <a:bodyPr>
            <a:normAutofit fontScale="92500" lnSpcReduction="10000"/>
          </a:bodyPr>
          <a:lstStyle/>
          <a:p>
            <a:r>
              <a:rPr lang="fr-FR" dirty="0">
                <a:solidFill>
                  <a:schemeClr val="accent1"/>
                </a:solidFill>
              </a:rPr>
              <a:t>Spectral distribution (MCNP simulation) of the neutron </a:t>
            </a:r>
            <a:r>
              <a:rPr lang="fr-FR" b="1" dirty="0">
                <a:solidFill>
                  <a:schemeClr val="accent1"/>
                </a:solidFill>
              </a:rPr>
              <a:t>flux </a:t>
            </a:r>
          </a:p>
          <a:p>
            <a:r>
              <a:rPr lang="fr-FR" dirty="0" err="1">
                <a:solidFill>
                  <a:schemeClr val="accent1"/>
                </a:solidFill>
              </a:rPr>
              <a:t>coming</a:t>
            </a:r>
            <a:r>
              <a:rPr lang="fr-FR" dirty="0">
                <a:solidFill>
                  <a:schemeClr val="accent1"/>
                </a:solidFill>
              </a:rPr>
              <a:t> out the </a:t>
            </a:r>
            <a:r>
              <a:rPr lang="fr-FR" dirty="0" err="1">
                <a:solidFill>
                  <a:schemeClr val="accent1"/>
                </a:solidFill>
              </a:rPr>
              <a:t>moderator</a:t>
            </a:r>
            <a:r>
              <a:rPr lang="fr-FR" dirty="0">
                <a:solidFill>
                  <a:schemeClr val="accent1"/>
                </a:solidFill>
              </a:rPr>
              <a:t> (</a:t>
            </a:r>
            <a:r>
              <a:rPr lang="fr-FR" b="1" dirty="0">
                <a:solidFill>
                  <a:schemeClr val="accent1"/>
                </a:solidFill>
              </a:rPr>
              <a:t>3,5 cm </a:t>
            </a:r>
            <a:r>
              <a:rPr lang="fr-FR" dirty="0" err="1">
                <a:solidFill>
                  <a:schemeClr val="accent1"/>
                </a:solidFill>
              </a:rPr>
              <a:t>thickness</a:t>
            </a:r>
            <a:r>
              <a:rPr lang="fr-FR" dirty="0">
                <a:solidFill>
                  <a:schemeClr val="accent1"/>
                </a:solidFill>
              </a:rPr>
              <a:t>)</a:t>
            </a:r>
          </a:p>
          <a:p>
            <a:endParaRPr lang="fr-FR" dirty="0">
              <a:solidFill>
                <a:schemeClr val="accent1"/>
              </a:solidFill>
            </a:endParaRPr>
          </a:p>
          <a:p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2AAA85E7-E3F7-6A67-3F90-520CE6EE036E}"/>
              </a:ext>
            </a:extLst>
          </p:cNvPr>
          <p:cNvGrpSpPr/>
          <p:nvPr/>
        </p:nvGrpSpPr>
        <p:grpSpPr>
          <a:xfrm>
            <a:off x="476178" y="1550126"/>
            <a:ext cx="6864422" cy="4266474"/>
            <a:chOff x="108192" y="1319850"/>
            <a:chExt cx="4667794" cy="3724811"/>
          </a:xfrm>
        </p:grpSpPr>
        <p:graphicFrame>
          <p:nvGraphicFramePr>
            <p:cNvPr id="6" name="Graphique 5">
              <a:extLst>
                <a:ext uri="{FF2B5EF4-FFF2-40B4-BE49-F238E27FC236}">
                  <a16:creationId xmlns:a16="http://schemas.microsoft.com/office/drawing/2014/main" id="{2EE604A2-C4DB-93C1-C921-FB4D09DF76D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31084741"/>
                </p:ext>
              </p:extLst>
            </p:nvPr>
          </p:nvGraphicFramePr>
          <p:xfrm>
            <a:off x="108192" y="1389128"/>
            <a:ext cx="4667794" cy="36555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388EA252-D703-9AEC-ED9E-5927E2F5D983}"/>
                </a:ext>
              </a:extLst>
            </p:cNvPr>
            <p:cNvCxnSpPr/>
            <p:nvPr/>
          </p:nvCxnSpPr>
          <p:spPr>
            <a:xfrm flipV="1">
              <a:off x="1518096" y="1319850"/>
              <a:ext cx="0" cy="3489495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FD55265B-FF7A-60DD-8151-9D13F5FDB1FE}"/>
                </a:ext>
              </a:extLst>
            </p:cNvPr>
            <p:cNvCxnSpPr/>
            <p:nvPr/>
          </p:nvCxnSpPr>
          <p:spPr>
            <a:xfrm flipV="1">
              <a:off x="3393986" y="1380864"/>
              <a:ext cx="0" cy="3489495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1C882977-61A1-B028-A1B9-6BF4300EB003}"/>
                </a:ext>
              </a:extLst>
            </p:cNvPr>
            <p:cNvSpPr txBox="1"/>
            <p:nvPr/>
          </p:nvSpPr>
          <p:spPr>
            <a:xfrm>
              <a:off x="400684" y="1571887"/>
              <a:ext cx="878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accent2"/>
                  </a:solidFill>
                </a:rPr>
                <a:t>Thermal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68A82C9-1314-745E-C4AA-D142763F7D1A}"/>
                </a:ext>
              </a:extLst>
            </p:cNvPr>
            <p:cNvSpPr txBox="1"/>
            <p:nvPr/>
          </p:nvSpPr>
          <p:spPr>
            <a:xfrm>
              <a:off x="1935382" y="1551336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00B050"/>
                  </a:solidFill>
                </a:rPr>
                <a:t>Epithermal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987869E-4D30-8BA3-429A-C43F0C532C84}"/>
                </a:ext>
              </a:extLst>
            </p:cNvPr>
            <p:cNvSpPr txBox="1"/>
            <p:nvPr/>
          </p:nvSpPr>
          <p:spPr>
            <a:xfrm>
              <a:off x="3540205" y="1553318"/>
              <a:ext cx="553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Fast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09C77230-2186-EDF2-840B-2B72AE0333E9}"/>
                </a:ext>
              </a:extLst>
            </p:cNvPr>
            <p:cNvSpPr txBox="1"/>
            <p:nvPr/>
          </p:nvSpPr>
          <p:spPr>
            <a:xfrm>
              <a:off x="805535" y="2769836"/>
              <a:ext cx="7299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dirty="0">
                  <a:solidFill>
                    <a:schemeClr val="accent2"/>
                  </a:solidFill>
                </a:rPr>
                <a:t>26</a:t>
              </a:r>
              <a:r>
                <a:rPr lang="fr-FR" sz="1800" dirty="0">
                  <a:solidFill>
                    <a:schemeClr val="accent2"/>
                  </a:solidFill>
                </a:rPr>
                <a:t>%</a:t>
              </a:r>
              <a:endParaRPr lang="fr-FR" dirty="0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640BB305-2F45-180A-D20C-97A62AB5DDFD}"/>
                </a:ext>
              </a:extLst>
            </p:cNvPr>
            <p:cNvSpPr txBox="1"/>
            <p:nvPr/>
          </p:nvSpPr>
          <p:spPr>
            <a:xfrm>
              <a:off x="2415445" y="2769836"/>
              <a:ext cx="7299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dirty="0">
                  <a:solidFill>
                    <a:srgbClr val="00B050"/>
                  </a:solidFill>
                </a:rPr>
                <a:t>44%</a:t>
              </a:r>
              <a:endParaRPr lang="fr-FR" dirty="0">
                <a:solidFill>
                  <a:srgbClr val="00B050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325B41C0-990A-EB87-91C9-222BDD89123D}"/>
                </a:ext>
              </a:extLst>
            </p:cNvPr>
            <p:cNvSpPr txBox="1"/>
            <p:nvPr/>
          </p:nvSpPr>
          <p:spPr>
            <a:xfrm>
              <a:off x="3603151" y="2756280"/>
              <a:ext cx="7299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dirty="0">
                  <a:solidFill>
                    <a:srgbClr val="FF0000"/>
                  </a:solidFill>
                </a:rPr>
                <a:t>30%</a:t>
              </a:r>
              <a:endParaRPr lang="fr-FR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585DE2CE-62B9-39CA-F7AC-35FDC6748F7D}"/>
              </a:ext>
            </a:extLst>
          </p:cNvPr>
          <p:cNvSpPr txBox="1"/>
          <p:nvPr/>
        </p:nvSpPr>
        <p:spPr>
          <a:xfrm>
            <a:off x="6578600" y="5867396"/>
            <a:ext cx="199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E. </a:t>
            </a:r>
            <a:r>
              <a:rPr lang="fr-FR" dirty="0" err="1"/>
              <a:t>Mobio</a:t>
            </a:r>
            <a:r>
              <a:rPr lang="fr-FR" dirty="0"/>
              <a:t> et al.( 2025)</a:t>
            </a:r>
          </a:p>
        </p:txBody>
      </p:sp>
    </p:spTree>
    <p:extLst>
      <p:ext uri="{BB962C8B-B14F-4D97-AF65-F5344CB8AC3E}">
        <p14:creationId xmlns:p14="http://schemas.microsoft.com/office/powerpoint/2010/main" val="4209388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E3586EC-917D-4997-A871-81653B299609}"/>
              </a:ext>
            </a:extLst>
          </p:cNvPr>
          <p:cNvSpPr txBox="1"/>
          <p:nvPr/>
        </p:nvSpPr>
        <p:spPr>
          <a:xfrm>
            <a:off x="0" y="515979"/>
            <a:ext cx="5888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Multi-layer </a:t>
            </a:r>
            <a:r>
              <a:rPr lang="fr-FR" sz="2400" b="1" dirty="0" err="1"/>
              <a:t>deposition</a:t>
            </a:r>
            <a:r>
              <a:rPr lang="fr-FR" sz="2400" b="1" dirty="0"/>
              <a:t> PAPVD (plasma-</a:t>
            </a:r>
            <a:r>
              <a:rPr lang="fr-FR" sz="2400" b="1" dirty="0" err="1"/>
              <a:t>assisted</a:t>
            </a:r>
            <a:r>
              <a:rPr lang="fr-FR" sz="2400" b="1" dirty="0"/>
              <a:t>)</a:t>
            </a:r>
          </a:p>
          <a:p>
            <a:pPr algn="ctr"/>
            <a:r>
              <a:rPr lang="fr-FR" sz="1200" dirty="0"/>
              <a:t>LPSC – Alexandre BES, Ana LACOSTE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8586A31-BE86-43AF-B8F8-910CF55060B6}"/>
              </a:ext>
            </a:extLst>
          </p:cNvPr>
          <p:cNvGrpSpPr/>
          <p:nvPr/>
        </p:nvGrpSpPr>
        <p:grpSpPr>
          <a:xfrm>
            <a:off x="78124" y="1588180"/>
            <a:ext cx="3199811" cy="2308409"/>
            <a:chOff x="104164" y="974572"/>
            <a:chExt cx="4266415" cy="3077879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F8842270-ED6E-4DFF-9986-F2D8B3E70483}"/>
                </a:ext>
              </a:extLst>
            </p:cNvPr>
            <p:cNvGrpSpPr/>
            <p:nvPr/>
          </p:nvGrpSpPr>
          <p:grpSpPr>
            <a:xfrm>
              <a:off x="104164" y="1041860"/>
              <a:ext cx="4121222" cy="2842211"/>
              <a:chOff x="-38879" y="958923"/>
              <a:chExt cx="4121222" cy="2842211"/>
            </a:xfrm>
          </p:grpSpPr>
          <p:grpSp>
            <p:nvGrpSpPr>
              <p:cNvPr id="40" name="Groupe 39">
                <a:extLst>
                  <a:ext uri="{FF2B5EF4-FFF2-40B4-BE49-F238E27FC236}">
                    <a16:creationId xmlns:a16="http://schemas.microsoft.com/office/drawing/2014/main" id="{3D9452FD-50C0-413C-A5CD-AF4E4AF0161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53232" y="1574762"/>
                <a:ext cx="3689571" cy="1080000"/>
                <a:chOff x="665170" y="638941"/>
                <a:chExt cx="4917873" cy="1439545"/>
              </a:xfrm>
            </p:grpSpPr>
            <p:pic>
              <p:nvPicPr>
                <p:cNvPr id="13" name="Image 12">
                  <a:extLst>
                    <a:ext uri="{FF2B5EF4-FFF2-40B4-BE49-F238E27FC236}">
                      <a16:creationId xmlns:a16="http://schemas.microsoft.com/office/drawing/2014/main" id="{ACF0C0BB-E440-490C-B696-245CB062F404}"/>
                    </a:ext>
                  </a:extLst>
                </p:cNvPr>
                <p:cNvPicPr/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23358" y="638941"/>
                  <a:ext cx="2559685" cy="143954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4" name="Image 13">
                  <a:extLst>
                    <a:ext uri="{FF2B5EF4-FFF2-40B4-BE49-F238E27FC236}">
                      <a16:creationId xmlns:a16="http://schemas.microsoft.com/office/drawing/2014/main" id="{049DA1FF-E4E2-4BEA-8826-8B445B5001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713" t="24561" r="23100" b="28070"/>
                <a:stretch/>
              </p:blipFill>
              <p:spPr bwMode="auto">
                <a:xfrm>
                  <a:off x="665170" y="638942"/>
                  <a:ext cx="2358189" cy="14395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grpSp>
            <p:nvGrpSpPr>
              <p:cNvPr id="41" name="Groupe 40">
                <a:extLst>
                  <a:ext uri="{FF2B5EF4-FFF2-40B4-BE49-F238E27FC236}">
                    <a16:creationId xmlns:a16="http://schemas.microsoft.com/office/drawing/2014/main" id="{F306E56E-7A20-4B75-A00F-BFDA64FBCCD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53232" y="2721134"/>
                <a:ext cx="3688406" cy="1080000"/>
                <a:chOff x="665169" y="2075006"/>
                <a:chExt cx="4917874" cy="1440000"/>
              </a:xfrm>
            </p:grpSpPr>
            <p:pic>
              <p:nvPicPr>
                <p:cNvPr id="38" name="Image 37">
                  <a:extLst>
                    <a:ext uri="{FF2B5EF4-FFF2-40B4-BE49-F238E27FC236}">
                      <a16:creationId xmlns:a16="http://schemas.microsoft.com/office/drawing/2014/main" id="{8B6807C8-B5FD-454F-B093-96B85A649FB9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906" t="33919" r="20614" b="23976"/>
                <a:stretch/>
              </p:blipFill>
              <p:spPr bwMode="auto">
                <a:xfrm>
                  <a:off x="665169" y="2075006"/>
                  <a:ext cx="2358000" cy="144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39" name="Image 38">
                  <a:extLst>
                    <a:ext uri="{FF2B5EF4-FFF2-40B4-BE49-F238E27FC236}">
                      <a16:creationId xmlns:a16="http://schemas.microsoft.com/office/drawing/2014/main" id="{BFA54BC8-1565-4B21-886C-CCDF41EBAD97}"/>
                    </a:ext>
                  </a:extLst>
                </p:cNvPr>
                <p:cNvPicPr/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25263" y="2075006"/>
                  <a:ext cx="2557780" cy="143954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D5BCDB99-4296-4244-A973-8BB31FD422F7}"/>
                  </a:ext>
                </a:extLst>
              </p:cNvPr>
              <p:cNvSpPr txBox="1"/>
              <p:nvPr/>
            </p:nvSpPr>
            <p:spPr>
              <a:xfrm>
                <a:off x="-38879" y="958923"/>
                <a:ext cx="412122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350" dirty="0"/>
                  <a:t>Cathode </a:t>
                </a:r>
                <a:r>
                  <a:rPr lang="fr-FR" sz="1350" dirty="0" err="1"/>
                  <a:t>availables</a:t>
                </a:r>
                <a:r>
                  <a:rPr lang="fr-FR" sz="1350" dirty="0"/>
                  <a:t> Al et Cu</a:t>
                </a:r>
              </a:p>
              <a:p>
                <a:pPr algn="ctr"/>
                <a:r>
                  <a:rPr lang="fr-FR" sz="900" dirty="0" err="1"/>
                  <a:t>Roughness</a:t>
                </a:r>
                <a:r>
                  <a:rPr lang="fr-FR" sz="900" dirty="0"/>
                  <a:t> </a:t>
                </a:r>
                <a:r>
                  <a:rPr lang="fr-FR" sz="900" dirty="0" err="1"/>
                  <a:t>between</a:t>
                </a:r>
                <a:r>
                  <a:rPr lang="fr-FR" sz="900" dirty="0"/>
                  <a:t> 1 et 3 µm</a:t>
                </a:r>
              </a:p>
              <a:p>
                <a:pPr algn="ctr"/>
                <a:endParaRPr lang="fr-FR" sz="900" dirty="0"/>
              </a:p>
            </p:txBody>
          </p:sp>
        </p:grp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7B09B013-B73D-4D78-884D-B0BFC3F40539}"/>
                </a:ext>
              </a:extLst>
            </p:cNvPr>
            <p:cNvSpPr/>
            <p:nvPr/>
          </p:nvSpPr>
          <p:spPr>
            <a:xfrm>
              <a:off x="113850" y="974572"/>
              <a:ext cx="4256729" cy="3077879"/>
            </a:xfrm>
            <a:prstGeom prst="roundRect">
              <a:avLst>
                <a:gd name="adj" fmla="val 6202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3D885466-A140-47CB-9F78-2DBCB2AAB835}"/>
              </a:ext>
            </a:extLst>
          </p:cNvPr>
          <p:cNvGrpSpPr/>
          <p:nvPr/>
        </p:nvGrpSpPr>
        <p:grpSpPr>
          <a:xfrm>
            <a:off x="71787" y="4126922"/>
            <a:ext cx="3192547" cy="1810556"/>
            <a:chOff x="95715" y="4359563"/>
            <a:chExt cx="4256729" cy="2414074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9EB9FAC1-E3F6-4BAA-B363-CE365F0438E5}"/>
                </a:ext>
              </a:extLst>
            </p:cNvPr>
            <p:cNvGrpSpPr/>
            <p:nvPr/>
          </p:nvGrpSpPr>
          <p:grpSpPr>
            <a:xfrm>
              <a:off x="104164" y="4433906"/>
              <a:ext cx="4121222" cy="2229211"/>
              <a:chOff x="34273" y="4361452"/>
              <a:chExt cx="4121222" cy="2229211"/>
            </a:xfrm>
          </p:grpSpPr>
          <p:grpSp>
            <p:nvGrpSpPr>
              <p:cNvPr id="37" name="Groupe 36">
                <a:extLst>
                  <a:ext uri="{FF2B5EF4-FFF2-40B4-BE49-F238E27FC236}">
                    <a16:creationId xmlns:a16="http://schemas.microsoft.com/office/drawing/2014/main" id="{4E731881-7D9E-4AB4-9CDF-BB7751E0D39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93827" y="4790663"/>
                <a:ext cx="2141896" cy="1800000"/>
                <a:chOff x="8392915" y="923532"/>
                <a:chExt cx="3059939" cy="2571502"/>
              </a:xfrm>
            </p:grpSpPr>
            <p:pic>
              <p:nvPicPr>
                <p:cNvPr id="18" name="Image 17">
                  <a:extLst>
                    <a:ext uri="{FF2B5EF4-FFF2-40B4-BE49-F238E27FC236}">
                      <a16:creationId xmlns:a16="http://schemas.microsoft.com/office/drawing/2014/main" id="{0B128785-BC18-4A22-9B67-795F9D263E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397" t="10723" r="12852" b="4467"/>
                <a:stretch/>
              </p:blipFill>
              <p:spPr>
                <a:xfrm>
                  <a:off x="8392915" y="923532"/>
                  <a:ext cx="2860246" cy="2571502"/>
                </a:xfrm>
                <a:prstGeom prst="rect">
                  <a:avLst/>
                </a:prstGeom>
              </p:spPr>
            </p:pic>
            <p:cxnSp>
              <p:nvCxnSpPr>
                <p:cNvPr id="19" name="Connecteur droit avec flèche 18">
                  <a:extLst>
                    <a:ext uri="{FF2B5EF4-FFF2-40B4-BE49-F238E27FC236}">
                      <a16:creationId xmlns:a16="http://schemas.microsoft.com/office/drawing/2014/main" id="{D55EED96-0676-4D18-BA3C-523AB1673C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566275" y="2526030"/>
                  <a:ext cx="130175" cy="106046"/>
                </a:xfrm>
                <a:prstGeom prst="straightConnector1">
                  <a:avLst/>
                </a:prstGeom>
                <a:ln w="12700">
                  <a:solidFill>
                    <a:schemeClr val="tx2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32FDFD14-866F-4A3D-B93E-6B9159156C46}"/>
                    </a:ext>
                  </a:extLst>
                </p:cNvPr>
                <p:cNvSpPr txBox="1"/>
                <p:nvPr/>
              </p:nvSpPr>
              <p:spPr>
                <a:xfrm>
                  <a:off x="9631362" y="2471329"/>
                  <a:ext cx="910746" cy="3517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600" b="1" dirty="0"/>
                    <a:t>Ø 10 mm</a:t>
                  </a:r>
                </a:p>
              </p:txBody>
            </p:sp>
            <p:cxnSp>
              <p:nvCxnSpPr>
                <p:cNvPr id="26" name="Connecteur droit avec flèche 25">
                  <a:extLst>
                    <a:ext uri="{FF2B5EF4-FFF2-40B4-BE49-F238E27FC236}">
                      <a16:creationId xmlns:a16="http://schemas.microsoft.com/office/drawing/2014/main" id="{591F264E-3162-4B4A-B982-6D3A31ED5F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71150" y="1419225"/>
                  <a:ext cx="107950" cy="142875"/>
                </a:xfrm>
                <a:prstGeom prst="straightConnector1">
                  <a:avLst/>
                </a:prstGeom>
                <a:ln w="12700">
                  <a:solidFill>
                    <a:schemeClr val="tx2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216351E8-B02C-43C8-807E-78D2790B82B6}"/>
                    </a:ext>
                  </a:extLst>
                </p:cNvPr>
                <p:cNvSpPr txBox="1"/>
                <p:nvPr/>
              </p:nvSpPr>
              <p:spPr>
                <a:xfrm>
                  <a:off x="10542108" y="1382939"/>
                  <a:ext cx="910746" cy="3517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600" b="1" dirty="0"/>
                    <a:t>Ø 20 mm</a:t>
                  </a:r>
                </a:p>
              </p:txBody>
            </p:sp>
            <p:cxnSp>
              <p:nvCxnSpPr>
                <p:cNvPr id="34" name="Connecteur droit avec flèche 33">
                  <a:extLst>
                    <a:ext uri="{FF2B5EF4-FFF2-40B4-BE49-F238E27FC236}">
                      <a16:creationId xmlns:a16="http://schemas.microsoft.com/office/drawing/2014/main" id="{CEB2620A-6A3E-43BE-BC45-BE602202BF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20617" y="1141838"/>
                  <a:ext cx="725008" cy="476061"/>
                </a:xfrm>
                <a:prstGeom prst="straightConnector1">
                  <a:avLst/>
                </a:prstGeom>
                <a:ln w="12700">
                  <a:solidFill>
                    <a:schemeClr val="tx2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ZoneTexte 34">
                  <a:extLst>
                    <a:ext uri="{FF2B5EF4-FFF2-40B4-BE49-F238E27FC236}">
                      <a16:creationId xmlns:a16="http://schemas.microsoft.com/office/drawing/2014/main" id="{391E2E68-4CD7-4B57-97DA-F1288A0CF13F}"/>
                    </a:ext>
                  </a:extLst>
                </p:cNvPr>
                <p:cNvSpPr txBox="1"/>
                <p:nvPr/>
              </p:nvSpPr>
              <p:spPr>
                <a:xfrm>
                  <a:off x="9012163" y="1346656"/>
                  <a:ext cx="910746" cy="3517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600" b="1" dirty="0"/>
                    <a:t>Ø 80 mm</a:t>
                  </a:r>
                </a:p>
              </p:txBody>
            </p:sp>
          </p:grp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A5BBFF49-FE9D-4E8B-B855-FA1FA5E5BBDD}"/>
                  </a:ext>
                </a:extLst>
              </p:cNvPr>
              <p:cNvSpPr txBox="1"/>
              <p:nvPr/>
            </p:nvSpPr>
            <p:spPr>
              <a:xfrm>
                <a:off x="34273" y="4361452"/>
                <a:ext cx="4121222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350" dirty="0" err="1"/>
                  <a:t>Masks</a:t>
                </a:r>
                <a:r>
                  <a:rPr lang="fr-FR" sz="1350" dirty="0"/>
                  <a:t> of 10, 20 and 80 mm </a:t>
                </a:r>
                <a:r>
                  <a:rPr lang="fr-FR" sz="1350" dirty="0" err="1"/>
                  <a:t>diameter</a:t>
                </a:r>
                <a:endParaRPr lang="fr-FR" sz="1350" dirty="0"/>
              </a:p>
            </p:txBody>
          </p:sp>
        </p:grpSp>
        <p:sp>
          <p:nvSpPr>
            <p:cNvPr id="42" name="Rectangle : coins arrondis 41">
              <a:extLst>
                <a:ext uri="{FF2B5EF4-FFF2-40B4-BE49-F238E27FC236}">
                  <a16:creationId xmlns:a16="http://schemas.microsoft.com/office/drawing/2014/main" id="{FA8A2909-B9DF-4EA4-9069-E38603B7B86B}"/>
                </a:ext>
              </a:extLst>
            </p:cNvPr>
            <p:cNvSpPr/>
            <p:nvPr/>
          </p:nvSpPr>
          <p:spPr>
            <a:xfrm>
              <a:off x="95715" y="4359563"/>
              <a:ext cx="4256729" cy="2414074"/>
            </a:xfrm>
            <a:prstGeom prst="roundRect">
              <a:avLst>
                <a:gd name="adj" fmla="val 6202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7C22F054-03E2-42E9-8C3F-5E9CCE2B7242}"/>
              </a:ext>
            </a:extLst>
          </p:cNvPr>
          <p:cNvGrpSpPr/>
          <p:nvPr/>
        </p:nvGrpSpPr>
        <p:grpSpPr>
          <a:xfrm>
            <a:off x="5853848" y="1026909"/>
            <a:ext cx="3090917" cy="2312741"/>
            <a:chOff x="7805131" y="226211"/>
            <a:chExt cx="4121222" cy="3083655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96A93FD4-A794-46B1-B286-A7F0FAD9F167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5659" y="623063"/>
              <a:ext cx="3401060" cy="2631440"/>
            </a:xfrm>
            <a:prstGeom prst="rect">
              <a:avLst/>
            </a:prstGeom>
            <a:noFill/>
          </p:spPr>
        </p:pic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2B61BDBE-4BE9-4A8F-80BB-C4BB994E0A51}"/>
                </a:ext>
              </a:extLst>
            </p:cNvPr>
            <p:cNvSpPr/>
            <p:nvPr/>
          </p:nvSpPr>
          <p:spPr>
            <a:xfrm>
              <a:off x="8108004" y="231987"/>
              <a:ext cx="3533012" cy="3077879"/>
            </a:xfrm>
            <a:prstGeom prst="roundRect">
              <a:avLst>
                <a:gd name="adj" fmla="val 6202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A6FA03E3-EF65-4ADC-A9CB-15E48D4E3DE2}"/>
                </a:ext>
              </a:extLst>
            </p:cNvPr>
            <p:cNvSpPr txBox="1"/>
            <p:nvPr/>
          </p:nvSpPr>
          <p:spPr>
            <a:xfrm>
              <a:off x="7805131" y="226211"/>
              <a:ext cx="4121222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350" dirty="0" err="1"/>
                <a:t>Experimental</a:t>
              </a:r>
              <a:r>
                <a:rPr lang="fr-FR" sz="1350" dirty="0"/>
                <a:t> </a:t>
              </a:r>
              <a:r>
                <a:rPr lang="fr-FR" sz="1350" dirty="0" err="1"/>
                <a:t>Set-up</a:t>
              </a:r>
              <a:endParaRPr lang="fr-FR" sz="900" dirty="0"/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1EF2C95A-7C19-43EA-BB5E-613CD4261AE4}"/>
              </a:ext>
            </a:extLst>
          </p:cNvPr>
          <p:cNvGrpSpPr/>
          <p:nvPr/>
        </p:nvGrpSpPr>
        <p:grpSpPr>
          <a:xfrm>
            <a:off x="3522411" y="2420048"/>
            <a:ext cx="5621589" cy="3317180"/>
            <a:chOff x="4696548" y="2083730"/>
            <a:chExt cx="7495452" cy="4422907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8859407B-FF03-4FAF-885C-E648397C23F4}"/>
                </a:ext>
              </a:extLst>
            </p:cNvPr>
            <p:cNvGrpSpPr/>
            <p:nvPr/>
          </p:nvGrpSpPr>
          <p:grpSpPr>
            <a:xfrm>
              <a:off x="4696548" y="2083730"/>
              <a:ext cx="7495452" cy="4422907"/>
              <a:chOff x="4604901" y="1899064"/>
              <a:chExt cx="7495452" cy="4422907"/>
            </a:xfrm>
          </p:grpSpPr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E9A75EA-DD3A-4AAD-9156-080346DA0D51}"/>
                  </a:ext>
                </a:extLst>
              </p:cNvPr>
              <p:cNvSpPr txBox="1"/>
              <p:nvPr/>
            </p:nvSpPr>
            <p:spPr>
              <a:xfrm>
                <a:off x="7611145" y="3418243"/>
                <a:ext cx="4489208" cy="872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350" dirty="0"/>
                  <a:t>Production </a:t>
                </a:r>
                <a:r>
                  <a:rPr lang="fr-FR" sz="1400" dirty="0"/>
                  <a:t>of a layer of </a:t>
                </a:r>
                <a:r>
                  <a:rPr lang="fr-FR" sz="1350" dirty="0"/>
                  <a:t>200 ± 5 nm of </a:t>
                </a:r>
                <a:r>
                  <a:rPr lang="fr-FR" sz="1350" baseline="30000" dirty="0" err="1"/>
                  <a:t>nat</a:t>
                </a:r>
                <a:r>
                  <a:rPr lang="fr-FR" sz="1350" dirty="0" err="1"/>
                  <a:t>B</a:t>
                </a:r>
                <a:r>
                  <a:rPr lang="fr-FR" sz="1350" dirty="0"/>
                  <a:t> </a:t>
                </a:r>
              </a:p>
              <a:p>
                <a:pPr algn="ctr"/>
                <a:r>
                  <a:rPr lang="fr-FR" sz="1350" dirty="0"/>
                  <a:t>+  10 nm of Ti on an Aluminium cathode</a:t>
                </a:r>
              </a:p>
              <a:p>
                <a:pPr algn="ctr"/>
                <a:endParaRPr lang="fr-FR" sz="900" dirty="0"/>
              </a:p>
            </p:txBody>
          </p:sp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id="{73497FDD-A02E-4F23-9648-52B29D238D52}"/>
                  </a:ext>
                </a:extLst>
              </p:cNvPr>
              <p:cNvGrpSpPr/>
              <p:nvPr/>
            </p:nvGrpSpPr>
            <p:grpSpPr>
              <a:xfrm>
                <a:off x="4604901" y="1899064"/>
                <a:ext cx="3665736" cy="4422907"/>
                <a:chOff x="5214313" y="1558989"/>
                <a:chExt cx="3665736" cy="4422907"/>
              </a:xfrm>
            </p:grpSpPr>
            <p:grpSp>
              <p:nvGrpSpPr>
                <p:cNvPr id="24" name="Groupe 23">
                  <a:extLst>
                    <a:ext uri="{FF2B5EF4-FFF2-40B4-BE49-F238E27FC236}">
                      <a16:creationId xmlns:a16="http://schemas.microsoft.com/office/drawing/2014/main" id="{2C29E2DA-C51E-4CA0-BD14-387798643B00}"/>
                    </a:ext>
                  </a:extLst>
                </p:cNvPr>
                <p:cNvGrpSpPr/>
                <p:nvPr/>
              </p:nvGrpSpPr>
              <p:grpSpPr>
                <a:xfrm>
                  <a:off x="5214313" y="1558989"/>
                  <a:ext cx="3108583" cy="4422907"/>
                  <a:chOff x="5214313" y="1558989"/>
                  <a:chExt cx="3108583" cy="4422907"/>
                </a:xfrm>
              </p:grpSpPr>
              <p:grpSp>
                <p:nvGrpSpPr>
                  <p:cNvPr id="11" name="Groupe 10">
                    <a:extLst>
                      <a:ext uri="{FF2B5EF4-FFF2-40B4-BE49-F238E27FC236}">
                        <a16:creationId xmlns:a16="http://schemas.microsoft.com/office/drawing/2014/main" id="{9D0C275C-0167-47D2-A8D3-2AF4079ED5A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5214313" y="1558989"/>
                    <a:ext cx="2947736" cy="1800000"/>
                    <a:chOff x="4417014" y="527873"/>
                    <a:chExt cx="3965332" cy="3596054"/>
                  </a:xfrm>
                </p:grpSpPr>
                <p:pic>
                  <p:nvPicPr>
                    <p:cNvPr id="5" name="Image 4">
                      <a:extLst>
                        <a:ext uri="{FF2B5EF4-FFF2-40B4-BE49-F238E27FC236}">
                          <a16:creationId xmlns:a16="http://schemas.microsoft.com/office/drawing/2014/main" id="{4D8F64C8-A0EC-43D7-B1CE-9AF15816801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8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sharpenSoften amount="25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3931" t="19231" r="18248" b="10854"/>
                    <a:stretch/>
                  </p:blipFill>
                  <p:spPr>
                    <a:xfrm>
                      <a:off x="4417014" y="527873"/>
                      <a:ext cx="3965332" cy="3596054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7" name="Connecteur droit avec flèche 6">
                      <a:extLst>
                        <a:ext uri="{FF2B5EF4-FFF2-40B4-BE49-F238E27FC236}">
                          <a16:creationId xmlns:a16="http://schemas.microsoft.com/office/drawing/2014/main" id="{FB2B58C2-AA78-4A37-9C22-C98350956A4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084873" y="1538932"/>
                      <a:ext cx="2540976" cy="1134207"/>
                    </a:xfrm>
                    <a:prstGeom prst="straightConnector1">
                      <a:avLst/>
                    </a:prstGeom>
                    <a:ln w="38100">
                      <a:solidFill>
                        <a:schemeClr val="tx2"/>
                      </a:solidFill>
                      <a:headEnd type="triangl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" name="ZoneTexte 9">
                      <a:extLst>
                        <a:ext uri="{FF2B5EF4-FFF2-40B4-BE49-F238E27FC236}">
                          <a16:creationId xmlns:a16="http://schemas.microsoft.com/office/drawing/2014/main" id="{582D1543-C297-44DD-AD0D-29DDEAEBA4D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640602" y="1494191"/>
                      <a:ext cx="1044264" cy="6148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900" b="1" dirty="0">
                          <a:solidFill>
                            <a:schemeClr val="tx2"/>
                          </a:solidFill>
                        </a:rPr>
                        <a:t>Ø 80 mm</a:t>
                      </a:r>
                    </a:p>
                  </p:txBody>
                </p:sp>
              </p:grpSp>
              <p:pic>
                <p:nvPicPr>
                  <p:cNvPr id="15" name="Image 14">
                    <a:extLst>
                      <a:ext uri="{FF2B5EF4-FFF2-40B4-BE49-F238E27FC236}">
                        <a16:creationId xmlns:a16="http://schemas.microsoft.com/office/drawing/2014/main" id="{5318F1BF-D3E7-470A-BCF8-4CF9D2A198DB}"/>
                      </a:ext>
                    </a:extLst>
                  </p:cNvPr>
                  <p:cNvPicPr/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21961" y="4182306"/>
                    <a:ext cx="2400935" cy="179959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grpSp>
                <p:nvGrpSpPr>
                  <p:cNvPr id="22" name="Groupe 21">
                    <a:extLst>
                      <a:ext uri="{FF2B5EF4-FFF2-40B4-BE49-F238E27FC236}">
                        <a16:creationId xmlns:a16="http://schemas.microsoft.com/office/drawing/2014/main" id="{520319AA-69E4-47AF-BA95-B5EC21F07B80}"/>
                      </a:ext>
                    </a:extLst>
                  </p:cNvPr>
                  <p:cNvGrpSpPr/>
                  <p:nvPr/>
                </p:nvGrpSpPr>
                <p:grpSpPr>
                  <a:xfrm>
                    <a:off x="5921963" y="2515507"/>
                    <a:ext cx="2400933" cy="1664600"/>
                    <a:chOff x="5921963" y="2515507"/>
                    <a:chExt cx="2400933" cy="1664600"/>
                  </a:xfrm>
                </p:grpSpPr>
                <p:sp>
                  <p:nvSpPr>
                    <p:cNvPr id="6" name="Rectangle 5">
                      <a:extLst>
                        <a:ext uri="{FF2B5EF4-FFF2-40B4-BE49-F238E27FC236}">
                          <a16:creationId xmlns:a16="http://schemas.microsoft.com/office/drawing/2014/main" id="{CF7A2B29-FFD6-47F5-89B0-336E03D906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0129" y="2515507"/>
                      <a:ext cx="145638" cy="91225"/>
                    </a:xfrm>
                    <a:prstGeom prst="rect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0"/>
                    </a:p>
                  </p:txBody>
                </p:sp>
                <p:cxnSp>
                  <p:nvCxnSpPr>
                    <p:cNvPr id="9" name="Connecteur droit 8">
                      <a:extLst>
                        <a:ext uri="{FF2B5EF4-FFF2-40B4-BE49-F238E27FC236}">
                          <a16:creationId xmlns:a16="http://schemas.microsoft.com/office/drawing/2014/main" id="{BE803914-A875-4844-8200-8F35593BC332}"/>
                        </a:ext>
                      </a:extLst>
                    </p:cNvPr>
                    <p:cNvCxnSpPr>
                      <a:cxnSpLocks/>
                      <a:stCxn id="6" idx="1"/>
                    </p:cNvCxnSpPr>
                    <p:nvPr/>
                  </p:nvCxnSpPr>
                  <p:spPr>
                    <a:xfrm flipH="1">
                      <a:off x="5921963" y="2561120"/>
                      <a:ext cx="1138166" cy="1618987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" name="Connecteur droit 31">
                      <a:extLst>
                        <a:ext uri="{FF2B5EF4-FFF2-40B4-BE49-F238E27FC236}">
                          <a16:creationId xmlns:a16="http://schemas.microsoft.com/office/drawing/2014/main" id="{E32F170A-6DB3-4042-99BB-58E7211273B2}"/>
                        </a:ext>
                      </a:extLst>
                    </p:cNvPr>
                    <p:cNvCxnSpPr>
                      <a:cxnSpLocks/>
                      <a:stCxn id="6" idx="3"/>
                    </p:cNvCxnSpPr>
                    <p:nvPr/>
                  </p:nvCxnSpPr>
                  <p:spPr>
                    <a:xfrm>
                      <a:off x="7205767" y="2561120"/>
                      <a:ext cx="1117129" cy="161678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30" name="Flèche : droite 29">
                  <a:extLst>
                    <a:ext uri="{FF2B5EF4-FFF2-40B4-BE49-F238E27FC236}">
                      <a16:creationId xmlns:a16="http://schemas.microsoft.com/office/drawing/2014/main" id="{7DFC1449-34BB-4FCD-81CC-F0CCBF42020D}"/>
                    </a:ext>
                  </a:extLst>
                </p:cNvPr>
                <p:cNvSpPr/>
                <p:nvPr/>
              </p:nvSpPr>
              <p:spPr>
                <a:xfrm>
                  <a:off x="8540685" y="5077703"/>
                  <a:ext cx="339364" cy="232398"/>
                </a:xfrm>
                <a:prstGeom prst="rightArrow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5FFC947E-921F-43F1-89BC-32D860A81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5742" y="4702649"/>
              <a:ext cx="2400000" cy="1800000"/>
            </a:xfrm>
            <a:prstGeom prst="rect">
              <a:avLst/>
            </a:prstGeom>
          </p:spPr>
        </p:pic>
      </p:grp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4F763978-EB5E-DC35-BF2B-D2EDE562B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0247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FA28DD-BBFE-7241-B8CC-26A18F4DC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66" y="274638"/>
            <a:ext cx="8876868" cy="1143000"/>
          </a:xfrm>
        </p:spPr>
        <p:txBody>
          <a:bodyPr>
            <a:normAutofit/>
          </a:bodyPr>
          <a:lstStyle/>
          <a:p>
            <a:r>
              <a:rPr lang="fr-FR" sz="2800" dirty="0"/>
              <a:t>	    </a:t>
            </a:r>
            <a:r>
              <a:rPr lang="fr-FR" sz="2800" b="1" dirty="0" err="1"/>
              <a:t>Demonstration</a:t>
            </a:r>
            <a:r>
              <a:rPr lang="fr-FR" sz="2800" b="1" dirty="0"/>
              <a:t> of the </a:t>
            </a:r>
            <a:r>
              <a:rPr lang="fr-FR" sz="2800" b="1" dirty="0" err="1"/>
              <a:t>directional</a:t>
            </a:r>
            <a:r>
              <a:rPr lang="fr-FR" sz="2800" b="1" dirty="0"/>
              <a:t> </a:t>
            </a:r>
            <a:r>
              <a:rPr lang="fr-FR" sz="2800" b="1" dirty="0" err="1"/>
              <a:t>detection</a:t>
            </a:r>
            <a:r>
              <a:rPr lang="fr-FR" sz="2800" b="1" dirty="0"/>
              <a:t> </a:t>
            </a:r>
            <a:br>
              <a:rPr lang="fr-FR" sz="2800" b="1" dirty="0"/>
            </a:br>
            <a:r>
              <a:rPr lang="fr-FR" sz="2800" b="1" dirty="0"/>
              <a:t>		</a:t>
            </a:r>
            <a:r>
              <a:rPr lang="fr-FR" sz="2800" b="1" dirty="0" err="1"/>
              <a:t>with</a:t>
            </a:r>
            <a:r>
              <a:rPr lang="fr-FR" sz="2800" b="1" dirty="0"/>
              <a:t> mono-</a:t>
            </a:r>
            <a:r>
              <a:rPr lang="fr-FR" sz="2800" b="1" dirty="0" err="1"/>
              <a:t>energetic</a:t>
            </a:r>
            <a:r>
              <a:rPr lang="fr-FR" sz="2800" b="1" dirty="0"/>
              <a:t> neutron </a:t>
            </a:r>
            <a:r>
              <a:rPr lang="fr-FR" sz="2800" b="1" dirty="0" err="1"/>
              <a:t>fields</a:t>
            </a:r>
            <a:endParaRPr lang="fr-FR" sz="28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A978A3-AE05-1444-B3F5-E3444009A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66" y="1867325"/>
            <a:ext cx="4756933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fr-FR" sz="2400" dirty="0"/>
              <a:t>- </a:t>
            </a:r>
            <a:r>
              <a:rPr lang="fr-FR" sz="2900" dirty="0"/>
              <a:t> The AMANDE </a:t>
            </a:r>
            <a:r>
              <a:rPr lang="fr-FR" sz="2900" dirty="0" err="1"/>
              <a:t>facility</a:t>
            </a:r>
            <a:r>
              <a:rPr lang="fr-FR" sz="2900" dirty="0"/>
              <a:t> (ASNR (ex-IRSN)-Cadarache)</a:t>
            </a:r>
          </a:p>
          <a:p>
            <a:pPr marL="0" indent="0">
              <a:buNone/>
            </a:pPr>
            <a:r>
              <a:rPr lang="fr-FR" sz="2900" dirty="0"/>
              <a:t> </a:t>
            </a:r>
            <a:r>
              <a:rPr lang="fr-FR" sz="2900" dirty="0" err="1"/>
              <a:t>provides</a:t>
            </a:r>
            <a:r>
              <a:rPr lang="fr-FR" sz="2900" dirty="0"/>
              <a:t> mono-</a:t>
            </a:r>
            <a:r>
              <a:rPr lang="fr-FR" sz="2900" dirty="0" err="1"/>
              <a:t>energetic</a:t>
            </a:r>
            <a:r>
              <a:rPr lang="fr-FR" sz="2900" dirty="0"/>
              <a:t> neutron </a:t>
            </a:r>
            <a:r>
              <a:rPr lang="fr-FR" sz="2900" dirty="0" err="1"/>
              <a:t>fields</a:t>
            </a:r>
            <a:endParaRPr lang="fr-FR" sz="2900" dirty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dirty="0"/>
              <a:t>- </a:t>
            </a:r>
            <a:r>
              <a:rPr lang="fr-FR" sz="2900" dirty="0"/>
              <a:t>The </a:t>
            </a:r>
            <a:r>
              <a:rPr lang="fr-FR" sz="2900" dirty="0" err="1"/>
              <a:t>energy</a:t>
            </a:r>
            <a:r>
              <a:rPr lang="fr-FR" sz="2900" dirty="0"/>
              <a:t> of a mono-</a:t>
            </a:r>
            <a:r>
              <a:rPr lang="fr-FR" sz="2900" dirty="0" err="1"/>
              <a:t>energetic</a:t>
            </a:r>
            <a:r>
              <a:rPr lang="fr-FR" sz="2900" dirty="0"/>
              <a:t> neutron </a:t>
            </a:r>
            <a:r>
              <a:rPr lang="fr-FR" sz="2900" dirty="0" err="1"/>
              <a:t>field</a:t>
            </a:r>
            <a:r>
              <a:rPr lang="fr-FR" sz="2900" dirty="0"/>
              <a:t> </a:t>
            </a:r>
            <a:r>
              <a:rPr lang="fr-FR" sz="2900" dirty="0" err="1"/>
              <a:t>is</a:t>
            </a:r>
            <a:endParaRPr lang="fr-FR" sz="2900" dirty="0"/>
          </a:p>
          <a:p>
            <a:pPr marL="0" indent="0">
              <a:buNone/>
            </a:pPr>
            <a:r>
              <a:rPr lang="fr-FR" sz="2900" dirty="0"/>
              <a:t> </a:t>
            </a:r>
            <a:r>
              <a:rPr lang="fr-FR" sz="2900" dirty="0" err="1"/>
              <a:t>defined</a:t>
            </a:r>
            <a:r>
              <a:rPr lang="fr-FR" sz="2900" dirty="0"/>
              <a:t> by the angle of </a:t>
            </a:r>
            <a:r>
              <a:rPr lang="fr-FR" sz="2900" b="1" dirty="0" err="1"/>
              <a:t>each</a:t>
            </a:r>
            <a:r>
              <a:rPr lang="fr-FR" sz="2900" b="1" dirty="0"/>
              <a:t> </a:t>
            </a:r>
            <a:r>
              <a:rPr lang="fr-FR" sz="2900" b="1" dirty="0" err="1"/>
              <a:t>nuclear</a:t>
            </a:r>
            <a:r>
              <a:rPr lang="fr-FR" sz="2900" b="1" dirty="0"/>
              <a:t> </a:t>
            </a:r>
            <a:r>
              <a:rPr lang="fr-FR" sz="2900" b="1" dirty="0" err="1"/>
              <a:t>recoil</a:t>
            </a:r>
            <a:r>
              <a:rPr lang="fr-FR" sz="2900" dirty="0"/>
              <a:t> </a:t>
            </a:r>
            <a:r>
              <a:rPr lang="fr-FR" sz="2900" dirty="0" err="1"/>
              <a:t>track</a:t>
            </a:r>
            <a:r>
              <a:rPr lang="fr-FR" sz="2900" dirty="0"/>
              <a:t> </a:t>
            </a:r>
            <a:r>
              <a:rPr lang="fr-FR" sz="2900" dirty="0" err="1"/>
              <a:t>with</a:t>
            </a:r>
            <a:endParaRPr lang="fr-FR" sz="2900" dirty="0"/>
          </a:p>
          <a:p>
            <a:pPr marL="0" indent="0">
              <a:buNone/>
            </a:pPr>
            <a:r>
              <a:rPr lang="fr-FR" sz="2900" dirty="0"/>
              <a:t> respect to the neutron direction…</a:t>
            </a:r>
          </a:p>
          <a:p>
            <a:pPr marL="0" indent="0">
              <a:buNone/>
            </a:pPr>
            <a:endParaRPr lang="fr-FR" sz="2900" dirty="0"/>
          </a:p>
          <a:p>
            <a:pPr marL="0" indent="0">
              <a:buNone/>
            </a:pPr>
            <a:r>
              <a:rPr lang="fr-FR" sz="2900" dirty="0"/>
              <a:t> But the </a:t>
            </a:r>
            <a:r>
              <a:rPr lang="fr-FR" sz="2900" dirty="0" err="1"/>
              <a:t>ionization</a:t>
            </a:r>
            <a:r>
              <a:rPr lang="fr-FR" sz="2900" dirty="0"/>
              <a:t> </a:t>
            </a:r>
            <a:r>
              <a:rPr lang="fr-FR" sz="2900" dirty="0" err="1"/>
              <a:t>energy</a:t>
            </a:r>
            <a:r>
              <a:rPr lang="fr-FR" sz="2900" dirty="0"/>
              <a:t> of the </a:t>
            </a:r>
            <a:r>
              <a:rPr lang="fr-FR" sz="2900" dirty="0" err="1"/>
              <a:t>recoil</a:t>
            </a:r>
            <a:r>
              <a:rPr lang="fr-FR" sz="2900" dirty="0"/>
              <a:t> </a:t>
            </a:r>
            <a:r>
              <a:rPr lang="fr-FR" sz="2900" dirty="0" err="1"/>
              <a:t>is</a:t>
            </a:r>
            <a:r>
              <a:rPr lang="fr-FR" sz="2900" dirty="0"/>
              <a:t> </a:t>
            </a:r>
            <a:r>
              <a:rPr lang="fr-FR" sz="2900" dirty="0" err="1"/>
              <a:t>different</a:t>
            </a:r>
            <a:r>
              <a:rPr lang="fr-FR" sz="2900" dirty="0"/>
              <a:t> of </a:t>
            </a:r>
            <a:r>
              <a:rPr lang="fr-FR" sz="2900" dirty="0" err="1"/>
              <a:t>its</a:t>
            </a:r>
            <a:endParaRPr lang="fr-FR" sz="2900" dirty="0"/>
          </a:p>
          <a:p>
            <a:pPr marL="0" indent="0">
              <a:buNone/>
            </a:pPr>
            <a:r>
              <a:rPr lang="fr-FR" sz="2900" dirty="0"/>
              <a:t> </a:t>
            </a:r>
            <a:r>
              <a:rPr lang="fr-FR" sz="2900" dirty="0" err="1"/>
              <a:t>kinetic</a:t>
            </a:r>
            <a:r>
              <a:rPr lang="fr-FR" sz="2900" dirty="0"/>
              <a:t> </a:t>
            </a:r>
            <a:r>
              <a:rPr lang="fr-FR" sz="2900" dirty="0" err="1"/>
              <a:t>energy</a:t>
            </a:r>
            <a:r>
              <a:rPr lang="fr-FR" sz="2900" dirty="0"/>
              <a:t>…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3300" dirty="0"/>
              <a:t>It </a:t>
            </a:r>
            <a:r>
              <a:rPr lang="fr-FR" sz="3300" dirty="0" err="1"/>
              <a:t>is</a:t>
            </a:r>
            <a:r>
              <a:rPr lang="fr-FR" sz="3300" dirty="0"/>
              <a:t> </a:t>
            </a:r>
            <a:r>
              <a:rPr lang="fr-FR" sz="3300" dirty="0" err="1"/>
              <a:t>quenched</a:t>
            </a:r>
            <a:r>
              <a:rPr lang="fr-FR" sz="3300" dirty="0"/>
              <a:t> !!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dirty="0"/>
              <a:t> 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dirty="0"/>
              <a:t>	</a:t>
            </a: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60D5FA36-F436-1087-8840-69FEEFB2803E}"/>
              </a:ext>
            </a:extLst>
          </p:cNvPr>
          <p:cNvSpPr/>
          <p:nvPr/>
        </p:nvSpPr>
        <p:spPr>
          <a:xfrm>
            <a:off x="4890499" y="1482687"/>
            <a:ext cx="4119935" cy="42803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AD89B3-4315-0D44-7BD5-58888C006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4480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97B9AD-876E-B5D0-FD7E-7CAEA47CA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651" y="150783"/>
            <a:ext cx="8752697" cy="997196"/>
          </a:xfrm>
        </p:spPr>
        <p:txBody>
          <a:bodyPr/>
          <a:lstStyle/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At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energies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27 keV neutron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b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Proton and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recoils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give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neutron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b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fr-FR" sz="1400" dirty="0">
                <a:effectLst/>
              </a:rPr>
              <a:t>C. Beaufort </a:t>
            </a:r>
            <a:r>
              <a:rPr lang="fr-FR" sz="1400" i="1" dirty="0">
                <a:effectLst/>
              </a:rPr>
              <a:t>et al</a:t>
            </a:r>
            <a:r>
              <a:rPr lang="fr-FR" sz="1400" dirty="0">
                <a:effectLst/>
              </a:rPr>
              <a:t> 2024 </a:t>
            </a:r>
            <a:r>
              <a:rPr lang="fr-FR" sz="1400" i="1" dirty="0">
                <a:effectLst/>
              </a:rPr>
              <a:t>JINST</a:t>
            </a:r>
            <a:r>
              <a:rPr lang="fr-FR" sz="1400" dirty="0">
                <a:effectLst/>
              </a:rPr>
              <a:t> </a:t>
            </a:r>
            <a:r>
              <a:rPr lang="fr-FR" sz="1400" b="1" dirty="0">
                <a:effectLst/>
              </a:rPr>
              <a:t>19</a:t>
            </a:r>
            <a:r>
              <a:rPr lang="fr-FR" sz="1400" dirty="0">
                <a:effectLst/>
              </a:rPr>
              <a:t> P05052, </a:t>
            </a:r>
            <a:r>
              <a:rPr lang="fr-FR" sz="1400" dirty="0">
                <a:hlinkClick r:id="rId2"/>
              </a:rPr>
              <a:t>arXiv:2312.12842</a:t>
            </a:r>
            <a:r>
              <a:rPr lang="fr-FR" sz="1400" dirty="0"/>
              <a:t>  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5AC8079-3104-7C9A-037F-185748619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9" y="1052736"/>
            <a:ext cx="4372015" cy="314933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602AEE5-D1F5-0C46-016F-64A6FE5F3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329" y="1101996"/>
            <a:ext cx="4490143" cy="29750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27F835A-E53F-C949-AF06-6D737D702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1667" y="4233321"/>
            <a:ext cx="5066363" cy="260280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42BE550-CA7F-1F55-181B-5A62B96C3A84}"/>
              </a:ext>
            </a:extLst>
          </p:cNvPr>
          <p:cNvSpPr txBox="1"/>
          <p:nvPr/>
        </p:nvSpPr>
        <p:spPr>
          <a:xfrm>
            <a:off x="160732" y="4721230"/>
            <a:ext cx="4110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The </a:t>
            </a:r>
            <a:r>
              <a:rPr lang="fr-FR" sz="2000" b="1" dirty="0" err="1"/>
              <a:t>kinetic</a:t>
            </a:r>
            <a:r>
              <a:rPr lang="fr-FR" sz="2000" b="1" dirty="0"/>
              <a:t> </a:t>
            </a:r>
            <a:r>
              <a:rPr lang="fr-FR" sz="2000" b="1" dirty="0" err="1"/>
              <a:t>energy</a:t>
            </a:r>
            <a:r>
              <a:rPr lang="fr-FR" sz="2000" b="1" dirty="0"/>
              <a:t> </a:t>
            </a:r>
            <a:r>
              <a:rPr lang="fr-FR" sz="2000" b="1" dirty="0" err="1"/>
              <a:t>is</a:t>
            </a:r>
            <a:r>
              <a:rPr lang="fr-FR" sz="2000" b="1" dirty="0"/>
              <a:t> </a:t>
            </a:r>
            <a:r>
              <a:rPr lang="fr-FR" sz="2000" b="1" dirty="0" err="1"/>
              <a:t>reconstructed</a:t>
            </a:r>
            <a:r>
              <a:rPr lang="fr-FR" sz="2000" b="1" dirty="0"/>
              <a:t> </a:t>
            </a:r>
            <a:r>
              <a:rPr lang="fr-FR" sz="2000" b="1" dirty="0" err="1"/>
              <a:t>with</a:t>
            </a:r>
            <a:r>
              <a:rPr lang="fr-FR" sz="2000" b="1" dirty="0"/>
              <a:t> the </a:t>
            </a:r>
            <a:r>
              <a:rPr lang="fr-FR" sz="2000" b="1" dirty="0" err="1"/>
              <a:t>Ionization</a:t>
            </a:r>
            <a:r>
              <a:rPr lang="fr-FR" sz="2000" b="1" dirty="0"/>
              <a:t> </a:t>
            </a:r>
            <a:r>
              <a:rPr lang="fr-FR" sz="2000" b="1" dirty="0" err="1"/>
              <a:t>quenching</a:t>
            </a:r>
            <a:r>
              <a:rPr lang="fr-FR" sz="2000" b="1" dirty="0"/>
              <a:t> factor     </a:t>
            </a:r>
            <a:r>
              <a:rPr lang="fr-FR" sz="2000" b="1" dirty="0" err="1"/>
              <a:t>measured</a:t>
            </a:r>
            <a:r>
              <a:rPr lang="fr-FR" sz="2000" b="1" dirty="0"/>
              <a:t> by COMIMAC</a:t>
            </a:r>
          </a:p>
          <a:p>
            <a:endParaRPr lang="fr-FR" sz="2000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BA19613-5C28-2B83-136F-9E7A028A7F1C}"/>
              </a:ext>
            </a:extLst>
          </p:cNvPr>
          <p:cNvSpPr txBox="1"/>
          <p:nvPr/>
        </p:nvSpPr>
        <p:spPr>
          <a:xfrm>
            <a:off x="1152395" y="4077072"/>
            <a:ext cx="2174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spc="-8" dirty="0" err="1">
                <a:solidFill>
                  <a:srgbClr val="22373A"/>
                </a:solidFill>
                <a:latin typeface="Arial"/>
                <a:cs typeface="Arial"/>
              </a:rPr>
              <a:t>Angular</a:t>
            </a:r>
            <a:r>
              <a:rPr lang="fr-FR" sz="1800" spc="74" dirty="0">
                <a:solidFill>
                  <a:srgbClr val="22373A"/>
                </a:solidFill>
                <a:latin typeface="Arial"/>
                <a:cs typeface="Arial"/>
              </a:rPr>
              <a:t> </a:t>
            </a:r>
            <a:r>
              <a:rPr lang="fr-FR" sz="1800" spc="8" dirty="0">
                <a:solidFill>
                  <a:srgbClr val="22373A"/>
                </a:solidFill>
                <a:latin typeface="Arial"/>
                <a:cs typeface="Arial"/>
              </a:rPr>
              <a:t>distribution</a:t>
            </a:r>
            <a:endParaRPr lang="fr-FR" sz="1800" dirty="0">
              <a:latin typeface="Arial"/>
              <a:cs typeface="Arial"/>
            </a:endParaRPr>
          </a:p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13E6710-C38C-F8E9-991C-27319C92566E}"/>
              </a:ext>
            </a:extLst>
          </p:cNvPr>
          <p:cNvSpPr txBox="1"/>
          <p:nvPr/>
        </p:nvSpPr>
        <p:spPr>
          <a:xfrm>
            <a:off x="5592326" y="3861048"/>
            <a:ext cx="2004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spc="-30" dirty="0">
                <a:solidFill>
                  <a:srgbClr val="22373A"/>
                </a:solidFill>
                <a:latin typeface="Arial"/>
                <a:cs typeface="Arial"/>
              </a:rPr>
              <a:t>Neutron</a:t>
            </a:r>
            <a:r>
              <a:rPr lang="en-GB" sz="1800" spc="67" dirty="0">
                <a:solidFill>
                  <a:srgbClr val="22373A"/>
                </a:solidFill>
                <a:latin typeface="Arial"/>
                <a:cs typeface="Arial"/>
              </a:rPr>
              <a:t> </a:t>
            </a:r>
            <a:r>
              <a:rPr lang="en-GB" sz="1800" spc="-15" dirty="0">
                <a:solidFill>
                  <a:srgbClr val="22373A"/>
                </a:solidFill>
                <a:latin typeface="Arial"/>
                <a:cs typeface="Arial"/>
              </a:rPr>
              <a:t>spectrum</a:t>
            </a:r>
            <a:endParaRPr lang="en-GB" sz="1800" dirty="0">
              <a:latin typeface="Arial"/>
              <a:cs typeface="Arial"/>
            </a:endParaRPr>
          </a:p>
          <a:p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4B35B8C5-6BA3-3B48-B888-B4B55C3DBBB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9619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880" y="96155"/>
            <a:ext cx="6951658" cy="682904"/>
          </a:xfrm>
          <a:prstGeom prst="rect">
            <a:avLst/>
          </a:prstGeom>
        </p:spPr>
        <p:txBody>
          <a:bodyPr vert="horz" wrap="square" lIns="0" tIns="17932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8876">
              <a:spcBef>
                <a:spcPts val="141"/>
              </a:spcBef>
            </a:pPr>
            <a:r>
              <a:rPr lang="fr-FR" sz="2400" b="1" spc="44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mono-</a:t>
            </a:r>
            <a:r>
              <a:rPr lang="fr-FR" sz="2400" b="1" spc="4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energetic</a:t>
            </a:r>
            <a:r>
              <a:rPr lang="fr-FR" sz="2400" b="1" spc="4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Epithermal neutron </a:t>
            </a:r>
            <a:r>
              <a:rPr lang="fr-FR" sz="2400" b="1" spc="4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fr-FR" sz="2400" b="1" spc="4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(8 keV) </a:t>
            </a:r>
            <a:br>
              <a:rPr lang="fr-FR" sz="2400" b="1" spc="44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400" b="1" spc="-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</a:t>
            </a:r>
            <a:r>
              <a:rPr lang="fr-FR" sz="2400" b="1" spc="-5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spectrum</a:t>
            </a:r>
            <a:r>
              <a:rPr lang="fr-FR" sz="2400" b="1" spc="-5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reconstruction</a:t>
            </a:r>
            <a:r>
              <a:rPr lang="fr-FR" sz="24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spc="-1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24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proton </a:t>
            </a:r>
            <a:r>
              <a:rPr lang="fr-FR" sz="2400" b="1" spc="-1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recoils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46146" y="1322561"/>
            <a:ext cx="6848877" cy="0"/>
          </a:xfrm>
          <a:custGeom>
            <a:avLst/>
            <a:gdLst/>
            <a:ahLst/>
            <a:cxnLst/>
            <a:rect l="l" t="t" r="r" b="b"/>
            <a:pathLst>
              <a:path w="4608195">
                <a:moveTo>
                  <a:pt x="0" y="0"/>
                </a:moveTo>
                <a:lnTo>
                  <a:pt x="4608004" y="0"/>
                </a:lnTo>
              </a:path>
            </a:pathLst>
          </a:custGeom>
          <a:ln w="5054">
            <a:solidFill>
              <a:srgbClr val="D5C5B6"/>
            </a:solidFill>
          </a:ln>
        </p:spPr>
        <p:txBody>
          <a:bodyPr wrap="square" lIns="0" tIns="0" rIns="0" bIns="0" rtlCol="0"/>
          <a:lstStyle/>
          <a:p>
            <a:endParaRPr sz="2675"/>
          </a:p>
        </p:txBody>
      </p:sp>
      <p:sp>
        <p:nvSpPr>
          <p:cNvPr id="4" name="object 4"/>
          <p:cNvSpPr/>
          <p:nvPr/>
        </p:nvSpPr>
        <p:spPr>
          <a:xfrm>
            <a:off x="1146146" y="1322557"/>
            <a:ext cx="6848877" cy="0"/>
          </a:xfrm>
          <a:custGeom>
            <a:avLst/>
            <a:gdLst/>
            <a:ahLst/>
            <a:cxnLst/>
            <a:rect l="l" t="t" r="r" b="b"/>
            <a:pathLst>
              <a:path w="4608195">
                <a:moveTo>
                  <a:pt x="0" y="0"/>
                </a:moveTo>
                <a:lnTo>
                  <a:pt x="4608060" y="0"/>
                </a:lnTo>
              </a:path>
            </a:pathLst>
          </a:custGeom>
          <a:ln w="5060">
            <a:solidFill>
              <a:srgbClr val="D5C5B6"/>
            </a:solidFill>
          </a:ln>
        </p:spPr>
        <p:txBody>
          <a:bodyPr wrap="square" lIns="0" tIns="0" rIns="0" bIns="0" rtlCol="0"/>
          <a:lstStyle/>
          <a:p>
            <a:endParaRPr sz="2675"/>
          </a:p>
        </p:txBody>
      </p:sp>
      <p:sp>
        <p:nvSpPr>
          <p:cNvPr id="6" name="object 6"/>
          <p:cNvSpPr/>
          <p:nvPr/>
        </p:nvSpPr>
        <p:spPr>
          <a:xfrm>
            <a:off x="395536" y="836712"/>
            <a:ext cx="4074871" cy="38540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75"/>
          </a:p>
        </p:txBody>
      </p:sp>
      <p:sp>
        <p:nvSpPr>
          <p:cNvPr id="7" name="object 7"/>
          <p:cNvSpPr/>
          <p:nvPr/>
        </p:nvSpPr>
        <p:spPr>
          <a:xfrm>
            <a:off x="4634477" y="524091"/>
            <a:ext cx="4052323" cy="4129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675"/>
          </a:p>
        </p:txBody>
      </p:sp>
      <p:sp>
        <p:nvSpPr>
          <p:cNvPr id="8" name="object 8"/>
          <p:cNvSpPr txBox="1"/>
          <p:nvPr/>
        </p:nvSpPr>
        <p:spPr>
          <a:xfrm>
            <a:off x="5802625" y="4524038"/>
            <a:ext cx="2186643" cy="264328"/>
          </a:xfrm>
          <a:prstGeom prst="rect">
            <a:avLst/>
          </a:prstGeom>
        </p:spPr>
        <p:txBody>
          <a:bodyPr vert="horz" wrap="square" lIns="0" tIns="17932" rIns="0" bIns="0" rtlCol="0">
            <a:spAutoFit/>
          </a:bodyPr>
          <a:lstStyle/>
          <a:p>
            <a:pPr marL="18876">
              <a:spcBef>
                <a:spcPts val="141"/>
              </a:spcBef>
            </a:pPr>
            <a:r>
              <a:rPr lang="en-GB" sz="1600" spc="-30" dirty="0">
                <a:solidFill>
                  <a:srgbClr val="22373A"/>
                </a:solidFill>
                <a:latin typeface="Arial"/>
                <a:cs typeface="Arial"/>
              </a:rPr>
              <a:t>Neutron</a:t>
            </a:r>
            <a:r>
              <a:rPr sz="1600" spc="67" dirty="0">
                <a:solidFill>
                  <a:srgbClr val="22373A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22373A"/>
                </a:solidFill>
                <a:latin typeface="Arial"/>
                <a:cs typeface="Arial"/>
              </a:rPr>
              <a:t>spectrum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1515" y="4509120"/>
            <a:ext cx="5371109" cy="802233"/>
          </a:xfrm>
          <a:prstGeom prst="rect">
            <a:avLst/>
          </a:prstGeom>
        </p:spPr>
        <p:txBody>
          <a:bodyPr vert="horz" wrap="square" lIns="0" tIns="17932" rIns="0" bIns="0" rtlCol="0">
            <a:spAutoFit/>
          </a:bodyPr>
          <a:lstStyle/>
          <a:p>
            <a:pPr marL="923021">
              <a:spcBef>
                <a:spcPts val="141"/>
              </a:spcBef>
            </a:pPr>
            <a:r>
              <a:rPr sz="1600" spc="-8" dirty="0">
                <a:solidFill>
                  <a:srgbClr val="22373A"/>
                </a:solidFill>
                <a:latin typeface="Arial"/>
                <a:cs typeface="Arial"/>
              </a:rPr>
              <a:t>Angular</a:t>
            </a:r>
            <a:r>
              <a:rPr sz="1600" spc="74" dirty="0">
                <a:solidFill>
                  <a:srgbClr val="22373A"/>
                </a:solidFill>
                <a:latin typeface="Arial"/>
                <a:cs typeface="Arial"/>
              </a:rPr>
              <a:t> </a:t>
            </a:r>
            <a:r>
              <a:rPr sz="1600" spc="8" dirty="0">
                <a:solidFill>
                  <a:srgbClr val="22373A"/>
                </a:solidFill>
                <a:latin typeface="Arial"/>
                <a:cs typeface="Arial"/>
              </a:rPr>
              <a:t>distribution</a:t>
            </a:r>
            <a:endParaRPr sz="1600" dirty="0">
              <a:latin typeface="Arial"/>
              <a:cs typeface="Arial"/>
            </a:endParaRPr>
          </a:p>
          <a:p>
            <a:pPr>
              <a:spcBef>
                <a:spcPts val="52"/>
              </a:spcBef>
            </a:pPr>
            <a:endParaRPr sz="1412" dirty="0">
              <a:latin typeface="Arial"/>
              <a:cs typeface="Arial"/>
            </a:endParaRPr>
          </a:p>
          <a:p>
            <a:pPr marL="18876">
              <a:spcBef>
                <a:spcPts val="8"/>
              </a:spcBef>
            </a:pPr>
            <a:r>
              <a:rPr sz="2000" b="1" spc="-15" dirty="0">
                <a:solidFill>
                  <a:srgbClr val="22373A"/>
                </a:solidFill>
                <a:latin typeface="Arial"/>
                <a:cs typeface="Arial"/>
              </a:rPr>
              <a:t>Directional </a:t>
            </a:r>
            <a:r>
              <a:rPr sz="2000" b="1" spc="-59" dirty="0">
                <a:solidFill>
                  <a:srgbClr val="22373A"/>
                </a:solidFill>
                <a:latin typeface="Arial"/>
                <a:cs typeface="Arial"/>
              </a:rPr>
              <a:t>performances </a:t>
            </a:r>
            <a:r>
              <a:rPr sz="2000" b="1" spc="15" dirty="0">
                <a:solidFill>
                  <a:srgbClr val="22373A"/>
                </a:solidFill>
                <a:latin typeface="Arial"/>
                <a:cs typeface="Arial"/>
              </a:rPr>
              <a:t>at </a:t>
            </a:r>
            <a:r>
              <a:rPr sz="2000" b="1" spc="15" dirty="0">
                <a:solidFill>
                  <a:srgbClr val="22373A"/>
                </a:solidFill>
                <a:latin typeface="Times New Roman"/>
                <a:cs typeface="Times New Roman"/>
              </a:rPr>
              <a:t>8</a:t>
            </a:r>
            <a:r>
              <a:rPr sz="2000" b="1" spc="-179" dirty="0">
                <a:solidFill>
                  <a:srgbClr val="22373A"/>
                </a:solidFill>
                <a:latin typeface="Times New Roman"/>
                <a:cs typeface="Times New Roman"/>
              </a:rPr>
              <a:t> </a:t>
            </a:r>
            <a:r>
              <a:rPr sz="2000" b="1" spc="-8" dirty="0">
                <a:solidFill>
                  <a:srgbClr val="22373A"/>
                </a:solidFill>
                <a:latin typeface="Times New Roman"/>
                <a:cs typeface="Times New Roman"/>
              </a:rPr>
              <a:t>keV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3CC0297-89D1-F8C5-6127-B0A6FE7AAEE3}"/>
              </a:ext>
            </a:extLst>
          </p:cNvPr>
          <p:cNvSpPr txBox="1"/>
          <p:nvPr/>
        </p:nvSpPr>
        <p:spPr>
          <a:xfrm>
            <a:off x="431515" y="5794625"/>
            <a:ext cx="397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Cyprien Beaufort</a:t>
            </a:r>
            <a:r>
              <a:rPr lang="fr-FR" baseline="30000" dirty="0"/>
              <a:t> </a:t>
            </a:r>
            <a:r>
              <a:rPr lang="fr-FR" dirty="0"/>
              <a:t>et al. </a:t>
            </a:r>
            <a:r>
              <a:rPr lang="fr-FR" dirty="0">
                <a:effectLst/>
              </a:rPr>
              <a:t>JCAP08(2022)057</a:t>
            </a:r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F61B7-9ABF-C9F1-05C0-E396B26CD8EC}"/>
              </a:ext>
            </a:extLst>
          </p:cNvPr>
          <p:cNvSpPr/>
          <p:nvPr/>
        </p:nvSpPr>
        <p:spPr>
          <a:xfrm>
            <a:off x="2170335" y="4407214"/>
            <a:ext cx="504056" cy="147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17C024-ECCB-846A-B134-A3C0BCA5C3A7}"/>
              </a:ext>
            </a:extLst>
          </p:cNvPr>
          <p:cNvSpPr/>
          <p:nvPr/>
        </p:nvSpPr>
        <p:spPr>
          <a:xfrm>
            <a:off x="6012160" y="4402743"/>
            <a:ext cx="1296144" cy="152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BF61D23B-C69C-64DD-2A82-28A61BA41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800260"/>
      </p:ext>
    </p:extLst>
  </p:cSld>
  <p:clrMapOvr>
    <a:masterClrMapping/>
  </p:clrMapOvr>
  <p:transition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apture d’écran 2019-05-03 à 15.39.1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594" y="1992815"/>
            <a:ext cx="4135673" cy="3301283"/>
          </a:xfrm>
          <a:prstGeom prst="rect">
            <a:avLst/>
          </a:prstGeom>
        </p:spPr>
      </p:pic>
      <p:pic>
        <p:nvPicPr>
          <p:cNvPr id="10" name="Image 9" descr="Capture d’écran 2019-05-03 à 15.37.1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1" y="2025311"/>
            <a:ext cx="4098911" cy="320999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62060" y="47289"/>
            <a:ext cx="7886700" cy="579691"/>
          </a:xfrm>
        </p:spPr>
        <p:txBody>
          <a:bodyPr>
            <a:normAutofit fontScale="90000"/>
          </a:bodyPr>
          <a:lstStyle/>
          <a:p>
            <a:r>
              <a:rPr lang="fr-FR" sz="2400" b="1" dirty="0"/>
              <a:t>MIMAC-</a:t>
            </a:r>
            <a:r>
              <a:rPr lang="fr-FR" sz="2400" b="1" dirty="0" err="1"/>
              <a:t>FastN</a:t>
            </a:r>
            <a:r>
              <a:rPr lang="fr-FR" sz="2400" b="1" dirty="0"/>
              <a:t> - </a:t>
            </a:r>
            <a:r>
              <a:rPr lang="fr-FR" sz="2400" b="1" dirty="0" err="1"/>
              <a:t>Polyenergetic</a:t>
            </a:r>
            <a:r>
              <a:rPr lang="fr-FR" sz="2400" b="1" dirty="0"/>
              <a:t> </a:t>
            </a:r>
            <a:r>
              <a:rPr lang="fr-FR" sz="2400" b="1" dirty="0" err="1"/>
              <a:t>measurement</a:t>
            </a:r>
            <a:r>
              <a:rPr lang="fr-FR" sz="2400" b="1" dirty="0"/>
              <a:t> of </a:t>
            </a:r>
            <a:r>
              <a:rPr lang="fr-FR" sz="2400" b="1" baseline="30000" dirty="0"/>
              <a:t>9</a:t>
            </a:r>
            <a:r>
              <a:rPr lang="fr-FR" sz="2400" b="1" dirty="0"/>
              <a:t>Be(d(1.45 MeV),n) 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1270000" y="6519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30199" y="1668299"/>
            <a:ext cx="34671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EA6B12"/>
                </a:solidFill>
              </a:rPr>
              <a:t>Spectrum </a:t>
            </a:r>
            <a:r>
              <a:rPr lang="fr-FR" sz="2000" dirty="0" err="1">
                <a:solidFill>
                  <a:srgbClr val="EA6B12"/>
                </a:solidFill>
              </a:rPr>
              <a:t>measured</a:t>
            </a:r>
            <a:r>
              <a:rPr lang="fr-FR" sz="2000" dirty="0">
                <a:solidFill>
                  <a:srgbClr val="EA6B12"/>
                </a:solidFill>
              </a:rPr>
              <a:t> </a:t>
            </a:r>
            <a:r>
              <a:rPr lang="fr-FR" sz="2000" dirty="0" err="1">
                <a:solidFill>
                  <a:srgbClr val="EA6B12"/>
                </a:solidFill>
              </a:rPr>
              <a:t>at</a:t>
            </a:r>
            <a:r>
              <a:rPr lang="fr-FR" sz="2000" dirty="0">
                <a:solidFill>
                  <a:srgbClr val="EA6B12"/>
                </a:solidFill>
              </a:rPr>
              <a:t> </a:t>
            </a:r>
            <a:r>
              <a:rPr lang="fr-FR" sz="2000" b="1" dirty="0">
                <a:solidFill>
                  <a:srgbClr val="EA6B12"/>
                </a:solidFill>
              </a:rPr>
              <a:t>0 </a:t>
            </a:r>
            <a:r>
              <a:rPr lang="fr-FR" sz="2000" b="1" dirty="0" err="1">
                <a:solidFill>
                  <a:srgbClr val="EA6B12"/>
                </a:solidFill>
              </a:rPr>
              <a:t>deg</a:t>
            </a:r>
            <a:endParaRPr lang="fr-FR" sz="2000" b="1" dirty="0">
              <a:solidFill>
                <a:srgbClr val="EA6B12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012265" y="1607338"/>
            <a:ext cx="36703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EA6B12"/>
                </a:solidFill>
              </a:rPr>
              <a:t>Spectrum </a:t>
            </a:r>
            <a:r>
              <a:rPr lang="fr-FR" sz="2000" dirty="0" err="1">
                <a:solidFill>
                  <a:srgbClr val="EA6B12"/>
                </a:solidFill>
              </a:rPr>
              <a:t>measured</a:t>
            </a:r>
            <a:r>
              <a:rPr lang="fr-FR" sz="2000" dirty="0">
                <a:solidFill>
                  <a:srgbClr val="EA6B12"/>
                </a:solidFill>
              </a:rPr>
              <a:t> </a:t>
            </a:r>
            <a:r>
              <a:rPr lang="fr-FR" sz="2000" dirty="0" err="1">
                <a:solidFill>
                  <a:srgbClr val="EA6B12"/>
                </a:solidFill>
              </a:rPr>
              <a:t>at</a:t>
            </a:r>
            <a:r>
              <a:rPr lang="fr-FR" sz="2000" dirty="0">
                <a:solidFill>
                  <a:srgbClr val="EA6B12"/>
                </a:solidFill>
              </a:rPr>
              <a:t> </a:t>
            </a:r>
            <a:r>
              <a:rPr lang="fr-FR" sz="2000" b="1" dirty="0">
                <a:solidFill>
                  <a:srgbClr val="EA6B12"/>
                </a:solidFill>
              </a:rPr>
              <a:t>60 </a:t>
            </a:r>
            <a:r>
              <a:rPr lang="fr-FR" sz="2000" b="1" dirty="0" err="1">
                <a:solidFill>
                  <a:srgbClr val="EA6B12"/>
                </a:solidFill>
              </a:rPr>
              <a:t>deg</a:t>
            </a:r>
            <a:endParaRPr lang="fr-FR" sz="2000" b="1" dirty="0">
              <a:solidFill>
                <a:srgbClr val="EA6B12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5163" y="6016899"/>
            <a:ext cx="521739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/>
              <a:t>M.E. </a:t>
            </a:r>
            <a:r>
              <a:rPr lang="fr-FR" sz="1600" dirty="0" err="1"/>
              <a:t>Capoulat</a:t>
            </a:r>
            <a:r>
              <a:rPr lang="fr-FR" sz="1600" dirty="0"/>
              <a:t>, </a:t>
            </a:r>
            <a:r>
              <a:rPr lang="fr-FR" sz="1600" dirty="0" err="1"/>
              <a:t>N.Sauzet</a:t>
            </a:r>
            <a:r>
              <a:rPr lang="fr-FR" sz="1600" dirty="0"/>
              <a:t> </a:t>
            </a:r>
            <a:r>
              <a:rPr lang="fr-FR" sz="1600" i="1" dirty="0"/>
              <a:t>et al.</a:t>
            </a:r>
          </a:p>
          <a:p>
            <a:r>
              <a:rPr lang="fr-FR" sz="1600" dirty="0"/>
              <a:t>« Neutron </a:t>
            </a:r>
            <a:r>
              <a:rPr lang="fr-FR" sz="1600" dirty="0" err="1"/>
              <a:t>spectrometry</a:t>
            </a:r>
            <a:r>
              <a:rPr lang="fr-FR" sz="1600" dirty="0"/>
              <a:t> of the </a:t>
            </a:r>
            <a:r>
              <a:rPr lang="fr-FR" sz="1600" baseline="30000" dirty="0"/>
              <a:t>9</a:t>
            </a:r>
            <a:r>
              <a:rPr lang="fr-FR" sz="1600" dirty="0"/>
              <a:t>Be(d(1.45 MeV),n)</a:t>
            </a:r>
            <a:r>
              <a:rPr lang="fr-FR" sz="1600" baseline="30000" dirty="0"/>
              <a:t>10</a:t>
            </a:r>
            <a:r>
              <a:rPr lang="fr-FR" sz="1600" dirty="0"/>
              <a:t>B </a:t>
            </a:r>
            <a:r>
              <a:rPr lang="fr-FR" sz="1600" dirty="0" err="1"/>
              <a:t>reaction</a:t>
            </a:r>
            <a:r>
              <a:rPr lang="fr-FR" sz="1600" dirty="0"/>
              <a:t>  for </a:t>
            </a:r>
            <a:r>
              <a:rPr lang="fr-FR" sz="1600" dirty="0" err="1"/>
              <a:t>accelerator-based</a:t>
            </a:r>
            <a:r>
              <a:rPr lang="fr-FR" sz="1600" dirty="0"/>
              <a:t> BNCT »  NIM B, vol. 445, pp. 57-62, 2019</a:t>
            </a:r>
          </a:p>
        </p:txBody>
      </p:sp>
      <p:grpSp>
        <p:nvGrpSpPr>
          <p:cNvPr id="13" name="Grouper 12"/>
          <p:cNvGrpSpPr/>
          <p:nvPr/>
        </p:nvGrpSpPr>
        <p:grpSpPr>
          <a:xfrm>
            <a:off x="186262" y="744362"/>
            <a:ext cx="4500037" cy="888133"/>
            <a:chOff x="-3691453" y="953308"/>
            <a:chExt cx="4182528" cy="397102"/>
          </a:xfrm>
        </p:grpSpPr>
        <p:sp>
          <p:nvSpPr>
            <p:cNvPr id="14" name="Rectangle à coins arrondis 13"/>
            <p:cNvSpPr/>
            <p:nvPr/>
          </p:nvSpPr>
          <p:spPr>
            <a:xfrm>
              <a:off x="-3488264" y="953308"/>
              <a:ext cx="3843872" cy="39710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25400">
              <a:solidFill>
                <a:srgbClr val="EA6B1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-3691453" y="965151"/>
              <a:ext cx="4182528" cy="326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err="1">
                  <a:solidFill>
                    <a:schemeClr val="bg1"/>
                  </a:solidFill>
                  <a:latin typeface="Arial"/>
                  <a:cs typeface="Arial"/>
                </a:rPr>
                <a:t>Angular</a:t>
              </a:r>
              <a:r>
                <a:rPr lang="fr-FR" sz="2000" dirty="0">
                  <a:solidFill>
                    <a:schemeClr val="bg1"/>
                  </a:solidFill>
                  <a:latin typeface="Arial"/>
                  <a:cs typeface="Arial"/>
                </a:rPr>
                <a:t> distribution</a:t>
              </a:r>
            </a:p>
            <a:p>
              <a:pPr algn="ctr"/>
              <a:r>
                <a:rPr lang="fr-FR" sz="2000" dirty="0">
                  <a:solidFill>
                    <a:schemeClr val="bg1"/>
                  </a:solidFill>
                  <a:latin typeface="Arial"/>
                  <a:cs typeface="Arial"/>
                </a:rPr>
                <a:t>for an AB-BNCT </a:t>
              </a:r>
              <a:r>
                <a:rPr lang="fr-FR" sz="2000" dirty="0" err="1">
                  <a:solidFill>
                    <a:schemeClr val="bg1"/>
                  </a:solidFill>
                  <a:latin typeface="Arial"/>
                  <a:cs typeface="Arial"/>
                </a:rPr>
                <a:t>nuclear</a:t>
              </a:r>
              <a:r>
                <a:rPr lang="fr-FR" sz="200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fr-FR" sz="2000" dirty="0" err="1">
                  <a:solidFill>
                    <a:schemeClr val="bg1"/>
                  </a:solidFill>
                  <a:latin typeface="Arial"/>
                  <a:cs typeface="Arial"/>
                </a:rPr>
                <a:t>reaction</a:t>
              </a:r>
              <a:endParaRPr lang="fr-FR" sz="20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4643965" y="922861"/>
            <a:ext cx="241723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0000"/>
                </a:solidFill>
              </a:rPr>
              <a:t>INFN LNL </a:t>
            </a:r>
          </a:p>
          <a:p>
            <a:pPr algn="ctr"/>
            <a:r>
              <a:rPr lang="fr-FR" sz="2000" b="1" dirty="0">
                <a:solidFill>
                  <a:srgbClr val="000000"/>
                </a:solidFill>
              </a:rPr>
              <a:t>(</a:t>
            </a:r>
            <a:r>
              <a:rPr lang="fr-FR" sz="2000" b="1" dirty="0" err="1">
                <a:solidFill>
                  <a:srgbClr val="000000"/>
                </a:solidFill>
              </a:rPr>
              <a:t>Legnaro</a:t>
            </a:r>
            <a:r>
              <a:rPr lang="fr-FR" sz="2000" b="1" dirty="0">
                <a:solidFill>
                  <a:srgbClr val="000000"/>
                </a:solidFill>
              </a:rPr>
              <a:t> - </a:t>
            </a:r>
            <a:r>
              <a:rPr lang="fr-FR" sz="2000" b="1" dirty="0" err="1">
                <a:solidFill>
                  <a:srgbClr val="000000"/>
                </a:solidFill>
              </a:rPr>
              <a:t>Italy</a:t>
            </a:r>
            <a:r>
              <a:rPr lang="fr-FR" sz="2000" b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082366" y="888994"/>
            <a:ext cx="1993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0000FF"/>
                </a:solidFill>
              </a:rPr>
              <a:t>700 mbar</a:t>
            </a:r>
          </a:p>
          <a:p>
            <a:pPr algn="ctr"/>
            <a:r>
              <a:rPr lang="fr-FR" sz="2000" dirty="0">
                <a:solidFill>
                  <a:srgbClr val="0000FF"/>
                </a:solidFill>
              </a:rPr>
              <a:t>He/CO</a:t>
            </a:r>
            <a:r>
              <a:rPr lang="fr-FR" sz="2000" baseline="-25000" dirty="0">
                <a:solidFill>
                  <a:srgbClr val="0000FF"/>
                </a:solidFill>
              </a:rPr>
              <a:t>2</a:t>
            </a:r>
            <a:r>
              <a:rPr lang="fr-FR" sz="2000" dirty="0">
                <a:solidFill>
                  <a:srgbClr val="0000FF"/>
                </a:solidFill>
              </a:rPr>
              <a:t> (5%)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D8CD64F-5C82-F72F-739F-2B827648D9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brightnessContrast bright="4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2584" y="5103223"/>
            <a:ext cx="1515414" cy="1759967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6100B55-AB3F-75CB-6C37-4AA28E244F45}"/>
              </a:ext>
            </a:extLst>
          </p:cNvPr>
          <p:cNvSpPr txBox="1"/>
          <p:nvPr/>
        </p:nvSpPr>
        <p:spPr>
          <a:xfrm>
            <a:off x="531223" y="5442856"/>
            <a:ext cx="4136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Collaboration </a:t>
            </a:r>
            <a:r>
              <a:rPr lang="fr-FR" dirty="0" err="1"/>
              <a:t>with</a:t>
            </a:r>
            <a:r>
              <a:rPr lang="fr-FR" dirty="0"/>
              <a:t> TANDAR (CNEA-Argentina) </a:t>
            </a:r>
          </a:p>
        </p:txBody>
      </p:sp>
    </p:spTree>
    <p:extLst>
      <p:ext uri="{BB962C8B-B14F-4D97-AF65-F5344CB8AC3E}">
        <p14:creationId xmlns:p14="http://schemas.microsoft.com/office/powerpoint/2010/main" val="532508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r 22"/>
          <p:cNvGrpSpPr/>
          <p:nvPr/>
        </p:nvGrpSpPr>
        <p:grpSpPr>
          <a:xfrm>
            <a:off x="1027926" y="1756143"/>
            <a:ext cx="4483865" cy="3019064"/>
            <a:chOff x="1459733" y="3432529"/>
            <a:chExt cx="4572121" cy="3200400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9733" y="3432529"/>
              <a:ext cx="4554855" cy="3200400"/>
            </a:xfrm>
            <a:prstGeom prst="rect">
              <a:avLst/>
            </a:prstGeom>
          </p:spPr>
        </p:pic>
        <p:sp>
          <p:nvSpPr>
            <p:cNvPr id="25" name="Zone de texte 15"/>
            <p:cNvSpPr txBox="1"/>
            <p:nvPr/>
          </p:nvSpPr>
          <p:spPr>
            <a:xfrm>
              <a:off x="2599269" y="3824793"/>
              <a:ext cx="1032525" cy="941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000" dirty="0">
                  <a:solidFill>
                    <a:srgbClr val="3366FF"/>
                  </a:solidFill>
                  <a:effectLst/>
                  <a:ea typeface="ＭＳ 明朝"/>
                  <a:cs typeface="Times New Roman"/>
                </a:rPr>
                <a:t>Li </a:t>
              </a:r>
              <a:endParaRPr lang="fr-FR" sz="2000" dirty="0">
                <a:effectLst/>
                <a:ea typeface="ＭＳ 明朝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fr-FR" sz="2000" dirty="0">
                  <a:solidFill>
                    <a:srgbClr val="3366FF"/>
                  </a:solidFill>
                  <a:effectLst/>
                  <a:ea typeface="ＭＳ 明朝"/>
                  <a:cs typeface="Times New Roman"/>
                </a:rPr>
                <a:t>840 </a:t>
              </a:r>
              <a:r>
                <a:rPr lang="fr-FR" sz="2000" dirty="0" err="1">
                  <a:solidFill>
                    <a:srgbClr val="3366FF"/>
                  </a:solidFill>
                  <a:effectLst/>
                  <a:ea typeface="ＭＳ 明朝"/>
                  <a:cs typeface="Times New Roman"/>
                </a:rPr>
                <a:t>keV</a:t>
              </a:r>
              <a:endParaRPr lang="fr-FR" sz="2000" dirty="0">
                <a:effectLst/>
                <a:ea typeface="ＭＳ 明朝"/>
                <a:cs typeface="Times New Roman"/>
              </a:endParaRPr>
            </a:p>
          </p:txBody>
        </p:sp>
        <p:sp>
          <p:nvSpPr>
            <p:cNvPr id="27" name="Zone de texte 16"/>
            <p:cNvSpPr txBox="1"/>
            <p:nvPr/>
          </p:nvSpPr>
          <p:spPr>
            <a:xfrm>
              <a:off x="3020298" y="4670322"/>
              <a:ext cx="1302163" cy="8496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000" dirty="0">
                  <a:solidFill>
                    <a:srgbClr val="3366FF"/>
                  </a:solidFill>
                  <a:effectLst/>
                  <a:ea typeface="ＭＳ 明朝"/>
                  <a:cs typeface="Times New Roman"/>
                </a:rPr>
                <a:t>Li </a:t>
              </a:r>
              <a:endParaRPr lang="fr-FR" sz="2000" dirty="0">
                <a:effectLst/>
                <a:ea typeface="ＭＳ 明朝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fr-FR" sz="2000" dirty="0">
                  <a:solidFill>
                    <a:srgbClr val="3366FF"/>
                  </a:solidFill>
                  <a:effectLst/>
                  <a:ea typeface="ＭＳ 明朝"/>
                  <a:cs typeface="Times New Roman"/>
                </a:rPr>
                <a:t>1,16 MeV</a:t>
              </a:r>
              <a:endParaRPr lang="fr-FR" sz="2000" dirty="0">
                <a:effectLst/>
                <a:ea typeface="ＭＳ 明朝"/>
                <a:cs typeface="Times New Roman"/>
              </a:endParaRPr>
            </a:p>
          </p:txBody>
        </p:sp>
        <p:sp>
          <p:nvSpPr>
            <p:cNvPr id="28" name="Zone de texte 20"/>
            <p:cNvSpPr txBox="1"/>
            <p:nvPr/>
          </p:nvSpPr>
          <p:spPr>
            <a:xfrm>
              <a:off x="4091803" y="3435381"/>
              <a:ext cx="1145785" cy="792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000" dirty="0">
                  <a:solidFill>
                    <a:srgbClr val="FF6600"/>
                  </a:solidFill>
                  <a:effectLst/>
                  <a:ea typeface="ＭＳ 明朝"/>
                  <a:cs typeface="Times New Roman"/>
                </a:rPr>
                <a:t>α </a:t>
              </a:r>
              <a:endParaRPr lang="fr-FR" sz="2000" dirty="0">
                <a:effectLst/>
                <a:ea typeface="ＭＳ 明朝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fr-FR" sz="2000" dirty="0">
                  <a:solidFill>
                    <a:srgbClr val="FF6600"/>
                  </a:solidFill>
                  <a:effectLst/>
                  <a:ea typeface="ＭＳ 明朝"/>
                  <a:cs typeface="Times New Roman"/>
                </a:rPr>
                <a:t>1,47 MeV</a:t>
              </a:r>
              <a:endParaRPr lang="fr-FR" sz="2000" dirty="0">
                <a:effectLst/>
                <a:ea typeface="ＭＳ 明朝"/>
                <a:cs typeface="Times New Roman"/>
              </a:endParaRPr>
            </a:p>
          </p:txBody>
        </p:sp>
        <p:sp>
          <p:nvSpPr>
            <p:cNvPr id="29" name="Zone de texte 21"/>
            <p:cNvSpPr txBox="1"/>
            <p:nvPr/>
          </p:nvSpPr>
          <p:spPr>
            <a:xfrm>
              <a:off x="4785773" y="4484080"/>
              <a:ext cx="1246081" cy="856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000" dirty="0">
                  <a:solidFill>
                    <a:srgbClr val="FF6600"/>
                  </a:solidFill>
                  <a:effectLst/>
                  <a:ea typeface="ＭＳ 明朝"/>
                  <a:cs typeface="Times New Roman"/>
                </a:rPr>
                <a:t>α </a:t>
              </a:r>
              <a:endParaRPr lang="fr-FR" sz="2000" dirty="0">
                <a:effectLst/>
                <a:ea typeface="ＭＳ 明朝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fr-FR" sz="2000" dirty="0">
                  <a:solidFill>
                    <a:srgbClr val="FF6600"/>
                  </a:solidFill>
                  <a:effectLst/>
                  <a:ea typeface="ＭＳ 明朝"/>
                  <a:cs typeface="Times New Roman"/>
                </a:rPr>
                <a:t>1,78 MeV</a:t>
              </a:r>
              <a:endParaRPr lang="fr-FR" sz="2000" dirty="0">
                <a:effectLst/>
                <a:ea typeface="ＭＳ 明朝"/>
                <a:cs typeface="Times New Roman"/>
              </a:endParaRPr>
            </a:p>
          </p:txBody>
        </p:sp>
        <p:cxnSp>
          <p:nvCxnSpPr>
            <p:cNvPr id="30" name="Connecteur droit avec flèche 29"/>
            <p:cNvCxnSpPr/>
            <p:nvPr/>
          </p:nvCxnSpPr>
          <p:spPr>
            <a:xfrm flipH="1">
              <a:off x="3048151" y="4586582"/>
              <a:ext cx="117441" cy="831326"/>
            </a:xfrm>
            <a:prstGeom prst="straightConnector1">
              <a:avLst/>
            </a:prstGeom>
            <a:ln>
              <a:solidFill>
                <a:srgbClr val="3366FF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/>
            <p:cNvCxnSpPr/>
            <p:nvPr/>
          </p:nvCxnSpPr>
          <p:spPr>
            <a:xfrm flipH="1">
              <a:off x="3544536" y="5417908"/>
              <a:ext cx="113245" cy="749259"/>
            </a:xfrm>
            <a:prstGeom prst="straightConnector1">
              <a:avLst/>
            </a:prstGeom>
            <a:ln>
              <a:solidFill>
                <a:srgbClr val="3366FF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>
              <a:stCxn id="28" idx="2"/>
            </p:cNvCxnSpPr>
            <p:nvPr/>
          </p:nvCxnSpPr>
          <p:spPr>
            <a:xfrm flipH="1">
              <a:off x="4408179" y="4227575"/>
              <a:ext cx="256517" cy="788287"/>
            </a:xfrm>
            <a:prstGeom prst="straightConnector1">
              <a:avLst/>
            </a:prstGeom>
            <a:ln>
              <a:solidFill>
                <a:srgbClr val="FF6600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/>
            <p:nvPr/>
          </p:nvCxnSpPr>
          <p:spPr>
            <a:xfrm flipH="1">
              <a:off x="4967007" y="5248599"/>
              <a:ext cx="248718" cy="918567"/>
            </a:xfrm>
            <a:prstGeom prst="straightConnector1">
              <a:avLst/>
            </a:prstGeom>
            <a:ln>
              <a:solidFill>
                <a:srgbClr val="FF6600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er 33"/>
          <p:cNvGrpSpPr/>
          <p:nvPr/>
        </p:nvGrpSpPr>
        <p:grpSpPr>
          <a:xfrm>
            <a:off x="0" y="4764558"/>
            <a:ext cx="5763973" cy="1500778"/>
            <a:chOff x="-406400" y="4900024"/>
            <a:chExt cx="5763973" cy="1500778"/>
          </a:xfrm>
        </p:grpSpPr>
        <p:pic>
          <p:nvPicPr>
            <p:cNvPr id="35" name="Image 34" descr="Capture d’écran 2017-07-19 à 14.13.3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3" y="5300134"/>
              <a:ext cx="5353250" cy="1100668"/>
            </a:xfrm>
            <a:prstGeom prst="rect">
              <a:avLst/>
            </a:prstGeom>
          </p:spPr>
        </p:pic>
        <p:sp>
          <p:nvSpPr>
            <p:cNvPr id="36" name="ZoneTexte 35"/>
            <p:cNvSpPr txBox="1"/>
            <p:nvPr/>
          </p:nvSpPr>
          <p:spPr>
            <a:xfrm>
              <a:off x="-406400" y="4900024"/>
              <a:ext cx="23029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i="1" dirty="0"/>
                <a:t>Alpha </a:t>
              </a:r>
              <a:r>
                <a:rPr lang="fr-FR" sz="2000" b="1" i="1" dirty="0" err="1"/>
                <a:t>track</a:t>
              </a:r>
              <a:endParaRPr lang="fr-FR" sz="2000" b="1" i="1" dirty="0"/>
            </a:p>
          </p:txBody>
        </p:sp>
      </p:grpSp>
      <p:grpSp>
        <p:nvGrpSpPr>
          <p:cNvPr id="37" name="Grouper 36"/>
          <p:cNvGrpSpPr/>
          <p:nvPr/>
        </p:nvGrpSpPr>
        <p:grpSpPr>
          <a:xfrm>
            <a:off x="-304788" y="897469"/>
            <a:ext cx="9753611" cy="694266"/>
            <a:chOff x="-3657667" y="965199"/>
            <a:chExt cx="4182528" cy="1032931"/>
          </a:xfrm>
        </p:grpSpPr>
        <p:sp>
          <p:nvSpPr>
            <p:cNvPr id="38" name="Rectangle à coins arrondis 37"/>
            <p:cNvSpPr/>
            <p:nvPr/>
          </p:nvSpPr>
          <p:spPr>
            <a:xfrm>
              <a:off x="-3488264" y="965199"/>
              <a:ext cx="3843872" cy="1032931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25400">
              <a:solidFill>
                <a:srgbClr val="EA6B1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-3657667" y="1100647"/>
              <a:ext cx="4182528" cy="59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err="1">
                  <a:solidFill>
                    <a:schemeClr val="bg1"/>
                  </a:solidFill>
                  <a:latin typeface="Arial"/>
                  <a:cs typeface="Arial"/>
                </a:rPr>
                <a:t>Detection</a:t>
              </a:r>
              <a:r>
                <a:rPr lang="fr-FR" sz="2000" dirty="0">
                  <a:solidFill>
                    <a:schemeClr val="bg1"/>
                  </a:solidFill>
                  <a:latin typeface="Arial"/>
                  <a:cs typeface="Arial"/>
                </a:rPr>
                <a:t> of α and </a:t>
              </a:r>
              <a:r>
                <a:rPr lang="fr-FR" sz="2000" baseline="30000" dirty="0">
                  <a:solidFill>
                    <a:schemeClr val="bg1"/>
                  </a:solidFill>
                  <a:latin typeface="Arial"/>
                  <a:cs typeface="Arial"/>
                </a:rPr>
                <a:t>7</a:t>
              </a:r>
              <a:r>
                <a:rPr lang="fr-FR" sz="2000" dirty="0">
                  <a:solidFill>
                    <a:schemeClr val="bg1"/>
                  </a:solidFill>
                  <a:latin typeface="Arial"/>
                  <a:cs typeface="Arial"/>
                </a:rPr>
                <a:t>Li, </a:t>
              </a:r>
              <a:r>
                <a:rPr lang="fr-FR" sz="2000" dirty="0" err="1">
                  <a:solidFill>
                    <a:schemeClr val="bg1"/>
                  </a:solidFill>
                  <a:latin typeface="Arial"/>
                  <a:cs typeface="Arial"/>
                </a:rPr>
                <a:t>resulting</a:t>
              </a:r>
              <a:r>
                <a:rPr lang="fr-FR" sz="200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fr-FR" sz="2000" dirty="0" err="1">
                  <a:solidFill>
                    <a:schemeClr val="bg1"/>
                  </a:solidFill>
                  <a:latin typeface="Arial"/>
                  <a:cs typeface="Arial"/>
                </a:rPr>
                <a:t>from</a:t>
              </a:r>
              <a:r>
                <a:rPr lang="fr-FR" sz="2000" dirty="0">
                  <a:solidFill>
                    <a:schemeClr val="bg1"/>
                  </a:solidFill>
                  <a:latin typeface="Arial"/>
                  <a:cs typeface="Arial"/>
                </a:rPr>
                <a:t> thermal neutron capture on a </a:t>
              </a:r>
              <a:r>
                <a:rPr lang="fr-FR" sz="2000" b="1" dirty="0">
                  <a:solidFill>
                    <a:schemeClr val="bg1"/>
                  </a:solidFill>
                  <a:latin typeface="Arial"/>
                  <a:cs typeface="Arial"/>
                </a:rPr>
                <a:t>B</a:t>
              </a:r>
              <a:r>
                <a:rPr lang="fr-FR" sz="2000" b="1" baseline="-25000" dirty="0">
                  <a:solidFill>
                    <a:schemeClr val="bg1"/>
                  </a:solidFill>
                  <a:latin typeface="Arial"/>
                  <a:cs typeface="Arial"/>
                </a:rPr>
                <a:t>4</a:t>
              </a:r>
              <a:r>
                <a:rPr lang="fr-FR" sz="2000" b="1" dirty="0">
                  <a:solidFill>
                    <a:schemeClr val="bg1"/>
                  </a:solidFill>
                  <a:latin typeface="Arial"/>
                  <a:cs typeface="Arial"/>
                </a:rPr>
                <a:t>C layer  </a:t>
              </a:r>
            </a:p>
          </p:txBody>
        </p:sp>
      </p:grpSp>
      <p:grpSp>
        <p:nvGrpSpPr>
          <p:cNvPr id="40" name="Grouper 39"/>
          <p:cNvGrpSpPr/>
          <p:nvPr/>
        </p:nvGrpSpPr>
        <p:grpSpPr>
          <a:xfrm>
            <a:off x="6159200" y="4097862"/>
            <a:ext cx="2832402" cy="2318807"/>
            <a:chOff x="6159200" y="3996264"/>
            <a:chExt cx="2832402" cy="2318807"/>
          </a:xfrm>
        </p:grpSpPr>
        <p:pic>
          <p:nvPicPr>
            <p:cNvPr id="41" name="Image 40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9200" y="4114797"/>
              <a:ext cx="2747732" cy="2200274"/>
            </a:xfrm>
            <a:prstGeom prst="rect">
              <a:avLst/>
            </a:prstGeom>
          </p:spPr>
        </p:pic>
        <p:sp>
          <p:nvSpPr>
            <p:cNvPr id="42" name="ZoneTexte 41"/>
            <p:cNvSpPr txBox="1"/>
            <p:nvPr/>
          </p:nvSpPr>
          <p:spPr>
            <a:xfrm>
              <a:off x="6163737" y="3996264"/>
              <a:ext cx="2827865" cy="30480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latin typeface="Arial"/>
                  <a:cs typeface="Arial"/>
                </a:rPr>
                <a:t>Anode projection : </a:t>
              </a:r>
              <a:r>
                <a:rPr lang="fr-FR" sz="1400" dirty="0" err="1">
                  <a:latin typeface="Arial"/>
                  <a:cs typeface="Arial"/>
                </a:rPr>
                <a:t>track</a:t>
              </a:r>
              <a:r>
                <a:rPr lang="fr-FR" sz="1400" dirty="0">
                  <a:latin typeface="Arial"/>
                  <a:cs typeface="Arial"/>
                </a:rPr>
                <a:t> </a:t>
              </a:r>
              <a:r>
                <a:rPr lang="fr-FR" sz="1400" dirty="0" err="1">
                  <a:latin typeface="Arial"/>
                  <a:cs typeface="Arial"/>
                </a:rPr>
                <a:t>start</a:t>
              </a:r>
              <a:endParaRPr lang="fr-FR" sz="1400" dirty="0">
                <a:latin typeface="Arial"/>
                <a:cs typeface="Arial"/>
              </a:endParaRPr>
            </a:p>
          </p:txBody>
        </p:sp>
      </p:grpSp>
      <p:sp>
        <p:nvSpPr>
          <p:cNvPr id="47" name="Titre 4"/>
          <p:cNvSpPr>
            <a:spLocks noGrp="1"/>
          </p:cNvSpPr>
          <p:nvPr>
            <p:ph type="title"/>
          </p:nvPr>
        </p:nvSpPr>
        <p:spPr>
          <a:xfrm>
            <a:off x="-5275" y="88233"/>
            <a:ext cx="9030749" cy="589100"/>
          </a:xfrm>
        </p:spPr>
        <p:txBody>
          <a:bodyPr>
            <a:normAutofit fontScale="90000"/>
          </a:bodyPr>
          <a:lstStyle/>
          <a:p>
            <a:r>
              <a:rPr lang="fr-FR" sz="2800" b="1" dirty="0" err="1"/>
              <a:t>Energy</a:t>
            </a:r>
            <a:r>
              <a:rPr lang="fr-FR" sz="2800" b="1" dirty="0"/>
              <a:t> calibration, Thermal neutron fluence and Active BNCT </a:t>
            </a:r>
            <a:r>
              <a:rPr lang="fr-FR" sz="2800" b="1" dirty="0" err="1"/>
              <a:t>Phantom</a:t>
            </a:r>
            <a:endParaRPr lang="fr-FR" sz="2800" b="1" dirty="0"/>
          </a:p>
        </p:txBody>
      </p:sp>
      <p:pic>
        <p:nvPicPr>
          <p:cNvPr id="26" name="Image 25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5" t="24192" r="19755" b="20014"/>
          <a:stretch/>
        </p:blipFill>
        <p:spPr bwMode="auto">
          <a:xfrm>
            <a:off x="7835900" y="1955482"/>
            <a:ext cx="685800" cy="17786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324600" y="2209800"/>
            <a:ext cx="14373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B</a:t>
            </a:r>
            <a:r>
              <a:rPr lang="en-US" baseline="-25000" dirty="0"/>
              <a:t>4</a:t>
            </a:r>
            <a:r>
              <a:rPr lang="en-US" dirty="0"/>
              <a:t>C layer</a:t>
            </a:r>
          </a:p>
          <a:p>
            <a:r>
              <a:rPr lang="en-US" dirty="0"/>
              <a:t>on the cathode</a:t>
            </a:r>
          </a:p>
          <a:p>
            <a:r>
              <a:rPr lang="en-US" dirty="0"/>
              <a:t>(500 nm thick)</a:t>
            </a:r>
          </a:p>
        </p:txBody>
      </p:sp>
    </p:spTree>
    <p:extLst>
      <p:ext uri="{BB962C8B-B14F-4D97-AF65-F5344CB8AC3E}">
        <p14:creationId xmlns:p14="http://schemas.microsoft.com/office/powerpoint/2010/main" val="2796480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38260" y="47289"/>
            <a:ext cx="8440640" cy="579691"/>
          </a:xfrm>
        </p:spPr>
        <p:txBody>
          <a:bodyPr>
            <a:normAutofit/>
          </a:bodyPr>
          <a:lstStyle/>
          <a:p>
            <a:r>
              <a:rPr lang="en-US" dirty="0"/>
              <a:t>Experimental Set-up (schematic) to test the Active-Phantom Mode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 4" descr="Capture d’écran 2021-09-13 à 06.44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749300"/>
            <a:ext cx="8077200" cy="5207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930400" y="4724400"/>
            <a:ext cx="16002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MIMAC-</a:t>
            </a:r>
            <a:r>
              <a:rPr lang="en-US" dirty="0" err="1"/>
              <a:t>FastN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5232400" y="4191000"/>
            <a:ext cx="1270000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D</a:t>
            </a:r>
            <a:r>
              <a:rPr lang="en-US" sz="1600" baseline="-25000" dirty="0"/>
              <a:t>2</a:t>
            </a:r>
            <a:r>
              <a:rPr lang="en-US" sz="1600" dirty="0"/>
              <a:t>O-15cm radius Sphere</a:t>
            </a:r>
          </a:p>
          <a:p>
            <a:r>
              <a:rPr lang="en-US" sz="1600" dirty="0"/>
              <a:t>Moderator</a:t>
            </a:r>
          </a:p>
        </p:txBody>
      </p:sp>
      <p:pic>
        <p:nvPicPr>
          <p:cNvPr id="2" name="Image 1" descr="Capture d’écran 2021-09-13 à 11.14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30" y="5181600"/>
            <a:ext cx="3783969" cy="121933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546600" y="56642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cm thick</a:t>
            </a:r>
          </a:p>
        </p:txBody>
      </p:sp>
    </p:spTree>
    <p:extLst>
      <p:ext uri="{BB962C8B-B14F-4D97-AF65-F5344CB8AC3E}">
        <p14:creationId xmlns:p14="http://schemas.microsoft.com/office/powerpoint/2010/main" val="2484024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Set-up with a </a:t>
            </a:r>
            <a:r>
              <a:rPr lang="en-US" baseline="30000" dirty="0"/>
              <a:t>252</a:t>
            </a:r>
            <a:r>
              <a:rPr lang="en-US" dirty="0"/>
              <a:t>Cf source </a:t>
            </a:r>
            <a:r>
              <a:rPr lang="en-US" dirty="0" err="1"/>
              <a:t>modered</a:t>
            </a:r>
            <a:r>
              <a:rPr lang="en-US" dirty="0"/>
              <a:t> by a sphere of D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655152" y="889437"/>
            <a:ext cx="7886700" cy="786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Set-up at the IRSN-</a:t>
            </a:r>
            <a:r>
              <a:rPr lang="en-US" dirty="0" err="1"/>
              <a:t>Cezane</a:t>
            </a:r>
            <a:r>
              <a:rPr lang="en-US" dirty="0"/>
              <a:t> facility at </a:t>
            </a:r>
            <a:r>
              <a:rPr lang="en-US" dirty="0" err="1"/>
              <a:t>Cadarache</a:t>
            </a:r>
            <a:r>
              <a:rPr lang="en-US" dirty="0"/>
              <a:t> (France)</a:t>
            </a:r>
          </a:p>
          <a:p>
            <a:r>
              <a:rPr lang="en-US" dirty="0"/>
              <a:t>Bruno </a:t>
            </a:r>
            <a:r>
              <a:rPr lang="en-US" dirty="0" err="1"/>
              <a:t>Asselineau</a:t>
            </a:r>
            <a:r>
              <a:rPr lang="en-US" dirty="0"/>
              <a:t>, </a:t>
            </a:r>
            <a:r>
              <a:rPr lang="en-US" dirty="0" err="1"/>
              <a:t>Michaël</a:t>
            </a:r>
            <a:r>
              <a:rPr lang="en-US" dirty="0"/>
              <a:t> Petit, </a:t>
            </a:r>
            <a:r>
              <a:rPr lang="en-US" dirty="0" err="1"/>
              <a:t>Thibaut</a:t>
            </a:r>
            <a:r>
              <a:rPr lang="en-US" dirty="0"/>
              <a:t> </a:t>
            </a:r>
            <a:r>
              <a:rPr lang="en-US" dirty="0" err="1"/>
              <a:t>Vinchon</a:t>
            </a:r>
            <a:endParaRPr lang="en-US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5516835-32A3-FB47-B19A-B0CD10765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8" b="1321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8572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LINKSIUM">
      <a:dk1>
        <a:srgbClr val="000000"/>
      </a:dk1>
      <a:lt1>
        <a:srgbClr val="FFFFFF"/>
      </a:lt1>
      <a:dk2>
        <a:srgbClr val="C0C0C0"/>
      </a:dk2>
      <a:lt2>
        <a:srgbClr val="FFFFFF"/>
      </a:lt2>
      <a:accent1>
        <a:srgbClr val="EA6B12"/>
      </a:accent1>
      <a:accent2>
        <a:srgbClr val="162868"/>
      </a:accent2>
      <a:accent3>
        <a:srgbClr val="848484"/>
      </a:accent3>
      <a:accent4>
        <a:srgbClr val="8C6FA0"/>
      </a:accent4>
      <a:accent5>
        <a:srgbClr val="39A3B0"/>
      </a:accent5>
      <a:accent6>
        <a:srgbClr val="BAA3A9"/>
      </a:accent6>
      <a:hlink>
        <a:srgbClr val="162868"/>
      </a:hlink>
      <a:folHlink>
        <a:srgbClr val="848484"/>
      </a:folHlink>
    </a:clrScheme>
    <a:fontScheme name="Linksium 1210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NKSIUM Modele 2 (blanc)" id="{E64AD8E9-D023-4939-9828-E998DBFC534D}" vid="{F1BBB85A-DE8A-4F08-92F8-48CF9C0C605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25198</TotalTime>
  <Words>2636</Words>
  <Application>Microsoft Macintosh PowerPoint</Application>
  <PresentationFormat>Affichage à l'écran (4:3)</PresentationFormat>
  <Paragraphs>502</Paragraphs>
  <Slides>29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40" baseType="lpstr">
      <vt:lpstr>Arial</vt:lpstr>
      <vt:lpstr>Arial Narrow</vt:lpstr>
      <vt:lpstr>Calibri</vt:lpstr>
      <vt:lpstr>Calisto MT</vt:lpstr>
      <vt:lpstr>Cambria</vt:lpstr>
      <vt:lpstr>Cambria Math</vt:lpstr>
      <vt:lpstr>Symbol</vt:lpstr>
      <vt:lpstr>Times New Roman</vt:lpstr>
      <vt:lpstr>Verdana</vt:lpstr>
      <vt:lpstr>Wingdings</vt:lpstr>
      <vt:lpstr>Thème Office</vt:lpstr>
      <vt:lpstr>        Neutron Field Spectral and Fluence Characterization   and BSA optimization for AB-BNCT  </vt:lpstr>
      <vt:lpstr>How can we measure a neutron energy produced by a non-pulsed beam ?  </vt:lpstr>
      <vt:lpstr>     Demonstration of the directional detection    with mono-energetic neutron fields</vt:lpstr>
      <vt:lpstr>  At low energies… 27 keV neutron field   Proton and carbon recoils give the same neutron energy !      C. Beaufort et al 2024 JINST 19 P05052, arXiv:2312.12842  </vt:lpstr>
      <vt:lpstr>A mono-energetic Epithermal neutron field (8 keV)  Neutron spectrum reconstruction from proton recoils</vt:lpstr>
      <vt:lpstr>MIMAC-FastN - Polyenergetic measurement of 9Be(d(1.45 MeV),n) </vt:lpstr>
      <vt:lpstr>Energy calibration, Thermal neutron fluence and Active BNCT Phantom</vt:lpstr>
      <vt:lpstr>Experimental Set-up (schematic) to test the Active-Phantom Mode</vt:lpstr>
      <vt:lpstr>Experimental Set-up with a 252Cf source modered by a sphere of D2O</vt:lpstr>
      <vt:lpstr>Geant4 Simulation of the MIMAC-FastN-Active Phantom </vt:lpstr>
      <vt:lpstr>Geant4 Simulation showing all the recoils produced and   stopped inside the active volume</vt:lpstr>
      <vt:lpstr>Neutron Capture on 10B with MIMAC-Active Phantom mode</vt:lpstr>
      <vt:lpstr>A complex epithermal neutron field characterization </vt:lpstr>
      <vt:lpstr>Neutron flux measurements by the Gold foil Activation method and by the Neutron Flux Monitor (NFM) detector</vt:lpstr>
      <vt:lpstr>Alpha and 7Li energies measured with the NFM</vt:lpstr>
      <vt:lpstr>Thermal and Epithermal Fluence Results</vt:lpstr>
      <vt:lpstr>NFM (Neutron Flux Monitor) Detector</vt:lpstr>
      <vt:lpstr>Présentation PowerPoint</vt:lpstr>
      <vt:lpstr>Présentation PowerPoint</vt:lpstr>
      <vt:lpstr>Présentation PowerPoint</vt:lpstr>
      <vt:lpstr>Présentation PowerPoint</vt:lpstr>
      <vt:lpstr>Neutron Field (NF) characterization (E, flux) and  the BSA used to define it are now possible !</vt:lpstr>
      <vt:lpstr>Présentation PowerPoint</vt:lpstr>
      <vt:lpstr>Présentation PowerPoint</vt:lpstr>
      <vt:lpstr>Présentation PowerPoint</vt:lpstr>
      <vt:lpstr>Selection of 4He nuclear recoils : D(d(1.8 MeV),n) </vt:lpstr>
      <vt:lpstr>Monoenergetic measurements : detection of target pollutions</vt:lpstr>
      <vt:lpstr>Spectral distribution after neutron moderation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SCHACH Gisela</dc:creator>
  <cp:lastModifiedBy>Microsoft Office User</cp:lastModifiedBy>
  <cp:revision>1453</cp:revision>
  <cp:lastPrinted>2019-05-06T16:50:54Z</cp:lastPrinted>
  <dcterms:created xsi:type="dcterms:W3CDTF">2015-10-16T09:47:33Z</dcterms:created>
  <dcterms:modified xsi:type="dcterms:W3CDTF">2026-03-04T09:53:22Z</dcterms:modified>
</cp:coreProperties>
</file>