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305" r:id="rId4"/>
    <p:sldId id="365" r:id="rId5"/>
    <p:sldId id="374" r:id="rId6"/>
    <p:sldId id="380" r:id="rId7"/>
    <p:sldId id="376" r:id="rId8"/>
    <p:sldId id="377" r:id="rId9"/>
    <p:sldId id="375" r:id="rId10"/>
    <p:sldId id="335" r:id="rId11"/>
    <p:sldId id="331" r:id="rId12"/>
    <p:sldId id="332" r:id="rId13"/>
    <p:sldId id="306" r:id="rId14"/>
    <p:sldId id="303" r:id="rId15"/>
    <p:sldId id="370" r:id="rId16"/>
    <p:sldId id="378" r:id="rId17"/>
    <p:sldId id="379" r:id="rId18"/>
    <p:sldId id="3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2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A4F0B-EBE2-456C-A245-46528C802A18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E064-3D86-4E07-A059-7C65A0B65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631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97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A652-1A9E-ED38-20C1-CB5DA6446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66C2C-E005-9213-8FDB-25602CA13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F1B93-A486-A521-4AC3-E70AB334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747A9-7930-DA5B-A503-242F2D69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29AA4-97C8-76E4-93FF-E754D5E1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59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02B2E-B480-00DA-4FC9-023E3D38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D34F-C3CD-2E4D-CCCC-D381B45B2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8C024-7A3F-3945-59A6-A6E60FFCD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57390-00D7-6EE5-7A95-A6C25F8B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A9989-31F2-DC9D-058E-74AD99C2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79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4B4CFB-F884-EFB7-D35C-899F7A0EA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FD6E1-D40A-541B-F7E4-C08BC2E94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A7768-742B-7DA8-72BA-874C6E1A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B5BE2-D97D-AC26-D488-0753504B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82273-A29F-A1A9-9A26-0BCE5EA3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365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/>
          <p:cNvPicPr>
            <a:picLocks noChangeAspect="1"/>
          </p:cNvPicPr>
          <p:nvPr userDrawn="1"/>
        </p:nvPicPr>
        <p:blipFill rotWithShape="1">
          <a:blip r:embed="rId2"/>
          <a:srcRect l="4345" t="25569" r="7071"/>
          <a:stretch/>
        </p:blipFill>
        <p:spPr>
          <a:xfrm>
            <a:off x="9229539" y="6155025"/>
            <a:ext cx="1997033" cy="380166"/>
          </a:xfrm>
          <a:prstGeom prst="rect">
            <a:avLst/>
          </a:prstGeom>
        </p:spPr>
      </p:pic>
      <p:sp>
        <p:nvSpPr>
          <p:cNvPr id="9" name="AutoShape 2"/>
          <p:cNvSpPr/>
          <p:nvPr userDrawn="1"/>
        </p:nvSpPr>
        <p:spPr>
          <a:xfrm>
            <a:off x="0" y="-1070"/>
            <a:ext cx="621000" cy="6858000"/>
          </a:xfrm>
          <a:prstGeom prst="rect">
            <a:avLst/>
          </a:prstGeom>
          <a:solidFill>
            <a:srgbClr val="1A3661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02026" y="1268760"/>
            <a:ext cx="9724548" cy="14176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88">
                <a:solidFill>
                  <a:srgbClr val="1A3661"/>
                </a:solidFill>
                <a:latin typeface="Overpass" panose="00000500000000000000" pitchFamily="2" charset="0"/>
              </a:defRPr>
            </a:lvl1pPr>
          </a:lstStyle>
          <a:p>
            <a:pPr lvl="0"/>
            <a:r>
              <a:rPr lang="it-IT" dirty="0"/>
              <a:t>Text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17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02026" y="391163"/>
            <a:ext cx="9724548" cy="4050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25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pPr lvl="0"/>
            <a:r>
              <a:rPr lang="it-IT" dirty="0"/>
              <a:t>TITLE</a:t>
            </a:r>
          </a:p>
          <a:p>
            <a:pPr lvl="0"/>
            <a:endParaRPr lang="it-IT" dirty="0"/>
          </a:p>
        </p:txBody>
      </p:sp>
      <p:sp>
        <p:nvSpPr>
          <p:cNvPr id="18" name="Segnaposto data 7"/>
          <p:cNvSpPr>
            <a:spLocks noGrp="1"/>
          </p:cNvSpPr>
          <p:nvPr>
            <p:ph type="dt" sz="half" idx="4294967295"/>
          </p:nvPr>
        </p:nvSpPr>
        <p:spPr>
          <a:xfrm>
            <a:off x="1506109" y="6233151"/>
            <a:ext cx="2667000" cy="239630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Overpass" panose="00000500000000000000" pitchFamily="2" charset="0"/>
              </a:defRPr>
            </a:lvl1pPr>
          </a:lstStyle>
          <a:p>
            <a:fld id="{0B6FB571-9266-4A8D-94B1-A12614908EC1}" type="datetime1">
              <a:rPr lang="en-GB" smtClean="0">
                <a:solidFill>
                  <a:srgbClr val="1A3661"/>
                </a:solidFill>
              </a:rPr>
              <a:t>04/03/2026</a:t>
            </a:fld>
            <a:endParaRPr lang="en-US" dirty="0">
              <a:solidFill>
                <a:srgbClr val="1A36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99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/>
          <p:cNvPicPr>
            <a:picLocks noChangeAspect="1"/>
          </p:cNvPicPr>
          <p:nvPr userDrawn="1"/>
        </p:nvPicPr>
        <p:blipFill>
          <a:blip r:embed="rId2"/>
          <a:srcRect l="4344" t="25569"/>
          <a:stretch>
            <a:fillRect/>
          </a:stretch>
        </p:blipFill>
        <p:spPr>
          <a:xfrm>
            <a:off x="9229538" y="6155025"/>
            <a:ext cx="2156461" cy="380166"/>
          </a:xfrm>
          <a:prstGeom prst="rect">
            <a:avLst/>
          </a:prstGeom>
        </p:spPr>
      </p:pic>
      <p:sp>
        <p:nvSpPr>
          <p:cNvPr id="9" name="AutoShape 2"/>
          <p:cNvSpPr/>
          <p:nvPr userDrawn="1"/>
        </p:nvSpPr>
        <p:spPr>
          <a:xfrm>
            <a:off x="0" y="-1070"/>
            <a:ext cx="621000" cy="6858000"/>
          </a:xfrm>
          <a:prstGeom prst="rect">
            <a:avLst/>
          </a:prstGeom>
          <a:solidFill>
            <a:srgbClr val="1A3661"/>
          </a:solidFill>
        </p:spPr>
        <p:txBody>
          <a:bodyPr/>
          <a:lstStyle/>
          <a:p>
            <a:endParaRPr lang="en-GB"/>
          </a:p>
        </p:txBody>
      </p:sp>
      <p:sp>
        <p:nvSpPr>
          <p:cNvPr id="17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06110" y="3225408"/>
            <a:ext cx="4679901" cy="4050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25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pPr lvl="0"/>
            <a:r>
              <a:rPr lang="it-IT" dirty="0"/>
              <a:t>TITLE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18" name="Segnaposto data 7"/>
          <p:cNvSpPr>
            <a:spLocks noGrp="1"/>
          </p:cNvSpPr>
          <p:nvPr>
            <p:ph type="dt" sz="half" idx="4294967295"/>
          </p:nvPr>
        </p:nvSpPr>
        <p:spPr>
          <a:xfrm>
            <a:off x="1506109" y="6233147"/>
            <a:ext cx="2667000" cy="239630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Overpass" panose="00000500000000000000" pitchFamily="2" charset="0"/>
              </a:defRPr>
            </a:lvl1pPr>
          </a:lstStyle>
          <a:p>
            <a:fld id="{16E14E0D-98D9-47BE-8B83-4E3FC7862F91}" type="datetime1">
              <a:rPr lang="en-GB" smtClean="0">
                <a:solidFill>
                  <a:srgbClr val="1A3661"/>
                </a:solidFill>
              </a:rPr>
              <a:t>04/03/2026</a:t>
            </a:fld>
            <a:endParaRPr lang="en-US" dirty="0">
              <a:solidFill>
                <a:srgbClr val="1A3661"/>
              </a:solidFill>
            </a:endParaRPr>
          </a:p>
        </p:txBody>
      </p:sp>
      <p:sp>
        <p:nvSpPr>
          <p:cNvPr id="5" name="Segnaposto risorsa multimediale 4"/>
          <p:cNvSpPr>
            <a:spLocks noGrp="1"/>
          </p:cNvSpPr>
          <p:nvPr>
            <p:ph type="media" sz="quarter" idx="13" hasCustomPrompt="1"/>
          </p:nvPr>
        </p:nvSpPr>
        <p:spPr>
          <a:xfrm>
            <a:off x="6439584" y="796207"/>
            <a:ext cx="5579908" cy="5131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r>
              <a:rPr lang="it-IT" dirty="0"/>
              <a:t>Media </a:t>
            </a:r>
            <a:r>
              <a:rPr lang="it-IT" dirty="0" err="1"/>
              <a:t>content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8333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96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/>
          <p:nvPr userDrawn="1"/>
        </p:nvSpPr>
        <p:spPr>
          <a:xfrm>
            <a:off x="-24680" y="3661765"/>
            <a:ext cx="11277600" cy="2510437"/>
          </a:xfrm>
          <a:prstGeom prst="rect">
            <a:avLst/>
          </a:prstGeom>
          <a:solidFill>
            <a:srgbClr val="1A3661"/>
          </a:solidFill>
        </p:spPr>
        <p:txBody>
          <a:bodyPr/>
          <a:lstStyle/>
          <a:p>
            <a:endParaRPr lang="en-GB" sz="1688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18" y="490147"/>
            <a:ext cx="4258165" cy="949658"/>
          </a:xfrm>
          <a:prstGeom prst="rect">
            <a:avLst/>
          </a:prstGeom>
        </p:spPr>
      </p:pic>
      <p:sp>
        <p:nvSpPr>
          <p:cNvPr id="7" name="Segnaposto data 7"/>
          <p:cNvSpPr>
            <a:spLocks noGrp="1"/>
          </p:cNvSpPr>
          <p:nvPr>
            <p:ph type="dt" sz="half" idx="4294967295"/>
          </p:nvPr>
        </p:nvSpPr>
        <p:spPr>
          <a:xfrm>
            <a:off x="1506109" y="6233148"/>
            <a:ext cx="2667000" cy="239630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Overpass" panose="00000500000000000000" pitchFamily="2" charset="0"/>
              </a:defRPr>
            </a:lvl1pPr>
          </a:lstStyle>
          <a:p>
            <a:fld id="{A1AED1F2-E68B-4267-A5DF-4A41F98E3D79}" type="datetime1">
              <a:rPr lang="en-GB" smtClean="0">
                <a:solidFill>
                  <a:srgbClr val="1A3661"/>
                </a:solidFill>
              </a:rPr>
              <a:t>04/03/2026</a:t>
            </a:fld>
            <a:endParaRPr lang="en-US" dirty="0">
              <a:solidFill>
                <a:srgbClr val="1A3661"/>
              </a:solidFill>
            </a:endParaRP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506110" y="4239812"/>
            <a:ext cx="6840142" cy="741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>
                <a:solidFill>
                  <a:schemeClr val="bg1"/>
                </a:solidFill>
                <a:latin typeface="Overpass Bold" panose="00000800000000000000" pitchFamily="2" charset="0"/>
              </a:defRPr>
            </a:lvl1pPr>
          </a:lstStyle>
          <a:p>
            <a:pPr lvl="0"/>
            <a:r>
              <a:rPr lang="it-IT" dirty="0"/>
              <a:t>TITLE</a:t>
            </a:r>
          </a:p>
        </p:txBody>
      </p:sp>
      <p:sp>
        <p:nvSpPr>
          <p:cNvPr id="10" name="Segnaposto tes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506110" y="5282251"/>
            <a:ext cx="6840142" cy="3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75">
                <a:solidFill>
                  <a:schemeClr val="bg1"/>
                </a:solidFill>
                <a:latin typeface="Overpass Bold" panose="00000800000000000000" pitchFamily="2" charset="0"/>
              </a:defRPr>
            </a:lvl1pPr>
          </a:lstStyle>
          <a:p>
            <a:pPr lvl="0"/>
            <a:r>
              <a:rPr lang="it-IT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900059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/>
          <p:nvPr userDrawn="1"/>
        </p:nvSpPr>
        <p:spPr>
          <a:xfrm>
            <a:off x="11595680" y="0"/>
            <a:ext cx="621000" cy="6858000"/>
          </a:xfrm>
          <a:prstGeom prst="rect">
            <a:avLst/>
          </a:prstGeom>
          <a:solidFill>
            <a:srgbClr val="1A3661"/>
          </a:solidFill>
        </p:spPr>
      </p:sp>
      <p:grpSp>
        <p:nvGrpSpPr>
          <p:cNvPr id="4" name="Group 2"/>
          <p:cNvGrpSpPr/>
          <p:nvPr userDrawn="1"/>
        </p:nvGrpSpPr>
        <p:grpSpPr>
          <a:xfrm>
            <a:off x="1" y="1"/>
            <a:ext cx="4892219" cy="6858001"/>
            <a:chOff x="0" y="0"/>
            <a:chExt cx="5218367" cy="9753600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2"/>
            <a:srcRect t="9546" b="9546"/>
            <a:stretch>
              <a:fillRect/>
            </a:stretch>
          </p:blipFill>
          <p:spPr>
            <a:xfrm>
              <a:off x="0" y="0"/>
              <a:ext cx="5218367" cy="3166533"/>
            </a:xfrm>
            <a:prstGeom prst="rect">
              <a:avLst/>
            </a:prstGeom>
          </p:spPr>
        </p:pic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3"/>
            <a:srcRect l="732" r="732"/>
            <a:stretch>
              <a:fillRect/>
            </a:stretch>
          </p:blipFill>
          <p:spPr>
            <a:xfrm>
              <a:off x="0" y="3293533"/>
              <a:ext cx="5218367" cy="3166533"/>
            </a:xfrm>
            <a:prstGeom prst="rect">
              <a:avLst/>
            </a:prstGeom>
          </p:spPr>
        </p:pic>
        <p:pic>
          <p:nvPicPr>
            <p:cNvPr id="7" name="Picture 5"/>
            <p:cNvPicPr>
              <a:picLocks noChangeAspect="1"/>
            </p:cNvPicPr>
            <p:nvPr userDrawn="1"/>
          </p:nvPicPr>
          <p:blipFill>
            <a:blip r:embed="rId4"/>
            <a:srcRect t="16459" b="16459"/>
            <a:stretch>
              <a:fillRect/>
            </a:stretch>
          </p:blipFill>
          <p:spPr>
            <a:xfrm>
              <a:off x="0" y="6587067"/>
              <a:ext cx="5218367" cy="3166533"/>
            </a:xfrm>
            <a:prstGeom prst="rect">
              <a:avLst/>
            </a:prstGeom>
          </p:spPr>
        </p:pic>
      </p:grpSp>
      <p:pic>
        <p:nvPicPr>
          <p:cNvPr id="10" name="Picture 28"/>
          <p:cNvPicPr>
            <a:picLocks noChangeAspect="1"/>
          </p:cNvPicPr>
          <p:nvPr userDrawn="1"/>
        </p:nvPicPr>
        <p:blipFill rotWithShape="1">
          <a:blip r:embed="rId5"/>
          <a:srcRect l="4345" t="25569" r="7071"/>
          <a:stretch/>
        </p:blipFill>
        <p:spPr>
          <a:xfrm>
            <a:off x="9229538" y="6155025"/>
            <a:ext cx="1997033" cy="380166"/>
          </a:xfrm>
          <a:prstGeom prst="rect">
            <a:avLst/>
          </a:prstGeom>
        </p:spPr>
      </p:pic>
      <p:sp>
        <p:nvSpPr>
          <p:cNvPr id="18" name="Segnaposto contenuto 17"/>
          <p:cNvSpPr>
            <a:spLocks noGrp="1"/>
          </p:cNvSpPr>
          <p:nvPr>
            <p:ph sz="quarter" idx="10" hasCustomPrompt="1"/>
          </p:nvPr>
        </p:nvSpPr>
        <p:spPr>
          <a:xfrm>
            <a:off x="5286375" y="2316394"/>
            <a:ext cx="5940195" cy="3070325"/>
          </a:xfrm>
          <a:prstGeom prst="rect">
            <a:avLst/>
          </a:prstGeom>
        </p:spPr>
        <p:txBody>
          <a:bodyPr/>
          <a:lstStyle>
            <a:lvl1pPr marL="267891" marR="0" indent="-267891" algn="l" defTabSz="857250" rtl="0" eaLnBrk="1" fontAlgn="auto" latinLnBrk="0" hangingPunct="1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 sz="1688">
                <a:solidFill>
                  <a:srgbClr val="1A3661"/>
                </a:solidFill>
                <a:latin typeface="Overpass" panose="00000500000000000000" pitchFamily="2" charset="0"/>
              </a:defRPr>
            </a:lvl1pPr>
          </a:lstStyle>
          <a:p>
            <a:pPr marL="0" marR="0" lvl="0" indent="0" algn="l" defTabSz="857250" rtl="0" eaLnBrk="1" fontAlgn="auto" latinLnBrk="0" hangingPunct="1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8" b="0" i="0" u="none" strike="noStrike" kern="1200" cap="none" spc="0" normalizeH="0" baseline="0" noProof="0" dirty="0">
                <a:ln>
                  <a:noFill/>
                </a:ln>
                <a:solidFill>
                  <a:srgbClr val="1A3661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Insert titles of following slides</a:t>
            </a:r>
          </a:p>
          <a:p>
            <a:pPr marL="267891" marR="0" lvl="0" indent="-267891" algn="l" defTabSz="857250" rtl="0" eaLnBrk="1" fontAlgn="auto" latinLnBrk="0" hangingPunct="1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688" b="0" i="0" u="none" strike="noStrike" kern="1200" cap="none" spc="0" normalizeH="0" baseline="0" noProof="0" dirty="0">
                <a:ln>
                  <a:noFill/>
                </a:ln>
                <a:solidFill>
                  <a:srgbClr val="E9EAEC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 </a:t>
            </a:r>
          </a:p>
          <a:p>
            <a:pPr marL="267891" marR="0" lvl="0" indent="-267891" algn="l" defTabSz="857250" rtl="0" eaLnBrk="1" fontAlgn="auto" latinLnBrk="0" hangingPunct="1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688" b="0" i="0" u="none" strike="noStrike" kern="1200" cap="none" spc="0" normalizeH="0" baseline="0" noProof="0" dirty="0">
                <a:ln>
                  <a:noFill/>
                </a:ln>
                <a:solidFill>
                  <a:srgbClr val="E9EAEC"/>
                </a:solidFill>
                <a:effectLst/>
                <a:uLnTx/>
                <a:uFillTx/>
                <a:latin typeface="Overpass"/>
                <a:ea typeface="+mn-ea"/>
                <a:cs typeface="+mn-cs"/>
              </a:rPr>
              <a:t> </a:t>
            </a:r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5286375" y="998218"/>
            <a:ext cx="5940195" cy="8106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25" baseline="0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pPr lvl="0"/>
            <a:r>
              <a:rPr lang="it-IT" dirty="0"/>
              <a:t>PRESENTATION SUMMARY</a:t>
            </a:r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1" y="-259750"/>
            <a:ext cx="65" cy="5195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57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88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857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88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190500" y="-116875"/>
            <a:ext cx="65" cy="5195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57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88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857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88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55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/>
          <p:cNvPicPr>
            <a:picLocks noChangeAspect="1"/>
          </p:cNvPicPr>
          <p:nvPr userDrawn="1"/>
        </p:nvPicPr>
        <p:blipFill rotWithShape="1">
          <a:blip r:embed="rId2"/>
          <a:srcRect l="4345" t="25569" r="7071"/>
          <a:stretch/>
        </p:blipFill>
        <p:spPr>
          <a:xfrm>
            <a:off x="9229538" y="6155025"/>
            <a:ext cx="1997033" cy="380166"/>
          </a:xfrm>
          <a:prstGeom prst="rect">
            <a:avLst/>
          </a:prstGeom>
        </p:spPr>
      </p:pic>
      <p:sp>
        <p:nvSpPr>
          <p:cNvPr id="9" name="AutoShape 2"/>
          <p:cNvSpPr/>
          <p:nvPr userDrawn="1"/>
        </p:nvSpPr>
        <p:spPr>
          <a:xfrm>
            <a:off x="0" y="-1070"/>
            <a:ext cx="621000" cy="6858000"/>
          </a:xfrm>
          <a:prstGeom prst="rect">
            <a:avLst/>
          </a:prstGeom>
          <a:solidFill>
            <a:srgbClr val="1A3661"/>
          </a:solidFill>
        </p:spPr>
        <p:txBody>
          <a:bodyPr/>
          <a:lstStyle/>
          <a:p>
            <a:endParaRPr lang="en-GB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02024" y="1268760"/>
            <a:ext cx="9724548" cy="14176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88">
                <a:solidFill>
                  <a:srgbClr val="1A3661"/>
                </a:solidFill>
                <a:latin typeface="Overpass" panose="00000500000000000000" pitchFamily="2" charset="0"/>
              </a:defRPr>
            </a:lvl1pPr>
          </a:lstStyle>
          <a:p>
            <a:pPr lvl="0"/>
            <a:r>
              <a:rPr lang="it-IT" dirty="0"/>
              <a:t>Text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17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02024" y="391163"/>
            <a:ext cx="9724548" cy="4050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25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pPr lvl="0"/>
            <a:r>
              <a:rPr lang="it-IT" dirty="0"/>
              <a:t>TITLE</a:t>
            </a:r>
          </a:p>
          <a:p>
            <a:pPr lvl="0"/>
            <a:endParaRPr lang="it-IT" dirty="0"/>
          </a:p>
        </p:txBody>
      </p:sp>
      <p:sp>
        <p:nvSpPr>
          <p:cNvPr id="18" name="Segnaposto data 7"/>
          <p:cNvSpPr>
            <a:spLocks noGrp="1"/>
          </p:cNvSpPr>
          <p:nvPr>
            <p:ph type="dt" sz="half" idx="4294967295"/>
          </p:nvPr>
        </p:nvSpPr>
        <p:spPr>
          <a:xfrm>
            <a:off x="1506109" y="6233148"/>
            <a:ext cx="2667000" cy="239630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Overpass" panose="00000500000000000000" pitchFamily="2" charset="0"/>
              </a:defRPr>
            </a:lvl1pPr>
          </a:lstStyle>
          <a:p>
            <a:fld id="{0B6FB571-9266-4A8D-94B1-A12614908EC1}" type="datetime1">
              <a:rPr lang="en-GB" smtClean="0">
                <a:solidFill>
                  <a:srgbClr val="1A3661"/>
                </a:solidFill>
              </a:rPr>
              <a:t>04/03/2026</a:t>
            </a:fld>
            <a:endParaRPr lang="en-US" dirty="0">
              <a:solidFill>
                <a:srgbClr val="1A36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97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t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/>
          <p:cNvPicPr>
            <a:picLocks noChangeAspect="1"/>
          </p:cNvPicPr>
          <p:nvPr userDrawn="1"/>
        </p:nvPicPr>
        <p:blipFill>
          <a:blip r:embed="rId2"/>
          <a:srcRect l="4344" t="25569"/>
          <a:stretch>
            <a:fillRect/>
          </a:stretch>
        </p:blipFill>
        <p:spPr>
          <a:xfrm>
            <a:off x="9229539" y="6155025"/>
            <a:ext cx="2156461" cy="380166"/>
          </a:xfrm>
          <a:prstGeom prst="rect">
            <a:avLst/>
          </a:prstGeom>
        </p:spPr>
      </p:pic>
      <p:sp>
        <p:nvSpPr>
          <p:cNvPr id="9" name="AutoShape 2"/>
          <p:cNvSpPr/>
          <p:nvPr userDrawn="1"/>
        </p:nvSpPr>
        <p:spPr>
          <a:xfrm>
            <a:off x="0" y="-1070"/>
            <a:ext cx="621000" cy="6858000"/>
          </a:xfrm>
          <a:prstGeom prst="rect">
            <a:avLst/>
          </a:prstGeom>
          <a:solidFill>
            <a:srgbClr val="1A3661"/>
          </a:solidFill>
        </p:spPr>
      </p:sp>
      <p:sp>
        <p:nvSpPr>
          <p:cNvPr id="16" name="Segnaposto tes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02024" y="4104075"/>
            <a:ext cx="4951016" cy="14176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88">
                <a:solidFill>
                  <a:srgbClr val="1A3661"/>
                </a:solidFill>
                <a:latin typeface="Overpass" panose="00000500000000000000" pitchFamily="2" charset="0"/>
              </a:defRPr>
            </a:lvl1pPr>
          </a:lstStyle>
          <a:p>
            <a:pPr lvl="0"/>
            <a:r>
              <a:rPr lang="it-IT" dirty="0"/>
              <a:t>Text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17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02024" y="391163"/>
            <a:ext cx="4951016" cy="4050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25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pPr lvl="0"/>
            <a:r>
              <a:rPr lang="it-IT" dirty="0"/>
              <a:t>TITLE</a:t>
            </a:r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18" name="Segnaposto data 7"/>
          <p:cNvSpPr>
            <a:spLocks noGrp="1"/>
          </p:cNvSpPr>
          <p:nvPr>
            <p:ph type="dt" sz="half" idx="4294967295"/>
          </p:nvPr>
        </p:nvSpPr>
        <p:spPr>
          <a:xfrm>
            <a:off x="1506109" y="6233148"/>
            <a:ext cx="2667000" cy="239630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Overpass" panose="00000500000000000000" pitchFamily="2" charset="0"/>
              </a:defRPr>
            </a:lvl1pPr>
          </a:lstStyle>
          <a:p>
            <a:fld id="{A8160FBA-06F6-4771-A781-878A8DB41A72}" type="datetime1">
              <a:rPr lang="en-GB" smtClean="0">
                <a:solidFill>
                  <a:srgbClr val="1A3661"/>
                </a:solidFill>
              </a:rPr>
              <a:t>04/03/2026</a:t>
            </a:fld>
            <a:endParaRPr lang="en-US" dirty="0">
              <a:solidFill>
                <a:srgbClr val="1A3661"/>
              </a:solidFill>
            </a:endParaRPr>
          </a:p>
        </p:txBody>
      </p:sp>
      <p:sp>
        <p:nvSpPr>
          <p:cNvPr id="3" name="Segnaposto grafico 2"/>
          <p:cNvSpPr>
            <a:spLocks noGrp="1"/>
          </p:cNvSpPr>
          <p:nvPr>
            <p:ph type="chart" sz="quarter" idx="13" hasCustomPrompt="1"/>
          </p:nvPr>
        </p:nvSpPr>
        <p:spPr>
          <a:xfrm>
            <a:off x="6905626" y="1201253"/>
            <a:ext cx="5131594" cy="4522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r>
              <a:rPr lang="it-IT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669331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5"/>
          <p:cNvPicPr>
            <a:picLocks noChangeAspect="1"/>
          </p:cNvPicPr>
          <p:nvPr userDrawn="1"/>
        </p:nvPicPr>
        <p:blipFill rotWithShape="1">
          <a:blip r:embed="rId2"/>
          <a:srcRect l="4344" t="25568" r="6544" b="167"/>
          <a:stretch/>
        </p:blipFill>
        <p:spPr>
          <a:xfrm>
            <a:off x="9217632" y="6155025"/>
            <a:ext cx="2008939" cy="379320"/>
          </a:xfrm>
          <a:prstGeom prst="rect">
            <a:avLst/>
          </a:prstGeom>
        </p:spPr>
      </p:pic>
      <p:sp>
        <p:nvSpPr>
          <p:cNvPr id="44" name="AutoShape 2"/>
          <p:cNvSpPr/>
          <p:nvPr userDrawn="1"/>
        </p:nvSpPr>
        <p:spPr>
          <a:xfrm>
            <a:off x="11595680" y="0"/>
            <a:ext cx="621000" cy="6858000"/>
          </a:xfrm>
          <a:prstGeom prst="rect">
            <a:avLst/>
          </a:prstGeom>
          <a:solidFill>
            <a:srgbClr val="1A3661"/>
          </a:solidFill>
        </p:spPr>
      </p:sp>
      <p:sp>
        <p:nvSpPr>
          <p:cNvPr id="4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02024" y="391163"/>
            <a:ext cx="9724545" cy="4050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25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pPr lvl="0"/>
            <a:r>
              <a:rPr lang="it-IT" dirty="0"/>
              <a:t>TITLE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47" name="Segnaposto data 7"/>
          <p:cNvSpPr>
            <a:spLocks noGrp="1"/>
          </p:cNvSpPr>
          <p:nvPr>
            <p:ph type="dt" sz="half" idx="4294967295"/>
          </p:nvPr>
        </p:nvSpPr>
        <p:spPr>
          <a:xfrm>
            <a:off x="1506109" y="6233148"/>
            <a:ext cx="2667000" cy="239630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Overpass" panose="00000500000000000000" pitchFamily="2" charset="0"/>
              </a:defRPr>
            </a:lvl1pPr>
          </a:lstStyle>
          <a:p>
            <a:fld id="{22488745-BE2B-441B-8139-EA8B7A968656}" type="datetime1">
              <a:rPr lang="en-GB" smtClean="0">
                <a:solidFill>
                  <a:srgbClr val="1A3661"/>
                </a:solidFill>
              </a:rPr>
              <a:t>04/03/2026</a:t>
            </a:fld>
            <a:endParaRPr lang="en-US" dirty="0">
              <a:solidFill>
                <a:srgbClr val="1A3661"/>
              </a:solidFill>
            </a:endParaRPr>
          </a:p>
        </p:txBody>
      </p:sp>
      <p:sp>
        <p:nvSpPr>
          <p:cNvPr id="49" name="Segnaposto grafico 48"/>
          <p:cNvSpPr>
            <a:spLocks noGrp="1"/>
          </p:cNvSpPr>
          <p:nvPr>
            <p:ph type="chart" sz="quarter" idx="13" hasCustomPrompt="1"/>
          </p:nvPr>
        </p:nvSpPr>
        <p:spPr>
          <a:xfrm>
            <a:off x="1502024" y="1572733"/>
            <a:ext cx="9724546" cy="39156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r>
              <a:rPr lang="it-IT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282851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21CF-CDD3-3A22-3A3E-BEC4F434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21EDF-7427-27BB-A98B-A7471CD87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C9A33-7FAE-9CB9-9799-4B923B2F2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DA139-9A03-6A8B-4336-BBC4E717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EF907-4791-A786-2C6D-FD902369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9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5"/>
          <p:cNvPicPr>
            <a:picLocks noChangeAspect="1"/>
          </p:cNvPicPr>
          <p:nvPr userDrawn="1"/>
        </p:nvPicPr>
        <p:blipFill rotWithShape="1">
          <a:blip r:embed="rId2"/>
          <a:srcRect l="4344" t="33750" r="6544"/>
          <a:stretch/>
        </p:blipFill>
        <p:spPr>
          <a:xfrm>
            <a:off x="9217632" y="6196808"/>
            <a:ext cx="2008939" cy="338383"/>
          </a:xfrm>
          <a:prstGeom prst="rect">
            <a:avLst/>
          </a:prstGeom>
        </p:spPr>
      </p:pic>
      <p:sp>
        <p:nvSpPr>
          <p:cNvPr id="44" name="AutoShape 2"/>
          <p:cNvSpPr/>
          <p:nvPr userDrawn="1"/>
        </p:nvSpPr>
        <p:spPr>
          <a:xfrm>
            <a:off x="11595680" y="0"/>
            <a:ext cx="621000" cy="6858000"/>
          </a:xfrm>
          <a:prstGeom prst="rect">
            <a:avLst/>
          </a:prstGeom>
          <a:solidFill>
            <a:srgbClr val="1A3661"/>
          </a:solidFill>
        </p:spPr>
      </p:sp>
      <p:sp>
        <p:nvSpPr>
          <p:cNvPr id="24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02025" y="391163"/>
            <a:ext cx="9724546" cy="4050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25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pPr lvl="0"/>
            <a:r>
              <a:rPr lang="it-IT" dirty="0"/>
              <a:t>TITLE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02025" y="1268760"/>
            <a:ext cx="9724546" cy="14176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88">
                <a:solidFill>
                  <a:srgbClr val="1A3661"/>
                </a:solidFill>
                <a:latin typeface="Overpass" panose="00000500000000000000" pitchFamily="2" charset="0"/>
              </a:defRPr>
            </a:lvl1pPr>
          </a:lstStyle>
          <a:p>
            <a:pPr lvl="0"/>
            <a:r>
              <a:rPr lang="it-IT" dirty="0"/>
              <a:t>Text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26" name="Segnaposto data 7"/>
          <p:cNvSpPr>
            <a:spLocks noGrp="1"/>
          </p:cNvSpPr>
          <p:nvPr>
            <p:ph type="dt" sz="half" idx="4294967295"/>
          </p:nvPr>
        </p:nvSpPr>
        <p:spPr>
          <a:xfrm>
            <a:off x="1506109" y="6233148"/>
            <a:ext cx="2667000" cy="239630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Overpass" panose="00000500000000000000" pitchFamily="2" charset="0"/>
              </a:defRPr>
            </a:lvl1pPr>
          </a:lstStyle>
          <a:p>
            <a:fld id="{C4B6B990-2D2A-4FA0-AE99-CB8AB7148AF2}" type="datetime1">
              <a:rPr lang="en-GB" smtClean="0">
                <a:solidFill>
                  <a:srgbClr val="1A3661"/>
                </a:solidFill>
              </a:rPr>
              <a:t>04/03/2026</a:t>
            </a:fld>
            <a:endParaRPr lang="en-US" dirty="0">
              <a:solidFill>
                <a:srgbClr val="1A36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8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8"/>
          <p:cNvPicPr>
            <a:picLocks noChangeAspect="1"/>
          </p:cNvPicPr>
          <p:nvPr userDrawn="1"/>
        </p:nvPicPr>
        <p:blipFill>
          <a:blip r:embed="rId2"/>
          <a:srcRect l="4344" t="25569"/>
          <a:stretch>
            <a:fillRect/>
          </a:stretch>
        </p:blipFill>
        <p:spPr>
          <a:xfrm>
            <a:off x="9229539" y="6155025"/>
            <a:ext cx="2156461" cy="380166"/>
          </a:xfrm>
          <a:prstGeom prst="rect">
            <a:avLst/>
          </a:prstGeom>
        </p:spPr>
      </p:pic>
      <p:sp>
        <p:nvSpPr>
          <p:cNvPr id="9" name="AutoShape 2"/>
          <p:cNvSpPr/>
          <p:nvPr userDrawn="1"/>
        </p:nvSpPr>
        <p:spPr>
          <a:xfrm>
            <a:off x="0" y="-1070"/>
            <a:ext cx="621000" cy="6858000"/>
          </a:xfrm>
          <a:prstGeom prst="rect">
            <a:avLst/>
          </a:prstGeom>
          <a:solidFill>
            <a:srgbClr val="1A3661"/>
          </a:solidFill>
        </p:spPr>
      </p:sp>
      <p:sp>
        <p:nvSpPr>
          <p:cNvPr id="17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506110" y="3225408"/>
            <a:ext cx="4679902" cy="40504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25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pPr lvl="0"/>
            <a:r>
              <a:rPr lang="it-IT" dirty="0"/>
              <a:t>TITLE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18" name="Segnaposto data 7"/>
          <p:cNvSpPr>
            <a:spLocks noGrp="1"/>
          </p:cNvSpPr>
          <p:nvPr>
            <p:ph type="dt" sz="half" idx="4294967295"/>
          </p:nvPr>
        </p:nvSpPr>
        <p:spPr>
          <a:xfrm>
            <a:off x="1506109" y="6233148"/>
            <a:ext cx="2667000" cy="239630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Overpass" panose="00000500000000000000" pitchFamily="2" charset="0"/>
              </a:defRPr>
            </a:lvl1pPr>
          </a:lstStyle>
          <a:p>
            <a:fld id="{16E14E0D-98D9-47BE-8B83-4E3FC7862F91}" type="datetime1">
              <a:rPr lang="en-GB" smtClean="0">
                <a:solidFill>
                  <a:srgbClr val="1A3661"/>
                </a:solidFill>
              </a:rPr>
              <a:t>04/03/2026</a:t>
            </a:fld>
            <a:endParaRPr lang="en-US" dirty="0">
              <a:solidFill>
                <a:srgbClr val="1A3661"/>
              </a:solidFill>
            </a:endParaRPr>
          </a:p>
        </p:txBody>
      </p:sp>
      <p:sp>
        <p:nvSpPr>
          <p:cNvPr id="5" name="Segnaposto risorsa multimediale 4"/>
          <p:cNvSpPr>
            <a:spLocks noGrp="1"/>
          </p:cNvSpPr>
          <p:nvPr>
            <p:ph type="media" sz="quarter" idx="13" hasCustomPrompt="1"/>
          </p:nvPr>
        </p:nvSpPr>
        <p:spPr>
          <a:xfrm>
            <a:off x="6439585" y="796207"/>
            <a:ext cx="5579907" cy="51315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8">
                <a:solidFill>
                  <a:srgbClr val="1A3661"/>
                </a:solidFill>
                <a:latin typeface="Overpass Bold" panose="00000800000000000000" pitchFamily="2" charset="0"/>
              </a:defRPr>
            </a:lvl1pPr>
          </a:lstStyle>
          <a:p>
            <a:r>
              <a:rPr lang="it-IT" dirty="0"/>
              <a:t>Media </a:t>
            </a:r>
            <a:r>
              <a:rPr lang="it-IT" dirty="0" err="1"/>
              <a:t>content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4948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 l="4344" t="25569"/>
          <a:stretch>
            <a:fillRect/>
          </a:stretch>
        </p:blipFill>
        <p:spPr>
          <a:xfrm>
            <a:off x="9229539" y="6155025"/>
            <a:ext cx="2156461" cy="380166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6220531" y="2208172"/>
            <a:ext cx="709388" cy="532042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220531" y="1358286"/>
            <a:ext cx="709388" cy="532042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220531" y="3061682"/>
            <a:ext cx="709388" cy="532042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6"/>
          <a:srcRect r="67178"/>
          <a:stretch>
            <a:fillRect/>
          </a:stretch>
        </p:blipFill>
        <p:spPr>
          <a:xfrm>
            <a:off x="6220531" y="3915191"/>
            <a:ext cx="709388" cy="361742"/>
          </a:xfrm>
          <a:prstGeom prst="rect">
            <a:avLst/>
          </a:prstGeom>
        </p:spPr>
      </p:pic>
      <p:sp>
        <p:nvSpPr>
          <p:cNvPr id="8" name="TextBox 19"/>
          <p:cNvSpPr txBox="1"/>
          <p:nvPr userDrawn="1"/>
        </p:nvSpPr>
        <p:spPr>
          <a:xfrm>
            <a:off x="7132140" y="1487217"/>
            <a:ext cx="2996123" cy="251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9"/>
              </a:lnSpc>
              <a:spcBef>
                <a:spcPct val="0"/>
              </a:spcBef>
            </a:pPr>
            <a:r>
              <a:rPr lang="en-US" sz="1406" dirty="0">
                <a:solidFill>
                  <a:srgbClr val="1A3661"/>
                </a:solidFill>
                <a:latin typeface="Overpass"/>
              </a:rPr>
              <a:t>@</a:t>
            </a:r>
            <a:r>
              <a:rPr lang="en-US" sz="1688" dirty="0" err="1">
                <a:solidFill>
                  <a:srgbClr val="1A3661"/>
                </a:solidFill>
                <a:latin typeface="Overpass"/>
              </a:rPr>
              <a:t>FondazioneCnao</a:t>
            </a:r>
            <a:r>
              <a:rPr lang="en-US" sz="1688" dirty="0">
                <a:solidFill>
                  <a:srgbClr val="1A3661"/>
                </a:solidFill>
                <a:latin typeface="Overpass"/>
              </a:rPr>
              <a:t> </a:t>
            </a:r>
            <a:endParaRPr lang="en-US" sz="1406" dirty="0">
              <a:solidFill>
                <a:srgbClr val="1A3661"/>
              </a:solidFill>
              <a:latin typeface="Overpass"/>
            </a:endParaRPr>
          </a:p>
        </p:txBody>
      </p:sp>
      <p:sp>
        <p:nvSpPr>
          <p:cNvPr id="9" name="TextBox 20"/>
          <p:cNvSpPr txBox="1"/>
          <p:nvPr userDrawn="1"/>
        </p:nvSpPr>
        <p:spPr>
          <a:xfrm>
            <a:off x="7134455" y="3189443"/>
            <a:ext cx="2940723" cy="251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9"/>
              </a:lnSpc>
              <a:spcBef>
                <a:spcPct val="0"/>
              </a:spcBef>
            </a:pPr>
            <a:r>
              <a:rPr lang="en-US" sz="1406" dirty="0">
                <a:solidFill>
                  <a:srgbClr val="1A3661"/>
                </a:solidFill>
                <a:latin typeface="Overpass"/>
              </a:rPr>
              <a:t>@</a:t>
            </a:r>
            <a:r>
              <a:rPr lang="en-US" sz="1688" dirty="0" err="1">
                <a:solidFill>
                  <a:srgbClr val="1A3661"/>
                </a:solidFill>
                <a:latin typeface="Overpass"/>
              </a:rPr>
              <a:t>Fond_CNAO</a:t>
            </a:r>
            <a:endParaRPr lang="en-US" sz="1406" dirty="0">
              <a:solidFill>
                <a:srgbClr val="1A3661"/>
              </a:solidFill>
              <a:latin typeface="Overpass"/>
            </a:endParaRPr>
          </a:p>
        </p:txBody>
      </p:sp>
      <p:sp>
        <p:nvSpPr>
          <p:cNvPr id="10" name="TextBox 21"/>
          <p:cNvSpPr txBox="1"/>
          <p:nvPr userDrawn="1"/>
        </p:nvSpPr>
        <p:spPr>
          <a:xfrm>
            <a:off x="7134456" y="2197673"/>
            <a:ext cx="3372034" cy="520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9"/>
              </a:lnSpc>
              <a:spcBef>
                <a:spcPct val="0"/>
              </a:spcBef>
            </a:pPr>
            <a:r>
              <a:rPr lang="en-US" sz="1688" dirty="0">
                <a:solidFill>
                  <a:srgbClr val="1A3661"/>
                </a:solidFill>
                <a:latin typeface="Overpass"/>
              </a:rPr>
              <a:t>Centro </a:t>
            </a:r>
            <a:r>
              <a:rPr lang="en-US" sz="1688" dirty="0" err="1">
                <a:solidFill>
                  <a:srgbClr val="1A3661"/>
                </a:solidFill>
                <a:latin typeface="Overpass"/>
              </a:rPr>
              <a:t>Nazionale</a:t>
            </a:r>
            <a:r>
              <a:rPr lang="en-US" sz="1688" dirty="0">
                <a:solidFill>
                  <a:srgbClr val="1A3661"/>
                </a:solidFill>
                <a:latin typeface="Overpass"/>
              </a:rPr>
              <a:t> di</a:t>
            </a:r>
          </a:p>
          <a:p>
            <a:pPr>
              <a:lnSpc>
                <a:spcPts val="2109"/>
              </a:lnSpc>
              <a:spcBef>
                <a:spcPct val="0"/>
              </a:spcBef>
            </a:pPr>
            <a:r>
              <a:rPr lang="en-US" sz="1688" dirty="0" err="1">
                <a:solidFill>
                  <a:srgbClr val="1A3661"/>
                </a:solidFill>
                <a:latin typeface="Overpass"/>
              </a:rPr>
              <a:t>Adroterapia</a:t>
            </a:r>
            <a:r>
              <a:rPr lang="en-US" sz="1688" dirty="0">
                <a:solidFill>
                  <a:srgbClr val="1A3661"/>
                </a:solidFill>
                <a:latin typeface="Overpass"/>
              </a:rPr>
              <a:t> </a:t>
            </a:r>
            <a:r>
              <a:rPr lang="en-US" sz="1688" dirty="0" err="1">
                <a:solidFill>
                  <a:srgbClr val="1A3661"/>
                </a:solidFill>
                <a:latin typeface="Overpass"/>
              </a:rPr>
              <a:t>Oncologica</a:t>
            </a:r>
            <a:r>
              <a:rPr lang="en-US" sz="1688" dirty="0">
                <a:solidFill>
                  <a:srgbClr val="1A3661"/>
                </a:solidFill>
                <a:latin typeface="Overpass"/>
              </a:rPr>
              <a:t> </a:t>
            </a:r>
          </a:p>
        </p:txBody>
      </p:sp>
      <p:sp>
        <p:nvSpPr>
          <p:cNvPr id="11" name="TextBox 22"/>
          <p:cNvSpPr txBox="1"/>
          <p:nvPr userDrawn="1"/>
        </p:nvSpPr>
        <p:spPr>
          <a:xfrm>
            <a:off x="7134454" y="3957804"/>
            <a:ext cx="2996123" cy="251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9"/>
              </a:lnSpc>
              <a:spcBef>
                <a:spcPct val="0"/>
              </a:spcBef>
            </a:pPr>
            <a:r>
              <a:rPr lang="en-US" sz="1688" dirty="0">
                <a:solidFill>
                  <a:srgbClr val="1A3661"/>
                </a:solidFill>
                <a:latin typeface="Overpass"/>
              </a:rPr>
              <a:t>Fondazione CNAO</a:t>
            </a:r>
          </a:p>
        </p:txBody>
      </p:sp>
      <p:sp>
        <p:nvSpPr>
          <p:cNvPr id="12" name="TextBox 5"/>
          <p:cNvSpPr txBox="1"/>
          <p:nvPr userDrawn="1"/>
        </p:nvSpPr>
        <p:spPr>
          <a:xfrm>
            <a:off x="1506109" y="369233"/>
            <a:ext cx="5568473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9"/>
              </a:lnSpc>
            </a:pPr>
            <a:r>
              <a:rPr lang="en-US" sz="2625" spc="436" dirty="0">
                <a:solidFill>
                  <a:srgbClr val="1A3661"/>
                </a:solidFill>
                <a:latin typeface="Overpass Bold"/>
              </a:rPr>
              <a:t>CONTACTS</a:t>
            </a:r>
            <a:endParaRPr lang="en-US" sz="2624" spc="209" dirty="0">
              <a:solidFill>
                <a:srgbClr val="1A3661"/>
              </a:solidFill>
              <a:latin typeface="Overpass Bold"/>
            </a:endParaRPr>
          </a:p>
        </p:txBody>
      </p:sp>
      <p:sp>
        <p:nvSpPr>
          <p:cNvPr id="13" name="AutoShape 2"/>
          <p:cNvSpPr/>
          <p:nvPr userDrawn="1"/>
        </p:nvSpPr>
        <p:spPr>
          <a:xfrm>
            <a:off x="5701" y="0"/>
            <a:ext cx="621000" cy="6858000"/>
          </a:xfrm>
          <a:prstGeom prst="rect">
            <a:avLst/>
          </a:prstGeom>
          <a:solidFill>
            <a:srgbClr val="1A3661"/>
          </a:solidFill>
        </p:spPr>
      </p:sp>
      <p:grpSp>
        <p:nvGrpSpPr>
          <p:cNvPr id="15" name="Group 12"/>
          <p:cNvGrpSpPr/>
          <p:nvPr userDrawn="1"/>
        </p:nvGrpSpPr>
        <p:grpSpPr>
          <a:xfrm>
            <a:off x="1469110" y="1358286"/>
            <a:ext cx="3642001" cy="3342313"/>
            <a:chOff x="0" y="-114300"/>
            <a:chExt cx="3884801" cy="4753512"/>
          </a:xfrm>
        </p:grpSpPr>
        <p:sp>
          <p:nvSpPr>
            <p:cNvPr id="16" name="TextBox 13"/>
            <p:cNvSpPr txBox="1"/>
            <p:nvPr/>
          </p:nvSpPr>
          <p:spPr>
            <a:xfrm>
              <a:off x="0" y="-114300"/>
              <a:ext cx="3884801" cy="517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49"/>
                </a:lnSpc>
              </a:pPr>
              <a:r>
                <a:rPr lang="en-US" sz="2250" dirty="0">
                  <a:solidFill>
                    <a:srgbClr val="1A3661"/>
                  </a:solidFill>
                  <a:latin typeface="Overpass Bold"/>
                </a:rPr>
                <a:t>Address</a:t>
              </a:r>
            </a:p>
          </p:txBody>
        </p:sp>
        <p:sp>
          <p:nvSpPr>
            <p:cNvPr id="17" name="TextBox 14"/>
            <p:cNvSpPr txBox="1"/>
            <p:nvPr/>
          </p:nvSpPr>
          <p:spPr>
            <a:xfrm>
              <a:off x="0" y="2452469"/>
              <a:ext cx="3884801" cy="53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50"/>
                </a:lnSpc>
              </a:pPr>
              <a:r>
                <a:rPr lang="en-US" sz="2250" dirty="0">
                  <a:solidFill>
                    <a:srgbClr val="1A3661"/>
                  </a:solidFill>
                  <a:latin typeface="Overpass Bold"/>
                </a:rPr>
                <a:t>    Email </a:t>
              </a:r>
            </a:p>
          </p:txBody>
        </p:sp>
        <p:sp>
          <p:nvSpPr>
            <p:cNvPr id="18" name="TextBox 15"/>
            <p:cNvSpPr txBox="1"/>
            <p:nvPr/>
          </p:nvSpPr>
          <p:spPr>
            <a:xfrm>
              <a:off x="0" y="4108012"/>
              <a:ext cx="3884801" cy="53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50"/>
                </a:lnSpc>
              </a:pPr>
              <a:r>
                <a:rPr lang="en-US" sz="2250" dirty="0">
                  <a:solidFill>
                    <a:srgbClr val="1A3661"/>
                  </a:solidFill>
                  <a:latin typeface="Overpass Bold"/>
                </a:rPr>
                <a:t>Phone</a:t>
              </a:r>
            </a:p>
          </p:txBody>
        </p:sp>
        <p:sp>
          <p:nvSpPr>
            <p:cNvPr id="19" name="TextBox 16"/>
            <p:cNvSpPr txBox="1"/>
            <p:nvPr/>
          </p:nvSpPr>
          <p:spPr>
            <a:xfrm>
              <a:off x="0" y="508212"/>
              <a:ext cx="3884801" cy="13240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31"/>
                </a:lnSpc>
              </a:pPr>
              <a:r>
                <a:rPr lang="en-US" sz="1688" dirty="0">
                  <a:solidFill>
                    <a:srgbClr val="1A3661"/>
                  </a:solidFill>
                  <a:latin typeface="Overpass"/>
                </a:rPr>
                <a:t>Fondazione CNAO</a:t>
              </a:r>
            </a:p>
            <a:p>
              <a:pPr algn="r">
                <a:lnSpc>
                  <a:spcPts val="2531"/>
                </a:lnSpc>
              </a:pPr>
              <a:r>
                <a:rPr lang="en-US" sz="1688" dirty="0">
                  <a:solidFill>
                    <a:srgbClr val="1A3661"/>
                  </a:solidFill>
                  <a:latin typeface="Overpass"/>
                </a:rPr>
                <a:t>Via </a:t>
              </a:r>
              <a:r>
                <a:rPr lang="en-US" sz="1688" dirty="0" err="1">
                  <a:solidFill>
                    <a:srgbClr val="1A3661"/>
                  </a:solidFill>
                  <a:latin typeface="Overpass"/>
                </a:rPr>
                <a:t>Erminio</a:t>
              </a:r>
              <a:r>
                <a:rPr lang="en-US" sz="1688" dirty="0">
                  <a:solidFill>
                    <a:srgbClr val="1A3661"/>
                  </a:solidFill>
                  <a:latin typeface="Overpass"/>
                </a:rPr>
                <a:t> </a:t>
              </a:r>
              <a:r>
                <a:rPr lang="en-US" sz="1688" dirty="0" err="1">
                  <a:solidFill>
                    <a:srgbClr val="1A3661"/>
                  </a:solidFill>
                  <a:latin typeface="Overpass"/>
                </a:rPr>
                <a:t>Borloni</a:t>
              </a:r>
              <a:r>
                <a:rPr lang="en-US" sz="1688" dirty="0">
                  <a:solidFill>
                    <a:srgbClr val="1A3661"/>
                  </a:solidFill>
                  <a:latin typeface="Overpass"/>
                </a:rPr>
                <a:t>, 1</a:t>
              </a:r>
            </a:p>
            <a:p>
              <a:pPr algn="r">
                <a:lnSpc>
                  <a:spcPts val="2531"/>
                </a:lnSpc>
              </a:pPr>
              <a:r>
                <a:rPr lang="en-US" sz="1688" dirty="0">
                  <a:solidFill>
                    <a:srgbClr val="1A3661"/>
                  </a:solidFill>
                  <a:latin typeface="Overpass"/>
                </a:rPr>
                <a:t>27100 Pavia (Italy)</a:t>
              </a:r>
            </a:p>
          </p:txBody>
        </p:sp>
      </p:grpSp>
      <p:sp>
        <p:nvSpPr>
          <p:cNvPr id="23" name="Segnaposto testo 22"/>
          <p:cNvSpPr>
            <a:spLocks noGrp="1"/>
          </p:cNvSpPr>
          <p:nvPr>
            <p:ph type="body" sz="quarter" idx="10" hasCustomPrompt="1"/>
          </p:nvPr>
        </p:nvSpPr>
        <p:spPr>
          <a:xfrm>
            <a:off x="1506109" y="3600780"/>
            <a:ext cx="3604336" cy="38047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88">
                <a:solidFill>
                  <a:srgbClr val="1A3661"/>
                </a:solidFill>
                <a:latin typeface="Overpass" panose="00000500000000000000" pitchFamily="2" charset="0"/>
              </a:defRPr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email</a:t>
            </a:r>
          </a:p>
        </p:txBody>
      </p:sp>
      <p:sp>
        <p:nvSpPr>
          <p:cNvPr id="24" name="Segnaposto testo 22"/>
          <p:cNvSpPr>
            <a:spLocks noGrp="1"/>
          </p:cNvSpPr>
          <p:nvPr>
            <p:ph type="body" sz="quarter" idx="11" hasCustomPrompt="1"/>
          </p:nvPr>
        </p:nvSpPr>
        <p:spPr>
          <a:xfrm>
            <a:off x="1506109" y="4812261"/>
            <a:ext cx="3604336" cy="38047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88">
                <a:solidFill>
                  <a:srgbClr val="1A3661"/>
                </a:solidFill>
                <a:latin typeface="Overpass" panose="00000500000000000000" pitchFamily="2" charset="0"/>
              </a:defRPr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phone</a:t>
            </a:r>
            <a:r>
              <a:rPr lang="it-IT" dirty="0"/>
              <a:t>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25" name="Segnaposto data 7"/>
          <p:cNvSpPr>
            <a:spLocks noGrp="1"/>
          </p:cNvSpPr>
          <p:nvPr>
            <p:ph type="dt" sz="half" idx="4294967295"/>
          </p:nvPr>
        </p:nvSpPr>
        <p:spPr>
          <a:xfrm>
            <a:off x="1506109" y="6233148"/>
            <a:ext cx="2667000" cy="239630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Overpass" panose="00000500000000000000" pitchFamily="2" charset="0"/>
              </a:defRPr>
            </a:lvl1pPr>
          </a:lstStyle>
          <a:p>
            <a:fld id="{7A904B2B-EB6A-4CF5-8ED4-70CEBBB4C058}" type="datetime1">
              <a:rPr lang="en-GB" smtClean="0">
                <a:solidFill>
                  <a:srgbClr val="1A3661"/>
                </a:solidFill>
              </a:rPr>
              <a:t>04/03/2026</a:t>
            </a:fld>
            <a:endParaRPr lang="en-US" dirty="0">
              <a:solidFill>
                <a:srgbClr val="1A36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94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99" y="-13882"/>
            <a:ext cx="9217830" cy="5241640"/>
          </a:xfrm>
          <a:prstGeom prst="rect">
            <a:avLst/>
          </a:prstGeom>
        </p:spPr>
      </p:pic>
      <p:sp>
        <p:nvSpPr>
          <p:cNvPr id="6" name="AutoShape 2"/>
          <p:cNvSpPr/>
          <p:nvPr userDrawn="1"/>
        </p:nvSpPr>
        <p:spPr>
          <a:xfrm>
            <a:off x="11571000" y="0"/>
            <a:ext cx="621000" cy="6858000"/>
          </a:xfrm>
          <a:prstGeom prst="rect">
            <a:avLst/>
          </a:prstGeom>
          <a:solidFill>
            <a:srgbClr val="1A3661"/>
          </a:solidFill>
        </p:spPr>
      </p:sp>
    </p:spTree>
    <p:extLst>
      <p:ext uri="{BB962C8B-B14F-4D97-AF65-F5344CB8AC3E}">
        <p14:creationId xmlns:p14="http://schemas.microsoft.com/office/powerpoint/2010/main" val="4255714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048DA-3332-1783-6607-F2971DDAA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04392-E409-2EE2-D5B1-0A4CB7508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EDB65-69D5-DB70-C083-409B4AB1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E2435-EF9C-A868-F24C-AB80A097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ED11B-C290-A61E-134D-F14C21A77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0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C5BF-9370-E2CF-AA00-5D1261B3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E77FC-1EB0-C5FA-CC95-96D0B72C5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11BBD-1420-0CD0-40E5-5E00CAC1E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7524A-D241-AB35-BE61-C3360AEE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0CF40-4646-B64F-DE0F-476768FF6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74D25-89C7-69EA-306D-A9D0E783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0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677BB-8535-4FFD-814E-FA799FED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56A8A-AF60-EAAC-A49E-EC673FDAA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7A70C7-0C69-D946-0271-F6A7AC557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1437F-EDAF-4895-AD20-E426114C4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86AAC-1F91-F7AE-E8B2-6E9598254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DC64F9-DD4E-7055-C904-20DC923F3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5039E-AC86-DB19-62D9-D89FA27C0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310BC9-CDC1-3253-1477-A2577E2F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62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0D45-4176-FA20-BAE6-410FF570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D16198-259F-1FFA-DA69-A2DB5A41A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2FD5C-A883-67A7-20A1-12E1E4DB2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97AE1-1ECC-BF26-5472-19B78697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122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52BAD7-DB52-8ED9-7946-72FCBA81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FBCB42-E6DB-66B1-8806-77BE04C3A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5A438-607C-3449-D2A4-A5A4A6D1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24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F9100-FCA2-449B-664E-020642B7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1CD37-7964-C714-30BA-73E489D23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1EECEC-BB9A-1C83-E127-9278B65DF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A1961-9264-99A4-88AB-D0ECD087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0916F-7DAE-FB3D-78A9-CB7FC45B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B3ADC-8977-6C8D-975C-77D28C51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29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BE66-EF95-EB03-C11C-C29909254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FD466-4E53-995E-B146-1EE7E7640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E6A24-C67F-947F-66E9-580D421C4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68785-CDF6-C55F-85C6-3C9BD587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B6069-49CD-18F3-59CE-EAFFADCDB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A70E2-F77D-53F1-44B3-F56116C1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8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86B94-3FB0-6006-36CF-340C5A04D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E44A6-EB60-3929-1F06-730243B6F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A01B7-84C6-5557-D765-0EFB782E7D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BDAC41-D746-48AF-B27D-85797234B6A6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EBD20-D8BB-4F08-FC52-DE4A8803B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C2000-2169-97EC-8885-FAAF22653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36D276-C78C-4324-8E7D-B59BF44C5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11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7"/>
          <p:cNvSpPr>
            <a:spLocks noGrp="1"/>
          </p:cNvSpPr>
          <p:nvPr>
            <p:ph type="dt" sz="half" idx="2"/>
          </p:nvPr>
        </p:nvSpPr>
        <p:spPr>
          <a:xfrm>
            <a:off x="1506109" y="6233148"/>
            <a:ext cx="2667000" cy="239630"/>
          </a:xfrm>
          <a:prstGeom prst="rect">
            <a:avLst/>
          </a:prstGeom>
        </p:spPr>
        <p:txBody>
          <a:bodyPr/>
          <a:lstStyle>
            <a:lvl1pPr>
              <a:defRPr sz="1125">
                <a:latin typeface="Overpass" panose="00000500000000000000" pitchFamily="2" charset="0"/>
              </a:defRPr>
            </a:lvl1pPr>
          </a:lstStyle>
          <a:p>
            <a:fld id="{6E597DE7-F5AA-4F95-BCD0-7A7A0757CC97}" type="datetime1">
              <a:rPr lang="en-GB" smtClean="0">
                <a:solidFill>
                  <a:srgbClr val="1A3661"/>
                </a:solidFill>
              </a:rPr>
              <a:t>04/03/2026</a:t>
            </a:fld>
            <a:endParaRPr lang="en-US" dirty="0">
              <a:solidFill>
                <a:srgbClr val="1A36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0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/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A98C9-F6E4-1201-5233-BD4BCA323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9822" y="1952942"/>
            <a:ext cx="8372354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Radiobiology activities at CNAO</a:t>
            </a:r>
          </a:p>
        </p:txBody>
      </p:sp>
      <p:pic>
        <p:nvPicPr>
          <p:cNvPr id="4" name="Picture 2" descr="https://lh7-qw.googleusercontent.com/slidesz/AGV_vUc1i54dham73qFkli9QgywB4gJzzIwqjah7e0hXeuFK6BHY4ymi-zDlwJqKYTIg1rRE2ggY7g3IXfAmChIBcRm4b9FjJ_RYDB9XsdEQOipPoqJY8AloVPJMxZUXMoRkub-xtblPUVjh65SMKBILjphMzpE4vs_fxKPpB8KIw3SsmmzFJvi1Rjs=s2048?key=bMipkk9L04Hxp-VePFKfxrOG">
            <a:extLst>
              <a:ext uri="{FF2B5EF4-FFF2-40B4-BE49-F238E27FC236}">
                <a16:creationId xmlns:a16="http://schemas.microsoft.com/office/drawing/2014/main" id="{5395ADA3-FE87-2A0B-731D-15FCC7498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223" y="5544273"/>
            <a:ext cx="3801180" cy="11841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2" descr="Centro Nazionale di Adroterapia per il Trattamento di Tumori Inoperabili,  Ospedale Pavia Oncologia.">
            <a:extLst>
              <a:ext uri="{FF2B5EF4-FFF2-40B4-BE49-F238E27FC236}">
                <a16:creationId xmlns:a16="http://schemas.microsoft.com/office/drawing/2014/main" id="{31C79E92-47B0-F93C-4811-745703EBF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0"/>
          <a:stretch/>
        </p:blipFill>
        <p:spPr bwMode="auto">
          <a:xfrm>
            <a:off x="4144534" y="405114"/>
            <a:ext cx="3902931" cy="86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E23EC-8F6C-E697-2EF6-B2A82BE00D4A}"/>
              </a:ext>
            </a:extLst>
          </p:cNvPr>
          <p:cNvSpPr txBox="1"/>
          <p:nvPr/>
        </p:nvSpPr>
        <p:spPr>
          <a:xfrm>
            <a:off x="92597" y="6452886"/>
            <a:ext cx="575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05.03.2026</a:t>
            </a:r>
          </a:p>
        </p:txBody>
      </p:sp>
    </p:spTree>
    <p:extLst>
      <p:ext uri="{BB962C8B-B14F-4D97-AF65-F5344CB8AC3E}">
        <p14:creationId xmlns:p14="http://schemas.microsoft.com/office/powerpoint/2010/main" val="3116722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BE4CB-BDCF-9FED-2EB3-B5C6E8BCB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6">
            <a:extLst>
              <a:ext uri="{FF2B5EF4-FFF2-40B4-BE49-F238E27FC236}">
                <a16:creationId xmlns:a16="http://schemas.microsoft.com/office/drawing/2014/main" id="{63D8CF57-7749-03BB-3703-28867940CF9E}"/>
              </a:ext>
            </a:extLst>
          </p:cNvPr>
          <p:cNvSpPr/>
          <p:nvPr/>
        </p:nvSpPr>
        <p:spPr>
          <a:xfrm>
            <a:off x="2653116" y="121132"/>
            <a:ext cx="791362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50" b="1" dirty="0">
                <a:solidFill>
                  <a:srgbClr val="002060"/>
                </a:solidFill>
                <a:latin typeface="Overpass" panose="020B0604020202020204" charset="0"/>
              </a:rPr>
              <a:t>CROSS</a:t>
            </a:r>
            <a:endParaRPr lang="it-IT" sz="2250" b="1" dirty="0">
              <a:solidFill>
                <a:srgbClr val="002060"/>
              </a:solidFill>
              <a:latin typeface="Overpass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7D67E2-F009-E975-03C1-DCE18BEB3F05}"/>
              </a:ext>
            </a:extLst>
          </p:cNvPr>
          <p:cNvSpPr txBox="1"/>
          <p:nvPr/>
        </p:nvSpPr>
        <p:spPr>
          <a:xfrm>
            <a:off x="8388449" y="5726665"/>
            <a:ext cx="3803551" cy="11313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88" dirty="0">
                <a:solidFill>
                  <a:srgbClr val="002060"/>
                </a:solidFill>
                <a:latin typeface="Overpass" panose="020B0604020202020204" charset="0"/>
              </a:rPr>
              <a:t>A. Bellini,</a:t>
            </a:r>
          </a:p>
          <a:p>
            <a:pPr algn="ctr"/>
            <a:r>
              <a:rPr lang="en-GB" sz="1688" dirty="0">
                <a:solidFill>
                  <a:srgbClr val="002060"/>
                </a:solidFill>
                <a:latin typeface="Overpass" panose="020B0604020202020204" charset="0"/>
              </a:rPr>
              <a:t>S. S. Borgna,</a:t>
            </a:r>
          </a:p>
          <a:p>
            <a:pPr algn="ctr"/>
            <a:r>
              <a:rPr lang="en-GB" sz="1688" dirty="0">
                <a:solidFill>
                  <a:srgbClr val="002060"/>
                </a:solidFill>
                <a:latin typeface="Overpass" panose="020B0604020202020204" charset="0"/>
              </a:rPr>
              <a:t>Gaia Volpi,</a:t>
            </a:r>
          </a:p>
          <a:p>
            <a:pPr algn="ctr"/>
            <a:r>
              <a:rPr lang="en-GB" sz="1688" dirty="0">
                <a:solidFill>
                  <a:srgbClr val="002060"/>
                </a:solidFill>
                <a:latin typeface="Overpass" panose="020B0604020202020204" charset="0"/>
              </a:rPr>
              <a:t>A. Charalampopoulou</a:t>
            </a:r>
          </a:p>
        </p:txBody>
      </p:sp>
      <p:pic>
        <p:nvPicPr>
          <p:cNvPr id="3" name="Picture 2" descr="https://lh6.googleusercontent.com/LadvaCS5ylOyCMj6uYws5sc_84A-R7DVnlAB9bR4COi0UIW3MT4SBmOVEQSZLrQexDy0OMWSENAAXAtgBA0RL_sTSfz5P8uqWDBN8xWpwIeNExH0OxMwxuWd8ROygvzP6RlvUHEiHaZqvzEoRpa7ww=s2048">
            <a:extLst>
              <a:ext uri="{FF2B5EF4-FFF2-40B4-BE49-F238E27FC236}">
                <a16:creationId xmlns:a16="http://schemas.microsoft.com/office/drawing/2014/main" id="{41D14D45-1E0F-6075-0F36-BBA815F6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535" y="121132"/>
            <a:ext cx="2232247" cy="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E4FC45-095F-9933-332A-A6A52AE7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209" y="787370"/>
            <a:ext cx="892970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Objective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→</a:t>
            </a:r>
            <a:r>
              <a:rPr lang="it-IT" altLang="it-IT" sz="1800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it-IT" sz="1600" dirty="0">
                <a:solidFill>
                  <a:schemeClr val="tx1"/>
                </a:solidFill>
                <a:latin typeface="Arial" panose="020B0604020202020204" pitchFamily="34" charset="0"/>
              </a:rPr>
              <a:t>Evaluate whether </a:t>
            </a:r>
            <a:r>
              <a:rPr lang="en-US" altLang="it-IT" sz="1600" b="1" dirty="0">
                <a:solidFill>
                  <a:schemeClr val="tx1"/>
                </a:solidFill>
                <a:latin typeface="Arial" panose="020B0604020202020204" pitchFamily="34" charset="0"/>
              </a:rPr>
              <a:t>CIRT followed by XRT </a:t>
            </a:r>
            <a:r>
              <a:rPr lang="en-US" altLang="it-IT" sz="1600" dirty="0">
                <a:solidFill>
                  <a:schemeClr val="tx1"/>
                </a:solidFill>
                <a:latin typeface="Arial" panose="020B0604020202020204" pitchFamily="34" charset="0"/>
              </a:rPr>
              <a:t>offers superior tumor control, tumor biology response, and immunological effects compared to the reverse sequence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asellaDiTesto 3">
            <a:extLst>
              <a:ext uri="{FF2B5EF4-FFF2-40B4-BE49-F238E27FC236}">
                <a16:creationId xmlns:a16="http://schemas.microsoft.com/office/drawing/2014/main" id="{4984CB18-6392-DF23-F6D8-6032F625DB89}"/>
              </a:ext>
            </a:extLst>
          </p:cNvPr>
          <p:cNvSpPr txBox="1"/>
          <p:nvPr/>
        </p:nvSpPr>
        <p:spPr>
          <a:xfrm>
            <a:off x="654812" y="1527562"/>
            <a:ext cx="1084050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Tumour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 Volume</a:t>
            </a:r>
            <a:r>
              <a:rPr lang="it-IT" sz="1600" dirty="0">
                <a:latin typeface="Overpass" panose="020B0604020202020204" charset="0"/>
              </a:rPr>
              <a:t>:</a:t>
            </a:r>
            <a:r>
              <a:rPr lang="en-US" sz="1600" dirty="0">
                <a:latin typeface="Overpass" panose="020B060402020202020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Both treatments reduced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tumor growth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, but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only CXXX 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showed a consistent post-treatment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tumor volume 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decrease, though not statistically significant.</a:t>
            </a:r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Lung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metastasis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: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 No significant differences observed in metastatic spread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between treatment groups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.</a:t>
            </a:r>
          </a:p>
          <a:p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Leukocytes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counts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: in the </a:t>
            </a:r>
            <a:r>
              <a:rPr lang="it-IT" sz="1600" b="1" dirty="0">
                <a:solidFill>
                  <a:schemeClr val="tx1"/>
                </a:solidFill>
                <a:latin typeface="Overpass" panose="020B0604020202020204" charset="0"/>
              </a:rPr>
              <a:t>CXXX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Overpass" panose="020B0604020202020204" charset="0"/>
              </a:rPr>
              <a:t>group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Overpass" panose="020B0604020202020204" charset="0"/>
              </a:rPr>
              <a:t>we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Overpass" panose="020B0604020202020204" charset="0"/>
              </a:rPr>
              <a:t>observed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  a </a:t>
            </a:r>
            <a:r>
              <a:rPr lang="it-IT" sz="1600" b="1" dirty="0" err="1">
                <a:solidFill>
                  <a:schemeClr val="tx1"/>
                </a:solidFill>
                <a:latin typeface="Overpass" panose="020B0604020202020204" charset="0"/>
              </a:rPr>
              <a:t>less</a:t>
            </a:r>
            <a:r>
              <a:rPr lang="it-IT" sz="1600" b="1" dirty="0">
                <a:solidFill>
                  <a:schemeClr val="tx1"/>
                </a:solidFill>
                <a:latin typeface="Overpass" panose="020B0604020202020204" charset="0"/>
              </a:rPr>
              <a:t> </a:t>
            </a:r>
            <a:r>
              <a:rPr lang="it-IT" sz="1600" b="1" dirty="0" err="1">
                <a:solidFill>
                  <a:schemeClr val="tx1"/>
                </a:solidFill>
                <a:latin typeface="Overpass" panose="020B0604020202020204" charset="0"/>
              </a:rPr>
              <a:t>lymphocyte-depleting</a:t>
            </a:r>
            <a:r>
              <a:rPr lang="it-IT" sz="1600" b="1" dirty="0">
                <a:solidFill>
                  <a:schemeClr val="tx1"/>
                </a:solidFill>
                <a:latin typeface="Overpass" panose="020B0604020202020204" charset="0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intra-treatment </a:t>
            </a:r>
            <a:r>
              <a:rPr lang="it-IT" sz="1600" dirty="0" err="1">
                <a:solidFill>
                  <a:schemeClr val="tx1"/>
                </a:solidFill>
                <a:latin typeface="Overpass" panose="020B0604020202020204" charset="0"/>
              </a:rPr>
              <a:t>effect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, 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indicating a more favorable immunological profile during treatment.</a:t>
            </a:r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Hypoxia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:</a:t>
            </a:r>
            <a:r>
              <a:rPr lang="it-IT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CXXX progressively reduced hypoxia-related signaling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, pointing to improved tumor oxygenation over time</a:t>
            </a:r>
          </a:p>
          <a:p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Angiogenesis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:</a:t>
            </a:r>
            <a:r>
              <a:rPr lang="it-IT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A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marked, time-dependent reduction 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in </a:t>
            </a:r>
            <a:r>
              <a:rPr lang="en-US" sz="1600" dirty="0" err="1">
                <a:solidFill>
                  <a:schemeClr val="tx1"/>
                </a:solidFill>
                <a:latin typeface="Overpass" panose="020B0604020202020204" charset="0"/>
              </a:rPr>
              <a:t>angiogenic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 activity was observed in the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CXXX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 group.</a:t>
            </a:r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Cancer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stem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cells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 CD133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the XXXC group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maintained significantly lower CD133 levels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, suggesting a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reduction in stem-like, treatment-resistant cell populations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.</a:t>
            </a:r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Proliferation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 Ki67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Proliferation was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 nearly undetectable in the CXXX group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, highlighting a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sustained inhibition of tumor cell division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.</a:t>
            </a:r>
          </a:p>
          <a:p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r>
              <a:rPr lang="it-IT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verpass" panose="020B0604020202020204" charset="0"/>
              </a:rPr>
              <a:t>Fibrosis</a:t>
            </a:r>
            <a:r>
              <a:rPr lang="it-IT" sz="1600" dirty="0">
                <a:solidFill>
                  <a:schemeClr val="tx1"/>
                </a:solidFill>
                <a:latin typeface="Overpass" panose="020B0604020202020204" charset="0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The CXXX treatment induced a marked </a:t>
            </a:r>
            <a:r>
              <a:rPr lang="en-US" sz="1600" b="1" dirty="0">
                <a:solidFill>
                  <a:schemeClr val="tx1"/>
                </a:solidFill>
                <a:latin typeface="Overpass" panose="020B0604020202020204" charset="0"/>
              </a:rPr>
              <a:t>increase in tumor fibrosis </a:t>
            </a:r>
            <a:r>
              <a:rPr lang="en-US" sz="1600" dirty="0">
                <a:solidFill>
                  <a:schemeClr val="tx1"/>
                </a:solidFill>
                <a:latin typeface="Overpass" panose="020B0604020202020204" charset="0"/>
              </a:rPr>
              <a:t>at day 21,                                                                  significantly higher compared to the other groups.</a:t>
            </a:r>
            <a:endParaRPr lang="it-IT" sz="1600" dirty="0">
              <a:solidFill>
                <a:schemeClr val="tx1"/>
              </a:solidFill>
              <a:latin typeface="Overpass" panose="020B0604020202020204" charset="0"/>
            </a:endParaRPr>
          </a:p>
          <a:p>
            <a:endParaRPr lang="it-IT" sz="1600" dirty="0">
              <a:latin typeface="Overpass" panose="020B060402020202020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0709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09554-8C9F-6637-CA73-E6FF8EA7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6">
            <a:extLst>
              <a:ext uri="{FF2B5EF4-FFF2-40B4-BE49-F238E27FC236}">
                <a16:creationId xmlns:a16="http://schemas.microsoft.com/office/drawing/2014/main" id="{229FE486-8D3C-B7CC-14E6-2C521EF76A65}"/>
              </a:ext>
            </a:extLst>
          </p:cNvPr>
          <p:cNvSpPr/>
          <p:nvPr/>
        </p:nvSpPr>
        <p:spPr>
          <a:xfrm>
            <a:off x="2653116" y="121132"/>
            <a:ext cx="791362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50" b="1" dirty="0">
                <a:solidFill>
                  <a:srgbClr val="002060"/>
                </a:solidFill>
                <a:latin typeface="Overpass" panose="020B0604020202020204" charset="0"/>
              </a:rPr>
              <a:t>INDAGA</a:t>
            </a:r>
            <a:endParaRPr lang="it-IT" sz="2250" b="1" dirty="0">
              <a:solidFill>
                <a:srgbClr val="002060"/>
              </a:solidFill>
              <a:latin typeface="Overpass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C89DD4-10EB-5202-7E04-47DE0DBF7F25}"/>
              </a:ext>
            </a:extLst>
          </p:cNvPr>
          <p:cNvSpPr txBox="1"/>
          <p:nvPr/>
        </p:nvSpPr>
        <p:spPr>
          <a:xfrm>
            <a:off x="1978043" y="756886"/>
            <a:ext cx="87928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7891" indent="-267891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Overpass" panose="020B0604020202020204" charset="0"/>
              </a:rPr>
              <a:t>Cell lines from aggressive SGCs were tested with photons, protons, and carbon ions.</a:t>
            </a:r>
          </a:p>
          <a:p>
            <a:pPr marL="267891" indent="-267891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Overpass" panose="020B0604020202020204" charset="0"/>
              </a:rPr>
              <a:t>Clonogenic assay used to measure cell survival</a:t>
            </a:r>
          </a:p>
          <a:p>
            <a:pPr marL="267891" indent="-267891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Overpass" panose="020B0604020202020204" charset="0"/>
              </a:rPr>
              <a:t>MTT assay used to assess cell viability. Carbon ion irradiation showed greater effectiveness in reducing cell survival and viability compared to photons and protons</a:t>
            </a:r>
          </a:p>
          <a:p>
            <a:pPr marL="267891" indent="-267891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Overpass" panose="020B0604020202020204" charset="0"/>
              </a:rPr>
              <a:t>SGC cell lines demonstrated varying levels of </a:t>
            </a:r>
            <a:r>
              <a:rPr lang="en-GB" sz="1600" dirty="0" err="1">
                <a:solidFill>
                  <a:srgbClr val="002060"/>
                </a:solidFill>
                <a:latin typeface="Overpass" panose="020B0604020202020204" charset="0"/>
              </a:rPr>
              <a:t>radioresistance</a:t>
            </a:r>
            <a:r>
              <a:rPr lang="en-GB" sz="1600" dirty="0">
                <a:solidFill>
                  <a:srgbClr val="002060"/>
                </a:solidFill>
                <a:latin typeface="Overpass" panose="020B0604020202020204" charset="0"/>
              </a:rPr>
              <a:t>, depending on </a:t>
            </a:r>
            <a:r>
              <a:rPr lang="en-GB" sz="1600" dirty="0" err="1">
                <a:solidFill>
                  <a:srgbClr val="002060"/>
                </a:solidFill>
                <a:latin typeface="Overpass" panose="020B0604020202020204" charset="0"/>
              </a:rPr>
              <a:t>histotype</a:t>
            </a:r>
            <a:r>
              <a:rPr lang="en-GB" sz="1600" dirty="0">
                <a:solidFill>
                  <a:srgbClr val="002060"/>
                </a:solidFill>
                <a:latin typeface="Overpass" panose="020B0604020202020204" charset="0"/>
              </a:rPr>
              <a:t> and radiation type</a:t>
            </a:r>
          </a:p>
          <a:p>
            <a:pPr marL="267891" indent="-267891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  <a:latin typeface="Overpass" panose="020B0604020202020204" charset="0"/>
              </a:rPr>
              <a:t>Results support the potential benefit of carbon ion therapy for aggressive, radioresistant SGCs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024E23-152B-5C35-AFB4-AB1CA0A65B86}"/>
              </a:ext>
            </a:extLst>
          </p:cNvPr>
          <p:cNvGrpSpPr/>
          <p:nvPr/>
        </p:nvGrpSpPr>
        <p:grpSpPr>
          <a:xfrm>
            <a:off x="759213" y="3297828"/>
            <a:ext cx="7350644" cy="2190253"/>
            <a:chOff x="1499441" y="2669497"/>
            <a:chExt cx="9404163" cy="2644956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AB0F3F6F-B69C-2615-7800-C5C24AFE8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637" y="3077114"/>
              <a:ext cx="3037838" cy="223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C6FE5E6F-B879-9DC5-AAA5-642EBCF67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0301" y="3077113"/>
              <a:ext cx="3041198" cy="223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24273660-D274-9A8B-662A-8D46903F6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535" y="3077114"/>
              <a:ext cx="2862707" cy="2237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FEC6E3-4FA5-339B-254F-77D252259FDF}"/>
                </a:ext>
              </a:extLst>
            </p:cNvPr>
            <p:cNvSpPr txBox="1"/>
            <p:nvPr/>
          </p:nvSpPr>
          <p:spPr>
            <a:xfrm>
              <a:off x="1499441" y="2669497"/>
              <a:ext cx="3188094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88" dirty="0">
                  <a:latin typeface="Overpass Bold" panose="020B0604020202020204" charset="0"/>
                </a:rPr>
                <a:t>XRT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271ABE1-8F5A-9342-F06C-3646E9C4FD9F}"/>
                </a:ext>
              </a:extLst>
            </p:cNvPr>
            <p:cNvSpPr txBox="1"/>
            <p:nvPr/>
          </p:nvSpPr>
          <p:spPr>
            <a:xfrm>
              <a:off x="4607475" y="2701641"/>
              <a:ext cx="3188094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88" dirty="0">
                  <a:latin typeface="Overpass Bold" panose="020B0604020202020204" charset="0"/>
                </a:rPr>
                <a:t>PRT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CD7D70-677B-B727-88B5-18CAA3A418DD}"/>
                </a:ext>
              </a:extLst>
            </p:cNvPr>
            <p:cNvSpPr txBox="1"/>
            <p:nvPr/>
          </p:nvSpPr>
          <p:spPr>
            <a:xfrm>
              <a:off x="7715510" y="2669497"/>
              <a:ext cx="3188094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88" dirty="0">
                  <a:latin typeface="Overpass Bold" panose="020B0604020202020204" charset="0"/>
                </a:rPr>
                <a:t>CIRT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361D4F1-A221-4B60-79C7-E7A8A9D7E0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64" t="4165" b="5390"/>
          <a:stretch>
            <a:fillRect/>
          </a:stretch>
        </p:blipFill>
        <p:spPr>
          <a:xfrm>
            <a:off x="8338456" y="2847424"/>
            <a:ext cx="3733800" cy="4010576"/>
          </a:xfrm>
          <a:prstGeom prst="rect">
            <a:avLst/>
          </a:prstGeom>
        </p:spPr>
      </p:pic>
      <p:pic>
        <p:nvPicPr>
          <p:cNvPr id="12" name="Immagine 16">
            <a:extLst>
              <a:ext uri="{FF2B5EF4-FFF2-40B4-BE49-F238E27FC236}">
                <a16:creationId xmlns:a16="http://schemas.microsoft.com/office/drawing/2014/main" id="{471552FD-935A-24F2-FDCB-172F7885EC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67" b="1"/>
          <a:stretch/>
        </p:blipFill>
        <p:spPr>
          <a:xfrm>
            <a:off x="11119958" y="62969"/>
            <a:ext cx="812089" cy="7928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C1335B-1A28-89A7-B682-45091BF76C95}"/>
              </a:ext>
            </a:extLst>
          </p:cNvPr>
          <p:cNvSpPr txBox="1"/>
          <p:nvPr/>
        </p:nvSpPr>
        <p:spPr>
          <a:xfrm>
            <a:off x="637774" y="6163681"/>
            <a:ext cx="575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A. Charalampopoulou</a:t>
            </a:r>
          </a:p>
        </p:txBody>
      </p:sp>
      <p:pic>
        <p:nvPicPr>
          <p:cNvPr id="14" name="Immagine 5">
            <a:extLst>
              <a:ext uri="{FF2B5EF4-FFF2-40B4-BE49-F238E27FC236}">
                <a16:creationId xmlns:a16="http://schemas.microsoft.com/office/drawing/2014/main" id="{714D78B6-479A-F7D7-3C45-CE2CD64B4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50" y="186384"/>
            <a:ext cx="1629812" cy="526595"/>
          </a:xfrm>
          <a:prstGeom prst="rect">
            <a:avLst/>
          </a:prstGeom>
        </p:spPr>
      </p:pic>
      <p:pic>
        <p:nvPicPr>
          <p:cNvPr id="15" name="Immagine 7">
            <a:extLst>
              <a:ext uri="{FF2B5EF4-FFF2-40B4-BE49-F238E27FC236}">
                <a16:creationId xmlns:a16="http://schemas.microsoft.com/office/drawing/2014/main" id="{B20B93F9-3197-8F12-F091-5C573A9D8C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997" y="214648"/>
            <a:ext cx="1782962" cy="251550"/>
          </a:xfrm>
          <a:prstGeom prst="rect">
            <a:avLst/>
          </a:prstGeom>
        </p:spPr>
      </p:pic>
      <p:pic>
        <p:nvPicPr>
          <p:cNvPr id="16" name="Immagine 2">
            <a:extLst>
              <a:ext uri="{FF2B5EF4-FFF2-40B4-BE49-F238E27FC236}">
                <a16:creationId xmlns:a16="http://schemas.microsoft.com/office/drawing/2014/main" id="{5DB49736-2C3B-C7A5-67CA-CE15CAE8C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9458" y="62969"/>
            <a:ext cx="548911" cy="5816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5E6123-301C-F8DD-5F19-BDBBD69E0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90707" y="5989769"/>
            <a:ext cx="881549" cy="8052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40D676-ABAB-F9DE-F356-5F4D1B51A09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18203">
            <a:off x="4305546" y="3644"/>
            <a:ext cx="1414198" cy="8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8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1"/>
          <p:cNvSpPr>
            <a:spLocks noGrp="1"/>
          </p:cNvSpPr>
          <p:nvPr>
            <p:ph type="body" sz="quarter" idx="12"/>
          </p:nvPr>
        </p:nvSpPr>
        <p:spPr>
          <a:xfrm>
            <a:off x="2139536" y="167054"/>
            <a:ext cx="8811491" cy="1012613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latin typeface="Overpass" panose="020B0604020202020204" charset="0"/>
              </a:rPr>
              <a:t>BIOHOT - </a:t>
            </a:r>
            <a:r>
              <a:rPr lang="en-US" sz="2400" b="1" dirty="0" err="1">
                <a:latin typeface="Overpass" panose="020B0604020202020204" charset="0"/>
              </a:rPr>
              <a:t>BIOphysical</a:t>
            </a:r>
            <a:r>
              <a:rPr lang="en-US" sz="2400" b="1" dirty="0">
                <a:latin typeface="Overpass" panose="020B0604020202020204" charset="0"/>
              </a:rPr>
              <a:t> characterization of Helium and Oxygen ion beams for </a:t>
            </a:r>
            <a:r>
              <a:rPr lang="en-US" sz="2400" b="1" dirty="0" err="1">
                <a:latin typeface="Overpass" panose="020B0604020202020204" charset="0"/>
              </a:rPr>
              <a:t>hadronTherapy</a:t>
            </a:r>
            <a:endParaRPr lang="it-IT" sz="2400" b="1" dirty="0">
              <a:latin typeface="Overpass" panose="020B060402020202020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06" y="6137639"/>
            <a:ext cx="1223063" cy="6140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61" y="6077254"/>
            <a:ext cx="1962653" cy="71460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72" y="6095510"/>
            <a:ext cx="1222929" cy="6734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94" y="6033021"/>
            <a:ext cx="735949" cy="735949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759399" y="2749828"/>
            <a:ext cx="6908602" cy="34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5725" tIns="42863" rIns="85725" bIns="42863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1688"/>
          </a:p>
        </p:txBody>
      </p:sp>
      <p:sp>
        <p:nvSpPr>
          <p:cNvPr id="12" name="Segnaposto testo 1"/>
          <p:cNvSpPr>
            <a:spLocks noGrp="1"/>
          </p:cNvSpPr>
          <p:nvPr>
            <p:ph type="body" sz="quarter" idx="12"/>
          </p:nvPr>
        </p:nvSpPr>
        <p:spPr>
          <a:xfrm>
            <a:off x="721908" y="1389165"/>
            <a:ext cx="6357461" cy="3341975"/>
          </a:xfrm>
        </p:spPr>
        <p:txBody>
          <a:bodyPr>
            <a:normAutofit fontScale="25000" lnSpcReduction="20000"/>
          </a:bodyPr>
          <a:lstStyle/>
          <a:p>
            <a:pPr algn="ctr"/>
            <a:endParaRPr lang="it-IT" sz="1500" dirty="0"/>
          </a:p>
          <a:p>
            <a:pPr algn="ctr"/>
            <a:r>
              <a:rPr lang="en-US" sz="6400" u="sng" dirty="0">
                <a:latin typeface="Overpass" panose="020B0604020202020204" charset="0"/>
              </a:rPr>
              <a:t>Modelling and </a:t>
            </a:r>
            <a:r>
              <a:rPr lang="en-US" sz="6400" u="sng" dirty="0" err="1">
                <a:latin typeface="Overpass" panose="020B0604020202020204" charset="0"/>
              </a:rPr>
              <a:t>Microdosimetry</a:t>
            </a:r>
            <a:endParaRPr lang="en-US" sz="6400" u="sng" dirty="0">
              <a:latin typeface="Overpass" panose="020B0604020202020204" charset="0"/>
            </a:endParaRPr>
          </a:p>
          <a:p>
            <a:pPr algn="ctr"/>
            <a:endParaRPr lang="en-US" sz="6400" u="sng" dirty="0">
              <a:latin typeface="Overpass" panose="020B0604020202020204" charset="0"/>
            </a:endParaRPr>
          </a:p>
          <a:p>
            <a:pPr algn="ctr"/>
            <a:r>
              <a:rPr lang="en-US" sz="6400" u="sng" dirty="0">
                <a:latin typeface="Overpass" panose="020B0604020202020204" charset="0"/>
              </a:rPr>
              <a:t>Radiobiology</a:t>
            </a:r>
          </a:p>
          <a:p>
            <a:r>
              <a:rPr lang="en-US" sz="6400" dirty="0">
                <a:latin typeface="Overpass" panose="020B0604020202020204" charset="0"/>
              </a:rPr>
              <a:t>Techniques to be used for cancer cells (osteosarcoma and pancreas):</a:t>
            </a:r>
          </a:p>
          <a:p>
            <a:pPr marL="267891" indent="-267891">
              <a:buFont typeface="Arial" panose="020B0604020202020204" pitchFamily="34" charset="0"/>
              <a:buChar char="•"/>
            </a:pPr>
            <a:r>
              <a:rPr lang="en-US" sz="6400" dirty="0" err="1">
                <a:latin typeface="Overpass" panose="020B0604020202020204" charset="0"/>
              </a:rPr>
              <a:t>Clonogenic</a:t>
            </a:r>
            <a:r>
              <a:rPr lang="en-US" sz="6400" dirty="0">
                <a:latin typeface="Overpass" panose="020B0604020202020204" charset="0"/>
              </a:rPr>
              <a:t> assay (RBE determination)</a:t>
            </a:r>
          </a:p>
          <a:p>
            <a:pPr marL="267891" indent="-267891">
              <a:buFont typeface="Arial" panose="020B0604020202020204" pitchFamily="34" charset="0"/>
              <a:buChar char="•"/>
            </a:pPr>
            <a:r>
              <a:rPr lang="en-US" sz="6400" dirty="0">
                <a:latin typeface="Overpass" panose="020B0604020202020204" charset="0"/>
              </a:rPr>
              <a:t>Apoptosis (cancer cell death)</a:t>
            </a:r>
          </a:p>
          <a:p>
            <a:pPr marL="267891" indent="-267891">
              <a:buFont typeface="Arial" panose="020B0604020202020204" pitchFamily="34" charset="0"/>
              <a:buChar char="•"/>
            </a:pPr>
            <a:r>
              <a:rPr lang="en-US" sz="6400" dirty="0">
                <a:latin typeface="Overpass" panose="020B0604020202020204" charset="0"/>
              </a:rPr>
              <a:t>Migration </a:t>
            </a:r>
          </a:p>
          <a:p>
            <a:r>
              <a:rPr lang="en-US" sz="6400" dirty="0">
                <a:latin typeface="Overpass" panose="020B0604020202020204" charset="0"/>
              </a:rPr>
              <a:t>Techniques to be used for normal cells (fibroblasts and endothelial)</a:t>
            </a:r>
          </a:p>
          <a:p>
            <a:pPr marL="267891" indent="-267891">
              <a:buFont typeface="Arial" panose="020B0604020202020204" pitchFamily="34" charset="0"/>
              <a:buChar char="•"/>
            </a:pPr>
            <a:r>
              <a:rPr lang="en-US" sz="6400" dirty="0">
                <a:latin typeface="Overpass" panose="020B0604020202020204" charset="0"/>
              </a:rPr>
              <a:t>m-FISH for chromosome aberrations (risk of secondary cancer)</a:t>
            </a:r>
          </a:p>
          <a:p>
            <a:pPr marL="267891" indent="-267891">
              <a:buFont typeface="Arial" panose="020B0604020202020204" pitchFamily="34" charset="0"/>
              <a:buChar char="•"/>
            </a:pPr>
            <a:r>
              <a:rPr lang="en-US" sz="6400" dirty="0">
                <a:latin typeface="Overpass" panose="020B0604020202020204" charset="0"/>
              </a:rPr>
              <a:t>Premature senescence, oxidative stress, inflammation markers (late adverse reactions)</a:t>
            </a:r>
          </a:p>
          <a:p>
            <a:pPr algn="ctr"/>
            <a:endParaRPr lang="en-US" sz="6400" dirty="0">
              <a:latin typeface="Overpass" panose="020B0604020202020204" charset="0"/>
            </a:endParaRPr>
          </a:p>
          <a:p>
            <a:pPr algn="ctr"/>
            <a:endParaRPr lang="it-IT" sz="1875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7"/>
          <a:stretch/>
        </p:blipFill>
        <p:spPr>
          <a:xfrm>
            <a:off x="8417080" y="1088097"/>
            <a:ext cx="2065621" cy="237830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0671810" y="2180951"/>
            <a:ext cx="1246685" cy="4385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25" dirty="0" err="1">
                <a:solidFill>
                  <a:srgbClr val="002060"/>
                </a:solidFill>
                <a:latin typeface="Overpass Bold" panose="020B0604020202020204" charset="0"/>
              </a:rPr>
              <a:t>Experimental</a:t>
            </a:r>
            <a:r>
              <a:rPr lang="it-IT" sz="1125" dirty="0">
                <a:solidFill>
                  <a:srgbClr val="002060"/>
                </a:solidFill>
                <a:latin typeface="Overpass Bold" panose="020B0604020202020204" charset="0"/>
              </a:rPr>
              <a:t> room HIT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89974F-A3F6-7B04-0140-2B7204126B2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4103" y="3445728"/>
            <a:ext cx="5206900" cy="2603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F3CB1F-81BC-9BA4-8BDB-BD45F248C4C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908" y="5144238"/>
            <a:ext cx="881549" cy="8052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0D5092-2E21-D536-7F80-D809DB29A81A}"/>
              </a:ext>
            </a:extLst>
          </p:cNvPr>
          <p:cNvSpPr txBox="1"/>
          <p:nvPr/>
        </p:nvSpPr>
        <p:spPr>
          <a:xfrm>
            <a:off x="1578285" y="5479026"/>
            <a:ext cx="575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Manuscript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43299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1"/>
          <p:cNvSpPr>
            <a:spLocks noGrp="1"/>
          </p:cNvSpPr>
          <p:nvPr>
            <p:ph type="body" sz="quarter" idx="12"/>
          </p:nvPr>
        </p:nvSpPr>
        <p:spPr>
          <a:xfrm>
            <a:off x="-119743" y="186701"/>
            <a:ext cx="12717790" cy="101261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GB" sz="1800" dirty="0">
                <a:latin typeface="Overpass" panose="020B0604020202020204" charset="0"/>
              </a:rPr>
              <a:t>COMBINING CARBON-IONS RADIOTHERAPY AND BORON NEUTRON</a:t>
            </a:r>
          </a:p>
          <a:p>
            <a:pPr algn="ctr"/>
            <a:r>
              <a:rPr lang="en-GB" sz="1800" dirty="0">
                <a:latin typeface="Overpass" panose="020B0604020202020204" charset="0"/>
              </a:rPr>
              <a:t>CAPTURE THERAPY: FIRST IN VITRO EXPLORATION OF AN</a:t>
            </a:r>
          </a:p>
          <a:p>
            <a:pPr algn="ctr"/>
            <a:r>
              <a:rPr lang="en-GB" sz="1800" dirty="0">
                <a:latin typeface="Overpass" panose="020B0604020202020204" charset="0"/>
              </a:rPr>
              <a:t>INNOVATIVE STRATEGY FOR RADIORESISTANT TUMORS</a:t>
            </a:r>
            <a:endParaRPr lang="it-IT" sz="1800" dirty="0">
              <a:latin typeface="Overpass" panose="020B060402020202020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3790" r="11184"/>
          <a:stretch/>
        </p:blipFill>
        <p:spPr>
          <a:xfrm>
            <a:off x="11064586" y="101756"/>
            <a:ext cx="896525" cy="88684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8188731" y="5898639"/>
            <a:ext cx="3578725" cy="810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4E3383-FBC0-6A83-A4E9-A7579B7B87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5090"/>
          <a:stretch>
            <a:fillRect/>
          </a:stretch>
        </p:blipFill>
        <p:spPr>
          <a:xfrm>
            <a:off x="1117667" y="1502840"/>
            <a:ext cx="4586449" cy="3491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86F1F7-3D2F-84D5-9575-F3203BF676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999"/>
          <a:stretch>
            <a:fillRect/>
          </a:stretch>
        </p:blipFill>
        <p:spPr>
          <a:xfrm>
            <a:off x="6487885" y="1564369"/>
            <a:ext cx="4236722" cy="336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692FA2-D4A0-4DAD-F326-56EDAAA3F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80" y="5430749"/>
            <a:ext cx="11397009" cy="13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81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E7E58-8253-FCDF-EB92-F986E557D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777030F-1059-CCF6-1AB9-040220CDC5E2}"/>
              </a:ext>
            </a:extLst>
          </p:cNvPr>
          <p:cNvSpPr/>
          <p:nvPr/>
        </p:nvSpPr>
        <p:spPr>
          <a:xfrm>
            <a:off x="8316444" y="6016298"/>
            <a:ext cx="3698077" cy="653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C7F1C705-C494-D466-587E-58C4337154E0}"/>
              </a:ext>
            </a:extLst>
          </p:cNvPr>
          <p:cNvSpPr txBox="1">
            <a:spLocks/>
          </p:cNvSpPr>
          <p:nvPr/>
        </p:nvSpPr>
        <p:spPr>
          <a:xfrm>
            <a:off x="2967828" y="290072"/>
            <a:ext cx="7293411" cy="8568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1A3661"/>
                </a:solidFill>
                <a:latin typeface="Overpass Bold" panose="000008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latin typeface="Overpass" panose="020B0604020202020204" charset="0"/>
              </a:rPr>
              <a:t>CNAO radiobiology laboratory 2.0</a:t>
            </a:r>
          </a:p>
          <a:p>
            <a:endParaRPr lang="it-IT" sz="2625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80AA4E-DEC0-48C7-3839-EBC0695A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30" y="1432109"/>
            <a:ext cx="11474370" cy="511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A37F9-8EA5-3144-EF90-B77BA47A48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4203" y="-187611"/>
            <a:ext cx="2610318" cy="1889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194E0D-5055-E382-E3EA-4C2A53EE39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9779" y="5120766"/>
            <a:ext cx="1078992" cy="1447162"/>
          </a:xfrm>
          <a:prstGeom prst="rect">
            <a:avLst/>
          </a:prstGeom>
        </p:spPr>
      </p:pic>
      <p:pic>
        <p:nvPicPr>
          <p:cNvPr id="1028" name="Picture 4" descr="Moving truck ">
            <a:extLst>
              <a:ext uri="{FF2B5EF4-FFF2-40B4-BE49-F238E27FC236}">
                <a16:creationId xmlns:a16="http://schemas.microsoft.com/office/drawing/2014/main" id="{7816ABAF-1935-A5EB-5F9D-B6FFA928B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10" y="4808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F3999F-BA5E-69DC-ED4D-29C3C0687D01}"/>
              </a:ext>
            </a:extLst>
          </p:cNvPr>
          <p:cNvSpPr txBox="1"/>
          <p:nvPr/>
        </p:nvSpPr>
        <p:spPr>
          <a:xfrm>
            <a:off x="9656066" y="1085927"/>
            <a:ext cx="210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EC6512"/>
                </a:solidFill>
                <a:latin typeface="Overpass" panose="020B0604020202020204" charset="0"/>
              </a:rPr>
              <a:t>Animal facility</a:t>
            </a:r>
            <a:endParaRPr lang="en-GB" b="1" dirty="0">
              <a:solidFill>
                <a:srgbClr val="EC6512"/>
              </a:solidFill>
              <a:latin typeface="Overpass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28C0AE-7FD3-785B-C623-FF475130AA3D}"/>
              </a:ext>
            </a:extLst>
          </p:cNvPr>
          <p:cNvSpPr txBox="1"/>
          <p:nvPr/>
        </p:nvSpPr>
        <p:spPr>
          <a:xfrm>
            <a:off x="3175979" y="6521628"/>
            <a:ext cx="210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EC6512"/>
                </a:solidFill>
                <a:latin typeface="Overpass" panose="020B0604020202020204" charset="0"/>
              </a:rPr>
              <a:t>X-Ray irradiator</a:t>
            </a:r>
            <a:endParaRPr lang="en-GB" b="1" dirty="0">
              <a:solidFill>
                <a:srgbClr val="EC6512"/>
              </a:solidFill>
              <a:latin typeface="Overpas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7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D60B0A-1627-5661-66B5-08E3DCAB9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04" b="2740"/>
          <a:stretch>
            <a:fillRect/>
          </a:stretch>
        </p:blipFill>
        <p:spPr>
          <a:xfrm>
            <a:off x="630010" y="359930"/>
            <a:ext cx="11533827" cy="575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9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43A36-8C57-A9C6-D3F4-C52B98CCF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6BA7A-DBBF-C345-975F-A6B24F62C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80" y="631371"/>
            <a:ext cx="10983321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83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61B91A-D573-F984-ADE6-7670ED6E5260}"/>
              </a:ext>
            </a:extLst>
          </p:cNvPr>
          <p:cNvSpPr txBox="1">
            <a:spLocks/>
          </p:cNvSpPr>
          <p:nvPr/>
        </p:nvSpPr>
        <p:spPr>
          <a:xfrm>
            <a:off x="1072587" y="1724247"/>
            <a:ext cx="10073833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T</a:t>
            </a:r>
            <a:r>
              <a:rPr lang="en-GB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hank you for your attention !</a:t>
            </a:r>
          </a:p>
        </p:txBody>
      </p:sp>
      <p:pic>
        <p:nvPicPr>
          <p:cNvPr id="8" name="Picture 2" descr="https://lh7-qw.googleusercontent.com/slidesz/AGV_vUc1i54dham73qFkli9QgywB4gJzzIwqjah7e0hXeuFK6BHY4ymi-zDlwJqKYTIg1rRE2ggY7g3IXfAmChIBcRm4b9FjJ_RYDB9XsdEQOipPoqJY8AloVPJMxZUXMoRkub-xtblPUVjh65SMKBILjphMzpE4vs_fxKPpB8KIw3SsmmzFJvi1Rjs=s2048?key=bMipkk9L04Hxp-VePFKfxrOG">
            <a:extLst>
              <a:ext uri="{FF2B5EF4-FFF2-40B4-BE49-F238E27FC236}">
                <a16:creationId xmlns:a16="http://schemas.microsoft.com/office/drawing/2014/main" id="{C332880B-9EFD-5AA1-0C45-B49D930E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09" y="2808856"/>
            <a:ext cx="3801180" cy="11841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Segnaposto testo 1">
            <a:extLst>
              <a:ext uri="{FF2B5EF4-FFF2-40B4-BE49-F238E27FC236}">
                <a16:creationId xmlns:a16="http://schemas.microsoft.com/office/drawing/2014/main" id="{2D7D7A81-2747-3477-2D43-21E2D4E3148E}"/>
              </a:ext>
            </a:extLst>
          </p:cNvPr>
          <p:cNvSpPr txBox="1">
            <a:spLocks/>
          </p:cNvSpPr>
          <p:nvPr/>
        </p:nvSpPr>
        <p:spPr>
          <a:xfrm>
            <a:off x="8071692" y="5993030"/>
            <a:ext cx="3959213" cy="7751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rgbClr val="1A3661"/>
                </a:solidFill>
                <a:latin typeface="Overpass" panose="000005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857250"/>
            <a:endParaRPr lang="it-IT" sz="93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CFBA85-962E-A467-C706-96D8F8F6CFA3}"/>
              </a:ext>
            </a:extLst>
          </p:cNvPr>
          <p:cNvSpPr txBox="1">
            <a:spLocks/>
          </p:cNvSpPr>
          <p:nvPr/>
        </p:nvSpPr>
        <p:spPr>
          <a:xfrm>
            <a:off x="4914000" y="3993012"/>
            <a:ext cx="3801180" cy="2387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Angelica Facoetti</a:t>
            </a:r>
          </a:p>
          <a:p>
            <a:pPr algn="l"/>
            <a:r>
              <a:rPr lang="it-IT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Amelia Barcellini</a:t>
            </a:r>
          </a:p>
          <a:p>
            <a:pPr algn="l"/>
            <a:r>
              <a:rPr lang="it-IT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Alexandra Charalampopoulou</a:t>
            </a:r>
          </a:p>
          <a:p>
            <a:pPr algn="l"/>
            <a:r>
              <a:rPr lang="it-IT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Federica Carnevale</a:t>
            </a:r>
          </a:p>
          <a:p>
            <a:pPr algn="l"/>
            <a:r>
              <a:rPr lang="it-IT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Gaia Volpi</a:t>
            </a:r>
          </a:p>
          <a:p>
            <a:pPr algn="l"/>
            <a:r>
              <a:rPr lang="it-IT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Sara Sevan Borgna</a:t>
            </a:r>
          </a:p>
          <a:p>
            <a:pPr algn="l"/>
            <a:r>
              <a:rPr lang="it-IT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Susanna Leva</a:t>
            </a:r>
          </a:p>
          <a:p>
            <a:pPr algn="l"/>
            <a:r>
              <a:rPr lang="it-IT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Niloufar Matoor</a:t>
            </a:r>
          </a:p>
          <a:p>
            <a:pPr algn="l"/>
            <a:r>
              <a:rPr lang="it-IT" sz="2000" dirty="0">
                <a:solidFill>
                  <a:srgbClr val="002060"/>
                </a:solidFill>
                <a:latin typeface="Palatino Linotype" panose="02040502050505030304" pitchFamily="18" charset="0"/>
              </a:rPr>
              <a:t>Chiara Vercellone</a:t>
            </a:r>
          </a:p>
          <a:p>
            <a:endParaRPr lang="en-GB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4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316444" y="6016298"/>
            <a:ext cx="3698077" cy="653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/>
          </a:p>
        </p:txBody>
      </p:sp>
      <p:sp>
        <p:nvSpPr>
          <p:cNvPr id="8" name="Segnaposto testo 2"/>
          <p:cNvSpPr txBox="1">
            <a:spLocks/>
          </p:cNvSpPr>
          <p:nvPr/>
        </p:nvSpPr>
        <p:spPr>
          <a:xfrm>
            <a:off x="2658161" y="20749"/>
            <a:ext cx="7293411" cy="8568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1A3661"/>
                </a:solidFill>
                <a:latin typeface="Overpass Bold" panose="000008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latin typeface="Overpass" panose="020B0604020202020204" charset="0"/>
              </a:rPr>
              <a:t>CNAO radiobiology laboratory</a:t>
            </a:r>
          </a:p>
          <a:p>
            <a:endParaRPr lang="it-IT" sz="2625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48" y="3718901"/>
            <a:ext cx="4185465" cy="31390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790" y="648508"/>
            <a:ext cx="4040872" cy="303065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69" y="648508"/>
            <a:ext cx="4040873" cy="303065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t="1539"/>
          <a:stretch/>
        </p:blipFill>
        <p:spPr>
          <a:xfrm>
            <a:off x="7851195" y="4596468"/>
            <a:ext cx="1755196" cy="13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40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3">
            <a:extLst>
              <a:ext uri="{FF2B5EF4-FFF2-40B4-BE49-F238E27FC236}">
                <a16:creationId xmlns:a16="http://schemas.microsoft.com/office/drawing/2014/main" id="{18C9F266-43D4-D2AD-E7D8-E48601AA76F0}"/>
              </a:ext>
            </a:extLst>
          </p:cNvPr>
          <p:cNvSpPr/>
          <p:nvPr/>
        </p:nvSpPr>
        <p:spPr>
          <a:xfrm>
            <a:off x="8372211" y="5650558"/>
            <a:ext cx="326034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>
              <a:latin typeface="Overpass Bold" panose="020B0604020202020204" charset="0"/>
            </a:endParaRPr>
          </a:p>
        </p:txBody>
      </p:sp>
      <p:sp>
        <p:nvSpPr>
          <p:cNvPr id="6" name="Rettangolo 16">
            <a:extLst>
              <a:ext uri="{FF2B5EF4-FFF2-40B4-BE49-F238E27FC236}">
                <a16:creationId xmlns:a16="http://schemas.microsoft.com/office/drawing/2014/main" id="{2381EF27-E29E-67C1-5051-BF19E6744296}"/>
              </a:ext>
            </a:extLst>
          </p:cNvPr>
          <p:cNvSpPr/>
          <p:nvPr/>
        </p:nvSpPr>
        <p:spPr>
          <a:xfrm>
            <a:off x="3329854" y="491023"/>
            <a:ext cx="565494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002060"/>
                </a:solidFill>
                <a:latin typeface="Overpass" panose="020B0604020202020204" charset="0"/>
              </a:rPr>
              <a:t>What we do?</a:t>
            </a:r>
            <a:endParaRPr lang="it-IT" sz="3375" b="1" dirty="0">
              <a:solidFill>
                <a:srgbClr val="002060"/>
              </a:solidFill>
              <a:latin typeface="Overpass" panose="020B060402020202020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ED9DC8-1B8A-D718-2894-C3C2683D94B2}"/>
              </a:ext>
            </a:extLst>
          </p:cNvPr>
          <p:cNvSpPr txBox="1">
            <a:spLocks/>
          </p:cNvSpPr>
          <p:nvPr/>
        </p:nvSpPr>
        <p:spPr>
          <a:xfrm>
            <a:off x="770733" y="1346954"/>
            <a:ext cx="11887200" cy="40324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1A3661"/>
                </a:solidFill>
                <a:latin typeface="Overpass Bold" panose="000008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Radioresistance </a:t>
            </a:r>
            <a:r>
              <a:rPr lang="it-IT" dirty="0">
                <a:solidFill>
                  <a:srgbClr val="002060"/>
                </a:solidFill>
                <a:latin typeface="Overpass" panose="020B0604020202020204" charset="0"/>
                <a:sym typeface="Wingdings" panose="05000000000000000000" pitchFamily="2" charset="2"/>
              </a:rPr>
              <a:t> </a:t>
            </a:r>
            <a:r>
              <a:rPr lang="it-IT" i="1" dirty="0">
                <a:solidFill>
                  <a:srgbClr val="002060"/>
                </a:solidFill>
                <a:latin typeface="Overpass" panose="020B0604020202020204" charset="0"/>
                <a:sym typeface="Wingdings" panose="05000000000000000000" pitchFamily="2" charset="2"/>
              </a:rPr>
              <a:t>in vitro </a:t>
            </a:r>
            <a:r>
              <a:rPr lang="it-IT" dirty="0">
                <a:solidFill>
                  <a:srgbClr val="002060"/>
                </a:solidFill>
                <a:latin typeface="Overpass" panose="020B0604020202020204" charset="0"/>
                <a:sym typeface="Wingdings" panose="05000000000000000000" pitchFamily="2" charset="2"/>
              </a:rPr>
              <a:t>experiments on clonogenic survival, vitality</a:t>
            </a: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A1557B-5397-0780-EB66-3FE6ADAD3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8" y="2067410"/>
            <a:ext cx="6131159" cy="41223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165265-7006-5303-30DD-A11FFC7DC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84" y="2242735"/>
            <a:ext cx="5606005" cy="38571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6DACDE-60BD-EE4F-BA82-D05AF3D2D79A}"/>
              </a:ext>
            </a:extLst>
          </p:cNvPr>
          <p:cNvSpPr txBox="1"/>
          <p:nvPr/>
        </p:nvSpPr>
        <p:spPr>
          <a:xfrm>
            <a:off x="4694485" y="6365109"/>
            <a:ext cx="575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PhD thesis of A. Charalampopoulou</a:t>
            </a:r>
          </a:p>
        </p:txBody>
      </p:sp>
    </p:spTree>
    <p:extLst>
      <p:ext uri="{BB962C8B-B14F-4D97-AF65-F5344CB8AC3E}">
        <p14:creationId xmlns:p14="http://schemas.microsoft.com/office/powerpoint/2010/main" val="4353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5C95F-D55E-413E-6EC1-31086D8E2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3">
            <a:extLst>
              <a:ext uri="{FF2B5EF4-FFF2-40B4-BE49-F238E27FC236}">
                <a16:creationId xmlns:a16="http://schemas.microsoft.com/office/drawing/2014/main" id="{2CEDC3C4-2E86-764B-692B-FCD472DDDA44}"/>
              </a:ext>
            </a:extLst>
          </p:cNvPr>
          <p:cNvSpPr/>
          <p:nvPr/>
        </p:nvSpPr>
        <p:spPr>
          <a:xfrm>
            <a:off x="8372211" y="5650558"/>
            <a:ext cx="326034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>
              <a:latin typeface="Overpass Bold" panose="020B0604020202020204" charset="0"/>
            </a:endParaRPr>
          </a:p>
        </p:txBody>
      </p:sp>
      <p:sp>
        <p:nvSpPr>
          <p:cNvPr id="6" name="Rettangolo 16">
            <a:extLst>
              <a:ext uri="{FF2B5EF4-FFF2-40B4-BE49-F238E27FC236}">
                <a16:creationId xmlns:a16="http://schemas.microsoft.com/office/drawing/2014/main" id="{82788FB5-1A59-55C0-792F-E6C8B40E392C}"/>
              </a:ext>
            </a:extLst>
          </p:cNvPr>
          <p:cNvSpPr/>
          <p:nvPr/>
        </p:nvSpPr>
        <p:spPr>
          <a:xfrm>
            <a:off x="686613" y="282637"/>
            <a:ext cx="5654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Overpass" panose="020B0604020202020204" charset="0"/>
              </a:rPr>
              <a:t>What we do?</a:t>
            </a:r>
            <a:endParaRPr lang="it-IT" sz="3375" b="1" dirty="0">
              <a:solidFill>
                <a:srgbClr val="002060"/>
              </a:solidFill>
              <a:latin typeface="Overpass" panose="020B060402020202020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2D70B3-E1C2-8815-9797-219E61813EA7}"/>
              </a:ext>
            </a:extLst>
          </p:cNvPr>
          <p:cNvSpPr txBox="1">
            <a:spLocks/>
          </p:cNvSpPr>
          <p:nvPr/>
        </p:nvSpPr>
        <p:spPr>
          <a:xfrm>
            <a:off x="781582" y="955266"/>
            <a:ext cx="11421267" cy="40324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1A3661"/>
                </a:solidFill>
                <a:latin typeface="Overpass Bold" panose="000008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Cell cycle and DNA damage</a:t>
            </a:r>
            <a:endParaRPr lang="it-IT" dirty="0">
              <a:solidFill>
                <a:srgbClr val="002060"/>
              </a:solidFill>
              <a:latin typeface="Overpass" panose="020B0604020202020204" charset="0"/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AE2EBB-DC71-22FA-150A-80743657ADD2}"/>
              </a:ext>
            </a:extLst>
          </p:cNvPr>
          <p:cNvSpPr txBox="1"/>
          <p:nvPr/>
        </p:nvSpPr>
        <p:spPr>
          <a:xfrm>
            <a:off x="637774" y="6427048"/>
            <a:ext cx="575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Courtesy of N. </a:t>
            </a:r>
            <a:r>
              <a:rPr lang="en-GB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Matoor</a:t>
            </a:r>
            <a:endParaRPr lang="en-GB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770169-648D-CC0C-C501-94ACD1573613}"/>
              </a:ext>
            </a:extLst>
          </p:cNvPr>
          <p:cNvGrpSpPr/>
          <p:nvPr/>
        </p:nvGrpSpPr>
        <p:grpSpPr>
          <a:xfrm>
            <a:off x="781582" y="1595255"/>
            <a:ext cx="4748361" cy="2234446"/>
            <a:chOff x="6833937" y="4518974"/>
            <a:chExt cx="11158112" cy="62500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9D1385-8A47-72CA-498E-5C0353AA6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5172" t="2264" b="4299"/>
            <a:stretch/>
          </p:blipFill>
          <p:spPr>
            <a:xfrm>
              <a:off x="6833937" y="4518975"/>
              <a:ext cx="5738345" cy="494801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B4D541-EA06-DECE-98D4-14D9F5A02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92966" y="4518974"/>
              <a:ext cx="5399083" cy="4948019"/>
            </a:xfrm>
            <a:prstGeom prst="rect">
              <a:avLst/>
            </a:prstGeom>
          </p:spPr>
        </p:pic>
        <p:sp>
          <p:nvSpPr>
            <p:cNvPr id="8" name="Google Shape;971;p41">
              <a:extLst>
                <a:ext uri="{FF2B5EF4-FFF2-40B4-BE49-F238E27FC236}">
                  <a16:creationId xmlns:a16="http://schemas.microsoft.com/office/drawing/2014/main" id="{54FAFB3B-BA2C-09F8-CB70-8CCE2740B7C6}"/>
                </a:ext>
              </a:extLst>
            </p:cNvPr>
            <p:cNvSpPr txBox="1">
              <a:spLocks/>
            </p:cNvSpPr>
            <p:nvPr/>
          </p:nvSpPr>
          <p:spPr>
            <a:xfrm>
              <a:off x="9703109" y="9481892"/>
              <a:ext cx="5399084" cy="1287171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ct val="115000"/>
                </a:lnSpc>
              </a:pPr>
              <a:r>
                <a:rPr lang="el-GR" sz="2400" dirty="0">
                  <a:solidFill>
                    <a:schemeClr val="tx1"/>
                  </a:solidFill>
                  <a:latin typeface="Hanken Grotesk" panose="020B0604020202020204" charset="0"/>
                </a:rPr>
                <a:t>γ</a:t>
              </a:r>
              <a:r>
                <a:rPr lang="en-GB" sz="2400" dirty="0">
                  <a:solidFill>
                    <a:schemeClr val="tx1"/>
                  </a:solidFill>
                  <a:latin typeface="Hanken Grotesk" panose="020B0604020202020204" charset="0"/>
                </a:rPr>
                <a:t>H2AX foci</a:t>
              </a:r>
              <a:endParaRPr lang="da-DK" sz="2400" i="1" dirty="0">
                <a:solidFill>
                  <a:schemeClr val="tx1"/>
                </a:solidFill>
                <a:latin typeface="Hanken Grotesk" panose="020B0604020202020204" charset="0"/>
              </a:endParaRPr>
            </a:p>
            <a:p>
              <a:pPr>
                <a:lnSpc>
                  <a:spcPct val="115000"/>
                </a:lnSpc>
              </a:pPr>
              <a:br>
                <a:rPr lang="da-DK" sz="900" i="1" dirty="0">
                  <a:solidFill>
                    <a:schemeClr val="tx1"/>
                  </a:solidFill>
                  <a:latin typeface="Hind Vadodara"/>
                  <a:ea typeface="Hind Vadodara"/>
                  <a:cs typeface="Hind Vadodara"/>
                  <a:sym typeface="Hind Vadodara"/>
                </a:rPr>
              </a:br>
              <a:endParaRPr lang="da-DK" sz="900" i="1" dirty="0">
                <a:solidFill>
                  <a:schemeClr val="tx1"/>
                </a:solidFill>
                <a:latin typeface="Hind Vadodara"/>
                <a:ea typeface="Hind Vadodara"/>
                <a:cs typeface="Hind Vadodara"/>
                <a:sym typeface="Hind Vadodara"/>
              </a:endParaRPr>
            </a:p>
            <a:p>
              <a:pPr algn="ctr">
                <a:lnSpc>
                  <a:spcPct val="115000"/>
                </a:lnSpc>
              </a:pPr>
              <a:endParaRPr lang="da-DK" dirty="0"/>
            </a:p>
            <a:p>
              <a:pPr algn="ctr">
                <a:lnSpc>
                  <a:spcPct val="115000"/>
                </a:lnSpc>
              </a:pPr>
              <a:endParaRPr lang="da-DK" dirty="0">
                <a:latin typeface="Hind Vadodara"/>
                <a:ea typeface="Hind Vadodara"/>
                <a:cs typeface="Hind Vadodara"/>
                <a:sym typeface="Hind Vadodara"/>
              </a:endParaRPr>
            </a:p>
            <a:p>
              <a:endParaRPr lang="da-DK" sz="16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B237C5-7AC9-101E-7E7A-6437BEB4CB9A}"/>
                </a:ext>
              </a:extLst>
            </p:cNvPr>
            <p:cNvSpPr/>
            <p:nvPr/>
          </p:nvSpPr>
          <p:spPr>
            <a:xfrm>
              <a:off x="6833937" y="4518975"/>
              <a:ext cx="5738345" cy="4945951"/>
            </a:xfrm>
            <a:prstGeom prst="rect">
              <a:avLst/>
            </a:prstGeom>
            <a:noFill/>
            <a:ln w="38100" cap="flat">
              <a:solidFill>
                <a:srgbClr val="FFFFF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 Medium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264AC6-88EE-626D-42C7-E9850B3114CD}"/>
                </a:ext>
              </a:extLst>
            </p:cNvPr>
            <p:cNvSpPr/>
            <p:nvPr/>
          </p:nvSpPr>
          <p:spPr>
            <a:xfrm>
              <a:off x="12592966" y="4527458"/>
              <a:ext cx="5399083" cy="4945951"/>
            </a:xfrm>
            <a:prstGeom prst="rect">
              <a:avLst/>
            </a:prstGeom>
            <a:noFill/>
            <a:ln w="38100" cap="flat">
              <a:solidFill>
                <a:srgbClr val="FFFFF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EB1A74-6038-7E93-16B5-6E8A490011F4}"/>
                </a:ext>
              </a:extLst>
            </p:cNvPr>
            <p:cNvSpPr/>
            <p:nvPr/>
          </p:nvSpPr>
          <p:spPr>
            <a:xfrm>
              <a:off x="6833937" y="4528004"/>
              <a:ext cx="11158112" cy="4953889"/>
            </a:xfrm>
            <a:prstGeom prst="rect">
              <a:avLst/>
            </a:prstGeom>
            <a:noFill/>
            <a:ln w="38100" cap="flat">
              <a:solidFill>
                <a:srgbClr val="FFFFF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 Medium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84A21E1-B3CD-C22B-7F39-8EEB0E08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393" y="339225"/>
            <a:ext cx="4469287" cy="33487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9B32CE-2E80-F4C2-8690-DCBE9684B9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389"/>
          <a:stretch>
            <a:fillRect/>
          </a:stretch>
        </p:blipFill>
        <p:spPr>
          <a:xfrm>
            <a:off x="6492216" y="3599716"/>
            <a:ext cx="4640223" cy="3055691"/>
          </a:xfrm>
          <a:prstGeom prst="rect">
            <a:avLst/>
          </a:prstGeom>
        </p:spPr>
      </p:pic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5F13063E-723E-338A-0C56-E9F864E1E3F0}"/>
              </a:ext>
            </a:extLst>
          </p:cNvPr>
          <p:cNvSpPr txBox="1">
            <a:spLocks/>
          </p:cNvSpPr>
          <p:nvPr/>
        </p:nvSpPr>
        <p:spPr>
          <a:xfrm>
            <a:off x="7416384" y="20941"/>
            <a:ext cx="4004884" cy="40324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1A3661"/>
                </a:solidFill>
                <a:latin typeface="Overpass Bold" panose="000008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Oxygen effect</a:t>
            </a:r>
            <a:endParaRPr lang="it-IT" dirty="0">
              <a:solidFill>
                <a:srgbClr val="002060"/>
              </a:solidFill>
              <a:latin typeface="Overpass" panose="020B0604020202020204" charset="0"/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BC60B2-3E98-E119-6F2E-EF56C4E76493}"/>
              </a:ext>
            </a:extLst>
          </p:cNvPr>
          <p:cNvSpPr txBox="1"/>
          <p:nvPr/>
        </p:nvSpPr>
        <p:spPr>
          <a:xfrm>
            <a:off x="9747711" y="6488668"/>
            <a:ext cx="575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PhD thesis of G. Volpi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E5B34E05-9E00-3A69-873C-5136F8234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t="10117" r="7392" b="11472"/>
          <a:stretch/>
        </p:blipFill>
        <p:spPr bwMode="auto">
          <a:xfrm>
            <a:off x="1332247" y="3830297"/>
            <a:ext cx="3406038" cy="265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0E9AA-5EC4-1BED-5994-AAFF856DF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3">
            <a:extLst>
              <a:ext uri="{FF2B5EF4-FFF2-40B4-BE49-F238E27FC236}">
                <a16:creationId xmlns:a16="http://schemas.microsoft.com/office/drawing/2014/main" id="{9A21187D-B3EC-F4B1-CA82-7E30A6EA81FC}"/>
              </a:ext>
            </a:extLst>
          </p:cNvPr>
          <p:cNvSpPr/>
          <p:nvPr/>
        </p:nvSpPr>
        <p:spPr>
          <a:xfrm>
            <a:off x="8372211" y="5650558"/>
            <a:ext cx="326034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>
              <a:latin typeface="Overpass Bold" panose="020B0604020202020204" charset="0"/>
            </a:endParaRPr>
          </a:p>
        </p:txBody>
      </p:sp>
      <p:sp>
        <p:nvSpPr>
          <p:cNvPr id="6" name="Rettangolo 16">
            <a:extLst>
              <a:ext uri="{FF2B5EF4-FFF2-40B4-BE49-F238E27FC236}">
                <a16:creationId xmlns:a16="http://schemas.microsoft.com/office/drawing/2014/main" id="{559A701C-2CCD-69E0-3793-593D984944D2}"/>
              </a:ext>
            </a:extLst>
          </p:cNvPr>
          <p:cNvSpPr/>
          <p:nvPr/>
        </p:nvSpPr>
        <p:spPr>
          <a:xfrm>
            <a:off x="686613" y="282637"/>
            <a:ext cx="5654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Overpass" panose="020B0604020202020204" charset="0"/>
              </a:rPr>
              <a:t>What we do?</a:t>
            </a:r>
            <a:endParaRPr lang="it-IT" sz="3375" b="1" dirty="0">
              <a:solidFill>
                <a:srgbClr val="002060"/>
              </a:solidFill>
              <a:latin typeface="Overpass" panose="020B060402020202020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10BC3C9-6F8C-2917-A47A-6F8596D7B98E}"/>
              </a:ext>
            </a:extLst>
          </p:cNvPr>
          <p:cNvSpPr txBox="1">
            <a:spLocks/>
          </p:cNvSpPr>
          <p:nvPr/>
        </p:nvSpPr>
        <p:spPr>
          <a:xfrm>
            <a:off x="630920" y="485323"/>
            <a:ext cx="11421267" cy="40324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1A3661"/>
                </a:solidFill>
                <a:latin typeface="Overpass Bold" panose="000008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Migration &amp; Invasion</a:t>
            </a:r>
            <a:endParaRPr lang="it-IT" dirty="0">
              <a:solidFill>
                <a:srgbClr val="002060"/>
              </a:solidFill>
              <a:latin typeface="Overpass" panose="020B0604020202020204" charset="0"/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69C0B6-2B43-5930-1E57-146BFBBE4EF6}"/>
              </a:ext>
            </a:extLst>
          </p:cNvPr>
          <p:cNvSpPr txBox="1"/>
          <p:nvPr/>
        </p:nvSpPr>
        <p:spPr>
          <a:xfrm>
            <a:off x="637774" y="6494872"/>
            <a:ext cx="575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PhD thesis of A. Charalampopoulou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9B7AED-0BF1-E823-EBE2-AA7886C46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16" y="774164"/>
            <a:ext cx="8672125" cy="58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97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39B37-0E1D-1E1A-4E08-D569010C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3">
            <a:extLst>
              <a:ext uri="{FF2B5EF4-FFF2-40B4-BE49-F238E27FC236}">
                <a16:creationId xmlns:a16="http://schemas.microsoft.com/office/drawing/2014/main" id="{2C57E45E-8FC9-08C3-55DE-512399D9B2FE}"/>
              </a:ext>
            </a:extLst>
          </p:cNvPr>
          <p:cNvSpPr/>
          <p:nvPr/>
        </p:nvSpPr>
        <p:spPr>
          <a:xfrm>
            <a:off x="8705586" y="5754730"/>
            <a:ext cx="326034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>
              <a:latin typeface="Overpass Bold" panose="020B0604020202020204" charset="0"/>
            </a:endParaRPr>
          </a:p>
        </p:txBody>
      </p:sp>
      <p:sp>
        <p:nvSpPr>
          <p:cNvPr id="6" name="Rettangolo 16">
            <a:extLst>
              <a:ext uri="{FF2B5EF4-FFF2-40B4-BE49-F238E27FC236}">
                <a16:creationId xmlns:a16="http://schemas.microsoft.com/office/drawing/2014/main" id="{061209EE-503A-E53C-D107-BF2947048AAC}"/>
              </a:ext>
            </a:extLst>
          </p:cNvPr>
          <p:cNvSpPr/>
          <p:nvPr/>
        </p:nvSpPr>
        <p:spPr>
          <a:xfrm>
            <a:off x="686613" y="282637"/>
            <a:ext cx="5654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Overpass" panose="020B0604020202020204" charset="0"/>
              </a:rPr>
              <a:t>What we do?</a:t>
            </a:r>
            <a:endParaRPr lang="it-IT" sz="3375" b="1" dirty="0">
              <a:solidFill>
                <a:srgbClr val="002060"/>
              </a:solidFill>
              <a:latin typeface="Overpass" panose="020B060402020202020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342297F-2327-0A01-3F0F-E103B647599D}"/>
              </a:ext>
            </a:extLst>
          </p:cNvPr>
          <p:cNvSpPr txBox="1">
            <a:spLocks/>
          </p:cNvSpPr>
          <p:nvPr/>
        </p:nvSpPr>
        <p:spPr>
          <a:xfrm>
            <a:off x="2348053" y="694319"/>
            <a:ext cx="7299388" cy="40324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1A3661"/>
                </a:solidFill>
                <a:latin typeface="Overpass Bold" panose="000008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3D </a:t>
            </a:r>
            <a:r>
              <a:rPr lang="it-IT" i="1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in vitro </a:t>
            </a:r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models</a:t>
            </a:r>
          </a:p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  <a:sym typeface="Wingdings" panose="05000000000000000000" pitchFamily="2" charset="2"/>
              </a:rPr>
              <a:t>Biological scaffolds</a:t>
            </a:r>
            <a:endParaRPr lang="it-IT" dirty="0">
              <a:solidFill>
                <a:srgbClr val="002060"/>
              </a:solidFill>
              <a:latin typeface="Overpass" panose="020B0604020202020204" charset="0"/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5615A6-8BCA-F985-9018-C50127242736}"/>
              </a:ext>
            </a:extLst>
          </p:cNvPr>
          <p:cNvSpPr/>
          <p:nvPr/>
        </p:nvSpPr>
        <p:spPr>
          <a:xfrm>
            <a:off x="10047514" y="3886200"/>
            <a:ext cx="653143" cy="57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magine 5">
            <a:extLst>
              <a:ext uri="{FF2B5EF4-FFF2-40B4-BE49-F238E27FC236}">
                <a16:creationId xmlns:a16="http://schemas.microsoft.com/office/drawing/2014/main" id="{D4257C2C-890A-B3D9-13D4-FC2A2C2FB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10" y="2381250"/>
            <a:ext cx="4019550" cy="2095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6618E-CA53-652F-FB12-F71C008D8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13" y="4902601"/>
            <a:ext cx="6056446" cy="1750557"/>
          </a:xfrm>
          <a:prstGeom prst="rect">
            <a:avLst/>
          </a:prstGeom>
        </p:spPr>
      </p:pic>
      <p:pic>
        <p:nvPicPr>
          <p:cNvPr id="8" name="Immagine 11">
            <a:extLst>
              <a:ext uri="{FF2B5EF4-FFF2-40B4-BE49-F238E27FC236}">
                <a16:creationId xmlns:a16="http://schemas.microsoft.com/office/drawing/2014/main" id="{3AF914A4-677A-4466-1027-573AD380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340" y="1719943"/>
            <a:ext cx="5052365" cy="470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99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D2F19-6884-14E4-4E94-B5F5290D6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3">
            <a:extLst>
              <a:ext uri="{FF2B5EF4-FFF2-40B4-BE49-F238E27FC236}">
                <a16:creationId xmlns:a16="http://schemas.microsoft.com/office/drawing/2014/main" id="{F4ABD7DA-4B2D-E1F0-37E7-B67F5BA3A842}"/>
              </a:ext>
            </a:extLst>
          </p:cNvPr>
          <p:cNvSpPr/>
          <p:nvPr/>
        </p:nvSpPr>
        <p:spPr>
          <a:xfrm>
            <a:off x="8705586" y="5623621"/>
            <a:ext cx="326034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>
              <a:latin typeface="Overpass Bold" panose="020B0604020202020204" charset="0"/>
            </a:endParaRPr>
          </a:p>
        </p:txBody>
      </p:sp>
      <p:sp>
        <p:nvSpPr>
          <p:cNvPr id="6" name="Rettangolo 16">
            <a:extLst>
              <a:ext uri="{FF2B5EF4-FFF2-40B4-BE49-F238E27FC236}">
                <a16:creationId xmlns:a16="http://schemas.microsoft.com/office/drawing/2014/main" id="{3C543223-4F88-3D0F-ECB1-485D73704EF6}"/>
              </a:ext>
            </a:extLst>
          </p:cNvPr>
          <p:cNvSpPr/>
          <p:nvPr/>
        </p:nvSpPr>
        <p:spPr>
          <a:xfrm>
            <a:off x="686613" y="282637"/>
            <a:ext cx="5654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Overpass" panose="020B0604020202020204" charset="0"/>
              </a:rPr>
              <a:t>What we do?</a:t>
            </a:r>
            <a:endParaRPr lang="it-IT" sz="3375" b="1" dirty="0">
              <a:solidFill>
                <a:srgbClr val="002060"/>
              </a:solidFill>
              <a:latin typeface="Overpass" panose="020B060402020202020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71B0E6-F6AB-3BAA-E576-D36452DB4601}"/>
              </a:ext>
            </a:extLst>
          </p:cNvPr>
          <p:cNvSpPr txBox="1">
            <a:spLocks/>
          </p:cNvSpPr>
          <p:nvPr/>
        </p:nvSpPr>
        <p:spPr>
          <a:xfrm>
            <a:off x="2348053" y="694319"/>
            <a:ext cx="7299388" cy="40324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1A3661"/>
                </a:solidFill>
                <a:latin typeface="Overpass Bold" panose="000008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3D </a:t>
            </a:r>
            <a:r>
              <a:rPr lang="it-IT" i="1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in vitro </a:t>
            </a:r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models</a:t>
            </a:r>
          </a:p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  <a:sym typeface="Wingdings" panose="05000000000000000000" pitchFamily="2" charset="2"/>
              </a:rPr>
              <a:t>Biological scaffolds</a:t>
            </a:r>
            <a:endParaRPr lang="it-IT" dirty="0">
              <a:solidFill>
                <a:srgbClr val="002060"/>
              </a:solidFill>
              <a:latin typeface="Overpass" panose="020B0604020202020204" charset="0"/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AB3BE76-3F40-2781-4F4A-E0982BEE9523}"/>
              </a:ext>
            </a:extLst>
          </p:cNvPr>
          <p:cNvSpPr/>
          <p:nvPr/>
        </p:nvSpPr>
        <p:spPr>
          <a:xfrm>
            <a:off x="10047514" y="3886200"/>
            <a:ext cx="653143" cy="57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16">
            <a:extLst>
              <a:ext uri="{FF2B5EF4-FFF2-40B4-BE49-F238E27FC236}">
                <a16:creationId xmlns:a16="http://schemas.microsoft.com/office/drawing/2014/main" id="{EDA6E45B-E9C2-40D6-314C-5B49DED77CF3}"/>
              </a:ext>
            </a:extLst>
          </p:cNvPr>
          <p:cNvSpPr/>
          <p:nvPr/>
        </p:nvSpPr>
        <p:spPr>
          <a:xfrm>
            <a:off x="544932" y="3017575"/>
            <a:ext cx="62425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Overpass" panose="020B0604020202020204" charset="0"/>
              </a:rPr>
              <a:t>Mather3D – focused on combining radiotherapy/</a:t>
            </a:r>
            <a:r>
              <a:rPr lang="en-GB" sz="2400" b="1" dirty="0" err="1">
                <a:solidFill>
                  <a:srgbClr val="002060"/>
                </a:solidFill>
                <a:latin typeface="Overpass" panose="020B0604020202020204" charset="0"/>
              </a:rPr>
              <a:t>hadrontherapy</a:t>
            </a:r>
            <a:r>
              <a:rPr lang="en-GB" sz="2400" b="1" dirty="0">
                <a:solidFill>
                  <a:srgbClr val="002060"/>
                </a:solidFill>
                <a:latin typeface="Overpass" panose="020B0604020202020204" charset="0"/>
              </a:rPr>
              <a:t> (photons, protons, carbon ions) with magnetic hyperthermia on pancreatic cancer cell (BxPc-3) scaffolds containing magnetic nanoparticles (MNPs)</a:t>
            </a:r>
            <a:endParaRPr lang="it-IT" sz="2400" b="1" dirty="0">
              <a:solidFill>
                <a:srgbClr val="002060"/>
              </a:solidFill>
              <a:latin typeface="Overpass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335869-3440-6203-0E36-EA0FE2FFB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511" y="2111307"/>
            <a:ext cx="5178421" cy="4063359"/>
          </a:xfrm>
          <a:prstGeom prst="rect">
            <a:avLst/>
          </a:prstGeom>
        </p:spPr>
      </p:pic>
      <p:pic>
        <p:nvPicPr>
          <p:cNvPr id="10" name="Picture 9" descr="A red circle with a ribbon and books&#10;&#10;AI-generated content may be incorrect.">
            <a:extLst>
              <a:ext uri="{FF2B5EF4-FFF2-40B4-BE49-F238E27FC236}">
                <a16:creationId xmlns:a16="http://schemas.microsoft.com/office/drawing/2014/main" id="{4C7D03F2-4A34-2594-7B4D-049FE686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4517" y="168979"/>
            <a:ext cx="812089" cy="8120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419F85-BBF6-198D-63E4-F63793DAF11E}"/>
              </a:ext>
            </a:extLst>
          </p:cNvPr>
          <p:cNvSpPr txBox="1"/>
          <p:nvPr/>
        </p:nvSpPr>
        <p:spPr>
          <a:xfrm>
            <a:off x="637774" y="6163681"/>
            <a:ext cx="575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Federica Carnevale</a:t>
            </a:r>
          </a:p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Susanna Leva</a:t>
            </a:r>
          </a:p>
        </p:txBody>
      </p:sp>
      <p:pic>
        <p:nvPicPr>
          <p:cNvPr id="12" name="Immagine 16">
            <a:extLst>
              <a:ext uri="{FF2B5EF4-FFF2-40B4-BE49-F238E27FC236}">
                <a16:creationId xmlns:a16="http://schemas.microsoft.com/office/drawing/2014/main" id="{24F74B78-BC4E-AA8F-5D64-B500E0592F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7" b="1"/>
          <a:stretch/>
        </p:blipFill>
        <p:spPr>
          <a:xfrm>
            <a:off x="9994597" y="188174"/>
            <a:ext cx="812089" cy="792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C3F743-B0A3-3FB3-5681-2A67FA7B20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18203">
            <a:off x="700678" y="2240011"/>
            <a:ext cx="1414198" cy="8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8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A8EA0-DD06-A6E0-931B-13A2B1EC1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3">
            <a:extLst>
              <a:ext uri="{FF2B5EF4-FFF2-40B4-BE49-F238E27FC236}">
                <a16:creationId xmlns:a16="http://schemas.microsoft.com/office/drawing/2014/main" id="{53A00C57-8A75-9B6B-5A98-1A2161B8BC1A}"/>
              </a:ext>
            </a:extLst>
          </p:cNvPr>
          <p:cNvSpPr/>
          <p:nvPr/>
        </p:nvSpPr>
        <p:spPr>
          <a:xfrm>
            <a:off x="8705586" y="5777880"/>
            <a:ext cx="326034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>
              <a:latin typeface="Overpass Bold" panose="020B0604020202020204" charset="0"/>
            </a:endParaRPr>
          </a:p>
        </p:txBody>
      </p:sp>
      <p:sp>
        <p:nvSpPr>
          <p:cNvPr id="6" name="Rettangolo 16">
            <a:extLst>
              <a:ext uri="{FF2B5EF4-FFF2-40B4-BE49-F238E27FC236}">
                <a16:creationId xmlns:a16="http://schemas.microsoft.com/office/drawing/2014/main" id="{D863C009-6B40-E1D6-73C1-204AFBDFC17B}"/>
              </a:ext>
            </a:extLst>
          </p:cNvPr>
          <p:cNvSpPr/>
          <p:nvPr/>
        </p:nvSpPr>
        <p:spPr>
          <a:xfrm>
            <a:off x="686613" y="282637"/>
            <a:ext cx="5654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2060"/>
                </a:solidFill>
                <a:latin typeface="Overpass" panose="020B0604020202020204" charset="0"/>
              </a:rPr>
              <a:t>What we do?</a:t>
            </a:r>
            <a:endParaRPr lang="it-IT" sz="3375" b="1" dirty="0">
              <a:solidFill>
                <a:srgbClr val="002060"/>
              </a:solidFill>
              <a:latin typeface="Overpass" panose="020B060402020202020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06EFFC-EE80-8377-FC15-34472DBE2B75}"/>
              </a:ext>
            </a:extLst>
          </p:cNvPr>
          <p:cNvSpPr txBox="1">
            <a:spLocks/>
          </p:cNvSpPr>
          <p:nvPr/>
        </p:nvSpPr>
        <p:spPr>
          <a:xfrm>
            <a:off x="2348053" y="694319"/>
            <a:ext cx="7299388" cy="40324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rgbClr val="1A3661"/>
                </a:solidFill>
                <a:latin typeface="Overpass Bold" panose="00000800000000000000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3D </a:t>
            </a:r>
            <a:r>
              <a:rPr lang="it-IT" i="1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in vitro </a:t>
            </a:r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</a:rPr>
              <a:t>models</a:t>
            </a:r>
          </a:p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Overpass" panose="020B0604020202020204" charset="0"/>
                <a:sym typeface="Wingdings" panose="05000000000000000000" pitchFamily="2" charset="2"/>
              </a:rPr>
              <a:t>Multicellular Tumour Spheroids</a:t>
            </a:r>
            <a:endParaRPr lang="it-IT" dirty="0">
              <a:solidFill>
                <a:srgbClr val="002060"/>
              </a:solidFill>
              <a:latin typeface="Overpass" panose="020B0604020202020204" charset="0"/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endParaRPr lang="it-IT" dirty="0">
              <a:solidFill>
                <a:srgbClr val="002060"/>
              </a:solidFill>
              <a:sym typeface="Wingdings" panose="05000000000000000000" pitchFamily="2" charset="2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840A3A-9037-2F18-EBD6-573A84D1052F}"/>
              </a:ext>
            </a:extLst>
          </p:cNvPr>
          <p:cNvGrpSpPr/>
          <p:nvPr/>
        </p:nvGrpSpPr>
        <p:grpSpPr>
          <a:xfrm>
            <a:off x="586120" y="1939891"/>
            <a:ext cx="6372036" cy="2500764"/>
            <a:chOff x="559443" y="1954216"/>
            <a:chExt cx="7423592" cy="28066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D4A4BB3-490C-4DC6-A556-9689D31C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65188"/>
            <a:stretch>
              <a:fillRect/>
            </a:stretch>
          </p:blipFill>
          <p:spPr>
            <a:xfrm>
              <a:off x="559443" y="1954216"/>
              <a:ext cx="7423592" cy="147478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575260A-BA32-760A-0441-ABA4E0A16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8562"/>
            <a:stretch>
              <a:fillRect/>
            </a:stretch>
          </p:blipFill>
          <p:spPr>
            <a:xfrm>
              <a:off x="559443" y="3429000"/>
              <a:ext cx="7423592" cy="1331824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4858CE41-E59B-923A-5376-4DBC4BCA9A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30" r="4078"/>
          <a:stretch>
            <a:fillRect/>
          </a:stretch>
        </p:blipFill>
        <p:spPr>
          <a:xfrm>
            <a:off x="7073019" y="1190515"/>
            <a:ext cx="4892913" cy="32667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2D299FD-8813-B0E8-FBFE-FDDC8CA911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618203">
            <a:off x="666726" y="1020890"/>
            <a:ext cx="1812167" cy="10647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B8D252-88CD-3984-CC63-902552140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156" y="4532988"/>
            <a:ext cx="5122638" cy="192902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40BA6EC-20E0-87E3-B78D-D605D30F0180}"/>
              </a:ext>
            </a:extLst>
          </p:cNvPr>
          <p:cNvSpPr/>
          <p:nvPr/>
        </p:nvSpPr>
        <p:spPr>
          <a:xfrm>
            <a:off x="10047514" y="3886200"/>
            <a:ext cx="653143" cy="57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A871FCC-D965-1797-0C86-F66B0846D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834" y="4599386"/>
            <a:ext cx="5567935" cy="20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45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957D4-2276-C4F4-7E60-3A348B5DB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6">
            <a:extLst>
              <a:ext uri="{FF2B5EF4-FFF2-40B4-BE49-F238E27FC236}">
                <a16:creationId xmlns:a16="http://schemas.microsoft.com/office/drawing/2014/main" id="{A134FDAE-569C-8C6C-7231-59600476DBD7}"/>
              </a:ext>
            </a:extLst>
          </p:cNvPr>
          <p:cNvSpPr/>
          <p:nvPr/>
        </p:nvSpPr>
        <p:spPr>
          <a:xfrm>
            <a:off x="1891116" y="121132"/>
            <a:ext cx="791362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250" b="1" dirty="0">
                <a:solidFill>
                  <a:srgbClr val="002060"/>
                </a:solidFill>
                <a:latin typeface="Overpass" panose="020B0604020202020204" charset="0"/>
              </a:rPr>
              <a:t>ΜΙΤΟ</a:t>
            </a:r>
            <a:endParaRPr lang="it-IT" sz="2250" b="1" dirty="0">
              <a:solidFill>
                <a:srgbClr val="002060"/>
              </a:solidFill>
              <a:latin typeface="Overpass Bold" panose="020B060402020202020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E4B037-F43F-B4A4-8BC7-F328FEE19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85" y="121132"/>
            <a:ext cx="5061857" cy="307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2">
            <a:extLst>
              <a:ext uri="{FF2B5EF4-FFF2-40B4-BE49-F238E27FC236}">
                <a16:creationId xmlns:a16="http://schemas.microsoft.com/office/drawing/2014/main" id="{D491B893-2837-CDEB-7D92-0EE34B128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3" y="65314"/>
            <a:ext cx="859505" cy="859505"/>
          </a:xfrm>
          <a:prstGeom prst="rect">
            <a:avLst/>
          </a:prstGeom>
        </p:spPr>
      </p:pic>
      <p:sp>
        <p:nvSpPr>
          <p:cNvPr id="10" name="Rettangolo 3">
            <a:extLst>
              <a:ext uri="{FF2B5EF4-FFF2-40B4-BE49-F238E27FC236}">
                <a16:creationId xmlns:a16="http://schemas.microsoft.com/office/drawing/2014/main" id="{29F34EB4-6FA9-FF3E-8B8C-0B3D0A1ED1FE}"/>
              </a:ext>
            </a:extLst>
          </p:cNvPr>
          <p:cNvSpPr/>
          <p:nvPr/>
        </p:nvSpPr>
        <p:spPr>
          <a:xfrm>
            <a:off x="8746596" y="5580078"/>
            <a:ext cx="3260346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>
              <a:latin typeface="Overpass Bold" panose="020B0604020202020204" charset="0"/>
            </a:endParaRPr>
          </a:p>
        </p:txBody>
      </p:sp>
      <p:pic>
        <p:nvPicPr>
          <p:cNvPr id="17" name="Immagine 4">
            <a:extLst>
              <a:ext uri="{FF2B5EF4-FFF2-40B4-BE49-F238E27FC236}">
                <a16:creationId xmlns:a16="http://schemas.microsoft.com/office/drawing/2014/main" id="{9DCAEF64-C509-2DA9-BE19-59B3BAC6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328" y="190527"/>
            <a:ext cx="1237184" cy="738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6D2FA6-D6AA-8072-0601-D67A12313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97" y="1356835"/>
            <a:ext cx="6974370" cy="2010766"/>
          </a:xfrm>
          <a:prstGeom prst="rect">
            <a:avLst/>
          </a:prstGeom>
        </p:spPr>
      </p:pic>
      <p:sp>
        <p:nvSpPr>
          <p:cNvPr id="20" name="Rettangolo 3">
            <a:extLst>
              <a:ext uri="{FF2B5EF4-FFF2-40B4-BE49-F238E27FC236}">
                <a16:creationId xmlns:a16="http://schemas.microsoft.com/office/drawing/2014/main" id="{690407E5-5484-6CFC-9B71-15BA6BD6CE5F}"/>
              </a:ext>
            </a:extLst>
          </p:cNvPr>
          <p:cNvSpPr/>
          <p:nvPr/>
        </p:nvSpPr>
        <p:spPr>
          <a:xfrm>
            <a:off x="5700066" y="1257601"/>
            <a:ext cx="1600201" cy="3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>
              <a:latin typeface="Overpass Bold" panose="020B0604020202020204" charset="0"/>
            </a:endParaRPr>
          </a:p>
        </p:txBody>
      </p:sp>
      <p:sp>
        <p:nvSpPr>
          <p:cNvPr id="21" name="Rettangolo 3">
            <a:extLst>
              <a:ext uri="{FF2B5EF4-FFF2-40B4-BE49-F238E27FC236}">
                <a16:creationId xmlns:a16="http://schemas.microsoft.com/office/drawing/2014/main" id="{87DFBF70-4D4D-F63C-B181-7576AF366038}"/>
              </a:ext>
            </a:extLst>
          </p:cNvPr>
          <p:cNvSpPr/>
          <p:nvPr/>
        </p:nvSpPr>
        <p:spPr>
          <a:xfrm>
            <a:off x="646097" y="1258411"/>
            <a:ext cx="1600201" cy="3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88">
              <a:latin typeface="Overpass Bold" panose="020B060402020202020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118249-7B01-A0FA-0D6D-722427016E4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1"/>
          <a:stretch>
            <a:fillRect/>
          </a:stretch>
        </p:blipFill>
        <p:spPr>
          <a:xfrm>
            <a:off x="646097" y="3369516"/>
            <a:ext cx="6327267" cy="32979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8B9C590-0222-D160-D97A-8B4FD4E32D11}"/>
              </a:ext>
            </a:extLst>
          </p:cNvPr>
          <p:cNvSpPr txBox="1"/>
          <p:nvPr/>
        </p:nvSpPr>
        <p:spPr>
          <a:xfrm>
            <a:off x="3783744" y="924819"/>
            <a:ext cx="316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Palatino Linotype" panose="02040502050505030304" pitchFamily="18" charset="0"/>
              </a:rPr>
              <a:t>A. </a:t>
            </a:r>
            <a:r>
              <a:rPr lang="en-GB" dirty="0" err="1">
                <a:solidFill>
                  <a:srgbClr val="002060"/>
                </a:solidFill>
                <a:latin typeface="Palatino Linotype" panose="02040502050505030304" pitchFamily="18" charset="0"/>
              </a:rPr>
              <a:t>Barcellini</a:t>
            </a:r>
            <a:endParaRPr lang="en-GB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B1152D-A03A-A6A2-1AAC-B3338B34A4C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1807" y="3872206"/>
            <a:ext cx="5906520" cy="286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32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resentazione CNA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resentazione CNAO_v2" id="{D6DA51B0-761B-47E9-A308-4C5D73F7F4FF}" vid="{1A4E3654-841B-4505-A6DC-2C41D24754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565</Words>
  <Application>Microsoft Office PowerPoint</Application>
  <PresentationFormat>Widescreen</PresentationFormat>
  <Paragraphs>113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Aptos</vt:lpstr>
      <vt:lpstr>Aptos Display</vt:lpstr>
      <vt:lpstr>Arial</vt:lpstr>
      <vt:lpstr>Hanken Grotesk</vt:lpstr>
      <vt:lpstr>Helvetica Neue</vt:lpstr>
      <vt:lpstr>Hind Vadodara</vt:lpstr>
      <vt:lpstr>Overpass</vt:lpstr>
      <vt:lpstr>Overpass Bold</vt:lpstr>
      <vt:lpstr>Palatino Linotype</vt:lpstr>
      <vt:lpstr>Wingdings</vt:lpstr>
      <vt:lpstr>Office Theme</vt:lpstr>
      <vt:lpstr>Presentazione CNAO</vt:lpstr>
      <vt:lpstr>Radiobiology activities at CNAO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Alexandra Charalampopoulou</dc:creator>
  <cp:lastModifiedBy>Alexandra Charalampopoulou</cp:lastModifiedBy>
  <cp:revision>39</cp:revision>
  <dcterms:created xsi:type="dcterms:W3CDTF">2026-02-02T13:36:03Z</dcterms:created>
  <dcterms:modified xsi:type="dcterms:W3CDTF">2026-03-04T19:25:28Z</dcterms:modified>
</cp:coreProperties>
</file>