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handoutMasterIdLst>
    <p:handoutMasterId r:id="rId14"/>
  </p:handoutMasterIdLst>
  <p:sldIdLst>
    <p:sldId id="256" r:id="rId3"/>
    <p:sldId id="294" r:id="rId4"/>
    <p:sldId id="508" r:id="rId5"/>
    <p:sldId id="511" r:id="rId6"/>
    <p:sldId id="499" r:id="rId7"/>
    <p:sldId id="417" r:id="rId8"/>
    <p:sldId id="1794" r:id="rId9"/>
    <p:sldId id="1795" r:id="rId10"/>
    <p:sldId id="327" r:id="rId11"/>
    <p:sldId id="482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35BD6D"/>
    <a:srgbClr val="929292"/>
    <a:srgbClr val="A4CCF0"/>
    <a:srgbClr val="E7E6E6"/>
    <a:srgbClr val="FF00FF"/>
    <a:srgbClr val="FFFFDB"/>
    <a:srgbClr val="890000"/>
    <a:srgbClr val="A43939"/>
    <a:srgbClr val="BA6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90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F885042-9FCA-49FA-8E10-367E681FFA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CC85CBC-0835-4614-BA0D-580D63FF9E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B9A81-3642-473C-AB51-682CC323759E}" type="datetimeFigureOut">
              <a:rPr lang="fr-FR" smtClean="0"/>
              <a:t>02/03/2026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2C7AFD2-8704-4D4E-BBB3-D6AD90BAFA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1C6C42-5D96-4CEE-A53D-CC3C39233C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A419A-8CE8-4FC7-8C50-AF5FE7771D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439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D60F1-4792-44D0-A043-3BFA29FAED09}" type="datetimeFigureOut">
              <a:rPr lang="fr-FR" smtClean="0"/>
              <a:t>02/03/2026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02FF0-D5C6-4338-9BFA-DB59C6A962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975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EF443-12DB-41B0-B308-B6126E319C9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404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02FF0-D5C6-4338-9BFA-DB59C6A9629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83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EF443-12DB-41B0-B308-B6126E319C9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798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3694BE-43E3-4266-98FC-0C9127C56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B1E2FC5-EE8A-4915-A0F3-BE37D0A0A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4AAA5F-5BDE-476D-87CF-EE987D4D1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7026"/>
            <a:ext cx="2743200" cy="365125"/>
          </a:xfrm>
        </p:spPr>
        <p:txBody>
          <a:bodyPr/>
          <a:lstStyle/>
          <a:p>
            <a:r>
              <a:rPr lang="fr-FR"/>
              <a:t>July 10-12 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DD1D33-941A-4563-83D3-CB48BD733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7026"/>
            <a:ext cx="4114800" cy="365125"/>
          </a:xfrm>
        </p:spPr>
        <p:txBody>
          <a:bodyPr/>
          <a:lstStyle/>
          <a:p>
            <a:r>
              <a:rPr lang="en-US"/>
              <a:t>CNAO-IN2P3 collaboration meeting March 5th 2026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5FC4F0-B4F3-4B59-9D2D-CFD57E960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7026"/>
            <a:ext cx="2743200" cy="365125"/>
          </a:xfrm>
        </p:spPr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638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F63C21-EAB0-4EF7-B652-1454CD5A4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C099139-4DD2-4DB1-BF7C-A14B57ACB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13BD4E-85D1-4FDD-B862-D0705523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B365E3-E4A2-4739-AB98-A51A6F2EF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CNAO-IN2P3 collaboration meeting March 5th 2026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C9C7BB-6A54-4AB2-AF13-D445351B7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432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203FED7-1870-47BF-90DA-B41DE559C5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987AFDE-9998-4A15-9AEC-BCD843FAA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9541DD-9E2A-48F4-A528-66A16B696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E1CD32-CF03-4871-9800-8100D6A4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CNAO-IN2P3 collaboration meeting March 5th 2026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277D5A-761B-4548-B3CA-F0421BFF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4749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2235" y="5121811"/>
            <a:ext cx="12192000" cy="1872296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8947087" y="1386482"/>
            <a:ext cx="31196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800" b="0" dirty="0">
                <a:solidFill>
                  <a:srgbClr val="1B4367"/>
                </a:solidFill>
                <a:latin typeface="Arial Narrow" panose="020B0606020202030204" pitchFamily="34" charset="0"/>
              </a:rPr>
              <a:t>in2p3.cnrs.fr</a:t>
            </a:r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2831637" y="332656"/>
            <a:ext cx="9244608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Institut national de physique nucléaire </a:t>
            </a:r>
          </a:p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et de physique des particules</a:t>
            </a:r>
            <a:endParaRPr lang="fr-FR" sz="3600" dirty="0">
              <a:solidFill>
                <a:srgbClr val="E75112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844829"/>
            <a:ext cx="12209751" cy="331199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34C6856-93C5-E94D-BA77-DE276E3D8D56}"/>
              </a:ext>
            </a:extLst>
          </p:cNvPr>
          <p:cNvSpPr txBox="1"/>
          <p:nvPr userDrawn="1"/>
        </p:nvSpPr>
        <p:spPr>
          <a:xfrm>
            <a:off x="8947088" y="4803805"/>
            <a:ext cx="347772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d’avancement</a:t>
            </a:r>
            <a:endParaRPr lang="fr-FR" sz="20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42082B-C51F-4D4A-9FE8-BE1A1FDA80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1" y="182916"/>
            <a:ext cx="1923311" cy="144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09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980733"/>
            <a:ext cx="10972800" cy="514543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70C0"/>
                </a:solidFill>
              </a:defRPr>
            </a:lvl1pPr>
            <a:lvl2pPr>
              <a:defRPr sz="2000">
                <a:solidFill>
                  <a:srgbClr val="00294B"/>
                </a:solidFill>
              </a:defRPr>
            </a:lvl2pPr>
            <a:lvl3pPr>
              <a:defRPr sz="1800">
                <a:solidFill>
                  <a:srgbClr val="00294B"/>
                </a:solidFill>
              </a:defRPr>
            </a:lvl3pPr>
            <a:lvl4pPr>
              <a:defRPr sz="1800">
                <a:solidFill>
                  <a:srgbClr val="00294B"/>
                </a:solidFill>
              </a:defRPr>
            </a:lvl4pPr>
            <a:lvl5pPr>
              <a:defRPr sz="1800">
                <a:solidFill>
                  <a:srgbClr val="00294B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95733" y="6516000"/>
            <a:ext cx="6912000" cy="360000"/>
          </a:xfrm>
        </p:spPr>
        <p:txBody>
          <a:bodyPr/>
          <a:lstStyle>
            <a:lvl1pPr>
              <a:defRPr sz="1200">
                <a:solidFill>
                  <a:srgbClr val="00294B"/>
                </a:solidFill>
              </a:defRPr>
            </a:lvl1pPr>
          </a:lstStyle>
          <a:p>
            <a:r>
              <a:rPr lang="en-US"/>
              <a:t>CNAO-IN2P3 collaboration meeting March 5th 2026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516000"/>
            <a:ext cx="960000" cy="360000"/>
          </a:xfrm>
        </p:spPr>
        <p:txBody>
          <a:bodyPr/>
          <a:lstStyle>
            <a:lvl1pPr>
              <a:defRPr sz="1200">
                <a:solidFill>
                  <a:srgbClr val="00294B"/>
                </a:solidFill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88E2FC32-ED7C-FA4B-94C4-3D0E5B749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7541" y="6516000"/>
            <a:ext cx="1536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94B"/>
                </a:solidFill>
              </a:defRPr>
            </a:lvl1pPr>
          </a:lstStyle>
          <a:p>
            <a:r>
              <a:rPr lang="fr-FR"/>
              <a:t>July 10-12 2023</a:t>
            </a:r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0FE2E31-FA02-3C4D-A384-3B4F60B79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139" y="3"/>
            <a:ext cx="9840416" cy="8203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65510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4941168"/>
            <a:ext cx="12192000" cy="1872296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13" name="Connecteur droit 12"/>
          <p:cNvCxnSpPr/>
          <p:nvPr userDrawn="1"/>
        </p:nvCxnSpPr>
        <p:spPr>
          <a:xfrm flipH="1">
            <a:off x="9313278" y="5750260"/>
            <a:ext cx="2639373" cy="0"/>
          </a:xfrm>
          <a:prstGeom prst="line">
            <a:avLst/>
          </a:prstGeom>
          <a:ln>
            <a:solidFill>
              <a:srgbClr val="62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8928992" y="1340768"/>
            <a:ext cx="31196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800" b="0" dirty="0">
                <a:solidFill>
                  <a:srgbClr val="1B4367"/>
                </a:solidFill>
                <a:latin typeface="Arial Narrow" panose="020B0606020202030204" pitchFamily="34" charset="0"/>
              </a:rPr>
              <a:t>in2p3.cnrs.fr</a:t>
            </a: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583499" y="6516000"/>
            <a:ext cx="902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sz="1200"/>
              <a:t>CNAO-IN2P3 collaboration meeting March 5th 2026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226339" y="5196832"/>
            <a:ext cx="9840416" cy="464416"/>
          </a:xfrm>
        </p:spPr>
        <p:txBody>
          <a:bodyPr>
            <a:noAutofit/>
          </a:bodyPr>
          <a:lstStyle>
            <a:lvl1pPr algn="r">
              <a:defRPr sz="3000" b="0" i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2190"/>
            <a:ext cx="12209751" cy="49909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ED3377-1CB8-3D4E-AB0C-DBF6CAA41290}"/>
              </a:ext>
            </a:extLst>
          </p:cNvPr>
          <p:cNvSpPr/>
          <p:nvPr userDrawn="1"/>
        </p:nvSpPr>
        <p:spPr>
          <a:xfrm>
            <a:off x="5903979" y="58070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800" i="1" dirty="0">
                <a:solidFill>
                  <a:schemeClr val="bg1"/>
                </a:solidFill>
              </a:rPr>
              <a:t>M.</a:t>
            </a:r>
            <a:r>
              <a:rPr lang="fr-FR" sz="1800" i="1" baseline="0" dirty="0">
                <a:solidFill>
                  <a:schemeClr val="bg1"/>
                </a:solidFill>
              </a:rPr>
              <a:t> ou Mme UNTEL</a:t>
            </a:r>
            <a:r>
              <a:rPr lang="fr-FR" sz="1800" i="1" dirty="0">
                <a:solidFill>
                  <a:schemeClr val="bg1"/>
                </a:solidFill>
              </a:rPr>
              <a:t> – Laboratoire </a:t>
            </a:r>
            <a:r>
              <a:rPr lang="fr-FR" sz="1800" i="1" dirty="0" err="1">
                <a:solidFill>
                  <a:schemeClr val="bg1"/>
                </a:solidFill>
              </a:rPr>
              <a:t>bla</a:t>
            </a:r>
            <a:r>
              <a:rPr lang="fr-FR" sz="1800" i="1" dirty="0">
                <a:solidFill>
                  <a:schemeClr val="bg1"/>
                </a:solidFill>
              </a:rPr>
              <a:t> </a:t>
            </a:r>
            <a:r>
              <a:rPr lang="fr-FR" sz="1800" i="1" dirty="0" err="1">
                <a:solidFill>
                  <a:schemeClr val="bg1"/>
                </a:solidFill>
              </a:rPr>
              <a:t>bla</a:t>
            </a:r>
            <a:br>
              <a:rPr lang="fr-FR" sz="1800" i="1" dirty="0">
                <a:solidFill>
                  <a:schemeClr val="bg1"/>
                </a:solidFill>
              </a:rPr>
            </a:br>
            <a:r>
              <a:rPr lang="fr-FR" sz="1800" i="1" dirty="0">
                <a:solidFill>
                  <a:srgbClr val="FFFF00"/>
                </a:solidFill>
              </a:rPr>
              <a:t>untel@in2p3.fr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34C6856-93C5-E94D-BA77-DE276E3D8D56}"/>
              </a:ext>
            </a:extLst>
          </p:cNvPr>
          <p:cNvSpPr txBox="1"/>
          <p:nvPr userDrawn="1"/>
        </p:nvSpPr>
        <p:spPr>
          <a:xfrm>
            <a:off x="7508576" y="3686307"/>
            <a:ext cx="396402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b="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Entretien Annuel Projet</a:t>
            </a:r>
            <a:endParaRPr lang="fr-FR" sz="2400" b="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6" name="Titre 1"/>
          <p:cNvSpPr txBox="1">
            <a:spLocks/>
          </p:cNvSpPr>
          <p:nvPr userDrawn="1"/>
        </p:nvSpPr>
        <p:spPr>
          <a:xfrm>
            <a:off x="2831637" y="332656"/>
            <a:ext cx="92446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Institut national de physique nucléaire </a:t>
            </a:r>
          </a:p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et de physique des particules</a:t>
            </a:r>
            <a:endParaRPr lang="fr-FR" sz="3600" dirty="0">
              <a:solidFill>
                <a:srgbClr val="E75112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" y="116632"/>
            <a:ext cx="2431444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63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0AFECF-DDE7-4CA4-89DC-DC651A2FA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B565B5-850C-4296-9953-21998D5A2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0D8455-CB4B-4542-AEA4-6EE97D0AF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5A7252-B8C5-414F-8A78-72F6EBB1F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CNAO-IN2P3 collaboration meeting March 5th 2026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46490D-1883-488B-AFBD-4D519D216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45BE-E1E6-49DE-9B47-C05D0BBBBD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1059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9CB6C-7615-4DF2-AE58-281EAC27C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C8DE04-D283-47BA-91FD-F2E13C758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AAC649-F209-4419-8662-925C96F06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0B3E30-387A-45EB-B1F2-EF8BCC666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CNAO-IN2P3 collaboration meeting March 5th 2026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25EEEC-565B-4409-B61E-C7FAFB74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64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54DD00-6F74-46E8-8CDE-B883FF8F9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33DDC1-5016-4569-AA81-6AB98E0F6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F0002E-8B4A-46A7-B471-FB6BF15E1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A8F106-392A-4075-BC85-216482BFB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CNAO-IN2P3 collaboration meeting March 5th 2026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37176E-05D8-481D-B25C-F36ABE6C9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899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08BFEE-8973-41C6-B2BF-643ED67AA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83EB17-0D23-45F1-ABCF-6B89AB2394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774075-FC0F-48C9-B01B-C97B26F95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A10415-96EE-46AB-92B0-57EF67F9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99F770-1F14-44E4-863F-3BCE67C3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CNAO-IN2P3 collaboration meeting March 5th 2026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FEF0D0-4EE4-4FF9-BE25-8406C18E9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470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FA91D3-161F-4FA8-B741-E0FA51A52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76222C-3896-4579-A58E-C7641FB63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AED81F-47B8-4FD5-95E7-6E0770188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99A7B2-931D-4ABF-9745-7FE4181954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4109761-692A-4B1E-805F-B739932B16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6A56B6-4D19-426F-916D-ABAE0C52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B139FF5-52DE-466B-A62C-749083501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CNAO-IN2P3 collaboration meeting March 5th 2026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54E1333-E81E-461F-A771-84C81EB9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1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5537AA-3109-4E35-BEC1-AF8074044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FEB2415-C86D-4E5D-BE99-B4F2799E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9205"/>
            <a:ext cx="2743200" cy="365125"/>
          </a:xfrm>
        </p:spPr>
        <p:txBody>
          <a:bodyPr/>
          <a:lstStyle/>
          <a:p>
            <a:r>
              <a:rPr lang="fr-FR"/>
              <a:t>July 10-12 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BC79DDC-B293-4416-A1F0-6A0C5DC44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9205"/>
            <a:ext cx="4114800" cy="365125"/>
          </a:xfrm>
        </p:spPr>
        <p:txBody>
          <a:bodyPr/>
          <a:lstStyle/>
          <a:p>
            <a:r>
              <a:rPr lang="en-US"/>
              <a:t>CNAO-IN2P3 collaboration meeting March 5th 2026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4C2233-27FD-4013-8F5B-E7185650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9205"/>
            <a:ext cx="2743200" cy="365125"/>
          </a:xfrm>
        </p:spPr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329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633A3C3-62F0-4BFA-9BF2-F5925BAC7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9F364C4-56C0-42C4-8B5B-9079969B5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CNAO-IN2P3 collaboration meeting March 5th 2026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3B7002-561F-4CDE-A4FC-65ED4D0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50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B38FDC-2015-430E-80BA-1DB2892A4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5129C9-388B-4595-8D8A-6C86DE0D6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61C91C-600C-43DF-8B78-8F09D4C6D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14018F-1914-4294-A7AD-B8393F61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1C2E20-FBAC-4864-9B3F-EC3E049E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CNAO-IN2P3 collaboration meeting March 5th 2026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1D3889-C8B2-4574-90CB-25F69C555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895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AF3ADD-9E17-4CF2-96EE-473276118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B56A8C6-1518-4B68-A8C4-1C255B2A88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BA0471-2163-4FCB-801B-797DA5D60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3C718B-67A8-4494-A8E9-BA3447599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23C6B8-8957-4738-88AC-120F8684B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CNAO-IN2P3 collaboration meeting March 5th 2026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241DCA-BCAB-4C88-8827-6258D4424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33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tif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821296E-F2FC-4BB8-871B-93817C263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F26407-91B9-428F-9DBD-573DF8C7F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AEFFC6-E472-48DD-9B27-E41BA4C7F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July 10-12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5A883B-575C-4120-9918-D0446861C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CNAO-IN2P3 collaboration meeting March 5th 2026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FBA895-FCFF-485C-9FEA-8D4B9BDF32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23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16633"/>
            <a:ext cx="12192000" cy="637887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695733" y="6516000"/>
            <a:ext cx="691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rgbClr val="00294B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CNAO-IN2P3 collaboration meeting March 5th 2026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88555" y="6516000"/>
            <a:ext cx="96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94B"/>
                </a:solidFill>
                <a:latin typeface="Arial Narrow" panose="020B0606020202030204" pitchFamily="34" charset="0"/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3969973" y="260648"/>
            <a:ext cx="6350496" cy="3460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800" dirty="0"/>
          </a:p>
        </p:txBody>
      </p:sp>
      <p:sp>
        <p:nvSpPr>
          <p:cNvPr id="11" name="Espace réservé du titre 10"/>
          <p:cNvSpPr>
            <a:spLocks noGrp="1"/>
          </p:cNvSpPr>
          <p:nvPr>
            <p:ph type="title"/>
          </p:nvPr>
        </p:nvSpPr>
        <p:spPr>
          <a:xfrm>
            <a:off x="1248139" y="-77258"/>
            <a:ext cx="9840416" cy="1021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7766BF7-7152-8F4D-833A-7A2060F77D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7541" y="6516000"/>
            <a:ext cx="1536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94B"/>
                </a:solidFill>
              </a:defRPr>
            </a:lvl1pPr>
          </a:lstStyle>
          <a:p>
            <a:r>
              <a:rPr lang="fr-FR"/>
              <a:t>July 10-12 2023</a:t>
            </a:r>
            <a:endParaRPr lang="en-GB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993441C-B2E9-4D43-A74F-FFEF6CF4D7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8" y="6286127"/>
            <a:ext cx="612995" cy="4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5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</p:sldLayoutIdLst>
  <p:hf hdr="0" dt="0"/>
  <p:txStyles>
    <p:titleStyle>
      <a:lvl1pPr algn="ctr" defTabSz="6858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emf"/><Relationship Id="rId18" Type="http://schemas.openxmlformats.org/officeDocument/2006/relationships/image" Target="../media/image14.pn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13.png"/><Relationship Id="rId2" Type="http://schemas.openxmlformats.org/officeDocument/2006/relationships/image" Target="../media/image83.png"/><Relationship Id="rId16" Type="http://schemas.openxmlformats.org/officeDocument/2006/relationships/image" Target="../media/image11.png"/><Relationship Id="rId20" Type="http://schemas.openxmlformats.org/officeDocument/2006/relationships/hyperlink" Target="http://www.nabchelny.ru/go/out/aHR0cDovL2hvdGNvcmUuaW5mby9iYWJraS9kaWFtb25kLWpva2VzLXF1b3Rlcy5odG0=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24" Type="http://schemas.openxmlformats.org/officeDocument/2006/relationships/image" Target="../media/image84.jpeg"/><Relationship Id="rId5" Type="http://schemas.openxmlformats.org/officeDocument/2006/relationships/image" Target="../media/image7.png"/><Relationship Id="rId15" Type="http://schemas.openxmlformats.org/officeDocument/2006/relationships/image" Target="../media/image10.png"/><Relationship Id="rId23" Type="http://schemas.openxmlformats.org/officeDocument/2006/relationships/image" Target="../media/image22.png"/><Relationship Id="rId10" Type="http://schemas.openxmlformats.org/officeDocument/2006/relationships/image" Target="../media/image20.jpg"/><Relationship Id="rId19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9.jpeg"/><Relationship Id="rId14" Type="http://schemas.openxmlformats.org/officeDocument/2006/relationships/image" Target="../media/image9.png"/><Relationship Id="rId2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5.jpeg"/><Relationship Id="rId17" Type="http://schemas.openxmlformats.org/officeDocument/2006/relationships/image" Target="../media/image5.jpeg"/><Relationship Id="rId2" Type="http://schemas.openxmlformats.org/officeDocument/2006/relationships/image" Target="../media/image26.jpeg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8.png"/><Relationship Id="rId5" Type="http://schemas.openxmlformats.org/officeDocument/2006/relationships/image" Target="../media/image29.png"/><Relationship Id="rId15" Type="http://schemas.openxmlformats.org/officeDocument/2006/relationships/image" Target="../media/image38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jpeg"/><Relationship Id="rId18" Type="http://schemas.openxmlformats.org/officeDocument/2006/relationships/hyperlink" Target="https://doi.org/10.1088/1748-0221/16/04/T04005" TargetMode="External"/><Relationship Id="rId3" Type="http://schemas.openxmlformats.org/officeDocument/2006/relationships/image" Target="../media/image27.jpeg"/><Relationship Id="rId7" Type="http://schemas.openxmlformats.org/officeDocument/2006/relationships/image" Target="../media/image33.jpe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image" Target="../media/image26.jpeg"/><Relationship Id="rId16" Type="http://schemas.openxmlformats.org/officeDocument/2006/relationships/image" Target="../media/image40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5" Type="http://schemas.openxmlformats.org/officeDocument/2006/relationships/image" Target="../media/image5.jpeg"/><Relationship Id="rId10" Type="http://schemas.openxmlformats.org/officeDocument/2006/relationships/image" Target="../media/image35.jpeg"/><Relationship Id="rId19" Type="http://schemas.openxmlformats.org/officeDocument/2006/relationships/image" Target="../media/image42.png"/><Relationship Id="rId4" Type="http://schemas.openxmlformats.org/officeDocument/2006/relationships/image" Target="../media/image28.jpeg"/><Relationship Id="rId9" Type="http://schemas.openxmlformats.org/officeDocument/2006/relationships/image" Target="../media/image8.png"/><Relationship Id="rId1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11" Type="http://schemas.openxmlformats.org/officeDocument/2006/relationships/hyperlink" Target="https://tel.archives-ouvertes.fr/tel-01022652" TargetMode="External"/><Relationship Id="rId5" Type="http://schemas.openxmlformats.org/officeDocument/2006/relationships/image" Target="../media/image46.jpg"/><Relationship Id="rId10" Type="http://schemas.openxmlformats.org/officeDocument/2006/relationships/hyperlink" Target="https://doi.org/10.1016/j.diamond.2020.108236" TargetMode="External"/><Relationship Id="rId4" Type="http://schemas.openxmlformats.org/officeDocument/2006/relationships/image" Target="../media/image45.png"/><Relationship Id="rId9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jpeg"/><Relationship Id="rId18" Type="http://schemas.openxmlformats.org/officeDocument/2006/relationships/image" Target="../media/image69.jpeg"/><Relationship Id="rId26" Type="http://schemas.openxmlformats.org/officeDocument/2006/relationships/image" Target="../media/image77.png"/><Relationship Id="rId3" Type="http://schemas.openxmlformats.org/officeDocument/2006/relationships/image" Target="../media/image56.png"/><Relationship Id="rId21" Type="http://schemas.openxmlformats.org/officeDocument/2006/relationships/image" Target="../media/image72.png"/><Relationship Id="rId7" Type="http://schemas.openxmlformats.org/officeDocument/2006/relationships/image" Target="../media/image60.png"/><Relationship Id="rId12" Type="http://schemas.openxmlformats.org/officeDocument/2006/relationships/image" Target="../media/image23.png"/><Relationship Id="rId17" Type="http://schemas.openxmlformats.org/officeDocument/2006/relationships/image" Target="../media/image68.jpeg"/><Relationship Id="rId25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3.jpeg"/><Relationship Id="rId24" Type="http://schemas.openxmlformats.org/officeDocument/2006/relationships/image" Target="../media/image75.jpg"/><Relationship Id="rId5" Type="http://schemas.openxmlformats.org/officeDocument/2006/relationships/image" Target="../media/image58.png"/><Relationship Id="rId15" Type="http://schemas.openxmlformats.org/officeDocument/2006/relationships/image" Target="../media/image66.emf"/><Relationship Id="rId23" Type="http://schemas.openxmlformats.org/officeDocument/2006/relationships/image" Target="../media/image74.png"/><Relationship Id="rId28" Type="http://schemas.openxmlformats.org/officeDocument/2006/relationships/image" Target="../media/image79.png"/><Relationship Id="rId10" Type="http://schemas.openxmlformats.org/officeDocument/2006/relationships/image" Target="../media/image11.png"/><Relationship Id="rId19" Type="http://schemas.openxmlformats.org/officeDocument/2006/relationships/image" Target="../media/image70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5.jpeg"/><Relationship Id="rId22" Type="http://schemas.openxmlformats.org/officeDocument/2006/relationships/image" Target="../media/image73.png"/><Relationship Id="rId27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2.png"/><Relationship Id="rId18" Type="http://schemas.openxmlformats.org/officeDocument/2006/relationships/image" Target="../media/image82.png"/><Relationship Id="rId3" Type="http://schemas.openxmlformats.org/officeDocument/2006/relationships/image" Target="../media/image62.png"/><Relationship Id="rId7" Type="http://schemas.openxmlformats.org/officeDocument/2006/relationships/image" Target="../media/image64.jpeg"/><Relationship Id="rId12" Type="http://schemas.openxmlformats.org/officeDocument/2006/relationships/image" Target="../media/image71.png"/><Relationship Id="rId17" Type="http://schemas.openxmlformats.org/officeDocument/2006/relationships/image" Target="../media/image81.png"/><Relationship Id="rId2" Type="http://schemas.openxmlformats.org/officeDocument/2006/relationships/image" Target="../media/image61.png"/><Relationship Id="rId16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70.png"/><Relationship Id="rId5" Type="http://schemas.openxmlformats.org/officeDocument/2006/relationships/image" Target="../media/image63.jpeg"/><Relationship Id="rId15" Type="http://schemas.openxmlformats.org/officeDocument/2006/relationships/image" Target="../media/image58.png"/><Relationship Id="rId10" Type="http://schemas.openxmlformats.org/officeDocument/2006/relationships/image" Target="../media/image69.jpeg"/><Relationship Id="rId4" Type="http://schemas.openxmlformats.org/officeDocument/2006/relationships/image" Target="../media/image11.png"/><Relationship Id="rId9" Type="http://schemas.openxmlformats.org/officeDocument/2006/relationships/image" Target="../media/image68.jpeg"/><Relationship Id="rId1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86520" y="817579"/>
            <a:ext cx="12339483" cy="5501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M-L. Gallin-Martel*, </a:t>
            </a:r>
            <a:r>
              <a:rPr lang="en-GB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Y.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Arnoud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A. Bes, T.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Bettio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J.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Collot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D.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Dauvergne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R. Delorme, 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  L. Gallin-Martel, L.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Gesson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O.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Guillaudin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C.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Hoarau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 A. Lacoste, E.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Lagorio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C.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Léonhart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J. Livingstone, S. 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Marcatili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M.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Marton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R.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Molle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JF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Muraz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P. Paris, N.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Ponchant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F.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Rarbi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M. Reynaud, O. 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Rossetto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J.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Waquet</a:t>
            </a:r>
            <a:endParaRPr lang="fr-F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 Guertin, F. Haddad, R.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Jbara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Koumeir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 Métivier,  F. Poirier, N.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Servagent</a:t>
            </a: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Barberet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 Jouve, S.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Sorieul</a:t>
            </a: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Laniece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AM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Leite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Q. Mouchard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JF Adam, R.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Serduc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Keshmiri</a:t>
            </a: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Vianna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Legros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L.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Abbassi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Crozes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F.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Donatini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E.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Gheeraert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J. F. Motte,  J.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Pernot</a:t>
            </a:r>
            <a:endParaRPr lang="en-GB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en-GB" sz="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J. Bousquet</a:t>
            </a:r>
            <a:r>
              <a:rPr lang="en-GB" dirty="0">
                <a:latin typeface="Times New Roman" panose="02020603050405020304" pitchFamily="18" charset="0"/>
              </a:rPr>
              <a:t>, </a:t>
            </a:r>
            <a:r>
              <a:rPr lang="it-IT" dirty="0">
                <a:latin typeface="Times New Roman" panose="02020603050405020304" pitchFamily="18" charset="0"/>
              </a:rPr>
              <a:t>E. Corne, 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J.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Letellier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R.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Molle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</a:rPr>
              <a:t>D. Nusimovici</a:t>
            </a:r>
            <a:endParaRPr lang="en-GB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en-GB" sz="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P.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Everaere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, T-N.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Tran-Caliste</a:t>
            </a:r>
            <a:endParaRPr lang="fr-F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J.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Herault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, JP.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Hofverberg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, D.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Maneval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, R.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Trimaud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M.Vidal</a:t>
            </a:r>
            <a:endParaRPr lang="en-GB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endParaRPr lang="en-GB" sz="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0" name="Image 1">
            <a:extLst>
              <a:ext uri="{FF2B5EF4-FFF2-40B4-BE49-F238E27FC236}">
                <a16:creationId xmlns:a16="http://schemas.microsoft.com/office/drawing/2014/main" id="{6B95890B-8853-4A62-A98A-AFC9D601C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61" y="854450"/>
            <a:ext cx="678792" cy="44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EB37B6D6-48B1-47F5-9268-0AB2C6A85BF9}"/>
              </a:ext>
            </a:extLst>
          </p:cNvPr>
          <p:cNvSpPr/>
          <p:nvPr/>
        </p:nvSpPr>
        <p:spPr>
          <a:xfrm>
            <a:off x="-86520" y="6166311"/>
            <a:ext cx="12192000" cy="761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mlgallin@lpsc.in2p3.fr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1E858CF-F78C-4720-84C7-6F903ABFB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1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FE6E8E8-DF1D-4E8B-9BC6-B1599E92B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872" y="1994381"/>
            <a:ext cx="625901" cy="379982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29C0CABD-7B67-403F-AFCE-5AB76960C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546" y="2042610"/>
            <a:ext cx="1104333" cy="284828"/>
          </a:xfrm>
          <a:prstGeom prst="rect">
            <a:avLst/>
          </a:prstGeom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8634ED34-D995-4207-8F8B-D7A28D757FD9}"/>
              </a:ext>
            </a:extLst>
          </p:cNvPr>
          <p:cNvGrpSpPr/>
          <p:nvPr/>
        </p:nvGrpSpPr>
        <p:grpSpPr>
          <a:xfrm>
            <a:off x="12724" y="35225"/>
            <a:ext cx="12192000" cy="6104885"/>
            <a:chOff x="12551" y="1432967"/>
            <a:chExt cx="11341249" cy="5174919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E40CCF95-DC15-4C8A-B308-739E9A2BF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5455" y="5064556"/>
              <a:ext cx="543728" cy="288509"/>
            </a:xfrm>
            <a:prstGeom prst="rect">
              <a:avLst/>
            </a:prstGeom>
          </p:spPr>
        </p:pic>
        <p:sp>
          <p:nvSpPr>
            <p:cNvPr id="22" name="Rectangle à coins arrondis 14">
              <a:extLst>
                <a:ext uri="{FF2B5EF4-FFF2-40B4-BE49-F238E27FC236}">
                  <a16:creationId xmlns:a16="http://schemas.microsoft.com/office/drawing/2014/main" id="{925A6061-1107-4437-8334-A13185C291BC}"/>
                </a:ext>
              </a:extLst>
            </p:cNvPr>
            <p:cNvSpPr/>
            <p:nvPr/>
          </p:nvSpPr>
          <p:spPr>
            <a:xfrm>
              <a:off x="12551" y="1432967"/>
              <a:ext cx="11341249" cy="5174919"/>
            </a:xfrm>
            <a:prstGeom prst="roundRect">
              <a:avLst/>
            </a:prstGeom>
            <a:noFill/>
            <a:ln w="4762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8FFD5EC-85AC-423D-B351-7465D4917D7B}"/>
              </a:ext>
            </a:extLst>
          </p:cNvPr>
          <p:cNvSpPr/>
          <p:nvPr/>
        </p:nvSpPr>
        <p:spPr>
          <a:xfrm>
            <a:off x="598572" y="52507"/>
            <a:ext cx="11213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Diamond : a suitable material for detecting particles in a highly radiative environment</a:t>
            </a:r>
            <a:endParaRPr lang="fr-FR" sz="2400" b="1" dirty="0">
              <a:solidFill>
                <a:srgbClr val="002060"/>
              </a:solidFill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0A76F308-FBE5-4FF9-B636-F7AB8F3E2F7C}"/>
              </a:ext>
            </a:extLst>
          </p:cNvPr>
          <p:cNvGrpSpPr/>
          <p:nvPr/>
        </p:nvGrpSpPr>
        <p:grpSpPr>
          <a:xfrm>
            <a:off x="7290" y="6168749"/>
            <a:ext cx="603205" cy="290991"/>
            <a:chOff x="10519785" y="69254"/>
            <a:chExt cx="1350557" cy="856602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6F2D9E72-B106-4C9B-84F3-314B2B2E2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19"/>
            <a:stretch/>
          </p:blipFill>
          <p:spPr>
            <a:xfrm>
              <a:off x="11184170" y="232464"/>
              <a:ext cx="686172" cy="651767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18C4F61C-B367-44AA-B503-214099BA7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9785" y="69254"/>
              <a:ext cx="856602" cy="856602"/>
            </a:xfrm>
            <a:prstGeom prst="rect">
              <a:avLst/>
            </a:prstGeom>
          </p:spPr>
        </p:pic>
      </p:grpSp>
      <p:pic>
        <p:nvPicPr>
          <p:cNvPr id="48" name="Image 47">
            <a:extLst>
              <a:ext uri="{FF2B5EF4-FFF2-40B4-BE49-F238E27FC236}">
                <a16:creationId xmlns:a16="http://schemas.microsoft.com/office/drawing/2014/main" id="{0C22C1C6-8837-4BBC-8597-2253743C4B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2355" y="6189799"/>
            <a:ext cx="652136" cy="26568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3253B45-50D5-49EB-8C00-F06D9A4943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0657" y="5142364"/>
            <a:ext cx="437780" cy="515172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9CBED38A-207B-4173-99E4-27A8A74E14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8232" y="6168271"/>
            <a:ext cx="635029" cy="30639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9228BBC9-267B-4058-9ABF-9CEC471863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93935" y="6189799"/>
            <a:ext cx="653596" cy="28101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B2C7C4F-C84C-443E-A95D-1C5C3E71E4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437" y="6210039"/>
            <a:ext cx="934424" cy="22286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E3BA20F-ED0C-493F-B0E1-2C971F051AC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0422" b="13816"/>
          <a:stretch/>
        </p:blipFill>
        <p:spPr>
          <a:xfrm>
            <a:off x="4557536" y="3971621"/>
            <a:ext cx="521486" cy="39314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D399869-6796-41FF-83BC-F50C5AFC650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13" b="3378"/>
          <a:stretch/>
        </p:blipFill>
        <p:spPr>
          <a:xfrm>
            <a:off x="3651517" y="3609727"/>
            <a:ext cx="812165" cy="16602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04D3BF9-C67F-4F45-ACE2-4432342CA6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23657" y="2590750"/>
            <a:ext cx="782801" cy="41993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B610D21-A0AB-4D9A-AF30-F8C6AAA664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44" y="2630845"/>
            <a:ext cx="619002" cy="33974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A6E11B8-A085-4E59-ABA4-117C5CCCF1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552" y="4873929"/>
            <a:ext cx="440197" cy="31757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BB956C7-4A11-4EFF-A1BC-3F80D221376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6347" b="27901"/>
          <a:stretch/>
        </p:blipFill>
        <p:spPr>
          <a:xfrm>
            <a:off x="3000552" y="2871085"/>
            <a:ext cx="812165" cy="65431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C4B74E8-F8FC-4A13-984D-CA5B8F03876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72" y="5582683"/>
            <a:ext cx="1270901" cy="54009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A8D1BE0-23AC-444D-840B-BB79F70BD5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4236" y="6171648"/>
            <a:ext cx="858451" cy="37544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E40CFC8-CECC-4F31-B96E-ED2CA1C9096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96" y="6167386"/>
            <a:ext cx="508139" cy="340357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39F6E95-2596-4DB6-A955-83182456A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23657" y="6586228"/>
            <a:ext cx="4114800" cy="365125"/>
          </a:xfrm>
        </p:spPr>
        <p:txBody>
          <a:bodyPr/>
          <a:lstStyle/>
          <a:p>
            <a:r>
              <a:rPr lang="en-US" dirty="0"/>
              <a:t>CNAO-IN2P3 collaboration meeting March 5th 2026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854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49EFB2-22EB-40EC-804E-364755F4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10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37A1C6C-04A6-457F-A560-379ECFC7F1D0}"/>
              </a:ext>
            </a:extLst>
          </p:cNvPr>
          <p:cNvSpPr txBox="1"/>
          <p:nvPr/>
        </p:nvSpPr>
        <p:spPr>
          <a:xfrm>
            <a:off x="1743075" y="1286935"/>
            <a:ext cx="8479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002060"/>
                </a:solidFill>
              </a:rPr>
              <a:t>THANKS FOR YOUR ATTENTION !</a:t>
            </a:r>
          </a:p>
        </p:txBody>
      </p:sp>
      <p:sp>
        <p:nvSpPr>
          <p:cNvPr id="8" name="Rectangle à coins arrondis 14">
            <a:extLst>
              <a:ext uri="{FF2B5EF4-FFF2-40B4-BE49-F238E27FC236}">
                <a16:creationId xmlns:a16="http://schemas.microsoft.com/office/drawing/2014/main" id="{E49BC358-17B9-4998-83CA-4CF3218AB7E7}"/>
              </a:ext>
            </a:extLst>
          </p:cNvPr>
          <p:cNvSpPr/>
          <p:nvPr/>
        </p:nvSpPr>
        <p:spPr>
          <a:xfrm>
            <a:off x="0" y="1040863"/>
            <a:ext cx="12192000" cy="5174919"/>
          </a:xfrm>
          <a:prstGeom prst="roundRect">
            <a:avLst/>
          </a:prstGeom>
          <a:noFill/>
          <a:ln w="47625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875A03A-CB45-4A90-A819-356B045C9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CNAO-IN2P3 collaboration meeting March 5th 2026</a:t>
            </a:r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9E75799-3238-458A-960D-143240C21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72" t="27222" r="6094" b="22222"/>
          <a:stretch/>
        </p:blipFill>
        <p:spPr>
          <a:xfrm>
            <a:off x="4827923" y="2102175"/>
            <a:ext cx="2625924" cy="3648228"/>
          </a:xfrm>
          <a:prstGeom prst="rect">
            <a:avLst/>
          </a:prstGeom>
        </p:spPr>
      </p:pic>
      <p:pic>
        <p:nvPicPr>
          <p:cNvPr id="9" name="Image 1">
            <a:extLst>
              <a:ext uri="{FF2B5EF4-FFF2-40B4-BE49-F238E27FC236}">
                <a16:creationId xmlns:a16="http://schemas.microsoft.com/office/drawing/2014/main" id="{BF444571-EA39-4358-9B2D-5B56A83EEB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67" y="2270739"/>
            <a:ext cx="678792" cy="44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31DCFEB-D932-4F17-BE3D-524810A58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713" y="2278254"/>
            <a:ext cx="625901" cy="3799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89EF88A-5177-4D3C-88A3-ACA409BF3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173" y="3868185"/>
            <a:ext cx="1104333" cy="2848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308F52E-2945-4D1F-B3D2-9B5EFF37EF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967" y="5046575"/>
            <a:ext cx="584515" cy="32141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37C5C97-0834-458F-AE56-CA5B7E9F0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477" y="5620607"/>
            <a:ext cx="437780" cy="51517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82AAA70-98A8-4CAB-939D-93AEE61EBD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967" y="3063679"/>
            <a:ext cx="782801" cy="41993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BA587E1-1C40-4A04-B9AD-1EA93772C6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34" y="3813273"/>
            <a:ext cx="619002" cy="33974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47559AF-DD10-4713-BA59-886271D640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06" y="5046575"/>
            <a:ext cx="440197" cy="31757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5FC66B1-BCF5-4943-8171-9D762CC30AB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6347" b="27901"/>
          <a:stretch/>
        </p:blipFill>
        <p:spPr>
          <a:xfrm>
            <a:off x="2437809" y="2728775"/>
            <a:ext cx="812165" cy="65431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7BB4D17-0D66-49B0-B712-F197B4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0422" b="13816"/>
          <a:stretch/>
        </p:blipFill>
        <p:spPr>
          <a:xfrm>
            <a:off x="2452391" y="4403220"/>
            <a:ext cx="521486" cy="39314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71A64AB-7F2C-48D3-85AB-A8697AF5CD2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13" b="3378"/>
          <a:stretch/>
        </p:blipFill>
        <p:spPr>
          <a:xfrm>
            <a:off x="808902" y="4526196"/>
            <a:ext cx="812165" cy="166025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46CB4862-9D85-452A-B35D-B363729FC046}"/>
              </a:ext>
            </a:extLst>
          </p:cNvPr>
          <p:cNvGrpSpPr/>
          <p:nvPr/>
        </p:nvGrpSpPr>
        <p:grpSpPr>
          <a:xfrm>
            <a:off x="8325384" y="2474897"/>
            <a:ext cx="659345" cy="369332"/>
            <a:chOff x="10519785" y="69254"/>
            <a:chExt cx="1350557" cy="856602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08A72DA-B616-4E1A-BD52-D25FF197A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19"/>
            <a:stretch/>
          </p:blipFill>
          <p:spPr>
            <a:xfrm>
              <a:off x="11184170" y="232464"/>
              <a:ext cx="686172" cy="651767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2A446AE1-285A-40F8-A9EF-8CC7A4792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9785" y="69254"/>
              <a:ext cx="856602" cy="856602"/>
            </a:xfrm>
            <a:prstGeom prst="rect">
              <a:avLst/>
            </a:prstGeom>
          </p:spPr>
        </p:pic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09C7D3B5-5AEE-485A-AC0D-1D800B6CBD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4860" y="3203204"/>
            <a:ext cx="652136" cy="26568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22DC451-79DB-4187-BE6B-8EDE97D90A2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99718" y="3764398"/>
            <a:ext cx="635029" cy="30639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484236D-8ABC-4FD2-A1FC-9CBFD7C4AF6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64302" y="3663912"/>
            <a:ext cx="653596" cy="28101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76151E4-8C4E-434B-A6DB-43DC3C5A23A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571" y="4243827"/>
            <a:ext cx="934424" cy="2228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FB0F91-325B-431D-BCD5-F7A7433C9D31}"/>
              </a:ext>
            </a:extLst>
          </p:cNvPr>
          <p:cNvSpPr/>
          <p:nvPr/>
        </p:nvSpPr>
        <p:spPr>
          <a:xfrm>
            <a:off x="5013122" y="5822508"/>
            <a:ext cx="2365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Diamond Jokes Quotes</a:t>
            </a:r>
            <a:endParaRPr lang="fr-FR" b="1" dirty="0">
              <a:hlinkClick r:id="rId2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D6991AF-9EE7-4CAF-AA08-BED79F8A01F0}"/>
              </a:ext>
            </a:extLst>
          </p:cNvPr>
          <p:cNvSpPr txBox="1"/>
          <p:nvPr/>
        </p:nvSpPr>
        <p:spPr>
          <a:xfrm>
            <a:off x="4806557" y="583194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50FD11C-C4C2-4A03-864A-724F2C0854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26898" y="2452416"/>
            <a:ext cx="1248060" cy="54583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B2A1494-9453-416A-A14F-761719456F8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90" y="2386646"/>
            <a:ext cx="814908" cy="54583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8EF06B5-C911-45E9-A5CB-422910E65E2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93" y="5586879"/>
            <a:ext cx="1270901" cy="54009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42CD2E52-9B9B-4617-8CBE-904E2A6A889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58" y="3621832"/>
            <a:ext cx="830855" cy="72262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71998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77A9A85-09FB-4B39-98D9-6740186B6985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-8106" y="3572914"/>
            <a:ext cx="12244072" cy="2303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2445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2445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 intrinsic qualities of diamond:</a:t>
            </a:r>
          </a:p>
          <a:p>
            <a:pPr marL="969645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speed, low leakage current, excellent SNR, resistance to radiation, high thermal conductivity</a:t>
            </a:r>
          </a:p>
          <a:p>
            <a:pPr marL="683895" lvl="1" algn="just">
              <a:lnSpc>
                <a:spcPct val="115000"/>
              </a:lnSpc>
            </a:pPr>
            <a:r>
              <a:rPr lang="en-US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⇒ an excellent candidate to meet such monitoring requirements over a wide dynamic range from a fraction of </a:t>
            </a:r>
            <a:r>
              <a:rPr lang="en-US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pA</a:t>
            </a:r>
            <a:r>
              <a:rPr lang="en-US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(single particle) up to µA.</a:t>
            </a:r>
            <a:r>
              <a:rPr lang="fr-FR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512445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fr-FR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6695" algn="just">
              <a:lnSpc>
                <a:spcPct val="115000"/>
              </a:lnSpc>
              <a:spcAft>
                <a:spcPts val="0"/>
              </a:spcAft>
            </a:pPr>
            <a:r>
              <a:rPr lang="fr-FR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       	 	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010150" y="313332"/>
            <a:ext cx="1424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2060"/>
                </a:solidFill>
              </a:rPr>
              <a:t>Context</a:t>
            </a:r>
            <a:r>
              <a:rPr lang="fr-FR" sz="28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528285"/>
            <a:ext cx="2743200" cy="365125"/>
          </a:xfrm>
        </p:spPr>
        <p:txBody>
          <a:bodyPr/>
          <a:lstStyle/>
          <a:p>
            <a:fld id="{FB7F1212-E49F-42EE-A814-E7B73C61DA89}" type="slidenum">
              <a:rPr lang="fr-FR" smtClean="0"/>
              <a:t>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AF40D83-0D3F-4C8F-B44C-F48F36D8B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8285"/>
            <a:ext cx="4114800" cy="365125"/>
          </a:xfrm>
        </p:spPr>
        <p:txBody>
          <a:bodyPr/>
          <a:lstStyle/>
          <a:p>
            <a:r>
              <a:rPr lang="en-US"/>
              <a:t>CNAO-IN2P3 collaboration meeting March 5th 2026</a:t>
            </a:r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ECD90C8-2062-4BE1-941F-B1AB7B5FC920}"/>
                  </a:ext>
                </a:extLst>
              </p:cNvPr>
              <p:cNvSpPr/>
              <p:nvPr/>
            </p:nvSpPr>
            <p:spPr>
              <a:xfrm>
                <a:off x="-1" y="1446713"/>
                <a:ext cx="12075459" cy="12553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2445" lvl="0" indent="-285750" algn="just">
                  <a:lnSpc>
                    <a:spcPct val="115000"/>
                  </a:lnSpc>
                  <a:buFont typeface="Wingdings" panose="05000000000000000000" pitchFamily="2" charset="2"/>
                  <a:buChar char="Ø"/>
                </a:pPr>
                <a:r>
                  <a:rPr lang="en-US" b="1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New challenges at accelerators: </a:t>
                </a:r>
              </a:p>
              <a:p>
                <a:pPr marL="969645" lvl="1" indent="-285750" algn="just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Medical applications: </a:t>
                </a:r>
                <a:r>
                  <a:rPr lang="en-US" dirty="0" err="1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hadrontherapy</a:t>
                </a:r>
                <a:r>
                  <a:rPr lang="en-US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, flash therapies and X-ray or synchrotron radiation therapy</a:t>
                </a:r>
              </a:p>
              <a:p>
                <a:pPr marL="683895" lvl="1" algn="just">
                  <a:lnSpc>
                    <a:spcPct val="115000"/>
                  </a:lnSpc>
                </a:pPr>
                <a:r>
                  <a:rPr lang="en-US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eqArr>
                          <m:eqArr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eqArrPr>
                          <m:e/>
                          <m:e/>
                        </m:eqArr>
                      </m:e>
                    </m:groupChr>
                  </m:oMath>
                </a14:m>
                <a:r>
                  <a:rPr lang="en-US" dirty="0">
                    <a:solidFill>
                      <a:srgbClr val="FF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Precise beam monitoring with fast counting at high dose rate in a highly radiative environment.</a:t>
                </a: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ECD90C8-2062-4BE1-941F-B1AB7B5FC9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446713"/>
                <a:ext cx="12075459" cy="1255344"/>
              </a:xfrm>
              <a:prstGeom prst="rect">
                <a:avLst/>
              </a:prstGeom>
              <a:blipFill>
                <a:blip r:embed="rId2"/>
                <a:stretch>
                  <a:fillRect t="-485" b="-67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094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895C3501-A5B0-41E8-9D80-82D12DDE8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77" y="3699677"/>
            <a:ext cx="1321819" cy="991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CAD3D156-A4D0-4E60-B93C-A28B86B19AFA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886083" y="435135"/>
            <a:ext cx="3066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Solid state </a:t>
            </a:r>
            <a:r>
              <a:rPr lang="fr-FR" b="1" dirty="0" err="1">
                <a:solidFill>
                  <a:srgbClr val="004973"/>
                </a:solidFill>
              </a:rPr>
              <a:t>ionization</a:t>
            </a:r>
            <a:r>
              <a:rPr lang="fr-FR" b="1" dirty="0">
                <a:solidFill>
                  <a:srgbClr val="004973"/>
                </a:solidFill>
              </a:rPr>
              <a:t> </a:t>
            </a:r>
            <a:r>
              <a:rPr lang="fr-FR" b="1" dirty="0" err="1">
                <a:solidFill>
                  <a:srgbClr val="004973"/>
                </a:solidFill>
              </a:rPr>
              <a:t>chamber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r="11333"/>
          <a:stretch/>
        </p:blipFill>
        <p:spPr>
          <a:xfrm>
            <a:off x="420085" y="3563869"/>
            <a:ext cx="592989" cy="570133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23" y="3519960"/>
            <a:ext cx="592988" cy="614042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710" y="3047813"/>
            <a:ext cx="2840568" cy="1491572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8286162" y="505026"/>
            <a:ext cx="214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Read-out </a:t>
            </a:r>
            <a:r>
              <a:rPr lang="fr-FR" b="1" dirty="0" err="1">
                <a:solidFill>
                  <a:srgbClr val="004973"/>
                </a:solidFill>
              </a:rPr>
              <a:t>electronics</a:t>
            </a:r>
            <a:endParaRPr lang="fr-FR" b="1" dirty="0">
              <a:solidFill>
                <a:srgbClr val="004973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7960495" y="991738"/>
            <a:ext cx="27982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0000"/>
                </a:solidFill>
              </a:rPr>
              <a:t>Fast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current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preamplifier</a:t>
            </a:r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Charge </a:t>
            </a:r>
            <a:r>
              <a:rPr lang="fr-FR" dirty="0" err="1">
                <a:solidFill>
                  <a:srgbClr val="002060"/>
                </a:solidFill>
              </a:rPr>
              <a:t>preamplifier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QDC</a:t>
            </a:r>
          </a:p>
          <a:p>
            <a:endParaRPr lang="fr-FR" dirty="0">
              <a:solidFill>
                <a:srgbClr val="004973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905270" y="-23683"/>
            <a:ext cx="4381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Diamond as beam monitors 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8118158" y="4723876"/>
            <a:ext cx="3366627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Band </a:t>
            </a:r>
            <a:r>
              <a:rPr lang="fr-FR" b="1" dirty="0" err="1">
                <a:solidFill>
                  <a:schemeClr val="tx2"/>
                </a:solidFill>
              </a:rPr>
              <a:t>Width</a:t>
            </a:r>
            <a:r>
              <a:rPr lang="fr-FR" b="1" dirty="0">
                <a:solidFill>
                  <a:schemeClr val="tx2"/>
                </a:solidFill>
              </a:rPr>
              <a:t>:	2 GHz</a:t>
            </a:r>
          </a:p>
          <a:p>
            <a:r>
              <a:rPr lang="fr-FR" b="1" dirty="0">
                <a:solidFill>
                  <a:schemeClr val="tx2"/>
                </a:solidFill>
              </a:rPr>
              <a:t>Gain:		40 dB</a:t>
            </a:r>
          </a:p>
          <a:p>
            <a:r>
              <a:rPr lang="fr-FR" b="1" dirty="0" err="1">
                <a:solidFill>
                  <a:schemeClr val="tx2"/>
                </a:solidFill>
              </a:rPr>
              <a:t>Impedance</a:t>
            </a:r>
            <a:r>
              <a:rPr lang="fr-FR" b="1" dirty="0">
                <a:solidFill>
                  <a:schemeClr val="tx2"/>
                </a:solidFill>
              </a:rPr>
              <a:t>:	50 </a:t>
            </a:r>
            <a:r>
              <a:rPr lang="el-GR" b="1" dirty="0">
                <a:solidFill>
                  <a:schemeClr val="tx2"/>
                </a:solidFill>
              </a:rPr>
              <a:t>Ω</a:t>
            </a:r>
            <a:endParaRPr lang="fr-FR" b="1" dirty="0">
              <a:solidFill>
                <a:schemeClr val="tx2"/>
              </a:solidFill>
            </a:endParaRPr>
          </a:p>
          <a:p>
            <a:r>
              <a:rPr lang="fr-FR" b="1" dirty="0" err="1">
                <a:solidFill>
                  <a:schemeClr val="tx2"/>
                </a:solidFill>
              </a:rPr>
              <a:t>Dynamic</a:t>
            </a:r>
            <a:r>
              <a:rPr lang="fr-FR" b="1" dirty="0">
                <a:solidFill>
                  <a:schemeClr val="tx2"/>
                </a:solidFill>
              </a:rPr>
              <a:t> range:	~ +/- 1 V</a:t>
            </a:r>
          </a:p>
          <a:p>
            <a:r>
              <a:rPr lang="fr-FR" b="1" dirty="0">
                <a:solidFill>
                  <a:schemeClr val="tx2"/>
                </a:solidFill>
              </a:rPr>
              <a:t>Power </a:t>
            </a:r>
            <a:r>
              <a:rPr lang="fr-FR" b="1" dirty="0" err="1">
                <a:solidFill>
                  <a:schemeClr val="tx2"/>
                </a:solidFill>
              </a:rPr>
              <a:t>Supply</a:t>
            </a:r>
            <a:r>
              <a:rPr lang="fr-FR" b="1" dirty="0">
                <a:solidFill>
                  <a:schemeClr val="tx2"/>
                </a:solidFill>
              </a:rPr>
              <a:t>:	12 V / 100 mA</a:t>
            </a:r>
          </a:p>
        </p:txBody>
      </p:sp>
      <p:grpSp>
        <p:nvGrpSpPr>
          <p:cNvPr id="61" name="Groupe 60"/>
          <p:cNvGrpSpPr/>
          <p:nvPr/>
        </p:nvGrpSpPr>
        <p:grpSpPr>
          <a:xfrm>
            <a:off x="2336380" y="1021718"/>
            <a:ext cx="3137780" cy="1750328"/>
            <a:chOff x="1147751" y="4074829"/>
            <a:chExt cx="5054075" cy="2547675"/>
          </a:xfrm>
        </p:grpSpPr>
        <p:sp>
          <p:nvSpPr>
            <p:cNvPr id="62" name="Ellipse 61"/>
            <p:cNvSpPr/>
            <p:nvPr/>
          </p:nvSpPr>
          <p:spPr>
            <a:xfrm>
              <a:off x="5286776" y="6169251"/>
              <a:ext cx="257448" cy="24436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3" name="Image 62"/>
            <p:cNvPicPr>
              <a:picLocks noChangeAspect="1"/>
            </p:cNvPicPr>
            <p:nvPr/>
          </p:nvPicPr>
          <p:blipFill rotWithShape="1">
            <a:blip r:embed="rId6"/>
            <a:srcRect r="21870"/>
            <a:stretch/>
          </p:blipFill>
          <p:spPr>
            <a:xfrm>
              <a:off x="1147751" y="4074829"/>
              <a:ext cx="3882623" cy="2179730"/>
            </a:xfrm>
            <a:prstGeom prst="rect">
              <a:avLst/>
            </a:prstGeom>
          </p:spPr>
        </p:pic>
        <p:grpSp>
          <p:nvGrpSpPr>
            <p:cNvPr id="64" name="Groupe 63"/>
            <p:cNvGrpSpPr/>
            <p:nvPr/>
          </p:nvGrpSpPr>
          <p:grpSpPr>
            <a:xfrm>
              <a:off x="4074092" y="4076767"/>
              <a:ext cx="438746" cy="334061"/>
              <a:chOff x="4074092" y="4076767"/>
              <a:chExt cx="438746" cy="334061"/>
            </a:xfrm>
          </p:grpSpPr>
          <p:cxnSp>
            <p:nvCxnSpPr>
              <p:cNvPr id="89" name="Connecteur droit 88"/>
              <p:cNvCxnSpPr/>
              <p:nvPr/>
            </p:nvCxnSpPr>
            <p:spPr>
              <a:xfrm>
                <a:off x="4255669" y="4227229"/>
                <a:ext cx="0" cy="18359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/>
              <p:cNvCxnSpPr/>
              <p:nvPr/>
            </p:nvCxnSpPr>
            <p:spPr>
              <a:xfrm>
                <a:off x="4074092" y="4227229"/>
                <a:ext cx="363229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/>
              <p:cNvCxnSpPr/>
              <p:nvPr/>
            </p:nvCxnSpPr>
            <p:spPr>
              <a:xfrm flipH="1">
                <a:off x="4080212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91"/>
              <p:cNvCxnSpPr/>
              <p:nvPr/>
            </p:nvCxnSpPr>
            <p:spPr>
              <a:xfrm flipH="1">
                <a:off x="4185681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92"/>
              <p:cNvCxnSpPr/>
              <p:nvPr/>
            </p:nvCxnSpPr>
            <p:spPr>
              <a:xfrm flipH="1">
                <a:off x="4299585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93"/>
              <p:cNvCxnSpPr/>
              <p:nvPr/>
            </p:nvCxnSpPr>
            <p:spPr>
              <a:xfrm flipH="1">
                <a:off x="4426966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5" name="Connecteur droit 64"/>
            <p:cNvCxnSpPr/>
            <p:nvPr/>
          </p:nvCxnSpPr>
          <p:spPr>
            <a:xfrm flipH="1">
              <a:off x="4284275" y="5791200"/>
              <a:ext cx="105171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>
              <a:off x="4296606" y="5698929"/>
              <a:ext cx="0" cy="9525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 flipH="1">
              <a:off x="5324459" y="5652170"/>
              <a:ext cx="2" cy="27806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V="1">
              <a:off x="5147733" y="5791202"/>
              <a:ext cx="1" cy="13902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e 68"/>
            <p:cNvGrpSpPr/>
            <p:nvPr/>
          </p:nvGrpSpPr>
          <p:grpSpPr>
            <a:xfrm rot="10800000">
              <a:off x="5471851" y="6288443"/>
              <a:ext cx="438746" cy="334061"/>
              <a:chOff x="4074092" y="4076767"/>
              <a:chExt cx="438746" cy="334061"/>
            </a:xfrm>
          </p:grpSpPr>
          <p:cxnSp>
            <p:nvCxnSpPr>
              <p:cNvPr id="83" name="Connecteur droit 82"/>
              <p:cNvCxnSpPr/>
              <p:nvPr/>
            </p:nvCxnSpPr>
            <p:spPr>
              <a:xfrm>
                <a:off x="4255669" y="4227229"/>
                <a:ext cx="0" cy="18359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83"/>
              <p:cNvCxnSpPr/>
              <p:nvPr/>
            </p:nvCxnSpPr>
            <p:spPr>
              <a:xfrm>
                <a:off x="4074092" y="4227229"/>
                <a:ext cx="363229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84"/>
              <p:cNvCxnSpPr/>
              <p:nvPr/>
            </p:nvCxnSpPr>
            <p:spPr>
              <a:xfrm flipH="1">
                <a:off x="4080212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85"/>
              <p:cNvCxnSpPr/>
              <p:nvPr/>
            </p:nvCxnSpPr>
            <p:spPr>
              <a:xfrm flipH="1">
                <a:off x="4185681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86"/>
              <p:cNvCxnSpPr/>
              <p:nvPr/>
            </p:nvCxnSpPr>
            <p:spPr>
              <a:xfrm flipH="1">
                <a:off x="4299585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/>
              <p:cNvCxnSpPr/>
              <p:nvPr/>
            </p:nvCxnSpPr>
            <p:spPr>
              <a:xfrm flipH="1">
                <a:off x="4426966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Connecteur droit 69"/>
            <p:cNvCxnSpPr/>
            <p:nvPr/>
          </p:nvCxnSpPr>
          <p:spPr>
            <a:xfrm flipH="1">
              <a:off x="5411644" y="5652170"/>
              <a:ext cx="2" cy="27806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e 70"/>
            <p:cNvGrpSpPr/>
            <p:nvPr/>
          </p:nvGrpSpPr>
          <p:grpSpPr>
            <a:xfrm>
              <a:off x="5101528" y="5902324"/>
              <a:ext cx="89136" cy="278060"/>
              <a:chOff x="5785562" y="5893856"/>
              <a:chExt cx="89136" cy="278060"/>
            </a:xfrm>
          </p:grpSpPr>
          <p:cxnSp>
            <p:nvCxnSpPr>
              <p:cNvPr id="79" name="Connecteur droit 78"/>
              <p:cNvCxnSpPr/>
              <p:nvPr/>
            </p:nvCxnSpPr>
            <p:spPr>
              <a:xfrm flipH="1">
                <a:off x="5797878" y="5893856"/>
                <a:ext cx="2" cy="27806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79"/>
              <p:cNvCxnSpPr/>
              <p:nvPr/>
            </p:nvCxnSpPr>
            <p:spPr>
              <a:xfrm flipH="1">
                <a:off x="5785562" y="6160783"/>
                <a:ext cx="89136" cy="79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/>
              <p:cNvCxnSpPr/>
              <p:nvPr/>
            </p:nvCxnSpPr>
            <p:spPr>
              <a:xfrm flipH="1">
                <a:off x="5863510" y="5893856"/>
                <a:ext cx="2" cy="27806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81"/>
              <p:cNvCxnSpPr/>
              <p:nvPr/>
            </p:nvCxnSpPr>
            <p:spPr>
              <a:xfrm flipH="1">
                <a:off x="5785562" y="5907573"/>
                <a:ext cx="89136" cy="79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Connecteur droit 71"/>
            <p:cNvCxnSpPr/>
            <p:nvPr/>
          </p:nvCxnSpPr>
          <p:spPr>
            <a:xfrm flipV="1">
              <a:off x="5143899" y="6169251"/>
              <a:ext cx="1" cy="13902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 flipH="1" flipV="1">
              <a:off x="5137741" y="6296283"/>
              <a:ext cx="152400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ZoneTexte 73"/>
            <p:cNvSpPr txBox="1"/>
            <p:nvPr/>
          </p:nvSpPr>
          <p:spPr>
            <a:xfrm>
              <a:off x="5239836" y="6140992"/>
              <a:ext cx="3593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HT</a:t>
              </a:r>
            </a:p>
          </p:txBody>
        </p:sp>
        <p:cxnSp>
          <p:nvCxnSpPr>
            <p:cNvPr id="75" name="Connecteur droit 74"/>
            <p:cNvCxnSpPr/>
            <p:nvPr/>
          </p:nvCxnSpPr>
          <p:spPr>
            <a:xfrm flipH="1" flipV="1">
              <a:off x="5422629" y="5783878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riangle isocèle 75"/>
            <p:cNvSpPr/>
            <p:nvPr/>
          </p:nvSpPr>
          <p:spPr>
            <a:xfrm rot="5400000">
              <a:off x="5604031" y="5606840"/>
              <a:ext cx="451186" cy="368721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7" name="Connecteur droit 76"/>
            <p:cNvCxnSpPr/>
            <p:nvPr/>
          </p:nvCxnSpPr>
          <p:spPr>
            <a:xfrm flipH="1" flipV="1">
              <a:off x="5990174" y="5791200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 flipH="1" flipV="1">
              <a:off x="5531610" y="6288478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Rectangle à coins arrondis 94"/>
          <p:cNvSpPr/>
          <p:nvPr/>
        </p:nvSpPr>
        <p:spPr>
          <a:xfrm>
            <a:off x="89420" y="499537"/>
            <a:ext cx="7415233" cy="2620827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à coins arrondis 95"/>
          <p:cNvSpPr/>
          <p:nvPr/>
        </p:nvSpPr>
        <p:spPr>
          <a:xfrm>
            <a:off x="89420" y="3156273"/>
            <a:ext cx="2530475" cy="326742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à coins arrondis 96"/>
          <p:cNvSpPr/>
          <p:nvPr/>
        </p:nvSpPr>
        <p:spPr>
          <a:xfrm>
            <a:off x="7593340" y="499537"/>
            <a:ext cx="4411353" cy="595451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3</a:t>
            </a:fld>
            <a:endParaRPr lang="fr-FR"/>
          </a:p>
        </p:txBody>
      </p:sp>
      <p:pic>
        <p:nvPicPr>
          <p:cNvPr id="99" name="Image 98">
            <a:extLst>
              <a:ext uri="{FF2B5EF4-FFF2-40B4-BE49-F238E27FC236}">
                <a16:creationId xmlns:a16="http://schemas.microsoft.com/office/drawing/2014/main" id="{CB5E7170-141F-499B-9F97-19BF0AEBAB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26" y="4976811"/>
            <a:ext cx="1404893" cy="1053670"/>
          </a:xfrm>
          <a:prstGeom prst="rect">
            <a:avLst/>
          </a:prstGeom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CB4A52CA-18E0-401E-ACCA-22841AC4AC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1060" y="4996236"/>
            <a:ext cx="1504366" cy="1128275"/>
          </a:xfrm>
          <a:prstGeom prst="rect">
            <a:avLst/>
          </a:prstGeom>
        </p:spPr>
      </p:pic>
      <p:pic>
        <p:nvPicPr>
          <p:cNvPr id="102" name="Image 101">
            <a:extLst>
              <a:ext uri="{FF2B5EF4-FFF2-40B4-BE49-F238E27FC236}">
                <a16:creationId xmlns:a16="http://schemas.microsoft.com/office/drawing/2014/main" id="{BCB55EC9-5017-49B0-906F-F4823EECBE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08" y="4816670"/>
            <a:ext cx="1444822" cy="1391851"/>
          </a:xfrm>
          <a:prstGeom prst="rect">
            <a:avLst/>
          </a:prstGeom>
        </p:spPr>
      </p:pic>
      <p:sp>
        <p:nvSpPr>
          <p:cNvPr id="106" name="ZoneTexte 105">
            <a:extLst>
              <a:ext uri="{FF2B5EF4-FFF2-40B4-BE49-F238E27FC236}">
                <a16:creationId xmlns:a16="http://schemas.microsoft.com/office/drawing/2014/main" id="{36FF316B-C2FE-4086-B5A8-7F88D7A3C2F6}"/>
              </a:ext>
            </a:extLst>
          </p:cNvPr>
          <p:cNvSpPr txBox="1"/>
          <p:nvPr/>
        </p:nvSpPr>
        <p:spPr>
          <a:xfrm>
            <a:off x="263844" y="3161129"/>
            <a:ext cx="235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Diamond </a:t>
            </a:r>
            <a:r>
              <a:rPr lang="fr-FR" b="1" dirty="0" err="1">
                <a:solidFill>
                  <a:srgbClr val="004973"/>
                </a:solidFill>
              </a:rPr>
              <a:t>metallisation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108" name="Image 107">
            <a:extLst>
              <a:ext uri="{FF2B5EF4-FFF2-40B4-BE49-F238E27FC236}">
                <a16:creationId xmlns:a16="http://schemas.microsoft.com/office/drawing/2014/main" id="{DEEA85D5-FC4E-4903-9DD0-23FC184117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2074" y="3671858"/>
            <a:ext cx="1195718" cy="10536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3D4760DE-A1DB-4618-8ECF-09EC40B3B6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1177" y="3665188"/>
            <a:ext cx="405672" cy="180211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12575F10-EE30-4D69-AFCC-72561AD72C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95" y="3697199"/>
            <a:ext cx="1253982" cy="940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9C43FE91-4BE0-41BA-BFBE-5374C54CAA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4" y="5130675"/>
            <a:ext cx="1327023" cy="1059184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990A7F80-217A-495D-9BF0-36D8C92539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8" y="4309073"/>
            <a:ext cx="1752570" cy="933155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6EEA75E8-8124-4AED-B7E3-D2BCB6CE6E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05" y="5410785"/>
            <a:ext cx="569092" cy="561359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5807A762-32CD-4982-90F3-B3DB589F60B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21" y="4460828"/>
            <a:ext cx="563823" cy="533394"/>
          </a:xfrm>
          <a:prstGeom prst="rect">
            <a:avLst/>
          </a:prstGeom>
        </p:spPr>
      </p:pic>
      <p:sp>
        <p:nvSpPr>
          <p:cNvPr id="115" name="Rectangle à coins arrondis 95">
            <a:extLst>
              <a:ext uri="{FF2B5EF4-FFF2-40B4-BE49-F238E27FC236}">
                <a16:creationId xmlns:a16="http://schemas.microsoft.com/office/drawing/2014/main" id="{E79B81D9-71CA-4101-BE6D-A694BA512782}"/>
              </a:ext>
            </a:extLst>
          </p:cNvPr>
          <p:cNvSpPr/>
          <p:nvPr/>
        </p:nvSpPr>
        <p:spPr>
          <a:xfrm>
            <a:off x="2720046" y="3182959"/>
            <a:ext cx="4784607" cy="326742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6" name="Image 115">
            <a:extLst>
              <a:ext uri="{FF2B5EF4-FFF2-40B4-BE49-F238E27FC236}">
                <a16:creationId xmlns:a16="http://schemas.microsoft.com/office/drawing/2014/main" id="{EDE74080-C5E6-4EE1-BC51-1BD2792B6A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5809" y="6127981"/>
            <a:ext cx="495169" cy="208279"/>
          </a:xfrm>
          <a:prstGeom prst="rect">
            <a:avLst/>
          </a:prstGeom>
        </p:spPr>
      </p:pic>
      <p:pic>
        <p:nvPicPr>
          <p:cNvPr id="117" name="Image 1">
            <a:extLst>
              <a:ext uri="{FF2B5EF4-FFF2-40B4-BE49-F238E27FC236}">
                <a16:creationId xmlns:a16="http://schemas.microsoft.com/office/drawing/2014/main" id="{E452DDB0-A23E-4DCB-807F-86A533CAAC6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62" y="6035101"/>
            <a:ext cx="565971" cy="37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ZoneTexte 100">
            <a:extLst>
              <a:ext uri="{FF2B5EF4-FFF2-40B4-BE49-F238E27FC236}">
                <a16:creationId xmlns:a16="http://schemas.microsoft.com/office/drawing/2014/main" id="{3C5E9DDD-9F17-49A0-93A8-82CA7338B7EE}"/>
              </a:ext>
            </a:extLst>
          </p:cNvPr>
          <p:cNvSpPr txBox="1"/>
          <p:nvPr/>
        </p:nvSpPr>
        <p:spPr>
          <a:xfrm>
            <a:off x="4044288" y="3184766"/>
            <a:ext cx="195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Detector </a:t>
            </a:r>
            <a:r>
              <a:rPr lang="fr-FR" b="1" dirty="0" err="1">
                <a:solidFill>
                  <a:srgbClr val="004973"/>
                </a:solidFill>
              </a:rPr>
              <a:t>assembly</a:t>
            </a:r>
            <a:endParaRPr lang="fr-FR" b="1" dirty="0">
              <a:solidFill>
                <a:srgbClr val="00497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8F4507-00E6-40DA-997E-6C3968AD7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CNAO-IN2P3 collaboration meeting March 5th 2026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52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" grpId="0"/>
      <p:bldP spid="58" grpId="0"/>
      <p:bldP spid="59" grpId="0" animBg="1"/>
      <p:bldP spid="95" grpId="0" animBg="1"/>
      <p:bldP spid="96" grpId="0" animBg="1"/>
      <p:bldP spid="97" grpId="0" animBg="1"/>
      <p:bldP spid="106" grpId="0"/>
      <p:bldP spid="115" grpId="0" animBg="1"/>
      <p:bldP spid="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77D4EEF-5BC9-4065-A08C-060BBBB31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77" y="3699677"/>
            <a:ext cx="1321819" cy="991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CAD3D156-A4D0-4E60-B93C-A28B86B19AFA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886083" y="435135"/>
            <a:ext cx="3066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Solid state </a:t>
            </a:r>
            <a:r>
              <a:rPr lang="fr-FR" b="1" dirty="0" err="1">
                <a:solidFill>
                  <a:srgbClr val="004973"/>
                </a:solidFill>
              </a:rPr>
              <a:t>ionization</a:t>
            </a:r>
            <a:r>
              <a:rPr lang="fr-FR" b="1" dirty="0">
                <a:solidFill>
                  <a:srgbClr val="004973"/>
                </a:solidFill>
              </a:rPr>
              <a:t> </a:t>
            </a:r>
            <a:r>
              <a:rPr lang="fr-FR" b="1" dirty="0" err="1">
                <a:solidFill>
                  <a:srgbClr val="004973"/>
                </a:solidFill>
              </a:rPr>
              <a:t>chamber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r="11333"/>
          <a:stretch/>
        </p:blipFill>
        <p:spPr>
          <a:xfrm>
            <a:off x="420085" y="3563869"/>
            <a:ext cx="592989" cy="570133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23" y="3519960"/>
            <a:ext cx="592988" cy="614042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8286162" y="505026"/>
            <a:ext cx="214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Read-out </a:t>
            </a:r>
            <a:r>
              <a:rPr lang="fr-FR" b="1" dirty="0" err="1">
                <a:solidFill>
                  <a:srgbClr val="004973"/>
                </a:solidFill>
              </a:rPr>
              <a:t>electronics</a:t>
            </a:r>
            <a:endParaRPr lang="fr-FR" b="1" dirty="0">
              <a:solidFill>
                <a:srgbClr val="004973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905270" y="-23683"/>
            <a:ext cx="4381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Diamond as beam monitors </a:t>
            </a:r>
          </a:p>
        </p:txBody>
      </p:sp>
      <p:sp>
        <p:nvSpPr>
          <p:cNvPr id="95" name="Rectangle à coins arrondis 94"/>
          <p:cNvSpPr/>
          <p:nvPr/>
        </p:nvSpPr>
        <p:spPr>
          <a:xfrm>
            <a:off x="89420" y="499537"/>
            <a:ext cx="7415233" cy="2620827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à coins arrondis 95"/>
          <p:cNvSpPr/>
          <p:nvPr/>
        </p:nvSpPr>
        <p:spPr>
          <a:xfrm>
            <a:off x="89420" y="3156273"/>
            <a:ext cx="2530475" cy="326742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à coins arrondis 96"/>
          <p:cNvSpPr/>
          <p:nvPr/>
        </p:nvSpPr>
        <p:spPr>
          <a:xfrm>
            <a:off x="7593340" y="499537"/>
            <a:ext cx="4411353" cy="595451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4</a:t>
            </a:fld>
            <a:endParaRPr lang="fr-FR"/>
          </a:p>
        </p:txBody>
      </p:sp>
      <p:pic>
        <p:nvPicPr>
          <p:cNvPr id="99" name="Image 98">
            <a:extLst>
              <a:ext uri="{FF2B5EF4-FFF2-40B4-BE49-F238E27FC236}">
                <a16:creationId xmlns:a16="http://schemas.microsoft.com/office/drawing/2014/main" id="{CB5E7170-141F-499B-9F97-19BF0AEBAB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26" y="4976811"/>
            <a:ext cx="1404893" cy="1053670"/>
          </a:xfrm>
          <a:prstGeom prst="rect">
            <a:avLst/>
          </a:prstGeom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CB4A52CA-18E0-401E-ACCA-22841AC4AC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1060" y="4996236"/>
            <a:ext cx="1504366" cy="1128275"/>
          </a:xfrm>
          <a:prstGeom prst="rect">
            <a:avLst/>
          </a:prstGeom>
        </p:spPr>
      </p:pic>
      <p:pic>
        <p:nvPicPr>
          <p:cNvPr id="102" name="Image 101">
            <a:extLst>
              <a:ext uri="{FF2B5EF4-FFF2-40B4-BE49-F238E27FC236}">
                <a16:creationId xmlns:a16="http://schemas.microsoft.com/office/drawing/2014/main" id="{BCB55EC9-5017-49B0-906F-F4823EECBE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08" y="4816670"/>
            <a:ext cx="1444822" cy="1391851"/>
          </a:xfrm>
          <a:prstGeom prst="rect">
            <a:avLst/>
          </a:prstGeom>
        </p:spPr>
      </p:pic>
      <p:sp>
        <p:nvSpPr>
          <p:cNvPr id="106" name="ZoneTexte 105">
            <a:extLst>
              <a:ext uri="{FF2B5EF4-FFF2-40B4-BE49-F238E27FC236}">
                <a16:creationId xmlns:a16="http://schemas.microsoft.com/office/drawing/2014/main" id="{36FF316B-C2FE-4086-B5A8-7F88D7A3C2F6}"/>
              </a:ext>
            </a:extLst>
          </p:cNvPr>
          <p:cNvSpPr txBox="1"/>
          <p:nvPr/>
        </p:nvSpPr>
        <p:spPr>
          <a:xfrm>
            <a:off x="263844" y="3161129"/>
            <a:ext cx="235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Diamond </a:t>
            </a:r>
            <a:r>
              <a:rPr lang="fr-FR" b="1" dirty="0" err="1">
                <a:solidFill>
                  <a:srgbClr val="004973"/>
                </a:solidFill>
              </a:rPr>
              <a:t>metallisation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108" name="Image 107">
            <a:extLst>
              <a:ext uri="{FF2B5EF4-FFF2-40B4-BE49-F238E27FC236}">
                <a16:creationId xmlns:a16="http://schemas.microsoft.com/office/drawing/2014/main" id="{DEEA85D5-FC4E-4903-9DD0-23FC184117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2074" y="3671858"/>
            <a:ext cx="1195718" cy="10536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3D4760DE-A1DB-4618-8ECF-09EC40B3B6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1177" y="3665188"/>
            <a:ext cx="405672" cy="180211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12575F10-EE30-4D69-AFCC-72561AD72C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95" y="3697199"/>
            <a:ext cx="1253982" cy="940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9C43FE91-4BE0-41BA-BFBE-5374C54CAA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4" y="5130675"/>
            <a:ext cx="1327023" cy="1059184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990A7F80-217A-495D-9BF0-36D8C92539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8" y="4309073"/>
            <a:ext cx="1752570" cy="933155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6EEA75E8-8124-4AED-B7E3-D2BCB6CE6E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05" y="5410785"/>
            <a:ext cx="569092" cy="561359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5807A762-32CD-4982-90F3-B3DB589F60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21" y="4460828"/>
            <a:ext cx="563823" cy="533394"/>
          </a:xfrm>
          <a:prstGeom prst="rect">
            <a:avLst/>
          </a:prstGeom>
        </p:spPr>
      </p:pic>
      <p:sp>
        <p:nvSpPr>
          <p:cNvPr id="115" name="Rectangle à coins arrondis 95">
            <a:extLst>
              <a:ext uri="{FF2B5EF4-FFF2-40B4-BE49-F238E27FC236}">
                <a16:creationId xmlns:a16="http://schemas.microsoft.com/office/drawing/2014/main" id="{E79B81D9-71CA-4101-BE6D-A694BA512782}"/>
              </a:ext>
            </a:extLst>
          </p:cNvPr>
          <p:cNvSpPr/>
          <p:nvPr/>
        </p:nvSpPr>
        <p:spPr>
          <a:xfrm>
            <a:off x="2720046" y="3182959"/>
            <a:ext cx="4784607" cy="326742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6" name="Image 115">
            <a:extLst>
              <a:ext uri="{FF2B5EF4-FFF2-40B4-BE49-F238E27FC236}">
                <a16:creationId xmlns:a16="http://schemas.microsoft.com/office/drawing/2014/main" id="{EDE74080-C5E6-4EE1-BC51-1BD2792B6A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5809" y="6127981"/>
            <a:ext cx="495169" cy="208279"/>
          </a:xfrm>
          <a:prstGeom prst="rect">
            <a:avLst/>
          </a:prstGeom>
        </p:spPr>
      </p:pic>
      <p:pic>
        <p:nvPicPr>
          <p:cNvPr id="117" name="Image 1">
            <a:extLst>
              <a:ext uri="{FF2B5EF4-FFF2-40B4-BE49-F238E27FC236}">
                <a16:creationId xmlns:a16="http://schemas.microsoft.com/office/drawing/2014/main" id="{E452DDB0-A23E-4DCB-807F-86A533CAAC6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62" y="6035101"/>
            <a:ext cx="565971" cy="37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ZoneTexte 100">
            <a:extLst>
              <a:ext uri="{FF2B5EF4-FFF2-40B4-BE49-F238E27FC236}">
                <a16:creationId xmlns:a16="http://schemas.microsoft.com/office/drawing/2014/main" id="{3C5E9DDD-9F17-49A0-93A8-82CA7338B7EE}"/>
              </a:ext>
            </a:extLst>
          </p:cNvPr>
          <p:cNvSpPr txBox="1"/>
          <p:nvPr/>
        </p:nvSpPr>
        <p:spPr>
          <a:xfrm>
            <a:off x="4044288" y="3184766"/>
            <a:ext cx="195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Detector </a:t>
            </a:r>
            <a:r>
              <a:rPr lang="fr-FR" b="1" dirty="0" err="1">
                <a:solidFill>
                  <a:srgbClr val="004973"/>
                </a:solidFill>
              </a:rPr>
              <a:t>assembly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118" name="Image 117">
            <a:extLst>
              <a:ext uri="{FF2B5EF4-FFF2-40B4-BE49-F238E27FC236}">
                <a16:creationId xmlns:a16="http://schemas.microsoft.com/office/drawing/2014/main" id="{951B83CD-6E9A-45EE-9AEA-6FD7928EB42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6314" y="2797502"/>
            <a:ext cx="3084843" cy="1755800"/>
          </a:xfrm>
          <a:prstGeom prst="rect">
            <a:avLst/>
          </a:prstGeom>
        </p:spPr>
      </p:pic>
      <p:sp>
        <p:nvSpPr>
          <p:cNvPr id="119" name="ZoneTexte 118">
            <a:extLst>
              <a:ext uri="{FF2B5EF4-FFF2-40B4-BE49-F238E27FC236}">
                <a16:creationId xmlns:a16="http://schemas.microsoft.com/office/drawing/2014/main" id="{14FAF567-C46F-4414-B362-6211A016F720}"/>
              </a:ext>
            </a:extLst>
          </p:cNvPr>
          <p:cNvSpPr txBox="1"/>
          <p:nvPr/>
        </p:nvSpPr>
        <p:spPr>
          <a:xfrm>
            <a:off x="8656544" y="2438191"/>
            <a:ext cx="289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Read out </a:t>
            </a:r>
            <a:r>
              <a:rPr lang="fr-FR" b="1" dirty="0" err="1">
                <a:solidFill>
                  <a:srgbClr val="002060"/>
                </a:solidFill>
              </a:rPr>
              <a:t>electronics</a:t>
            </a:r>
            <a:r>
              <a:rPr lang="fr-FR" b="1" dirty="0">
                <a:solidFill>
                  <a:srgbClr val="002060"/>
                </a:solidFill>
              </a:rPr>
              <a:t> @ LPSC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40E5FD96-1A22-4131-9FCC-23A42359294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48142" y="4596078"/>
            <a:ext cx="1708810" cy="1176126"/>
          </a:xfrm>
          <a:prstGeom prst="rect">
            <a:avLst/>
          </a:prstGeom>
        </p:spPr>
      </p:pic>
      <p:sp>
        <p:nvSpPr>
          <p:cNvPr id="122" name="ZoneTexte 121">
            <a:extLst>
              <a:ext uri="{FF2B5EF4-FFF2-40B4-BE49-F238E27FC236}">
                <a16:creationId xmlns:a16="http://schemas.microsoft.com/office/drawing/2014/main" id="{C058D20F-1BF4-415D-B8F7-BB9A2B65F70D}"/>
              </a:ext>
            </a:extLst>
          </p:cNvPr>
          <p:cNvSpPr txBox="1"/>
          <p:nvPr/>
        </p:nvSpPr>
        <p:spPr>
          <a:xfrm>
            <a:off x="8312027" y="4258564"/>
            <a:ext cx="94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Discrete</a:t>
            </a:r>
            <a:endParaRPr lang="fr-FR" dirty="0"/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08E87D31-35F4-4CCE-A7AA-610BFBE1B2D1}"/>
              </a:ext>
            </a:extLst>
          </p:cNvPr>
          <p:cNvSpPr txBox="1"/>
          <p:nvPr/>
        </p:nvSpPr>
        <p:spPr>
          <a:xfrm>
            <a:off x="7656161" y="5737569"/>
            <a:ext cx="39024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 </a:t>
            </a:r>
            <a:r>
              <a:rPr lang="fr-FR" sz="1400" dirty="0">
                <a:effectLst/>
              </a:rPr>
              <a:t>C. Hoarau </a:t>
            </a:r>
            <a:r>
              <a:rPr lang="fr-FR" sz="1400" i="1" dirty="0">
                <a:effectLst/>
              </a:rPr>
              <a:t>et al</a:t>
            </a:r>
            <a:r>
              <a:rPr lang="fr-FR" sz="1400" dirty="0">
                <a:effectLst/>
              </a:rPr>
              <a:t> 2021 </a:t>
            </a:r>
            <a:r>
              <a:rPr lang="fr-FR" sz="1400" i="1" dirty="0">
                <a:effectLst/>
              </a:rPr>
              <a:t>JINST</a:t>
            </a:r>
            <a:r>
              <a:rPr lang="fr-FR" sz="1400" dirty="0">
                <a:effectLst/>
              </a:rPr>
              <a:t> </a:t>
            </a:r>
            <a:r>
              <a:rPr lang="fr-FR" sz="1400" b="1" dirty="0">
                <a:effectLst/>
              </a:rPr>
              <a:t>16</a:t>
            </a:r>
            <a:r>
              <a:rPr lang="fr-FR" sz="1400" dirty="0">
                <a:effectLst/>
              </a:rPr>
              <a:t> T04005</a:t>
            </a:r>
          </a:p>
          <a:p>
            <a:r>
              <a:rPr lang="en-US" sz="1400" dirty="0">
                <a:hlinkClick r:id="rId18"/>
              </a:rPr>
              <a:t>https://doi.org/10.1088/1748-0221/16/04/T04005</a:t>
            </a:r>
            <a:endParaRPr lang="fr-FR" sz="1400" dirty="0"/>
          </a:p>
          <a:p>
            <a:endParaRPr lang="fr-FR" sz="1400" dirty="0"/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id="{7EE3A15F-4282-4E48-A649-371F0F5EBC99}"/>
              </a:ext>
            </a:extLst>
          </p:cNvPr>
          <p:cNvSpPr txBox="1"/>
          <p:nvPr/>
        </p:nvSpPr>
        <p:spPr>
          <a:xfrm>
            <a:off x="7960495" y="991738"/>
            <a:ext cx="27982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0000"/>
                </a:solidFill>
              </a:rPr>
              <a:t>Fast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current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preamplifier</a:t>
            </a:r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Charge </a:t>
            </a:r>
            <a:r>
              <a:rPr lang="fr-FR" dirty="0" err="1">
                <a:solidFill>
                  <a:srgbClr val="002060"/>
                </a:solidFill>
              </a:rPr>
              <a:t>preamplifier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QDC</a:t>
            </a:r>
          </a:p>
          <a:p>
            <a:endParaRPr lang="fr-FR" dirty="0">
              <a:solidFill>
                <a:srgbClr val="004973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94F0B0-ED1E-42ED-A11D-A9265669B71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57553" y="4606858"/>
            <a:ext cx="2267466" cy="1178411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315D9BF-DB60-4DC3-B609-33FD39FA7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CNAO-IN2P3 collaboration meeting March 5th 2026</a:t>
            </a:r>
            <a:endParaRPr lang="fr-FR" dirty="0"/>
          </a:p>
        </p:txBody>
      </p: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21B429C9-EFBC-4D5E-99A6-33E641D77F7D}"/>
              </a:ext>
            </a:extLst>
          </p:cNvPr>
          <p:cNvGrpSpPr/>
          <p:nvPr/>
        </p:nvGrpSpPr>
        <p:grpSpPr>
          <a:xfrm>
            <a:off x="2336380" y="1021718"/>
            <a:ext cx="3137780" cy="1750328"/>
            <a:chOff x="1147751" y="4074829"/>
            <a:chExt cx="5054075" cy="2547675"/>
          </a:xfrm>
        </p:grpSpPr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29B6E4DF-F5A7-468B-81E9-6CD3125B21FF}"/>
                </a:ext>
              </a:extLst>
            </p:cNvPr>
            <p:cNvSpPr/>
            <p:nvPr/>
          </p:nvSpPr>
          <p:spPr>
            <a:xfrm>
              <a:off x="5286776" y="6169251"/>
              <a:ext cx="257448" cy="24436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1" name="Image 120">
              <a:extLst>
                <a:ext uri="{FF2B5EF4-FFF2-40B4-BE49-F238E27FC236}">
                  <a16:creationId xmlns:a16="http://schemas.microsoft.com/office/drawing/2014/main" id="{C53DBBFE-7151-47B4-8DA5-9C508F45B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r="21870"/>
            <a:stretch/>
          </p:blipFill>
          <p:spPr>
            <a:xfrm>
              <a:off x="1147751" y="4074829"/>
              <a:ext cx="3882623" cy="2179730"/>
            </a:xfrm>
            <a:prstGeom prst="rect">
              <a:avLst/>
            </a:prstGeom>
          </p:spPr>
        </p:pic>
        <p:grpSp>
          <p:nvGrpSpPr>
            <p:cNvPr id="123" name="Groupe 122">
              <a:extLst>
                <a:ext uri="{FF2B5EF4-FFF2-40B4-BE49-F238E27FC236}">
                  <a16:creationId xmlns:a16="http://schemas.microsoft.com/office/drawing/2014/main" id="{72300D77-769A-479B-B240-965C0BB64B45}"/>
                </a:ext>
              </a:extLst>
            </p:cNvPr>
            <p:cNvGrpSpPr/>
            <p:nvPr/>
          </p:nvGrpSpPr>
          <p:grpSpPr>
            <a:xfrm>
              <a:off x="4074092" y="4076767"/>
              <a:ext cx="438746" cy="334061"/>
              <a:chOff x="4074092" y="4076767"/>
              <a:chExt cx="438746" cy="334061"/>
            </a:xfrm>
          </p:grpSpPr>
          <p:cxnSp>
            <p:nvCxnSpPr>
              <p:cNvPr id="150" name="Connecteur droit 149">
                <a:extLst>
                  <a:ext uri="{FF2B5EF4-FFF2-40B4-BE49-F238E27FC236}">
                    <a16:creationId xmlns:a16="http://schemas.microsoft.com/office/drawing/2014/main" id="{143C57DC-92C9-4F07-9A0D-270E80C65773}"/>
                  </a:ext>
                </a:extLst>
              </p:cNvPr>
              <p:cNvCxnSpPr/>
              <p:nvPr/>
            </p:nvCxnSpPr>
            <p:spPr>
              <a:xfrm>
                <a:off x="4255669" y="4227229"/>
                <a:ext cx="0" cy="18359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>
                <a:extLst>
                  <a:ext uri="{FF2B5EF4-FFF2-40B4-BE49-F238E27FC236}">
                    <a16:creationId xmlns:a16="http://schemas.microsoft.com/office/drawing/2014/main" id="{ACD23CE7-D0AA-47A2-9CAC-0296733C0C9F}"/>
                  </a:ext>
                </a:extLst>
              </p:cNvPr>
              <p:cNvCxnSpPr/>
              <p:nvPr/>
            </p:nvCxnSpPr>
            <p:spPr>
              <a:xfrm>
                <a:off x="4074092" y="4227229"/>
                <a:ext cx="363229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>
                <a:extLst>
                  <a:ext uri="{FF2B5EF4-FFF2-40B4-BE49-F238E27FC236}">
                    <a16:creationId xmlns:a16="http://schemas.microsoft.com/office/drawing/2014/main" id="{DC510A0B-FEC5-48D2-BC09-27E2F2D25372}"/>
                  </a:ext>
                </a:extLst>
              </p:cNvPr>
              <p:cNvCxnSpPr/>
              <p:nvPr/>
            </p:nvCxnSpPr>
            <p:spPr>
              <a:xfrm flipH="1">
                <a:off x="4080212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>
                <a:extLst>
                  <a:ext uri="{FF2B5EF4-FFF2-40B4-BE49-F238E27FC236}">
                    <a16:creationId xmlns:a16="http://schemas.microsoft.com/office/drawing/2014/main" id="{6CDDA73E-D3DC-42AD-9B3D-FE4C1FD0712F}"/>
                  </a:ext>
                </a:extLst>
              </p:cNvPr>
              <p:cNvCxnSpPr/>
              <p:nvPr/>
            </p:nvCxnSpPr>
            <p:spPr>
              <a:xfrm flipH="1">
                <a:off x="4185681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>
                <a:extLst>
                  <a:ext uri="{FF2B5EF4-FFF2-40B4-BE49-F238E27FC236}">
                    <a16:creationId xmlns:a16="http://schemas.microsoft.com/office/drawing/2014/main" id="{43E0A38B-8CFA-437F-B569-22FD24E49A71}"/>
                  </a:ext>
                </a:extLst>
              </p:cNvPr>
              <p:cNvCxnSpPr/>
              <p:nvPr/>
            </p:nvCxnSpPr>
            <p:spPr>
              <a:xfrm flipH="1">
                <a:off x="4299585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54">
                <a:extLst>
                  <a:ext uri="{FF2B5EF4-FFF2-40B4-BE49-F238E27FC236}">
                    <a16:creationId xmlns:a16="http://schemas.microsoft.com/office/drawing/2014/main" id="{C6748C07-7DE5-44A0-A5D4-3DA427E78FB0}"/>
                  </a:ext>
                </a:extLst>
              </p:cNvPr>
              <p:cNvCxnSpPr/>
              <p:nvPr/>
            </p:nvCxnSpPr>
            <p:spPr>
              <a:xfrm flipH="1">
                <a:off x="4426966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id="{76C275BA-F1F3-4DD7-A1F2-B204894E81B9}"/>
                </a:ext>
              </a:extLst>
            </p:cNvPr>
            <p:cNvCxnSpPr/>
            <p:nvPr/>
          </p:nvCxnSpPr>
          <p:spPr>
            <a:xfrm flipH="1">
              <a:off x="4284275" y="5791200"/>
              <a:ext cx="105171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>
              <a:extLst>
                <a:ext uri="{FF2B5EF4-FFF2-40B4-BE49-F238E27FC236}">
                  <a16:creationId xmlns:a16="http://schemas.microsoft.com/office/drawing/2014/main" id="{94D21146-6631-4979-AF61-38A3A5486DF3}"/>
                </a:ext>
              </a:extLst>
            </p:cNvPr>
            <p:cNvCxnSpPr/>
            <p:nvPr/>
          </p:nvCxnSpPr>
          <p:spPr>
            <a:xfrm>
              <a:off x="4296606" y="5698929"/>
              <a:ext cx="0" cy="9525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id="{0B41E5F3-1463-4E34-807E-5EC18CD5273C}"/>
                </a:ext>
              </a:extLst>
            </p:cNvPr>
            <p:cNvCxnSpPr/>
            <p:nvPr/>
          </p:nvCxnSpPr>
          <p:spPr>
            <a:xfrm flipH="1">
              <a:off x="5324459" y="5652170"/>
              <a:ext cx="2" cy="27806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128">
              <a:extLst>
                <a:ext uri="{FF2B5EF4-FFF2-40B4-BE49-F238E27FC236}">
                  <a16:creationId xmlns:a16="http://schemas.microsoft.com/office/drawing/2014/main" id="{23493FCF-5E71-440C-AA9A-BE7C245A726C}"/>
                </a:ext>
              </a:extLst>
            </p:cNvPr>
            <p:cNvCxnSpPr/>
            <p:nvPr/>
          </p:nvCxnSpPr>
          <p:spPr>
            <a:xfrm flipV="1">
              <a:off x="5147733" y="5791202"/>
              <a:ext cx="1" cy="13902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Groupe 129">
              <a:extLst>
                <a:ext uri="{FF2B5EF4-FFF2-40B4-BE49-F238E27FC236}">
                  <a16:creationId xmlns:a16="http://schemas.microsoft.com/office/drawing/2014/main" id="{3EDD0CF8-EE4F-4329-88B0-3080801AAFCA}"/>
                </a:ext>
              </a:extLst>
            </p:cNvPr>
            <p:cNvGrpSpPr/>
            <p:nvPr/>
          </p:nvGrpSpPr>
          <p:grpSpPr>
            <a:xfrm rot="10800000">
              <a:off x="5471851" y="6288443"/>
              <a:ext cx="438746" cy="334061"/>
              <a:chOff x="4074092" y="4076767"/>
              <a:chExt cx="438746" cy="334061"/>
            </a:xfrm>
          </p:grpSpPr>
          <p:cxnSp>
            <p:nvCxnSpPr>
              <p:cNvPr id="144" name="Connecteur droit 143">
                <a:extLst>
                  <a:ext uri="{FF2B5EF4-FFF2-40B4-BE49-F238E27FC236}">
                    <a16:creationId xmlns:a16="http://schemas.microsoft.com/office/drawing/2014/main" id="{158C0655-356E-4F51-9513-56E1C0953BED}"/>
                  </a:ext>
                </a:extLst>
              </p:cNvPr>
              <p:cNvCxnSpPr/>
              <p:nvPr/>
            </p:nvCxnSpPr>
            <p:spPr>
              <a:xfrm>
                <a:off x="4255669" y="4227229"/>
                <a:ext cx="0" cy="18359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>
                <a:extLst>
                  <a:ext uri="{FF2B5EF4-FFF2-40B4-BE49-F238E27FC236}">
                    <a16:creationId xmlns:a16="http://schemas.microsoft.com/office/drawing/2014/main" id="{BB52B1CC-6976-45BE-990B-D13177C062BF}"/>
                  </a:ext>
                </a:extLst>
              </p:cNvPr>
              <p:cNvCxnSpPr/>
              <p:nvPr/>
            </p:nvCxnSpPr>
            <p:spPr>
              <a:xfrm>
                <a:off x="4074092" y="4227229"/>
                <a:ext cx="363229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>
                <a:extLst>
                  <a:ext uri="{FF2B5EF4-FFF2-40B4-BE49-F238E27FC236}">
                    <a16:creationId xmlns:a16="http://schemas.microsoft.com/office/drawing/2014/main" id="{979F1D48-7FDC-4DCD-959B-A58E912DAB13}"/>
                  </a:ext>
                </a:extLst>
              </p:cNvPr>
              <p:cNvCxnSpPr/>
              <p:nvPr/>
            </p:nvCxnSpPr>
            <p:spPr>
              <a:xfrm flipH="1">
                <a:off x="4080212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>
                <a:extLst>
                  <a:ext uri="{FF2B5EF4-FFF2-40B4-BE49-F238E27FC236}">
                    <a16:creationId xmlns:a16="http://schemas.microsoft.com/office/drawing/2014/main" id="{46AB0BD7-B3F7-4F74-A236-68D1C8F6EEC5}"/>
                  </a:ext>
                </a:extLst>
              </p:cNvPr>
              <p:cNvCxnSpPr/>
              <p:nvPr/>
            </p:nvCxnSpPr>
            <p:spPr>
              <a:xfrm flipH="1">
                <a:off x="4185681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>
                <a:extLst>
                  <a:ext uri="{FF2B5EF4-FFF2-40B4-BE49-F238E27FC236}">
                    <a16:creationId xmlns:a16="http://schemas.microsoft.com/office/drawing/2014/main" id="{B79B4591-3CD5-49A6-B884-F96D3EC93BB2}"/>
                  </a:ext>
                </a:extLst>
              </p:cNvPr>
              <p:cNvCxnSpPr/>
              <p:nvPr/>
            </p:nvCxnSpPr>
            <p:spPr>
              <a:xfrm flipH="1">
                <a:off x="4299585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>
                <a:extLst>
                  <a:ext uri="{FF2B5EF4-FFF2-40B4-BE49-F238E27FC236}">
                    <a16:creationId xmlns:a16="http://schemas.microsoft.com/office/drawing/2014/main" id="{E812DC38-4C2A-4044-8457-B628A08FB041}"/>
                  </a:ext>
                </a:extLst>
              </p:cNvPr>
              <p:cNvCxnSpPr/>
              <p:nvPr/>
            </p:nvCxnSpPr>
            <p:spPr>
              <a:xfrm flipH="1">
                <a:off x="4426966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1" name="Connecteur droit 130">
              <a:extLst>
                <a:ext uri="{FF2B5EF4-FFF2-40B4-BE49-F238E27FC236}">
                  <a16:creationId xmlns:a16="http://schemas.microsoft.com/office/drawing/2014/main" id="{856C5D67-7D59-461E-AA1B-0B7D40AFB8BF}"/>
                </a:ext>
              </a:extLst>
            </p:cNvPr>
            <p:cNvCxnSpPr/>
            <p:nvPr/>
          </p:nvCxnSpPr>
          <p:spPr>
            <a:xfrm flipH="1">
              <a:off x="5411644" y="5652170"/>
              <a:ext cx="2" cy="27806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2" name="Groupe 131">
              <a:extLst>
                <a:ext uri="{FF2B5EF4-FFF2-40B4-BE49-F238E27FC236}">
                  <a16:creationId xmlns:a16="http://schemas.microsoft.com/office/drawing/2014/main" id="{45BCC715-EE72-4207-AD3F-E1547C13FBD8}"/>
                </a:ext>
              </a:extLst>
            </p:cNvPr>
            <p:cNvGrpSpPr/>
            <p:nvPr/>
          </p:nvGrpSpPr>
          <p:grpSpPr>
            <a:xfrm>
              <a:off x="5101528" y="5902324"/>
              <a:ext cx="89136" cy="278060"/>
              <a:chOff x="5785562" y="5893856"/>
              <a:chExt cx="89136" cy="278060"/>
            </a:xfrm>
          </p:grpSpPr>
          <p:cxnSp>
            <p:nvCxnSpPr>
              <p:cNvPr id="140" name="Connecteur droit 139">
                <a:extLst>
                  <a:ext uri="{FF2B5EF4-FFF2-40B4-BE49-F238E27FC236}">
                    <a16:creationId xmlns:a16="http://schemas.microsoft.com/office/drawing/2014/main" id="{5726E189-2FCA-4DB6-9D74-5431D76CB617}"/>
                  </a:ext>
                </a:extLst>
              </p:cNvPr>
              <p:cNvCxnSpPr/>
              <p:nvPr/>
            </p:nvCxnSpPr>
            <p:spPr>
              <a:xfrm flipH="1">
                <a:off x="5797878" y="5893856"/>
                <a:ext cx="2" cy="27806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>
                <a:extLst>
                  <a:ext uri="{FF2B5EF4-FFF2-40B4-BE49-F238E27FC236}">
                    <a16:creationId xmlns:a16="http://schemas.microsoft.com/office/drawing/2014/main" id="{8B1873C8-0005-4C83-B4D0-3817277F3009}"/>
                  </a:ext>
                </a:extLst>
              </p:cNvPr>
              <p:cNvCxnSpPr/>
              <p:nvPr/>
            </p:nvCxnSpPr>
            <p:spPr>
              <a:xfrm flipH="1">
                <a:off x="5785562" y="6160783"/>
                <a:ext cx="89136" cy="79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>
                <a:extLst>
                  <a:ext uri="{FF2B5EF4-FFF2-40B4-BE49-F238E27FC236}">
                    <a16:creationId xmlns:a16="http://schemas.microsoft.com/office/drawing/2014/main" id="{A96EBE53-DD06-4FA4-BCEB-FB6CF6D2584E}"/>
                  </a:ext>
                </a:extLst>
              </p:cNvPr>
              <p:cNvCxnSpPr/>
              <p:nvPr/>
            </p:nvCxnSpPr>
            <p:spPr>
              <a:xfrm flipH="1">
                <a:off x="5863510" y="5893856"/>
                <a:ext cx="2" cy="27806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>
                <a:extLst>
                  <a:ext uri="{FF2B5EF4-FFF2-40B4-BE49-F238E27FC236}">
                    <a16:creationId xmlns:a16="http://schemas.microsoft.com/office/drawing/2014/main" id="{7D7DB790-08D5-4DF8-A0B3-083D67F5A61A}"/>
                  </a:ext>
                </a:extLst>
              </p:cNvPr>
              <p:cNvCxnSpPr/>
              <p:nvPr/>
            </p:nvCxnSpPr>
            <p:spPr>
              <a:xfrm flipH="1">
                <a:off x="5785562" y="5907573"/>
                <a:ext cx="89136" cy="79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Connecteur droit 132">
              <a:extLst>
                <a:ext uri="{FF2B5EF4-FFF2-40B4-BE49-F238E27FC236}">
                  <a16:creationId xmlns:a16="http://schemas.microsoft.com/office/drawing/2014/main" id="{93FC6131-F7A4-415D-81DB-2BCC3EF051DD}"/>
                </a:ext>
              </a:extLst>
            </p:cNvPr>
            <p:cNvCxnSpPr/>
            <p:nvPr/>
          </p:nvCxnSpPr>
          <p:spPr>
            <a:xfrm flipV="1">
              <a:off x="5143899" y="6169251"/>
              <a:ext cx="1" cy="13902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133">
              <a:extLst>
                <a:ext uri="{FF2B5EF4-FFF2-40B4-BE49-F238E27FC236}">
                  <a16:creationId xmlns:a16="http://schemas.microsoft.com/office/drawing/2014/main" id="{998399EB-AAD6-4BF1-ADA3-5BC7F6DA24C9}"/>
                </a:ext>
              </a:extLst>
            </p:cNvPr>
            <p:cNvCxnSpPr/>
            <p:nvPr/>
          </p:nvCxnSpPr>
          <p:spPr>
            <a:xfrm flipH="1" flipV="1">
              <a:off x="5137741" y="6296283"/>
              <a:ext cx="152400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ZoneTexte 134">
              <a:extLst>
                <a:ext uri="{FF2B5EF4-FFF2-40B4-BE49-F238E27FC236}">
                  <a16:creationId xmlns:a16="http://schemas.microsoft.com/office/drawing/2014/main" id="{B6EE80E0-EB4E-4E0C-B514-91C94D9C046E}"/>
                </a:ext>
              </a:extLst>
            </p:cNvPr>
            <p:cNvSpPr txBox="1"/>
            <p:nvPr/>
          </p:nvSpPr>
          <p:spPr>
            <a:xfrm>
              <a:off x="5239836" y="6140992"/>
              <a:ext cx="3593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HT</a:t>
              </a:r>
            </a:p>
          </p:txBody>
        </p:sp>
        <p:cxnSp>
          <p:nvCxnSpPr>
            <p:cNvPr id="136" name="Connecteur droit 135">
              <a:extLst>
                <a:ext uri="{FF2B5EF4-FFF2-40B4-BE49-F238E27FC236}">
                  <a16:creationId xmlns:a16="http://schemas.microsoft.com/office/drawing/2014/main" id="{E4C2F40C-7A23-4B4F-8CAC-F8D2D5E8C820}"/>
                </a:ext>
              </a:extLst>
            </p:cNvPr>
            <p:cNvCxnSpPr/>
            <p:nvPr/>
          </p:nvCxnSpPr>
          <p:spPr>
            <a:xfrm flipH="1" flipV="1">
              <a:off x="5422629" y="5783878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riangle isocèle 136">
              <a:extLst>
                <a:ext uri="{FF2B5EF4-FFF2-40B4-BE49-F238E27FC236}">
                  <a16:creationId xmlns:a16="http://schemas.microsoft.com/office/drawing/2014/main" id="{DB0BFD0E-7F54-47E1-84CA-F2B78431C04E}"/>
                </a:ext>
              </a:extLst>
            </p:cNvPr>
            <p:cNvSpPr/>
            <p:nvPr/>
          </p:nvSpPr>
          <p:spPr>
            <a:xfrm rot="5400000">
              <a:off x="5604031" y="5606840"/>
              <a:ext cx="451186" cy="368721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8" name="Connecteur droit 137">
              <a:extLst>
                <a:ext uri="{FF2B5EF4-FFF2-40B4-BE49-F238E27FC236}">
                  <a16:creationId xmlns:a16="http://schemas.microsoft.com/office/drawing/2014/main" id="{D80BF6BF-0B85-4E8F-B047-C781D2A0BC7B}"/>
                </a:ext>
              </a:extLst>
            </p:cNvPr>
            <p:cNvCxnSpPr/>
            <p:nvPr/>
          </p:nvCxnSpPr>
          <p:spPr>
            <a:xfrm flipH="1" flipV="1">
              <a:off x="5990174" y="5791200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cteur droit 138">
              <a:extLst>
                <a:ext uri="{FF2B5EF4-FFF2-40B4-BE49-F238E27FC236}">
                  <a16:creationId xmlns:a16="http://schemas.microsoft.com/office/drawing/2014/main" id="{770A97EC-B177-4E41-AC60-8C62E2183CC6}"/>
                </a:ext>
              </a:extLst>
            </p:cNvPr>
            <p:cNvCxnSpPr/>
            <p:nvPr/>
          </p:nvCxnSpPr>
          <p:spPr>
            <a:xfrm flipH="1" flipV="1">
              <a:off x="5531610" y="6288478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2322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8581524-2176-4CA0-BDB0-B46212ECC833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383" y="5728949"/>
            <a:ext cx="489557" cy="46454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630" y="373739"/>
            <a:ext cx="5150129" cy="294014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704" y="3765932"/>
            <a:ext cx="6602540" cy="20484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88480" y="3519336"/>
            <a:ext cx="3805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@ ESRF (France) : Photons 8.5 keV</a:t>
            </a:r>
            <a:endParaRPr lang="fr-FR" sz="2000" b="1" dirty="0">
              <a:solidFill>
                <a:srgbClr val="0070C0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9" y="1460658"/>
            <a:ext cx="3436424" cy="2576507"/>
          </a:xfrm>
          <a:prstGeom prst="rect">
            <a:avLst/>
          </a:prstGeom>
        </p:spPr>
      </p:pic>
      <p:pic>
        <p:nvPicPr>
          <p:cNvPr id="16" name="Imag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22820" r="2644" b="24358"/>
          <a:stretch/>
        </p:blipFill>
        <p:spPr>
          <a:xfrm>
            <a:off x="2653639" y="4086875"/>
            <a:ext cx="1748237" cy="1117254"/>
          </a:xfrm>
          <a:prstGeom prst="rect">
            <a:avLst/>
          </a:prstGeom>
        </p:spPr>
      </p:pic>
      <p:cxnSp>
        <p:nvCxnSpPr>
          <p:cNvPr id="7" name="Connecteur droit avec flèche 6"/>
          <p:cNvCxnSpPr>
            <a:cxnSpLocks/>
          </p:cNvCxnSpPr>
          <p:nvPr/>
        </p:nvCxnSpPr>
        <p:spPr>
          <a:xfrm flipV="1">
            <a:off x="1189870" y="2934532"/>
            <a:ext cx="1210430" cy="16749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cxnSpLocks/>
          </p:cNvCxnSpPr>
          <p:nvPr/>
        </p:nvCxnSpPr>
        <p:spPr>
          <a:xfrm>
            <a:off x="3270167" y="4678833"/>
            <a:ext cx="1441305" cy="118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2257" y="5430190"/>
            <a:ext cx="1076131" cy="80709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902" y="426773"/>
            <a:ext cx="654726" cy="828267"/>
          </a:xfrm>
          <a:prstGeom prst="rect">
            <a:avLst/>
          </a:prstGeom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5</a:t>
            </a:fld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49B85541-D785-4286-8DCA-8B265C7C67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90" y="4461098"/>
            <a:ext cx="1812259" cy="10388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7C117A-1016-47E4-8F15-7D8A9B2D38E3}"/>
              </a:ext>
            </a:extLst>
          </p:cNvPr>
          <p:cNvSpPr/>
          <p:nvPr/>
        </p:nvSpPr>
        <p:spPr>
          <a:xfrm>
            <a:off x="5112936" y="5722791"/>
            <a:ext cx="22060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dirty="0">
                <a:hlinkClick r:id="rId10"/>
              </a:rPr>
              <a:t>https://doi.org/10.1016/j.diamond.2020.108236</a:t>
            </a:r>
            <a:endParaRPr lang="fr-FR" sz="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BB1B681-5FA2-4B70-921B-30CC5D63E46C}"/>
              </a:ext>
            </a:extLst>
          </p:cNvPr>
          <p:cNvSpPr txBox="1"/>
          <p:nvPr/>
        </p:nvSpPr>
        <p:spPr>
          <a:xfrm>
            <a:off x="3903508" y="3268926"/>
            <a:ext cx="3604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XBIC = X rays Beam </a:t>
            </a:r>
            <a:r>
              <a:rPr lang="fr-FR" b="1" dirty="0" err="1">
                <a:solidFill>
                  <a:srgbClr val="FF0000"/>
                </a:solidFill>
              </a:rPr>
              <a:t>Induced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Current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9919" y="-48869"/>
            <a:ext cx="9395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Diamond detector for beam monitoring: </a:t>
            </a:r>
            <a:r>
              <a:rPr lang="fr-FR" sz="2800" b="1" dirty="0" err="1">
                <a:solidFill>
                  <a:srgbClr val="002060"/>
                </a:solidFill>
              </a:rPr>
              <a:t>sCVD</a:t>
            </a:r>
            <a:r>
              <a:rPr lang="fr-FR" sz="2800" b="1" dirty="0">
                <a:solidFill>
                  <a:srgbClr val="002060"/>
                </a:solidFill>
              </a:rPr>
              <a:t>? </a:t>
            </a:r>
            <a:r>
              <a:rPr lang="fr-FR" sz="2800" b="1" dirty="0" err="1">
                <a:solidFill>
                  <a:srgbClr val="002060"/>
                </a:solidFill>
              </a:rPr>
              <a:t>pCVD</a:t>
            </a:r>
            <a:r>
              <a:rPr lang="fr-FR" sz="2800" b="1" dirty="0">
                <a:solidFill>
                  <a:srgbClr val="002060"/>
                </a:solidFill>
              </a:rPr>
              <a:t>? DOI?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0D8CFF-C4F1-40DC-B080-EA987CF17AB7}"/>
              </a:ext>
            </a:extLst>
          </p:cNvPr>
          <p:cNvSpPr/>
          <p:nvPr/>
        </p:nvSpPr>
        <p:spPr>
          <a:xfrm>
            <a:off x="8148296" y="5092890"/>
            <a:ext cx="233704" cy="327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360477-B0C0-4959-8AF8-8621EB15107F}"/>
              </a:ext>
            </a:extLst>
          </p:cNvPr>
          <p:cNvSpPr/>
          <p:nvPr/>
        </p:nvSpPr>
        <p:spPr>
          <a:xfrm>
            <a:off x="8148296" y="3896766"/>
            <a:ext cx="233704" cy="327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84FD96B-0EE4-4DA8-9512-34A931B973C7}"/>
              </a:ext>
            </a:extLst>
          </p:cNvPr>
          <p:cNvSpPr txBox="1"/>
          <p:nvPr/>
        </p:nvSpPr>
        <p:spPr>
          <a:xfrm>
            <a:off x="5929953" y="3130498"/>
            <a:ext cx="15119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N. </a:t>
            </a:r>
            <a:r>
              <a:rPr lang="fr-FR" sz="900" dirty="0" err="1"/>
              <a:t>Vaissiere</a:t>
            </a:r>
            <a:r>
              <a:rPr lang="fr-FR" sz="900" dirty="0"/>
              <a:t> CEA PhD (2014)</a:t>
            </a:r>
            <a:r>
              <a:rPr lang="fr-FR" sz="900" dirty="0">
                <a:hlinkClick r:id="rId11"/>
              </a:rPr>
              <a:t> </a:t>
            </a:r>
            <a:endParaRPr lang="fr-FR" sz="90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2781689-4EAA-4D32-9D6D-05480A8B4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CNAO-IN2P3 collaboration meeting March 5th 2026</a:t>
            </a:r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50BAFC-C571-46A0-92FA-8D55141DB9C3}"/>
              </a:ext>
            </a:extLst>
          </p:cNvPr>
          <p:cNvSpPr/>
          <p:nvPr/>
        </p:nvSpPr>
        <p:spPr>
          <a:xfrm>
            <a:off x="7566253" y="3513292"/>
            <a:ext cx="4341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=&gt; 2D « </a:t>
            </a:r>
            <a:r>
              <a:rPr lang="fr-FR" b="1" dirty="0" err="1">
                <a:solidFill>
                  <a:srgbClr val="0070C0"/>
                </a:solidFill>
              </a:rPr>
              <a:t>current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maps</a:t>
            </a:r>
            <a:r>
              <a:rPr lang="fr-FR" b="1" dirty="0">
                <a:solidFill>
                  <a:srgbClr val="0070C0"/>
                </a:solidFill>
              </a:rPr>
              <a:t> » </a:t>
            </a:r>
            <a:r>
              <a:rPr lang="fr-FR" b="1" dirty="0" err="1">
                <a:solidFill>
                  <a:srgbClr val="0070C0"/>
                </a:solidFill>
              </a:rPr>
              <a:t>with</a:t>
            </a:r>
            <a:r>
              <a:rPr lang="fr-FR" b="1" dirty="0">
                <a:solidFill>
                  <a:srgbClr val="0070C0"/>
                </a:solidFill>
              </a:rPr>
              <a:t> CVD </a:t>
            </a:r>
            <a:r>
              <a:rPr lang="fr-FR" b="1" dirty="0" err="1">
                <a:solidFill>
                  <a:srgbClr val="0070C0"/>
                </a:solidFill>
              </a:rPr>
              <a:t>diamonds</a:t>
            </a:r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CD9DD87-CC57-444D-9C87-0B1B2794CF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32258" y="602025"/>
            <a:ext cx="3115208" cy="2468057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34C2D176-356C-42A8-9E5F-80E756EA5B74}"/>
              </a:ext>
            </a:extLst>
          </p:cNvPr>
          <p:cNvSpPr txBox="1"/>
          <p:nvPr/>
        </p:nvSpPr>
        <p:spPr>
          <a:xfrm>
            <a:off x="9788036" y="3005186"/>
            <a:ext cx="12105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S. </a:t>
            </a:r>
            <a:r>
              <a:rPr lang="fr-FR" sz="900" dirty="0" err="1"/>
              <a:t>Curtoni</a:t>
            </a:r>
            <a:r>
              <a:rPr lang="fr-FR" sz="900" dirty="0"/>
              <a:t> PhD (2020)</a:t>
            </a:r>
            <a:r>
              <a:rPr lang="fr-FR" sz="900" dirty="0">
                <a:hlinkClick r:id="rId11"/>
              </a:rPr>
              <a:t> 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340774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4" grpId="0"/>
      <p:bldP spid="5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35495E37-9046-4CD4-9984-DF1C7384E67E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6</a:t>
            </a:fld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BC1CE65-D3F4-4010-B452-B688A5979C18}"/>
              </a:ext>
            </a:extLst>
          </p:cNvPr>
          <p:cNvSpPr/>
          <p:nvPr/>
        </p:nvSpPr>
        <p:spPr>
          <a:xfrm>
            <a:off x="0" y="-60393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004973"/>
                </a:solidFill>
              </a:rPr>
              <a:t>Beam monitors for on-line control of innovative </a:t>
            </a:r>
            <a:r>
              <a:rPr lang="fr-FR" sz="2800" b="1" dirty="0" err="1">
                <a:solidFill>
                  <a:srgbClr val="004973"/>
                </a:solidFill>
              </a:rPr>
              <a:t>radiotherapies</a:t>
            </a:r>
            <a:r>
              <a:rPr lang="fr-FR" sz="2800" b="1" dirty="0">
                <a:solidFill>
                  <a:srgbClr val="004973"/>
                </a:solidFill>
              </a:rPr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3A5246F-B003-4882-87CE-1C2995BDF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CNAO-IN2P3 collaboration meeting March 5th 2026</a:t>
            </a:r>
            <a:endParaRPr lang="fr-FR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C298707-9F1F-426A-9837-E3CB21679463}"/>
              </a:ext>
            </a:extLst>
          </p:cNvPr>
          <p:cNvSpPr txBox="1"/>
          <p:nvPr/>
        </p:nvSpPr>
        <p:spPr>
          <a:xfrm>
            <a:off x="1714474" y="2458312"/>
            <a:ext cx="8176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Flash </a:t>
            </a:r>
            <a:r>
              <a:rPr lang="fr-FR" sz="2400" b="1" dirty="0" err="1">
                <a:solidFill>
                  <a:srgbClr val="0070C0"/>
                </a:solidFill>
              </a:rPr>
              <a:t>therapy</a:t>
            </a:r>
            <a:r>
              <a:rPr lang="fr-FR" sz="2400" b="1" dirty="0">
                <a:solidFill>
                  <a:srgbClr val="0070C0"/>
                </a:solidFill>
              </a:rPr>
              <a:t> / </a:t>
            </a:r>
            <a:r>
              <a:rPr lang="fr-FR" sz="2400" b="1" dirty="0" err="1">
                <a:solidFill>
                  <a:srgbClr val="0070C0"/>
                </a:solidFill>
              </a:rPr>
              <a:t>conventional</a:t>
            </a:r>
            <a:r>
              <a:rPr lang="fr-FR" sz="2400" b="1" dirty="0">
                <a:solidFill>
                  <a:srgbClr val="0070C0"/>
                </a:solidFill>
              </a:rPr>
              <a:t> =&gt; high doses in a </a:t>
            </a:r>
            <a:r>
              <a:rPr lang="fr-FR" sz="2400" b="1" dirty="0" err="1">
                <a:solidFill>
                  <a:srgbClr val="0070C0"/>
                </a:solidFill>
              </a:rPr>
              <a:t>very</a:t>
            </a:r>
            <a:r>
              <a:rPr lang="fr-FR" sz="2400" b="1" dirty="0">
                <a:solidFill>
                  <a:srgbClr val="0070C0"/>
                </a:solidFill>
              </a:rPr>
              <a:t> short time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A3B41B0-A9D6-4A0B-A146-C2B4B9522843}"/>
              </a:ext>
            </a:extLst>
          </p:cNvPr>
          <p:cNvSpPr txBox="1"/>
          <p:nvPr/>
        </p:nvSpPr>
        <p:spPr>
          <a:xfrm>
            <a:off x="5727722" y="2967335"/>
            <a:ext cx="6053324" cy="923330"/>
          </a:xfrm>
          <a:prstGeom prst="rect">
            <a:avLst/>
          </a:prstGeom>
          <a:solidFill>
            <a:srgbClr val="00B0F0">
              <a:alpha val="14000"/>
            </a:srgb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b="1" dirty="0">
                <a:solidFill>
                  <a:srgbClr val="002060"/>
                </a:solidFill>
              </a:rPr>
              <a:t>Short pulses to </a:t>
            </a:r>
            <a:r>
              <a:rPr lang="fr-FR" b="1" dirty="0" err="1">
                <a:solidFill>
                  <a:srgbClr val="002060"/>
                </a:solidFill>
              </a:rPr>
              <a:t>be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monitored</a:t>
            </a:r>
            <a:r>
              <a:rPr lang="fr-FR" b="1" dirty="0">
                <a:solidFill>
                  <a:srgbClr val="002060"/>
                </a:solidFill>
              </a:rPr>
              <a:t>  </a:t>
            </a:r>
            <a:r>
              <a:rPr lang="fr-FR" dirty="0">
                <a:solidFill>
                  <a:srgbClr val="002060"/>
                </a:solidFill>
              </a:rPr>
              <a:t>at </a:t>
            </a:r>
            <a:r>
              <a:rPr lang="fr-FR" b="1" dirty="0">
                <a:solidFill>
                  <a:srgbClr val="002060"/>
                </a:solidFill>
              </a:rPr>
              <a:t>high beam </a:t>
            </a:r>
            <a:r>
              <a:rPr lang="fr-FR" b="1" dirty="0" err="1">
                <a:solidFill>
                  <a:srgbClr val="002060"/>
                </a:solidFill>
              </a:rPr>
              <a:t>intensity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dirty="0">
                <a:solidFill>
                  <a:srgbClr val="002060"/>
                </a:solidFill>
              </a:rPr>
              <a:t>!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b="1" dirty="0">
                <a:solidFill>
                  <a:srgbClr val="002060"/>
                </a:solidFill>
              </a:rPr>
              <a:t>High </a:t>
            </a:r>
            <a:r>
              <a:rPr lang="fr-FR" b="1" dirty="0" err="1">
                <a:solidFill>
                  <a:srgbClr val="002060"/>
                </a:solidFill>
              </a:rPr>
              <a:t>particle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counting</a:t>
            </a:r>
            <a:r>
              <a:rPr lang="fr-FR" b="1" dirty="0">
                <a:solidFill>
                  <a:srgbClr val="002060"/>
                </a:solidFill>
              </a:rPr>
              <a:t> rate </a:t>
            </a:r>
            <a:r>
              <a:rPr lang="fr-FR" b="1" dirty="0" err="1">
                <a:solidFill>
                  <a:srgbClr val="002060"/>
                </a:solidFill>
              </a:rPr>
              <a:t>capabilities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dirty="0">
                <a:solidFill>
                  <a:srgbClr val="002060"/>
                </a:solidFill>
              </a:rPr>
              <a:t>to </a:t>
            </a:r>
            <a:r>
              <a:rPr lang="fr-FR" dirty="0" err="1">
                <a:solidFill>
                  <a:srgbClr val="002060"/>
                </a:solidFill>
              </a:rPr>
              <a:t>be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demonstrated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b="1" dirty="0" err="1">
                <a:solidFill>
                  <a:srgbClr val="002060"/>
                </a:solidFill>
              </a:rPr>
              <a:t>Bunch</a:t>
            </a:r>
            <a:r>
              <a:rPr lang="fr-FR" b="1" dirty="0">
                <a:solidFill>
                  <a:srgbClr val="002060"/>
                </a:solidFill>
              </a:rPr>
              <a:t> or train of </a:t>
            </a:r>
            <a:r>
              <a:rPr lang="fr-FR" b="1" dirty="0" err="1">
                <a:solidFill>
                  <a:srgbClr val="002060"/>
                </a:solidFill>
              </a:rPr>
              <a:t>bunches</a:t>
            </a:r>
            <a:r>
              <a:rPr lang="fr-FR" b="1" dirty="0">
                <a:solidFill>
                  <a:srgbClr val="002060"/>
                </a:solidFill>
              </a:rPr>
              <a:t>  time </a:t>
            </a:r>
            <a:r>
              <a:rPr lang="fr-FR" b="1" dirty="0" err="1">
                <a:solidFill>
                  <a:srgbClr val="002060"/>
                </a:solidFill>
              </a:rPr>
              <a:t>stamps</a:t>
            </a:r>
            <a:r>
              <a:rPr lang="fr-FR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10D8230-0A9E-4DED-BD95-E683BEC78363}"/>
              </a:ext>
            </a:extLst>
          </p:cNvPr>
          <p:cNvSpPr txBox="1"/>
          <p:nvPr/>
        </p:nvSpPr>
        <p:spPr>
          <a:xfrm>
            <a:off x="1213310" y="2979338"/>
            <a:ext cx="4042902" cy="923330"/>
          </a:xfrm>
          <a:prstGeom prst="rect">
            <a:avLst/>
          </a:prstGeom>
          <a:solidFill>
            <a:srgbClr val="FFFFDB"/>
          </a:solidFill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Conventional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dirty="0">
                <a:solidFill>
                  <a:srgbClr val="002060"/>
                </a:solidFill>
              </a:rPr>
              <a:t>X-rays </a:t>
            </a:r>
          </a:p>
          <a:p>
            <a:r>
              <a:rPr lang="fr-FR" dirty="0">
                <a:solidFill>
                  <a:srgbClr val="002060"/>
                </a:solidFill>
              </a:rPr>
              <a:t>or </a:t>
            </a:r>
            <a:r>
              <a:rPr lang="fr-FR" dirty="0" err="1">
                <a:solidFill>
                  <a:srgbClr val="002060"/>
                </a:solidFill>
              </a:rPr>
              <a:t>hadrontherapy</a:t>
            </a:r>
            <a:r>
              <a:rPr lang="fr-FR" dirty="0">
                <a:solidFill>
                  <a:srgbClr val="002060"/>
                </a:solidFill>
              </a:rPr>
              <a:t>   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fr-FR" b="1" dirty="0">
                <a:solidFill>
                  <a:srgbClr val="002060"/>
                </a:solidFill>
              </a:rPr>
              <a:t>Gy/mn</a:t>
            </a:r>
          </a:p>
          <a:p>
            <a:r>
              <a:rPr lang="fr-FR" b="1" dirty="0">
                <a:solidFill>
                  <a:srgbClr val="002060"/>
                </a:solidFill>
              </a:rPr>
              <a:t>Flash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therapies</a:t>
            </a:r>
            <a:r>
              <a:rPr lang="fr-FR" dirty="0">
                <a:solidFill>
                  <a:srgbClr val="002060"/>
                </a:solidFill>
              </a:rPr>
              <a:t>       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 &gt; </a:t>
            </a:r>
            <a:r>
              <a:rPr lang="fr-FR" b="1" dirty="0">
                <a:solidFill>
                  <a:srgbClr val="002060"/>
                </a:solidFill>
              </a:rPr>
              <a:t>100 Gy/s for 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5AF7C9-7262-45EE-809E-CEA3CD557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943" y="807355"/>
            <a:ext cx="2840360" cy="15032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9DC59CE-60AA-43F3-9FAD-1207CAB43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039" y="886595"/>
            <a:ext cx="2844504" cy="1584522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8AF3DDEA-89A8-49C7-B2A9-CDAF872D984A}"/>
              </a:ext>
            </a:extLst>
          </p:cNvPr>
          <p:cNvSpPr txBox="1"/>
          <p:nvPr/>
        </p:nvSpPr>
        <p:spPr>
          <a:xfrm>
            <a:off x="1414582" y="4027564"/>
            <a:ext cx="9504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Targeted</a:t>
            </a:r>
            <a:r>
              <a:rPr lang="fr-FR" sz="2400" b="1" dirty="0">
                <a:solidFill>
                  <a:srgbClr val="0070C0"/>
                </a:solidFill>
              </a:rPr>
              <a:t> Alpha </a:t>
            </a:r>
            <a:r>
              <a:rPr lang="fr-FR" sz="2400" b="1" dirty="0" err="1">
                <a:solidFill>
                  <a:srgbClr val="0070C0"/>
                </a:solidFill>
              </a:rPr>
              <a:t>Therapy</a:t>
            </a:r>
            <a:r>
              <a:rPr lang="fr-FR" sz="2400" b="1" dirty="0">
                <a:solidFill>
                  <a:srgbClr val="0070C0"/>
                </a:solidFill>
              </a:rPr>
              <a:t> (TAT) and </a:t>
            </a:r>
            <a:r>
              <a:rPr lang="fr-FR" sz="2400" b="1" dirty="0" err="1">
                <a:solidFill>
                  <a:srgbClr val="0070C0"/>
                </a:solidFill>
              </a:rPr>
              <a:t>Boron</a:t>
            </a:r>
            <a:r>
              <a:rPr lang="fr-FR" sz="2400" b="1" dirty="0">
                <a:solidFill>
                  <a:srgbClr val="0070C0"/>
                </a:solidFill>
              </a:rPr>
              <a:t> Neutron Capture </a:t>
            </a:r>
            <a:r>
              <a:rPr lang="fr-FR" sz="2400" b="1" dirty="0" err="1">
                <a:solidFill>
                  <a:srgbClr val="0070C0"/>
                </a:solidFill>
              </a:rPr>
              <a:t>Therapy</a:t>
            </a:r>
            <a:r>
              <a:rPr lang="fr-FR" sz="2400" b="1" dirty="0">
                <a:solidFill>
                  <a:srgbClr val="0070C0"/>
                </a:solidFill>
              </a:rPr>
              <a:t> (BNCT)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3BD8D4E-5486-477B-BC04-3C9B9A4AB77A}"/>
              </a:ext>
            </a:extLst>
          </p:cNvPr>
          <p:cNvSpPr txBox="1"/>
          <p:nvPr/>
        </p:nvSpPr>
        <p:spPr>
          <a:xfrm>
            <a:off x="3790048" y="415368"/>
            <a:ext cx="3212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X-rays / </a:t>
            </a:r>
            <a:r>
              <a:rPr lang="fr-FR" sz="2400" b="1" dirty="0" err="1">
                <a:solidFill>
                  <a:srgbClr val="0070C0"/>
                </a:solidFill>
              </a:rPr>
              <a:t>hadrontherapy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88514BB7-01FF-4328-B2DA-DD18BBC53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660" y="4527886"/>
            <a:ext cx="1345478" cy="10225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38100" dist="63500" dir="8400000">
              <a:srgbClr val="000000">
                <a:alpha val="43000"/>
              </a:srgbClr>
            </a:outerShdw>
          </a:effectLst>
        </p:spPr>
      </p:pic>
      <p:pic>
        <p:nvPicPr>
          <p:cNvPr id="39" name="Google Shape;138;p29">
            <a:extLst>
              <a:ext uri="{FF2B5EF4-FFF2-40B4-BE49-F238E27FC236}">
                <a16:creationId xmlns:a16="http://schemas.microsoft.com/office/drawing/2014/main" id="{182BDAA3-F453-4A79-9A95-355DAC072D8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9903" y="4483093"/>
            <a:ext cx="986814" cy="128933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B000BA-F793-44B1-ACBC-AC5343488F8D}"/>
              </a:ext>
            </a:extLst>
          </p:cNvPr>
          <p:cNvSpPr/>
          <p:nvPr/>
        </p:nvSpPr>
        <p:spPr>
          <a:xfrm>
            <a:off x="1993122" y="4577502"/>
            <a:ext cx="2941797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002060"/>
                </a:solidFill>
              </a:rPr>
              <a:t>Radionuclides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el-GR" dirty="0">
                <a:solidFill>
                  <a:srgbClr val="002060"/>
                </a:solidFill>
              </a:rPr>
              <a:t>α : 223</a:t>
            </a:r>
            <a:r>
              <a:rPr lang="fr-FR" dirty="0">
                <a:solidFill>
                  <a:srgbClr val="002060"/>
                </a:solidFill>
              </a:rPr>
              <a:t>Ra, 225Ac, 212/213Bi, 211At… </a:t>
            </a:r>
          </a:p>
          <a:p>
            <a:r>
              <a:rPr lang="fr-FR" b="1" dirty="0">
                <a:solidFill>
                  <a:srgbClr val="002060"/>
                </a:solidFill>
              </a:rPr>
              <a:t>Energy </a:t>
            </a:r>
            <a:r>
              <a:rPr lang="el-GR" b="1" dirty="0">
                <a:solidFill>
                  <a:srgbClr val="002060"/>
                </a:solidFill>
              </a:rPr>
              <a:t>α : 5 – 9 </a:t>
            </a:r>
            <a:r>
              <a:rPr lang="fr-FR" b="1" dirty="0">
                <a:solidFill>
                  <a:srgbClr val="002060"/>
                </a:solidFill>
              </a:rPr>
              <a:t>MeV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7A1E444E-E42A-4A06-AB15-EED56D21A3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3543" y="4550860"/>
            <a:ext cx="4427061" cy="11129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2FD7B32-B021-4AFC-BBBC-B295AD48E490}"/>
              </a:ext>
            </a:extLst>
          </p:cNvPr>
          <p:cNvSpPr/>
          <p:nvPr/>
        </p:nvSpPr>
        <p:spPr>
          <a:xfrm>
            <a:off x="639790" y="5768293"/>
            <a:ext cx="4295129" cy="646331"/>
          </a:xfrm>
          <a:prstGeom prst="rect">
            <a:avLst/>
          </a:prstGeom>
          <a:solidFill>
            <a:srgbClr val="FFFFDB"/>
          </a:solidFill>
          <a:ln w="28575">
            <a:solidFill>
              <a:srgbClr val="1F497D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Objectives: improve dose predictions and biological effects for targeted radiotherapy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BDAC9E9-2AFF-4015-A166-9E7B2D31774B}"/>
              </a:ext>
            </a:extLst>
          </p:cNvPr>
          <p:cNvSpPr txBox="1"/>
          <p:nvPr/>
        </p:nvSpPr>
        <p:spPr>
          <a:xfrm>
            <a:off x="5647839" y="5949594"/>
            <a:ext cx="6482765" cy="369332"/>
          </a:xfrm>
          <a:prstGeom prst="rect">
            <a:avLst/>
          </a:prstGeom>
          <a:solidFill>
            <a:srgbClr val="00B0F0">
              <a:alpha val="14000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b="1" dirty="0">
                <a:solidFill>
                  <a:srgbClr val="002060"/>
                </a:solidFill>
              </a:rPr>
              <a:t>monitor low-energy ion beams </a:t>
            </a:r>
            <a:r>
              <a:rPr lang="en-US" dirty="0">
                <a:solidFill>
                  <a:srgbClr val="002060"/>
                </a:solidFill>
              </a:rPr>
              <a:t>for in vitro biology experiments</a:t>
            </a:r>
            <a:r>
              <a:rPr lang="fr-FR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FC3E03F-06B8-46D0-BE5A-B9B84B24CBE1}"/>
              </a:ext>
            </a:extLst>
          </p:cNvPr>
          <p:cNvSpPr txBox="1"/>
          <p:nvPr/>
        </p:nvSpPr>
        <p:spPr>
          <a:xfrm>
            <a:off x="8229327" y="804036"/>
            <a:ext cx="2871042" cy="923330"/>
          </a:xfrm>
          <a:prstGeom prst="rect">
            <a:avLst/>
          </a:prstGeom>
          <a:solidFill>
            <a:srgbClr val="FFFFDB"/>
          </a:solidFill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Beam </a:t>
            </a:r>
            <a:r>
              <a:rPr lang="fr-FR" b="1" dirty="0" err="1">
                <a:solidFill>
                  <a:srgbClr val="002060"/>
                </a:solidFill>
              </a:rPr>
              <a:t>intensities</a:t>
            </a:r>
            <a:endParaRPr lang="fr-FR" dirty="0">
              <a:solidFill>
                <a:srgbClr val="002060"/>
              </a:solidFill>
            </a:endParaRPr>
          </a:p>
          <a:p>
            <a:r>
              <a:rPr lang="fr-FR" dirty="0">
                <a:solidFill>
                  <a:srgbClr val="002060"/>
                </a:solidFill>
              </a:rPr>
              <a:t>Proton-</a:t>
            </a:r>
            <a:r>
              <a:rPr lang="fr-FR" dirty="0" err="1">
                <a:solidFill>
                  <a:srgbClr val="002060"/>
                </a:solidFill>
              </a:rPr>
              <a:t>therapy</a:t>
            </a:r>
            <a:r>
              <a:rPr lang="fr-FR" dirty="0">
                <a:solidFill>
                  <a:srgbClr val="002060"/>
                </a:solidFill>
              </a:rPr>
              <a:t>   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~ 10</a:t>
            </a:r>
            <a:r>
              <a:rPr lang="fr-FR" baseline="30000" dirty="0">
                <a:solidFill>
                  <a:srgbClr val="002060"/>
                </a:solidFill>
                <a:sym typeface="Wingdings" panose="05000000000000000000" pitchFamily="2" charset="2"/>
              </a:rPr>
              <a:t>9-10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 p/s</a:t>
            </a:r>
            <a:endParaRPr lang="fr-FR" b="1" dirty="0">
              <a:solidFill>
                <a:srgbClr val="002060"/>
              </a:solidFill>
            </a:endParaRPr>
          </a:p>
          <a:p>
            <a:r>
              <a:rPr lang="fr-FR" dirty="0">
                <a:solidFill>
                  <a:srgbClr val="002060"/>
                </a:solidFill>
              </a:rPr>
              <a:t>Carbon-</a:t>
            </a:r>
            <a:r>
              <a:rPr lang="fr-FR" dirty="0" err="1">
                <a:solidFill>
                  <a:srgbClr val="002060"/>
                </a:solidFill>
              </a:rPr>
              <a:t>therapy</a:t>
            </a:r>
            <a:r>
              <a:rPr lang="fr-FR" dirty="0">
                <a:solidFill>
                  <a:srgbClr val="002060"/>
                </a:solidFill>
              </a:rPr>
              <a:t> ~10</a:t>
            </a:r>
            <a:r>
              <a:rPr lang="fr-FR" baseline="30000" dirty="0">
                <a:solidFill>
                  <a:srgbClr val="002060"/>
                </a:solidFill>
              </a:rPr>
              <a:t>7-8</a:t>
            </a:r>
            <a:r>
              <a:rPr lang="fr-FR" dirty="0">
                <a:solidFill>
                  <a:srgbClr val="002060"/>
                </a:solidFill>
              </a:rPr>
              <a:t> C/s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27E5610-A130-453D-8B4B-BF750FDDF9D4}"/>
              </a:ext>
            </a:extLst>
          </p:cNvPr>
          <p:cNvSpPr txBox="1"/>
          <p:nvPr/>
        </p:nvSpPr>
        <p:spPr>
          <a:xfrm>
            <a:off x="8229327" y="1822864"/>
            <a:ext cx="3789293" cy="646331"/>
          </a:xfrm>
          <a:prstGeom prst="rect">
            <a:avLst/>
          </a:prstGeom>
          <a:solidFill>
            <a:srgbClr val="00B0F0">
              <a:alpha val="14000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b="1" dirty="0">
                <a:solidFill>
                  <a:srgbClr val="002060"/>
                </a:solidFill>
              </a:rPr>
              <a:t>Challenge for ion counting at clinical intensity</a:t>
            </a:r>
            <a:r>
              <a:rPr lang="fr-FR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303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 animBg="1"/>
      <p:bldP spid="21" grpId="0" animBg="1"/>
      <p:bldP spid="36" grpId="0"/>
      <p:bldP spid="37" grpId="0"/>
      <p:bldP spid="12" grpId="0"/>
      <p:bldP spid="13" grpId="0" animBg="1"/>
      <p:bldP spid="44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4E2E3BB-27CB-4282-99A5-3490062E576F}"/>
              </a:ext>
            </a:extLst>
          </p:cNvPr>
          <p:cNvSpPr/>
          <p:nvPr/>
        </p:nvSpPr>
        <p:spPr>
          <a:xfrm>
            <a:off x="154111" y="5266265"/>
            <a:ext cx="7013172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ion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(ALTO)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Coll. LPSC IP2I Lyon IJC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via PICTURE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(MP Diamant &amp;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BioALTO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diamonds (2x2x0.1mm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placed in the halo of the beam for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irradiation monitoring (beam energy) and beam alignment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D9D764DC-566E-4923-A1E2-0E8D345F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268" y="1958671"/>
            <a:ext cx="9273238" cy="4420306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2E46C359-1E52-4D5F-977D-F434388DE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036" y="2870936"/>
            <a:ext cx="8810138" cy="402201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133FA41-96BB-4EAE-9FE6-479E64FEE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50" y="4100199"/>
            <a:ext cx="2953346" cy="22150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E5D8488-6262-47B0-BD42-7C942E36D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857" y="4116468"/>
            <a:ext cx="2953244" cy="22177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8944624-F084-43D2-85FE-45303C278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2109" y="4191738"/>
            <a:ext cx="2761727" cy="2127688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F2F0BA19-1A24-41A5-9768-22785D3E3FF4}"/>
              </a:ext>
            </a:extLst>
          </p:cNvPr>
          <p:cNvSpPr/>
          <p:nvPr/>
        </p:nvSpPr>
        <p:spPr>
          <a:xfrm>
            <a:off x="113153" y="2836092"/>
            <a:ext cx="12013652" cy="1170442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A8C1F1B-777C-445C-998B-342DEDB49A70}"/>
              </a:ext>
            </a:extLst>
          </p:cNvPr>
          <p:cNvSpPr/>
          <p:nvPr/>
        </p:nvSpPr>
        <p:spPr>
          <a:xfrm>
            <a:off x="0" y="6463273"/>
            <a:ext cx="12192000" cy="43839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9454D5E-1276-4BA1-B8C2-63D1DCE4159F}"/>
              </a:ext>
            </a:extLst>
          </p:cNvPr>
          <p:cNvSpPr txBox="1"/>
          <p:nvPr/>
        </p:nvSpPr>
        <p:spPr>
          <a:xfrm>
            <a:off x="107830" y="2781691"/>
            <a:ext cx="735900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Pulsed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proton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 – application to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Flash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Therapy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(ARRONAX)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R&amp;T DIAMTECH / ANR – DIAMMONI Coll. LPSC SUBATECH ARRONAX (R. Molle PhD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thesis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integration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dynamic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=10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Counting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=&gt; Time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stamps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~3 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Bunch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Counting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1C4DA9-4CE8-4CE9-99FC-B66F3CAEFC0F}"/>
              </a:ext>
            </a:extLst>
          </p:cNvPr>
          <p:cNvSpPr txBox="1"/>
          <p:nvPr/>
        </p:nvSpPr>
        <p:spPr>
          <a:xfrm>
            <a:off x="222308" y="1852402"/>
            <a:ext cx="8907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Micro-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Xrays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beam monitoring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 to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Microbeam Radiation Therapy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(ESRF + Australian Synchrotron)</a:t>
            </a:r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R&amp;T DIAMTECH / IDSYNCHRO / PAIR TUMC -  Coll. LPSC – STROBE (Inserm) (</a:t>
            </a:r>
            <a:r>
              <a:rPr lang="fr-FR" sz="1400" b="1" dirty="0">
                <a:solidFill>
                  <a:srgbClr val="0070C0"/>
                </a:solidFill>
                <a:latin typeface="Calibri" panose="020F0502020204030204"/>
              </a:rPr>
              <a:t>C. </a:t>
            </a:r>
            <a:r>
              <a:rPr lang="fr-FR" sz="1400" b="1" dirty="0" err="1">
                <a:solidFill>
                  <a:srgbClr val="0070C0"/>
                </a:solidFill>
                <a:latin typeface="Calibri" panose="020F0502020204030204"/>
              </a:rPr>
              <a:t>Milewski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T. </a:t>
            </a:r>
            <a:r>
              <a:rPr lang="fr-FR" sz="14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ettio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PhD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thesis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integration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dynamic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=10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	</a:t>
            </a:r>
            <a:r>
              <a:rPr lang="fr-FR" sz="1400" dirty="0"/>
              <a:t> </a:t>
            </a:r>
            <a:r>
              <a:rPr lang="fr-FR" sz="1200" dirty="0">
                <a:solidFill>
                  <a:srgbClr val="0070C0"/>
                </a:solidFill>
              </a:rPr>
              <a:t>F. Di Franco et al. </a:t>
            </a:r>
            <a:r>
              <a:rPr lang="en-US" sz="1200" dirty="0">
                <a:solidFill>
                  <a:srgbClr val="0070C0"/>
                </a:solidFill>
              </a:rPr>
              <a:t>J Synchrotron </a:t>
            </a:r>
            <a:r>
              <a:rPr lang="en-US" sz="1200" dirty="0" err="1">
                <a:solidFill>
                  <a:srgbClr val="0070C0"/>
                </a:solidFill>
              </a:rPr>
              <a:t>Radiat</a:t>
            </a:r>
            <a:r>
              <a:rPr lang="en-US" sz="1200" dirty="0">
                <a:solidFill>
                  <a:srgbClr val="0070C0"/>
                </a:solidFill>
              </a:rPr>
              <a:t>. 2023 </a:t>
            </a:r>
            <a:r>
              <a:rPr lang="en-GB" sz="1200" dirty="0">
                <a:solidFill>
                  <a:srgbClr val="0070C0"/>
                </a:solidFill>
              </a:rPr>
              <a:t>hal−04217250t</a:t>
            </a:r>
            <a:r>
              <a:rPr lang="fr-FR" sz="1400" dirty="0">
                <a:solidFill>
                  <a:srgbClr val="0070C0"/>
                </a:solidFill>
              </a:rPr>
              <a:t>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Integration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ms up to 100 ms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13E58C5-19F7-47B7-8232-0047A09C9A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111" y="4050263"/>
            <a:ext cx="2055157" cy="10932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1CFFBC1-F648-4109-B901-0FEA1472E280}"/>
              </a:ext>
            </a:extLst>
          </p:cNvPr>
          <p:cNvSpPr/>
          <p:nvPr/>
        </p:nvSpPr>
        <p:spPr>
          <a:xfrm>
            <a:off x="56109" y="-33590"/>
            <a:ext cx="12192000" cy="539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DIAMOND – Beam monitoring  @IN2P3 and for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medical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application :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various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specification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BE2141B-8BB2-46CC-B616-D0330EA263AE}"/>
              </a:ext>
            </a:extLst>
          </p:cNvPr>
          <p:cNvSpPr/>
          <p:nvPr/>
        </p:nvSpPr>
        <p:spPr>
          <a:xfrm>
            <a:off x="89174" y="1933320"/>
            <a:ext cx="12013652" cy="894876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1C74C13-8C19-4C8D-8AE2-AC3E8E3086A7}"/>
              </a:ext>
            </a:extLst>
          </p:cNvPr>
          <p:cNvSpPr txBox="1"/>
          <p:nvPr/>
        </p:nvSpPr>
        <p:spPr>
          <a:xfrm>
            <a:off x="8238246" y="1857952"/>
            <a:ext cx="3577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138 QDC channels : 20 ASIC + 8 Diamonds in 1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row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9B96D63B-D1F3-469D-BCC2-AABE3E513E65}"/>
              </a:ext>
            </a:extLst>
          </p:cNvPr>
          <p:cNvSpPr/>
          <p:nvPr/>
        </p:nvSpPr>
        <p:spPr>
          <a:xfrm>
            <a:off x="108224" y="4022557"/>
            <a:ext cx="12013652" cy="1174062"/>
          </a:xfrm>
          <a:prstGeom prst="roundRect">
            <a:avLst>
              <a:gd name="adj" fmla="val 18325"/>
            </a:avLst>
          </a:prstGeom>
          <a:noFill/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CA9F87D6-C889-4F02-85B8-CD63B45F0254}"/>
              </a:ext>
            </a:extLst>
          </p:cNvPr>
          <p:cNvSpPr/>
          <p:nvPr/>
        </p:nvSpPr>
        <p:spPr>
          <a:xfrm>
            <a:off x="108224" y="5220685"/>
            <a:ext cx="12013652" cy="1241655"/>
          </a:xfrm>
          <a:prstGeom prst="roundRect">
            <a:avLst>
              <a:gd name="adj" fmla="val 18325"/>
            </a:avLst>
          </a:prstGeom>
          <a:noFill/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D645FF-FC97-4AAF-A5FC-8B0F8A0B5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922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2BEA6-32E6-4D90-B86D-AE618073401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75DF70D5-9E01-4E58-91BE-11A3886643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3487"/>
          <a:stretch/>
        </p:blipFill>
        <p:spPr>
          <a:xfrm>
            <a:off x="6531421" y="3283991"/>
            <a:ext cx="1316390" cy="535494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E9E37C84-1278-41A9-B0E9-3F28ACDAF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8361" y="3355622"/>
            <a:ext cx="537081" cy="218811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BA08D4C2-F071-49E8-AF8C-A42CD722B10E}"/>
              </a:ext>
            </a:extLst>
          </p:cNvPr>
          <p:cNvSpPr txBox="1"/>
          <p:nvPr/>
        </p:nvSpPr>
        <p:spPr>
          <a:xfrm>
            <a:off x="4356014" y="3326957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DIAMMONI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913B5918-034C-46EC-A53F-C5B7103B51BB}"/>
              </a:ext>
            </a:extLst>
          </p:cNvPr>
          <p:cNvSpPr txBox="1"/>
          <p:nvPr/>
        </p:nvSpPr>
        <p:spPr>
          <a:xfrm>
            <a:off x="9285125" y="4682586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DéFI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DiaMs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ED4406E-987D-4E54-B725-87281A7B412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18887" r="2901" b="22298"/>
          <a:stretch/>
        </p:blipFill>
        <p:spPr>
          <a:xfrm>
            <a:off x="8609735" y="2117625"/>
            <a:ext cx="1626903" cy="715553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B56D941F-BDFB-45D3-9029-35132ABD88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66418" y="4664676"/>
            <a:ext cx="1449474" cy="633922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C05C52BE-CE03-41C4-8EE1-58C1D18C87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819" y="2102584"/>
            <a:ext cx="1086422" cy="724281"/>
          </a:xfrm>
          <a:prstGeom prst="rect">
            <a:avLst/>
          </a:prstGeom>
        </p:spPr>
      </p:pic>
      <p:sp>
        <p:nvSpPr>
          <p:cNvPr id="50" name="Ellipse 49">
            <a:extLst>
              <a:ext uri="{FF2B5EF4-FFF2-40B4-BE49-F238E27FC236}">
                <a16:creationId xmlns:a16="http://schemas.microsoft.com/office/drawing/2014/main" id="{6E1BF17B-DD56-4F0A-AAF5-2458E3F4CEA5}"/>
              </a:ext>
            </a:extLst>
          </p:cNvPr>
          <p:cNvSpPr/>
          <p:nvPr/>
        </p:nvSpPr>
        <p:spPr>
          <a:xfrm>
            <a:off x="11136683" y="3743396"/>
            <a:ext cx="241038" cy="219558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54CE41D1-7AB8-4CAC-AF0A-C210EA9EEDC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6937"/>
          <a:stretch/>
        </p:blipFill>
        <p:spPr>
          <a:xfrm rot="5400000">
            <a:off x="7805556" y="3177154"/>
            <a:ext cx="764932" cy="420865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CA5AF574-945C-4622-BF8E-BBB4AEC10A0E}"/>
              </a:ext>
            </a:extLst>
          </p:cNvPr>
          <p:cNvSpPr txBox="1"/>
          <p:nvPr/>
        </p:nvSpPr>
        <p:spPr>
          <a:xfrm>
            <a:off x="7426598" y="2775877"/>
            <a:ext cx="1530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QDC : Train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counting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24" name="ZoneTexte 1023">
            <a:extLst>
              <a:ext uri="{FF2B5EF4-FFF2-40B4-BE49-F238E27FC236}">
                <a16:creationId xmlns:a16="http://schemas.microsoft.com/office/drawing/2014/main" id="{D25CD675-6B2F-4695-9F56-20908017D82D}"/>
              </a:ext>
            </a:extLst>
          </p:cNvPr>
          <p:cNvSpPr txBox="1"/>
          <p:nvPr/>
        </p:nvSpPr>
        <p:spPr>
          <a:xfrm>
            <a:off x="9168748" y="2767058"/>
            <a:ext cx="1795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prstClr val="black"/>
                </a:solidFill>
                <a:latin typeface="Calibri" panose="020F0502020204030204"/>
              </a:rPr>
              <a:t>4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sCVD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+1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sCVD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diamond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6845F561-14DA-4270-98F2-F83F7DFB1FD1}"/>
              </a:ext>
            </a:extLst>
          </p:cNvPr>
          <p:cNvSpPr txBox="1"/>
          <p:nvPr/>
        </p:nvSpPr>
        <p:spPr>
          <a:xfrm>
            <a:off x="7688992" y="3773264"/>
            <a:ext cx="3133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preamp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+ 500 MHz ADC :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Bunch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counting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028" name="Image 1027">
            <a:extLst>
              <a:ext uri="{FF2B5EF4-FFF2-40B4-BE49-F238E27FC236}">
                <a16:creationId xmlns:a16="http://schemas.microsoft.com/office/drawing/2014/main" id="{8CD71BD7-D4AA-4300-B869-077730FCDA6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597" t="5738" r="5133" b="1959"/>
          <a:stretch/>
        </p:blipFill>
        <p:spPr>
          <a:xfrm>
            <a:off x="2244306" y="4107785"/>
            <a:ext cx="988102" cy="966352"/>
          </a:xfrm>
          <a:prstGeom prst="rect">
            <a:avLst/>
          </a:prstGeom>
        </p:spPr>
      </p:pic>
      <p:pic>
        <p:nvPicPr>
          <p:cNvPr id="1029" name="Image 1028">
            <a:extLst>
              <a:ext uri="{FF2B5EF4-FFF2-40B4-BE49-F238E27FC236}">
                <a16:creationId xmlns:a16="http://schemas.microsoft.com/office/drawing/2014/main" id="{D11AAEBF-D389-435C-BFB1-8F28B62927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39257" y="5244899"/>
            <a:ext cx="3936185" cy="1219276"/>
          </a:xfrm>
          <a:prstGeom prst="rect">
            <a:avLst/>
          </a:prstGeom>
        </p:spPr>
      </p:pic>
      <p:pic>
        <p:nvPicPr>
          <p:cNvPr id="1031" name="Image 1030">
            <a:extLst>
              <a:ext uri="{FF2B5EF4-FFF2-40B4-BE49-F238E27FC236}">
                <a16:creationId xmlns:a16="http://schemas.microsoft.com/office/drawing/2014/main" id="{3FE53750-6117-40B2-B9C7-0BC5D4E2E10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 r="9144"/>
          <a:stretch/>
        </p:blipFill>
        <p:spPr>
          <a:xfrm>
            <a:off x="10929245" y="5288407"/>
            <a:ext cx="1086422" cy="1045249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470621F5-9667-43BF-ACD2-6A866FB29D6C}"/>
              </a:ext>
            </a:extLst>
          </p:cNvPr>
          <p:cNvSpPr txBox="1"/>
          <p:nvPr/>
        </p:nvSpPr>
        <p:spPr>
          <a:xfrm>
            <a:off x="5671320" y="594593"/>
            <a:ext cx="65206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 beam monitoring in hadrontherapy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(CAL)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Coll. Clarys UFT  / Coll. ClaRyS -  LaBeX PRIMES (P. Everaere PhD thesis)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particle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XY  spatial resolution  ~1 </a:t>
            </a:r>
            <a:r>
              <a:rPr kumimoji="0" lang="fr-FR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 </a:t>
            </a:r>
            <a:r>
              <a:rPr kumimoji="0" lang="fr-FR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monitor to set up treatment plan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resolution ~100 ps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D7AF983-93E0-4F4F-8AE9-812711EC7DED}"/>
              </a:ext>
            </a:extLst>
          </p:cNvPr>
          <p:cNvGrpSpPr/>
          <p:nvPr/>
        </p:nvGrpSpPr>
        <p:grpSpPr>
          <a:xfrm>
            <a:off x="178309" y="550436"/>
            <a:ext cx="4808881" cy="1306352"/>
            <a:chOff x="552442" y="59638"/>
            <a:chExt cx="4808881" cy="1306352"/>
          </a:xfrm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BABA51D7-B805-467F-9D02-4C8A2D46D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87" t="4009" r="3630" b="2690"/>
            <a:stretch/>
          </p:blipFill>
          <p:spPr>
            <a:xfrm>
              <a:off x="676273" y="361019"/>
              <a:ext cx="1224807" cy="1004971"/>
            </a:xfrm>
            <a:prstGeom prst="rect">
              <a:avLst/>
            </a:prstGeom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90D29B21-A2BE-4D81-9B24-1D35D74C758D}"/>
                </a:ext>
              </a:extLst>
            </p:cNvPr>
            <p:cNvSpPr txBox="1"/>
            <p:nvPr/>
          </p:nvSpPr>
          <p:spPr>
            <a:xfrm>
              <a:off x="552442" y="59638"/>
              <a:ext cx="48088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40 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preamps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+ DFC  + TDC               4 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diamond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sCVD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in 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mosaic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or 1 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pCVD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5694D0A9-1804-42A8-AE11-6F42C8EDCF2A}"/>
              </a:ext>
            </a:extLst>
          </p:cNvPr>
          <p:cNvSpPr/>
          <p:nvPr/>
        </p:nvSpPr>
        <p:spPr>
          <a:xfrm>
            <a:off x="113153" y="542791"/>
            <a:ext cx="12013652" cy="1375410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903AE376-419B-4715-B19D-FB865AB88F55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5499" t="8595" r="3649" b="47158"/>
          <a:stretch/>
        </p:blipFill>
        <p:spPr>
          <a:xfrm>
            <a:off x="3902657" y="824780"/>
            <a:ext cx="1336689" cy="952277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C8BC85C9-5551-400E-AF8A-A52B09DB97C6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209" t="10357" r="9279" b="40998"/>
          <a:stretch/>
        </p:blipFill>
        <p:spPr>
          <a:xfrm>
            <a:off x="2111396" y="796184"/>
            <a:ext cx="1253922" cy="10180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CA9832-21B5-4C83-A372-1A760DDC9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53496" y="3042670"/>
            <a:ext cx="941813" cy="7073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C81A1C6-F7AE-4040-9279-B03B4C1CF84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5400000">
            <a:off x="10855910" y="2993136"/>
            <a:ext cx="1133210" cy="8499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8C8DE6F-AF18-4678-B5BE-E5A840803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6198" y="3012596"/>
            <a:ext cx="1128972" cy="84672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0D10557-95EB-4C7F-8FAF-4721513460AD}"/>
              </a:ext>
            </a:extLst>
          </p:cNvPr>
          <p:cNvSpPr txBox="1"/>
          <p:nvPr/>
        </p:nvSpPr>
        <p:spPr>
          <a:xfrm>
            <a:off x="2847886" y="369464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b="1" dirty="0">
              <a:solidFill>
                <a:srgbClr val="FF0000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CB01D34-7C5F-4C2C-B43A-6ED5677AC40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73799" y="4970979"/>
            <a:ext cx="1273497" cy="16956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4C68F46-8204-4F0C-B861-6211DAB1842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592" y="5315112"/>
            <a:ext cx="1924710" cy="1444093"/>
          </a:xfrm>
          <a:prstGeom prst="rect">
            <a:avLst/>
          </a:prstGeom>
        </p:spPr>
      </p:pic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62C403C0-A711-4EC2-9C2B-65697ACB3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CNAO-IN2P3 collaboration meeting March 5th 2026</a:t>
            </a:r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60F412F-C6EC-4C84-B617-9B836B94D407}"/>
              </a:ext>
            </a:extLst>
          </p:cNvPr>
          <p:cNvGrpSpPr/>
          <p:nvPr/>
        </p:nvGrpSpPr>
        <p:grpSpPr>
          <a:xfrm>
            <a:off x="9013257" y="4051398"/>
            <a:ext cx="2121718" cy="2784600"/>
            <a:chOff x="9013257" y="4051398"/>
            <a:chExt cx="2121718" cy="278460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78F6B6AD-7148-48A2-9914-AFEA96335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138693" y="4051398"/>
              <a:ext cx="1996282" cy="273125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641C8EA-ABE9-4A84-8EB3-29DAFB473165}"/>
                </a:ext>
              </a:extLst>
            </p:cNvPr>
            <p:cNvSpPr/>
            <p:nvPr/>
          </p:nvSpPr>
          <p:spPr>
            <a:xfrm>
              <a:off x="9013257" y="4110816"/>
              <a:ext cx="172447" cy="27251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6843A792-68A2-4D04-B336-6AFDA6DC22DC}"/>
              </a:ext>
            </a:extLst>
          </p:cNvPr>
          <p:cNvSpPr txBox="1"/>
          <p:nvPr/>
        </p:nvSpPr>
        <p:spPr>
          <a:xfrm>
            <a:off x="3413522" y="3945386"/>
            <a:ext cx="882868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 - ion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monitoring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(LP2I Bordeaux/AIFIRA - IRSN/ MIRCOM)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Coll. LPSC Institut Néel-Grenoble LP2I-Bordeaux IRSN (C.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Léonhart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PhD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thesis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fr-FR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crossed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protons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up to 4 MeV, alpha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up 6 MeV and B, C, O, … ions up to 8  - 10 MeV.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Diamond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deep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etching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=&gt;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diamond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menbrane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~1 µm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(Institut Néel)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Integration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the µ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line =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extraction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window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07439DD-50FD-4699-8625-09971B7D790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947845" y="4059137"/>
            <a:ext cx="3127462" cy="23455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905C9B9-E99C-461C-8348-1AAF8032E0AE}"/>
              </a:ext>
            </a:extLst>
          </p:cNvPr>
          <p:cNvSpPr txBox="1"/>
          <p:nvPr/>
        </p:nvSpPr>
        <p:spPr>
          <a:xfrm>
            <a:off x="3795252" y="6315209"/>
            <a:ext cx="516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Need for large area </a:t>
            </a:r>
            <a:r>
              <a:rPr lang="fr-FR" dirty="0" err="1">
                <a:solidFill>
                  <a:srgbClr val="FF0000"/>
                </a:solidFill>
              </a:rPr>
              <a:t>sCVD</a:t>
            </a:r>
            <a:r>
              <a:rPr lang="fr-FR" dirty="0">
                <a:solidFill>
                  <a:srgbClr val="FF0000"/>
                </a:solidFill>
              </a:rPr>
              <a:t> to cover the </a:t>
            </a:r>
            <a:r>
              <a:rPr lang="fr-FR" dirty="0" err="1">
                <a:solidFill>
                  <a:srgbClr val="FF0000"/>
                </a:solidFill>
              </a:rPr>
              <a:t>beam</a:t>
            </a:r>
            <a:r>
              <a:rPr lang="fr-FR" dirty="0">
                <a:solidFill>
                  <a:srgbClr val="FF0000"/>
                </a:solidFill>
              </a:rPr>
              <a:t> surface !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14ED974-4222-4CF9-97FF-A765197C3461}"/>
              </a:ext>
            </a:extLst>
          </p:cNvPr>
          <p:cNvSpPr txBox="1"/>
          <p:nvPr/>
        </p:nvSpPr>
        <p:spPr>
          <a:xfrm>
            <a:off x="8824080" y="5222747"/>
            <a:ext cx="3544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Need for dislocation free </a:t>
            </a:r>
            <a:r>
              <a:rPr lang="fr-FR" dirty="0" err="1">
                <a:solidFill>
                  <a:srgbClr val="FF0000"/>
                </a:solidFill>
              </a:rPr>
              <a:t>sCVD</a:t>
            </a:r>
            <a:r>
              <a:rPr lang="fr-FR" dirty="0">
                <a:solidFill>
                  <a:srgbClr val="FF0000"/>
                </a:solidFill>
              </a:rPr>
              <a:t> !</a:t>
            </a:r>
          </a:p>
          <a:p>
            <a:r>
              <a:rPr lang="fr-FR" dirty="0">
                <a:solidFill>
                  <a:srgbClr val="1F497D"/>
                </a:solidFill>
              </a:rPr>
              <a:t>Stress </a:t>
            </a:r>
            <a:r>
              <a:rPr lang="fr-FR" dirty="0" err="1">
                <a:solidFill>
                  <a:srgbClr val="1F497D"/>
                </a:solidFill>
              </a:rPr>
              <a:t>is</a:t>
            </a:r>
            <a:r>
              <a:rPr lang="fr-FR" dirty="0">
                <a:solidFill>
                  <a:srgbClr val="1F497D"/>
                </a:solidFill>
              </a:rPr>
              <a:t> </a:t>
            </a:r>
            <a:r>
              <a:rPr lang="fr-FR" dirty="0" err="1">
                <a:solidFill>
                  <a:srgbClr val="1F497D"/>
                </a:solidFill>
              </a:rPr>
              <a:t>layed</a:t>
            </a:r>
            <a:r>
              <a:rPr lang="fr-FR" dirty="0">
                <a:solidFill>
                  <a:srgbClr val="1F497D"/>
                </a:solidFill>
              </a:rPr>
              <a:t> on the </a:t>
            </a:r>
            <a:r>
              <a:rPr lang="fr-FR" dirty="0" err="1">
                <a:solidFill>
                  <a:srgbClr val="1F497D"/>
                </a:solidFill>
              </a:rPr>
              <a:t>etching</a:t>
            </a:r>
            <a:r>
              <a:rPr lang="fr-FR" dirty="0">
                <a:solidFill>
                  <a:srgbClr val="1F497D"/>
                </a:solidFill>
              </a:rPr>
              <a:t> </a:t>
            </a:r>
            <a:r>
              <a:rPr lang="fr-FR" dirty="0" err="1">
                <a:solidFill>
                  <a:srgbClr val="1F497D"/>
                </a:solidFill>
              </a:rPr>
              <a:t>method</a:t>
            </a:r>
            <a:r>
              <a:rPr lang="fr-FR" dirty="0">
                <a:solidFill>
                  <a:srgbClr val="1F497D"/>
                </a:solidFill>
              </a:rPr>
              <a:t> </a:t>
            </a:r>
            <a:r>
              <a:rPr lang="fr-FR" dirty="0" err="1">
                <a:solidFill>
                  <a:srgbClr val="1F497D"/>
                </a:solidFill>
              </a:rPr>
              <a:t>based</a:t>
            </a:r>
            <a:r>
              <a:rPr lang="fr-FR" dirty="0">
                <a:solidFill>
                  <a:srgbClr val="1F497D"/>
                </a:solidFill>
              </a:rPr>
              <a:t> on the </a:t>
            </a:r>
            <a:r>
              <a:rPr lang="fr-FR" dirty="0" err="1">
                <a:solidFill>
                  <a:srgbClr val="1F497D"/>
                </a:solidFill>
              </a:rPr>
              <a:t>Knowhow</a:t>
            </a:r>
            <a:r>
              <a:rPr lang="fr-FR" dirty="0">
                <a:solidFill>
                  <a:srgbClr val="1F497D"/>
                </a:solidFill>
              </a:rPr>
              <a:t> of Institut Néel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DFC2EAB-6663-4C8C-B9E7-4C3C008DDB77}"/>
              </a:ext>
            </a:extLst>
          </p:cNvPr>
          <p:cNvSpPr txBox="1"/>
          <p:nvPr/>
        </p:nvSpPr>
        <p:spPr>
          <a:xfrm>
            <a:off x="1236385" y="6445891"/>
            <a:ext cx="111791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>
                <a:solidFill>
                  <a:srgbClr val="FF0000"/>
                </a:solidFill>
              </a:rPr>
              <a:t>The challenge </a:t>
            </a:r>
            <a:r>
              <a:rPr lang="fr-FR" sz="1500" b="1" dirty="0" err="1">
                <a:solidFill>
                  <a:srgbClr val="FF0000"/>
                </a:solidFill>
              </a:rPr>
              <a:t>is</a:t>
            </a:r>
            <a:r>
              <a:rPr lang="fr-FR" sz="1500" b="1" dirty="0">
                <a:solidFill>
                  <a:srgbClr val="FF0000"/>
                </a:solidFill>
              </a:rPr>
              <a:t> to </a:t>
            </a:r>
            <a:r>
              <a:rPr lang="fr-FR" sz="1500" b="1" dirty="0" err="1">
                <a:solidFill>
                  <a:srgbClr val="FF0000"/>
                </a:solidFill>
              </a:rPr>
              <a:t>cope</a:t>
            </a:r>
            <a:r>
              <a:rPr lang="fr-FR" sz="1500" b="1" dirty="0">
                <a:solidFill>
                  <a:srgbClr val="FF0000"/>
                </a:solidFill>
              </a:rPr>
              <a:t> </a:t>
            </a:r>
            <a:r>
              <a:rPr lang="fr-FR" sz="1500" b="1" dirty="0" err="1">
                <a:solidFill>
                  <a:srgbClr val="FF0000"/>
                </a:solidFill>
              </a:rPr>
              <a:t>with</a:t>
            </a:r>
            <a:r>
              <a:rPr lang="fr-FR" sz="1500" b="1" dirty="0">
                <a:solidFill>
                  <a:srgbClr val="FF0000"/>
                </a:solidFill>
              </a:rPr>
              <a:t> </a:t>
            </a:r>
            <a:r>
              <a:rPr lang="fr-FR" sz="1500" b="1" dirty="0" err="1">
                <a:solidFill>
                  <a:srgbClr val="FF0000"/>
                </a:solidFill>
              </a:rPr>
              <a:t>diamond</a:t>
            </a:r>
            <a:r>
              <a:rPr lang="fr-FR" sz="1500" b="1" dirty="0">
                <a:solidFill>
                  <a:srgbClr val="FF0000"/>
                </a:solidFill>
              </a:rPr>
              <a:t> radiation </a:t>
            </a:r>
            <a:r>
              <a:rPr lang="fr-FR" sz="1500" b="1" dirty="0" err="1">
                <a:solidFill>
                  <a:srgbClr val="FF0000"/>
                </a:solidFill>
              </a:rPr>
              <a:t>hardness</a:t>
            </a:r>
            <a:r>
              <a:rPr lang="fr-FR" sz="1500" b="1" dirty="0">
                <a:solidFill>
                  <a:srgbClr val="FF0000"/>
                </a:solidFill>
              </a:rPr>
              <a:t> </a:t>
            </a:r>
            <a:r>
              <a:rPr lang="fr-FR" sz="1500" b="1" dirty="0" err="1">
                <a:solidFill>
                  <a:srgbClr val="FF0000"/>
                </a:solidFill>
              </a:rPr>
              <a:t>when</a:t>
            </a:r>
            <a:r>
              <a:rPr lang="fr-FR" sz="1500" b="1" dirty="0">
                <a:solidFill>
                  <a:srgbClr val="FF0000"/>
                </a:solidFill>
              </a:rPr>
              <a:t> </a:t>
            </a:r>
            <a:r>
              <a:rPr lang="fr-FR" sz="1500" b="1" dirty="0" err="1">
                <a:solidFill>
                  <a:srgbClr val="FF0000"/>
                </a:solidFill>
              </a:rPr>
              <a:t>bombarded</a:t>
            </a:r>
            <a:r>
              <a:rPr lang="fr-FR" sz="1500" b="1" dirty="0">
                <a:solidFill>
                  <a:srgbClr val="FF0000"/>
                </a:solidFill>
              </a:rPr>
              <a:t> </a:t>
            </a:r>
            <a:r>
              <a:rPr lang="fr-FR" sz="1500" b="1" dirty="0" err="1">
                <a:solidFill>
                  <a:srgbClr val="FF0000"/>
                </a:solidFill>
              </a:rPr>
              <a:t>with</a:t>
            </a:r>
            <a:r>
              <a:rPr lang="fr-FR" sz="1500" b="1" dirty="0">
                <a:solidFill>
                  <a:srgbClr val="FF0000"/>
                </a:solidFill>
              </a:rPr>
              <a:t> ions </a:t>
            </a:r>
            <a:r>
              <a:rPr lang="fr-FR" sz="1500" b="1" dirty="0" err="1">
                <a:solidFill>
                  <a:srgbClr val="FF0000"/>
                </a:solidFill>
              </a:rPr>
              <a:t>cumulating</a:t>
            </a:r>
            <a:r>
              <a:rPr lang="fr-FR" sz="1500" b="1" dirty="0">
                <a:solidFill>
                  <a:srgbClr val="FF0000"/>
                </a:solidFill>
              </a:rPr>
              <a:t> </a:t>
            </a:r>
            <a:r>
              <a:rPr lang="fr-FR" sz="1500" b="1" dirty="0" err="1">
                <a:solidFill>
                  <a:srgbClr val="FF0000"/>
                </a:solidFill>
              </a:rPr>
              <a:t>huge</a:t>
            </a:r>
            <a:r>
              <a:rPr lang="fr-FR" sz="1500" b="1" dirty="0">
                <a:solidFill>
                  <a:srgbClr val="FF0000"/>
                </a:solidFill>
              </a:rPr>
              <a:t> fluences (nb </a:t>
            </a:r>
            <a:r>
              <a:rPr lang="fr-FR" sz="1500" b="1" dirty="0" err="1">
                <a:solidFill>
                  <a:srgbClr val="FF0000"/>
                </a:solidFill>
              </a:rPr>
              <a:t>particles</a:t>
            </a:r>
            <a:r>
              <a:rPr lang="fr-FR" sz="1500" b="1" dirty="0">
                <a:solidFill>
                  <a:srgbClr val="FF0000"/>
                </a:solidFill>
              </a:rPr>
              <a:t>/surface unit)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51B56C0-A77E-425A-ABEB-2B19717A3CA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865" y="5152251"/>
            <a:ext cx="2647081" cy="1759166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C5A9A330-1097-4692-AC01-546991BBF254}"/>
              </a:ext>
            </a:extLst>
          </p:cNvPr>
          <p:cNvGrpSpPr/>
          <p:nvPr/>
        </p:nvGrpSpPr>
        <p:grpSpPr>
          <a:xfrm>
            <a:off x="9933500" y="2879600"/>
            <a:ext cx="2456740" cy="3684973"/>
            <a:chOff x="9933500" y="2879600"/>
            <a:chExt cx="2456740" cy="3684973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80606F38-B9A6-4FE5-BF18-8865D6E899DA}"/>
                </a:ext>
              </a:extLst>
            </p:cNvPr>
            <p:cNvGrpSpPr/>
            <p:nvPr/>
          </p:nvGrpSpPr>
          <p:grpSpPr>
            <a:xfrm>
              <a:off x="9933500" y="2879600"/>
              <a:ext cx="1904933" cy="1141581"/>
              <a:chOff x="9957228" y="2879600"/>
              <a:chExt cx="1904933" cy="1141581"/>
            </a:xfrm>
          </p:grpSpPr>
          <p:pic>
            <p:nvPicPr>
              <p:cNvPr id="59" name="Image 4" descr="/mnt/data/pdf_img/fig-008.png">
                <a:extLst>
                  <a:ext uri="{FF2B5EF4-FFF2-40B4-BE49-F238E27FC236}">
                    <a16:creationId xmlns:a16="http://schemas.microsoft.com/office/drawing/2014/main" id="{9D8C63E9-F6CD-41E6-B82C-5EACA6EE7C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278785" y="3426968"/>
                <a:ext cx="1583376" cy="59421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0" name="Picture 100" descr="A black and grey text&#10;&#10;AI-generated content may be incorrect.">
                <a:extLst>
                  <a:ext uri="{FF2B5EF4-FFF2-40B4-BE49-F238E27FC236}">
                    <a16:creationId xmlns:a16="http://schemas.microsoft.com/office/drawing/2014/main" id="{CC83F68C-86B2-4D6E-AAAB-179CE6E49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957228" y="2879600"/>
                <a:ext cx="1741782" cy="432685"/>
              </a:xfrm>
              <a:prstGeom prst="rect">
                <a:avLst/>
              </a:prstGeom>
            </p:spPr>
          </p:pic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DD34AB5-44BC-4C48-94D9-4F3BF13CC7FF}"/>
                </a:ext>
              </a:extLst>
            </p:cNvPr>
            <p:cNvSpPr/>
            <p:nvPr/>
          </p:nvSpPr>
          <p:spPr>
            <a:xfrm>
              <a:off x="10190238" y="5035308"/>
              <a:ext cx="2200002" cy="1529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2000"/>
                </a:lnSpc>
                <a:buSzPct val="100000"/>
              </a:pPr>
              <a:r>
                <a:rPr lang="en-US" sz="1200" b="1" dirty="0">
                  <a:solidFill>
                    <a:srgbClr val="FF000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Next step: </a:t>
              </a:r>
              <a:r>
                <a:rPr lang="en-US" sz="1200" b="1" dirty="0" err="1">
                  <a:solidFill>
                    <a:srgbClr val="FF000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synchronised</a:t>
              </a:r>
              <a:r>
                <a:rPr lang="en-US" sz="1200" b="1" dirty="0">
                  <a:solidFill>
                    <a:srgbClr val="FF000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 upstream quasi‑transparent diamond monitor for simultaneous incident + transmitted beam measurements (improved transit dosimetry).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6" name="Flèche : angle droit 35">
            <a:extLst>
              <a:ext uri="{FF2B5EF4-FFF2-40B4-BE49-F238E27FC236}">
                <a16:creationId xmlns:a16="http://schemas.microsoft.com/office/drawing/2014/main" id="{F8BCB35A-235B-4506-A4C4-78866DCCE7F5}"/>
              </a:ext>
            </a:extLst>
          </p:cNvPr>
          <p:cNvSpPr/>
          <p:nvPr/>
        </p:nvSpPr>
        <p:spPr>
          <a:xfrm>
            <a:off x="9931131" y="3379199"/>
            <a:ext cx="286344" cy="3036941"/>
          </a:xfrm>
          <a:prstGeom prst="bentUpArrow">
            <a:avLst>
              <a:gd name="adj1" fmla="val 25000"/>
              <a:gd name="adj2" fmla="val 18347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E2BA4A0-1F95-4819-9EC3-42690BE166B8}"/>
              </a:ext>
            </a:extLst>
          </p:cNvPr>
          <p:cNvSpPr/>
          <p:nvPr/>
        </p:nvSpPr>
        <p:spPr>
          <a:xfrm>
            <a:off x="10207683" y="4056231"/>
            <a:ext cx="17548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3440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Detector response to a circular beam shape (left) and a complex beam shape (right). The bold black line printed of each figures corresponds to the theoretical shape of the collimator.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64708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6" grpId="0" animBg="1"/>
      <p:bldP spid="75" grpId="0" animBg="1"/>
      <p:bldP spid="8" grpId="0"/>
      <p:bldP spid="9" grpId="0"/>
      <p:bldP spid="24" grpId="0" animBg="1"/>
      <p:bldP spid="28" grpId="0"/>
      <p:bldP spid="27" grpId="0" animBg="1"/>
      <p:bldP spid="43" grpId="0" animBg="1"/>
      <p:bldP spid="32" grpId="0"/>
      <p:bldP spid="46" grpId="0"/>
      <p:bldP spid="50" grpId="0" animBg="1"/>
      <p:bldP spid="63" grpId="0"/>
      <p:bldP spid="1024" grpId="0"/>
      <p:bldP spid="67" grpId="0"/>
      <p:bldP spid="44" grpId="0"/>
      <p:bldP spid="56" grpId="0" animBg="1"/>
      <p:bldP spid="7" grpId="0"/>
      <p:bldP spid="16" grpId="0"/>
      <p:bldP spid="17" grpId="0"/>
      <p:bldP spid="29" grpId="0"/>
      <p:bldP spid="31" grpId="0" build="allAtOnce"/>
      <p:bldP spid="36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4E2E3BB-27CB-4282-99A5-3490062E576F}"/>
              </a:ext>
            </a:extLst>
          </p:cNvPr>
          <p:cNvSpPr/>
          <p:nvPr/>
        </p:nvSpPr>
        <p:spPr>
          <a:xfrm>
            <a:off x="154111" y="5266265"/>
            <a:ext cx="521197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ion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(ALTO)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>
                <a:solidFill>
                  <a:srgbClr val="0070C0"/>
                </a:solidFill>
                <a:latin typeface="Calibri" panose="020F0502020204030204"/>
              </a:rPr>
              <a:t>Coll. LPSC IP2I Lyon IJC </a:t>
            </a:r>
            <a:r>
              <a:rPr lang="fr-FR" sz="1400" b="1" dirty="0" err="1">
                <a:solidFill>
                  <a:srgbClr val="0070C0"/>
                </a:solidFill>
                <a:latin typeface="Calibri" panose="020F0502020204030204"/>
              </a:rPr>
              <a:t>lab</a:t>
            </a:r>
            <a:r>
              <a:rPr lang="fr-FR" sz="1400" b="1" dirty="0">
                <a:solidFill>
                  <a:srgbClr val="0070C0"/>
                </a:solidFill>
                <a:latin typeface="Calibri" panose="020F0502020204030204"/>
              </a:rPr>
              <a:t> via PICTURE (MP Diamant &amp; </a:t>
            </a:r>
            <a:r>
              <a:rPr lang="fr-FR" sz="1400" b="1" dirty="0" err="1">
                <a:solidFill>
                  <a:srgbClr val="0070C0"/>
                </a:solidFill>
                <a:latin typeface="Calibri" panose="020F0502020204030204"/>
              </a:rPr>
              <a:t>BioALTO</a:t>
            </a:r>
            <a:r>
              <a:rPr lang="fr-FR" sz="1400" b="1" dirty="0">
                <a:solidFill>
                  <a:srgbClr val="0070C0"/>
                </a:solidFill>
                <a:latin typeface="Calibri" panose="020F0502020204030204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diamonds (2x2x0.1mm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placed in the halo of the beam for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irradiation monitoring (beam energy) and beam alignment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F2F0BA19-1A24-41A5-9768-22785D3E3FF4}"/>
              </a:ext>
            </a:extLst>
          </p:cNvPr>
          <p:cNvSpPr/>
          <p:nvPr/>
        </p:nvSpPr>
        <p:spPr>
          <a:xfrm>
            <a:off x="113153" y="2836092"/>
            <a:ext cx="12013652" cy="1170442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A8C1F1B-777C-445C-998B-342DEDB49A70}"/>
              </a:ext>
            </a:extLst>
          </p:cNvPr>
          <p:cNvSpPr/>
          <p:nvPr/>
        </p:nvSpPr>
        <p:spPr>
          <a:xfrm>
            <a:off x="0" y="6463273"/>
            <a:ext cx="12192000" cy="43839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9454D5E-1276-4BA1-B8C2-63D1DCE4159F}"/>
              </a:ext>
            </a:extLst>
          </p:cNvPr>
          <p:cNvSpPr txBox="1"/>
          <p:nvPr/>
        </p:nvSpPr>
        <p:spPr>
          <a:xfrm>
            <a:off x="107830" y="2781691"/>
            <a:ext cx="735900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Pulsed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proton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 – application to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Flash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Therapy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(ARRONAX)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R&amp;T DIAMTECH / ANR – DIAMMONI Coll. LPSC SUBATECH ARRONAX (R. Molle PhD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thesis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integration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dynamic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=10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Counting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=&gt; Time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stamps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~3 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Bunch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Counting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1C4DA9-4CE8-4CE9-99FC-B66F3CAEFC0F}"/>
              </a:ext>
            </a:extLst>
          </p:cNvPr>
          <p:cNvSpPr txBox="1"/>
          <p:nvPr/>
        </p:nvSpPr>
        <p:spPr>
          <a:xfrm>
            <a:off x="222308" y="1852402"/>
            <a:ext cx="87572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Micro-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Xrays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beam monitoring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 to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Microbeam Radiation Therapy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(ESRF + Australian synchrotron)</a:t>
            </a:r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R&amp;T DIAMTECH / IDSYNCHRO / PAIR TUMC -  Coll. LPSC – STROBE (INSERM) (</a:t>
            </a:r>
            <a:r>
              <a:rPr lang="fr-FR" sz="1400" b="1" dirty="0">
                <a:solidFill>
                  <a:srgbClr val="0070C0"/>
                </a:solidFill>
                <a:latin typeface="Calibri" panose="020F0502020204030204"/>
              </a:rPr>
              <a:t>C. </a:t>
            </a:r>
            <a:r>
              <a:rPr lang="fr-FR" sz="1400" b="1" dirty="0" err="1">
                <a:solidFill>
                  <a:srgbClr val="0070C0"/>
                </a:solidFill>
                <a:latin typeface="Calibri" panose="020F0502020204030204"/>
              </a:rPr>
              <a:t>Milewski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T.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Bettio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PhD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thesis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integration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dynamic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=10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                        </a:t>
            </a:r>
            <a:r>
              <a:rPr lang="fr-FR" sz="1200" dirty="0">
                <a:solidFill>
                  <a:srgbClr val="0070C0"/>
                </a:solidFill>
              </a:rPr>
              <a:t>F. Di Franco et al. </a:t>
            </a:r>
            <a:r>
              <a:rPr lang="en-US" sz="1200" dirty="0">
                <a:solidFill>
                  <a:srgbClr val="0070C0"/>
                </a:solidFill>
              </a:rPr>
              <a:t>J Synchrotron </a:t>
            </a:r>
            <a:r>
              <a:rPr lang="en-US" sz="1200" dirty="0" err="1">
                <a:solidFill>
                  <a:srgbClr val="0070C0"/>
                </a:solidFill>
              </a:rPr>
              <a:t>Radiat</a:t>
            </a:r>
            <a:r>
              <a:rPr lang="en-US" sz="1200" dirty="0">
                <a:solidFill>
                  <a:srgbClr val="0070C0"/>
                </a:solidFill>
              </a:rPr>
              <a:t>. 2023 </a:t>
            </a:r>
            <a:r>
              <a:rPr lang="en-GB" sz="1200" dirty="0">
                <a:solidFill>
                  <a:srgbClr val="0070C0"/>
                </a:solidFill>
              </a:rPr>
              <a:t>hal−04217250t</a:t>
            </a:r>
            <a:r>
              <a:rPr lang="fr-FR" sz="1200" dirty="0">
                <a:solidFill>
                  <a:srgbClr val="0070C0"/>
                </a:solidFill>
              </a:rPr>
              <a:t>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Integration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ms up to 100 ms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13E58C5-19F7-47B7-8232-0047A09C9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1" y="4050263"/>
            <a:ext cx="2055157" cy="10932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1CFFBC1-F648-4109-B901-0FEA1472E280}"/>
              </a:ext>
            </a:extLst>
          </p:cNvPr>
          <p:cNvSpPr/>
          <p:nvPr/>
        </p:nvSpPr>
        <p:spPr>
          <a:xfrm>
            <a:off x="56109" y="-33590"/>
            <a:ext cx="12192000" cy="539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DIAMOND – Beam monitoring  @IN2P3 and for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medical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application :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various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specification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BE2141B-8BB2-46CC-B616-D0330EA263AE}"/>
              </a:ext>
            </a:extLst>
          </p:cNvPr>
          <p:cNvSpPr/>
          <p:nvPr/>
        </p:nvSpPr>
        <p:spPr>
          <a:xfrm>
            <a:off x="89174" y="1933320"/>
            <a:ext cx="12013652" cy="894876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1C74C13-8C19-4C8D-8AE2-AC3E8E3086A7}"/>
              </a:ext>
            </a:extLst>
          </p:cNvPr>
          <p:cNvSpPr txBox="1"/>
          <p:nvPr/>
        </p:nvSpPr>
        <p:spPr>
          <a:xfrm>
            <a:off x="8238246" y="1857952"/>
            <a:ext cx="3577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138 QDC channels : 20 ASIC + 8 Diamonds in 1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row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9B96D63B-D1F3-469D-BCC2-AABE3E513E65}"/>
              </a:ext>
            </a:extLst>
          </p:cNvPr>
          <p:cNvSpPr/>
          <p:nvPr/>
        </p:nvSpPr>
        <p:spPr>
          <a:xfrm>
            <a:off x="108224" y="4022557"/>
            <a:ext cx="12013652" cy="1174062"/>
          </a:xfrm>
          <a:prstGeom prst="roundRect">
            <a:avLst>
              <a:gd name="adj" fmla="val 18325"/>
            </a:avLst>
          </a:prstGeom>
          <a:noFill/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CA9F87D6-C889-4F02-85B8-CD63B45F0254}"/>
              </a:ext>
            </a:extLst>
          </p:cNvPr>
          <p:cNvSpPr/>
          <p:nvPr/>
        </p:nvSpPr>
        <p:spPr>
          <a:xfrm>
            <a:off x="108224" y="5220685"/>
            <a:ext cx="6076008" cy="1241655"/>
          </a:xfrm>
          <a:prstGeom prst="roundRect">
            <a:avLst>
              <a:gd name="adj" fmla="val 18325"/>
            </a:avLst>
          </a:prstGeom>
          <a:noFill/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D645FF-FC97-4AAF-A5FC-8B0F8A0B5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922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2BEA6-32E6-4D90-B86D-AE618073401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75DF70D5-9E01-4E58-91BE-11A3886643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87"/>
          <a:stretch/>
        </p:blipFill>
        <p:spPr>
          <a:xfrm>
            <a:off x="6531421" y="3283991"/>
            <a:ext cx="1316390" cy="535494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E9E37C84-1278-41A9-B0E9-3F28ACDAF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361" y="3355622"/>
            <a:ext cx="537081" cy="218811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BA08D4C2-F071-49E8-AF8C-A42CD722B10E}"/>
              </a:ext>
            </a:extLst>
          </p:cNvPr>
          <p:cNvSpPr txBox="1"/>
          <p:nvPr/>
        </p:nvSpPr>
        <p:spPr>
          <a:xfrm>
            <a:off x="4356014" y="3326957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DIAMMONI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913B5918-034C-46EC-A53F-C5B7103B51BB}"/>
              </a:ext>
            </a:extLst>
          </p:cNvPr>
          <p:cNvSpPr txBox="1"/>
          <p:nvPr/>
        </p:nvSpPr>
        <p:spPr>
          <a:xfrm>
            <a:off x="9285125" y="4682586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DéFI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DiaMs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ED4406E-987D-4E54-B725-87281A7B41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18887" r="2901" b="22298"/>
          <a:stretch/>
        </p:blipFill>
        <p:spPr>
          <a:xfrm>
            <a:off x="8651385" y="2118956"/>
            <a:ext cx="1626903" cy="715553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B56D941F-BDFB-45D3-9029-35132ABD8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418" y="4664676"/>
            <a:ext cx="1449474" cy="633922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C05C52BE-CE03-41C4-8EE1-58C1D18C87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469" y="2103915"/>
            <a:ext cx="1086422" cy="724281"/>
          </a:xfrm>
          <a:prstGeom prst="rect">
            <a:avLst/>
          </a:prstGeom>
        </p:spPr>
      </p:pic>
      <p:sp>
        <p:nvSpPr>
          <p:cNvPr id="50" name="Ellipse 49">
            <a:extLst>
              <a:ext uri="{FF2B5EF4-FFF2-40B4-BE49-F238E27FC236}">
                <a16:creationId xmlns:a16="http://schemas.microsoft.com/office/drawing/2014/main" id="{6E1BF17B-DD56-4F0A-AAF5-2458E3F4CEA5}"/>
              </a:ext>
            </a:extLst>
          </p:cNvPr>
          <p:cNvSpPr/>
          <p:nvPr/>
        </p:nvSpPr>
        <p:spPr>
          <a:xfrm>
            <a:off x="11136683" y="3743396"/>
            <a:ext cx="241038" cy="219558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54CE41D1-7AB8-4CAC-AF0A-C210EA9EED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6937"/>
          <a:stretch/>
        </p:blipFill>
        <p:spPr>
          <a:xfrm rot="5400000">
            <a:off x="7805556" y="3177154"/>
            <a:ext cx="764932" cy="420865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CA5AF574-945C-4622-BF8E-BBB4AEC10A0E}"/>
              </a:ext>
            </a:extLst>
          </p:cNvPr>
          <p:cNvSpPr txBox="1"/>
          <p:nvPr/>
        </p:nvSpPr>
        <p:spPr>
          <a:xfrm>
            <a:off x="7426598" y="2775877"/>
            <a:ext cx="1530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QDC : Train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counting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24" name="ZoneTexte 1023">
            <a:extLst>
              <a:ext uri="{FF2B5EF4-FFF2-40B4-BE49-F238E27FC236}">
                <a16:creationId xmlns:a16="http://schemas.microsoft.com/office/drawing/2014/main" id="{D25CD675-6B2F-4695-9F56-20908017D82D}"/>
              </a:ext>
            </a:extLst>
          </p:cNvPr>
          <p:cNvSpPr txBox="1"/>
          <p:nvPr/>
        </p:nvSpPr>
        <p:spPr>
          <a:xfrm>
            <a:off x="9168748" y="2767058"/>
            <a:ext cx="1795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prstClr val="black"/>
                </a:solidFill>
                <a:latin typeface="Calibri" panose="020F0502020204030204"/>
              </a:rPr>
              <a:t>4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sCVD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+1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sCVD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diamond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6845F561-14DA-4270-98F2-F83F7DFB1FD1}"/>
              </a:ext>
            </a:extLst>
          </p:cNvPr>
          <p:cNvSpPr txBox="1"/>
          <p:nvPr/>
        </p:nvSpPr>
        <p:spPr>
          <a:xfrm>
            <a:off x="7688992" y="3773264"/>
            <a:ext cx="3133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preamp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+ 500 MHz ADC :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Bunch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counting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031" name="Image 1030">
            <a:extLst>
              <a:ext uri="{FF2B5EF4-FFF2-40B4-BE49-F238E27FC236}">
                <a16:creationId xmlns:a16="http://schemas.microsoft.com/office/drawing/2014/main" id="{3FE53750-6117-40B2-B9C7-0BC5D4E2E1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 r="9144"/>
          <a:stretch/>
        </p:blipFill>
        <p:spPr>
          <a:xfrm>
            <a:off x="5000810" y="5273188"/>
            <a:ext cx="1086422" cy="1045249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470621F5-9667-43BF-ACD2-6A866FB29D6C}"/>
              </a:ext>
            </a:extLst>
          </p:cNvPr>
          <p:cNvSpPr txBox="1"/>
          <p:nvPr/>
        </p:nvSpPr>
        <p:spPr>
          <a:xfrm>
            <a:off x="5671320" y="594593"/>
            <a:ext cx="65206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monitoring in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hadrontherapy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(CAL)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Coll.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Clarys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UFT  / Coll.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ClaRyS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LaBeX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PRIMES (P.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Everaere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PhD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thesis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XY  spatial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resolution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~1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monitor to set up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resolution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~100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D7AF983-93E0-4F4F-8AE9-812711EC7DED}"/>
              </a:ext>
            </a:extLst>
          </p:cNvPr>
          <p:cNvGrpSpPr/>
          <p:nvPr/>
        </p:nvGrpSpPr>
        <p:grpSpPr>
          <a:xfrm>
            <a:off x="178309" y="550436"/>
            <a:ext cx="4808881" cy="1306352"/>
            <a:chOff x="552442" y="59638"/>
            <a:chExt cx="4808881" cy="1306352"/>
          </a:xfrm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BABA51D7-B805-467F-9D02-4C8A2D46D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87" t="4009" r="3630" b="2690"/>
            <a:stretch/>
          </p:blipFill>
          <p:spPr>
            <a:xfrm>
              <a:off x="676273" y="361019"/>
              <a:ext cx="1224807" cy="1004971"/>
            </a:xfrm>
            <a:prstGeom prst="rect">
              <a:avLst/>
            </a:prstGeom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90D29B21-A2BE-4D81-9B24-1D35D74C758D}"/>
                </a:ext>
              </a:extLst>
            </p:cNvPr>
            <p:cNvSpPr txBox="1"/>
            <p:nvPr/>
          </p:nvSpPr>
          <p:spPr>
            <a:xfrm>
              <a:off x="552442" y="59638"/>
              <a:ext cx="48088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40 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preamps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+ DFC  + TDC               4 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diamond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sCVD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in 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mosaic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or 1 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pCVD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5694D0A9-1804-42A8-AE11-6F42C8EDCF2A}"/>
              </a:ext>
            </a:extLst>
          </p:cNvPr>
          <p:cNvSpPr/>
          <p:nvPr/>
        </p:nvSpPr>
        <p:spPr>
          <a:xfrm>
            <a:off x="113153" y="542791"/>
            <a:ext cx="12013652" cy="1375410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903AE376-419B-4715-B19D-FB865AB88F5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499" t="8595" r="3649" b="47158"/>
          <a:stretch/>
        </p:blipFill>
        <p:spPr>
          <a:xfrm>
            <a:off x="3902657" y="824780"/>
            <a:ext cx="1336689" cy="952277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C8BC85C9-5551-400E-AF8A-A52B09DB97C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09" t="10357" r="9279" b="40998"/>
          <a:stretch/>
        </p:blipFill>
        <p:spPr>
          <a:xfrm>
            <a:off x="2111396" y="796184"/>
            <a:ext cx="1253922" cy="10180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CA9832-21B5-4C83-A372-1A760DDC95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53496" y="3042670"/>
            <a:ext cx="941813" cy="7073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C81A1C6-F7AE-4040-9279-B03B4C1CF8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10855910" y="2993136"/>
            <a:ext cx="1133210" cy="8499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8C8DE6F-AF18-4678-B5BE-E5A840803D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16198" y="3012596"/>
            <a:ext cx="1128972" cy="846729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E6001030-061E-4D86-8C9B-F81DF6E97F0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3597" t="5738" r="5133" b="1959"/>
          <a:stretch/>
        </p:blipFill>
        <p:spPr>
          <a:xfrm>
            <a:off x="2244306" y="4107785"/>
            <a:ext cx="988102" cy="966352"/>
          </a:xfrm>
          <a:prstGeom prst="rect">
            <a:avLst/>
          </a:prstGeom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CE6FC06B-F6CC-49F6-9FB6-A90FCA66CD38}"/>
              </a:ext>
            </a:extLst>
          </p:cNvPr>
          <p:cNvSpPr txBox="1"/>
          <p:nvPr/>
        </p:nvSpPr>
        <p:spPr>
          <a:xfrm>
            <a:off x="3413522" y="3945386"/>
            <a:ext cx="882868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 - ion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monitoring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(LP2I Bordeaux/AIFIRA - IRSN/ MIRCOM)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Coll. LPSC Institut Néel-Grenoble LP2I-Bordeaux IRSN (C.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Léonhart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PhD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thesis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fr-FR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crossed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protons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up to 4 MeV, alpha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up 6 MeV and B, C, O, … ions up to 8  - 10 MeV.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Diamond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deep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etching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=&gt;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diamond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membrane of ~1 µm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(Néel)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Integration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the µ-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line =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extraction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window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96108B5A-A9DE-4A76-9118-57FF28DD1E2D}"/>
              </a:ext>
            </a:extLst>
          </p:cNvPr>
          <p:cNvSpPr/>
          <p:nvPr/>
        </p:nvSpPr>
        <p:spPr>
          <a:xfrm>
            <a:off x="6292456" y="5217910"/>
            <a:ext cx="5829420" cy="1241655"/>
          </a:xfrm>
          <a:prstGeom prst="roundRect">
            <a:avLst>
              <a:gd name="adj" fmla="val 18325"/>
            </a:avLst>
          </a:prstGeom>
          <a:noFill/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63DB022E-AE2F-4488-A9BD-1F67CDAB2D83}"/>
              </a:ext>
            </a:extLst>
          </p:cNvPr>
          <p:cNvSpPr txBox="1"/>
          <p:nvPr/>
        </p:nvSpPr>
        <p:spPr>
          <a:xfrm>
            <a:off x="6350251" y="5189590"/>
            <a:ext cx="559710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FF0000"/>
                </a:solidFill>
                <a:latin typeface="Calibri" panose="020F0502020204030204"/>
              </a:rPr>
              <a:t>∆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E-E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monolithic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detector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Coll. LPSC </a:t>
            </a:r>
            <a:r>
              <a:rPr lang="fr-FR" sz="1400" b="1" dirty="0">
                <a:solidFill>
                  <a:srgbClr val="0070C0"/>
                </a:solidFill>
                <a:latin typeface="Calibri" panose="020F0502020204030204"/>
              </a:rPr>
              <a:t>-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Néel (C.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Léonhart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PhD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thesis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fr-FR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P++ and P-</a:t>
            </a:r>
            <a:r>
              <a:rPr kumimoji="0" lang="fr-FR" sz="1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layers</a:t>
            </a:r>
            <a:r>
              <a:rPr kumimoji="0" lang="fr-FR" sz="1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400" baseline="0" dirty="0" err="1">
                <a:latin typeface="Calibri" panose="020F0502020204030204"/>
              </a:rPr>
              <a:t>Epitaxic</a:t>
            </a:r>
            <a:r>
              <a:rPr lang="fr-FR" sz="1400" dirty="0">
                <a:latin typeface="Calibri" panose="020F0502020204030204"/>
              </a:rPr>
              <a:t> on </a:t>
            </a:r>
            <a:r>
              <a:rPr lang="fr-FR" sz="1400" dirty="0" err="1">
                <a:latin typeface="Calibri" panose="020F0502020204030204"/>
              </a:rPr>
              <a:t>sCVD</a:t>
            </a:r>
            <a:r>
              <a:rPr lang="fr-FR" sz="1400" dirty="0">
                <a:latin typeface="Calibri" panose="020F0502020204030204"/>
              </a:rPr>
              <a:t> </a:t>
            </a:r>
            <a:r>
              <a:rPr lang="fr-FR" sz="1400" dirty="0" err="1">
                <a:latin typeface="Calibri" panose="020F0502020204030204"/>
              </a:rPr>
              <a:t>substrate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27DAE3CC-800A-45CD-8A12-6C8E50F8A1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46673" y="5527083"/>
            <a:ext cx="1615663" cy="905865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864409B0-584C-4BB6-866F-753D78EB0D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52958" y="5522332"/>
            <a:ext cx="1594511" cy="991370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F90B83D-1C71-4149-A350-E246BA82C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CNAO-IN2P3 collaboration meeting March 5th 2026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015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07AC830-8B3C-44C1-8AC2-E2BE2A97E6F6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9254" y="58074"/>
            <a:ext cx="1159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89254" y="618196"/>
            <a:ext cx="1195599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The developments are in connection with collaborations established at IN2P3 and INP, </a:t>
            </a:r>
            <a:r>
              <a:rPr lang="en-US" b="1" dirty="0" err="1">
                <a:solidFill>
                  <a:srgbClr val="002060"/>
                </a:solidFill>
              </a:rPr>
              <a:t>Inserm</a:t>
            </a:r>
            <a:r>
              <a:rPr lang="en-US" b="1" dirty="0">
                <a:solidFill>
                  <a:srgbClr val="002060"/>
                </a:solidFill>
              </a:rPr>
              <a:t>, CAL, IRSN and ESRF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Interdisciplinary research: IN2P3 - INP skills exchanges </a:t>
            </a: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characterization: sources (labs) + accelerator beams @ IN2P3  AIFIRA / GIP - ARRONAX, XBIC @ ESRF </a:t>
            </a:r>
            <a:endParaRPr lang="en-US" sz="8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Instrumentation (IN2P3 labs, </a:t>
            </a:r>
            <a:r>
              <a:rPr lang="en-US" dirty="0" err="1">
                <a:solidFill>
                  <a:srgbClr val="002060"/>
                </a:solidFill>
              </a:rPr>
              <a:t>Institut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Néel</a:t>
            </a:r>
            <a:r>
              <a:rPr lang="en-US" dirty="0">
                <a:solidFill>
                  <a:srgbClr val="002060"/>
                </a:solidFill>
              </a:rPr>
              <a:t>, etc.)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Diamond beam monitors + FE electronics and DAQ have been developed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Various specifications (time resolution, continuous or pulsed beams, single particle counting up to  10</a:t>
            </a:r>
            <a:r>
              <a:rPr lang="en-US" baseline="30000" dirty="0">
                <a:solidFill>
                  <a:srgbClr val="002060"/>
                </a:solidFill>
              </a:rPr>
              <a:t>6</a:t>
            </a:r>
            <a:r>
              <a:rPr lang="en-US" dirty="0">
                <a:solidFill>
                  <a:srgbClr val="002060"/>
                </a:solidFill>
              </a:rPr>
              <a:t> particle/bunch)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Diamond beam monitoring satisfies the FLASH therapy conditions (linear response in the range 1 – 4x10</a:t>
            </a:r>
            <a:r>
              <a:rPr lang="en-US" baseline="30000" dirty="0">
                <a:solidFill>
                  <a:srgbClr val="002060"/>
                </a:solidFill>
              </a:rPr>
              <a:t>5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Gy</a:t>
            </a:r>
            <a:r>
              <a:rPr lang="en-US" dirty="0">
                <a:solidFill>
                  <a:srgbClr val="002060"/>
                </a:solidFill>
              </a:rPr>
              <a:t>/s with X-rays and proton beams)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=&gt; the proposed systems will bring significant added value to the transfer of FLASH radiotherapy  to clinical trials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Simulation + aging studies are ongoing for a better understanding of the signal formation and the impact of very high fluences on charge collection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536100"/>
            <a:ext cx="2743200" cy="365125"/>
          </a:xfrm>
        </p:spPr>
        <p:txBody>
          <a:bodyPr/>
          <a:lstStyle/>
          <a:p>
            <a:fld id="{FB7F1212-E49F-42EE-A814-E7B73C61DA89}" type="slidenum">
              <a:rPr lang="fr-FR" smtClean="0"/>
              <a:t>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86AF69-8F37-4CF5-A5D0-DA292341E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6100"/>
            <a:ext cx="4114800" cy="365125"/>
          </a:xfrm>
        </p:spPr>
        <p:txBody>
          <a:bodyPr/>
          <a:lstStyle/>
          <a:p>
            <a:r>
              <a:rPr lang="en-US"/>
              <a:t>CNAO-IN2P3 collaboration meeting March 5th 2026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20762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dele presentation IN2P3">
  <a:themeElements>
    <a:clrScheme name="Thème IN2P3">
      <a:dk1>
        <a:srgbClr val="00294B"/>
      </a:dk1>
      <a:lt1>
        <a:srgbClr val="FFFFFF"/>
      </a:lt1>
      <a:dk2>
        <a:srgbClr val="456487"/>
      </a:dk2>
      <a:lt2>
        <a:srgbClr val="FFFFFF"/>
      </a:lt2>
      <a:accent1>
        <a:srgbClr val="00294B"/>
      </a:accent1>
      <a:accent2>
        <a:srgbClr val="456487"/>
      </a:accent2>
      <a:accent3>
        <a:srgbClr val="E75112"/>
      </a:accent3>
      <a:accent4>
        <a:srgbClr val="62C4DD"/>
      </a:accent4>
      <a:accent5>
        <a:srgbClr val="000000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_présentation_mensuelle.potx" id="{D023FFDD-4ABF-4755-B0E5-F6665BE189B7}" vid="{FAF66C0A-0EA8-456F-B3AD-965C525E28C9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5269</TotalTime>
  <Words>1760</Words>
  <Application>Microsoft Office PowerPoint</Application>
  <PresentationFormat>Grand écran</PresentationFormat>
  <Paragraphs>202</Paragraphs>
  <Slides>10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10</vt:i4>
      </vt:variant>
    </vt:vector>
  </HeadingPairs>
  <TitlesOfParts>
    <vt:vector size="21" baseType="lpstr">
      <vt:lpstr>ＭＳ Ｐゴシック</vt:lpstr>
      <vt:lpstr>Arial</vt:lpstr>
      <vt:lpstr>Arial Narrow</vt:lpstr>
      <vt:lpstr>Calibri</vt:lpstr>
      <vt:lpstr>Calibri Light</vt:lpstr>
      <vt:lpstr>Cambria Math</vt:lpstr>
      <vt:lpstr>Symbol</vt:lpstr>
      <vt:lpstr>Times New Roman</vt:lpstr>
      <vt:lpstr>Wingdings</vt:lpstr>
      <vt:lpstr>Thème Office</vt:lpstr>
      <vt:lpstr>Modele presentation IN2P3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Marie-Laure Gallin-Martel</dc:creator>
  <cp:lastModifiedBy>Marie-Laure Gallin-Martel</cp:lastModifiedBy>
  <cp:revision>708</cp:revision>
  <dcterms:created xsi:type="dcterms:W3CDTF">2022-02-21T11:02:48Z</dcterms:created>
  <dcterms:modified xsi:type="dcterms:W3CDTF">2026-03-02T14:11:10Z</dcterms:modified>
</cp:coreProperties>
</file>