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21" r:id="rId2"/>
    <p:sldId id="479" r:id="rId3"/>
    <p:sldId id="441" r:id="rId4"/>
    <p:sldId id="493" r:id="rId5"/>
    <p:sldId id="497" r:id="rId6"/>
    <p:sldId id="474" r:id="rId7"/>
    <p:sldId id="470" r:id="rId8"/>
    <p:sldId id="478" r:id="rId9"/>
    <p:sldId id="502" r:id="rId10"/>
    <p:sldId id="471" r:id="rId11"/>
    <p:sldId id="481" r:id="rId12"/>
    <p:sldId id="489" r:id="rId13"/>
    <p:sldId id="500" r:id="rId14"/>
    <p:sldId id="503" r:id="rId15"/>
    <p:sldId id="501" r:id="rId16"/>
    <p:sldId id="483" r:id="rId17"/>
    <p:sldId id="484" r:id="rId18"/>
    <p:sldId id="488" r:id="rId19"/>
    <p:sldId id="496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04FEA"/>
    <a:srgbClr val="F6FBFE"/>
    <a:srgbClr val="E7F2F8"/>
    <a:srgbClr val="1D51CB"/>
    <a:srgbClr val="0070C0"/>
    <a:srgbClr val="85C6D7"/>
    <a:srgbClr val="258CB7"/>
    <a:srgbClr val="258BB6"/>
    <a:srgbClr val="1F63AC"/>
    <a:srgbClr val="D8E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2297" autoAdjust="0"/>
  </p:normalViewPr>
  <p:slideViewPr>
    <p:cSldViewPr snapToGrid="0">
      <p:cViewPr varScale="1">
        <p:scale>
          <a:sx n="58" d="100"/>
          <a:sy n="58" d="100"/>
        </p:scale>
        <p:origin x="8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Relationship Id="rId4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4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E6D6A-C2CD-4F2E-93F9-B53A2A245FB0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F99E-90A2-43BA-B7D3-AA2F4A0112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176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8D963-7D7E-4B64-ACB6-A8D3F692FD5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581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8D963-7D7E-4B64-ACB6-A8D3F692FD5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9779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8D963-7D7E-4B64-ACB6-A8D3F692FD5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9669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9F99E-90A2-43BA-B7D3-AA2F4A0112B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893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8D963-7D7E-4B64-ACB6-A8D3F692FD5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053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9F99E-90A2-43BA-B7D3-AA2F4A0112B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320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6">
              <a:defRPr/>
            </a:pPr>
            <a:fld id="{D9C99A4F-8016-4EA8-B9F3-1FDDDB7BCF9F}" type="slidenum">
              <a:rPr lang="en-US">
                <a:solidFill>
                  <a:prstClr val="black"/>
                </a:solidFill>
                <a:latin typeface="Calibri"/>
              </a:rPr>
              <a:pPr defTabSz="914126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24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8D963-7D7E-4B64-ACB6-A8D3F692FD5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5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" name="Google Shape;2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593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741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solidFill>
                  <a:srgbClr val="204FEA"/>
                </a:solidFill>
              </a:rPr>
              <a:t>From innate danger signaling to in vivo immune validation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26">
              <a:defRPr/>
            </a:pPr>
            <a:fld id="{5F59EF05-A3FF-4164-B56C-93E0FA197FA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14126">
                <a:defRPr/>
              </a:pPr>
              <a:t>5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775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8D963-7D7E-4B64-ACB6-A8D3F692FD5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19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8D963-7D7E-4B64-ACB6-A8D3F692FD5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178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8D963-7D7E-4B64-ACB6-A8D3F692FD5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947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8D963-7D7E-4B64-ACB6-A8D3F692FD5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75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38D963-7D7E-4B64-ACB6-A8D3F692FD5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26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A530DA-0215-46FC-9E3D-DFCC9E715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215867-EBC9-4115-88CD-D0BDB8EE1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B5FCEC-B97E-44EC-8A03-7AE2ECA01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B80D-C5BD-4390-90F4-9B36FDBB86D7}" type="datetime1">
              <a:rPr lang="fr-FR" smtClean="0"/>
              <a:t>04/03/2026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70F4C3-5B8D-4DD2-B4E8-CDC2A9972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BE7F89-7EF8-4C6B-809B-F303CE3A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0B00-BCEA-4067-8E16-74E82B8915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60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022B26-F17B-4427-B3C9-7DF37C54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F9E13B-B9D0-45D8-A8D5-87CCCA1DB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D71AC3-5CC7-456D-B729-44AD6852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BCDC-CD89-49EB-BA01-C143248C7092}" type="datetime1">
              <a:rPr lang="fr-FR" smtClean="0"/>
              <a:t>04/03/2026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98B02E-781C-4089-BB56-AF616DA38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8F25D2-56AA-4538-A9FD-A5EB9D366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0B00-BCEA-4067-8E16-74E82B8915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041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158922-7813-40FA-8686-F5114FE4D6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AD3C40-15D7-4407-84A8-2952CB959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3A4CE7-1653-4B24-9914-9C20C9F94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5AB1B-5629-4BF3-90B9-478711E6656E}" type="datetime1">
              <a:rPr lang="fr-FR" smtClean="0"/>
              <a:t>04/03/2026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C9404C-9B28-4CF6-A30D-CD91A7F90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31767F-4619-4868-BA6C-9AE584D2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0B00-BCEA-4067-8E16-74E82B8915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706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CC925-AD6A-4189-AE80-ED0B97FC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9C1B17-E42A-4510-AC6C-49F7DEF8E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BF94C9-6302-4BA6-BF66-6FBD959E9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BB00-7E5F-47BF-B8C7-A37B74B35CBB}" type="datetime1">
              <a:rPr lang="fr-FR" smtClean="0"/>
              <a:t>04/03/2026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D83A91-BFC4-41C8-AD76-D6CD248A3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720E23-B70F-48A1-BE3F-63D144480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0B00-BCEA-4067-8E16-74E82B8915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6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4F2CB3-F7D8-4386-9EF2-E4C031E6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18A9A4-922A-4FDF-A073-6C3E7B75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0759CB-6ED1-4D2E-B363-FC21E3C75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599A-5468-45C2-BB8E-056EA7DA8487}" type="datetime1">
              <a:rPr lang="fr-FR" smtClean="0"/>
              <a:t>04/03/2026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6474DC-0E83-49FF-89FE-37973F7CA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D00F08-B6D6-41B9-A03F-CA01D56BD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0B00-BCEA-4067-8E16-74E82B8915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801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133B75-9961-4250-8B6B-45FA84080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0A432F-F029-4B41-93CF-522483FF7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9F5754-889E-43B5-A08A-0D65CCCED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20F2442-D932-40E7-B412-3F783B6A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7C53-434D-42DA-A939-F25E16463392}" type="datetime1">
              <a:rPr lang="fr-FR" smtClean="0"/>
              <a:t>04/03/2026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94FB40-B69D-4B04-8989-E330A675B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983579-C373-479F-BD6A-EA6D0FF8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0B00-BCEA-4067-8E16-74E82B8915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41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266B24-7853-4ADB-BD19-CD4A3953A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24D645-CEF4-4716-A3A2-760B87BC0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EA490F-F134-4D19-B725-C9B8766A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051D6F-9468-4956-8A4C-035DCC07E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8C031A-6CA4-480D-9A05-3890FAC5A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46A1737-0E50-4C26-A044-93E45C09E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2EC3-FBFB-4947-A3BB-0F94615D8EFC}" type="datetime1">
              <a:rPr lang="fr-FR" smtClean="0"/>
              <a:t>04/03/2026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57BDD62-A80D-4A0F-80EE-A665D74B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779D0F4-8529-4519-9CAF-E95EF7DB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0B00-BCEA-4067-8E16-74E82B8915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07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EAE52-0B7E-47DC-8AFA-7D7DF821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C7A7A-F5E3-4732-8AA8-9B4BD714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518D-A970-49E0-BF4A-421752F0C389}" type="datetime1">
              <a:rPr lang="fr-FR" smtClean="0"/>
              <a:t>04/03/2026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CE1E62-D231-43A0-A5C1-1343EF50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93CFAA-204C-475C-AFAB-D0327598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0B00-BCEA-4067-8E16-74E82B8915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60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EF71F7-4B16-43F9-B0EB-38121C0A6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73C6-E732-441F-99E7-DBE1118EC663}" type="datetime1">
              <a:rPr lang="fr-FR" smtClean="0"/>
              <a:t>04/03/2026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7B4625A-A2ED-4DEB-B4AF-AA977EAE7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13EB0C-61B7-4799-AA9B-C55EDAEAE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0B00-BCEA-4067-8E16-74E82B8915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09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552518-3F08-4F8B-91DD-3B34CA3EC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EBBD72-493D-49DE-84DE-4075F1805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4EB7A7-CE6A-411F-9943-A35725238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BDDF78-B380-4A44-98F3-15B434BFF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61C2-AE8B-4833-A048-CC8C79B20D0E}" type="datetime1">
              <a:rPr lang="fr-FR" smtClean="0"/>
              <a:t>04/03/2026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B6FCE3-8493-4948-9D6C-A54DC3BC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9A657D-0041-4600-B806-5E6A746E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0B00-BCEA-4067-8E16-74E82B8915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FF06A-A4C9-41C7-8716-5BBF03F72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6462ED9-E845-4540-B848-954E0E3EDE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F075A3-1946-4624-9554-6C983379F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0B50F7-ED4E-4619-A9AE-E0405F7B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FA8C-95B2-4B7C-8F78-9CB303F21471}" type="datetime1">
              <a:rPr lang="fr-FR" smtClean="0"/>
              <a:t>04/03/2026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A25DEE4-A2FB-466D-BEED-B152DCB00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ABF9F7-B3B1-4716-9D0B-794EB8B4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0B00-BCEA-4067-8E16-74E82B8915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35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51EB93E-A2E8-4DE2-B67E-93341E79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C5827-58E0-4A15-B5E6-0EB25ED98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16F157-5280-4F22-B24A-AD92AD5B1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E1CE5-3C70-4EF5-95A1-A49EFBF9FEE1}" type="datetime1">
              <a:rPr lang="fr-FR" smtClean="0"/>
              <a:t>04/03/2026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CF120-2B5E-4496-BC85-B7CBB7E42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C. Rodriguez-Lafrasse -  CNAO/IN2P3 Workshop 05/03/26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9060BB-59A1-42B0-981D-063272FEF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00B00-BCEA-4067-8E16-74E82B8915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21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hyperlink" Target="https://www.nature.com/ni" TargetMode="Externa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38.png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e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39.png"/><Relationship Id="rId10" Type="http://schemas.openxmlformats.org/officeDocument/2006/relationships/image" Target="../media/image45.emf"/><Relationship Id="rId4" Type="http://schemas.openxmlformats.org/officeDocument/2006/relationships/image" Target="../media/image42.emf"/><Relationship Id="rId9" Type="http://schemas.openxmlformats.org/officeDocument/2006/relationships/oleObject" Target="../embeddings/oleObject13.bin"/><Relationship Id="rId14" Type="http://schemas.openxmlformats.org/officeDocument/2006/relationships/hyperlink" Target="https://www.nature.com/ni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14.png"/><Relationship Id="rId21" Type="http://schemas.openxmlformats.org/officeDocument/2006/relationships/image" Target="../media/image62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7.pn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jpe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15.jp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4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jpeg"/><Relationship Id="rId10" Type="http://schemas.openxmlformats.org/officeDocument/2006/relationships/image" Target="../media/image77.jpeg"/><Relationship Id="rId4" Type="http://schemas.openxmlformats.org/officeDocument/2006/relationships/image" Target="../media/image72.png"/><Relationship Id="rId9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82.jpeg"/><Relationship Id="rId5" Type="http://schemas.openxmlformats.org/officeDocument/2006/relationships/image" Target="../media/image14.png"/><Relationship Id="rId10" Type="http://schemas.openxmlformats.org/officeDocument/2006/relationships/image" Target="../media/image15.jpg"/><Relationship Id="rId4" Type="http://schemas.openxmlformats.org/officeDocument/2006/relationships/image" Target="../media/image81.png"/><Relationship Id="rId9" Type="http://schemas.openxmlformats.org/officeDocument/2006/relationships/image" Target="../media/image8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3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3" Type="http://schemas.openxmlformats.org/officeDocument/2006/relationships/image" Target="../media/image15.jpg"/><Relationship Id="rId7" Type="http://schemas.openxmlformats.org/officeDocument/2006/relationships/image" Target="../media/image26.emf"/><Relationship Id="rId12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5.e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emf"/><Relationship Id="rId14" Type="http://schemas.openxmlformats.org/officeDocument/2006/relationships/image" Target="../media/image2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15.jp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6.e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9.png"/><Relationship Id="rId4" Type="http://schemas.openxmlformats.org/officeDocument/2006/relationships/hyperlink" Target="https://www.nature.com/n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Capture d’écran 2021-09-06 à 15.27.5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41189"/>
            <a:ext cx="12192000" cy="15665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2428019" y="3511725"/>
            <a:ext cx="7342586" cy="214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b="1" dirty="0"/>
              <a:t>Pr Claire Rodriguez-Lafrasse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Cellular and </a:t>
            </a:r>
            <a:r>
              <a:rPr lang="fr-FR" dirty="0" err="1"/>
              <a:t>Molecular</a:t>
            </a:r>
            <a:r>
              <a:rPr lang="fr-FR" dirty="0"/>
              <a:t> </a:t>
            </a:r>
            <a:r>
              <a:rPr lang="fr-FR" dirty="0" err="1"/>
              <a:t>Radiobiology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UMR CNRS 5822 - IP2I</a:t>
            </a:r>
            <a:endParaRPr dirty="0"/>
          </a:p>
          <a:p>
            <a:pPr>
              <a:spcBef>
                <a:spcPts val="0"/>
              </a:spcBef>
              <a:buSzPts val="2800"/>
            </a:pPr>
            <a:r>
              <a:rPr lang="fr-FR" dirty="0"/>
              <a:t>Lyon-Sud </a:t>
            </a:r>
            <a:r>
              <a:rPr lang="fr-FR" dirty="0" err="1"/>
              <a:t>Faculty</a:t>
            </a:r>
            <a:r>
              <a:rPr lang="fr-FR" dirty="0"/>
              <a:t> of </a:t>
            </a:r>
            <a:r>
              <a:rPr lang="fr-FR" dirty="0" err="1"/>
              <a:t>Medicine</a:t>
            </a:r>
            <a:endParaRPr dirty="0"/>
          </a:p>
        </p:txBody>
      </p:sp>
      <p:pic>
        <p:nvPicPr>
          <p:cNvPr id="94" name="Google Shape;94;p1" descr="Picture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809" y="5912947"/>
            <a:ext cx="907846" cy="88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Picture 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1182" y="6035411"/>
            <a:ext cx="1426635" cy="63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Image 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3481" y="5939387"/>
            <a:ext cx="1128170" cy="831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Image 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87348" y="5951050"/>
            <a:ext cx="864097" cy="80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Picture 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7186" y="5971646"/>
            <a:ext cx="766764" cy="76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 descr="Picture 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70976" y="5895495"/>
            <a:ext cx="1013971" cy="91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 descr="Image 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55171" y="5994442"/>
            <a:ext cx="1234366" cy="72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 descr="Image"/>
          <p:cNvPicPr preferRelativeResize="0"/>
          <p:nvPr/>
        </p:nvPicPr>
        <p:blipFill rotWithShape="1">
          <a:blip r:embed="rId11">
            <a:alphaModFix/>
          </a:blip>
          <a:srcRect t="36287" r="2490"/>
          <a:stretch/>
        </p:blipFill>
        <p:spPr>
          <a:xfrm>
            <a:off x="22195" y="-24064"/>
            <a:ext cx="12192000" cy="336077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/>
          <p:nvPr/>
        </p:nvSpPr>
        <p:spPr>
          <a:xfrm>
            <a:off x="1883769" y="5182560"/>
            <a:ext cx="843108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2400" b="1" dirty="0">
                <a:ea typeface="Calibri"/>
                <a:cs typeface="Calibri" panose="020F0502020204030204" pitchFamily="34" charset="0"/>
                <a:sym typeface="Calibri"/>
              </a:rPr>
              <a:t>CNAO/IN2P3 workshop - </a:t>
            </a:r>
            <a:r>
              <a:rPr lang="fr-FR" sz="2400" dirty="0">
                <a:ea typeface="Calibri"/>
                <a:cs typeface="Calibri" panose="020F0502020204030204" pitchFamily="34" charset="0"/>
                <a:sym typeface="Calibri"/>
              </a:rPr>
              <a:t>5</a:t>
            </a:r>
            <a:r>
              <a:rPr lang="fr-FR" sz="2400" b="1" dirty="0"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fr-FR" sz="2400" dirty="0">
                <a:cs typeface="Calibri" panose="020F0502020204030204" pitchFamily="34" charset="0"/>
                <a:sym typeface="Calibri"/>
              </a:rPr>
              <a:t>March 2026</a:t>
            </a:r>
            <a:endParaRPr lang="fr-FR" sz="2400" dirty="0"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755E37-07D6-4A31-9137-162D4CE34E21}"/>
              </a:ext>
            </a:extLst>
          </p:cNvPr>
          <p:cNvSpPr txBox="1"/>
          <p:nvPr/>
        </p:nvSpPr>
        <p:spPr>
          <a:xfrm>
            <a:off x="2311504" y="909725"/>
            <a:ext cx="7595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BIOHADRON: </a:t>
            </a:r>
            <a:r>
              <a:rPr lang="en-GB" sz="3600" b="1" dirty="0" err="1">
                <a:solidFill>
                  <a:schemeClr val="bg1"/>
                </a:solidFill>
              </a:rPr>
              <a:t>Unraveling</a:t>
            </a:r>
            <a:r>
              <a:rPr lang="en-GB" sz="3600" b="1" dirty="0">
                <a:solidFill>
                  <a:schemeClr val="bg1"/>
                </a:solidFill>
              </a:rPr>
              <a:t> the Radiobiological Basis of Carbon-Ion Clinical Superiority</a:t>
            </a:r>
            <a:endParaRPr lang="fr-FR" sz="66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2BFD98-7610-425D-826D-7CAB436E47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09069" y="6071076"/>
            <a:ext cx="1354206" cy="5679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2C3D697-42E8-42EF-BC15-76D834B2EF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4478" y="5814244"/>
            <a:ext cx="1066270" cy="1081569"/>
          </a:xfrm>
          <a:prstGeom prst="rect">
            <a:avLst/>
          </a:prstGeom>
        </p:spPr>
      </p:pic>
      <p:pic>
        <p:nvPicPr>
          <p:cNvPr id="17" name="Picture 6" descr="INCa. AAP 2026 Origines et causes des cancers pédiatriques - Cancéropole  Grand Ouest">
            <a:extLst>
              <a:ext uri="{FF2B5EF4-FFF2-40B4-BE49-F238E27FC236}">
                <a16:creationId xmlns:a16="http://schemas.microsoft.com/office/drawing/2014/main" id="{E12A1DDF-514A-4B80-80BC-CFD0B014E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96" y="5951015"/>
            <a:ext cx="1019644" cy="80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Série d'appels à projet CNRS/MITI | CNRS Nucléaire &amp; Particules">
            <a:extLst>
              <a:ext uri="{FF2B5EF4-FFF2-40B4-BE49-F238E27FC236}">
                <a16:creationId xmlns:a16="http://schemas.microsoft.com/office/drawing/2014/main" id="{6ACBBB9A-8436-4FAF-A85D-61F5B0C93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79" y="5926074"/>
            <a:ext cx="906186" cy="85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7B91299-91D5-4087-8FE8-973794E5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apture d’écran 2021-09-06 à 15.27.53.png" descr="Capture d’écran 2021-09-06 à 15.27.53.png">
            <a:extLst>
              <a:ext uri="{FF2B5EF4-FFF2-40B4-BE49-F238E27FC236}">
                <a16:creationId xmlns:a16="http://schemas.microsoft.com/office/drawing/2014/main" id="{F2ECD2CD-1DF8-4CEB-B696-AD646734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51"/>
          <a:stretch>
            <a:fillRect/>
          </a:stretch>
        </p:blipFill>
        <p:spPr>
          <a:xfrm>
            <a:off x="0" y="5513"/>
            <a:ext cx="12192000" cy="58262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Espace réservé du pied de page 1">
            <a:extLst>
              <a:ext uri="{FF2B5EF4-FFF2-40B4-BE49-F238E27FC236}">
                <a16:creationId xmlns:a16="http://schemas.microsoft.com/office/drawing/2014/main" id="{A86CC95E-74AA-400F-86A0-7601B0DC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000" y="6482595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C581B-2A9F-4954-BD89-CD2987597D55}"/>
              </a:ext>
            </a:extLst>
          </p:cNvPr>
          <p:cNvSpPr/>
          <p:nvPr/>
        </p:nvSpPr>
        <p:spPr>
          <a:xfrm>
            <a:off x="599573" y="72871"/>
            <a:ext cx="10992854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kern="1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Project 1 — Cytosolic DNA / </a:t>
            </a:r>
            <a:r>
              <a:rPr lang="en-GB" sz="2400" b="1" kern="18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cGAS</a:t>
            </a:r>
            <a:r>
              <a:rPr lang="en-GB" sz="2400" b="1" kern="1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–STING axis and TREX1</a:t>
            </a:r>
            <a:endParaRPr lang="fr-FR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EB2A0DC-579A-4B92-BB8B-B00B6919042A}"/>
              </a:ext>
            </a:extLst>
          </p:cNvPr>
          <p:cNvGrpSpPr/>
          <p:nvPr/>
        </p:nvGrpSpPr>
        <p:grpSpPr>
          <a:xfrm>
            <a:off x="5769823" y="1106357"/>
            <a:ext cx="6397128" cy="4859554"/>
            <a:chOff x="5621256" y="1038000"/>
            <a:chExt cx="6522907" cy="5078740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112A18C3-33CC-4BB1-8DFA-80195A97F673}"/>
                </a:ext>
              </a:extLst>
            </p:cNvPr>
            <p:cNvGrpSpPr/>
            <p:nvPr/>
          </p:nvGrpSpPr>
          <p:grpSpPr>
            <a:xfrm>
              <a:off x="5621256" y="1038000"/>
              <a:ext cx="6522907" cy="5078740"/>
              <a:chOff x="4994896" y="970863"/>
              <a:chExt cx="4114800" cy="2610537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739C923-CB4E-41DF-BAE0-AD87E06A51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5804"/>
              <a:stretch/>
            </p:blipFill>
            <p:spPr>
              <a:xfrm>
                <a:off x="4994896" y="1135294"/>
                <a:ext cx="4114800" cy="2239483"/>
              </a:xfrm>
              <a:prstGeom prst="rect">
                <a:avLst/>
              </a:prstGeom>
            </p:spPr>
          </p:pic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250835C-8BC5-4AF6-A0BD-2B6330DBBD98}"/>
                  </a:ext>
                </a:extLst>
              </p:cNvPr>
              <p:cNvSpPr txBox="1"/>
              <p:nvPr/>
            </p:nvSpPr>
            <p:spPr>
              <a:xfrm>
                <a:off x="5687417" y="3405841"/>
                <a:ext cx="2188187" cy="165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0" i="0" dirty="0" err="1">
                    <a:solidFill>
                      <a:srgbClr val="282828"/>
                    </a:solidFill>
                    <a:effectLst/>
                  </a:rPr>
                  <a:t>Adapted</a:t>
                </a:r>
                <a:r>
                  <a:rPr lang="fr-FR" sz="1400" b="0" i="0" dirty="0">
                    <a:solidFill>
                      <a:srgbClr val="282828"/>
                    </a:solidFill>
                    <a:effectLst/>
                  </a:rPr>
                  <a:t> </a:t>
                </a:r>
                <a:r>
                  <a:rPr lang="fr-FR" sz="1400" b="0" i="0" dirty="0" err="1">
                    <a:solidFill>
                      <a:srgbClr val="282828"/>
                    </a:solidFill>
                    <a:effectLst/>
                  </a:rPr>
                  <a:t>from</a:t>
                </a:r>
                <a:r>
                  <a:rPr lang="fr-FR" sz="1400" b="0" i="0" dirty="0">
                    <a:solidFill>
                      <a:srgbClr val="282828"/>
                    </a:solidFill>
                    <a:effectLst/>
                  </a:rPr>
                  <a:t> Xu et al Front. </a:t>
                </a:r>
                <a:r>
                  <a:rPr lang="fr-FR" sz="1400" b="0" i="0" dirty="0" err="1">
                    <a:solidFill>
                      <a:srgbClr val="282828"/>
                    </a:solidFill>
                    <a:effectLst/>
                  </a:rPr>
                  <a:t>Immunol</a:t>
                </a:r>
                <a:r>
                  <a:rPr lang="fr-FR" sz="1400" b="0" i="0" dirty="0">
                    <a:solidFill>
                      <a:srgbClr val="282828"/>
                    </a:solidFill>
                    <a:effectLst/>
                  </a:rPr>
                  <a:t>. </a:t>
                </a:r>
                <a:r>
                  <a:rPr lang="en-US" sz="1400" b="0" i="1" u="none" strike="noStrike" baseline="0" dirty="0"/>
                  <a:t>2021</a:t>
                </a:r>
                <a:endParaRPr lang="fr-FR" sz="1400" i="1" dirty="0"/>
              </a:p>
            </p:txBody>
          </p:sp>
          <p:sp>
            <p:nvSpPr>
              <p:cNvPr id="19" name="AutoShape 2" descr="Nature Immunology">
                <a:hlinkClick r:id="rId5"/>
                <a:extLst>
                  <a:ext uri="{FF2B5EF4-FFF2-40B4-BE49-F238E27FC236}">
                    <a16:creationId xmlns:a16="http://schemas.microsoft.com/office/drawing/2014/main" id="{53A23083-3E21-4B59-8DA1-E16F7473C8C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" name="Ellipse 4">
                <a:extLst>
                  <a:ext uri="{FF2B5EF4-FFF2-40B4-BE49-F238E27FC236}">
                    <a16:creationId xmlns:a16="http://schemas.microsoft.com/office/drawing/2014/main" id="{1CB02C64-6800-4A0A-91B3-39B2DCC7CBE9}"/>
                  </a:ext>
                </a:extLst>
              </p:cNvPr>
              <p:cNvSpPr/>
              <p:nvPr/>
            </p:nvSpPr>
            <p:spPr>
              <a:xfrm>
                <a:off x="7577191" y="1389603"/>
                <a:ext cx="617202" cy="323419"/>
              </a:xfrm>
              <a:prstGeom prst="rect">
                <a:avLst/>
              </a:prstGeom>
              <a:solidFill>
                <a:srgbClr val="E7F2F8"/>
              </a:solidFill>
              <a:ln>
                <a:solidFill>
                  <a:srgbClr val="E7F2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5EBC35EB-9F97-4129-B01D-F7F0D6529634}"/>
                  </a:ext>
                </a:extLst>
              </p:cNvPr>
              <p:cNvSpPr/>
              <p:nvPr/>
            </p:nvSpPr>
            <p:spPr>
              <a:xfrm rot="20883765">
                <a:off x="6580598" y="1833938"/>
                <a:ext cx="1505164" cy="77022"/>
              </a:xfrm>
              <a:prstGeom prst="rect">
                <a:avLst/>
              </a:prstGeom>
              <a:solidFill>
                <a:srgbClr val="F6FBFE"/>
              </a:solidFill>
              <a:ln>
                <a:solidFill>
                  <a:srgbClr val="F6FB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359926CD-8062-434A-B6BB-893EA33E6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150197">
                <a:off x="7514439" y="970863"/>
                <a:ext cx="1266333" cy="275289"/>
              </a:xfrm>
              <a:prstGeom prst="rect">
                <a:avLst/>
              </a:prstGeom>
            </p:spPr>
          </p:pic>
        </p:grp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5226E15-2259-4420-AB41-A2FC688723FA}"/>
                </a:ext>
              </a:extLst>
            </p:cNvPr>
            <p:cNvSpPr/>
            <p:nvPr/>
          </p:nvSpPr>
          <p:spPr>
            <a:xfrm>
              <a:off x="10399027" y="2177716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1E5130B-5E3A-4D14-B14D-535C2F62DB2E}"/>
                </a:ext>
              </a:extLst>
            </p:cNvPr>
            <p:cNvSpPr/>
            <p:nvPr/>
          </p:nvSpPr>
          <p:spPr>
            <a:xfrm>
              <a:off x="10473656" y="2008894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674144E3-5017-4798-B425-97B66EF40854}"/>
                </a:ext>
              </a:extLst>
            </p:cNvPr>
            <p:cNvSpPr/>
            <p:nvPr/>
          </p:nvSpPr>
          <p:spPr>
            <a:xfrm>
              <a:off x="10519375" y="2125463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99626526-34AC-4E4A-8A27-69268AEE2A0C}"/>
                </a:ext>
              </a:extLst>
            </p:cNvPr>
            <p:cNvSpPr/>
            <p:nvPr/>
          </p:nvSpPr>
          <p:spPr>
            <a:xfrm>
              <a:off x="10623346" y="2085863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5F54A090-1C88-4D32-9B5E-0FAC3EB21177}"/>
                </a:ext>
              </a:extLst>
            </p:cNvPr>
            <p:cNvSpPr/>
            <p:nvPr/>
          </p:nvSpPr>
          <p:spPr>
            <a:xfrm>
              <a:off x="10727648" y="2019938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</a:t>
              </a: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89EAEBFA-0294-496E-9C51-972718885F40}"/>
                </a:ext>
              </a:extLst>
            </p:cNvPr>
            <p:cNvSpPr/>
            <p:nvPr/>
          </p:nvSpPr>
          <p:spPr>
            <a:xfrm>
              <a:off x="10619028" y="2165063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</a:t>
              </a: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D76CA4E-D309-472B-9904-73B3894610E1}"/>
                </a:ext>
              </a:extLst>
            </p:cNvPr>
            <p:cNvSpPr/>
            <p:nvPr/>
          </p:nvSpPr>
          <p:spPr>
            <a:xfrm>
              <a:off x="10521540" y="2197516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5118A729-3804-4439-B400-B1310D8493B1}"/>
                </a:ext>
              </a:extLst>
            </p:cNvPr>
            <p:cNvSpPr/>
            <p:nvPr/>
          </p:nvSpPr>
          <p:spPr>
            <a:xfrm>
              <a:off x="10634449" y="1978079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2E1F1D0D-A8F2-43D5-986A-BC301DD03CF3}"/>
                </a:ext>
              </a:extLst>
            </p:cNvPr>
            <p:cNvSpPr/>
            <p:nvPr/>
          </p:nvSpPr>
          <p:spPr>
            <a:xfrm>
              <a:off x="10721955" y="2151083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4F644965-B476-4142-882C-4A2070617A43}"/>
                </a:ext>
              </a:extLst>
            </p:cNvPr>
            <p:cNvSpPr/>
            <p:nvPr/>
          </p:nvSpPr>
          <p:spPr>
            <a:xfrm>
              <a:off x="10432010" y="2075447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0CC32A16-9372-4294-84B2-EB3173830D88}"/>
                </a:ext>
              </a:extLst>
            </p:cNvPr>
            <p:cNvSpPr/>
            <p:nvPr/>
          </p:nvSpPr>
          <p:spPr>
            <a:xfrm>
              <a:off x="10548768" y="1997879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BDA759A7-23C9-4082-B9B1-4D9709826D94}"/>
                </a:ext>
              </a:extLst>
            </p:cNvPr>
            <p:cNvSpPr/>
            <p:nvPr/>
          </p:nvSpPr>
          <p:spPr>
            <a:xfrm>
              <a:off x="10744814" y="2256374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E0BB0C94-F01E-483A-B1DC-9A7F89A1432B}"/>
                </a:ext>
              </a:extLst>
            </p:cNvPr>
            <p:cNvSpPr/>
            <p:nvPr/>
          </p:nvSpPr>
          <p:spPr>
            <a:xfrm>
              <a:off x="10704788" y="2085392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29F09E77-9520-43D1-BD24-F09EDD727D78}"/>
                </a:ext>
              </a:extLst>
            </p:cNvPr>
            <p:cNvSpPr/>
            <p:nvPr/>
          </p:nvSpPr>
          <p:spPr>
            <a:xfrm>
              <a:off x="10814682" y="2105192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3C452EEE-B6DC-4152-8E0B-32E98A1124E0}"/>
                </a:ext>
              </a:extLst>
            </p:cNvPr>
            <p:cNvSpPr/>
            <p:nvPr/>
          </p:nvSpPr>
          <p:spPr>
            <a:xfrm>
              <a:off x="10611589" y="2250633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9909F7-7661-40F4-B891-57F4CF76B57D}"/>
              </a:ext>
            </a:extLst>
          </p:cNvPr>
          <p:cNvSpPr/>
          <p:nvPr/>
        </p:nvSpPr>
        <p:spPr>
          <a:xfrm>
            <a:off x="137522" y="908277"/>
            <a:ext cx="6131889" cy="3554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Objectives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‒"/>
            </a:pP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Quantify </a:t>
            </a:r>
            <a:r>
              <a:rPr lang="en-GB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cytosolic dsDNA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(time course)</a:t>
            </a:r>
            <a:endParaRPr lang="fr-F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‒"/>
            </a:pP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Measure pathway activation: </a:t>
            </a:r>
            <a:r>
              <a:rPr lang="en-GB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cGAS</a:t>
            </a:r>
            <a:r>
              <a:rPr lang="en-GB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–STING → TBK1/IRF3 → IFN-</a:t>
            </a:r>
            <a:r>
              <a:rPr lang="fr-FR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/ ISGs 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interferon stimulated genes)</a:t>
            </a:r>
            <a:endParaRPr lang="fr-F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‒"/>
            </a:pP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Assess </a:t>
            </a:r>
            <a:r>
              <a:rPr lang="en-GB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TREX1 induction/activity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as a potential </a:t>
            </a:r>
            <a:b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“immunogenicity brake”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‒"/>
            </a:pPr>
            <a:r>
              <a:rPr lang="en-US" sz="2000" dirty="0"/>
              <a:t>Evaluating the impact of </a:t>
            </a:r>
            <a:r>
              <a:rPr lang="en-US" sz="2000" b="1" dirty="0"/>
              <a:t>TREX1 inhibition</a:t>
            </a:r>
            <a:r>
              <a:rPr lang="en-US" sz="2000" dirty="0"/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‒"/>
            </a:pP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Link with functional readouts: </a:t>
            </a:r>
            <a:r>
              <a:rPr lang="en-GB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PD-L1 regulation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macrophage polarization markers, ICD markers</a:t>
            </a:r>
            <a:endParaRPr lang="fr-F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7FFCBE-5166-4F6F-B350-5FE88A510AE9}"/>
              </a:ext>
            </a:extLst>
          </p:cNvPr>
          <p:cNvSpPr/>
          <p:nvPr/>
        </p:nvSpPr>
        <p:spPr>
          <a:xfrm>
            <a:off x="7525122" y="2563062"/>
            <a:ext cx="822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rgbClr val="FF0000"/>
                </a:solidFill>
              </a:rPr>
              <a:t>TREX1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F5CA3DB-178A-4196-BFB4-23925FE0FE58}"/>
              </a:ext>
            </a:extLst>
          </p:cNvPr>
          <p:cNvGrpSpPr/>
          <p:nvPr/>
        </p:nvGrpSpPr>
        <p:grpSpPr>
          <a:xfrm>
            <a:off x="7540650" y="2429027"/>
            <a:ext cx="181302" cy="183350"/>
            <a:chOff x="5164143" y="2233512"/>
            <a:chExt cx="254903" cy="254385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3AAD72E6-AC7D-4EBA-87B2-8A296A980363}"/>
                </a:ext>
              </a:extLst>
            </p:cNvPr>
            <p:cNvCxnSpPr>
              <a:cxnSpLocks/>
            </p:cNvCxnSpPr>
            <p:nvPr/>
          </p:nvCxnSpPr>
          <p:spPr>
            <a:xfrm>
              <a:off x="5236801" y="2312811"/>
              <a:ext cx="182245" cy="175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DC6B8BDA-738F-426D-A84A-5C363FF595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4143" y="2233512"/>
              <a:ext cx="131405" cy="12663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Google Shape;246;p7" descr="cid:image001.jpg@01D8CE9B.5639C930">
            <a:extLst>
              <a:ext uri="{FF2B5EF4-FFF2-40B4-BE49-F238E27FC236}">
                <a16:creationId xmlns:a16="http://schemas.microsoft.com/office/drawing/2014/main" id="{879C64B2-51FC-4BAA-8ED4-F94A1A822E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09387" y="6160479"/>
            <a:ext cx="722948" cy="6686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F6F526D-BD6A-4AA9-B40A-EF95C58399F5}"/>
              </a:ext>
            </a:extLst>
          </p:cNvPr>
          <p:cNvSpPr/>
          <p:nvPr/>
        </p:nvSpPr>
        <p:spPr>
          <a:xfrm>
            <a:off x="9225772" y="3441178"/>
            <a:ext cx="358588" cy="2125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AA71D9B-E8BB-4A3B-8C8C-7432D7868816}"/>
              </a:ext>
            </a:extLst>
          </p:cNvPr>
          <p:cNvSpPr/>
          <p:nvPr/>
        </p:nvSpPr>
        <p:spPr>
          <a:xfrm>
            <a:off x="9405066" y="3208926"/>
            <a:ext cx="379356" cy="2813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DCC369A-EB6B-406E-9882-B72CCBBBF0AF}"/>
              </a:ext>
            </a:extLst>
          </p:cNvPr>
          <p:cNvSpPr/>
          <p:nvPr/>
        </p:nvSpPr>
        <p:spPr>
          <a:xfrm>
            <a:off x="10686348" y="3998133"/>
            <a:ext cx="537464" cy="334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560FCB7B-7EB1-4791-8D82-6191FCD5A71D}"/>
              </a:ext>
            </a:extLst>
          </p:cNvPr>
          <p:cNvSpPr/>
          <p:nvPr/>
        </p:nvSpPr>
        <p:spPr>
          <a:xfrm>
            <a:off x="11138711" y="4859870"/>
            <a:ext cx="546428" cy="2966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672AB811-FBEB-407F-99B2-5A47F981A3F3}"/>
              </a:ext>
            </a:extLst>
          </p:cNvPr>
          <p:cNvSpPr/>
          <p:nvPr/>
        </p:nvSpPr>
        <p:spPr>
          <a:xfrm>
            <a:off x="9246958" y="4862130"/>
            <a:ext cx="546428" cy="3642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17DE508-338A-4973-A4FB-E048B929F7F5}"/>
              </a:ext>
            </a:extLst>
          </p:cNvPr>
          <p:cNvSpPr/>
          <p:nvPr/>
        </p:nvSpPr>
        <p:spPr>
          <a:xfrm>
            <a:off x="9898122" y="3217888"/>
            <a:ext cx="465077" cy="272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2594AD95-5A01-41A2-A125-3B7F2307B029}"/>
              </a:ext>
            </a:extLst>
          </p:cNvPr>
          <p:cNvSpPr/>
          <p:nvPr/>
        </p:nvSpPr>
        <p:spPr>
          <a:xfrm>
            <a:off x="7017596" y="2949947"/>
            <a:ext cx="379356" cy="2120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106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8043350-F66A-4932-9A2B-ECAF7B10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4634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  <p:pic>
        <p:nvPicPr>
          <p:cNvPr id="11" name="Capture d’écran 2021-09-06 à 15.27.53.png" descr="Capture d’écran 2021-09-06 à 15.27.53.png">
            <a:extLst>
              <a:ext uri="{FF2B5EF4-FFF2-40B4-BE49-F238E27FC236}">
                <a16:creationId xmlns:a16="http://schemas.microsoft.com/office/drawing/2014/main" id="{F2ECD2CD-1DF8-4CEB-B696-AD646734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51"/>
          <a:stretch>
            <a:fillRect/>
          </a:stretch>
        </p:blipFill>
        <p:spPr>
          <a:xfrm>
            <a:off x="0" y="5513"/>
            <a:ext cx="12192000" cy="58262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D89E68E-0CBC-4F9A-A869-2BCFD52BB15C}"/>
              </a:ext>
            </a:extLst>
          </p:cNvPr>
          <p:cNvSpPr txBox="1"/>
          <p:nvPr/>
        </p:nvSpPr>
        <p:spPr>
          <a:xfrm>
            <a:off x="170446" y="71329"/>
            <a:ext cx="1185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Cytosolic DNA and </a:t>
            </a:r>
            <a:r>
              <a:rPr lang="en-US" sz="2400" b="1" dirty="0" err="1">
                <a:solidFill>
                  <a:schemeClr val="bg1"/>
                </a:solidFill>
              </a:rPr>
              <a:t>cGAS</a:t>
            </a:r>
            <a:r>
              <a:rPr lang="en-US" sz="2400" b="1" dirty="0">
                <a:solidFill>
                  <a:schemeClr val="bg1"/>
                </a:solidFill>
              </a:rPr>
              <a:t>–STING activation: key drivers of immunogenic signaling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CF04ECB-FE40-466C-96DD-30905D552838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6" y="1155558"/>
            <a:ext cx="6641792" cy="36502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83683C-9FF5-41E3-879A-7C377239F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2586" y="1844704"/>
            <a:ext cx="3565382" cy="2685921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A765A72-EF12-4557-A5D9-7A12FA7B4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12" y="5082150"/>
            <a:ext cx="75535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Cytosolic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DNA production </a:t>
            </a:r>
            <a:r>
              <a:rPr lang="fr-FR" altLang="fr-FR" b="1" dirty="0">
                <a:latin typeface="Arial" panose="020B0604020202020204" pitchFamily="34" charset="0"/>
              </a:rPr>
              <a:t>in SCC61 </a:t>
            </a:r>
            <a:r>
              <a:rPr lang="fr-FR" altLang="fr-FR" b="1" dirty="0" err="1">
                <a:latin typeface="Arial" panose="020B0604020202020204" pitchFamily="34" charset="0"/>
              </a:rPr>
              <a:t>cells</a:t>
            </a:r>
            <a:r>
              <a:rPr lang="fr-FR" altLang="fr-FR" b="1" dirty="0">
                <a:latin typeface="Arial" panose="020B0604020202020204" pitchFamily="34" charset="0"/>
              </a:rPr>
              <a:t> </a:t>
            </a:r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after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photon irradiation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Cytosolic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DNA in green, mitochondrial marker Cox IV in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red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nuclear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DNA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counterstained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DAPI (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blue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EAF23A-4AF7-4C0C-A7A8-795D2CBA79E0}"/>
              </a:ext>
            </a:extLst>
          </p:cNvPr>
          <p:cNvSpPr/>
          <p:nvPr/>
        </p:nvSpPr>
        <p:spPr>
          <a:xfrm>
            <a:off x="244486" y="741361"/>
            <a:ext cx="506876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Quantify </a:t>
            </a:r>
            <a:r>
              <a:rPr lang="en-GB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cytosolic dsDNA</a:t>
            </a:r>
            <a:r>
              <a:rPr lang="en-GB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(time course):</a:t>
            </a:r>
            <a:endParaRPr lang="fr-FR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2829AB-5693-4C0F-9927-19CAC323F189}"/>
              </a:ext>
            </a:extLst>
          </p:cNvPr>
          <p:cNvSpPr txBox="1"/>
          <p:nvPr/>
        </p:nvSpPr>
        <p:spPr>
          <a:xfrm>
            <a:off x="9515450" y="5983695"/>
            <a:ext cx="147604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Unpublished data</a:t>
            </a:r>
            <a:endParaRPr lang="fr-FR" sz="1400" dirty="0"/>
          </a:p>
        </p:txBody>
      </p:sp>
      <p:pic>
        <p:nvPicPr>
          <p:cNvPr id="10" name="Google Shape;246;p7" descr="cid:image001.jpg@01D8CE9B.5639C930">
            <a:extLst>
              <a:ext uri="{FF2B5EF4-FFF2-40B4-BE49-F238E27FC236}">
                <a16:creationId xmlns:a16="http://schemas.microsoft.com/office/drawing/2014/main" id="{F217932F-26CA-4D63-BDEA-655406E21A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09387" y="6160479"/>
            <a:ext cx="722948" cy="668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733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D3433-1521-8702-74CC-EFEF9A531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DF8007F6-0A00-161B-7F8F-ED6DE1FB51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864421"/>
              </p:ext>
            </p:extLst>
          </p:nvPr>
        </p:nvGraphicFramePr>
        <p:xfrm>
          <a:off x="3546336" y="3676051"/>
          <a:ext cx="3637668" cy="290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26" name="Prism 9" r:id="rId3" imgW="3568945" imgH="2851933" progId="Prism9.Document">
                  <p:embed/>
                </p:oleObj>
              </mc:Choice>
              <mc:Fallback>
                <p:oleObj name="Prism 9" r:id="rId3" imgW="3568945" imgH="2851933" progId="Prism9.Document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DF8007F6-0A00-161B-7F8F-ED6DE1FB51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6336" y="3676051"/>
                        <a:ext cx="3637668" cy="290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BB6FA02E-2595-A277-62FC-5C3D28FCD6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615581"/>
              </p:ext>
            </p:extLst>
          </p:nvPr>
        </p:nvGraphicFramePr>
        <p:xfrm>
          <a:off x="3532005" y="847174"/>
          <a:ext cx="3837739" cy="2842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27" name="Prism 9" r:id="rId5" imgW="3568945" imgH="2643106" progId="Prism9.Document">
                  <p:embed/>
                </p:oleObj>
              </mc:Choice>
              <mc:Fallback>
                <p:oleObj name="Prism 9" r:id="rId5" imgW="3568945" imgH="2643106" progId="Prism9.Document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BB6FA02E-2595-A277-62FC-5C3D28FCD6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32005" y="847174"/>
                        <a:ext cx="3837739" cy="2842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F220EEA0-E6AB-E432-FFAF-ED274B85CE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847121"/>
              </p:ext>
            </p:extLst>
          </p:nvPr>
        </p:nvGraphicFramePr>
        <p:xfrm>
          <a:off x="189233" y="3834791"/>
          <a:ext cx="3751145" cy="2778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28" name="Prism 9" r:id="rId7" imgW="3568945" imgH="2643106" progId="Prism9.Document">
                  <p:embed/>
                </p:oleObj>
              </mc:Choice>
              <mc:Fallback>
                <p:oleObj name="Prism 9" r:id="rId7" imgW="3568945" imgH="2643106" progId="Prism9.Document">
                  <p:embed/>
                  <p:pic>
                    <p:nvPicPr>
                      <p:cNvPr id="8" name="Objet 7">
                        <a:extLst>
                          <a:ext uri="{FF2B5EF4-FFF2-40B4-BE49-F238E27FC236}">
                            <a16:creationId xmlns:a16="http://schemas.microsoft.com/office/drawing/2014/main" id="{F220EEA0-E6AB-E432-FFAF-ED274B85CE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9233" y="3834791"/>
                        <a:ext cx="3751145" cy="2778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9AA44763-C809-719D-98E7-5CF111167A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802744"/>
              </p:ext>
            </p:extLst>
          </p:nvPr>
        </p:nvGraphicFramePr>
        <p:xfrm>
          <a:off x="150671" y="911137"/>
          <a:ext cx="3750486" cy="2777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29" name="Prism 9" r:id="rId9" imgW="3568945" imgH="2643106" progId="Prism9.Document">
                  <p:embed/>
                </p:oleObj>
              </mc:Choice>
              <mc:Fallback>
                <p:oleObj name="Prism 9" r:id="rId9" imgW="3568945" imgH="2643106" progId="Prism9.Document">
                  <p:embed/>
                  <p:pic>
                    <p:nvPicPr>
                      <p:cNvPr id="10" name="Objet 9">
                        <a:extLst>
                          <a:ext uri="{FF2B5EF4-FFF2-40B4-BE49-F238E27FC236}">
                            <a16:creationId xmlns:a16="http://schemas.microsoft.com/office/drawing/2014/main" id="{9AA44763-C809-719D-98E7-5CF111167A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0671" y="911137"/>
                        <a:ext cx="3750486" cy="2777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897CBC-AE79-46FB-B702-E62AB0B9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2760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pic>
        <p:nvPicPr>
          <p:cNvPr id="7" name="Capture d’écran 2021-09-06 à 15.27.53.png" descr="Capture d’écran 2021-09-06 à 15.27.53.png">
            <a:extLst>
              <a:ext uri="{FF2B5EF4-FFF2-40B4-BE49-F238E27FC236}">
                <a16:creationId xmlns:a16="http://schemas.microsoft.com/office/drawing/2014/main" id="{B0273F2C-3DAF-4AE9-9DBA-9A58D85A9E5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2551"/>
          <a:stretch>
            <a:fillRect/>
          </a:stretch>
        </p:blipFill>
        <p:spPr>
          <a:xfrm>
            <a:off x="0" y="5513"/>
            <a:ext cx="12192000" cy="58262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10DD544-A807-4534-9A12-EDDA644A5EAD}"/>
              </a:ext>
            </a:extLst>
          </p:cNvPr>
          <p:cNvSpPr txBox="1"/>
          <p:nvPr/>
        </p:nvSpPr>
        <p:spPr>
          <a:xfrm>
            <a:off x="168434" y="52301"/>
            <a:ext cx="1185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Cytosolic DNA and </a:t>
            </a:r>
            <a:r>
              <a:rPr lang="en-US" sz="2400" b="1" dirty="0" err="1">
                <a:solidFill>
                  <a:schemeClr val="bg1"/>
                </a:solidFill>
              </a:rPr>
              <a:t>cGAS</a:t>
            </a:r>
            <a:r>
              <a:rPr lang="en-US" sz="2400" b="1" dirty="0">
                <a:solidFill>
                  <a:schemeClr val="bg1"/>
                </a:solidFill>
              </a:rPr>
              <a:t>–STING activation: key drivers of immunogenic signaling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D5A552-0B18-428A-A00B-49773831B75C}"/>
              </a:ext>
            </a:extLst>
          </p:cNvPr>
          <p:cNvSpPr/>
          <p:nvPr/>
        </p:nvSpPr>
        <p:spPr>
          <a:xfrm>
            <a:off x="75811" y="659131"/>
            <a:ext cx="4657878" cy="407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Quantify </a:t>
            </a:r>
            <a:r>
              <a:rPr lang="en-GB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cytosolic dsDNA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(time course):</a:t>
            </a:r>
            <a:endParaRPr lang="fr-FR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D16101-8322-4EFF-9235-E4E17F309D7A}"/>
              </a:ext>
            </a:extLst>
          </p:cNvPr>
          <p:cNvSpPr txBox="1"/>
          <p:nvPr/>
        </p:nvSpPr>
        <p:spPr>
          <a:xfrm>
            <a:off x="7205019" y="662508"/>
            <a:ext cx="47477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Preliminary </a:t>
            </a:r>
            <a:r>
              <a:rPr lang="fr-FR" sz="2000" b="1" dirty="0" err="1"/>
              <a:t>results</a:t>
            </a:r>
            <a:r>
              <a:rPr lang="fr-FR" sz="2000" b="1" dirty="0"/>
              <a:t>:</a:t>
            </a:r>
          </a:p>
          <a:p>
            <a:pPr marL="342900" indent="-342900">
              <a:spcBef>
                <a:spcPts val="1200"/>
              </a:spcBef>
              <a:buFont typeface="Calibri" panose="020F0502020204030204" pitchFamily="34" charset="0"/>
              <a:buChar char="‒"/>
            </a:pPr>
            <a:r>
              <a:rPr lang="en-GB" sz="2000" dirty="0"/>
              <a:t>Carbon ions are as effective as photons at inducing cytosolic DNA release…</a:t>
            </a:r>
          </a:p>
          <a:p>
            <a:pPr marL="342900" indent="-342900">
              <a:spcBef>
                <a:spcPts val="1200"/>
              </a:spcBef>
              <a:buFont typeface="Calibri" panose="020F0502020204030204" pitchFamily="34" charset="0"/>
              <a:buChar char="‒"/>
            </a:pPr>
            <a:r>
              <a:rPr lang="en-GB" sz="2000" dirty="0"/>
              <a:t>More micronuclei formation?</a:t>
            </a:r>
          </a:p>
          <a:p>
            <a:pPr>
              <a:spcBef>
                <a:spcPts val="1200"/>
              </a:spcBef>
            </a:pPr>
            <a:endParaRPr lang="fr-FR" sz="20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847F30-BDE3-4B85-9FAA-FD648CBA164E}"/>
              </a:ext>
            </a:extLst>
          </p:cNvPr>
          <p:cNvSpPr txBox="1"/>
          <p:nvPr/>
        </p:nvSpPr>
        <p:spPr>
          <a:xfrm>
            <a:off x="9322410" y="6493499"/>
            <a:ext cx="147604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Unpublished data</a:t>
            </a:r>
            <a:endParaRPr lang="fr-FR" sz="1400" dirty="0"/>
          </a:p>
        </p:txBody>
      </p:sp>
      <p:pic>
        <p:nvPicPr>
          <p:cNvPr id="13" name="Google Shape;246;p7" descr="cid:image001.jpg@01D8CE9B.5639C930">
            <a:extLst>
              <a:ext uri="{FF2B5EF4-FFF2-40B4-BE49-F238E27FC236}">
                <a16:creationId xmlns:a16="http://schemas.microsoft.com/office/drawing/2014/main" id="{C3F4AE7D-8BD1-47AF-8727-13D223DB645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409387" y="6160479"/>
            <a:ext cx="722948" cy="6686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C311DFB-4BE8-4ECE-8762-FB1F1BF8C366}"/>
              </a:ext>
            </a:extLst>
          </p:cNvPr>
          <p:cNvGrpSpPr/>
          <p:nvPr/>
        </p:nvGrpSpPr>
        <p:grpSpPr>
          <a:xfrm>
            <a:off x="7296822" y="2591848"/>
            <a:ext cx="4747714" cy="3902958"/>
            <a:chOff x="6907745" y="2338960"/>
            <a:chExt cx="5305921" cy="4274147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3D7D9673-00A0-4DD3-B09D-03BA076ED3DE}"/>
                </a:ext>
              </a:extLst>
            </p:cNvPr>
            <p:cNvGrpSpPr/>
            <p:nvPr/>
          </p:nvGrpSpPr>
          <p:grpSpPr>
            <a:xfrm>
              <a:off x="6907745" y="2338960"/>
              <a:ext cx="5305921" cy="4274147"/>
              <a:chOff x="5618780" y="1038000"/>
              <a:chExt cx="6522907" cy="5335967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B1E9E467-B707-4105-BE02-FB1D73081A18}"/>
                  </a:ext>
                </a:extLst>
              </p:cNvPr>
              <p:cNvGrpSpPr/>
              <p:nvPr/>
            </p:nvGrpSpPr>
            <p:grpSpPr>
              <a:xfrm>
                <a:off x="5618780" y="1038000"/>
                <a:ext cx="6522907" cy="5335967"/>
                <a:chOff x="4993334" y="970863"/>
                <a:chExt cx="4114800" cy="2742755"/>
              </a:xfrm>
            </p:grpSpPr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B77199F3-2350-437F-9FFB-D464699306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t="15804"/>
                <a:stretch/>
              </p:blipFill>
              <p:spPr>
                <a:xfrm>
                  <a:off x="4993334" y="1135294"/>
                  <a:ext cx="4114800" cy="2239483"/>
                </a:xfrm>
                <a:prstGeom prst="rect">
                  <a:avLst/>
                </a:prstGeom>
              </p:spPr>
            </p:pic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8E8648B4-B046-40E0-8F99-60A87663B3A6}"/>
                    </a:ext>
                  </a:extLst>
                </p:cNvPr>
                <p:cNvSpPr txBox="1"/>
                <p:nvPr/>
              </p:nvSpPr>
              <p:spPr>
                <a:xfrm>
                  <a:off x="5687417" y="3405841"/>
                  <a:ext cx="340189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0" i="0" dirty="0" err="1">
                      <a:solidFill>
                        <a:srgbClr val="282828"/>
                      </a:solidFill>
                      <a:effectLst/>
                    </a:rPr>
                    <a:t>Adapted</a:t>
                  </a:r>
                  <a:r>
                    <a:rPr lang="fr-FR" sz="1400" b="0" i="0" dirty="0">
                      <a:solidFill>
                        <a:srgbClr val="282828"/>
                      </a:solidFill>
                      <a:effectLst/>
                    </a:rPr>
                    <a:t> </a:t>
                  </a:r>
                  <a:r>
                    <a:rPr lang="fr-FR" sz="1400" b="0" i="0" dirty="0" err="1">
                      <a:solidFill>
                        <a:srgbClr val="282828"/>
                      </a:solidFill>
                      <a:effectLst/>
                    </a:rPr>
                    <a:t>from</a:t>
                  </a:r>
                  <a:r>
                    <a:rPr lang="fr-FR" sz="1400" b="0" i="0" dirty="0">
                      <a:solidFill>
                        <a:srgbClr val="282828"/>
                      </a:solidFill>
                      <a:effectLst/>
                    </a:rPr>
                    <a:t> Xu et al Front. </a:t>
                  </a:r>
                  <a:r>
                    <a:rPr lang="fr-FR" sz="1400" b="0" i="0" dirty="0" err="1">
                      <a:solidFill>
                        <a:srgbClr val="282828"/>
                      </a:solidFill>
                      <a:effectLst/>
                    </a:rPr>
                    <a:t>Immunol</a:t>
                  </a:r>
                  <a:r>
                    <a:rPr lang="fr-FR" sz="1400" b="0" i="0" dirty="0">
                      <a:solidFill>
                        <a:srgbClr val="282828"/>
                      </a:solidFill>
                      <a:effectLst/>
                    </a:rPr>
                    <a:t>. </a:t>
                  </a:r>
                  <a:r>
                    <a:rPr lang="en-US" sz="1400" b="0" i="1" u="none" strike="noStrike" baseline="0" dirty="0"/>
                    <a:t>2021</a:t>
                  </a:r>
                  <a:endParaRPr lang="fr-FR" sz="1400" i="1" dirty="0"/>
                </a:p>
              </p:txBody>
            </p:sp>
            <p:sp>
              <p:nvSpPr>
                <p:cNvPr id="33" name="AutoShape 2" descr="Nature Immunology">
                  <a:hlinkClick r:id="rId14"/>
                  <a:extLst>
                    <a:ext uri="{FF2B5EF4-FFF2-40B4-BE49-F238E27FC236}">
                      <a16:creationId xmlns:a16="http://schemas.microsoft.com/office/drawing/2014/main" id="{7DCA3A61-B7E3-42C4-A541-0C832E7DDE9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43600" y="3276600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4" name="Ellipse 33">
                  <a:extLst>
                    <a:ext uri="{FF2B5EF4-FFF2-40B4-BE49-F238E27FC236}">
                      <a16:creationId xmlns:a16="http://schemas.microsoft.com/office/drawing/2014/main" id="{F1A0DCC5-752C-43D6-810D-8A88A20C8C08}"/>
                    </a:ext>
                  </a:extLst>
                </p:cNvPr>
                <p:cNvSpPr/>
                <p:nvPr/>
              </p:nvSpPr>
              <p:spPr>
                <a:xfrm>
                  <a:off x="7577191" y="1389603"/>
                  <a:ext cx="617202" cy="323419"/>
                </a:xfrm>
                <a:prstGeom prst="ellipse">
                  <a:avLst/>
                </a:prstGeom>
                <a:solidFill>
                  <a:srgbClr val="E7F2F8"/>
                </a:solidFill>
                <a:ln>
                  <a:solidFill>
                    <a:srgbClr val="E7F2F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Rectangle : coins arrondis 34">
                  <a:extLst>
                    <a:ext uri="{FF2B5EF4-FFF2-40B4-BE49-F238E27FC236}">
                      <a16:creationId xmlns:a16="http://schemas.microsoft.com/office/drawing/2014/main" id="{F6075BB2-3B7F-4645-B5CB-B9F27ABA9C46}"/>
                    </a:ext>
                  </a:extLst>
                </p:cNvPr>
                <p:cNvSpPr/>
                <p:nvPr/>
              </p:nvSpPr>
              <p:spPr>
                <a:xfrm rot="20883765">
                  <a:off x="6580598" y="1833938"/>
                  <a:ext cx="1505164" cy="77022"/>
                </a:xfrm>
                <a:prstGeom prst="roundRect">
                  <a:avLst/>
                </a:prstGeom>
                <a:solidFill>
                  <a:srgbClr val="F6FBFE"/>
                </a:solidFill>
                <a:ln>
                  <a:solidFill>
                    <a:srgbClr val="F6FBF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6" name="Image 35">
                  <a:extLst>
                    <a:ext uri="{FF2B5EF4-FFF2-40B4-BE49-F238E27FC236}">
                      <a16:creationId xmlns:a16="http://schemas.microsoft.com/office/drawing/2014/main" id="{5DB70AEB-7D71-4DAC-B63A-F72F43DF9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 rot="1150197">
                  <a:off x="7514439" y="970863"/>
                  <a:ext cx="1266333" cy="275289"/>
                </a:xfrm>
                <a:prstGeom prst="rect">
                  <a:avLst/>
                </a:prstGeom>
              </p:spPr>
            </p:pic>
          </p:grp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DBDF5259-7A22-4135-9938-2F6786648A7E}"/>
                  </a:ext>
                </a:extLst>
              </p:cNvPr>
              <p:cNvSpPr/>
              <p:nvPr/>
            </p:nvSpPr>
            <p:spPr>
              <a:xfrm>
                <a:off x="10399027" y="2177716"/>
                <a:ext cx="45719" cy="396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0A71C08-0FEF-465A-BD9F-EA2EEA08B905}"/>
                  </a:ext>
                </a:extLst>
              </p:cNvPr>
              <p:cNvSpPr/>
              <p:nvPr/>
            </p:nvSpPr>
            <p:spPr>
              <a:xfrm>
                <a:off x="10473656" y="2008894"/>
                <a:ext cx="45719" cy="4571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FF030B6F-8695-4FD4-8DCB-2B9F1D77EBDB}"/>
                  </a:ext>
                </a:extLst>
              </p:cNvPr>
              <p:cNvSpPr/>
              <p:nvPr/>
            </p:nvSpPr>
            <p:spPr>
              <a:xfrm>
                <a:off x="10519375" y="2125463"/>
                <a:ext cx="45719" cy="396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AFA37559-7437-4E4A-A160-9FD380C2ECB3}"/>
                  </a:ext>
                </a:extLst>
              </p:cNvPr>
              <p:cNvSpPr/>
              <p:nvPr/>
            </p:nvSpPr>
            <p:spPr>
              <a:xfrm>
                <a:off x="10623346" y="2085863"/>
                <a:ext cx="45719" cy="396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5362D96F-FD84-4A8E-AC4B-3266A718B6E1}"/>
                  </a:ext>
                </a:extLst>
              </p:cNvPr>
              <p:cNvSpPr/>
              <p:nvPr/>
            </p:nvSpPr>
            <p:spPr>
              <a:xfrm>
                <a:off x="10727648" y="2019938"/>
                <a:ext cx="45719" cy="4571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v</a:t>
                </a:r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700D0A2D-B331-4052-BF7A-BBBDB571A732}"/>
                  </a:ext>
                </a:extLst>
              </p:cNvPr>
              <p:cNvSpPr/>
              <p:nvPr/>
            </p:nvSpPr>
            <p:spPr>
              <a:xfrm>
                <a:off x="10619028" y="2165063"/>
                <a:ext cx="45719" cy="396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v</a:t>
                </a: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381919DB-0328-480D-A7AB-8B053CFF79CB}"/>
                  </a:ext>
                </a:extLst>
              </p:cNvPr>
              <p:cNvSpPr/>
              <p:nvPr/>
            </p:nvSpPr>
            <p:spPr>
              <a:xfrm>
                <a:off x="10521540" y="2197516"/>
                <a:ext cx="45719" cy="396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0AD498CD-5270-42C6-924E-A89B638DD1E6}"/>
                  </a:ext>
                </a:extLst>
              </p:cNvPr>
              <p:cNvSpPr/>
              <p:nvPr/>
            </p:nvSpPr>
            <p:spPr>
              <a:xfrm>
                <a:off x="10634449" y="1978079"/>
                <a:ext cx="45719" cy="396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3D9F12FA-428E-45B5-B5C6-09425A0B4C9E}"/>
                  </a:ext>
                </a:extLst>
              </p:cNvPr>
              <p:cNvSpPr/>
              <p:nvPr/>
            </p:nvSpPr>
            <p:spPr>
              <a:xfrm>
                <a:off x="10721955" y="2151083"/>
                <a:ext cx="45719" cy="396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595BC38E-A3C8-4C76-B529-0713479971E4}"/>
                  </a:ext>
                </a:extLst>
              </p:cNvPr>
              <p:cNvSpPr/>
              <p:nvPr/>
            </p:nvSpPr>
            <p:spPr>
              <a:xfrm>
                <a:off x="10432010" y="2075447"/>
                <a:ext cx="45719" cy="396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994D8A21-8848-4872-BB5C-446139E386F2}"/>
                  </a:ext>
                </a:extLst>
              </p:cNvPr>
              <p:cNvSpPr/>
              <p:nvPr/>
            </p:nvSpPr>
            <p:spPr>
              <a:xfrm>
                <a:off x="10548768" y="1997879"/>
                <a:ext cx="45719" cy="396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3D839119-03BF-491E-BE71-75F61E936E55}"/>
                  </a:ext>
                </a:extLst>
              </p:cNvPr>
              <p:cNvSpPr/>
              <p:nvPr/>
            </p:nvSpPr>
            <p:spPr>
              <a:xfrm>
                <a:off x="10744814" y="2256374"/>
                <a:ext cx="45719" cy="396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FFA4C879-94AF-4746-9E30-94811AC8CB67}"/>
                  </a:ext>
                </a:extLst>
              </p:cNvPr>
              <p:cNvSpPr/>
              <p:nvPr/>
            </p:nvSpPr>
            <p:spPr>
              <a:xfrm>
                <a:off x="10704788" y="2085392"/>
                <a:ext cx="45719" cy="396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38C2872-B094-4B6E-B5DF-F4161566DF63}"/>
                  </a:ext>
                </a:extLst>
              </p:cNvPr>
              <p:cNvSpPr/>
              <p:nvPr/>
            </p:nvSpPr>
            <p:spPr>
              <a:xfrm>
                <a:off x="10814682" y="2105192"/>
                <a:ext cx="45719" cy="396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5659B30E-8B8E-4AA6-8F21-44022E259B83}"/>
                  </a:ext>
                </a:extLst>
              </p:cNvPr>
              <p:cNvSpPr/>
              <p:nvPr/>
            </p:nvSpPr>
            <p:spPr>
              <a:xfrm>
                <a:off x="10611589" y="2250633"/>
                <a:ext cx="45719" cy="396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99F365A7-7E71-4DE4-9715-0B5D6BEE555C}"/>
                </a:ext>
              </a:extLst>
            </p:cNvPr>
            <p:cNvSpPr/>
            <p:nvPr/>
          </p:nvSpPr>
          <p:spPr>
            <a:xfrm>
              <a:off x="10998490" y="4705330"/>
              <a:ext cx="448066" cy="3708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405F0D48-3189-49C2-BB1B-0220EA24458B}"/>
                </a:ext>
              </a:extLst>
            </p:cNvPr>
            <p:cNvSpPr/>
            <p:nvPr/>
          </p:nvSpPr>
          <p:spPr>
            <a:xfrm>
              <a:off x="9888552" y="4083654"/>
              <a:ext cx="463583" cy="20801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FE47486D-6CC8-4E30-AB7B-13D3017C619A}"/>
                </a:ext>
              </a:extLst>
            </p:cNvPr>
            <p:cNvSpPr/>
            <p:nvPr/>
          </p:nvSpPr>
          <p:spPr>
            <a:xfrm>
              <a:off x="10271416" y="4087835"/>
              <a:ext cx="463185" cy="2521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2C5BB4B8-F724-4A7C-A9C9-6AFB0295C28E}"/>
                </a:ext>
              </a:extLst>
            </p:cNvPr>
            <p:cNvSpPr/>
            <p:nvPr/>
          </p:nvSpPr>
          <p:spPr>
            <a:xfrm>
              <a:off x="7927857" y="3866395"/>
              <a:ext cx="313156" cy="18986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1F0AFF7-C49D-4BD7-8889-EAFC71A205A1}"/>
                </a:ext>
              </a:extLst>
            </p:cNvPr>
            <p:cNvSpPr/>
            <p:nvPr/>
          </p:nvSpPr>
          <p:spPr>
            <a:xfrm>
              <a:off x="8294455" y="3557339"/>
              <a:ext cx="822684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800" b="1" dirty="0">
                  <a:solidFill>
                    <a:srgbClr val="FF0000"/>
                  </a:solidFill>
                </a:rPr>
                <a:t>TREX1</a:t>
              </a:r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2039290F-3958-4F8F-988D-B0A2C4F4FBF5}"/>
                </a:ext>
              </a:extLst>
            </p:cNvPr>
            <p:cNvGrpSpPr/>
            <p:nvPr/>
          </p:nvGrpSpPr>
          <p:grpSpPr>
            <a:xfrm>
              <a:off x="8344816" y="3450372"/>
              <a:ext cx="181302" cy="183350"/>
              <a:chOff x="5164143" y="2233512"/>
              <a:chExt cx="254903" cy="254385"/>
            </a:xfrm>
          </p:grpSpPr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966C35AD-4127-48EE-BE3C-145C4B3790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6801" y="2312811"/>
                <a:ext cx="182245" cy="17508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2061794C-0808-4B44-9600-F3A994DCA0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64143" y="2233512"/>
                <a:ext cx="131405" cy="12663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30108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apture d’écran 2021-09-06 à 15.27.53.png" descr="Capture d’écran 2021-09-06 à 15.27.53.png">
            <a:extLst>
              <a:ext uri="{FF2B5EF4-FFF2-40B4-BE49-F238E27FC236}">
                <a16:creationId xmlns:a16="http://schemas.microsoft.com/office/drawing/2014/main" id="{F2ECD2CD-1DF8-4CEB-B696-AD646734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51"/>
          <a:stretch>
            <a:fillRect/>
          </a:stretch>
        </p:blipFill>
        <p:spPr>
          <a:xfrm>
            <a:off x="0" y="5513"/>
            <a:ext cx="12192000" cy="58262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Espace réservé du pied de page 1">
            <a:extLst>
              <a:ext uri="{FF2B5EF4-FFF2-40B4-BE49-F238E27FC236}">
                <a16:creationId xmlns:a16="http://schemas.microsoft.com/office/drawing/2014/main" id="{A86CC95E-74AA-400F-86A0-7601B0DC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000" y="6471709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C581B-2A9F-4954-BD89-CD2987597D55}"/>
              </a:ext>
            </a:extLst>
          </p:cNvPr>
          <p:cNvSpPr/>
          <p:nvPr/>
        </p:nvSpPr>
        <p:spPr>
          <a:xfrm>
            <a:off x="593553" y="72271"/>
            <a:ext cx="10992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Cytosolic DNA and </a:t>
            </a:r>
            <a:r>
              <a:rPr lang="en-US" sz="2400" b="1" dirty="0" err="1">
                <a:solidFill>
                  <a:schemeClr val="bg1"/>
                </a:solidFill>
              </a:rPr>
              <a:t>cGAS</a:t>
            </a:r>
            <a:r>
              <a:rPr lang="en-US" sz="2400" b="1" dirty="0">
                <a:solidFill>
                  <a:schemeClr val="bg1"/>
                </a:solidFill>
              </a:rPr>
              <a:t>–STING activation: key drivers of immunogenic signaling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47D438-B763-447F-AC2F-33061E4CD857}"/>
              </a:ext>
            </a:extLst>
          </p:cNvPr>
          <p:cNvSpPr/>
          <p:nvPr/>
        </p:nvSpPr>
        <p:spPr>
          <a:xfrm>
            <a:off x="283168" y="648278"/>
            <a:ext cx="8353868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Measure pathway activation: </a:t>
            </a:r>
            <a:r>
              <a:rPr lang="en-GB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cGAS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–STING → TBK1/IRF3 → IFN-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/ ISGs</a:t>
            </a:r>
            <a:endParaRPr lang="fr-FR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2D7DF2-C7C7-40FB-B1DF-EE32C61AE5AB}"/>
              </a:ext>
            </a:extLst>
          </p:cNvPr>
          <p:cNvSpPr/>
          <p:nvPr/>
        </p:nvSpPr>
        <p:spPr>
          <a:xfrm>
            <a:off x="360524" y="5577769"/>
            <a:ext cx="10612276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Assess </a:t>
            </a:r>
            <a:r>
              <a:rPr lang="en-GB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TREX1 induction/activity</a:t>
            </a:r>
            <a:r>
              <a:rPr lang="en-GB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as a potential “immunogenicity brake” and  evaluate </a:t>
            </a:r>
            <a:r>
              <a:rPr lang="en-GB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TREX1 inhibition</a:t>
            </a:r>
            <a:endParaRPr lang="fr-FR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lvl="0" indent="-176213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Link with functional readouts: </a:t>
            </a:r>
            <a:r>
              <a:rPr lang="en-GB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PD-L1 regulation</a:t>
            </a:r>
            <a:r>
              <a:rPr lang="en-GB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, macrophage polarization markers, ICD markers</a:t>
            </a:r>
            <a:endParaRPr lang="fr-FR" sz="24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D5E16553-15C8-4AB0-B7E0-299BF0606BBA}"/>
              </a:ext>
            </a:extLst>
          </p:cNvPr>
          <p:cNvSpPr txBox="1"/>
          <p:nvPr/>
        </p:nvSpPr>
        <p:spPr>
          <a:xfrm>
            <a:off x="2110439" y="6456527"/>
            <a:ext cx="147604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Unpublished data</a:t>
            </a:r>
            <a:endParaRPr lang="fr-FR" sz="1400" dirty="0"/>
          </a:p>
        </p:txBody>
      </p:sp>
      <p:pic>
        <p:nvPicPr>
          <p:cNvPr id="135" name="Google Shape;246;p7" descr="cid:image001.jpg@01D8CE9B.5639C930">
            <a:extLst>
              <a:ext uri="{FF2B5EF4-FFF2-40B4-BE49-F238E27FC236}">
                <a16:creationId xmlns:a16="http://schemas.microsoft.com/office/drawing/2014/main" id="{FDAED7F5-B926-44C3-AC17-7AB1E645C5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09387" y="6160479"/>
            <a:ext cx="722948" cy="66865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ZoneTexte 135">
            <a:extLst>
              <a:ext uri="{FF2B5EF4-FFF2-40B4-BE49-F238E27FC236}">
                <a16:creationId xmlns:a16="http://schemas.microsoft.com/office/drawing/2014/main" id="{17B93BDE-673F-455B-A872-8ECE29453E5D}"/>
              </a:ext>
            </a:extLst>
          </p:cNvPr>
          <p:cNvSpPr txBox="1"/>
          <p:nvPr/>
        </p:nvSpPr>
        <p:spPr>
          <a:xfrm>
            <a:off x="1068896" y="1108342"/>
            <a:ext cx="334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SCC61 photons</a:t>
            </a:r>
          </a:p>
        </p:txBody>
      </p: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9B83DFB6-C727-4C4E-B032-7AAF80E95B61}"/>
              </a:ext>
            </a:extLst>
          </p:cNvPr>
          <p:cNvGrpSpPr/>
          <p:nvPr/>
        </p:nvGrpSpPr>
        <p:grpSpPr>
          <a:xfrm>
            <a:off x="481425" y="1601887"/>
            <a:ext cx="2710860" cy="677923"/>
            <a:chOff x="3353849" y="2392334"/>
            <a:chExt cx="2783078" cy="677923"/>
          </a:xfrm>
        </p:grpSpPr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98AA7F6F-C613-48AB-B35D-10533D9ED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1886" y="2672296"/>
              <a:ext cx="756000" cy="153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139" name="Groupe 138">
              <a:extLst>
                <a:ext uri="{FF2B5EF4-FFF2-40B4-BE49-F238E27FC236}">
                  <a16:creationId xmlns:a16="http://schemas.microsoft.com/office/drawing/2014/main" id="{B1B9EF4A-E4DB-43EC-A75B-4DC45B8F1166}"/>
                </a:ext>
              </a:extLst>
            </p:cNvPr>
            <p:cNvGrpSpPr/>
            <p:nvPr/>
          </p:nvGrpSpPr>
          <p:grpSpPr>
            <a:xfrm>
              <a:off x="3353849" y="2736827"/>
              <a:ext cx="1223682" cy="333430"/>
              <a:chOff x="4143629" y="2563367"/>
              <a:chExt cx="1136379" cy="316505"/>
            </a:xfrm>
          </p:grpSpPr>
          <p:sp>
            <p:nvSpPr>
              <p:cNvPr id="155" name="ZoneTexte 154">
                <a:extLst>
                  <a:ext uri="{FF2B5EF4-FFF2-40B4-BE49-F238E27FC236}">
                    <a16:creationId xmlns:a16="http://schemas.microsoft.com/office/drawing/2014/main" id="{BD15162B-5A2F-4E3B-9FAB-EDD24CAF1AD2}"/>
                  </a:ext>
                </a:extLst>
              </p:cNvPr>
              <p:cNvSpPr txBox="1"/>
              <p:nvPr/>
            </p:nvSpPr>
            <p:spPr>
              <a:xfrm>
                <a:off x="4143629" y="2563367"/>
                <a:ext cx="362814" cy="1899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CTL</a:t>
                </a:r>
              </a:p>
            </p:txBody>
          </p:sp>
          <p:sp>
            <p:nvSpPr>
              <p:cNvPr id="156" name="ZoneTexte 155">
                <a:extLst>
                  <a:ext uri="{FF2B5EF4-FFF2-40B4-BE49-F238E27FC236}">
                    <a16:creationId xmlns:a16="http://schemas.microsoft.com/office/drawing/2014/main" id="{404F8DAC-3FAE-4F50-81AC-B5C4489C1398}"/>
                  </a:ext>
                </a:extLst>
              </p:cNvPr>
              <p:cNvSpPr txBox="1"/>
              <p:nvPr/>
            </p:nvSpPr>
            <p:spPr>
              <a:xfrm>
                <a:off x="4334294" y="2572095"/>
                <a:ext cx="311993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6H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57" name="ZoneTexte 156">
                <a:extLst>
                  <a:ext uri="{FF2B5EF4-FFF2-40B4-BE49-F238E27FC236}">
                    <a16:creationId xmlns:a16="http://schemas.microsoft.com/office/drawing/2014/main" id="{869AA418-92C8-47C8-A96D-3F8C8D5C066D}"/>
                  </a:ext>
                </a:extLst>
              </p:cNvPr>
              <p:cNvSpPr txBox="1"/>
              <p:nvPr/>
            </p:nvSpPr>
            <p:spPr>
              <a:xfrm>
                <a:off x="4509704" y="2563368"/>
                <a:ext cx="385801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24H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58" name="ZoneTexte 157">
                <a:extLst>
                  <a:ext uri="{FF2B5EF4-FFF2-40B4-BE49-F238E27FC236}">
                    <a16:creationId xmlns:a16="http://schemas.microsoft.com/office/drawing/2014/main" id="{02B47E47-A8F8-41E8-AE67-4564F1C307F3}"/>
                  </a:ext>
                </a:extLst>
              </p:cNvPr>
              <p:cNvSpPr txBox="1"/>
              <p:nvPr/>
            </p:nvSpPr>
            <p:spPr>
              <a:xfrm>
                <a:off x="4684714" y="2563368"/>
                <a:ext cx="412017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48H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59" name="ZoneTexte 158">
                <a:extLst>
                  <a:ext uri="{FF2B5EF4-FFF2-40B4-BE49-F238E27FC236}">
                    <a16:creationId xmlns:a16="http://schemas.microsoft.com/office/drawing/2014/main" id="{4B4695B5-63A7-41E6-AA57-2FFE5DB25049}"/>
                  </a:ext>
                </a:extLst>
              </p:cNvPr>
              <p:cNvSpPr txBox="1"/>
              <p:nvPr/>
            </p:nvSpPr>
            <p:spPr>
              <a:xfrm>
                <a:off x="4867991" y="2563368"/>
                <a:ext cx="412017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72H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140" name="Groupe 139">
              <a:extLst>
                <a:ext uri="{FF2B5EF4-FFF2-40B4-BE49-F238E27FC236}">
                  <a16:creationId xmlns:a16="http://schemas.microsoft.com/office/drawing/2014/main" id="{C9B5D970-B1A8-404B-AA4F-D809D07A0F93}"/>
                </a:ext>
              </a:extLst>
            </p:cNvPr>
            <p:cNvGrpSpPr/>
            <p:nvPr/>
          </p:nvGrpSpPr>
          <p:grpSpPr>
            <a:xfrm>
              <a:off x="4360965" y="2736829"/>
              <a:ext cx="999578" cy="324241"/>
              <a:chOff x="3664635" y="2581104"/>
              <a:chExt cx="928264" cy="307782"/>
            </a:xfrm>
          </p:grpSpPr>
          <p:sp>
            <p:nvSpPr>
              <p:cNvPr id="151" name="ZoneTexte 150">
                <a:extLst>
                  <a:ext uri="{FF2B5EF4-FFF2-40B4-BE49-F238E27FC236}">
                    <a16:creationId xmlns:a16="http://schemas.microsoft.com/office/drawing/2014/main" id="{99012FE8-2C60-4D68-BA41-EFC4E4487ED0}"/>
                  </a:ext>
                </a:extLst>
              </p:cNvPr>
              <p:cNvSpPr txBox="1"/>
              <p:nvPr/>
            </p:nvSpPr>
            <p:spPr>
              <a:xfrm>
                <a:off x="3664635" y="2581109"/>
                <a:ext cx="412017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6H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52" name="ZoneTexte 151">
                <a:extLst>
                  <a:ext uri="{FF2B5EF4-FFF2-40B4-BE49-F238E27FC236}">
                    <a16:creationId xmlns:a16="http://schemas.microsoft.com/office/drawing/2014/main" id="{C4F38008-934A-4009-A10D-4F33C748F87E}"/>
                  </a:ext>
                </a:extLst>
              </p:cNvPr>
              <p:cNvSpPr txBox="1"/>
              <p:nvPr/>
            </p:nvSpPr>
            <p:spPr>
              <a:xfrm>
                <a:off x="3820179" y="2581104"/>
                <a:ext cx="412017" cy="2000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24H</a:t>
                </a:r>
              </a:p>
            </p:txBody>
          </p:sp>
          <p:sp>
            <p:nvSpPr>
              <p:cNvPr id="153" name="ZoneTexte 152">
                <a:extLst>
                  <a:ext uri="{FF2B5EF4-FFF2-40B4-BE49-F238E27FC236}">
                    <a16:creationId xmlns:a16="http://schemas.microsoft.com/office/drawing/2014/main" id="{E563DC61-7C04-4A20-9973-27742C2D561B}"/>
                  </a:ext>
                </a:extLst>
              </p:cNvPr>
              <p:cNvSpPr txBox="1"/>
              <p:nvPr/>
            </p:nvSpPr>
            <p:spPr>
              <a:xfrm>
                <a:off x="3990058" y="2581480"/>
                <a:ext cx="412017" cy="2000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48H</a:t>
                </a:r>
              </a:p>
            </p:txBody>
          </p:sp>
          <p:sp>
            <p:nvSpPr>
              <p:cNvPr id="154" name="ZoneTexte 153">
                <a:extLst>
                  <a:ext uri="{FF2B5EF4-FFF2-40B4-BE49-F238E27FC236}">
                    <a16:creationId xmlns:a16="http://schemas.microsoft.com/office/drawing/2014/main" id="{A8B67C9F-BFF3-40DE-9FA8-5ED82E6B700A}"/>
                  </a:ext>
                </a:extLst>
              </p:cNvPr>
              <p:cNvSpPr txBox="1"/>
              <p:nvPr/>
            </p:nvSpPr>
            <p:spPr>
              <a:xfrm>
                <a:off x="4180882" y="2582032"/>
                <a:ext cx="412017" cy="2000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72H</a:t>
                </a:r>
              </a:p>
            </p:txBody>
          </p:sp>
        </p:grpSp>
        <p:cxnSp>
          <p:nvCxnSpPr>
            <p:cNvPr id="141" name="Connecteur droit 140">
              <a:extLst>
                <a:ext uri="{FF2B5EF4-FFF2-40B4-BE49-F238E27FC236}">
                  <a16:creationId xmlns:a16="http://schemas.microsoft.com/office/drawing/2014/main" id="{93420AAE-3EBC-478A-9DE9-DB54310D53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3967" y="2670194"/>
              <a:ext cx="828000" cy="153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4E5B9329-DF7E-4AF3-9456-7221CD6BFC80}"/>
                </a:ext>
              </a:extLst>
            </p:cNvPr>
            <p:cNvSpPr txBox="1"/>
            <p:nvPr/>
          </p:nvSpPr>
          <p:spPr>
            <a:xfrm>
              <a:off x="3756854" y="2420890"/>
              <a:ext cx="65951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 Gy</a:t>
              </a:r>
            </a:p>
          </p:txBody>
        </p:sp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DDE767B2-B8A6-48AF-A12C-A4E6736125BE}"/>
                </a:ext>
              </a:extLst>
            </p:cNvPr>
            <p:cNvSpPr txBox="1"/>
            <p:nvPr/>
          </p:nvSpPr>
          <p:spPr>
            <a:xfrm>
              <a:off x="4477481" y="2406321"/>
              <a:ext cx="454559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5 Gy</a:t>
              </a:r>
            </a:p>
          </p:txBody>
        </p:sp>
        <p:grpSp>
          <p:nvGrpSpPr>
            <p:cNvPr id="144" name="Groupe 143">
              <a:extLst>
                <a:ext uri="{FF2B5EF4-FFF2-40B4-BE49-F238E27FC236}">
                  <a16:creationId xmlns:a16="http://schemas.microsoft.com/office/drawing/2014/main" id="{7D96EE3C-A015-48A1-9759-EA8167714F6E}"/>
                </a:ext>
              </a:extLst>
            </p:cNvPr>
            <p:cNvGrpSpPr/>
            <p:nvPr/>
          </p:nvGrpSpPr>
          <p:grpSpPr>
            <a:xfrm>
              <a:off x="5094965" y="2730029"/>
              <a:ext cx="1041962" cy="331040"/>
              <a:chOff x="3466999" y="2562703"/>
              <a:chExt cx="967624" cy="314236"/>
            </a:xfrm>
          </p:grpSpPr>
          <p:sp>
            <p:nvSpPr>
              <p:cNvPr id="147" name="ZoneTexte 146">
                <a:extLst>
                  <a:ext uri="{FF2B5EF4-FFF2-40B4-BE49-F238E27FC236}">
                    <a16:creationId xmlns:a16="http://schemas.microsoft.com/office/drawing/2014/main" id="{4BB675C5-3554-4528-B2DD-F50B2247D65E}"/>
                  </a:ext>
                </a:extLst>
              </p:cNvPr>
              <p:cNvSpPr txBox="1"/>
              <p:nvPr/>
            </p:nvSpPr>
            <p:spPr>
              <a:xfrm>
                <a:off x="3466999" y="2569162"/>
                <a:ext cx="412017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6H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48" name="ZoneTexte 147">
                <a:extLst>
                  <a:ext uri="{FF2B5EF4-FFF2-40B4-BE49-F238E27FC236}">
                    <a16:creationId xmlns:a16="http://schemas.microsoft.com/office/drawing/2014/main" id="{61A2B610-B672-450C-9AF1-51EB56DDACC2}"/>
                  </a:ext>
                </a:extLst>
              </p:cNvPr>
              <p:cNvSpPr txBox="1"/>
              <p:nvPr/>
            </p:nvSpPr>
            <p:spPr>
              <a:xfrm>
                <a:off x="3621095" y="2562703"/>
                <a:ext cx="412017" cy="2000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24H</a:t>
                </a:r>
              </a:p>
            </p:txBody>
          </p:sp>
          <p:sp>
            <p:nvSpPr>
              <p:cNvPr id="149" name="ZoneTexte 148">
                <a:extLst>
                  <a:ext uri="{FF2B5EF4-FFF2-40B4-BE49-F238E27FC236}">
                    <a16:creationId xmlns:a16="http://schemas.microsoft.com/office/drawing/2014/main" id="{C1F98E2D-D2F9-48B3-B424-832F18405F0C}"/>
                  </a:ext>
                </a:extLst>
              </p:cNvPr>
              <p:cNvSpPr txBox="1"/>
              <p:nvPr/>
            </p:nvSpPr>
            <p:spPr>
              <a:xfrm>
                <a:off x="3833868" y="2562703"/>
                <a:ext cx="412017" cy="2000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48H</a:t>
                </a:r>
              </a:p>
            </p:txBody>
          </p:sp>
          <p:sp>
            <p:nvSpPr>
              <p:cNvPr id="150" name="ZoneTexte 149">
                <a:extLst>
                  <a:ext uri="{FF2B5EF4-FFF2-40B4-BE49-F238E27FC236}">
                    <a16:creationId xmlns:a16="http://schemas.microsoft.com/office/drawing/2014/main" id="{3083E8D3-2C7C-4D8F-A376-1FC9DA9B464A}"/>
                  </a:ext>
                </a:extLst>
              </p:cNvPr>
              <p:cNvSpPr txBox="1"/>
              <p:nvPr/>
            </p:nvSpPr>
            <p:spPr>
              <a:xfrm>
                <a:off x="4022606" y="2569162"/>
                <a:ext cx="412017" cy="2000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72H</a:t>
                </a:r>
              </a:p>
            </p:txBody>
          </p:sp>
        </p:grpSp>
        <p:cxnSp>
          <p:nvCxnSpPr>
            <p:cNvPr id="145" name="Connecteur droit 144">
              <a:extLst>
                <a:ext uri="{FF2B5EF4-FFF2-40B4-BE49-F238E27FC236}">
                  <a16:creationId xmlns:a16="http://schemas.microsoft.com/office/drawing/2014/main" id="{B85117B3-AA90-4DF1-93BD-A73C0A797D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1018" y="2670194"/>
              <a:ext cx="828000" cy="153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DA699304-C8C3-4ECF-BD22-53DCDE57C35A}"/>
                </a:ext>
              </a:extLst>
            </p:cNvPr>
            <p:cNvSpPr txBox="1"/>
            <p:nvPr/>
          </p:nvSpPr>
          <p:spPr>
            <a:xfrm>
              <a:off x="5380615" y="2392334"/>
              <a:ext cx="466669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10 Gy</a:t>
              </a:r>
            </a:p>
          </p:txBody>
        </p:sp>
      </p:grpSp>
      <p:grpSp>
        <p:nvGrpSpPr>
          <p:cNvPr id="160" name="Groupe 159">
            <a:extLst>
              <a:ext uri="{FF2B5EF4-FFF2-40B4-BE49-F238E27FC236}">
                <a16:creationId xmlns:a16="http://schemas.microsoft.com/office/drawing/2014/main" id="{9A61ADAA-0F79-4EA9-8580-6B076A7A0E32}"/>
              </a:ext>
            </a:extLst>
          </p:cNvPr>
          <p:cNvGrpSpPr/>
          <p:nvPr/>
        </p:nvGrpSpPr>
        <p:grpSpPr>
          <a:xfrm>
            <a:off x="3093878" y="1616274"/>
            <a:ext cx="1968369" cy="655129"/>
            <a:chOff x="3419879" y="2406321"/>
            <a:chExt cx="1968369" cy="655129"/>
          </a:xfrm>
        </p:grpSpPr>
        <p:cxnSp>
          <p:nvCxnSpPr>
            <p:cNvPr id="161" name="Connecteur droit 160">
              <a:extLst>
                <a:ext uri="{FF2B5EF4-FFF2-40B4-BE49-F238E27FC236}">
                  <a16:creationId xmlns:a16="http://schemas.microsoft.com/office/drawing/2014/main" id="{1B6E84D1-5855-418E-AEEA-0D113B4587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1886" y="2672296"/>
              <a:ext cx="756000" cy="153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162" name="Groupe 161">
              <a:extLst>
                <a:ext uri="{FF2B5EF4-FFF2-40B4-BE49-F238E27FC236}">
                  <a16:creationId xmlns:a16="http://schemas.microsoft.com/office/drawing/2014/main" id="{A7AD5107-AC64-47F9-B349-9B0D88715E79}"/>
                </a:ext>
              </a:extLst>
            </p:cNvPr>
            <p:cNvGrpSpPr/>
            <p:nvPr/>
          </p:nvGrpSpPr>
          <p:grpSpPr>
            <a:xfrm>
              <a:off x="3419879" y="2736837"/>
              <a:ext cx="1968369" cy="324613"/>
              <a:chOff x="4204948" y="2563372"/>
              <a:chExt cx="1827937" cy="308135"/>
            </a:xfrm>
          </p:grpSpPr>
          <p:sp>
            <p:nvSpPr>
              <p:cNvPr id="171" name="ZoneTexte 170">
                <a:extLst>
                  <a:ext uri="{FF2B5EF4-FFF2-40B4-BE49-F238E27FC236}">
                    <a16:creationId xmlns:a16="http://schemas.microsoft.com/office/drawing/2014/main" id="{EE2BD67C-3B6B-4BA4-B6F7-1C84A848A5A1}"/>
                  </a:ext>
                </a:extLst>
              </p:cNvPr>
              <p:cNvSpPr txBox="1"/>
              <p:nvPr/>
            </p:nvSpPr>
            <p:spPr>
              <a:xfrm>
                <a:off x="5670071" y="2574450"/>
                <a:ext cx="362814" cy="1899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CTL</a:t>
                </a:r>
              </a:p>
            </p:txBody>
          </p:sp>
          <p:sp>
            <p:nvSpPr>
              <p:cNvPr id="172" name="ZoneTexte 171">
                <a:extLst>
                  <a:ext uri="{FF2B5EF4-FFF2-40B4-BE49-F238E27FC236}">
                    <a16:creationId xmlns:a16="http://schemas.microsoft.com/office/drawing/2014/main" id="{DBF689DD-CA3E-46FC-852A-BA3FB4D638FC}"/>
                  </a:ext>
                </a:extLst>
              </p:cNvPr>
              <p:cNvSpPr txBox="1"/>
              <p:nvPr/>
            </p:nvSpPr>
            <p:spPr>
              <a:xfrm>
                <a:off x="4204948" y="2563372"/>
                <a:ext cx="311993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6H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3" name="ZoneTexte 172">
                <a:extLst>
                  <a:ext uri="{FF2B5EF4-FFF2-40B4-BE49-F238E27FC236}">
                    <a16:creationId xmlns:a16="http://schemas.microsoft.com/office/drawing/2014/main" id="{8BA8BF5A-228C-4F52-B5B0-63E7F4A2543E}"/>
                  </a:ext>
                </a:extLst>
              </p:cNvPr>
              <p:cNvSpPr txBox="1"/>
              <p:nvPr/>
            </p:nvSpPr>
            <p:spPr>
              <a:xfrm>
                <a:off x="4338688" y="2563730"/>
                <a:ext cx="385801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24H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4" name="ZoneTexte 173">
                <a:extLst>
                  <a:ext uri="{FF2B5EF4-FFF2-40B4-BE49-F238E27FC236}">
                    <a16:creationId xmlns:a16="http://schemas.microsoft.com/office/drawing/2014/main" id="{79A3FA74-C921-4321-86B8-14ECF0D639F1}"/>
                  </a:ext>
                </a:extLst>
              </p:cNvPr>
              <p:cNvSpPr txBox="1"/>
              <p:nvPr/>
            </p:nvSpPr>
            <p:spPr>
              <a:xfrm>
                <a:off x="4539300" y="2563730"/>
                <a:ext cx="412017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48H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5" name="ZoneTexte 174">
                <a:extLst>
                  <a:ext uri="{FF2B5EF4-FFF2-40B4-BE49-F238E27FC236}">
                    <a16:creationId xmlns:a16="http://schemas.microsoft.com/office/drawing/2014/main" id="{77B0A2F0-748C-4C7D-9060-072E24029F44}"/>
                  </a:ext>
                </a:extLst>
              </p:cNvPr>
              <p:cNvSpPr txBox="1"/>
              <p:nvPr/>
            </p:nvSpPr>
            <p:spPr>
              <a:xfrm>
                <a:off x="4739912" y="2563730"/>
                <a:ext cx="412017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72H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163" name="Groupe 162">
              <a:extLst>
                <a:ext uri="{FF2B5EF4-FFF2-40B4-BE49-F238E27FC236}">
                  <a16:creationId xmlns:a16="http://schemas.microsoft.com/office/drawing/2014/main" id="{7C78F980-3E53-4736-A124-F2821CBDC47C}"/>
                </a:ext>
              </a:extLst>
            </p:cNvPr>
            <p:cNvGrpSpPr/>
            <p:nvPr/>
          </p:nvGrpSpPr>
          <p:grpSpPr>
            <a:xfrm>
              <a:off x="4211964" y="2737214"/>
              <a:ext cx="996633" cy="324236"/>
              <a:chOff x="3526263" y="2581467"/>
              <a:chExt cx="925529" cy="307777"/>
            </a:xfrm>
          </p:grpSpPr>
          <p:sp>
            <p:nvSpPr>
              <p:cNvPr id="167" name="ZoneTexte 166">
                <a:extLst>
                  <a:ext uri="{FF2B5EF4-FFF2-40B4-BE49-F238E27FC236}">
                    <a16:creationId xmlns:a16="http://schemas.microsoft.com/office/drawing/2014/main" id="{C60E8178-6EA7-429C-AAD6-DDF1FF795AC5}"/>
                  </a:ext>
                </a:extLst>
              </p:cNvPr>
              <p:cNvSpPr txBox="1"/>
              <p:nvPr/>
            </p:nvSpPr>
            <p:spPr>
              <a:xfrm>
                <a:off x="3526263" y="2581467"/>
                <a:ext cx="412017" cy="3077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6H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68" name="ZoneTexte 167">
                <a:extLst>
                  <a:ext uri="{FF2B5EF4-FFF2-40B4-BE49-F238E27FC236}">
                    <a16:creationId xmlns:a16="http://schemas.microsoft.com/office/drawing/2014/main" id="{0BC16E7F-2AA2-4EDB-B18A-986E7E2343F2}"/>
                  </a:ext>
                </a:extLst>
              </p:cNvPr>
              <p:cNvSpPr txBox="1"/>
              <p:nvPr/>
            </p:nvSpPr>
            <p:spPr>
              <a:xfrm>
                <a:off x="3684243" y="2582032"/>
                <a:ext cx="412017" cy="2000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24H</a:t>
                </a:r>
              </a:p>
            </p:txBody>
          </p:sp>
          <p:sp>
            <p:nvSpPr>
              <p:cNvPr id="169" name="ZoneTexte 168">
                <a:extLst>
                  <a:ext uri="{FF2B5EF4-FFF2-40B4-BE49-F238E27FC236}">
                    <a16:creationId xmlns:a16="http://schemas.microsoft.com/office/drawing/2014/main" id="{AB7091AC-F7A3-48E3-BC70-88D9771375CB}"/>
                  </a:ext>
                </a:extLst>
              </p:cNvPr>
              <p:cNvSpPr txBox="1"/>
              <p:nvPr/>
            </p:nvSpPr>
            <p:spPr>
              <a:xfrm>
                <a:off x="3858578" y="2582032"/>
                <a:ext cx="412017" cy="2000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48H</a:t>
                </a:r>
              </a:p>
            </p:txBody>
          </p:sp>
          <p:sp>
            <p:nvSpPr>
              <p:cNvPr id="170" name="ZoneTexte 169">
                <a:extLst>
                  <a:ext uri="{FF2B5EF4-FFF2-40B4-BE49-F238E27FC236}">
                    <a16:creationId xmlns:a16="http://schemas.microsoft.com/office/drawing/2014/main" id="{064D5EEA-7A53-431D-8553-072BC4B18AC4}"/>
                  </a:ext>
                </a:extLst>
              </p:cNvPr>
              <p:cNvSpPr txBox="1"/>
              <p:nvPr/>
            </p:nvSpPr>
            <p:spPr>
              <a:xfrm>
                <a:off x="4039775" y="2590407"/>
                <a:ext cx="412017" cy="2000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72H</a:t>
                </a:r>
              </a:p>
            </p:txBody>
          </p:sp>
        </p:grpSp>
        <p:cxnSp>
          <p:nvCxnSpPr>
            <p:cNvPr id="164" name="Connecteur droit 163">
              <a:extLst>
                <a:ext uri="{FF2B5EF4-FFF2-40B4-BE49-F238E27FC236}">
                  <a16:creationId xmlns:a16="http://schemas.microsoft.com/office/drawing/2014/main" id="{98527111-C414-4A1D-AFEE-AE2E2FAC9F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3967" y="2670194"/>
              <a:ext cx="720000" cy="1534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65" name="ZoneTexte 164">
              <a:extLst>
                <a:ext uri="{FF2B5EF4-FFF2-40B4-BE49-F238E27FC236}">
                  <a16:creationId xmlns:a16="http://schemas.microsoft.com/office/drawing/2014/main" id="{3B28FD44-69CC-45DA-8F60-CA1CB429DE45}"/>
                </a:ext>
              </a:extLst>
            </p:cNvPr>
            <p:cNvSpPr txBox="1"/>
            <p:nvPr/>
          </p:nvSpPr>
          <p:spPr>
            <a:xfrm>
              <a:off x="3756854" y="2420890"/>
              <a:ext cx="65951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15 Gy</a:t>
              </a:r>
            </a:p>
          </p:txBody>
        </p:sp>
        <p:sp>
          <p:nvSpPr>
            <p:cNvPr id="166" name="ZoneTexte 165">
              <a:extLst>
                <a:ext uri="{FF2B5EF4-FFF2-40B4-BE49-F238E27FC236}">
                  <a16:creationId xmlns:a16="http://schemas.microsoft.com/office/drawing/2014/main" id="{759982E4-0E63-489C-A4BD-474C67514E81}"/>
                </a:ext>
              </a:extLst>
            </p:cNvPr>
            <p:cNvSpPr txBox="1"/>
            <p:nvPr/>
          </p:nvSpPr>
          <p:spPr>
            <a:xfrm>
              <a:off x="4477481" y="2406321"/>
              <a:ext cx="45455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20 Gy</a:t>
              </a:r>
            </a:p>
          </p:txBody>
        </p:sp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BDB2CC4-6CCA-40FF-B4AC-CE9000EA84BD}"/>
              </a:ext>
            </a:extLst>
          </p:cNvPr>
          <p:cNvSpPr/>
          <p:nvPr/>
        </p:nvSpPr>
        <p:spPr>
          <a:xfrm>
            <a:off x="430071" y="4730064"/>
            <a:ext cx="2628000" cy="252000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7" name="Image 176">
            <a:extLst>
              <a:ext uri="{FF2B5EF4-FFF2-40B4-BE49-F238E27FC236}">
                <a16:creationId xmlns:a16="http://schemas.microsoft.com/office/drawing/2014/main" id="{10F90405-933B-414B-A07E-84BE732E8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78" y="4770454"/>
            <a:ext cx="2581635" cy="200053"/>
          </a:xfrm>
          <a:prstGeom prst="rect">
            <a:avLst/>
          </a:prstGeom>
        </p:spPr>
      </p:pic>
      <p:pic>
        <p:nvPicPr>
          <p:cNvPr id="178" name="Image 177">
            <a:extLst>
              <a:ext uri="{FF2B5EF4-FFF2-40B4-BE49-F238E27FC236}">
                <a16:creationId xmlns:a16="http://schemas.microsoft.com/office/drawing/2014/main" id="{3621B13C-8360-466C-B1E5-03F6BD959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496" y="4741876"/>
            <a:ext cx="1895740" cy="257211"/>
          </a:xfrm>
          <a:prstGeom prst="rect">
            <a:avLst/>
          </a:prstGeom>
        </p:spPr>
      </p:pic>
      <p:sp>
        <p:nvSpPr>
          <p:cNvPr id="179" name="Rectangle 178">
            <a:extLst>
              <a:ext uri="{FF2B5EF4-FFF2-40B4-BE49-F238E27FC236}">
                <a16:creationId xmlns:a16="http://schemas.microsoft.com/office/drawing/2014/main" id="{57282022-4ED7-46B5-AE7E-92C49C2ECBF9}"/>
              </a:ext>
            </a:extLst>
          </p:cNvPr>
          <p:cNvSpPr/>
          <p:nvPr/>
        </p:nvSpPr>
        <p:spPr>
          <a:xfrm>
            <a:off x="3083236" y="4730064"/>
            <a:ext cx="1872000" cy="252000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0" name="Image 179">
            <a:extLst>
              <a:ext uri="{FF2B5EF4-FFF2-40B4-BE49-F238E27FC236}">
                <a16:creationId xmlns:a16="http://schemas.microsoft.com/office/drawing/2014/main" id="{C387934E-902C-4159-A862-5963B902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5" t="2254"/>
          <a:stretch/>
        </p:blipFill>
        <p:spPr>
          <a:xfrm>
            <a:off x="3076239" y="3599348"/>
            <a:ext cx="1878997" cy="214167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id="{1FE6DBB5-770E-4B0C-A8BB-9FF2E0F67F1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87" t="9104"/>
          <a:stretch/>
        </p:blipFill>
        <p:spPr>
          <a:xfrm>
            <a:off x="3103283" y="4053224"/>
            <a:ext cx="1872000" cy="226103"/>
          </a:xfrm>
          <a:prstGeom prst="rect">
            <a:avLst/>
          </a:prstGeom>
        </p:spPr>
      </p:pic>
      <p:sp>
        <p:nvSpPr>
          <p:cNvPr id="182" name="Rectangle 181">
            <a:extLst>
              <a:ext uri="{FF2B5EF4-FFF2-40B4-BE49-F238E27FC236}">
                <a16:creationId xmlns:a16="http://schemas.microsoft.com/office/drawing/2014/main" id="{C0569BF2-79F8-4C66-8534-E9B8B3FF5E54}"/>
              </a:ext>
            </a:extLst>
          </p:cNvPr>
          <p:cNvSpPr/>
          <p:nvPr/>
        </p:nvSpPr>
        <p:spPr>
          <a:xfrm>
            <a:off x="430071" y="4006519"/>
            <a:ext cx="2628000" cy="252000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FB6A70D-8993-4041-B994-8DB1388C0F76}"/>
              </a:ext>
            </a:extLst>
          </p:cNvPr>
          <p:cNvSpPr/>
          <p:nvPr/>
        </p:nvSpPr>
        <p:spPr>
          <a:xfrm>
            <a:off x="430071" y="3580095"/>
            <a:ext cx="2628000" cy="252000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" name="Image 183">
            <a:extLst>
              <a:ext uri="{FF2B5EF4-FFF2-40B4-BE49-F238E27FC236}">
                <a16:creationId xmlns:a16="http://schemas.microsoft.com/office/drawing/2014/main" id="{45CC71B7-9571-4AF0-BC57-FED4132B1F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521" y="4021201"/>
            <a:ext cx="2534004" cy="238158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id="{1419AC88-ED67-4544-AC5A-85757E118D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821" y="3604168"/>
            <a:ext cx="2581635" cy="219106"/>
          </a:xfrm>
          <a:prstGeom prst="rect">
            <a:avLst/>
          </a:prstGeom>
        </p:spPr>
      </p:pic>
      <p:sp>
        <p:nvSpPr>
          <p:cNvPr id="186" name="Rectangle 185">
            <a:extLst>
              <a:ext uri="{FF2B5EF4-FFF2-40B4-BE49-F238E27FC236}">
                <a16:creationId xmlns:a16="http://schemas.microsoft.com/office/drawing/2014/main" id="{E4B94E30-0E76-4A46-B577-6A46B2A3EA9D}"/>
              </a:ext>
            </a:extLst>
          </p:cNvPr>
          <p:cNvSpPr/>
          <p:nvPr/>
        </p:nvSpPr>
        <p:spPr>
          <a:xfrm>
            <a:off x="3083236" y="3997941"/>
            <a:ext cx="1872000" cy="252000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6C86845F-6CF3-4B0F-8607-999FE7C7823E}"/>
              </a:ext>
            </a:extLst>
          </p:cNvPr>
          <p:cNvSpPr/>
          <p:nvPr/>
        </p:nvSpPr>
        <p:spPr>
          <a:xfrm>
            <a:off x="3083236" y="3575450"/>
            <a:ext cx="1872000" cy="252000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ZoneTexte 187">
            <a:extLst>
              <a:ext uri="{FF2B5EF4-FFF2-40B4-BE49-F238E27FC236}">
                <a16:creationId xmlns:a16="http://schemas.microsoft.com/office/drawing/2014/main" id="{C290D758-6DB5-4740-B20F-CF37A2F30DEA}"/>
              </a:ext>
            </a:extLst>
          </p:cNvPr>
          <p:cNvSpPr txBox="1"/>
          <p:nvPr/>
        </p:nvSpPr>
        <p:spPr>
          <a:xfrm>
            <a:off x="407763" y="4384779"/>
            <a:ext cx="271580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0,81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0,80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0,32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0,55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0,35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2,01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0,65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0,53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0,63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0,54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0,34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          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0,02</a:t>
            </a:r>
            <a:endParaRPr kumimoji="0" lang="fr-FR" sz="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9" name="ZoneTexte 188">
            <a:extLst>
              <a:ext uri="{FF2B5EF4-FFF2-40B4-BE49-F238E27FC236}">
                <a16:creationId xmlns:a16="http://schemas.microsoft.com/office/drawing/2014/main" id="{9E853926-A6C0-4B30-A4A6-E15E99D5F42F}"/>
              </a:ext>
            </a:extLst>
          </p:cNvPr>
          <p:cNvSpPr txBox="1"/>
          <p:nvPr/>
        </p:nvSpPr>
        <p:spPr>
          <a:xfrm>
            <a:off x="3042485" y="4374828"/>
            <a:ext cx="19319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0,39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0,46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1,15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1,17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0,48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1,04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1,04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0,67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0,97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90" name="Image 189">
            <a:extLst>
              <a:ext uri="{FF2B5EF4-FFF2-40B4-BE49-F238E27FC236}">
                <a16:creationId xmlns:a16="http://schemas.microsoft.com/office/drawing/2014/main" id="{6361A229-B991-4D6F-B733-16EA47BA28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071" y="3023824"/>
            <a:ext cx="2610214" cy="247685"/>
          </a:xfrm>
          <a:prstGeom prst="rect">
            <a:avLst/>
          </a:prstGeom>
        </p:spPr>
      </p:pic>
      <p:pic>
        <p:nvPicPr>
          <p:cNvPr id="191" name="Image 190">
            <a:extLst>
              <a:ext uri="{FF2B5EF4-FFF2-40B4-BE49-F238E27FC236}">
                <a16:creationId xmlns:a16="http://schemas.microsoft.com/office/drawing/2014/main" id="{8E677BAD-733C-4199-97A0-64DF33773B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3236" y="2719773"/>
            <a:ext cx="1872000" cy="178492"/>
          </a:xfrm>
          <a:prstGeom prst="rect">
            <a:avLst/>
          </a:prstGeom>
        </p:spPr>
      </p:pic>
      <p:pic>
        <p:nvPicPr>
          <p:cNvPr id="192" name="Image 191">
            <a:extLst>
              <a:ext uri="{FF2B5EF4-FFF2-40B4-BE49-F238E27FC236}">
                <a16:creationId xmlns:a16="http://schemas.microsoft.com/office/drawing/2014/main" id="{DA856858-BC81-4121-B911-C8B9CB0989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3236" y="3027454"/>
            <a:ext cx="1872000" cy="231683"/>
          </a:xfrm>
          <a:prstGeom prst="rect">
            <a:avLst/>
          </a:prstGeom>
        </p:spPr>
      </p:pic>
      <p:pic>
        <p:nvPicPr>
          <p:cNvPr id="193" name="Image 192">
            <a:extLst>
              <a:ext uri="{FF2B5EF4-FFF2-40B4-BE49-F238E27FC236}">
                <a16:creationId xmlns:a16="http://schemas.microsoft.com/office/drawing/2014/main" id="{6FE955E9-3A09-4145-86E8-D5DEF56E422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" r="2175" b="16405"/>
          <a:stretch/>
        </p:blipFill>
        <p:spPr>
          <a:xfrm>
            <a:off x="430071" y="2722383"/>
            <a:ext cx="2628001" cy="16723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D6B8C828-0566-4034-98AB-467CE5261929}"/>
              </a:ext>
            </a:extLst>
          </p:cNvPr>
          <p:cNvSpPr/>
          <p:nvPr/>
        </p:nvSpPr>
        <p:spPr>
          <a:xfrm>
            <a:off x="430071" y="3016044"/>
            <a:ext cx="2628000" cy="252000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4BCA956F-EB4B-4895-A914-0B8971AB70EE}"/>
              </a:ext>
            </a:extLst>
          </p:cNvPr>
          <p:cNvSpPr/>
          <p:nvPr/>
        </p:nvSpPr>
        <p:spPr>
          <a:xfrm>
            <a:off x="430071" y="2679243"/>
            <a:ext cx="2628000" cy="252000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8243348-8A4C-447B-9CAA-8BBE7DA3AAD7}"/>
              </a:ext>
            </a:extLst>
          </p:cNvPr>
          <p:cNvSpPr/>
          <p:nvPr/>
        </p:nvSpPr>
        <p:spPr>
          <a:xfrm>
            <a:off x="3083236" y="3012723"/>
            <a:ext cx="1872000" cy="252000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2A5E68A4-26D7-4B85-882B-AC5816848232}"/>
              </a:ext>
            </a:extLst>
          </p:cNvPr>
          <p:cNvSpPr/>
          <p:nvPr/>
        </p:nvSpPr>
        <p:spPr>
          <a:xfrm>
            <a:off x="3083236" y="2674251"/>
            <a:ext cx="1872000" cy="252000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ZoneTexte 197">
            <a:extLst>
              <a:ext uri="{FF2B5EF4-FFF2-40B4-BE49-F238E27FC236}">
                <a16:creationId xmlns:a16="http://schemas.microsoft.com/office/drawing/2014/main" id="{D2263212-B848-43FF-8520-79F0C0E88EF3}"/>
              </a:ext>
            </a:extLst>
          </p:cNvPr>
          <p:cNvSpPr txBox="1"/>
          <p:nvPr/>
        </p:nvSpPr>
        <p:spPr>
          <a:xfrm>
            <a:off x="462120" y="3274681"/>
            <a:ext cx="26853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2,35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0,97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2,04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3,55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1,31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1,47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1,57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1,58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1,11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1,36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0,99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0,79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0,97</a:t>
            </a:r>
            <a:endParaRPr kumimoji="0" lang="fr-FR" sz="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9" name="ZoneTexte 198">
            <a:extLst>
              <a:ext uri="{FF2B5EF4-FFF2-40B4-BE49-F238E27FC236}">
                <a16:creationId xmlns:a16="http://schemas.microsoft.com/office/drawing/2014/main" id="{A640DA4D-33BB-47E3-A017-32B3371F573F}"/>
              </a:ext>
            </a:extLst>
          </p:cNvPr>
          <p:cNvSpPr txBox="1"/>
          <p:nvPr/>
        </p:nvSpPr>
        <p:spPr>
          <a:xfrm>
            <a:off x="3044983" y="3279162"/>
            <a:ext cx="19319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0,97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0,75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0,72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0,98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0,57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1,42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1,05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1,10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0,87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0" name="Image 199">
            <a:extLst>
              <a:ext uri="{FF2B5EF4-FFF2-40B4-BE49-F238E27FC236}">
                <a16:creationId xmlns:a16="http://schemas.microsoft.com/office/drawing/2014/main" id="{109A1169-C12A-4C27-83CC-C8047B8A5C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3236" y="2237875"/>
            <a:ext cx="1872000" cy="197548"/>
          </a:xfrm>
          <a:prstGeom prst="rect">
            <a:avLst/>
          </a:prstGeom>
        </p:spPr>
      </p:pic>
      <p:sp>
        <p:nvSpPr>
          <p:cNvPr id="201" name="Rectangle 200">
            <a:extLst>
              <a:ext uri="{FF2B5EF4-FFF2-40B4-BE49-F238E27FC236}">
                <a16:creationId xmlns:a16="http://schemas.microsoft.com/office/drawing/2014/main" id="{F474F4DA-F623-4112-BA01-FAD79D83487B}"/>
              </a:ext>
            </a:extLst>
          </p:cNvPr>
          <p:cNvSpPr/>
          <p:nvPr/>
        </p:nvSpPr>
        <p:spPr>
          <a:xfrm>
            <a:off x="430071" y="2207453"/>
            <a:ext cx="2628000" cy="252000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BD1AB61D-8587-496A-94F5-FE66FB4710E8}"/>
              </a:ext>
            </a:extLst>
          </p:cNvPr>
          <p:cNvSpPr/>
          <p:nvPr/>
        </p:nvSpPr>
        <p:spPr>
          <a:xfrm>
            <a:off x="3083236" y="2202808"/>
            <a:ext cx="1872000" cy="252000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3" name="Image 202">
            <a:extLst>
              <a:ext uri="{FF2B5EF4-FFF2-40B4-BE49-F238E27FC236}">
                <a16:creationId xmlns:a16="http://schemas.microsoft.com/office/drawing/2014/main" id="{40620C8C-9255-444A-8A5C-685D55DF7B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5471" y="2233319"/>
            <a:ext cx="2572109" cy="228632"/>
          </a:xfrm>
          <a:prstGeom prst="rect">
            <a:avLst/>
          </a:prstGeom>
        </p:spPr>
      </p:pic>
      <p:sp>
        <p:nvSpPr>
          <p:cNvPr id="204" name="ZoneTexte 203">
            <a:extLst>
              <a:ext uri="{FF2B5EF4-FFF2-40B4-BE49-F238E27FC236}">
                <a16:creationId xmlns:a16="http://schemas.microsoft.com/office/drawing/2014/main" id="{9F81C0BB-A093-45E3-974B-82E25F2007F8}"/>
              </a:ext>
            </a:extLst>
          </p:cNvPr>
          <p:cNvSpPr txBox="1"/>
          <p:nvPr/>
        </p:nvSpPr>
        <p:spPr>
          <a:xfrm>
            <a:off x="440386" y="2468396"/>
            <a:ext cx="26853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0,73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1,44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0,67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0,31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0,18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2,19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0,70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0,23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0,08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0,30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0,92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0,21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0,32</a:t>
            </a:r>
            <a:endParaRPr kumimoji="0" lang="fr-FR" sz="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5" name="ZoneTexte 204">
            <a:extLst>
              <a:ext uri="{FF2B5EF4-FFF2-40B4-BE49-F238E27FC236}">
                <a16:creationId xmlns:a16="http://schemas.microsoft.com/office/drawing/2014/main" id="{820D4A17-0E5C-4A82-A00C-24232EBA69BC}"/>
              </a:ext>
            </a:extLst>
          </p:cNvPr>
          <p:cNvSpPr txBox="1"/>
          <p:nvPr/>
        </p:nvSpPr>
        <p:spPr>
          <a:xfrm>
            <a:off x="3026973" y="2461604"/>
            <a:ext cx="203613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1,14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0,32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0,44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0,08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1,01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1,30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0,34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0,77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0,32</a:t>
            </a:r>
            <a:r>
              <a: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6" name="ZoneTexte 205">
            <a:extLst>
              <a:ext uri="{FF2B5EF4-FFF2-40B4-BE49-F238E27FC236}">
                <a16:creationId xmlns:a16="http://schemas.microsoft.com/office/drawing/2014/main" id="{3739937D-896C-4606-B2D2-313DBAF68371}"/>
              </a:ext>
            </a:extLst>
          </p:cNvPr>
          <p:cNvSpPr txBox="1"/>
          <p:nvPr/>
        </p:nvSpPr>
        <p:spPr>
          <a:xfrm>
            <a:off x="6471807" y="1097098"/>
            <a:ext cx="4050269" cy="38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SCC61 </a:t>
            </a:r>
            <a:r>
              <a:rPr lang="fr-FR" b="1" dirty="0" err="1"/>
              <a:t>carbon</a:t>
            </a:r>
            <a:r>
              <a:rPr lang="fr-FR" b="1" dirty="0"/>
              <a:t> ions</a:t>
            </a:r>
          </a:p>
        </p:txBody>
      </p:sp>
      <p:grpSp>
        <p:nvGrpSpPr>
          <p:cNvPr id="207" name="Groupe 206">
            <a:extLst>
              <a:ext uri="{FF2B5EF4-FFF2-40B4-BE49-F238E27FC236}">
                <a16:creationId xmlns:a16="http://schemas.microsoft.com/office/drawing/2014/main" id="{E7AB072C-7580-49C2-916C-B7E51835941F}"/>
              </a:ext>
            </a:extLst>
          </p:cNvPr>
          <p:cNvGrpSpPr/>
          <p:nvPr/>
        </p:nvGrpSpPr>
        <p:grpSpPr>
          <a:xfrm>
            <a:off x="5928970" y="1579639"/>
            <a:ext cx="4826428" cy="3375665"/>
            <a:chOff x="281247" y="785328"/>
            <a:chExt cx="4767220" cy="3325400"/>
          </a:xfrm>
        </p:grpSpPr>
        <p:grpSp>
          <p:nvGrpSpPr>
            <p:cNvPr id="208" name="Groupe 207">
              <a:extLst>
                <a:ext uri="{FF2B5EF4-FFF2-40B4-BE49-F238E27FC236}">
                  <a16:creationId xmlns:a16="http://schemas.microsoft.com/office/drawing/2014/main" id="{06AE3FE0-CAC3-42E5-B7D9-AEB84220CBE9}"/>
                </a:ext>
              </a:extLst>
            </p:cNvPr>
            <p:cNvGrpSpPr/>
            <p:nvPr/>
          </p:nvGrpSpPr>
          <p:grpSpPr>
            <a:xfrm>
              <a:off x="312033" y="785328"/>
              <a:ext cx="4736434" cy="667481"/>
              <a:chOff x="372354" y="1196752"/>
              <a:chExt cx="4736434" cy="667481"/>
            </a:xfrm>
          </p:grpSpPr>
          <p:grpSp>
            <p:nvGrpSpPr>
              <p:cNvPr id="245" name="Groupe 244">
                <a:extLst>
                  <a:ext uri="{FF2B5EF4-FFF2-40B4-BE49-F238E27FC236}">
                    <a16:creationId xmlns:a16="http://schemas.microsoft.com/office/drawing/2014/main" id="{E5B42F59-D0DF-4E2D-B6D8-4F661D4B66CD}"/>
                  </a:ext>
                </a:extLst>
              </p:cNvPr>
              <p:cNvGrpSpPr/>
              <p:nvPr/>
            </p:nvGrpSpPr>
            <p:grpSpPr>
              <a:xfrm>
                <a:off x="3126652" y="1206763"/>
                <a:ext cx="1982136" cy="615267"/>
                <a:chOff x="3419878" y="2446184"/>
                <a:chExt cx="1982136" cy="615267"/>
              </a:xfrm>
            </p:grpSpPr>
            <p:cxnSp>
              <p:nvCxnSpPr>
                <p:cNvPr id="269" name="Connecteur droit 268">
                  <a:extLst>
                    <a:ext uri="{FF2B5EF4-FFF2-40B4-BE49-F238E27FC236}">
                      <a16:creationId xmlns:a16="http://schemas.microsoft.com/office/drawing/2014/main" id="{CEB71334-C2AB-4CEF-8F53-E15EFE856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91891" y="2717157"/>
                  <a:ext cx="756000" cy="1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270" name="Groupe 269">
                  <a:extLst>
                    <a:ext uri="{FF2B5EF4-FFF2-40B4-BE49-F238E27FC236}">
                      <a16:creationId xmlns:a16="http://schemas.microsoft.com/office/drawing/2014/main" id="{88C9F527-6D52-4FFE-A223-57822E3E3E7C}"/>
                    </a:ext>
                  </a:extLst>
                </p:cNvPr>
                <p:cNvGrpSpPr/>
                <p:nvPr/>
              </p:nvGrpSpPr>
              <p:grpSpPr>
                <a:xfrm>
                  <a:off x="3419878" y="2706979"/>
                  <a:ext cx="1982136" cy="354467"/>
                  <a:chOff x="4204948" y="2535033"/>
                  <a:chExt cx="1840722" cy="336474"/>
                </a:xfrm>
              </p:grpSpPr>
              <p:sp>
                <p:nvSpPr>
                  <p:cNvPr id="279" name="ZoneTexte 278">
                    <a:extLst>
                      <a:ext uri="{FF2B5EF4-FFF2-40B4-BE49-F238E27FC236}">
                        <a16:creationId xmlns:a16="http://schemas.microsoft.com/office/drawing/2014/main" id="{0FD37852-2053-4E7E-95A9-B71B621648BC}"/>
                      </a:ext>
                    </a:extLst>
                  </p:cNvPr>
                  <p:cNvSpPr txBox="1"/>
                  <p:nvPr/>
                </p:nvSpPr>
                <p:spPr>
                  <a:xfrm>
                    <a:off x="5682856" y="2535033"/>
                    <a:ext cx="362814" cy="18990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CTL</a:t>
                    </a:r>
                  </a:p>
                </p:txBody>
              </p:sp>
              <p:sp>
                <p:nvSpPr>
                  <p:cNvPr id="280" name="ZoneTexte 279">
                    <a:extLst>
                      <a:ext uri="{FF2B5EF4-FFF2-40B4-BE49-F238E27FC236}">
                        <a16:creationId xmlns:a16="http://schemas.microsoft.com/office/drawing/2014/main" id="{6BC1A911-B8E7-4960-8EE8-D6E4BE8651AF}"/>
                      </a:ext>
                    </a:extLst>
                  </p:cNvPr>
                  <p:cNvSpPr txBox="1"/>
                  <p:nvPr/>
                </p:nvSpPr>
                <p:spPr>
                  <a:xfrm>
                    <a:off x="4204948" y="2563370"/>
                    <a:ext cx="31199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6H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281" name="ZoneTexte 280">
                    <a:extLst>
                      <a:ext uri="{FF2B5EF4-FFF2-40B4-BE49-F238E27FC236}">
                        <a16:creationId xmlns:a16="http://schemas.microsoft.com/office/drawing/2014/main" id="{94255F05-4DC8-4795-9681-0DCCCF98683C}"/>
                      </a:ext>
                    </a:extLst>
                  </p:cNvPr>
                  <p:cNvSpPr txBox="1"/>
                  <p:nvPr/>
                </p:nvSpPr>
                <p:spPr>
                  <a:xfrm>
                    <a:off x="4338688" y="2563730"/>
                    <a:ext cx="38580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24H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282" name="ZoneTexte 281">
                    <a:extLst>
                      <a:ext uri="{FF2B5EF4-FFF2-40B4-BE49-F238E27FC236}">
                        <a16:creationId xmlns:a16="http://schemas.microsoft.com/office/drawing/2014/main" id="{4E18F9E6-A3EB-4049-827C-844DFAD58A8E}"/>
                      </a:ext>
                    </a:extLst>
                  </p:cNvPr>
                  <p:cNvSpPr txBox="1"/>
                  <p:nvPr/>
                </p:nvSpPr>
                <p:spPr>
                  <a:xfrm>
                    <a:off x="4539300" y="2563730"/>
                    <a:ext cx="41201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48H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283" name="ZoneTexte 282">
                    <a:extLst>
                      <a:ext uri="{FF2B5EF4-FFF2-40B4-BE49-F238E27FC236}">
                        <a16:creationId xmlns:a16="http://schemas.microsoft.com/office/drawing/2014/main" id="{7A652027-ED2D-4B8F-BFE6-F97094C252F6}"/>
                      </a:ext>
                    </a:extLst>
                  </p:cNvPr>
                  <p:cNvSpPr txBox="1"/>
                  <p:nvPr/>
                </p:nvSpPr>
                <p:spPr>
                  <a:xfrm>
                    <a:off x="4739912" y="2563730"/>
                    <a:ext cx="41201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72H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271" name="Groupe 270">
                  <a:extLst>
                    <a:ext uri="{FF2B5EF4-FFF2-40B4-BE49-F238E27FC236}">
                      <a16:creationId xmlns:a16="http://schemas.microsoft.com/office/drawing/2014/main" id="{80C6D457-664C-4384-B393-F166A6C785D6}"/>
                    </a:ext>
                  </a:extLst>
                </p:cNvPr>
                <p:cNvGrpSpPr/>
                <p:nvPr/>
              </p:nvGrpSpPr>
              <p:grpSpPr>
                <a:xfrm>
                  <a:off x="4211962" y="2709125"/>
                  <a:ext cx="1027223" cy="352326"/>
                  <a:chOff x="3526263" y="2554803"/>
                  <a:chExt cx="953937" cy="334441"/>
                </a:xfrm>
              </p:grpSpPr>
              <p:sp>
                <p:nvSpPr>
                  <p:cNvPr id="275" name="ZoneTexte 274">
                    <a:extLst>
                      <a:ext uri="{FF2B5EF4-FFF2-40B4-BE49-F238E27FC236}">
                        <a16:creationId xmlns:a16="http://schemas.microsoft.com/office/drawing/2014/main" id="{428B06FD-49A5-4544-88D4-9B556D5AECCE}"/>
                      </a:ext>
                    </a:extLst>
                  </p:cNvPr>
                  <p:cNvSpPr txBox="1"/>
                  <p:nvPr/>
                </p:nvSpPr>
                <p:spPr>
                  <a:xfrm>
                    <a:off x="3526263" y="2581467"/>
                    <a:ext cx="41201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6H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276" name="ZoneTexte 275">
                    <a:extLst>
                      <a:ext uri="{FF2B5EF4-FFF2-40B4-BE49-F238E27FC236}">
                        <a16:creationId xmlns:a16="http://schemas.microsoft.com/office/drawing/2014/main" id="{09BFF080-7A64-4C16-84FD-A16EC8787138}"/>
                      </a:ext>
                    </a:extLst>
                  </p:cNvPr>
                  <p:cNvSpPr txBox="1"/>
                  <p:nvPr/>
                </p:nvSpPr>
                <p:spPr>
                  <a:xfrm>
                    <a:off x="3695272" y="2574480"/>
                    <a:ext cx="412017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24H</a:t>
                    </a:r>
                  </a:p>
                </p:txBody>
              </p:sp>
              <p:sp>
                <p:nvSpPr>
                  <p:cNvPr id="277" name="ZoneTexte 276">
                    <a:extLst>
                      <a:ext uri="{FF2B5EF4-FFF2-40B4-BE49-F238E27FC236}">
                        <a16:creationId xmlns:a16="http://schemas.microsoft.com/office/drawing/2014/main" id="{3066B4D8-0D6E-48A6-81F0-84E9AA9299F3}"/>
                      </a:ext>
                    </a:extLst>
                  </p:cNvPr>
                  <p:cNvSpPr txBox="1"/>
                  <p:nvPr/>
                </p:nvSpPr>
                <p:spPr>
                  <a:xfrm>
                    <a:off x="3879988" y="2566339"/>
                    <a:ext cx="412017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48H</a:t>
                    </a:r>
                  </a:p>
                </p:txBody>
              </p:sp>
              <p:sp>
                <p:nvSpPr>
                  <p:cNvPr id="278" name="ZoneTexte 277">
                    <a:extLst>
                      <a:ext uri="{FF2B5EF4-FFF2-40B4-BE49-F238E27FC236}">
                        <a16:creationId xmlns:a16="http://schemas.microsoft.com/office/drawing/2014/main" id="{89514FEC-2606-40B6-A1F0-A8F87FCC9388}"/>
                      </a:ext>
                    </a:extLst>
                  </p:cNvPr>
                  <p:cNvSpPr txBox="1"/>
                  <p:nvPr/>
                </p:nvSpPr>
                <p:spPr>
                  <a:xfrm>
                    <a:off x="4068183" y="2554803"/>
                    <a:ext cx="412017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72H</a:t>
                    </a:r>
                  </a:p>
                </p:txBody>
              </p:sp>
            </p:grpSp>
            <p:cxnSp>
              <p:nvCxnSpPr>
                <p:cNvPr id="272" name="Connecteur droit 271">
                  <a:extLst>
                    <a:ext uri="{FF2B5EF4-FFF2-40B4-BE49-F238E27FC236}">
                      <a16:creationId xmlns:a16="http://schemas.microsoft.com/office/drawing/2014/main" id="{16BE5B92-1077-4FE6-9EEA-F6E3144C3B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311574" y="2714207"/>
                  <a:ext cx="720000" cy="1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273" name="ZoneTexte 272">
                  <a:extLst>
                    <a:ext uri="{FF2B5EF4-FFF2-40B4-BE49-F238E27FC236}">
                      <a16:creationId xmlns:a16="http://schemas.microsoft.com/office/drawing/2014/main" id="{481B933D-9225-42F5-B796-A4E36A7DF603}"/>
                    </a:ext>
                  </a:extLst>
                </p:cNvPr>
                <p:cNvSpPr txBox="1"/>
                <p:nvPr/>
              </p:nvSpPr>
              <p:spPr>
                <a:xfrm>
                  <a:off x="3666184" y="2446184"/>
                  <a:ext cx="659513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7,5 Gy</a:t>
                  </a:r>
                </a:p>
              </p:txBody>
            </p:sp>
            <p:sp>
              <p:nvSpPr>
                <p:cNvPr id="274" name="ZoneTexte 273">
                  <a:extLst>
                    <a:ext uri="{FF2B5EF4-FFF2-40B4-BE49-F238E27FC236}">
                      <a16:creationId xmlns:a16="http://schemas.microsoft.com/office/drawing/2014/main" id="{7861C842-8965-4B00-AD80-BAB50C53E87A}"/>
                    </a:ext>
                  </a:extLst>
                </p:cNvPr>
                <p:cNvSpPr txBox="1"/>
                <p:nvPr/>
              </p:nvSpPr>
              <p:spPr>
                <a:xfrm>
                  <a:off x="4444390" y="2450934"/>
                  <a:ext cx="454559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10 Gy</a:t>
                  </a:r>
                </a:p>
              </p:txBody>
            </p:sp>
          </p:grpSp>
          <p:grpSp>
            <p:nvGrpSpPr>
              <p:cNvPr id="246" name="Groupe 245">
                <a:extLst>
                  <a:ext uri="{FF2B5EF4-FFF2-40B4-BE49-F238E27FC236}">
                    <a16:creationId xmlns:a16="http://schemas.microsoft.com/office/drawing/2014/main" id="{06C33071-9B79-4FB1-B0AA-55D351A86162}"/>
                  </a:ext>
                </a:extLst>
              </p:cNvPr>
              <p:cNvGrpSpPr/>
              <p:nvPr/>
            </p:nvGrpSpPr>
            <p:grpSpPr>
              <a:xfrm>
                <a:off x="372354" y="1196752"/>
                <a:ext cx="2727519" cy="667481"/>
                <a:chOff x="3245215" y="2393969"/>
                <a:chExt cx="2727519" cy="667481"/>
              </a:xfrm>
            </p:grpSpPr>
            <p:cxnSp>
              <p:nvCxnSpPr>
                <p:cNvPr id="247" name="Connecteur droit 246">
                  <a:extLst>
                    <a:ext uri="{FF2B5EF4-FFF2-40B4-BE49-F238E27FC236}">
                      <a16:creationId xmlns:a16="http://schemas.microsoft.com/office/drawing/2014/main" id="{FA175F8B-174C-4E89-A33F-51EEE56812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02623" y="2672296"/>
                  <a:ext cx="720000" cy="1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248" name="Groupe 247">
                  <a:extLst>
                    <a:ext uri="{FF2B5EF4-FFF2-40B4-BE49-F238E27FC236}">
                      <a16:creationId xmlns:a16="http://schemas.microsoft.com/office/drawing/2014/main" id="{8550692B-5B2C-489B-98C0-12D1CCBA3652}"/>
                    </a:ext>
                  </a:extLst>
                </p:cNvPr>
                <p:cNvGrpSpPr/>
                <p:nvPr/>
              </p:nvGrpSpPr>
              <p:grpSpPr>
                <a:xfrm>
                  <a:off x="3245215" y="2728444"/>
                  <a:ext cx="1194395" cy="333006"/>
                  <a:chOff x="4042747" y="2555405"/>
                  <a:chExt cx="1109182" cy="316102"/>
                </a:xfrm>
              </p:grpSpPr>
              <p:sp>
                <p:nvSpPr>
                  <p:cNvPr id="264" name="ZoneTexte 263">
                    <a:extLst>
                      <a:ext uri="{FF2B5EF4-FFF2-40B4-BE49-F238E27FC236}">
                        <a16:creationId xmlns:a16="http://schemas.microsoft.com/office/drawing/2014/main" id="{EE87E560-A67C-4681-8460-B6A474D8C11E}"/>
                      </a:ext>
                    </a:extLst>
                  </p:cNvPr>
                  <p:cNvSpPr txBox="1"/>
                  <p:nvPr/>
                </p:nvSpPr>
                <p:spPr>
                  <a:xfrm>
                    <a:off x="4042747" y="2555405"/>
                    <a:ext cx="362814" cy="18990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CTL</a:t>
                    </a:r>
                  </a:p>
                </p:txBody>
              </p:sp>
              <p:sp>
                <p:nvSpPr>
                  <p:cNvPr id="265" name="ZoneTexte 264">
                    <a:extLst>
                      <a:ext uri="{FF2B5EF4-FFF2-40B4-BE49-F238E27FC236}">
                        <a16:creationId xmlns:a16="http://schemas.microsoft.com/office/drawing/2014/main" id="{2ED5C930-C09B-4635-B885-F01FD37C810C}"/>
                      </a:ext>
                    </a:extLst>
                  </p:cNvPr>
                  <p:cNvSpPr txBox="1"/>
                  <p:nvPr/>
                </p:nvSpPr>
                <p:spPr>
                  <a:xfrm>
                    <a:off x="4204948" y="2563372"/>
                    <a:ext cx="31199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6H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266" name="ZoneTexte 265">
                    <a:extLst>
                      <a:ext uri="{FF2B5EF4-FFF2-40B4-BE49-F238E27FC236}">
                        <a16:creationId xmlns:a16="http://schemas.microsoft.com/office/drawing/2014/main" id="{4AE2D16A-D050-49D1-9A4A-451B999A5741}"/>
                      </a:ext>
                    </a:extLst>
                  </p:cNvPr>
                  <p:cNvSpPr txBox="1"/>
                  <p:nvPr/>
                </p:nvSpPr>
                <p:spPr>
                  <a:xfrm>
                    <a:off x="4338688" y="2563730"/>
                    <a:ext cx="38580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24H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267" name="ZoneTexte 266">
                    <a:extLst>
                      <a:ext uri="{FF2B5EF4-FFF2-40B4-BE49-F238E27FC236}">
                        <a16:creationId xmlns:a16="http://schemas.microsoft.com/office/drawing/2014/main" id="{6FDD1B34-3ADD-447C-998B-29E9DBD042AF}"/>
                      </a:ext>
                    </a:extLst>
                  </p:cNvPr>
                  <p:cNvSpPr txBox="1"/>
                  <p:nvPr/>
                </p:nvSpPr>
                <p:spPr>
                  <a:xfrm>
                    <a:off x="4539300" y="2563730"/>
                    <a:ext cx="41201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48H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268" name="ZoneTexte 267">
                    <a:extLst>
                      <a:ext uri="{FF2B5EF4-FFF2-40B4-BE49-F238E27FC236}">
                        <a16:creationId xmlns:a16="http://schemas.microsoft.com/office/drawing/2014/main" id="{8481493B-8B15-4CFD-8591-D6C9FED56BE1}"/>
                      </a:ext>
                    </a:extLst>
                  </p:cNvPr>
                  <p:cNvSpPr txBox="1"/>
                  <p:nvPr/>
                </p:nvSpPr>
                <p:spPr>
                  <a:xfrm>
                    <a:off x="4739912" y="2563730"/>
                    <a:ext cx="41201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72H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249" name="Groupe 248">
                  <a:extLst>
                    <a:ext uri="{FF2B5EF4-FFF2-40B4-BE49-F238E27FC236}">
                      <a16:creationId xmlns:a16="http://schemas.microsoft.com/office/drawing/2014/main" id="{4CF62E0D-37B3-425B-A58F-2B0307AC9FE2}"/>
                    </a:ext>
                  </a:extLst>
                </p:cNvPr>
                <p:cNvGrpSpPr/>
                <p:nvPr/>
              </p:nvGrpSpPr>
              <p:grpSpPr>
                <a:xfrm>
                  <a:off x="4211964" y="2737214"/>
                  <a:ext cx="1019281" cy="324236"/>
                  <a:chOff x="3526263" y="2581467"/>
                  <a:chExt cx="946561" cy="307777"/>
                </a:xfrm>
              </p:grpSpPr>
              <p:sp>
                <p:nvSpPr>
                  <p:cNvPr id="260" name="ZoneTexte 259">
                    <a:extLst>
                      <a:ext uri="{FF2B5EF4-FFF2-40B4-BE49-F238E27FC236}">
                        <a16:creationId xmlns:a16="http://schemas.microsoft.com/office/drawing/2014/main" id="{888D54A9-E66B-4D16-8BAB-1CF028D07F8E}"/>
                      </a:ext>
                    </a:extLst>
                  </p:cNvPr>
                  <p:cNvSpPr txBox="1"/>
                  <p:nvPr/>
                </p:nvSpPr>
                <p:spPr>
                  <a:xfrm>
                    <a:off x="3526263" y="2581467"/>
                    <a:ext cx="41201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6H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261" name="ZoneTexte 260">
                    <a:extLst>
                      <a:ext uri="{FF2B5EF4-FFF2-40B4-BE49-F238E27FC236}">
                        <a16:creationId xmlns:a16="http://schemas.microsoft.com/office/drawing/2014/main" id="{62A599B9-E66C-4D55-A519-13400EEE85D0}"/>
                      </a:ext>
                    </a:extLst>
                  </p:cNvPr>
                  <p:cNvSpPr txBox="1"/>
                  <p:nvPr/>
                </p:nvSpPr>
                <p:spPr>
                  <a:xfrm>
                    <a:off x="3716082" y="2582034"/>
                    <a:ext cx="412017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24H</a:t>
                    </a:r>
                  </a:p>
                </p:txBody>
              </p:sp>
              <p:sp>
                <p:nvSpPr>
                  <p:cNvPr id="262" name="ZoneTexte 261">
                    <a:extLst>
                      <a:ext uri="{FF2B5EF4-FFF2-40B4-BE49-F238E27FC236}">
                        <a16:creationId xmlns:a16="http://schemas.microsoft.com/office/drawing/2014/main" id="{C16FB912-0F49-48FC-8982-5604D9B56405}"/>
                      </a:ext>
                    </a:extLst>
                  </p:cNvPr>
                  <p:cNvSpPr txBox="1"/>
                  <p:nvPr/>
                </p:nvSpPr>
                <p:spPr>
                  <a:xfrm>
                    <a:off x="3887812" y="2582032"/>
                    <a:ext cx="412017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48H</a:t>
                    </a:r>
                  </a:p>
                </p:txBody>
              </p:sp>
              <p:sp>
                <p:nvSpPr>
                  <p:cNvPr id="263" name="ZoneTexte 262">
                    <a:extLst>
                      <a:ext uri="{FF2B5EF4-FFF2-40B4-BE49-F238E27FC236}">
                        <a16:creationId xmlns:a16="http://schemas.microsoft.com/office/drawing/2014/main" id="{CA03DEA3-C556-48A2-8D6A-4EFE04FE0BF9}"/>
                      </a:ext>
                    </a:extLst>
                  </p:cNvPr>
                  <p:cNvSpPr txBox="1"/>
                  <p:nvPr/>
                </p:nvSpPr>
                <p:spPr>
                  <a:xfrm>
                    <a:off x="4060807" y="2582032"/>
                    <a:ext cx="412017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72H</a:t>
                    </a:r>
                  </a:p>
                </p:txBody>
              </p:sp>
            </p:grpSp>
            <p:cxnSp>
              <p:nvCxnSpPr>
                <p:cNvPr id="250" name="Connecteur droit 249">
                  <a:extLst>
                    <a:ext uri="{FF2B5EF4-FFF2-40B4-BE49-F238E27FC236}">
                      <a16:creationId xmlns:a16="http://schemas.microsoft.com/office/drawing/2014/main" id="{87279161-5C1B-4B43-81B1-2870B89C5D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83967" y="2670194"/>
                  <a:ext cx="720000" cy="1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251" name="ZoneTexte 250">
                  <a:extLst>
                    <a:ext uri="{FF2B5EF4-FFF2-40B4-BE49-F238E27FC236}">
                      <a16:creationId xmlns:a16="http://schemas.microsoft.com/office/drawing/2014/main" id="{68BD2D61-4ED2-4134-A463-6B9ECBB14171}"/>
                    </a:ext>
                  </a:extLst>
                </p:cNvPr>
                <p:cNvSpPr txBox="1"/>
                <p:nvPr/>
              </p:nvSpPr>
              <p:spPr>
                <a:xfrm>
                  <a:off x="3700943" y="2393969"/>
                  <a:ext cx="659513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1 Gy</a:t>
                  </a:r>
                </a:p>
              </p:txBody>
            </p:sp>
            <p:sp>
              <p:nvSpPr>
                <p:cNvPr id="252" name="ZoneTexte 251">
                  <a:extLst>
                    <a:ext uri="{FF2B5EF4-FFF2-40B4-BE49-F238E27FC236}">
                      <a16:creationId xmlns:a16="http://schemas.microsoft.com/office/drawing/2014/main" id="{F80B69A6-471D-4CB6-903B-1FEBBD7E2DA8}"/>
                    </a:ext>
                  </a:extLst>
                </p:cNvPr>
                <p:cNvSpPr txBox="1"/>
                <p:nvPr/>
              </p:nvSpPr>
              <p:spPr>
                <a:xfrm>
                  <a:off x="4465985" y="2406320"/>
                  <a:ext cx="47988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2,5 Gy</a:t>
                  </a:r>
                </a:p>
              </p:txBody>
            </p:sp>
            <p:grpSp>
              <p:nvGrpSpPr>
                <p:cNvPr id="253" name="Groupe 252">
                  <a:extLst>
                    <a:ext uri="{FF2B5EF4-FFF2-40B4-BE49-F238E27FC236}">
                      <a16:creationId xmlns:a16="http://schemas.microsoft.com/office/drawing/2014/main" id="{E37EBDB1-2A96-45ED-A596-30C80EC0A7AD}"/>
                    </a:ext>
                  </a:extLst>
                </p:cNvPr>
                <p:cNvGrpSpPr/>
                <p:nvPr/>
              </p:nvGrpSpPr>
              <p:grpSpPr>
                <a:xfrm>
                  <a:off x="4991854" y="2725596"/>
                  <a:ext cx="980880" cy="327080"/>
                  <a:chOff x="3371245" y="2558495"/>
                  <a:chExt cx="910900" cy="310477"/>
                </a:xfrm>
              </p:grpSpPr>
              <p:sp>
                <p:nvSpPr>
                  <p:cNvPr id="256" name="ZoneTexte 255">
                    <a:extLst>
                      <a:ext uri="{FF2B5EF4-FFF2-40B4-BE49-F238E27FC236}">
                        <a16:creationId xmlns:a16="http://schemas.microsoft.com/office/drawing/2014/main" id="{6A8476B4-4712-405B-8282-007253E25214}"/>
                      </a:ext>
                    </a:extLst>
                  </p:cNvPr>
                  <p:cNvSpPr txBox="1"/>
                  <p:nvPr/>
                </p:nvSpPr>
                <p:spPr>
                  <a:xfrm>
                    <a:off x="3371245" y="2561195"/>
                    <a:ext cx="41201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6H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  <p:sp>
                <p:nvSpPr>
                  <p:cNvPr id="257" name="ZoneTexte 256">
                    <a:extLst>
                      <a:ext uri="{FF2B5EF4-FFF2-40B4-BE49-F238E27FC236}">
                        <a16:creationId xmlns:a16="http://schemas.microsoft.com/office/drawing/2014/main" id="{84660B8F-305E-4671-8DB7-3BE1642E4FCD}"/>
                      </a:ext>
                    </a:extLst>
                  </p:cNvPr>
                  <p:cNvSpPr txBox="1"/>
                  <p:nvPr/>
                </p:nvSpPr>
                <p:spPr>
                  <a:xfrm>
                    <a:off x="3509962" y="2558495"/>
                    <a:ext cx="412017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24H</a:t>
                    </a:r>
                  </a:p>
                </p:txBody>
              </p:sp>
              <p:sp>
                <p:nvSpPr>
                  <p:cNvPr id="258" name="ZoneTexte 257">
                    <a:extLst>
                      <a:ext uri="{FF2B5EF4-FFF2-40B4-BE49-F238E27FC236}">
                        <a16:creationId xmlns:a16="http://schemas.microsoft.com/office/drawing/2014/main" id="{3B6525FC-6A15-4AE6-B300-B1048BD5DEB7}"/>
                      </a:ext>
                    </a:extLst>
                  </p:cNvPr>
                  <p:cNvSpPr txBox="1"/>
                  <p:nvPr/>
                </p:nvSpPr>
                <p:spPr>
                  <a:xfrm>
                    <a:off x="3694385" y="2565699"/>
                    <a:ext cx="412017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48H</a:t>
                    </a:r>
                  </a:p>
                </p:txBody>
              </p:sp>
              <p:sp>
                <p:nvSpPr>
                  <p:cNvPr id="259" name="ZoneTexte 258">
                    <a:extLst>
                      <a:ext uri="{FF2B5EF4-FFF2-40B4-BE49-F238E27FC236}">
                        <a16:creationId xmlns:a16="http://schemas.microsoft.com/office/drawing/2014/main" id="{35BF52A4-0A07-4ADC-886C-AF21CAB1679E}"/>
                      </a:ext>
                    </a:extLst>
                  </p:cNvPr>
                  <p:cNvSpPr txBox="1"/>
                  <p:nvPr/>
                </p:nvSpPr>
                <p:spPr>
                  <a:xfrm>
                    <a:off x="3870128" y="2565698"/>
                    <a:ext cx="412017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7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 72H</a:t>
                    </a:r>
                  </a:p>
                </p:txBody>
              </p:sp>
            </p:grpSp>
            <p:cxnSp>
              <p:nvCxnSpPr>
                <p:cNvPr id="254" name="Connecteur droit 253">
                  <a:extLst>
                    <a:ext uri="{FF2B5EF4-FFF2-40B4-BE49-F238E27FC236}">
                      <a16:creationId xmlns:a16="http://schemas.microsoft.com/office/drawing/2014/main" id="{CB2305E1-EE6F-4F32-8ADF-57F6668E61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86719" y="2670194"/>
                  <a:ext cx="720000" cy="1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255" name="ZoneTexte 254">
                  <a:extLst>
                    <a:ext uri="{FF2B5EF4-FFF2-40B4-BE49-F238E27FC236}">
                      <a16:creationId xmlns:a16="http://schemas.microsoft.com/office/drawing/2014/main" id="{DCEDEE5D-E5B0-4994-87CE-B39A67DECEF2}"/>
                    </a:ext>
                  </a:extLst>
                </p:cNvPr>
                <p:cNvSpPr txBox="1"/>
                <p:nvPr/>
              </p:nvSpPr>
              <p:spPr>
                <a:xfrm>
                  <a:off x="5219439" y="2402862"/>
                  <a:ext cx="454559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 Gy</a:t>
                  </a:r>
                </a:p>
              </p:txBody>
            </p:sp>
          </p:grpSp>
        </p:grpSp>
        <p:grpSp>
          <p:nvGrpSpPr>
            <p:cNvPr id="209" name="Groupe 208">
              <a:extLst>
                <a:ext uri="{FF2B5EF4-FFF2-40B4-BE49-F238E27FC236}">
                  <a16:creationId xmlns:a16="http://schemas.microsoft.com/office/drawing/2014/main" id="{AD2CA7B0-EBBE-4D61-9CAD-AE11242330E4}"/>
                </a:ext>
              </a:extLst>
            </p:cNvPr>
            <p:cNvGrpSpPr/>
            <p:nvPr/>
          </p:nvGrpSpPr>
          <p:grpSpPr>
            <a:xfrm>
              <a:off x="318433" y="3820422"/>
              <a:ext cx="4653202" cy="290306"/>
              <a:chOff x="378261" y="1423721"/>
              <a:chExt cx="4653202" cy="290306"/>
            </a:xfrm>
          </p:grpSpPr>
          <p:grpSp>
            <p:nvGrpSpPr>
              <p:cNvPr id="240" name="Groupe 239">
                <a:extLst>
                  <a:ext uri="{FF2B5EF4-FFF2-40B4-BE49-F238E27FC236}">
                    <a16:creationId xmlns:a16="http://schemas.microsoft.com/office/drawing/2014/main" id="{E3A0BA08-0518-4610-AF70-D70BF119BB44}"/>
                  </a:ext>
                </a:extLst>
              </p:cNvPr>
              <p:cNvGrpSpPr/>
              <p:nvPr/>
            </p:nvGrpSpPr>
            <p:grpSpPr>
              <a:xfrm>
                <a:off x="378261" y="1466581"/>
                <a:ext cx="4623865" cy="229722"/>
                <a:chOff x="378261" y="1466581"/>
                <a:chExt cx="4623865" cy="229722"/>
              </a:xfrm>
            </p:grpSpPr>
            <p:pic>
              <p:nvPicPr>
                <p:cNvPr id="243" name="Image 242">
                  <a:extLst>
                    <a:ext uri="{FF2B5EF4-FFF2-40B4-BE49-F238E27FC236}">
                      <a16:creationId xmlns:a16="http://schemas.microsoft.com/office/drawing/2014/main" id="{3999623F-B96F-4013-BDA3-65124B4FBA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34965" y="1466581"/>
                  <a:ext cx="1867161" cy="219106"/>
                </a:xfrm>
                <a:prstGeom prst="rect">
                  <a:avLst/>
                </a:prstGeom>
              </p:spPr>
            </p:pic>
            <p:pic>
              <p:nvPicPr>
                <p:cNvPr id="244" name="Image 243">
                  <a:extLst>
                    <a:ext uri="{FF2B5EF4-FFF2-40B4-BE49-F238E27FC236}">
                      <a16:creationId xmlns:a16="http://schemas.microsoft.com/office/drawing/2014/main" id="{7975A322-62AF-486A-9DAB-E65F2A25E2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50" t="45832" r="55983" b="50682"/>
                <a:stretch/>
              </p:blipFill>
              <p:spPr>
                <a:xfrm>
                  <a:off x="378261" y="1485550"/>
                  <a:ext cx="2628001" cy="210753"/>
                </a:xfrm>
                <a:prstGeom prst="rect">
                  <a:avLst/>
                </a:prstGeom>
              </p:spPr>
            </p:pic>
          </p:grp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34F1B8F4-DE22-47E6-88D6-7F4A34E0CA6A}"/>
                  </a:ext>
                </a:extLst>
              </p:cNvPr>
              <p:cNvSpPr/>
              <p:nvPr/>
            </p:nvSpPr>
            <p:spPr>
              <a:xfrm>
                <a:off x="378699" y="1426027"/>
                <a:ext cx="2628000" cy="288000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72E9F7F7-ACC4-42CA-89D3-9BCFC5505BB8}"/>
                  </a:ext>
                </a:extLst>
              </p:cNvPr>
              <p:cNvSpPr/>
              <p:nvPr/>
            </p:nvSpPr>
            <p:spPr>
              <a:xfrm>
                <a:off x="3123463" y="1423721"/>
                <a:ext cx="1908000" cy="288000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0" name="Groupe 209">
              <a:extLst>
                <a:ext uri="{FF2B5EF4-FFF2-40B4-BE49-F238E27FC236}">
                  <a16:creationId xmlns:a16="http://schemas.microsoft.com/office/drawing/2014/main" id="{3AF740CD-3771-46D8-86A8-967CC2D50F2F}"/>
                </a:ext>
              </a:extLst>
            </p:cNvPr>
            <p:cNvGrpSpPr/>
            <p:nvPr/>
          </p:nvGrpSpPr>
          <p:grpSpPr>
            <a:xfrm>
              <a:off x="281247" y="1325741"/>
              <a:ext cx="4675521" cy="509431"/>
              <a:chOff x="360304" y="1774154"/>
              <a:chExt cx="4675521" cy="509431"/>
            </a:xfrm>
          </p:grpSpPr>
          <p:pic>
            <p:nvPicPr>
              <p:cNvPr id="233" name="Image 232">
                <a:extLst>
                  <a:ext uri="{FF2B5EF4-FFF2-40B4-BE49-F238E27FC236}">
                    <a16:creationId xmlns:a16="http://schemas.microsoft.com/office/drawing/2014/main" id="{7AFDAA53-67D6-4BC9-8036-3C2F15961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38725" y="1849631"/>
                <a:ext cx="1848108" cy="181000"/>
              </a:xfrm>
              <a:prstGeom prst="rect">
                <a:avLst/>
              </a:prstGeom>
            </p:spPr>
          </p:pic>
          <p:grpSp>
            <p:nvGrpSpPr>
              <p:cNvPr id="234" name="Groupe 233">
                <a:extLst>
                  <a:ext uri="{FF2B5EF4-FFF2-40B4-BE49-F238E27FC236}">
                    <a16:creationId xmlns:a16="http://schemas.microsoft.com/office/drawing/2014/main" id="{E03C1A3C-5CCF-49F1-A89F-E97662545B5C}"/>
                  </a:ext>
                </a:extLst>
              </p:cNvPr>
              <p:cNvGrpSpPr/>
              <p:nvPr/>
            </p:nvGrpSpPr>
            <p:grpSpPr>
              <a:xfrm>
                <a:off x="360304" y="1774154"/>
                <a:ext cx="4675521" cy="509431"/>
                <a:chOff x="360304" y="1774154"/>
                <a:chExt cx="4675521" cy="509431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8373ACF2-623E-435F-B11E-DA02C5C470CA}"/>
                    </a:ext>
                  </a:extLst>
                </p:cNvPr>
                <p:cNvSpPr/>
                <p:nvPr/>
              </p:nvSpPr>
              <p:spPr>
                <a:xfrm>
                  <a:off x="3127825" y="1795530"/>
                  <a:ext cx="1908000" cy="2880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BC070313-ADE4-4238-8937-3A9201BFEC92}"/>
                    </a:ext>
                  </a:extLst>
                </p:cNvPr>
                <p:cNvSpPr/>
                <p:nvPr/>
              </p:nvSpPr>
              <p:spPr>
                <a:xfrm>
                  <a:off x="395536" y="1774154"/>
                  <a:ext cx="2628000" cy="2880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37" name="Image 236">
                  <a:extLst>
                    <a:ext uri="{FF2B5EF4-FFF2-40B4-BE49-F238E27FC236}">
                      <a16:creationId xmlns:a16="http://schemas.microsoft.com/office/drawing/2014/main" id="{64281D4D-39B1-4CAB-B05F-12BED74CC8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86" t="60478" r="58734" b="36037"/>
                <a:stretch/>
              </p:blipFill>
              <p:spPr>
                <a:xfrm>
                  <a:off x="437604" y="1816311"/>
                  <a:ext cx="2530753" cy="210753"/>
                </a:xfrm>
                <a:prstGeom prst="rect">
                  <a:avLst/>
                </a:prstGeom>
              </p:spPr>
            </p:pic>
            <p:sp>
              <p:nvSpPr>
                <p:cNvPr id="238" name="ZoneTexte 237">
                  <a:extLst>
                    <a:ext uri="{FF2B5EF4-FFF2-40B4-BE49-F238E27FC236}">
                      <a16:creationId xmlns:a16="http://schemas.microsoft.com/office/drawing/2014/main" id="{81ABAAAD-40A9-4C98-80AE-90D07C9E76CD}"/>
                    </a:ext>
                  </a:extLst>
                </p:cNvPr>
                <p:cNvSpPr txBox="1"/>
                <p:nvPr/>
              </p:nvSpPr>
              <p:spPr>
                <a:xfrm>
                  <a:off x="360304" y="2075806"/>
                  <a:ext cx="2685351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0,08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0,14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0,17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0,10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0,05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0,17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0,17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0,08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0,12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0,28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0,19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0,05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0,08</a:t>
                  </a:r>
                  <a:endPara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239" name="ZoneTexte 238">
                  <a:extLst>
                    <a:ext uri="{FF2B5EF4-FFF2-40B4-BE49-F238E27FC236}">
                      <a16:creationId xmlns:a16="http://schemas.microsoft.com/office/drawing/2014/main" id="{5FBB5C2F-B4D5-4CB4-B057-3BEBFDFAAF2F}"/>
                    </a:ext>
                  </a:extLst>
                </p:cNvPr>
                <p:cNvSpPr txBox="1"/>
                <p:nvPr/>
              </p:nvSpPr>
              <p:spPr>
                <a:xfrm>
                  <a:off x="3090945" y="2083530"/>
                  <a:ext cx="1931939" cy="2000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0,04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0,06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0,09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0,05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0,11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0,25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0,12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0,06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:r>
                    <a:rPr kumimoji="0" lang="fr-FR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</a:rPr>
                    <a:t>0,01</a:t>
                  </a:r>
                  <a:endParaRPr kumimoji="0" lang="fr-FR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11" name="Groupe 210">
              <a:extLst>
                <a:ext uri="{FF2B5EF4-FFF2-40B4-BE49-F238E27FC236}">
                  <a16:creationId xmlns:a16="http://schemas.microsoft.com/office/drawing/2014/main" id="{6643EA7E-753A-4C8E-9872-D1BA7E428A7C}"/>
                </a:ext>
              </a:extLst>
            </p:cNvPr>
            <p:cNvGrpSpPr/>
            <p:nvPr/>
          </p:nvGrpSpPr>
          <p:grpSpPr>
            <a:xfrm>
              <a:off x="318871" y="1835866"/>
              <a:ext cx="4640289" cy="958324"/>
              <a:chOff x="2879065" y="3556504"/>
              <a:chExt cx="4640289" cy="958324"/>
            </a:xfrm>
          </p:grpSpPr>
          <p:pic>
            <p:nvPicPr>
              <p:cNvPr id="223" name="Image 222">
                <a:extLst>
                  <a:ext uri="{FF2B5EF4-FFF2-40B4-BE49-F238E27FC236}">
                    <a16:creationId xmlns:a16="http://schemas.microsoft.com/office/drawing/2014/main" id="{657D2BB0-EF75-4525-AC31-F49C631083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06" t="44463" r="55562" b="51093"/>
              <a:stretch/>
            </p:blipFill>
            <p:spPr>
              <a:xfrm>
                <a:off x="2885212" y="3996615"/>
                <a:ext cx="2587576" cy="268725"/>
              </a:xfrm>
              <a:prstGeom prst="rect">
                <a:avLst/>
              </a:prstGeom>
            </p:spPr>
          </p:pic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049F670E-8358-4D1D-94B2-AC28E25290E4}"/>
                  </a:ext>
                </a:extLst>
              </p:cNvPr>
              <p:cNvSpPr/>
              <p:nvPr/>
            </p:nvSpPr>
            <p:spPr>
              <a:xfrm>
                <a:off x="2879502" y="3977340"/>
                <a:ext cx="2628000" cy="288000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59540FE4-1EB8-482C-BCAD-77E83054BD97}"/>
                  </a:ext>
                </a:extLst>
              </p:cNvPr>
              <p:cNvSpPr/>
              <p:nvPr/>
            </p:nvSpPr>
            <p:spPr>
              <a:xfrm>
                <a:off x="5611354" y="3986724"/>
                <a:ext cx="1908000" cy="288000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EC1E57B9-18A5-447A-A91F-44C9C74D9B4E}"/>
                  </a:ext>
                </a:extLst>
              </p:cNvPr>
              <p:cNvSpPr/>
              <p:nvPr/>
            </p:nvSpPr>
            <p:spPr>
              <a:xfrm>
                <a:off x="5611354" y="3583599"/>
                <a:ext cx="1908000" cy="288000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63B4D61-4164-4482-B0B7-F0C6FEFB1505}"/>
                  </a:ext>
                </a:extLst>
              </p:cNvPr>
              <p:cNvSpPr/>
              <p:nvPr/>
            </p:nvSpPr>
            <p:spPr>
              <a:xfrm>
                <a:off x="2879065" y="3556504"/>
                <a:ext cx="2628000" cy="288000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8" name="Image 227">
                <a:extLst>
                  <a:ext uri="{FF2B5EF4-FFF2-40B4-BE49-F238E27FC236}">
                    <a16:creationId xmlns:a16="http://schemas.microsoft.com/office/drawing/2014/main" id="{6A1C95F0-6A68-4DD3-B19F-ACA04AE66A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201" t="44707" r="16936" b="51903"/>
              <a:stretch/>
            </p:blipFill>
            <p:spPr>
              <a:xfrm>
                <a:off x="5663498" y="4028503"/>
                <a:ext cx="1803711" cy="204955"/>
              </a:xfrm>
              <a:prstGeom prst="rect">
                <a:avLst/>
              </a:prstGeom>
            </p:spPr>
          </p:pic>
          <p:pic>
            <p:nvPicPr>
              <p:cNvPr id="229" name="Image 228">
                <a:extLst>
                  <a:ext uri="{FF2B5EF4-FFF2-40B4-BE49-F238E27FC236}">
                    <a16:creationId xmlns:a16="http://schemas.microsoft.com/office/drawing/2014/main" id="{F459F57C-C38F-462B-ABA5-2ABD5CF212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23" t="45399" r="47472" b="51116"/>
              <a:stretch/>
            </p:blipFill>
            <p:spPr>
              <a:xfrm>
                <a:off x="2913810" y="3592788"/>
                <a:ext cx="2532713" cy="210753"/>
              </a:xfrm>
              <a:prstGeom prst="rect">
                <a:avLst/>
              </a:prstGeom>
            </p:spPr>
          </p:pic>
          <p:pic>
            <p:nvPicPr>
              <p:cNvPr id="230" name="Image 229">
                <a:extLst>
                  <a:ext uri="{FF2B5EF4-FFF2-40B4-BE49-F238E27FC236}">
                    <a16:creationId xmlns:a16="http://schemas.microsoft.com/office/drawing/2014/main" id="{326F7993-EB33-434F-A1BE-81BAA8521F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07" t="33474" r="18986" b="62601"/>
              <a:stretch/>
            </p:blipFill>
            <p:spPr>
              <a:xfrm>
                <a:off x="5658545" y="3608947"/>
                <a:ext cx="1808664" cy="235557"/>
              </a:xfrm>
              <a:prstGeom prst="rect">
                <a:avLst/>
              </a:prstGeom>
            </p:spPr>
          </p:pic>
          <p:sp>
            <p:nvSpPr>
              <p:cNvPr id="231" name="ZoneTexte 230">
                <a:extLst>
                  <a:ext uri="{FF2B5EF4-FFF2-40B4-BE49-F238E27FC236}">
                    <a16:creationId xmlns:a16="http://schemas.microsoft.com/office/drawing/2014/main" id="{86983C47-C1F7-4CE2-AC48-402F2673E60A}"/>
                  </a:ext>
                </a:extLst>
              </p:cNvPr>
              <p:cNvSpPr txBox="1"/>
              <p:nvPr/>
            </p:nvSpPr>
            <p:spPr>
              <a:xfrm>
                <a:off x="2885212" y="4295095"/>
                <a:ext cx="264367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0,12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0,07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0,02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0,10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0,14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0,21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0,14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0,27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0,36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0,21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0,19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0,55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0,28</a:t>
                </a:r>
                <a:endPara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32" name="ZoneTexte 231">
                <a:extLst>
                  <a:ext uri="{FF2B5EF4-FFF2-40B4-BE49-F238E27FC236}">
                    <a16:creationId xmlns:a16="http://schemas.microsoft.com/office/drawing/2014/main" id="{5841312B-FBAE-4DF2-B05A-09780E6B320B}"/>
                  </a:ext>
                </a:extLst>
              </p:cNvPr>
              <p:cNvSpPr txBox="1"/>
              <p:nvPr/>
            </p:nvSpPr>
            <p:spPr>
              <a:xfrm>
                <a:off x="5607326" y="4314773"/>
                <a:ext cx="1911101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0,23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0,14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0,13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0,06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0,13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0,11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0,13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0,09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0,12</a:t>
                </a:r>
                <a:endPara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grpSp>
          <p:nvGrpSpPr>
            <p:cNvPr id="212" name="Groupe 211">
              <a:extLst>
                <a:ext uri="{FF2B5EF4-FFF2-40B4-BE49-F238E27FC236}">
                  <a16:creationId xmlns:a16="http://schemas.microsoft.com/office/drawing/2014/main" id="{2F4D8EBB-E225-4AA0-B7BF-E1D99D756C79}"/>
                </a:ext>
              </a:extLst>
            </p:cNvPr>
            <p:cNvGrpSpPr/>
            <p:nvPr/>
          </p:nvGrpSpPr>
          <p:grpSpPr>
            <a:xfrm>
              <a:off x="295857" y="2749440"/>
              <a:ext cx="4681973" cy="973952"/>
              <a:chOff x="4290593" y="4075949"/>
              <a:chExt cx="4681973" cy="973952"/>
            </a:xfrm>
          </p:grpSpPr>
          <p:pic>
            <p:nvPicPr>
              <p:cNvPr id="213" name="Image 212">
                <a:extLst>
                  <a:ext uri="{FF2B5EF4-FFF2-40B4-BE49-F238E27FC236}">
                    <a16:creationId xmlns:a16="http://schemas.microsoft.com/office/drawing/2014/main" id="{700AFC27-CACC-4625-8855-C309FD8D47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98" t="58137" r="16397" b="38378"/>
              <a:stretch/>
            </p:blipFill>
            <p:spPr>
              <a:xfrm>
                <a:off x="7058371" y="4541121"/>
                <a:ext cx="1912894" cy="210753"/>
              </a:xfrm>
              <a:prstGeom prst="rect">
                <a:avLst/>
              </a:prstGeom>
            </p:spPr>
          </p:pic>
          <p:pic>
            <p:nvPicPr>
              <p:cNvPr id="214" name="Image 213">
                <a:extLst>
                  <a:ext uri="{FF2B5EF4-FFF2-40B4-BE49-F238E27FC236}">
                    <a16:creationId xmlns:a16="http://schemas.microsoft.com/office/drawing/2014/main" id="{90083D73-172A-4EB9-8414-E9AEA1361E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2" t="58161" r="57132" b="38022"/>
              <a:stretch/>
            </p:blipFill>
            <p:spPr>
              <a:xfrm>
                <a:off x="4368402" y="4540466"/>
                <a:ext cx="2578867" cy="230832"/>
              </a:xfrm>
              <a:prstGeom prst="rect">
                <a:avLst/>
              </a:prstGeom>
            </p:spPr>
          </p:pic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A046E74-1FB7-4C0E-8FDF-4AFE8E208419}"/>
                  </a:ext>
                </a:extLst>
              </p:cNvPr>
              <p:cNvSpPr/>
              <p:nvPr/>
            </p:nvSpPr>
            <p:spPr>
              <a:xfrm>
                <a:off x="4319706" y="4496785"/>
                <a:ext cx="2628000" cy="288000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7B955871-409C-42D5-8A36-350539AE16B3}"/>
                  </a:ext>
                </a:extLst>
              </p:cNvPr>
              <p:cNvSpPr/>
              <p:nvPr/>
            </p:nvSpPr>
            <p:spPr>
              <a:xfrm>
                <a:off x="7051558" y="4506169"/>
                <a:ext cx="1908000" cy="288000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1CF745D4-28CE-40BA-B7C5-C663426ED0D9}"/>
                  </a:ext>
                </a:extLst>
              </p:cNvPr>
              <p:cNvSpPr/>
              <p:nvPr/>
            </p:nvSpPr>
            <p:spPr>
              <a:xfrm>
                <a:off x="7051558" y="4103044"/>
                <a:ext cx="1908000" cy="288000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08EB5F26-CC58-4086-99B5-15B97F9733C1}"/>
                  </a:ext>
                </a:extLst>
              </p:cNvPr>
              <p:cNvSpPr/>
              <p:nvPr/>
            </p:nvSpPr>
            <p:spPr>
              <a:xfrm>
                <a:off x="4319269" y="4075949"/>
                <a:ext cx="2628000" cy="288000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9" name="Image 218">
                <a:extLst>
                  <a:ext uri="{FF2B5EF4-FFF2-40B4-BE49-F238E27FC236}">
                    <a16:creationId xmlns:a16="http://schemas.microsoft.com/office/drawing/2014/main" id="{CFC05590-8627-4F12-883D-83183BAC2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946" t="49435" r="15128" b="46493"/>
              <a:stretch/>
            </p:blipFill>
            <p:spPr>
              <a:xfrm>
                <a:off x="7092518" y="4129433"/>
                <a:ext cx="1808588" cy="246222"/>
              </a:xfrm>
              <a:prstGeom prst="rect">
                <a:avLst/>
              </a:prstGeom>
            </p:spPr>
          </p:pic>
          <p:pic>
            <p:nvPicPr>
              <p:cNvPr id="220" name="Image 219">
                <a:extLst>
                  <a:ext uri="{FF2B5EF4-FFF2-40B4-BE49-F238E27FC236}">
                    <a16:creationId xmlns:a16="http://schemas.microsoft.com/office/drawing/2014/main" id="{9DDD248C-1CFB-41E4-B4AD-54CC75B7FA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93" t="51469" r="52891" b="44891"/>
              <a:stretch/>
            </p:blipFill>
            <p:spPr>
              <a:xfrm>
                <a:off x="4355203" y="4116321"/>
                <a:ext cx="2578867" cy="220110"/>
              </a:xfrm>
              <a:prstGeom prst="rect">
                <a:avLst/>
              </a:prstGeom>
            </p:spPr>
          </p:pic>
          <p:sp>
            <p:nvSpPr>
              <p:cNvPr id="221" name="ZoneTexte 220">
                <a:extLst>
                  <a:ext uri="{FF2B5EF4-FFF2-40B4-BE49-F238E27FC236}">
                    <a16:creationId xmlns:a16="http://schemas.microsoft.com/office/drawing/2014/main" id="{D464B4FD-873A-480E-B956-93FEFA94E520}"/>
                  </a:ext>
                </a:extLst>
              </p:cNvPr>
              <p:cNvSpPr txBox="1"/>
              <p:nvPr/>
            </p:nvSpPr>
            <p:spPr>
              <a:xfrm>
                <a:off x="4290593" y="4849846"/>
                <a:ext cx="2685351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0,04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0,03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0,01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0,04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0,05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0,03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0,02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0,05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0,09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0,02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0,03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0,11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0,19</a:t>
                </a:r>
                <a:endPara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2" name="ZoneTexte 221">
                <a:extLst>
                  <a:ext uri="{FF2B5EF4-FFF2-40B4-BE49-F238E27FC236}">
                    <a16:creationId xmlns:a16="http://schemas.microsoft.com/office/drawing/2014/main" id="{686E71F2-2CB5-4A78-91EE-F524D22A0C75}"/>
                  </a:ext>
                </a:extLst>
              </p:cNvPr>
              <p:cNvSpPr txBox="1"/>
              <p:nvPr/>
            </p:nvSpPr>
            <p:spPr>
              <a:xfrm>
                <a:off x="7061465" y="4849846"/>
                <a:ext cx="1911101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0,02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0,02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0,05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0,12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0,04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0,09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0,14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0,17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fr-FR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0,19</a:t>
                </a:r>
                <a:endPara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sp>
        <p:nvSpPr>
          <p:cNvPr id="284" name="ZoneTexte 283">
            <a:extLst>
              <a:ext uri="{FF2B5EF4-FFF2-40B4-BE49-F238E27FC236}">
                <a16:creationId xmlns:a16="http://schemas.microsoft.com/office/drawing/2014/main" id="{F0DBC6CD-AD63-41A0-9002-00C0305DAEA9}"/>
              </a:ext>
            </a:extLst>
          </p:cNvPr>
          <p:cNvSpPr txBox="1"/>
          <p:nvPr/>
        </p:nvSpPr>
        <p:spPr>
          <a:xfrm>
            <a:off x="5073451" y="4751514"/>
            <a:ext cx="9768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Actine</a:t>
            </a:r>
          </a:p>
        </p:txBody>
      </p:sp>
      <p:sp>
        <p:nvSpPr>
          <p:cNvPr id="285" name="ZoneTexte 284">
            <a:extLst>
              <a:ext uri="{FF2B5EF4-FFF2-40B4-BE49-F238E27FC236}">
                <a16:creationId xmlns:a16="http://schemas.microsoft.com/office/drawing/2014/main" id="{BFFCF4C0-D54B-4B22-8F84-4E01F055B668}"/>
              </a:ext>
            </a:extLst>
          </p:cNvPr>
          <p:cNvSpPr txBox="1"/>
          <p:nvPr/>
        </p:nvSpPr>
        <p:spPr>
          <a:xfrm>
            <a:off x="4893236" y="3539073"/>
            <a:ext cx="1174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kern="0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-TBK1 (84kDa)</a:t>
            </a:r>
          </a:p>
        </p:txBody>
      </p:sp>
      <p:sp>
        <p:nvSpPr>
          <p:cNvPr id="286" name="ZoneTexte 285">
            <a:extLst>
              <a:ext uri="{FF2B5EF4-FFF2-40B4-BE49-F238E27FC236}">
                <a16:creationId xmlns:a16="http://schemas.microsoft.com/office/drawing/2014/main" id="{39220CEF-7BD2-4905-97E4-D1BCD4666829}"/>
              </a:ext>
            </a:extLst>
          </p:cNvPr>
          <p:cNvSpPr txBox="1"/>
          <p:nvPr/>
        </p:nvSpPr>
        <p:spPr>
          <a:xfrm>
            <a:off x="4915035" y="4053224"/>
            <a:ext cx="1174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TBK1 (84kDa)</a:t>
            </a:r>
          </a:p>
        </p:txBody>
      </p:sp>
      <p:sp>
        <p:nvSpPr>
          <p:cNvPr id="287" name="ZoneTexte 286">
            <a:extLst>
              <a:ext uri="{FF2B5EF4-FFF2-40B4-BE49-F238E27FC236}">
                <a16:creationId xmlns:a16="http://schemas.microsoft.com/office/drawing/2014/main" id="{C4541D79-280C-46EC-A1BB-91F4DC585582}"/>
              </a:ext>
            </a:extLst>
          </p:cNvPr>
          <p:cNvSpPr txBox="1"/>
          <p:nvPr/>
        </p:nvSpPr>
        <p:spPr>
          <a:xfrm>
            <a:off x="4934285" y="3015337"/>
            <a:ext cx="1174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STING (33-35kDa)</a:t>
            </a:r>
          </a:p>
        </p:txBody>
      </p:sp>
      <p:sp>
        <p:nvSpPr>
          <p:cNvPr id="288" name="ZoneTexte 287">
            <a:extLst>
              <a:ext uri="{FF2B5EF4-FFF2-40B4-BE49-F238E27FC236}">
                <a16:creationId xmlns:a16="http://schemas.microsoft.com/office/drawing/2014/main" id="{B9E7BBF3-5027-4D5D-A5C6-2DF3ACD1929D}"/>
              </a:ext>
            </a:extLst>
          </p:cNvPr>
          <p:cNvSpPr txBox="1"/>
          <p:nvPr/>
        </p:nvSpPr>
        <p:spPr>
          <a:xfrm>
            <a:off x="4915035" y="2680470"/>
            <a:ext cx="1174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kern="0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-STING (40kDa)</a:t>
            </a:r>
          </a:p>
        </p:txBody>
      </p:sp>
      <p:sp>
        <p:nvSpPr>
          <p:cNvPr id="289" name="ZoneTexte 288">
            <a:extLst>
              <a:ext uri="{FF2B5EF4-FFF2-40B4-BE49-F238E27FC236}">
                <a16:creationId xmlns:a16="http://schemas.microsoft.com/office/drawing/2014/main" id="{971CAD14-BB10-4192-B21C-26017CDED6B2}"/>
              </a:ext>
            </a:extLst>
          </p:cNvPr>
          <p:cNvSpPr txBox="1"/>
          <p:nvPr/>
        </p:nvSpPr>
        <p:spPr>
          <a:xfrm>
            <a:off x="4889779" y="2202808"/>
            <a:ext cx="1174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cGAS</a:t>
            </a: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(62kDa)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AA6F9D-7903-40E9-BB7A-276E07948FEB}"/>
              </a:ext>
            </a:extLst>
          </p:cNvPr>
          <p:cNvSpPr/>
          <p:nvPr/>
        </p:nvSpPr>
        <p:spPr>
          <a:xfrm>
            <a:off x="405479" y="5078852"/>
            <a:ext cx="1152578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4FEA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rgbClr val="204FEA"/>
                </a:solidFill>
              </a:rPr>
              <a:t>Carbon ions induce faster, stronger, and more sustained </a:t>
            </a:r>
            <a:r>
              <a:rPr lang="en-US" sz="2000" b="1" dirty="0" err="1">
                <a:solidFill>
                  <a:srgbClr val="204FEA"/>
                </a:solidFill>
              </a:rPr>
              <a:t>cGAS</a:t>
            </a:r>
            <a:r>
              <a:rPr lang="en-US" sz="2000" b="1" dirty="0">
                <a:solidFill>
                  <a:srgbClr val="204FEA"/>
                </a:solidFill>
              </a:rPr>
              <a:t>-STING activation compared with photons</a:t>
            </a:r>
            <a:endParaRPr lang="en-US" b="1" dirty="0">
              <a:solidFill>
                <a:srgbClr val="204FEA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F3A52F-A3D0-49F8-ABAD-D3A194760FCF}"/>
              </a:ext>
            </a:extLst>
          </p:cNvPr>
          <p:cNvSpPr/>
          <p:nvPr/>
        </p:nvSpPr>
        <p:spPr>
          <a:xfrm>
            <a:off x="8739018" y="2659545"/>
            <a:ext cx="1923542" cy="2887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32B20F61-69E5-4EA6-9E79-04F56F2451D7}"/>
              </a:ext>
            </a:extLst>
          </p:cNvPr>
          <p:cNvSpPr/>
          <p:nvPr/>
        </p:nvSpPr>
        <p:spPr>
          <a:xfrm>
            <a:off x="8781248" y="3594149"/>
            <a:ext cx="1923542" cy="2887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22B33BA6-04F9-49AB-98B9-70ABE759E167}"/>
              </a:ext>
            </a:extLst>
          </p:cNvPr>
          <p:cNvSpPr/>
          <p:nvPr/>
        </p:nvSpPr>
        <p:spPr>
          <a:xfrm>
            <a:off x="3029828" y="2646463"/>
            <a:ext cx="1923542" cy="288740"/>
          </a:xfrm>
          <a:prstGeom prst="rect">
            <a:avLst/>
          </a:prstGeom>
          <a:noFill/>
          <a:ln w="28575">
            <a:solidFill>
              <a:srgbClr val="204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642CA46F-467D-467D-89BE-79D72973E2BD}"/>
              </a:ext>
            </a:extLst>
          </p:cNvPr>
          <p:cNvSpPr/>
          <p:nvPr/>
        </p:nvSpPr>
        <p:spPr>
          <a:xfrm>
            <a:off x="3182228" y="3548019"/>
            <a:ext cx="1923542" cy="288740"/>
          </a:xfrm>
          <a:prstGeom prst="rect">
            <a:avLst/>
          </a:prstGeom>
          <a:noFill/>
          <a:ln w="28575">
            <a:solidFill>
              <a:srgbClr val="204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383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apture d’écran 2021-09-06 à 15.27.53.png" descr="Capture d’écran 2021-09-06 à 15.27.53.png">
            <a:extLst>
              <a:ext uri="{FF2B5EF4-FFF2-40B4-BE49-F238E27FC236}">
                <a16:creationId xmlns:a16="http://schemas.microsoft.com/office/drawing/2014/main" id="{F2ECD2CD-1DF8-4CEB-B696-AD646734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51"/>
          <a:stretch>
            <a:fillRect/>
          </a:stretch>
        </p:blipFill>
        <p:spPr>
          <a:xfrm>
            <a:off x="0" y="5513"/>
            <a:ext cx="12192000" cy="58262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Espace réservé du pied de page 1">
            <a:extLst>
              <a:ext uri="{FF2B5EF4-FFF2-40B4-BE49-F238E27FC236}">
                <a16:creationId xmlns:a16="http://schemas.microsoft.com/office/drawing/2014/main" id="{A86CC95E-74AA-400F-86A0-7601B0DC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000" y="6471709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C581B-2A9F-4954-BD89-CD2987597D55}"/>
              </a:ext>
            </a:extLst>
          </p:cNvPr>
          <p:cNvSpPr/>
          <p:nvPr/>
        </p:nvSpPr>
        <p:spPr>
          <a:xfrm>
            <a:off x="593553" y="72271"/>
            <a:ext cx="10992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Cytosolic DNA and </a:t>
            </a:r>
            <a:r>
              <a:rPr lang="en-US" sz="2400" b="1" dirty="0" err="1">
                <a:solidFill>
                  <a:schemeClr val="bg1"/>
                </a:solidFill>
              </a:rPr>
              <a:t>cGAS</a:t>
            </a:r>
            <a:r>
              <a:rPr lang="en-US" sz="2400" b="1" dirty="0">
                <a:solidFill>
                  <a:schemeClr val="bg1"/>
                </a:solidFill>
              </a:rPr>
              <a:t>–STING activation: key drivers of immunogenic signaling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47D438-B763-447F-AC2F-33061E4CD857}"/>
              </a:ext>
            </a:extLst>
          </p:cNvPr>
          <p:cNvSpPr/>
          <p:nvPr/>
        </p:nvSpPr>
        <p:spPr>
          <a:xfrm>
            <a:off x="283168" y="648278"/>
            <a:ext cx="8353868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Measure pathway activation: </a:t>
            </a:r>
            <a:r>
              <a:rPr lang="en-GB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cGAS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–STING → TBK1/IRF3 → IFN-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/ ISGs</a:t>
            </a:r>
            <a:endParaRPr lang="fr-FR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2D7DF2-C7C7-40FB-B1DF-EE32C61AE5AB}"/>
              </a:ext>
            </a:extLst>
          </p:cNvPr>
          <p:cNvSpPr/>
          <p:nvPr/>
        </p:nvSpPr>
        <p:spPr>
          <a:xfrm>
            <a:off x="365201" y="5113235"/>
            <a:ext cx="11449558" cy="83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>
              <a:lnSpc>
                <a:spcPct val="107000"/>
              </a:lnSpc>
              <a:spcAft>
                <a:spcPts val="800"/>
              </a:spcAft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Assess </a:t>
            </a:r>
            <a:r>
              <a:rPr lang="en-GB" sz="20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TREX1 induction/activity</a:t>
            </a:r>
            <a:r>
              <a:rPr lang="en-GB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as a potential “immunogenicity brake” and  evaluate </a:t>
            </a:r>
            <a:r>
              <a:rPr lang="en-GB" sz="20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TREX1 inhibition</a:t>
            </a:r>
            <a:endParaRPr lang="fr-FR" sz="20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lvl="0" indent="-176213">
              <a:lnSpc>
                <a:spcPct val="107000"/>
              </a:lnSpc>
              <a:spcAft>
                <a:spcPts val="800"/>
              </a:spcAft>
              <a:buSzPct val="10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Link with functional readouts: </a:t>
            </a:r>
            <a:r>
              <a:rPr lang="en-GB" sz="20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PD-L1 regulation</a:t>
            </a:r>
            <a:r>
              <a:rPr lang="en-GB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, macrophage polarization markers, ICD markers</a:t>
            </a:r>
            <a:endParaRPr lang="fr-FR" sz="28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D5E16553-15C8-4AB0-B7E0-299BF0606BBA}"/>
              </a:ext>
            </a:extLst>
          </p:cNvPr>
          <p:cNvSpPr txBox="1"/>
          <p:nvPr/>
        </p:nvSpPr>
        <p:spPr>
          <a:xfrm>
            <a:off x="2110439" y="6456527"/>
            <a:ext cx="147604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Unpublished data</a:t>
            </a:r>
            <a:endParaRPr lang="fr-FR" sz="1400" dirty="0"/>
          </a:p>
        </p:txBody>
      </p:sp>
      <p:pic>
        <p:nvPicPr>
          <p:cNvPr id="135" name="Google Shape;246;p7" descr="cid:image001.jpg@01D8CE9B.5639C930">
            <a:extLst>
              <a:ext uri="{FF2B5EF4-FFF2-40B4-BE49-F238E27FC236}">
                <a16:creationId xmlns:a16="http://schemas.microsoft.com/office/drawing/2014/main" id="{FDAED7F5-B926-44C3-AC17-7AB1E645C5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09387" y="6160479"/>
            <a:ext cx="722948" cy="6686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AA6F9D-7903-40E9-BB7A-276E07948FEB}"/>
              </a:ext>
            </a:extLst>
          </p:cNvPr>
          <p:cNvSpPr/>
          <p:nvPr/>
        </p:nvSpPr>
        <p:spPr>
          <a:xfrm>
            <a:off x="216665" y="1181977"/>
            <a:ext cx="11525787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4FEA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rgbClr val="204FEA"/>
                </a:solidFill>
              </a:rPr>
              <a:t>Carbon ions induce faster, stronger, and more sustained </a:t>
            </a:r>
            <a:r>
              <a:rPr lang="en-US" sz="2000" b="1" dirty="0" err="1">
                <a:solidFill>
                  <a:srgbClr val="204FEA"/>
                </a:solidFill>
              </a:rPr>
              <a:t>cGAS</a:t>
            </a:r>
            <a:r>
              <a:rPr lang="en-US" sz="2000" b="1" dirty="0">
                <a:solidFill>
                  <a:srgbClr val="204FEA"/>
                </a:solidFill>
              </a:rPr>
              <a:t>-STING activation compared with photons</a:t>
            </a:r>
            <a:endParaRPr lang="en-US" b="1" dirty="0">
              <a:solidFill>
                <a:srgbClr val="204FEA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C478D7-97CA-495E-8992-B3DEAD06B2F8}"/>
              </a:ext>
            </a:extLst>
          </p:cNvPr>
          <p:cNvSpPr/>
          <p:nvPr/>
        </p:nvSpPr>
        <p:spPr>
          <a:xfrm>
            <a:off x="216665" y="1917907"/>
            <a:ext cx="49015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/>
              <a:t>cGAS</a:t>
            </a:r>
            <a:r>
              <a:rPr lang="fr-FR" sz="2000" b="1" dirty="0"/>
              <a:t>–STING activation </a:t>
            </a:r>
            <a:r>
              <a:rPr lang="fr-FR" sz="2000" dirty="0"/>
              <a:t>leads </a:t>
            </a:r>
            <a:r>
              <a:rPr lang="fr-FR" sz="2000" b="1" dirty="0"/>
              <a:t>to type 1 </a:t>
            </a:r>
            <a:r>
              <a:rPr lang="fr-FR" sz="2000" b="1" dirty="0" err="1"/>
              <a:t>Interferon</a:t>
            </a:r>
            <a:r>
              <a:rPr lang="fr-FR" sz="2000" b="1" dirty="0"/>
              <a:t> </a:t>
            </a:r>
            <a:r>
              <a:rPr lang="fr-FR" sz="2000" b="1" dirty="0" err="1"/>
              <a:t>antitumor</a:t>
            </a:r>
            <a:r>
              <a:rPr lang="fr-FR" sz="2000" b="1" dirty="0"/>
              <a:t> </a:t>
            </a:r>
            <a:r>
              <a:rPr lang="fr-FR" sz="2000" b="1" dirty="0" err="1"/>
              <a:t>immunity</a:t>
            </a:r>
            <a:r>
              <a:rPr lang="fr-FR" sz="2000" b="1" dirty="0"/>
              <a:t>: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fr-FR" sz="2000" dirty="0" err="1"/>
              <a:t>Dendritic</a:t>
            </a:r>
            <a:r>
              <a:rPr lang="fr-FR" sz="2000" dirty="0"/>
              <a:t> </a:t>
            </a:r>
            <a:r>
              <a:rPr lang="fr-FR" sz="2000" dirty="0" err="1"/>
              <a:t>cell</a:t>
            </a:r>
            <a:r>
              <a:rPr lang="fr-FR" sz="2000" dirty="0"/>
              <a:t> maturation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fr-FR" sz="2000" dirty="0"/>
              <a:t>CD8⁺ T-lymphocytes activation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fr-FR" sz="2000" dirty="0" err="1"/>
              <a:t>Chemokine</a:t>
            </a:r>
            <a:r>
              <a:rPr lang="fr-FR" sz="2000" dirty="0"/>
              <a:t> production (CXCL9/10/11) → T-</a:t>
            </a:r>
            <a:r>
              <a:rPr lang="fr-FR" sz="2000" dirty="0" err="1"/>
              <a:t>cell</a:t>
            </a:r>
            <a:r>
              <a:rPr lang="fr-FR" sz="2000" dirty="0"/>
              <a:t> </a:t>
            </a:r>
            <a:r>
              <a:rPr lang="fr-FR" sz="2000" dirty="0" err="1"/>
              <a:t>recruitment</a:t>
            </a:r>
            <a:endParaRPr lang="fr-FR" sz="2000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fr-FR" sz="2000" dirty="0" err="1"/>
              <a:t>Enhanced</a:t>
            </a:r>
            <a:r>
              <a:rPr lang="fr-FR" sz="2000" dirty="0"/>
              <a:t> </a:t>
            </a:r>
            <a:r>
              <a:rPr lang="fr-FR" sz="2000" dirty="0" err="1"/>
              <a:t>antigen</a:t>
            </a:r>
            <a:r>
              <a:rPr lang="fr-FR" sz="2000" dirty="0"/>
              <a:t> </a:t>
            </a:r>
            <a:r>
              <a:rPr lang="fr-FR" sz="2000" dirty="0" err="1"/>
              <a:t>presentation</a:t>
            </a:r>
            <a:r>
              <a:rPr lang="fr-FR" sz="2000" dirty="0"/>
              <a:t> (MHC-I)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fr-FR" sz="2000" dirty="0"/>
              <a:t>Activation of </a:t>
            </a:r>
            <a:r>
              <a:rPr lang="fr-FR" sz="2000" dirty="0" err="1"/>
              <a:t>innate</a:t>
            </a:r>
            <a:r>
              <a:rPr lang="fr-FR" sz="2000" dirty="0"/>
              <a:t> </a:t>
            </a:r>
            <a:r>
              <a:rPr lang="fr-FR" sz="2000" dirty="0" err="1"/>
              <a:t>immunity</a:t>
            </a:r>
            <a:r>
              <a:rPr lang="fr-FR" sz="2000" dirty="0"/>
              <a:t> (NK </a:t>
            </a:r>
            <a:r>
              <a:rPr lang="fr-FR" sz="2000" dirty="0" err="1"/>
              <a:t>cells</a:t>
            </a:r>
            <a:r>
              <a:rPr lang="fr-FR" sz="2000" dirty="0"/>
              <a:t>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E2AA4E-76A9-461D-8BAD-D19F43634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253" y="1804457"/>
            <a:ext cx="6857082" cy="29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72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61373DB-8DC0-4D0A-A7B0-828882299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407" y="2793673"/>
            <a:ext cx="7315901" cy="3470475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35B946B-604B-4341-8BFA-7BE5E7125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8382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BB4A68-4E9B-4E91-BAF1-526184266C56}"/>
              </a:ext>
            </a:extLst>
          </p:cNvPr>
          <p:cNvSpPr/>
          <p:nvPr/>
        </p:nvSpPr>
        <p:spPr>
          <a:xfrm>
            <a:off x="135265" y="694603"/>
            <a:ext cx="1144270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04FEA"/>
                </a:solidFill>
              </a:rPr>
              <a:t>HNSCC tumor grafting onto the </a:t>
            </a:r>
            <a:r>
              <a:rPr lang="en-US" sz="2000" b="1" dirty="0" err="1">
                <a:solidFill>
                  <a:srgbClr val="204FEA"/>
                </a:solidFill>
              </a:rPr>
              <a:t>chorioallantoic</a:t>
            </a:r>
            <a:r>
              <a:rPr lang="en-US" sz="2000" b="1" dirty="0">
                <a:solidFill>
                  <a:srgbClr val="204FEA"/>
                </a:solidFill>
              </a:rPr>
              <a:t> membrane (CAM) of embryonated eggs </a:t>
            </a:r>
          </a:p>
          <a:p>
            <a:pPr>
              <a:spcBef>
                <a:spcPts val="1200"/>
              </a:spcBef>
            </a:pPr>
            <a:r>
              <a:rPr lang="en-US" b="1" dirty="0"/>
              <a:t>Alternative to mammalian tumor models</a:t>
            </a:r>
            <a:r>
              <a:rPr lang="en-US" dirty="0"/>
              <a:t>: no ethics committee approval required, easy handling, multiple readouts</a:t>
            </a:r>
          </a:p>
          <a:p>
            <a:r>
              <a:rPr lang="en-US" dirty="0"/>
              <a:t>Limitation: high embryo mortality during the experiment, requiring large starting sample sizes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/>
          </a:p>
          <a:p>
            <a:r>
              <a:rPr lang="fr-FR" b="1" dirty="0" err="1"/>
              <a:t>Rationale</a:t>
            </a:r>
            <a:endParaRPr lang="fr-FR" b="1" dirty="0"/>
          </a:p>
          <a:p>
            <a:r>
              <a:rPr lang="fr-FR" dirty="0" err="1"/>
              <a:t>Develop</a:t>
            </a:r>
            <a:r>
              <a:rPr lang="fr-FR" dirty="0"/>
              <a:t> a scalable </a:t>
            </a:r>
            <a:r>
              <a:rPr lang="fr-FR" i="1" dirty="0"/>
              <a:t>in vivo </a:t>
            </a:r>
            <a:r>
              <a:rPr lang="fr-FR" dirty="0"/>
              <a:t>screening system to: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fr-FR" dirty="0"/>
              <a:t>Compare photons, protons, </a:t>
            </a:r>
            <a:r>
              <a:rPr lang="fr-FR" dirty="0" err="1"/>
              <a:t>carbon</a:t>
            </a:r>
            <a:r>
              <a:rPr lang="fr-FR" dirty="0"/>
              <a:t> ions, (and </a:t>
            </a:r>
            <a:r>
              <a:rPr lang="fr-FR" dirty="0" err="1"/>
              <a:t>helium</a:t>
            </a:r>
            <a:r>
              <a:rPr lang="fr-FR" dirty="0"/>
              <a:t>)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fr-FR" dirty="0"/>
              <a:t>Test </a:t>
            </a:r>
            <a:r>
              <a:rPr lang="fr-FR" dirty="0" err="1"/>
              <a:t>fractionation</a:t>
            </a:r>
            <a:r>
              <a:rPr lang="fr-FR" dirty="0"/>
              <a:t> </a:t>
            </a:r>
            <a:r>
              <a:rPr lang="fr-FR" dirty="0" err="1"/>
              <a:t>strategies</a:t>
            </a:r>
            <a:r>
              <a:rPr lang="fr-FR" dirty="0"/>
              <a:t> or </a:t>
            </a:r>
            <a:r>
              <a:rPr lang="fr-FR" dirty="0" err="1"/>
              <a:t>combined</a:t>
            </a:r>
            <a:r>
              <a:rPr lang="fr-FR" dirty="0"/>
              <a:t> </a:t>
            </a:r>
            <a:r>
              <a:rPr lang="fr-FR" dirty="0" err="1"/>
              <a:t>strategies</a:t>
            </a:r>
            <a:r>
              <a:rPr lang="fr-FR" dirty="0"/>
              <a:t> (</a:t>
            </a:r>
            <a:r>
              <a:rPr lang="fr-FR" dirty="0" err="1"/>
              <a:t>immunotherapy</a:t>
            </a:r>
            <a:r>
              <a:rPr lang="fr-FR" dirty="0"/>
              <a:t>)</a:t>
            </a:r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fr-FR" dirty="0"/>
              <a:t>Explore dose-rate </a:t>
            </a:r>
            <a:r>
              <a:rPr lang="fr-FR" dirty="0" err="1"/>
              <a:t>effects</a:t>
            </a:r>
            <a:endParaRPr lang="fr-FR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fr-FR" dirty="0" err="1"/>
              <a:t>Identify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immunogenic</a:t>
            </a:r>
            <a:r>
              <a:rPr lang="fr-FR" dirty="0"/>
              <a:t> irradiation conditions </a:t>
            </a:r>
          </a:p>
          <a:p>
            <a:endParaRPr lang="fr-FR" dirty="0"/>
          </a:p>
          <a:p>
            <a:r>
              <a:rPr lang="fr-FR" b="1" dirty="0" err="1"/>
              <a:t>Immunology-focused</a:t>
            </a:r>
            <a:r>
              <a:rPr lang="fr-FR" b="1" dirty="0"/>
              <a:t> </a:t>
            </a:r>
            <a:r>
              <a:rPr lang="fr-FR" b="1" dirty="0" err="1"/>
              <a:t>readouts</a:t>
            </a:r>
            <a:endParaRPr lang="fr-FR" dirty="0"/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fr-FR" dirty="0"/>
              <a:t>ICD/DAMP markers (e.g., </a:t>
            </a:r>
            <a:r>
              <a:rPr lang="fr-FR" dirty="0" err="1"/>
              <a:t>calreticulin</a:t>
            </a:r>
            <a:r>
              <a:rPr lang="fr-FR" dirty="0"/>
              <a:t> </a:t>
            </a:r>
            <a:r>
              <a:rPr lang="fr-FR" dirty="0" err="1"/>
              <a:t>exposure</a:t>
            </a:r>
            <a:r>
              <a:rPr lang="fr-FR" dirty="0"/>
              <a:t>)</a:t>
            </a:r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fr-FR" dirty="0" err="1"/>
              <a:t>Cytosolic</a:t>
            </a:r>
            <a:r>
              <a:rPr lang="fr-FR" dirty="0"/>
              <a:t> DNA / </a:t>
            </a:r>
            <a:r>
              <a:rPr lang="fr-FR" dirty="0" err="1"/>
              <a:t>micronuclei</a:t>
            </a:r>
            <a:endParaRPr lang="fr-FR" dirty="0"/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fr-FR" dirty="0"/>
              <a:t>STING-</a:t>
            </a:r>
            <a:r>
              <a:rPr lang="fr-FR" dirty="0" err="1"/>
              <a:t>associated</a:t>
            </a:r>
            <a:r>
              <a:rPr lang="fr-FR" dirty="0"/>
              <a:t> / IFN-</a:t>
            </a:r>
            <a:r>
              <a:rPr lang="fr-FR" dirty="0" err="1"/>
              <a:t>response</a:t>
            </a:r>
            <a:r>
              <a:rPr lang="fr-FR" dirty="0"/>
              <a:t> signatures (as </a:t>
            </a:r>
            <a:r>
              <a:rPr lang="fr-FR" dirty="0" err="1"/>
              <a:t>feasible</a:t>
            </a:r>
            <a:r>
              <a:rPr lang="fr-FR" dirty="0"/>
              <a:t>)</a:t>
            </a:r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fr-FR" dirty="0" err="1"/>
              <a:t>Vascular</a:t>
            </a:r>
            <a:r>
              <a:rPr lang="fr-FR" dirty="0"/>
              <a:t>/</a:t>
            </a:r>
            <a:r>
              <a:rPr lang="fr-FR" dirty="0" err="1"/>
              <a:t>microenvironmental</a:t>
            </a:r>
            <a:r>
              <a:rPr lang="fr-FR" dirty="0"/>
              <a:t> </a:t>
            </a:r>
            <a:r>
              <a:rPr lang="fr-FR" dirty="0" err="1"/>
              <a:t>remodeling</a:t>
            </a:r>
            <a:endParaRPr lang="fr-FR" dirty="0"/>
          </a:p>
          <a:p>
            <a:endParaRPr lang="fr-FR" sz="2400" dirty="0"/>
          </a:p>
        </p:txBody>
      </p:sp>
      <p:pic>
        <p:nvPicPr>
          <p:cNvPr id="4" name="Capture d’écran 2021-09-06 à 15.27.53.png" descr="Capture d’écran 2021-09-06 à 15.27.53.png">
            <a:extLst>
              <a:ext uri="{FF2B5EF4-FFF2-40B4-BE49-F238E27FC236}">
                <a16:creationId xmlns:a16="http://schemas.microsoft.com/office/drawing/2014/main" id="{C1606E2D-0CED-4D2B-A370-8F8F9840AD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551"/>
          <a:stretch>
            <a:fillRect/>
          </a:stretch>
        </p:blipFill>
        <p:spPr>
          <a:xfrm>
            <a:off x="0" y="5513"/>
            <a:ext cx="12192000" cy="58262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70E15B-953D-4BB7-ACAD-AF9515477235}"/>
              </a:ext>
            </a:extLst>
          </p:cNvPr>
          <p:cNvSpPr/>
          <p:nvPr/>
        </p:nvSpPr>
        <p:spPr>
          <a:xfrm>
            <a:off x="2971015" y="15905"/>
            <a:ext cx="6683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Project 2 — CAM </a:t>
            </a:r>
            <a:r>
              <a:rPr lang="fr-FR" sz="2400" b="1" dirty="0" err="1">
                <a:solidFill>
                  <a:schemeClr val="bg1"/>
                </a:solidFill>
              </a:rPr>
              <a:t>Tumor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Grafting</a:t>
            </a:r>
            <a:r>
              <a:rPr lang="fr-FR" sz="2400" b="1" dirty="0">
                <a:solidFill>
                  <a:schemeClr val="bg1"/>
                </a:solidFill>
              </a:rPr>
              <a:t> Platform at CNAO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7AF9D5-6576-48DC-AB05-3D8B9413E972}"/>
              </a:ext>
            </a:extLst>
          </p:cNvPr>
          <p:cNvSpPr/>
          <p:nvPr/>
        </p:nvSpPr>
        <p:spPr>
          <a:xfrm>
            <a:off x="11746558" y="5584371"/>
            <a:ext cx="1294528" cy="948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oogle Shape;246;p7" descr="cid:image001.jpg@01D8CE9B.5639C930">
            <a:extLst>
              <a:ext uri="{FF2B5EF4-FFF2-40B4-BE49-F238E27FC236}">
                <a16:creationId xmlns:a16="http://schemas.microsoft.com/office/drawing/2014/main" id="{BC0F6A10-797E-4035-A8D5-F3E30B2856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09387" y="6160479"/>
            <a:ext cx="722948" cy="6686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0A1266-39E2-440D-A6C7-C7D9106339A5}"/>
              </a:ext>
            </a:extLst>
          </p:cNvPr>
          <p:cNvSpPr/>
          <p:nvPr/>
        </p:nvSpPr>
        <p:spPr>
          <a:xfrm>
            <a:off x="135265" y="5873925"/>
            <a:ext cx="6594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04FEA"/>
                </a:solidFill>
              </a:rPr>
              <a:t>Future validation in an animal model (as soon as possible at CNAO)</a:t>
            </a:r>
            <a:endParaRPr lang="fr-FR" b="1" dirty="0">
              <a:solidFill>
                <a:srgbClr val="204F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9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apture d’écran 2021-09-06 à 15.27.53.png" descr="Capture d’écran 2021-09-06 à 15.27.53.png">
            <a:extLst>
              <a:ext uri="{FF2B5EF4-FFF2-40B4-BE49-F238E27FC236}">
                <a16:creationId xmlns:a16="http://schemas.microsoft.com/office/drawing/2014/main" id="{F2ECD2CD-1DF8-4CEB-B696-AD646734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51"/>
          <a:stretch>
            <a:fillRect/>
          </a:stretch>
        </p:blipFill>
        <p:spPr>
          <a:xfrm>
            <a:off x="0" y="5513"/>
            <a:ext cx="12192000" cy="582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DA9517CF-AAF6-4810-BABB-F9A254C4DB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138"/>
            <a:ext cx="10106526" cy="246978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1225FBC-38B6-49D5-B4EF-3E0A845C6C8D}"/>
              </a:ext>
            </a:extLst>
          </p:cNvPr>
          <p:cNvGrpSpPr/>
          <p:nvPr/>
        </p:nvGrpSpPr>
        <p:grpSpPr>
          <a:xfrm>
            <a:off x="6096000" y="3715457"/>
            <a:ext cx="1803911" cy="1978544"/>
            <a:chOff x="6971555" y="4098105"/>
            <a:chExt cx="1644175" cy="1698665"/>
          </a:xfrm>
        </p:grpSpPr>
        <p:pic>
          <p:nvPicPr>
            <p:cNvPr id="15" name="Image 14" descr="Une image contenant texte, intérieur, nourriture, instrument de mesure rigide&#10;&#10;Description générée automatiquement">
              <a:extLst>
                <a:ext uri="{FF2B5EF4-FFF2-40B4-BE49-F238E27FC236}">
                  <a16:creationId xmlns:a16="http://schemas.microsoft.com/office/drawing/2014/main" id="{4DE4A8E2-98B6-4243-BD3E-76CC29E73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27" b="5272"/>
            <a:stretch/>
          </p:blipFill>
          <p:spPr>
            <a:xfrm>
              <a:off x="6971555" y="4098105"/>
              <a:ext cx="1644175" cy="1698665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F10BF5-D3DE-483E-8BF5-C317C3E089C8}"/>
                </a:ext>
              </a:extLst>
            </p:cNvPr>
            <p:cNvSpPr/>
            <p:nvPr/>
          </p:nvSpPr>
          <p:spPr>
            <a:xfrm>
              <a:off x="7507703" y="4331369"/>
              <a:ext cx="336884" cy="348916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8" name="Zone de texte 2">
            <a:extLst>
              <a:ext uri="{FF2B5EF4-FFF2-40B4-BE49-F238E27FC236}">
                <a16:creationId xmlns:a16="http://schemas.microsoft.com/office/drawing/2014/main" id="{F5034A56-6C01-4BD6-AD59-A248EABC2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007" y="1744580"/>
            <a:ext cx="309547" cy="44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100" b="1">
                <a:effectLst/>
                <a:latin typeface="Aptos"/>
                <a:ea typeface="Aptos"/>
                <a:cs typeface="Times New Roman" panose="02020603050405020304" pitchFamily="18" charset="0"/>
              </a:rPr>
              <a:t>A</a:t>
            </a:r>
            <a:endParaRPr lang="fr-FR" sz="1100">
              <a:effectLst/>
              <a:latin typeface="Aptos"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20" name="Zone de texte 2">
            <a:extLst>
              <a:ext uri="{FF2B5EF4-FFF2-40B4-BE49-F238E27FC236}">
                <a16:creationId xmlns:a16="http://schemas.microsoft.com/office/drawing/2014/main" id="{D15ABFBB-074A-4400-80E2-80F1830F4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508" y="3510995"/>
            <a:ext cx="309547" cy="44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1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2FC88E-45A5-4ED3-9E0C-ED7C32AB25E6}"/>
              </a:ext>
            </a:extLst>
          </p:cNvPr>
          <p:cNvSpPr/>
          <p:nvPr/>
        </p:nvSpPr>
        <p:spPr>
          <a:xfrm>
            <a:off x="2743200" y="1515980"/>
            <a:ext cx="511028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62DC57D-FD02-4EF5-B940-9AFF434D15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4" r="23615"/>
          <a:stretch/>
        </p:blipFill>
        <p:spPr bwMode="auto">
          <a:xfrm>
            <a:off x="8104072" y="3301213"/>
            <a:ext cx="2049358" cy="2541364"/>
          </a:xfrm>
          <a:prstGeom prst="rect">
            <a:avLst/>
          </a:prstGeom>
          <a:noFill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D8ADD3D-5710-46E5-B4D6-875909CF59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9"/>
          <a:stretch/>
        </p:blipFill>
        <p:spPr bwMode="auto">
          <a:xfrm>
            <a:off x="10106526" y="3301213"/>
            <a:ext cx="1528012" cy="2519414"/>
          </a:xfrm>
          <a:prstGeom prst="rect">
            <a:avLst/>
          </a:prstGeom>
          <a:noFill/>
        </p:spPr>
      </p:pic>
      <p:pic>
        <p:nvPicPr>
          <p:cNvPr id="22" name="Image 21" descr="Une image contenant mur, intérieur, texte, Électroménager&#10;&#10;Le contenu généré par l’IA peut être incorrect.">
            <a:extLst>
              <a:ext uri="{FF2B5EF4-FFF2-40B4-BE49-F238E27FC236}">
                <a16:creationId xmlns:a16="http://schemas.microsoft.com/office/drawing/2014/main" id="{7BA0C5C9-DAE0-4384-8890-1E16EE5998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7" t="36105" r="25079" b="8082"/>
          <a:stretch/>
        </p:blipFill>
        <p:spPr>
          <a:xfrm>
            <a:off x="0" y="3710030"/>
            <a:ext cx="1428754" cy="19256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C48777-4912-4D6A-BBAE-00499C656591}"/>
              </a:ext>
            </a:extLst>
          </p:cNvPr>
          <p:cNvSpPr/>
          <p:nvPr/>
        </p:nvSpPr>
        <p:spPr>
          <a:xfrm>
            <a:off x="842689" y="43827"/>
            <a:ext cx="10274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CAM tumor model: irradiation with photons, protons and carbon ions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8F84C84-3C5B-47C3-85C9-93E1F8F3ABF2}"/>
              </a:ext>
            </a:extLst>
          </p:cNvPr>
          <p:cNvSpPr txBox="1"/>
          <p:nvPr/>
        </p:nvSpPr>
        <p:spPr>
          <a:xfrm>
            <a:off x="433973" y="5962706"/>
            <a:ext cx="378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Coll. A. Facoetti, M. Pullia (CNAO) </a:t>
            </a:r>
          </a:p>
        </p:txBody>
      </p:sp>
      <p:pic>
        <p:nvPicPr>
          <p:cNvPr id="24" name="Google Shape;246;p7" descr="cid:image001.jpg@01D8CE9B.5639C930">
            <a:extLst>
              <a:ext uri="{FF2B5EF4-FFF2-40B4-BE49-F238E27FC236}">
                <a16:creationId xmlns:a16="http://schemas.microsoft.com/office/drawing/2014/main" id="{EA3892D1-08C0-4760-A445-162E521C7AC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09387" y="6160479"/>
            <a:ext cx="722948" cy="66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38" name="8EFCA347-C87C-436B-B45C-08E9FAC45020" descr="IMG_9082.jpeg">
            <a:extLst>
              <a:ext uri="{FF2B5EF4-FFF2-40B4-BE49-F238E27FC236}">
                <a16:creationId xmlns:a16="http://schemas.microsoft.com/office/drawing/2014/main" id="{D79F99CC-5E05-48BE-A77A-13208B55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9917" y="3935700"/>
            <a:ext cx="1955226" cy="147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86D35B08-58F2-40F7-A626-5E1CA80C8500" descr="IMG_9080.jpeg">
            <a:extLst>
              <a:ext uri="{FF2B5EF4-FFF2-40B4-BE49-F238E27FC236}">
                <a16:creationId xmlns:a16="http://schemas.microsoft.com/office/drawing/2014/main" id="{EBBE0BE7-6C2C-4106-8318-87D0E7727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160" y="3683079"/>
            <a:ext cx="2637611" cy="198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5760E6-7831-4F0C-907F-A8B463CE4D2B}"/>
              </a:ext>
            </a:extLst>
          </p:cNvPr>
          <p:cNvSpPr/>
          <p:nvPr/>
        </p:nvSpPr>
        <p:spPr>
          <a:xfrm>
            <a:off x="5053263" y="2459019"/>
            <a:ext cx="838576" cy="314960"/>
          </a:xfrm>
          <a:prstGeom prst="rect">
            <a:avLst/>
          </a:prstGeom>
          <a:solidFill>
            <a:srgbClr val="E8E8E8"/>
          </a:solidFill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A8E7E0-96EC-4724-9C9F-34C584AE6949}"/>
              </a:ext>
            </a:extLst>
          </p:cNvPr>
          <p:cNvSpPr/>
          <p:nvPr/>
        </p:nvSpPr>
        <p:spPr>
          <a:xfrm>
            <a:off x="6684236" y="2464520"/>
            <a:ext cx="838576" cy="314960"/>
          </a:xfrm>
          <a:prstGeom prst="rect">
            <a:avLst/>
          </a:prstGeom>
          <a:solidFill>
            <a:srgbClr val="E8E8E8"/>
          </a:solidFill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DECC983-B36B-40FA-BEEF-453EDAE5BDB7}"/>
              </a:ext>
            </a:extLst>
          </p:cNvPr>
          <p:cNvSpPr/>
          <p:nvPr/>
        </p:nvSpPr>
        <p:spPr>
          <a:xfrm>
            <a:off x="423401" y="2430130"/>
            <a:ext cx="838576" cy="231790"/>
          </a:xfrm>
          <a:prstGeom prst="rect">
            <a:avLst/>
          </a:prstGeom>
          <a:solidFill>
            <a:srgbClr val="E8E8E8"/>
          </a:solidFill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009F38-D8D4-4444-95C8-F57CE5AF1855}"/>
              </a:ext>
            </a:extLst>
          </p:cNvPr>
          <p:cNvSpPr/>
          <p:nvPr/>
        </p:nvSpPr>
        <p:spPr>
          <a:xfrm>
            <a:off x="1685378" y="2525705"/>
            <a:ext cx="1372782" cy="231789"/>
          </a:xfrm>
          <a:prstGeom prst="rect">
            <a:avLst/>
          </a:prstGeom>
          <a:solidFill>
            <a:srgbClr val="E8E8E8"/>
          </a:solidFill>
          <a:ln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952DDC-F7A0-4A54-B522-41A49D5AC6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5033" y="2506337"/>
            <a:ext cx="753471" cy="251157"/>
          </a:xfrm>
          <a:prstGeom prst="rect">
            <a:avLst/>
          </a:prstGeom>
        </p:spPr>
      </p:pic>
      <p:sp>
        <p:nvSpPr>
          <p:cNvPr id="28" name="Espace réservé du pied de page 1">
            <a:extLst>
              <a:ext uri="{FF2B5EF4-FFF2-40B4-BE49-F238E27FC236}">
                <a16:creationId xmlns:a16="http://schemas.microsoft.com/office/drawing/2014/main" id="{2C855401-E6B6-4151-BF87-EA47BFE23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0964" y="6479823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2011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77C6E-9E4F-4CDD-8943-B3EB3C071B73}"/>
              </a:ext>
            </a:extLst>
          </p:cNvPr>
          <p:cNvGrpSpPr/>
          <p:nvPr/>
        </p:nvGrpSpPr>
        <p:grpSpPr>
          <a:xfrm>
            <a:off x="2438342" y="169408"/>
            <a:ext cx="7418867" cy="2052084"/>
            <a:chOff x="0" y="0"/>
            <a:chExt cx="4191000" cy="1085850"/>
          </a:xfrm>
        </p:grpSpPr>
        <p:pic>
          <p:nvPicPr>
            <p:cNvPr id="17" name="Image 16" descr="Une image contenant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4CC0CB40-9F48-47F6-910D-BBE23B8993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761"/>
            <a:stretch>
              <a:fillRect/>
            </a:stretch>
          </p:blipFill>
          <p:spPr bwMode="auto">
            <a:xfrm>
              <a:off x="0" y="0"/>
              <a:ext cx="4191000" cy="10858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Image 17" descr="Une image contenant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96A354D0-7013-40B4-AAC5-FBA20900F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37" t="9582" r="2714" b="66010"/>
            <a:stretch>
              <a:fillRect/>
            </a:stretch>
          </p:blipFill>
          <p:spPr bwMode="auto">
            <a:xfrm>
              <a:off x="1670050" y="273050"/>
              <a:ext cx="781050" cy="7112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Image 18" descr="Une image contenant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DF6D08C8-B6EB-4A01-8303-17E900EE4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43" t="10018" r="21515" b="65810"/>
            <a:stretch>
              <a:fillRect/>
            </a:stretch>
          </p:blipFill>
          <p:spPr bwMode="auto">
            <a:xfrm>
              <a:off x="3289300" y="279400"/>
              <a:ext cx="806450" cy="7048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Image 19" descr="Une image contenant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27757302-18E5-4E46-855E-000F547B0B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48" t="9364" r="41667" b="66899"/>
            <a:stretch>
              <a:fillRect/>
            </a:stretch>
          </p:blipFill>
          <p:spPr bwMode="auto">
            <a:xfrm>
              <a:off x="2482850" y="273050"/>
              <a:ext cx="774065" cy="692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6" name="Google Shape;291;p12">
            <a:extLst>
              <a:ext uri="{FF2B5EF4-FFF2-40B4-BE49-F238E27FC236}">
                <a16:creationId xmlns:a16="http://schemas.microsoft.com/office/drawing/2014/main" id="{33665F60-72AD-44FA-BE6B-9A0D97AA67C2}"/>
              </a:ext>
            </a:extLst>
          </p:cNvPr>
          <p:cNvSpPr/>
          <p:nvPr/>
        </p:nvSpPr>
        <p:spPr>
          <a:xfrm>
            <a:off x="0" y="203"/>
            <a:ext cx="12192000" cy="5486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sz="3200" b="1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Scientific project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8" name="Capture d’écran 2021-09-06 à 15.27.53.png" descr="Capture d’écran 2021-09-06 à 15.27.53.png">
            <a:extLst>
              <a:ext uri="{FF2B5EF4-FFF2-40B4-BE49-F238E27FC236}">
                <a16:creationId xmlns:a16="http://schemas.microsoft.com/office/drawing/2014/main" id="{C53D4A17-7CC9-4519-B226-7D7B5B16F1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551"/>
          <a:stretch>
            <a:fillRect/>
          </a:stretch>
        </p:blipFill>
        <p:spPr>
          <a:xfrm>
            <a:off x="0" y="5513"/>
            <a:ext cx="12192000" cy="58262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" name="Objet 13">
            <a:extLst>
              <a:ext uri="{FF2B5EF4-FFF2-40B4-BE49-F238E27FC236}">
                <a16:creationId xmlns:a16="http://schemas.microsoft.com/office/drawing/2014/main" id="{2F2B577C-8522-440B-BD51-D4CBABF2DD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2173" y="1993492"/>
          <a:ext cx="3261421" cy="389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6" name="Prism 9" r:id="rId6" imgW="2572089" imgH="3067432" progId="Prism9.Document">
                  <p:embed/>
                </p:oleObj>
              </mc:Choice>
              <mc:Fallback>
                <p:oleObj name="Prism 9" r:id="rId6" imgW="2572089" imgH="3067432" progId="Prism9.Document">
                  <p:embed/>
                  <p:pic>
                    <p:nvPicPr>
                      <p:cNvPr id="14" name="Objet 13">
                        <a:extLst>
                          <a:ext uri="{FF2B5EF4-FFF2-40B4-BE49-F238E27FC236}">
                            <a16:creationId xmlns:a16="http://schemas.microsoft.com/office/drawing/2014/main" id="{2F2B577C-8522-440B-BD51-D4CBABF2D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42173" y="1993492"/>
                        <a:ext cx="3261421" cy="3890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 20">
            <a:extLst>
              <a:ext uri="{FF2B5EF4-FFF2-40B4-BE49-F238E27FC236}">
                <a16:creationId xmlns:a16="http://schemas.microsoft.com/office/drawing/2014/main" id="{0DE3E9EF-F66D-4BFA-A1D9-9D107DD8E3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03594" y="1911054"/>
          <a:ext cx="3055028" cy="3972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7" name="Prism 9" r:id="rId8" imgW="2572089" imgH="3345111" progId="Prism9.Document">
                  <p:embed/>
                </p:oleObj>
              </mc:Choice>
              <mc:Fallback>
                <p:oleObj name="Prism 9" r:id="rId8" imgW="2572089" imgH="3345111" progId="Prism9.Document">
                  <p:embed/>
                  <p:pic>
                    <p:nvPicPr>
                      <p:cNvPr id="21" name="Objet 20">
                        <a:extLst>
                          <a:ext uri="{FF2B5EF4-FFF2-40B4-BE49-F238E27FC236}">
                            <a16:creationId xmlns:a16="http://schemas.microsoft.com/office/drawing/2014/main" id="{0DE3E9EF-F66D-4BFA-A1D9-9D107DD8E3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03594" y="1911054"/>
                        <a:ext cx="3055028" cy="3972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74A1F18-71BC-459C-8266-4CDB168DC52C}"/>
              </a:ext>
            </a:extLst>
          </p:cNvPr>
          <p:cNvSpPr/>
          <p:nvPr/>
        </p:nvSpPr>
        <p:spPr>
          <a:xfrm>
            <a:off x="417492" y="5853994"/>
            <a:ext cx="8946846" cy="707886"/>
          </a:xfrm>
          <a:prstGeom prst="rect">
            <a:avLst/>
          </a:prstGeom>
          <a:solidFill>
            <a:srgbClr val="204FEA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Higher efficacy of carbon ions and protons at photon-equivalent biological doses (defined from in vitro survival), highlighting the key role of the microenvironment!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529AE1-4EED-45DC-9AD7-9FC9DEEC26BE}"/>
              </a:ext>
            </a:extLst>
          </p:cNvPr>
          <p:cNvSpPr/>
          <p:nvPr/>
        </p:nvSpPr>
        <p:spPr>
          <a:xfrm>
            <a:off x="1463477" y="67366"/>
            <a:ext cx="9204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CAM tumor model: irradiation with photons, protons and carbon ions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AA8BA5D-3F90-4074-BFBF-679642DD8652}"/>
              </a:ext>
            </a:extLst>
          </p:cNvPr>
          <p:cNvSpPr txBox="1"/>
          <p:nvPr/>
        </p:nvSpPr>
        <p:spPr>
          <a:xfrm>
            <a:off x="124803" y="5235682"/>
            <a:ext cx="378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Coll. A. Facoetti, M. Pullia (CNAO) </a:t>
            </a:r>
          </a:p>
        </p:txBody>
      </p:sp>
      <p:pic>
        <p:nvPicPr>
          <p:cNvPr id="24" name="Google Shape;246;p7" descr="cid:image001.jpg@01D8CE9B.5639C930">
            <a:extLst>
              <a:ext uri="{FF2B5EF4-FFF2-40B4-BE49-F238E27FC236}">
                <a16:creationId xmlns:a16="http://schemas.microsoft.com/office/drawing/2014/main" id="{5134DC5E-3BF1-4428-8204-FF917C676E8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409387" y="6160479"/>
            <a:ext cx="722948" cy="66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359AD6-403D-4DB7-B26E-B3DF8FE441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1" t="-763" r="39666" b="15851"/>
          <a:stretch/>
        </p:blipFill>
        <p:spPr>
          <a:xfrm rot="5400000">
            <a:off x="103551" y="588134"/>
            <a:ext cx="2382611" cy="2382611"/>
          </a:xfrm>
          <a:prstGeom prst="rect">
            <a:avLst/>
          </a:prstGeom>
        </p:spPr>
      </p:pic>
      <p:sp>
        <p:nvSpPr>
          <p:cNvPr id="22" name="Espace réservé du pied de page 1">
            <a:extLst>
              <a:ext uri="{FF2B5EF4-FFF2-40B4-BE49-F238E27FC236}">
                <a16:creationId xmlns:a16="http://schemas.microsoft.com/office/drawing/2014/main" id="{AECD981B-ABA6-4C08-B4D1-781936A69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0964" y="6486699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9770007-7EDB-4336-B938-64A05B9F0207}"/>
              </a:ext>
            </a:extLst>
          </p:cNvPr>
          <p:cNvSpPr txBox="1"/>
          <p:nvPr/>
        </p:nvSpPr>
        <p:spPr>
          <a:xfrm>
            <a:off x="8974814" y="5354210"/>
            <a:ext cx="147604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Unpublished data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823279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46;p7" descr="cid:image001.jpg@01D8CE9B.5639C930">
            <a:extLst>
              <a:ext uri="{FF2B5EF4-FFF2-40B4-BE49-F238E27FC236}">
                <a16:creationId xmlns:a16="http://schemas.microsoft.com/office/drawing/2014/main" id="{FF02DC97-D6BB-4517-97B6-FD1B9DAF59B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387" y="6160479"/>
            <a:ext cx="722948" cy="66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apture d’écran 2021-09-06 à 15.27.53.png" descr="Capture d’écran 2021-09-06 à 15.27.53.png">
            <a:extLst>
              <a:ext uri="{FF2B5EF4-FFF2-40B4-BE49-F238E27FC236}">
                <a16:creationId xmlns:a16="http://schemas.microsoft.com/office/drawing/2014/main" id="{D0AD230E-262E-4965-A817-736443087E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51"/>
          <a:stretch>
            <a:fillRect/>
          </a:stretch>
        </p:blipFill>
        <p:spPr>
          <a:xfrm>
            <a:off x="0" y="5513"/>
            <a:ext cx="12192000" cy="58262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7BDA2B-1765-430F-9E13-E3378D5DBB93}"/>
              </a:ext>
            </a:extLst>
          </p:cNvPr>
          <p:cNvSpPr/>
          <p:nvPr/>
        </p:nvSpPr>
        <p:spPr>
          <a:xfrm>
            <a:off x="1463477" y="31270"/>
            <a:ext cx="92045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CAM tumor model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07864-22DB-475A-83DF-2E372FB5722C}"/>
              </a:ext>
            </a:extLst>
          </p:cNvPr>
          <p:cNvSpPr txBox="1"/>
          <p:nvPr/>
        </p:nvSpPr>
        <p:spPr>
          <a:xfrm>
            <a:off x="866274" y="1648326"/>
            <a:ext cx="8590547" cy="10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A8E3801-D37C-49A7-A697-F5A935C4D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18" y="856453"/>
            <a:ext cx="5606715" cy="306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Ongoing</a:t>
            </a: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experiments</a:t>
            </a: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Char char="‒"/>
              <a:tabLst/>
            </a:pPr>
            <a:r>
              <a:rPr lang="fr-FR" altLang="fr-FR" sz="2200" dirty="0" err="1"/>
              <a:t>T</a:t>
            </a:r>
            <a:r>
              <a:rPr kumimoji="0" lang="fr-FR" altLang="fr-FR" sz="2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umor</a:t>
            </a:r>
            <a:r>
              <a:rPr kumimoji="0" lang="fr-FR" altLang="fr-FR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2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analysis</a:t>
            </a:r>
            <a:r>
              <a:rPr kumimoji="0" lang="fr-FR" altLang="fr-FR" sz="2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by multispectral </a:t>
            </a:r>
            <a:r>
              <a:rPr kumimoji="0" lang="fr-FR" altLang="fr-FR" sz="2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microscopy</a:t>
            </a:r>
            <a:endParaRPr kumimoji="0" lang="fr-FR" altLang="fr-FR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Char char="‒"/>
              <a:tabLst/>
            </a:pPr>
            <a:r>
              <a:rPr kumimoji="0" lang="fr-FR" altLang="fr-FR" sz="2200" i="0" u="none" strike="noStrike" cap="none" normalizeH="0" baseline="0" dirty="0" err="1">
                <a:ln>
                  <a:noFill/>
                </a:ln>
                <a:effectLst/>
              </a:rPr>
              <a:t>Testing</a:t>
            </a:r>
            <a:r>
              <a:rPr kumimoji="0" lang="fr-FR" altLang="fr-FR" sz="220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fr-FR" altLang="fr-FR" sz="2200" i="0" u="none" strike="noStrike" cap="none" normalizeH="0" baseline="0" dirty="0" err="1">
                <a:ln>
                  <a:noFill/>
                </a:ln>
                <a:effectLst/>
              </a:rPr>
              <a:t>other</a:t>
            </a:r>
            <a:r>
              <a:rPr kumimoji="0" lang="fr-FR" altLang="fr-FR" sz="220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fr-FR" altLang="fr-FR" sz="2200" i="0" u="none" strike="noStrike" cap="none" normalizeH="0" baseline="0" dirty="0" err="1">
                <a:ln>
                  <a:noFill/>
                </a:ln>
                <a:effectLst/>
              </a:rPr>
              <a:t>tumor</a:t>
            </a:r>
            <a:r>
              <a:rPr kumimoji="0" lang="fr-FR" altLang="fr-FR" sz="220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fr-FR" altLang="fr-FR" sz="2200" i="0" u="none" strike="noStrike" cap="none" normalizeH="0" baseline="0" dirty="0" err="1">
                <a:ln>
                  <a:noFill/>
                </a:ln>
                <a:effectLst/>
              </a:rPr>
              <a:t>models</a:t>
            </a:r>
            <a:r>
              <a:rPr kumimoji="0" lang="fr-FR" altLang="fr-FR" sz="2200" i="0" u="none" strike="noStrike" cap="none" normalizeH="0" baseline="0" dirty="0">
                <a:ln>
                  <a:noFill/>
                </a:ln>
                <a:effectLst/>
              </a:rPr>
              <a:t> (</a:t>
            </a:r>
            <a:r>
              <a:rPr kumimoji="0" lang="fr-FR" altLang="fr-FR" sz="2200" i="0" u="none" strike="noStrike" cap="none" normalizeH="0" baseline="0" dirty="0" err="1">
                <a:ln>
                  <a:noFill/>
                </a:ln>
                <a:effectLst/>
              </a:rPr>
              <a:t>glioblastoma</a:t>
            </a:r>
            <a:r>
              <a:rPr kumimoji="0" lang="fr-FR" altLang="fr-FR" sz="220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fr-FR" altLang="fr-FR" sz="2200" i="0" u="none" strike="noStrike" cap="none" normalizeH="0" baseline="0" dirty="0" err="1">
                <a:ln>
                  <a:noFill/>
                </a:ln>
                <a:effectLst/>
              </a:rPr>
              <a:t>chondrosarcoma</a:t>
            </a:r>
            <a:r>
              <a:rPr kumimoji="0" lang="fr-FR" altLang="fr-FR" sz="2200" i="0" u="none" strike="noStrike" cap="none" normalizeH="0" baseline="0" dirty="0">
                <a:ln>
                  <a:noFill/>
                </a:ln>
                <a:effectLst/>
              </a:rPr>
              <a:t>)</a:t>
            </a:r>
          </a:p>
          <a:p>
            <a:pPr marL="342900" lvl="0" indent="-342900" eaLnBrk="0" fontAlgn="base" hangingPunct="0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‒"/>
            </a:pPr>
            <a:r>
              <a:rPr lang="fr-FR" altLang="fr-FR" sz="2200" dirty="0" err="1"/>
              <a:t>Comparing</a:t>
            </a:r>
            <a:r>
              <a:rPr lang="fr-FR" altLang="fr-FR" sz="2200" dirty="0"/>
              <a:t> </a:t>
            </a:r>
            <a:r>
              <a:rPr lang="fr-FR" altLang="fr-FR" sz="2200" dirty="0" err="1"/>
              <a:t>different</a:t>
            </a:r>
            <a:r>
              <a:rPr lang="fr-FR" altLang="fr-FR" sz="2200" dirty="0"/>
              <a:t> ions (He) and dose rates (UHDR)!</a:t>
            </a:r>
            <a:endParaRPr kumimoji="0" lang="fr-FR" altLang="fr-FR" sz="2200" i="0" u="none" strike="noStrike" cap="none" normalizeH="0" baseline="0" dirty="0">
              <a:ln>
                <a:noFill/>
              </a:ln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Char char="‒"/>
              <a:tabLst/>
            </a:pPr>
            <a:endParaRPr lang="fr-FR" altLang="fr-FR" sz="2200" dirty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Char char="‒"/>
              <a:tabLst/>
            </a:pPr>
            <a:endParaRPr kumimoji="0" lang="fr-FR" altLang="fr-FR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A8D454-D5B2-4342-8523-762D1923E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837" y="1088412"/>
            <a:ext cx="6013128" cy="40490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8C3C406-4329-4E87-9EC0-0D2F39AD9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137" y="1033702"/>
            <a:ext cx="753358" cy="107081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71A01CC-FB63-44AD-B5FE-63FAF4FCEEAF}"/>
              </a:ext>
            </a:extLst>
          </p:cNvPr>
          <p:cNvSpPr txBox="1"/>
          <p:nvPr/>
        </p:nvSpPr>
        <p:spPr>
          <a:xfrm>
            <a:off x="6332816" y="5163458"/>
            <a:ext cx="601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Courtesy</a:t>
            </a:r>
            <a:r>
              <a:rPr lang="fr-FR" b="1" i="1" dirty="0"/>
              <a:t> of Dr N. Gadot, C. </a:t>
            </a:r>
            <a:r>
              <a:rPr lang="fr-FR" b="1" i="1" dirty="0" err="1"/>
              <a:t>Leneve</a:t>
            </a:r>
            <a:r>
              <a:rPr lang="fr-FR" b="1" i="1" dirty="0"/>
              <a:t>, </a:t>
            </a:r>
            <a:r>
              <a:rPr lang="fr-FR" b="1" dirty="0" err="1"/>
              <a:t>tumor</a:t>
            </a:r>
            <a:r>
              <a:rPr lang="fr-FR" b="1" dirty="0"/>
              <a:t> </a:t>
            </a:r>
            <a:r>
              <a:rPr lang="fr-FR" b="1" dirty="0" err="1"/>
              <a:t>xenograft</a:t>
            </a:r>
            <a:endParaRPr lang="fr-FR" b="1" dirty="0"/>
          </a:p>
        </p:txBody>
      </p:sp>
      <p:sp>
        <p:nvSpPr>
          <p:cNvPr id="20" name="Espace réservé du pied de page 1">
            <a:extLst>
              <a:ext uri="{FF2B5EF4-FFF2-40B4-BE49-F238E27FC236}">
                <a16:creationId xmlns:a16="http://schemas.microsoft.com/office/drawing/2014/main" id="{076332C4-D1A3-4520-AF13-6C057B763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2996" y="6485669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073EB-FEA5-42C2-BCAE-254BBC2B4E8E}"/>
              </a:ext>
            </a:extLst>
          </p:cNvPr>
          <p:cNvSpPr/>
          <p:nvPr/>
        </p:nvSpPr>
        <p:spPr>
          <a:xfrm>
            <a:off x="561376" y="5895750"/>
            <a:ext cx="3397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A publication expected in 2026</a:t>
            </a:r>
            <a:endParaRPr lang="fr-FR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933DDC-22E3-406C-824F-AE4685AB3E44}"/>
              </a:ext>
            </a:extLst>
          </p:cNvPr>
          <p:cNvSpPr/>
          <p:nvPr/>
        </p:nvSpPr>
        <p:spPr>
          <a:xfrm>
            <a:off x="561375" y="3511010"/>
            <a:ext cx="523935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 abstract submitted to the PTCOG 2026 conference:</a:t>
            </a:r>
          </a:p>
          <a:p>
            <a:pPr>
              <a:spcBef>
                <a:spcPts val="600"/>
              </a:spcBef>
            </a:pPr>
            <a:r>
              <a:rPr lang="en-GB" b="1" dirty="0"/>
              <a:t>Carbon-ion radiotherapy outperforms photons and protons, including in combination with anti–PD-1, in murine HNSCC and CAM xenograft models</a:t>
            </a:r>
            <a:endParaRPr lang="fr-FR" dirty="0"/>
          </a:p>
          <a:p>
            <a:pPr>
              <a:spcBef>
                <a:spcPts val="600"/>
              </a:spcBef>
            </a:pPr>
            <a:r>
              <a:rPr lang="fr-FR" sz="1600" dirty="0"/>
              <a:t>M Tissot, A Gauthier, B Cambien, T Nakajima, A Facoetti, </a:t>
            </a:r>
            <a:br>
              <a:rPr lang="fr-FR" sz="1600" dirty="0"/>
            </a:br>
            <a:r>
              <a:rPr lang="fr-FR" sz="1600" dirty="0"/>
              <a:t>M Pullia, C </a:t>
            </a:r>
            <a:r>
              <a:rPr lang="fr-FR" sz="1600" dirty="0" err="1"/>
              <a:t>Malésys</a:t>
            </a:r>
            <a:r>
              <a:rPr lang="fr-FR" sz="1600" dirty="0"/>
              <a:t>, V </a:t>
            </a:r>
            <a:r>
              <a:rPr lang="fr-FR" sz="1600" dirty="0" err="1"/>
              <a:t>Varoclier</a:t>
            </a:r>
            <a:r>
              <a:rPr lang="fr-FR" sz="1600" dirty="0"/>
              <a:t>, G Saade, G Alphonse, Anne-Sophie </a:t>
            </a:r>
            <a:r>
              <a:rPr lang="fr-FR" sz="1600" dirty="0" err="1"/>
              <a:t>Wozny</a:t>
            </a:r>
            <a:r>
              <a:rPr lang="fr-FR" sz="1600" dirty="0"/>
              <a:t>, Claire </a:t>
            </a:r>
            <a:r>
              <a:rPr lang="fr-FR" sz="1600" dirty="0" err="1"/>
              <a:t>Rodriguez-Lafrasse</a:t>
            </a:r>
            <a:endParaRPr lang="fr-FR" sz="16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4299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101427" y="404982"/>
            <a:ext cx="7920880" cy="353026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533"/>
              </a:spcBef>
              <a:buNone/>
            </a:pPr>
            <a:endParaRPr lang="en-US" sz="4978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533"/>
              </a:spcBef>
            </a:pPr>
            <a:endParaRPr lang="en-US" sz="4267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2133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367128" y="692148"/>
            <a:ext cx="3120875" cy="5419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Collaborations</a:t>
            </a:r>
          </a:p>
          <a:p>
            <a:r>
              <a:rPr lang="en-US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M. Beuve (CNRS 5822) </a:t>
            </a:r>
          </a:p>
          <a:p>
            <a:r>
              <a:rPr lang="en-US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E. Testa (CNRS 5822 )</a:t>
            </a:r>
          </a:p>
          <a:p>
            <a:endParaRPr lang="en-US" sz="1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1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Facoetti (CNAO, </a:t>
            </a:r>
            <a:r>
              <a:rPr lang="fr-FR" sz="1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Pavia</a:t>
            </a:r>
            <a:r>
              <a:rPr lang="fr-FR" sz="1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fr-FR" sz="1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M. Pullia (CNAO, </a:t>
            </a:r>
            <a:r>
              <a:rPr lang="fr-FR" sz="1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Pavia</a:t>
            </a:r>
            <a:r>
              <a:rPr lang="fr-FR" sz="1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defRPr/>
            </a:pPr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T. Nakajima (NIRS, Chiba)</a:t>
            </a:r>
          </a:p>
          <a:p>
            <a:r>
              <a:rPr lang="fr-FR" sz="160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Alet (</a:t>
            </a:r>
            <a:r>
              <a:rPr lang="fr-FR" dirty="0">
                <a:solidFill>
                  <a:schemeClr val="tx1"/>
                </a:solidFill>
              </a:rPr>
              <a:t>CIUNR, Rosario</a:t>
            </a:r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M. Galassi (</a:t>
            </a:r>
            <a:r>
              <a:rPr lang="fr-FR" dirty="0">
                <a:solidFill>
                  <a:schemeClr val="tx1"/>
                </a:solidFill>
              </a:rPr>
              <a:t>CIUNR, Rosario</a:t>
            </a:r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E. Scifoni (TIFPA, Trento)</a:t>
            </a:r>
          </a:p>
          <a:p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Bisio (TIFPA, Trento)</a:t>
            </a:r>
          </a:p>
          <a:p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Cambien (CAL, Nice)</a:t>
            </a:r>
          </a:p>
          <a:p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F. Chevalier GANIL, Caen)</a:t>
            </a:r>
          </a:p>
          <a:p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F. Haddad (</a:t>
            </a:r>
            <a:r>
              <a:rPr lang="fr-FR" sz="1600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Arronax</a:t>
            </a:r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Nantes)</a:t>
            </a:r>
          </a:p>
          <a:p>
            <a:pPr>
              <a:defRPr/>
            </a:pPr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L. Sancey (IAB, Grenoble)</a:t>
            </a:r>
          </a:p>
          <a:p>
            <a:pPr>
              <a:defRPr/>
            </a:pPr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J. Balosso (GIN, Grenoble)</a:t>
            </a:r>
          </a:p>
          <a:p>
            <a:pPr>
              <a:defRPr/>
            </a:pPr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F. </a:t>
            </a:r>
            <a:r>
              <a:rPr lang="fr-FR" sz="1600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Milliat</a:t>
            </a:r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(IRSN, Paris)</a:t>
            </a:r>
          </a:p>
          <a:p>
            <a:pPr>
              <a:defRPr/>
            </a:pPr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Tomasetto (IGBMC, Strasbourg)</a:t>
            </a:r>
          </a:p>
          <a:p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O. </a:t>
            </a:r>
            <a:r>
              <a:rPr lang="fr-FR" sz="1600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Tillement</a:t>
            </a:r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(ILM, Lyon)</a:t>
            </a:r>
          </a:p>
          <a:p>
            <a:r>
              <a:rPr lang="fr-FR" sz="16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S. Mebarek (ICBMS, Lyon)</a:t>
            </a:r>
          </a:p>
          <a:p>
            <a:pPr>
              <a:spcBef>
                <a:spcPts val="533"/>
              </a:spcBef>
            </a:pPr>
            <a:endParaRPr lang="fr-FR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-10287"/>
            <a:ext cx="1219200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b="1" dirty="0" err="1">
                <a:solidFill>
                  <a:schemeClr val="bg1"/>
                </a:solidFill>
                <a:latin typeface="Calibri"/>
              </a:rPr>
              <a:t>Acknowledgment</a:t>
            </a:r>
            <a:endParaRPr lang="fr-FR" sz="2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055338" y="-54464"/>
            <a:ext cx="57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FA6CD2-2C91-4C38-A33C-7A13FE610983}"/>
              </a:ext>
            </a:extLst>
          </p:cNvPr>
          <p:cNvSpPr/>
          <p:nvPr/>
        </p:nvSpPr>
        <p:spPr>
          <a:xfrm>
            <a:off x="1610928" y="653030"/>
            <a:ext cx="5486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rgbClr val="FFFFFF"/>
              </a:buClr>
              <a:buSzPct val="100000"/>
            </a:pPr>
            <a:r>
              <a:rPr lang="en-US" altLang="fr-FR" sz="2400" b="1" dirty="0">
                <a:solidFill>
                  <a:srgbClr val="204FEA"/>
                </a:solidFill>
                <a:cs typeface="Calibri" panose="020F0502020204030204" pitchFamily="34" charset="0"/>
              </a:rPr>
              <a:t>Cellular and Molecular Radiobiology Lab </a:t>
            </a:r>
            <a:r>
              <a:rPr lang="en-US" sz="2400" b="1" dirty="0">
                <a:solidFill>
                  <a:srgbClr val="204FE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UMR CNRS 5822 </a:t>
            </a:r>
            <a:endParaRPr lang="en-US" altLang="fr-FR" sz="2400" b="1" dirty="0">
              <a:solidFill>
                <a:srgbClr val="204FEA"/>
              </a:solidFill>
              <a:cs typeface="Calibri" panose="020F050202020403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78E1A85-35AF-4495-9CA1-0D342BB609B8}"/>
              </a:ext>
            </a:extLst>
          </p:cNvPr>
          <p:cNvGrpSpPr/>
          <p:nvPr/>
        </p:nvGrpSpPr>
        <p:grpSpPr>
          <a:xfrm>
            <a:off x="0" y="-23147"/>
            <a:ext cx="12192000" cy="611281"/>
            <a:chOff x="0" y="-23147"/>
            <a:chExt cx="12192000" cy="611281"/>
          </a:xfrm>
        </p:grpSpPr>
        <p:pic>
          <p:nvPicPr>
            <p:cNvPr id="28" name="Capture d’écran 2021-09-06 à 15.27.53.png" descr="Capture d’écran 2021-09-06 à 15.27.53.png">
              <a:extLst>
                <a:ext uri="{FF2B5EF4-FFF2-40B4-BE49-F238E27FC236}">
                  <a16:creationId xmlns:a16="http://schemas.microsoft.com/office/drawing/2014/main" id="{7DCD25FE-08CF-4AB9-B347-B12B98684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2551"/>
            <a:stretch>
              <a:fillRect/>
            </a:stretch>
          </p:blipFill>
          <p:spPr>
            <a:xfrm>
              <a:off x="0" y="5513"/>
              <a:ext cx="12192000" cy="5826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FAB986-92F3-4A8D-80BB-7D175E73DBE7}"/>
                </a:ext>
              </a:extLst>
            </p:cNvPr>
            <p:cNvSpPr/>
            <p:nvPr/>
          </p:nvSpPr>
          <p:spPr>
            <a:xfrm>
              <a:off x="4465488" y="-23147"/>
              <a:ext cx="326102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prstClr val="white"/>
                  </a:solidFill>
                  <a:ea typeface="Calibri"/>
                  <a:cs typeface="Calibri"/>
                  <a:sym typeface="Calibri"/>
                </a:rPr>
                <a:t>Acknowledgment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40" name="Google Shape;92;p1" descr="Capture d’écran 2021-09-06 à 15.27.53.png">
            <a:extLst>
              <a:ext uri="{FF2B5EF4-FFF2-40B4-BE49-F238E27FC236}">
                <a16:creationId xmlns:a16="http://schemas.microsoft.com/office/drawing/2014/main" id="{DEE10DD0-F9B9-40EE-A799-46E64E45D61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852127"/>
            <a:ext cx="12192000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94;p1" descr="Picture 3">
            <a:extLst>
              <a:ext uri="{FF2B5EF4-FFF2-40B4-BE49-F238E27FC236}">
                <a16:creationId xmlns:a16="http://schemas.microsoft.com/office/drawing/2014/main" id="{4123C346-216A-4EA9-9FFE-EC72670236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809" y="5912947"/>
            <a:ext cx="907846" cy="88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95;p1" descr="Picture 4">
            <a:extLst>
              <a:ext uri="{FF2B5EF4-FFF2-40B4-BE49-F238E27FC236}">
                <a16:creationId xmlns:a16="http://schemas.microsoft.com/office/drawing/2014/main" id="{A5C260BF-3B6D-49EA-8A10-96BCF09131F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1182" y="6035411"/>
            <a:ext cx="1426635" cy="63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96;p1" descr="Image 11">
            <a:extLst>
              <a:ext uri="{FF2B5EF4-FFF2-40B4-BE49-F238E27FC236}">
                <a16:creationId xmlns:a16="http://schemas.microsoft.com/office/drawing/2014/main" id="{9C97954C-DB79-4BEA-935D-CAC14C4C255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93481" y="5939387"/>
            <a:ext cx="1128170" cy="831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97;p1" descr="Image 18">
            <a:extLst>
              <a:ext uri="{FF2B5EF4-FFF2-40B4-BE49-F238E27FC236}">
                <a16:creationId xmlns:a16="http://schemas.microsoft.com/office/drawing/2014/main" id="{12A9F654-5435-4917-B0B4-8CF98AC77F0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87348" y="5951050"/>
            <a:ext cx="864097" cy="80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98;p1" descr="Picture 2">
            <a:extLst>
              <a:ext uri="{FF2B5EF4-FFF2-40B4-BE49-F238E27FC236}">
                <a16:creationId xmlns:a16="http://schemas.microsoft.com/office/drawing/2014/main" id="{56B4FDBA-F1A1-4FD3-94BB-CC91B4E9B5F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7186" y="5971646"/>
            <a:ext cx="766764" cy="76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99;p1" descr="Picture 2">
            <a:extLst>
              <a:ext uri="{FF2B5EF4-FFF2-40B4-BE49-F238E27FC236}">
                <a16:creationId xmlns:a16="http://schemas.microsoft.com/office/drawing/2014/main" id="{A38B07DE-5954-4D13-9D2C-3D364EB9EBB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70976" y="5895495"/>
            <a:ext cx="1013971" cy="91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00;p1" descr="Image 2">
            <a:extLst>
              <a:ext uri="{FF2B5EF4-FFF2-40B4-BE49-F238E27FC236}">
                <a16:creationId xmlns:a16="http://schemas.microsoft.com/office/drawing/2014/main" id="{D3311624-A8AA-475D-8B84-E998F6F3ED7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55171" y="5994442"/>
            <a:ext cx="1234366" cy="72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9F272AB4-668B-4C59-8196-F38B1AD1D6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09069" y="6071076"/>
            <a:ext cx="1354206" cy="56790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B5DAD480-3D54-4122-A535-69669B9698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4478" y="5814244"/>
            <a:ext cx="1066270" cy="1081569"/>
          </a:xfrm>
          <a:prstGeom prst="rect">
            <a:avLst/>
          </a:prstGeom>
        </p:spPr>
      </p:pic>
      <p:pic>
        <p:nvPicPr>
          <p:cNvPr id="50" name="Picture 6" descr="INCa. AAP 2026 Origines et causes des cancers pédiatriques - Cancéropole  Grand Ouest">
            <a:extLst>
              <a:ext uri="{FF2B5EF4-FFF2-40B4-BE49-F238E27FC236}">
                <a16:creationId xmlns:a16="http://schemas.microsoft.com/office/drawing/2014/main" id="{D301E5DD-CA0F-4F98-A51F-BB1DEC813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96" y="5951015"/>
            <a:ext cx="1019644" cy="80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Série d'appels à projet CNRS/MITI | CNRS Nucléaire &amp; Particules">
            <a:extLst>
              <a:ext uri="{FF2B5EF4-FFF2-40B4-BE49-F238E27FC236}">
                <a16:creationId xmlns:a16="http://schemas.microsoft.com/office/drawing/2014/main" id="{25C86BAF-0174-4D5D-863D-B2802A3BC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79" y="5926074"/>
            <a:ext cx="906186" cy="85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46EAC2-8B39-470F-9F24-5B6FD65846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5761" y="1667908"/>
            <a:ext cx="6436587" cy="4104795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573EE1-793E-4099-A207-4307F1D6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</p:spTree>
    <p:extLst>
      <p:ext uri="{BB962C8B-B14F-4D97-AF65-F5344CB8AC3E}">
        <p14:creationId xmlns:p14="http://schemas.microsoft.com/office/powerpoint/2010/main" val="419448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D3FF428A-F948-4336-9FAA-5E56E7CC3F2D}"/>
              </a:ext>
            </a:extLst>
          </p:cNvPr>
          <p:cNvGrpSpPr/>
          <p:nvPr/>
        </p:nvGrpSpPr>
        <p:grpSpPr>
          <a:xfrm>
            <a:off x="0" y="-23147"/>
            <a:ext cx="12192000" cy="611281"/>
            <a:chOff x="0" y="-23147"/>
            <a:chExt cx="12192000" cy="611281"/>
          </a:xfrm>
        </p:grpSpPr>
        <p:pic>
          <p:nvPicPr>
            <p:cNvPr id="11" name="Capture d’écran 2021-09-06 à 15.27.53.png" descr="Capture d’écran 2021-09-06 à 15.27.53.png">
              <a:extLst>
                <a:ext uri="{FF2B5EF4-FFF2-40B4-BE49-F238E27FC236}">
                  <a16:creationId xmlns:a16="http://schemas.microsoft.com/office/drawing/2014/main" id="{F2ECD2CD-1DF8-4CEB-B696-AD646734E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2551"/>
            <a:stretch>
              <a:fillRect/>
            </a:stretch>
          </p:blipFill>
          <p:spPr>
            <a:xfrm>
              <a:off x="0" y="5513"/>
              <a:ext cx="12192000" cy="5826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46F5D6-3D8F-4C39-B96A-BD4A0CA5C983}"/>
                </a:ext>
              </a:extLst>
            </p:cNvPr>
            <p:cNvSpPr/>
            <p:nvPr/>
          </p:nvSpPr>
          <p:spPr>
            <a:xfrm>
              <a:off x="1802719" y="-23147"/>
              <a:ext cx="85865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prstClr val="white"/>
                  </a:solidFill>
                  <a:ea typeface="Calibri"/>
                  <a:cs typeface="Calibri"/>
                  <a:sym typeface="Calibri"/>
                </a:rPr>
                <a:t>Paradigm of the stealth bomber: previous results 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6" name="Google Shape;246;p7" descr="cid:image001.jpg@01D8CE9B.5639C930">
            <a:extLst>
              <a:ext uri="{FF2B5EF4-FFF2-40B4-BE49-F238E27FC236}">
                <a16:creationId xmlns:a16="http://schemas.microsoft.com/office/drawing/2014/main" id="{148CBF47-90C4-448D-BDAF-2AF98C2C42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61259" y="6172511"/>
            <a:ext cx="722948" cy="66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7;p3">
            <a:extLst>
              <a:ext uri="{FF2B5EF4-FFF2-40B4-BE49-F238E27FC236}">
                <a16:creationId xmlns:a16="http://schemas.microsoft.com/office/drawing/2014/main" id="{3489AFF9-C1E8-4A41-9D44-DC98F044A8B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8713" y="541705"/>
            <a:ext cx="2406090" cy="173085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43;p3">
            <a:extLst>
              <a:ext uri="{FF2B5EF4-FFF2-40B4-BE49-F238E27FC236}">
                <a16:creationId xmlns:a16="http://schemas.microsoft.com/office/drawing/2014/main" id="{2B2BFFC5-E073-4CD9-93EC-4C346DF357E9}"/>
              </a:ext>
            </a:extLst>
          </p:cNvPr>
          <p:cNvSpPr txBox="1"/>
          <p:nvPr/>
        </p:nvSpPr>
        <p:spPr>
          <a:xfrm>
            <a:off x="654466" y="1001629"/>
            <a:ext cx="455229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Subcellar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targets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on the </a:t>
            </a:r>
            <a:r>
              <a:rPr lang="fr-FR" sz="2400" b="1" dirty="0" err="1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trajectory</a:t>
            </a:r>
            <a:r>
              <a:rPr lang="fr-FR" sz="2400" b="1" dirty="0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fr-FR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C-ions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45;p3">
            <a:extLst>
              <a:ext uri="{FF2B5EF4-FFF2-40B4-BE49-F238E27FC236}">
                <a16:creationId xmlns:a16="http://schemas.microsoft.com/office/drawing/2014/main" id="{73AE5D91-FA9C-47D6-8AF0-D6EE03FE1729}"/>
              </a:ext>
            </a:extLst>
          </p:cNvPr>
          <p:cNvSpPr/>
          <p:nvPr/>
        </p:nvSpPr>
        <p:spPr>
          <a:xfrm rot="5400000">
            <a:off x="2752535" y="1916295"/>
            <a:ext cx="356153" cy="265146"/>
          </a:xfrm>
          <a:prstGeom prst="rightArrow">
            <a:avLst>
              <a:gd name="adj1" fmla="val 50000"/>
              <a:gd name="adj2" fmla="val 36197"/>
            </a:avLst>
          </a:prstGeom>
          <a:solidFill>
            <a:srgbClr val="204FEA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46;p3">
            <a:extLst>
              <a:ext uri="{FF2B5EF4-FFF2-40B4-BE49-F238E27FC236}">
                <a16:creationId xmlns:a16="http://schemas.microsoft.com/office/drawing/2014/main" id="{CA2D57B6-7798-4C0A-8019-5E51151880D7}"/>
              </a:ext>
            </a:extLst>
          </p:cNvPr>
          <p:cNvSpPr txBox="1"/>
          <p:nvPr/>
        </p:nvSpPr>
        <p:spPr>
          <a:xfrm>
            <a:off x="474018" y="2341823"/>
            <a:ext cx="491318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ROS-</a:t>
            </a:r>
            <a:r>
              <a:rPr lang="fr-FR" sz="2400" b="1" dirty="0" err="1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induced</a:t>
            </a:r>
            <a:r>
              <a:rPr lang="fr-FR" sz="2400" b="1" dirty="0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 err="1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complex</a:t>
            </a:r>
            <a:r>
              <a:rPr lang="fr-FR" sz="2400" b="1" dirty="0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 damage 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DNA and </a:t>
            </a:r>
            <a:r>
              <a:rPr lang="fr-FR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molecular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levels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/>
          </a:p>
        </p:txBody>
      </p:sp>
      <p:sp>
        <p:nvSpPr>
          <p:cNvPr id="29" name="Google Shape;147;p3">
            <a:extLst>
              <a:ext uri="{FF2B5EF4-FFF2-40B4-BE49-F238E27FC236}">
                <a16:creationId xmlns:a16="http://schemas.microsoft.com/office/drawing/2014/main" id="{7BEBCCB7-49C8-4585-A799-DACE5DEF4E7A}"/>
              </a:ext>
            </a:extLst>
          </p:cNvPr>
          <p:cNvSpPr/>
          <p:nvPr/>
        </p:nvSpPr>
        <p:spPr>
          <a:xfrm rot="5400000">
            <a:off x="2752535" y="3242160"/>
            <a:ext cx="356153" cy="265146"/>
          </a:xfrm>
          <a:prstGeom prst="rightArrow">
            <a:avLst>
              <a:gd name="adj1" fmla="val 50000"/>
              <a:gd name="adj2" fmla="val 36197"/>
            </a:avLst>
          </a:prstGeom>
          <a:solidFill>
            <a:srgbClr val="204FEA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42;p3">
            <a:extLst>
              <a:ext uri="{FF2B5EF4-FFF2-40B4-BE49-F238E27FC236}">
                <a16:creationId xmlns:a16="http://schemas.microsoft.com/office/drawing/2014/main" id="{A2DAEE0D-236F-4BE3-AF8B-BDD4394428A1}"/>
              </a:ext>
            </a:extLst>
          </p:cNvPr>
          <p:cNvSpPr/>
          <p:nvPr/>
        </p:nvSpPr>
        <p:spPr>
          <a:xfrm>
            <a:off x="6250317" y="2320051"/>
            <a:ext cx="598572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Absence 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fr-FR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triggering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fr-FR" sz="2400" b="1" dirty="0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cellular </a:t>
            </a:r>
            <a:r>
              <a:rPr lang="fr-FR" sz="2400" b="1" dirty="0" err="1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alarms</a:t>
            </a:r>
            <a:r>
              <a:rPr lang="fr-FR" sz="2400" b="1" dirty="0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fr-FR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defense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outside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areas hit by ROS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44;p3">
            <a:extLst>
              <a:ext uri="{FF2B5EF4-FFF2-40B4-BE49-F238E27FC236}">
                <a16:creationId xmlns:a16="http://schemas.microsoft.com/office/drawing/2014/main" id="{83B0FE0D-10C0-48F9-90FE-D46B9D9575D6}"/>
              </a:ext>
            </a:extLst>
          </p:cNvPr>
          <p:cNvSpPr txBox="1"/>
          <p:nvPr/>
        </p:nvSpPr>
        <p:spPr>
          <a:xfrm>
            <a:off x="6868196" y="1001629"/>
            <a:ext cx="474996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</a:t>
            </a:r>
            <a:r>
              <a:rPr lang="fr-FR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production of </a:t>
            </a:r>
            <a:r>
              <a:rPr lang="fr-FR" sz="2400" b="1" dirty="0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ROS out of the C-ion </a:t>
            </a:r>
            <a:r>
              <a:rPr lang="fr-FR" sz="2400" b="1" dirty="0" err="1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tracks</a:t>
            </a:r>
            <a:endParaRPr sz="2800" b="1" dirty="0">
              <a:solidFill>
                <a:srgbClr val="204F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48;p3">
            <a:extLst>
              <a:ext uri="{FF2B5EF4-FFF2-40B4-BE49-F238E27FC236}">
                <a16:creationId xmlns:a16="http://schemas.microsoft.com/office/drawing/2014/main" id="{BF7B49FF-C22A-4919-8766-A6447B418F0E}"/>
              </a:ext>
            </a:extLst>
          </p:cNvPr>
          <p:cNvSpPr/>
          <p:nvPr/>
        </p:nvSpPr>
        <p:spPr>
          <a:xfrm rot="5400000">
            <a:off x="9065101" y="1916295"/>
            <a:ext cx="356153" cy="265146"/>
          </a:xfrm>
          <a:prstGeom prst="rightArrow">
            <a:avLst>
              <a:gd name="adj1" fmla="val 50000"/>
              <a:gd name="adj2" fmla="val 36197"/>
            </a:avLst>
          </a:prstGeom>
          <a:solidFill>
            <a:srgbClr val="204FEA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49;p3">
            <a:extLst>
              <a:ext uri="{FF2B5EF4-FFF2-40B4-BE49-F238E27FC236}">
                <a16:creationId xmlns:a16="http://schemas.microsoft.com/office/drawing/2014/main" id="{59E66E98-56A2-474D-8E79-2744B550BB0E}"/>
              </a:ext>
            </a:extLst>
          </p:cNvPr>
          <p:cNvSpPr/>
          <p:nvPr/>
        </p:nvSpPr>
        <p:spPr>
          <a:xfrm rot="5400000">
            <a:off x="9065101" y="3242160"/>
            <a:ext cx="356153" cy="265146"/>
          </a:xfrm>
          <a:prstGeom prst="rightArrow">
            <a:avLst>
              <a:gd name="adj1" fmla="val 50000"/>
              <a:gd name="adj2" fmla="val 36197"/>
            </a:avLst>
          </a:prstGeom>
          <a:solidFill>
            <a:srgbClr val="204FEA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62;p4">
            <a:extLst>
              <a:ext uri="{FF2B5EF4-FFF2-40B4-BE49-F238E27FC236}">
                <a16:creationId xmlns:a16="http://schemas.microsoft.com/office/drawing/2014/main" id="{E09A39B2-23FC-4E01-BB8A-3AA2F2C9165F}"/>
              </a:ext>
            </a:extLst>
          </p:cNvPr>
          <p:cNvSpPr txBox="1"/>
          <p:nvPr/>
        </p:nvSpPr>
        <p:spPr>
          <a:xfrm>
            <a:off x="6946185" y="3621171"/>
            <a:ext cx="4158446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1" dirty="0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fr-FR" sz="2400" b="1" dirty="0" err="1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Stealth</a:t>
            </a:r>
            <a:r>
              <a:rPr lang="fr-FR" sz="2400" b="1" dirty="0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b="1" dirty="0" err="1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effect</a:t>
            </a:r>
            <a:endParaRPr sz="2400" b="1" dirty="0">
              <a:solidFill>
                <a:srgbClr val="204F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63;p4">
            <a:extLst>
              <a:ext uri="{FF2B5EF4-FFF2-40B4-BE49-F238E27FC236}">
                <a16:creationId xmlns:a16="http://schemas.microsoft.com/office/drawing/2014/main" id="{650240FE-0F55-44D4-82F9-D34D45CE487C}"/>
              </a:ext>
            </a:extLst>
          </p:cNvPr>
          <p:cNvSpPr txBox="1"/>
          <p:nvPr/>
        </p:nvSpPr>
        <p:spPr>
          <a:xfrm>
            <a:off x="6512477" y="4017322"/>
            <a:ext cx="5521710" cy="235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3525" lvl="0" indent="-263525" eaLnBrk="0" fontAlgn="base" hangingPunct="0">
              <a:spcAft>
                <a:spcPct val="0"/>
              </a:spcAft>
              <a:buFontTx/>
              <a:buChar char="•"/>
            </a:pPr>
            <a:r>
              <a:rPr lang="fr-FR" altLang="fr-FR" sz="1600" b="1" dirty="0" err="1"/>
              <a:t>Reduced</a:t>
            </a:r>
            <a:r>
              <a:rPr lang="fr-FR" altLang="fr-FR" sz="1600" b="1" dirty="0"/>
              <a:t>/</a:t>
            </a:r>
            <a:r>
              <a:rPr lang="fr-FR" altLang="fr-FR" sz="1600" b="1" dirty="0" err="1"/>
              <a:t>delayed</a:t>
            </a:r>
            <a:r>
              <a:rPr lang="fr-FR" altLang="fr-FR" sz="1600" b="1" dirty="0"/>
              <a:t> DNA damage </a:t>
            </a:r>
            <a:r>
              <a:rPr lang="fr-FR" altLang="fr-FR" sz="1600" dirty="0" err="1"/>
              <a:t>sensing</a:t>
            </a:r>
            <a:r>
              <a:rPr lang="fr-FR" altLang="fr-FR" sz="1600" dirty="0"/>
              <a:t>, </a:t>
            </a:r>
            <a:r>
              <a:rPr lang="fr-FR" altLang="fr-FR" sz="1600" dirty="0" err="1"/>
              <a:t>signaling</a:t>
            </a:r>
            <a:r>
              <a:rPr lang="fr-FR" altLang="fr-FR" sz="1600" dirty="0"/>
              <a:t> and </a:t>
            </a:r>
            <a:r>
              <a:rPr lang="fr-FR" altLang="fr-FR" sz="1600" dirty="0" err="1"/>
              <a:t>repair</a:t>
            </a:r>
            <a:r>
              <a:rPr lang="fr-FR" altLang="fr-FR" sz="1600" dirty="0"/>
              <a:t> </a:t>
            </a:r>
          </a:p>
          <a:p>
            <a:pPr marL="263525" lvl="0" indent="-263525" eaLnBrk="0" fontAlgn="base" hangingPunct="0">
              <a:spcAft>
                <a:spcPct val="0"/>
              </a:spcAft>
              <a:buFontTx/>
              <a:buChar char="•"/>
            </a:pPr>
            <a:r>
              <a:rPr lang="fr-FR" altLang="fr-FR" sz="1600" b="1" dirty="0"/>
              <a:t>No HIF-1α </a:t>
            </a:r>
            <a:r>
              <a:rPr lang="fr-FR" altLang="fr-FR" sz="1600" dirty="0" err="1"/>
              <a:t>stabilization</a:t>
            </a:r>
            <a:endParaRPr lang="fr-FR" altLang="fr-FR" sz="1600" dirty="0"/>
          </a:p>
          <a:p>
            <a:pPr marL="263525" lvl="0" indent="-263525" eaLnBrk="0" fontAlgn="base" hangingPunct="0">
              <a:spcAft>
                <a:spcPct val="0"/>
              </a:spcAft>
              <a:buFontTx/>
              <a:buChar char="•"/>
            </a:pPr>
            <a:r>
              <a:rPr lang="fr-FR" altLang="fr-FR" sz="1600" dirty="0"/>
              <a:t>No/</a:t>
            </a:r>
            <a:r>
              <a:rPr lang="fr-FR" altLang="fr-FR" sz="1600" dirty="0" err="1"/>
              <a:t>reduced</a:t>
            </a:r>
            <a:r>
              <a:rPr lang="fr-FR" altLang="fr-FR" sz="1600" dirty="0"/>
              <a:t> </a:t>
            </a:r>
            <a:r>
              <a:rPr lang="fr-FR" altLang="fr-FR" sz="1600" dirty="0" err="1"/>
              <a:t>tumor</a:t>
            </a:r>
            <a:r>
              <a:rPr lang="fr-FR" altLang="fr-FR" sz="1600" dirty="0"/>
              <a:t> </a:t>
            </a:r>
            <a:r>
              <a:rPr lang="fr-FR" altLang="fr-FR" sz="1600" dirty="0" err="1"/>
              <a:t>cell</a:t>
            </a:r>
            <a:r>
              <a:rPr lang="fr-FR" altLang="fr-FR" sz="1600" dirty="0"/>
              <a:t> </a:t>
            </a:r>
            <a:r>
              <a:rPr lang="fr-FR" altLang="fr-FR" sz="1600" b="1" dirty="0"/>
              <a:t>migration and invasion</a:t>
            </a:r>
          </a:p>
          <a:p>
            <a:pPr marL="263525" lvl="0" indent="-263525" eaLnBrk="0" fontAlgn="base" hangingPunct="0">
              <a:spcAft>
                <a:spcPct val="0"/>
              </a:spcAft>
              <a:buFontTx/>
              <a:buChar char="•"/>
            </a:pPr>
            <a:r>
              <a:rPr lang="fr-FR" altLang="fr-FR" sz="1600" dirty="0"/>
              <a:t>No stress </a:t>
            </a:r>
            <a:r>
              <a:rPr lang="fr-FR" altLang="fr-FR" sz="1600" b="1" dirty="0"/>
              <a:t>granule formation</a:t>
            </a:r>
          </a:p>
          <a:p>
            <a:pPr marL="263525" indent="-263525" eaLnBrk="0" fontAlgn="base" hangingPunct="0">
              <a:spcAft>
                <a:spcPct val="0"/>
              </a:spcAft>
              <a:buFontTx/>
              <a:buChar char="•"/>
            </a:pPr>
            <a:r>
              <a:rPr lang="en-US" sz="1600" dirty="0"/>
              <a:t>No/reduced activation of </a:t>
            </a:r>
            <a:r>
              <a:rPr lang="en-US" sz="1600" b="1" dirty="0"/>
              <a:t>ROS-driven pro-survival signaling </a:t>
            </a:r>
            <a:r>
              <a:rPr lang="en-US" sz="1600" dirty="0"/>
              <a:t>pathways</a:t>
            </a:r>
            <a:endParaRPr lang="fr-FR" altLang="fr-FR" sz="1600" dirty="0"/>
          </a:p>
          <a:p>
            <a:pPr marL="263525" lvl="0" indent="-263525" eaLnBrk="0" fontAlgn="base" hangingPunct="0">
              <a:spcAft>
                <a:spcPct val="0"/>
              </a:spcAft>
              <a:buFontTx/>
              <a:buChar char="•"/>
            </a:pPr>
            <a:endParaRPr lang="fr-FR" altLang="fr-FR" sz="1600" dirty="0"/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Google Shape;160;p4">
            <a:extLst>
              <a:ext uri="{FF2B5EF4-FFF2-40B4-BE49-F238E27FC236}">
                <a16:creationId xmlns:a16="http://schemas.microsoft.com/office/drawing/2014/main" id="{B12FF6C7-07D8-4C61-8AA7-BBF2D551271E}"/>
              </a:ext>
            </a:extLst>
          </p:cNvPr>
          <p:cNvSpPr txBox="1"/>
          <p:nvPr/>
        </p:nvSpPr>
        <p:spPr>
          <a:xfrm>
            <a:off x="912634" y="364293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1" dirty="0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The Bomber </a:t>
            </a:r>
            <a:r>
              <a:rPr lang="fr-FR" sz="2400" b="1" dirty="0" err="1">
                <a:solidFill>
                  <a:srgbClr val="204FEA"/>
                </a:solidFill>
                <a:latin typeface="Calibri"/>
                <a:ea typeface="Calibri"/>
                <a:cs typeface="Calibri"/>
                <a:sym typeface="Calibri"/>
              </a:rPr>
              <a:t>effect</a:t>
            </a:r>
            <a:endParaRPr sz="2400" b="1" dirty="0">
              <a:solidFill>
                <a:srgbClr val="204F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69;p4">
            <a:extLst>
              <a:ext uri="{FF2B5EF4-FFF2-40B4-BE49-F238E27FC236}">
                <a16:creationId xmlns:a16="http://schemas.microsoft.com/office/drawing/2014/main" id="{D10E4D78-1939-4F50-9D9C-7D298B7A7B54}"/>
              </a:ext>
            </a:extLst>
          </p:cNvPr>
          <p:cNvSpPr/>
          <p:nvPr/>
        </p:nvSpPr>
        <p:spPr>
          <a:xfrm>
            <a:off x="157813" y="3642933"/>
            <a:ext cx="5771447" cy="252633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5FB3D3A-1FE7-4983-863B-4F30B82046B6}"/>
              </a:ext>
            </a:extLst>
          </p:cNvPr>
          <p:cNvSpPr txBox="1"/>
          <p:nvPr/>
        </p:nvSpPr>
        <p:spPr>
          <a:xfrm>
            <a:off x="275914" y="5469371"/>
            <a:ext cx="55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204FEA"/>
                </a:solidFill>
              </a:rPr>
              <a:t>explains the high RBE and ability to overcome </a:t>
            </a:r>
            <a:r>
              <a:rPr lang="en-GB" sz="2000" b="1" dirty="0" err="1">
                <a:solidFill>
                  <a:srgbClr val="204FEA"/>
                </a:solidFill>
              </a:rPr>
              <a:t>radioresistance</a:t>
            </a:r>
            <a:endParaRPr lang="fr-FR" sz="2000" b="1" dirty="0">
              <a:solidFill>
                <a:srgbClr val="204FEA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7FE8C9-6285-4429-902B-06E649909301}"/>
              </a:ext>
            </a:extLst>
          </p:cNvPr>
          <p:cNvSpPr/>
          <p:nvPr/>
        </p:nvSpPr>
        <p:spPr>
          <a:xfrm>
            <a:off x="6512477" y="5395801"/>
            <a:ext cx="54036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GB" sz="2000" b="1" dirty="0">
                <a:solidFill>
                  <a:srgbClr val="204FE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prevents unwanted side effects typically associated with photon radiotherapy</a:t>
            </a:r>
            <a:endParaRPr lang="fr-FR" sz="2000" b="1" dirty="0">
              <a:solidFill>
                <a:srgbClr val="204FE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C792C6AF-E776-4A88-B3CC-6F68F22B3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44" y="3954380"/>
            <a:ext cx="354263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Complex</a:t>
            </a: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&amp; </a:t>
            </a:r>
            <a:r>
              <a:rPr kumimoji="0" lang="fr-FR" altLang="fr-FR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clustered</a:t>
            </a: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DNA damage</a:t>
            </a: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Chromosome </a:t>
            </a:r>
            <a:r>
              <a:rPr kumimoji="0" lang="fr-FR" altLang="fr-FR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loss</a:t>
            </a: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(distinct signature)</a:t>
            </a: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Telomere-lenght</a:t>
            </a: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independent</a:t>
            </a: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killing</a:t>
            </a:r>
            <a:endParaRPr kumimoji="0" lang="fr-FR" altLang="fr-FR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altLang="fr-FR" sz="1600" dirty="0" err="1"/>
              <a:t>Impaired</a:t>
            </a:r>
            <a:r>
              <a:rPr lang="fr-FR" altLang="fr-FR" sz="1600" dirty="0"/>
              <a:t> </a:t>
            </a:r>
            <a:r>
              <a:rPr lang="fr-FR" altLang="fr-FR" sz="1600" b="1" dirty="0" err="1"/>
              <a:t>proteostasis</a:t>
            </a:r>
            <a:endParaRPr lang="fr-FR" altLang="fr-FR" sz="1600" b="1" dirty="0"/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More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cell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death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fr-FR" altLang="fr-FR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including</a:t>
            </a: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CSCs</a:t>
            </a: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</a:t>
            </a: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Low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oxygen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&amp;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dose-rate</a:t>
            </a: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FR" altLang="fr-FR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dependence</a:t>
            </a:r>
            <a:endParaRPr kumimoji="0" lang="fr-FR" altLang="fr-FR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81CA7B73-63D9-4C83-8B12-D3BE00892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6793" y="3727447"/>
            <a:ext cx="349144" cy="349144"/>
          </a:xfrm>
          <a:prstGeom prst="rect">
            <a:avLst/>
          </a:prstGeom>
        </p:spPr>
      </p:pic>
      <p:sp>
        <p:nvSpPr>
          <p:cNvPr id="42" name="Freeform 2">
            <a:extLst>
              <a:ext uri="{FF2B5EF4-FFF2-40B4-BE49-F238E27FC236}">
                <a16:creationId xmlns:a16="http://schemas.microsoft.com/office/drawing/2014/main" id="{178E0517-DE2B-4609-BF9A-C9D37AEC4A63}"/>
              </a:ext>
            </a:extLst>
          </p:cNvPr>
          <p:cNvSpPr>
            <a:spLocks noChangeAspect="1"/>
          </p:cNvSpPr>
          <p:nvPr/>
        </p:nvSpPr>
        <p:spPr>
          <a:xfrm>
            <a:off x="4961097" y="3699468"/>
            <a:ext cx="567521" cy="441249"/>
          </a:xfrm>
          <a:custGeom>
            <a:avLst/>
            <a:gdLst/>
            <a:ahLst/>
            <a:cxnLst/>
            <a:rect l="l" t="t" r="r" b="b"/>
            <a:pathLst>
              <a:path w="2213418" h="1720933">
                <a:moveTo>
                  <a:pt x="0" y="0"/>
                </a:moveTo>
                <a:lnTo>
                  <a:pt x="2213418" y="0"/>
                </a:lnTo>
                <a:lnTo>
                  <a:pt x="2213418" y="1720933"/>
                </a:lnTo>
                <a:lnTo>
                  <a:pt x="0" y="17209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Google Shape;169;p4">
            <a:extLst>
              <a:ext uri="{FF2B5EF4-FFF2-40B4-BE49-F238E27FC236}">
                <a16:creationId xmlns:a16="http://schemas.microsoft.com/office/drawing/2014/main" id="{6148B7D1-E6CB-4197-AEA8-5B675B17D9C5}"/>
              </a:ext>
            </a:extLst>
          </p:cNvPr>
          <p:cNvSpPr/>
          <p:nvPr/>
        </p:nvSpPr>
        <p:spPr>
          <a:xfrm>
            <a:off x="6262742" y="3637515"/>
            <a:ext cx="5771447" cy="252633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lèche : courbe vers la gauche 1">
            <a:extLst>
              <a:ext uri="{FF2B5EF4-FFF2-40B4-BE49-F238E27FC236}">
                <a16:creationId xmlns:a16="http://schemas.microsoft.com/office/drawing/2014/main" id="{A1439976-99D6-4965-8F69-505B67B21C2C}"/>
              </a:ext>
            </a:extLst>
          </p:cNvPr>
          <p:cNvSpPr/>
          <p:nvPr/>
        </p:nvSpPr>
        <p:spPr>
          <a:xfrm>
            <a:off x="5288948" y="2192244"/>
            <a:ext cx="479340" cy="845596"/>
          </a:xfrm>
          <a:prstGeom prst="curvedLeftArrow">
            <a:avLst/>
          </a:prstGeom>
          <a:solidFill>
            <a:srgbClr val="204FEA"/>
          </a:solidFill>
          <a:ln>
            <a:solidFill>
              <a:srgbClr val="204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Flèche : courbe vers la droite 3">
            <a:extLst>
              <a:ext uri="{FF2B5EF4-FFF2-40B4-BE49-F238E27FC236}">
                <a16:creationId xmlns:a16="http://schemas.microsoft.com/office/drawing/2014/main" id="{712638ED-8309-467C-8217-4477F3F51D0E}"/>
              </a:ext>
            </a:extLst>
          </p:cNvPr>
          <p:cNvSpPr/>
          <p:nvPr/>
        </p:nvSpPr>
        <p:spPr>
          <a:xfrm>
            <a:off x="5783402" y="2186826"/>
            <a:ext cx="479340" cy="845596"/>
          </a:xfrm>
          <a:prstGeom prst="curvedRightArrow">
            <a:avLst/>
          </a:prstGeom>
          <a:solidFill>
            <a:srgbClr val="204FEA"/>
          </a:solidFill>
          <a:ln>
            <a:solidFill>
              <a:srgbClr val="204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Espace réservé du pied de page 1">
            <a:extLst>
              <a:ext uri="{FF2B5EF4-FFF2-40B4-BE49-F238E27FC236}">
                <a16:creationId xmlns:a16="http://schemas.microsoft.com/office/drawing/2014/main" id="{FCBC4B05-C9DA-4024-82D9-A326AEB8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1595" y="6501378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sp>
        <p:nvSpPr>
          <p:cNvPr id="45" name="Google Shape;230;p10">
            <a:extLst>
              <a:ext uri="{FF2B5EF4-FFF2-40B4-BE49-F238E27FC236}">
                <a16:creationId xmlns:a16="http://schemas.microsoft.com/office/drawing/2014/main" id="{7FBCA806-A402-4FB3-88FC-1139DA3130E1}"/>
              </a:ext>
            </a:extLst>
          </p:cNvPr>
          <p:cNvSpPr txBox="1"/>
          <p:nvPr/>
        </p:nvSpPr>
        <p:spPr>
          <a:xfrm>
            <a:off x="0" y="6242477"/>
            <a:ext cx="12192000" cy="615523"/>
          </a:xfrm>
          <a:prstGeom prst="rect">
            <a:avLst/>
          </a:prstGeom>
          <a:solidFill>
            <a:srgbClr val="204FEA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fr-FR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Wozny AS, </a:t>
            </a:r>
            <a:r>
              <a:rPr lang="fr-FR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Rodriguez-Lafrasse</a:t>
            </a:r>
            <a:r>
              <a:rPr lang="fr-FR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C. The '</a:t>
            </a:r>
            <a:r>
              <a:rPr lang="fr-FR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stealth</a:t>
            </a:r>
            <a:r>
              <a:rPr lang="fr-FR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-bomber' </a:t>
            </a:r>
            <a:r>
              <a:rPr lang="fr-FR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paradigm</a:t>
            </a:r>
            <a:r>
              <a:rPr lang="fr-FR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deciphering</a:t>
            </a:r>
            <a:r>
              <a:rPr lang="fr-FR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tumour</a:t>
            </a:r>
            <a:r>
              <a:rPr lang="fr-FR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r>
              <a:rPr lang="fr-FR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  <a:r>
              <a:rPr lang="fr-FR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-ion irradiation. </a:t>
            </a:r>
          </a:p>
          <a:p>
            <a:pPr lvl="0" algn="ctr"/>
            <a:r>
              <a:rPr lang="fr-FR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 J Cancer. 2023 Apr;128(8):1429-1438. </a:t>
            </a:r>
            <a:r>
              <a:rPr lang="fr-FR" dirty="0" err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fr-FR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10.1038/s41416-022-02117-6. </a:t>
            </a:r>
            <a:endParaRPr b="1" dirty="0">
              <a:solidFill>
                <a:schemeClr val="lt1"/>
              </a:solidFill>
              <a:highlight>
                <a:srgbClr val="00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2417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phique 1">
            <a:extLst>
              <a:ext uri="{FF2B5EF4-FFF2-40B4-BE49-F238E27FC236}">
                <a16:creationId xmlns:a16="http://schemas.microsoft.com/office/drawing/2014/main" id="{C6CAD8D8-9D84-4951-9647-415AFBC6535E}"/>
              </a:ext>
            </a:extLst>
          </p:cNvPr>
          <p:cNvPicPr/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365" r="6168" b="4762"/>
          <a:stretch/>
        </p:blipFill>
        <p:spPr bwMode="auto">
          <a:xfrm>
            <a:off x="6448926" y="1264025"/>
            <a:ext cx="5743074" cy="3653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2" name="Groupe 51">
            <a:extLst>
              <a:ext uri="{FF2B5EF4-FFF2-40B4-BE49-F238E27FC236}">
                <a16:creationId xmlns:a16="http://schemas.microsoft.com/office/drawing/2014/main" id="{EE94BC73-A304-4D5E-B079-95A12F81898D}"/>
              </a:ext>
            </a:extLst>
          </p:cNvPr>
          <p:cNvGrpSpPr/>
          <p:nvPr/>
        </p:nvGrpSpPr>
        <p:grpSpPr>
          <a:xfrm>
            <a:off x="1819537" y="4339430"/>
            <a:ext cx="9084611" cy="2366879"/>
            <a:chOff x="1698320" y="1562975"/>
            <a:chExt cx="8925553" cy="2259060"/>
          </a:xfrm>
        </p:grpSpPr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474EA5E7-1887-432E-A6D5-2821BDC56E9B}"/>
                </a:ext>
              </a:extLst>
            </p:cNvPr>
            <p:cNvGrpSpPr/>
            <p:nvPr/>
          </p:nvGrpSpPr>
          <p:grpSpPr>
            <a:xfrm>
              <a:off x="1698320" y="1562975"/>
              <a:ext cx="6231477" cy="2259060"/>
              <a:chOff x="1698320" y="1562975"/>
              <a:chExt cx="6231477" cy="2259060"/>
            </a:xfrm>
          </p:grpSpPr>
          <p:pic>
            <p:nvPicPr>
              <p:cNvPr id="55" name="Graphique 51">
                <a:extLst>
                  <a:ext uri="{FF2B5EF4-FFF2-40B4-BE49-F238E27FC236}">
                    <a16:creationId xmlns:a16="http://schemas.microsoft.com/office/drawing/2014/main" id="{B84FCA89-08DD-4AE8-BA1F-3F3DCB98A3C2}"/>
                  </a:ext>
                </a:extLst>
              </p:cNvPr>
              <p:cNvPicPr/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8421" b="20831"/>
              <a:stretch/>
            </p:blipFill>
            <p:spPr bwMode="auto">
              <a:xfrm>
                <a:off x="1940560" y="1696930"/>
                <a:ext cx="5749055" cy="208446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6B63385-9CB6-48BE-AAB0-93D77B899264}"/>
                  </a:ext>
                </a:extLst>
              </p:cNvPr>
              <p:cNvSpPr/>
              <p:nvPr/>
            </p:nvSpPr>
            <p:spPr>
              <a:xfrm>
                <a:off x="2915920" y="1562975"/>
                <a:ext cx="2245360" cy="9770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8" name="Groupe 57">
                <a:extLst>
                  <a:ext uri="{FF2B5EF4-FFF2-40B4-BE49-F238E27FC236}">
                    <a16:creationId xmlns:a16="http://schemas.microsoft.com/office/drawing/2014/main" id="{49711092-BABD-451A-A472-FCD490EBD3AD}"/>
                  </a:ext>
                </a:extLst>
              </p:cNvPr>
              <p:cNvGrpSpPr/>
              <p:nvPr/>
            </p:nvGrpSpPr>
            <p:grpSpPr>
              <a:xfrm>
                <a:off x="1698320" y="2143593"/>
                <a:ext cx="6231477" cy="1678442"/>
                <a:chOff x="1698320" y="2143593"/>
                <a:chExt cx="6231477" cy="1678442"/>
              </a:xfrm>
            </p:grpSpPr>
            <p:sp>
              <p:nvSpPr>
                <p:cNvPr id="74" name="ZoneTexte 73">
                  <a:extLst>
                    <a:ext uri="{FF2B5EF4-FFF2-40B4-BE49-F238E27FC236}">
                      <a16:creationId xmlns:a16="http://schemas.microsoft.com/office/drawing/2014/main" id="{57AA9039-CB96-43B2-8C38-74F6E8F02954}"/>
                    </a:ext>
                  </a:extLst>
                </p:cNvPr>
                <p:cNvSpPr txBox="1"/>
                <p:nvPr/>
              </p:nvSpPr>
              <p:spPr>
                <a:xfrm>
                  <a:off x="1698320" y="2568033"/>
                  <a:ext cx="1290320" cy="44063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dirty="0" err="1"/>
                    <a:t>Tumor</a:t>
                  </a:r>
                  <a:r>
                    <a:rPr lang="fr-FR" sz="1200" dirty="0"/>
                    <a:t> </a:t>
                  </a:r>
                  <a:r>
                    <a:rPr lang="fr-FR" sz="1200" dirty="0" err="1"/>
                    <a:t>cell</a:t>
                  </a:r>
                  <a:r>
                    <a:rPr lang="fr-FR" sz="1200" dirty="0"/>
                    <a:t> injection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0A2C2637-91E9-4473-85FA-2F40E1CA1F9F}"/>
                    </a:ext>
                  </a:extLst>
                </p:cNvPr>
                <p:cNvSpPr/>
                <p:nvPr/>
              </p:nvSpPr>
              <p:spPr>
                <a:xfrm>
                  <a:off x="2133600" y="3241040"/>
                  <a:ext cx="1026160" cy="406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6" name="ZoneTexte 75">
                  <a:extLst>
                    <a:ext uri="{FF2B5EF4-FFF2-40B4-BE49-F238E27FC236}">
                      <a16:creationId xmlns:a16="http://schemas.microsoft.com/office/drawing/2014/main" id="{211E823D-79E5-49C6-AFCC-1A05A85A2BF5}"/>
                    </a:ext>
                  </a:extLst>
                </p:cNvPr>
                <p:cNvSpPr txBox="1"/>
                <p:nvPr/>
              </p:nvSpPr>
              <p:spPr>
                <a:xfrm>
                  <a:off x="2840053" y="2307372"/>
                  <a:ext cx="1229648" cy="2350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/>
                    <a:t>Anti-PD1</a:t>
                  </a:r>
                  <a:r>
                    <a:rPr lang="fr-FR" sz="800" dirty="0"/>
                    <a:t> (10 mg/kg)</a:t>
                  </a:r>
                </a:p>
              </p:txBody>
            </p:sp>
            <p:sp>
              <p:nvSpPr>
                <p:cNvPr id="77" name="ZoneTexte 76">
                  <a:extLst>
                    <a:ext uri="{FF2B5EF4-FFF2-40B4-BE49-F238E27FC236}">
                      <a16:creationId xmlns:a16="http://schemas.microsoft.com/office/drawing/2014/main" id="{454C5220-2B4E-42BA-A693-841BEB73D7D2}"/>
                    </a:ext>
                  </a:extLst>
                </p:cNvPr>
                <p:cNvSpPr txBox="1"/>
                <p:nvPr/>
              </p:nvSpPr>
              <p:spPr>
                <a:xfrm>
                  <a:off x="4995575" y="2320876"/>
                  <a:ext cx="813594" cy="2350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b="1" dirty="0"/>
                    <a:t>Anti-PD1</a:t>
                  </a: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21572D73-206F-40E1-B5F4-02B3AE7B4DE5}"/>
                    </a:ext>
                  </a:extLst>
                </p:cNvPr>
                <p:cNvSpPr/>
                <p:nvPr/>
              </p:nvSpPr>
              <p:spPr>
                <a:xfrm>
                  <a:off x="5557520" y="3484880"/>
                  <a:ext cx="2132095" cy="3371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9" name="ZoneTexte 78">
                  <a:extLst>
                    <a:ext uri="{FF2B5EF4-FFF2-40B4-BE49-F238E27FC236}">
                      <a16:creationId xmlns:a16="http://schemas.microsoft.com/office/drawing/2014/main" id="{E5C9B37D-B5EF-4796-9198-127F61DC6664}"/>
                    </a:ext>
                  </a:extLst>
                </p:cNvPr>
                <p:cNvSpPr txBox="1"/>
                <p:nvPr/>
              </p:nvSpPr>
              <p:spPr>
                <a:xfrm>
                  <a:off x="5893232" y="3253291"/>
                  <a:ext cx="1229193" cy="2643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 err="1"/>
                    <a:t>Tumor</a:t>
                  </a:r>
                  <a:r>
                    <a:rPr lang="fr-FR" sz="1200" dirty="0"/>
                    <a:t> analyses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A3D7424-0311-4C88-99D1-F6CFD8F74921}"/>
                    </a:ext>
                  </a:extLst>
                </p:cNvPr>
                <p:cNvSpPr/>
                <p:nvPr/>
              </p:nvSpPr>
              <p:spPr>
                <a:xfrm>
                  <a:off x="6265889" y="2143593"/>
                  <a:ext cx="921895" cy="3927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1" name="ZoneTexte 80">
                  <a:extLst>
                    <a:ext uri="{FF2B5EF4-FFF2-40B4-BE49-F238E27FC236}">
                      <a16:creationId xmlns:a16="http://schemas.microsoft.com/office/drawing/2014/main" id="{4862BB14-2AC3-4FBE-A0FF-FE6F227F1660}"/>
                    </a:ext>
                  </a:extLst>
                </p:cNvPr>
                <p:cNvSpPr txBox="1"/>
                <p:nvPr/>
              </p:nvSpPr>
              <p:spPr>
                <a:xfrm>
                  <a:off x="5871149" y="2320876"/>
                  <a:ext cx="1378615" cy="2643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dirty="0"/>
                    <a:t>Vaccinal </a:t>
                  </a:r>
                  <a:r>
                    <a:rPr lang="fr-FR" sz="1200" dirty="0" err="1"/>
                    <a:t>effect</a:t>
                  </a:r>
                  <a:endParaRPr lang="fr-FR" sz="1200" dirty="0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CEE92627-6775-4E88-9F7C-A20FBCB67832}"/>
                    </a:ext>
                  </a:extLst>
                </p:cNvPr>
                <p:cNvSpPr/>
                <p:nvPr/>
              </p:nvSpPr>
              <p:spPr>
                <a:xfrm>
                  <a:off x="5557520" y="2878111"/>
                  <a:ext cx="2372277" cy="2821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F30BBEC6-8307-4A1F-916C-5C26D7C349E0}"/>
                </a:ext>
              </a:extLst>
            </p:cNvPr>
            <p:cNvSpPr txBox="1"/>
            <p:nvPr/>
          </p:nvSpPr>
          <p:spPr>
            <a:xfrm>
              <a:off x="7303212" y="2650266"/>
              <a:ext cx="3320661" cy="264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/>
                <a:t>Tumor</a:t>
              </a:r>
              <a:r>
                <a:rPr lang="fr-FR" sz="1200" dirty="0"/>
                <a:t> </a:t>
              </a:r>
              <a:r>
                <a:rPr lang="fr-FR" sz="1200" dirty="0" err="1"/>
                <a:t>growth</a:t>
              </a:r>
              <a:r>
                <a:rPr lang="fr-FR" sz="1200" dirty="0"/>
                <a:t> and </a:t>
              </a:r>
              <a:r>
                <a:rPr lang="fr-FR" sz="1200" dirty="0" err="1"/>
                <a:t>survival</a:t>
              </a:r>
              <a:endParaRPr lang="fr-FR" sz="1200" dirty="0"/>
            </a:p>
          </p:txBody>
        </p:sp>
      </p:grpSp>
      <p:pic>
        <p:nvPicPr>
          <p:cNvPr id="254" name="Google Shape;254;p8" descr="cid:image001.jpg@01D8CE9B.5639C9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86002" y="6103210"/>
            <a:ext cx="697548" cy="6676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60A3B2-15F0-4D54-9AEE-601F9A3E1233}"/>
              </a:ext>
            </a:extLst>
          </p:cNvPr>
          <p:cNvSpPr/>
          <p:nvPr/>
        </p:nvSpPr>
        <p:spPr>
          <a:xfrm>
            <a:off x="252072" y="1338218"/>
            <a:ext cx="897998" cy="258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E85CC06-3704-43CB-9DD9-3E0CE12F5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6668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FB05F56-DB21-451B-BA1F-4D7D2A932A05}"/>
              </a:ext>
            </a:extLst>
          </p:cNvPr>
          <p:cNvGrpSpPr/>
          <p:nvPr/>
        </p:nvGrpSpPr>
        <p:grpSpPr>
          <a:xfrm>
            <a:off x="1" y="4767"/>
            <a:ext cx="12192000" cy="947284"/>
            <a:chOff x="-1836341" y="4767"/>
            <a:chExt cx="13884268" cy="947284"/>
          </a:xfrm>
        </p:grpSpPr>
        <p:pic>
          <p:nvPicPr>
            <p:cNvPr id="34" name="Capture d’écran 2021-09-06 à 15.27.53.png" descr="Capture d’écran 2021-09-06 à 15.27.53.png">
              <a:extLst>
                <a:ext uri="{FF2B5EF4-FFF2-40B4-BE49-F238E27FC236}">
                  <a16:creationId xmlns:a16="http://schemas.microsoft.com/office/drawing/2014/main" id="{3A21933F-7199-4186-BC2F-064198325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rcRect t="22551"/>
            <a:stretch>
              <a:fillRect/>
            </a:stretch>
          </p:blipFill>
          <p:spPr>
            <a:xfrm>
              <a:off x="-1836341" y="4767"/>
              <a:ext cx="13884268" cy="5826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D9114-9F93-4F28-B888-0A50E417C53E}"/>
                </a:ext>
              </a:extLst>
            </p:cNvPr>
            <p:cNvSpPr/>
            <p:nvPr/>
          </p:nvSpPr>
          <p:spPr>
            <a:xfrm>
              <a:off x="-598574" y="28721"/>
              <a:ext cx="114087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fr-FR" sz="2800" b="1" dirty="0" err="1">
                  <a:solidFill>
                    <a:schemeClr val="bg1"/>
                  </a:solidFill>
                </a:rPr>
                <a:t>Preclinical</a:t>
              </a:r>
              <a:r>
                <a:rPr lang="fr-FR" sz="2800" b="1" dirty="0">
                  <a:solidFill>
                    <a:schemeClr val="bg1"/>
                  </a:solidFill>
                </a:rPr>
                <a:t> </a:t>
              </a:r>
              <a:r>
                <a:rPr lang="fr-FR" sz="2800" b="1" dirty="0" err="1">
                  <a:solidFill>
                    <a:schemeClr val="bg1"/>
                  </a:solidFill>
                </a:rPr>
                <a:t>study</a:t>
              </a:r>
              <a:r>
                <a:rPr lang="fr-FR" sz="2800" b="1" dirty="0">
                  <a:solidFill>
                    <a:schemeClr val="bg1"/>
                  </a:solidFill>
                </a:rPr>
                <a:t> in an </a:t>
              </a:r>
              <a:r>
                <a:rPr lang="fr-FR" sz="2800" b="1" dirty="0" err="1">
                  <a:solidFill>
                    <a:schemeClr val="bg1"/>
                  </a:solidFill>
                </a:rPr>
                <a:t>immunocompetent</a:t>
              </a:r>
              <a:r>
                <a:rPr lang="fr-FR" sz="2800" b="1" dirty="0">
                  <a:solidFill>
                    <a:schemeClr val="bg1"/>
                  </a:solidFill>
                </a:rPr>
                <a:t> </a:t>
              </a:r>
              <a:r>
                <a:rPr lang="fr-FR" sz="2800" b="1" dirty="0" err="1">
                  <a:solidFill>
                    <a:schemeClr val="bg1"/>
                  </a:solidFill>
                </a:rPr>
                <a:t>syngeneic</a:t>
              </a:r>
              <a:r>
                <a:rPr lang="fr-FR" sz="2800" b="1" dirty="0">
                  <a:solidFill>
                    <a:schemeClr val="bg1"/>
                  </a:solidFill>
                </a:rPr>
                <a:t> mouse model</a:t>
              </a:r>
              <a:br>
                <a:rPr lang="fr-FR" sz="2800" dirty="0">
                  <a:solidFill>
                    <a:schemeClr val="bg1"/>
                  </a:solidFill>
                </a:rPr>
              </a:br>
              <a:endParaRPr lang="en-US" sz="26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D020AC1-B31B-4F4B-95B6-9C36E84CCB68}"/>
              </a:ext>
            </a:extLst>
          </p:cNvPr>
          <p:cNvSpPr/>
          <p:nvPr/>
        </p:nvSpPr>
        <p:spPr>
          <a:xfrm>
            <a:off x="473110" y="448394"/>
            <a:ext cx="11012891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fr-FR" dirty="0"/>
            </a:br>
            <a:r>
              <a:rPr lang="fr-FR" sz="2200" b="1" dirty="0" err="1"/>
              <a:t>Therapeutic</a:t>
            </a:r>
            <a:r>
              <a:rPr lang="fr-FR" sz="2200" b="1" dirty="0"/>
              <a:t> </a:t>
            </a:r>
            <a:r>
              <a:rPr lang="fr-FR" sz="2200" b="1" dirty="0" err="1"/>
              <a:t>efficacy</a:t>
            </a:r>
            <a:r>
              <a:rPr lang="fr-FR" sz="2200" b="1" dirty="0"/>
              <a:t> and impact on the </a:t>
            </a:r>
            <a:r>
              <a:rPr lang="fr-FR" sz="2200" b="1" dirty="0" err="1"/>
              <a:t>tumor</a:t>
            </a:r>
            <a:r>
              <a:rPr lang="fr-FR" sz="2200" b="1" dirty="0"/>
              <a:t> </a:t>
            </a:r>
            <a:r>
              <a:rPr lang="fr-FR" sz="2200" b="1" dirty="0" err="1"/>
              <a:t>microenvironment</a:t>
            </a:r>
            <a:r>
              <a:rPr lang="fr-FR" sz="2200" b="1" dirty="0"/>
              <a:t> of </a:t>
            </a:r>
            <a:r>
              <a:rPr lang="fr-FR" sz="2200" b="1" dirty="0" err="1">
                <a:solidFill>
                  <a:srgbClr val="204FEA"/>
                </a:solidFill>
                <a:ea typeface="Calibri"/>
                <a:cs typeface="Calibri"/>
                <a:sym typeface="Calibri"/>
              </a:rPr>
              <a:t>carbon</a:t>
            </a:r>
            <a:r>
              <a:rPr lang="fr-FR" sz="2200" b="1" dirty="0">
                <a:solidFill>
                  <a:srgbClr val="204FEA"/>
                </a:solidFill>
                <a:ea typeface="Calibri"/>
                <a:cs typeface="Calibri"/>
                <a:sym typeface="Calibri"/>
              </a:rPr>
              <a:t> ions, protons, and photons </a:t>
            </a:r>
            <a:r>
              <a:rPr lang="fr-FR" sz="2200" b="1" dirty="0"/>
              <a:t>+/- </a:t>
            </a:r>
            <a:r>
              <a:rPr lang="fr-FR" sz="2200" b="1" dirty="0" err="1">
                <a:solidFill>
                  <a:srgbClr val="204FEA"/>
                </a:solidFill>
              </a:rPr>
              <a:t>immunotherapy</a:t>
            </a:r>
            <a:endParaRPr lang="fr-FR" sz="2200" b="1" dirty="0">
              <a:solidFill>
                <a:srgbClr val="204FEA"/>
              </a:solidFill>
            </a:endParaRPr>
          </a:p>
          <a:p>
            <a:endParaRPr lang="fr-FR" sz="2200" dirty="0"/>
          </a:p>
          <a:p>
            <a:r>
              <a:rPr lang="fr-FR" sz="2200" dirty="0" err="1"/>
              <a:t>Heterotopic</a:t>
            </a:r>
            <a:r>
              <a:rPr lang="fr-FR" sz="2200" dirty="0"/>
              <a:t> </a:t>
            </a:r>
            <a:r>
              <a:rPr lang="fr-FR" sz="2200" dirty="0" err="1"/>
              <a:t>graft</a:t>
            </a:r>
            <a:r>
              <a:rPr lang="fr-FR" sz="2200" dirty="0"/>
              <a:t> of SCCVII </a:t>
            </a:r>
            <a:r>
              <a:rPr lang="fr-FR" sz="2200" dirty="0" err="1"/>
              <a:t>cells</a:t>
            </a:r>
            <a:r>
              <a:rPr lang="fr-FR" sz="2200" dirty="0"/>
              <a:t> (HNSCC)</a:t>
            </a:r>
          </a:p>
          <a:p>
            <a:pPr marL="342900" indent="-342900">
              <a:spcBef>
                <a:spcPts val="600"/>
              </a:spcBef>
              <a:buFont typeface="Calibri" panose="020F0502020204030204" pitchFamily="34" charset="0"/>
              <a:buChar char="‒"/>
            </a:pPr>
            <a:r>
              <a:rPr lang="fr-FR" sz="2200" b="1" dirty="0"/>
              <a:t>Photons</a:t>
            </a:r>
            <a:r>
              <a:rPr lang="fr-FR" sz="2200" dirty="0"/>
              <a:t> (320 kV; 2 Gy/min) </a:t>
            </a:r>
            <a:br>
              <a:rPr lang="fr-FR" sz="2200" dirty="0"/>
            </a:br>
            <a:r>
              <a:rPr lang="fr-FR" sz="2200" dirty="0"/>
              <a:t>→ </a:t>
            </a:r>
            <a:r>
              <a:rPr lang="fr-FR" sz="2000" dirty="0"/>
              <a:t>UMR CNRS 5822, </a:t>
            </a:r>
            <a:r>
              <a:rPr lang="fr-FR" sz="2000" dirty="0" err="1"/>
              <a:t>Faculty</a:t>
            </a:r>
            <a:r>
              <a:rPr lang="fr-FR" sz="2000" dirty="0"/>
              <a:t> of </a:t>
            </a:r>
            <a:r>
              <a:rPr lang="fr-FR" sz="2000" dirty="0" err="1"/>
              <a:t>Medicine</a:t>
            </a:r>
            <a:r>
              <a:rPr lang="fr-FR" sz="2000" dirty="0"/>
              <a:t> Lyon Sud</a:t>
            </a:r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fr-FR" sz="2200" b="1" dirty="0"/>
              <a:t>Protons</a:t>
            </a:r>
            <a:r>
              <a:rPr lang="fr-FR" sz="2200" dirty="0"/>
              <a:t> (65 MeV/n; 12 Gy/min)</a:t>
            </a:r>
            <a:br>
              <a:rPr lang="fr-FR" sz="2200" dirty="0"/>
            </a:br>
            <a:r>
              <a:rPr lang="fr-FR" sz="2000" dirty="0"/>
              <a:t>→ Centre Antoine Lacassagne (Nice), </a:t>
            </a:r>
            <a:r>
              <a:rPr lang="fr-FR" sz="2000" i="1" dirty="0">
                <a:cs typeface="Calibri" panose="020F0502020204030204" pitchFamily="34" charset="0"/>
              </a:rPr>
              <a:t>Coll B. Cambien </a:t>
            </a:r>
            <a:endParaRPr lang="fr-FR" sz="2000" dirty="0"/>
          </a:p>
          <a:p>
            <a:pPr marL="342900" indent="-342900">
              <a:buFont typeface="Calibri" panose="020F0502020204030204" pitchFamily="34" charset="0"/>
              <a:buChar char="‒"/>
            </a:pPr>
            <a:r>
              <a:rPr lang="fr-FR" sz="2200" b="1" dirty="0"/>
              <a:t>Carbon ions</a:t>
            </a:r>
            <a:r>
              <a:rPr lang="fr-FR" sz="2200" dirty="0"/>
              <a:t> (SOBP 290 MeV/n; 1 Gy/min)</a:t>
            </a:r>
            <a:br>
              <a:rPr lang="fr-FR" sz="2200" dirty="0"/>
            </a:br>
            <a:r>
              <a:rPr lang="fr-FR" sz="2000" dirty="0"/>
              <a:t>→ NIRS, Chiba (Japan), </a:t>
            </a:r>
            <a:r>
              <a:rPr lang="fr-FR" sz="2000" i="1" dirty="0">
                <a:cs typeface="Calibri" panose="020F0502020204030204" pitchFamily="34" charset="0"/>
              </a:rPr>
              <a:t>Coll </a:t>
            </a:r>
            <a:r>
              <a:rPr lang="fr-FR" sz="2000" i="1" dirty="0" err="1">
                <a:cs typeface="Calibri" panose="020F0502020204030204" pitchFamily="34" charset="0"/>
              </a:rPr>
              <a:t>T.Nakajima</a:t>
            </a:r>
            <a:r>
              <a:rPr lang="fr-FR" sz="2000" i="1" dirty="0">
                <a:cs typeface="Calibri" panose="020F0502020204030204" pitchFamily="34" charset="0"/>
              </a:rPr>
              <a:t> </a:t>
            </a:r>
            <a:endParaRPr lang="fr-FR" sz="2000" dirty="0"/>
          </a:p>
          <a:p>
            <a:endParaRPr lang="fr-FR" sz="2200" b="1" dirty="0"/>
          </a:p>
          <a:p>
            <a:r>
              <a:rPr lang="fr-FR" sz="2200" b="1" dirty="0" err="1"/>
              <a:t>Fractionation</a:t>
            </a:r>
            <a:r>
              <a:rPr lang="fr-FR" sz="2200" b="1" dirty="0"/>
              <a:t>:</a:t>
            </a:r>
            <a:r>
              <a:rPr lang="fr-FR" sz="2200" dirty="0"/>
              <a:t> </a:t>
            </a:r>
            <a:r>
              <a:rPr lang="fr-FR" sz="2200" b="1" dirty="0"/>
              <a:t>5 × 2 </a:t>
            </a:r>
            <a:r>
              <a:rPr lang="fr-FR" sz="2200" b="1" dirty="0" err="1"/>
              <a:t>GyE</a:t>
            </a:r>
            <a:r>
              <a:rPr lang="fr-FR" sz="2200" b="1" dirty="0"/>
              <a:t> </a:t>
            </a:r>
            <a:r>
              <a:rPr lang="fr-FR" sz="2200" dirty="0"/>
              <a:t>(</a:t>
            </a:r>
            <a:r>
              <a:rPr lang="fr-FR" sz="2200" dirty="0" err="1"/>
              <a:t>biologically</a:t>
            </a:r>
            <a:r>
              <a:rPr lang="fr-FR" sz="2200" dirty="0"/>
              <a:t> </a:t>
            </a:r>
            <a:r>
              <a:rPr lang="fr-FR" sz="2200" dirty="0" err="1"/>
              <a:t>equivalent</a:t>
            </a:r>
            <a:r>
              <a:rPr lang="fr-FR" sz="2200" dirty="0"/>
              <a:t> doses)</a:t>
            </a:r>
            <a:br>
              <a:rPr lang="fr-FR" sz="2200" dirty="0"/>
            </a:br>
            <a:endParaRPr lang="fr-FR" sz="2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AF684E-FA58-4BF8-893A-A0DDCFF1C7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4961" y="5581482"/>
            <a:ext cx="123190" cy="37727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A5FFE347-9B51-4CFC-B0AD-BDB247D47D26}"/>
              </a:ext>
            </a:extLst>
          </p:cNvPr>
          <p:cNvSpPr txBox="1"/>
          <p:nvPr/>
        </p:nvSpPr>
        <p:spPr>
          <a:xfrm>
            <a:off x="8173764" y="6447175"/>
            <a:ext cx="319893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Gauthier, Alphonse et al., </a:t>
            </a:r>
            <a:r>
              <a:rPr lang="fr-FR" sz="1200" dirty="0" err="1"/>
              <a:t>submission</a:t>
            </a:r>
            <a:r>
              <a:rPr lang="fr-FR" sz="1200" dirty="0"/>
              <a:t> </a:t>
            </a:r>
            <a:r>
              <a:rPr lang="fr-FR" sz="1200" dirty="0" err="1"/>
              <a:t>pending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115709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46;p7" descr="cid:image001.jpg@01D8CE9B.5639C930">
            <a:extLst>
              <a:ext uri="{FF2B5EF4-FFF2-40B4-BE49-F238E27FC236}">
                <a16:creationId xmlns:a16="http://schemas.microsoft.com/office/drawing/2014/main" id="{F54F6214-B348-45E0-91F2-A38A383704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09387" y="6160479"/>
            <a:ext cx="722948" cy="6686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" name="Objet 52">
            <a:extLst>
              <a:ext uri="{FF2B5EF4-FFF2-40B4-BE49-F238E27FC236}">
                <a16:creationId xmlns:a16="http://schemas.microsoft.com/office/drawing/2014/main" id="{ED0BEF6C-9277-4362-98AB-C601E4E463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779333"/>
              </p:ext>
            </p:extLst>
          </p:nvPr>
        </p:nvGraphicFramePr>
        <p:xfrm>
          <a:off x="482141" y="225002"/>
          <a:ext cx="10890562" cy="3108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4" name="Prism 9" r:id="rId4" imgW="9827383" imgH="2803799" progId="Prism9.Document">
                  <p:embed/>
                </p:oleObj>
              </mc:Choice>
              <mc:Fallback>
                <p:oleObj name="Prism 9" r:id="rId4" imgW="9827383" imgH="2803799" progId="Prism9.Document">
                  <p:embed/>
                  <p:pic>
                    <p:nvPicPr>
                      <p:cNvPr id="18" name="Objet 17">
                        <a:extLst>
                          <a:ext uri="{FF2B5EF4-FFF2-40B4-BE49-F238E27FC236}">
                            <a16:creationId xmlns:a16="http://schemas.microsoft.com/office/drawing/2014/main" id="{E87C3D7C-9CD1-47EA-9EBE-DC3973D12F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2141" y="225002"/>
                        <a:ext cx="10890562" cy="3108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t 47">
            <a:extLst>
              <a:ext uri="{FF2B5EF4-FFF2-40B4-BE49-F238E27FC236}">
                <a16:creationId xmlns:a16="http://schemas.microsoft.com/office/drawing/2014/main" id="{89D7F758-44F7-40DA-BB79-FABAC68F6E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337921"/>
              </p:ext>
            </p:extLst>
          </p:nvPr>
        </p:nvGraphicFramePr>
        <p:xfrm>
          <a:off x="9189452" y="4006260"/>
          <a:ext cx="2664028" cy="2175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5" name="Prism 9" r:id="rId6" imgW="3660419" imgH="2989999" progId="Prism9.Document">
                  <p:embed/>
                </p:oleObj>
              </mc:Choice>
              <mc:Fallback>
                <p:oleObj name="Prism 9" r:id="rId6" imgW="3660419" imgH="2989999" progId="Prism9.Document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0732E503-39A7-49BA-A005-EF232CF5C8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89452" y="4006260"/>
                        <a:ext cx="2664028" cy="2175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t 46">
            <a:extLst>
              <a:ext uri="{FF2B5EF4-FFF2-40B4-BE49-F238E27FC236}">
                <a16:creationId xmlns:a16="http://schemas.microsoft.com/office/drawing/2014/main" id="{D80B3745-F897-46A7-B568-110BD245B6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511311"/>
              </p:ext>
            </p:extLst>
          </p:nvPr>
        </p:nvGraphicFramePr>
        <p:xfrm>
          <a:off x="6298602" y="3612051"/>
          <a:ext cx="2750937" cy="326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6" name="Prism 9" r:id="rId8" imgW="3660419" imgH="4730983" progId="Prism9.Document">
                  <p:embed/>
                </p:oleObj>
              </mc:Choice>
              <mc:Fallback>
                <p:oleObj name="Prism 9" r:id="rId8" imgW="3660419" imgH="4730983" progId="Prism9.Document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B5A3A40A-B0EC-4D19-A264-BAA82D9849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98602" y="3612051"/>
                        <a:ext cx="2750937" cy="3263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0B014F-9A12-43A8-AA2F-29521D05B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8910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EE905A6-4610-4CAF-9B5C-4D4B46F0D728}"/>
              </a:ext>
            </a:extLst>
          </p:cNvPr>
          <p:cNvGrpSpPr/>
          <p:nvPr/>
        </p:nvGrpSpPr>
        <p:grpSpPr>
          <a:xfrm>
            <a:off x="0" y="-38988"/>
            <a:ext cx="12192000" cy="611281"/>
            <a:chOff x="0" y="-23147"/>
            <a:chExt cx="12192000" cy="611281"/>
          </a:xfrm>
        </p:grpSpPr>
        <p:pic>
          <p:nvPicPr>
            <p:cNvPr id="6" name="Capture d’écran 2021-09-06 à 15.27.53.png" descr="Capture d’écran 2021-09-06 à 15.27.53.png">
              <a:extLst>
                <a:ext uri="{FF2B5EF4-FFF2-40B4-BE49-F238E27FC236}">
                  <a16:creationId xmlns:a16="http://schemas.microsoft.com/office/drawing/2014/main" id="{7CA84C0E-3ADA-4A52-B9E6-0B419296A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22551"/>
            <a:stretch>
              <a:fillRect/>
            </a:stretch>
          </p:blipFill>
          <p:spPr>
            <a:xfrm>
              <a:off x="0" y="5513"/>
              <a:ext cx="12192000" cy="5826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18665D2-DD7B-40BF-8AC2-8DB5988FF625}"/>
                </a:ext>
              </a:extLst>
            </p:cNvPr>
            <p:cNvSpPr/>
            <p:nvPr/>
          </p:nvSpPr>
          <p:spPr>
            <a:xfrm>
              <a:off x="6003641" y="-23147"/>
              <a:ext cx="184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92C7545-B5BD-4DAA-9C28-63BF85FC4302}"/>
              </a:ext>
            </a:extLst>
          </p:cNvPr>
          <p:cNvSpPr/>
          <p:nvPr/>
        </p:nvSpPr>
        <p:spPr>
          <a:xfrm>
            <a:off x="40510" y="6203992"/>
            <a:ext cx="5852889" cy="584775"/>
          </a:xfrm>
          <a:prstGeom prst="rect">
            <a:avLst/>
          </a:prstGeom>
          <a:solidFill>
            <a:srgbClr val="204FEA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Bomber effect </a:t>
            </a:r>
            <a:r>
              <a:rPr lang="en-US" sz="1600" dirty="0">
                <a:solidFill>
                  <a:schemeClr val="bg1"/>
                </a:solidFill>
              </a:rPr>
              <a:t>→ </a:t>
            </a:r>
            <a:r>
              <a:rPr lang="en-US" sz="1600" b="1" dirty="0">
                <a:solidFill>
                  <a:schemeClr val="bg1"/>
                </a:solidFill>
              </a:rPr>
              <a:t>Immunogenic cell death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Stealth effect  </a:t>
            </a:r>
            <a:r>
              <a:rPr lang="en-US" sz="1600" dirty="0">
                <a:solidFill>
                  <a:schemeClr val="bg1"/>
                </a:solidFill>
              </a:rPr>
              <a:t>→ </a:t>
            </a:r>
            <a:r>
              <a:rPr lang="en-US" sz="1600" b="1" dirty="0">
                <a:solidFill>
                  <a:schemeClr val="bg1"/>
                </a:solidFill>
              </a:rPr>
              <a:t>No activation of immunosuppressive programs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4501B9-D721-4750-9FD7-DCB5D84B0E5B}"/>
              </a:ext>
            </a:extLst>
          </p:cNvPr>
          <p:cNvSpPr/>
          <p:nvPr/>
        </p:nvSpPr>
        <p:spPr>
          <a:xfrm>
            <a:off x="1206327" y="38753"/>
            <a:ext cx="9814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Efficacy of combining of carbon ions, protons, and photons +/- immunotherapy</a:t>
            </a:r>
          </a:p>
          <a:p>
            <a:pPr algn="ctr"/>
            <a:endParaRPr lang="fr-FR" dirty="0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A83D4A16-3D40-499D-A7CF-CE0F5516D6DA}"/>
              </a:ext>
            </a:extLst>
          </p:cNvPr>
          <p:cNvSpPr/>
          <p:nvPr/>
        </p:nvSpPr>
        <p:spPr>
          <a:xfrm rot="20290643">
            <a:off x="7624655" y="5108484"/>
            <a:ext cx="521266" cy="140723"/>
          </a:xfrm>
          <a:prstGeom prst="rightArrow">
            <a:avLst/>
          </a:prstGeom>
          <a:solidFill>
            <a:srgbClr val="204F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545FCB6A-EB14-4ED6-8FC8-CE872A945719}"/>
              </a:ext>
            </a:extLst>
          </p:cNvPr>
          <p:cNvSpPr/>
          <p:nvPr/>
        </p:nvSpPr>
        <p:spPr>
          <a:xfrm rot="2235706">
            <a:off x="10798875" y="4809775"/>
            <a:ext cx="521266" cy="140723"/>
          </a:xfrm>
          <a:prstGeom prst="rightArrow">
            <a:avLst/>
          </a:prstGeom>
          <a:solidFill>
            <a:srgbClr val="204F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7AD632E-F2E6-4EEB-80A0-DAA25F652BC6}"/>
              </a:ext>
            </a:extLst>
          </p:cNvPr>
          <p:cNvSpPr txBox="1"/>
          <p:nvPr/>
        </p:nvSpPr>
        <p:spPr>
          <a:xfrm>
            <a:off x="8793917" y="3602954"/>
            <a:ext cx="3679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Immunosuppressive M2 macrophages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1D6290A-F8EB-404D-8F9E-2DB0970380FF}"/>
              </a:ext>
            </a:extLst>
          </p:cNvPr>
          <p:cNvSpPr txBox="1"/>
          <p:nvPr/>
        </p:nvSpPr>
        <p:spPr>
          <a:xfrm>
            <a:off x="2767439" y="3429000"/>
            <a:ext cx="3420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Immunogenic</a:t>
            </a:r>
            <a:r>
              <a:rPr lang="fr-FR" sz="1400" b="1" dirty="0"/>
              <a:t> </a:t>
            </a:r>
            <a:r>
              <a:rPr lang="fr-FR" sz="1400" b="1" dirty="0" err="1"/>
              <a:t>cell</a:t>
            </a:r>
            <a:r>
              <a:rPr lang="fr-FR" sz="1400" b="1" dirty="0"/>
              <a:t> </a:t>
            </a:r>
            <a:r>
              <a:rPr lang="fr-FR" sz="1400" b="1" dirty="0" err="1"/>
              <a:t>death</a:t>
            </a:r>
            <a:endParaRPr lang="fr-FR" sz="1400" b="1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941F7BF-C5E3-4E2B-8556-D3D47739DBF9}"/>
              </a:ext>
            </a:extLst>
          </p:cNvPr>
          <p:cNvSpPr txBox="1"/>
          <p:nvPr/>
        </p:nvSpPr>
        <p:spPr>
          <a:xfrm>
            <a:off x="6003641" y="3412657"/>
            <a:ext cx="40213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Pro-</a:t>
            </a:r>
            <a:r>
              <a:rPr lang="fr-FR" sz="1400" b="1" dirty="0" err="1"/>
              <a:t>inflammatory</a:t>
            </a:r>
            <a:r>
              <a:rPr lang="fr-FR" sz="1400" b="1" dirty="0"/>
              <a:t> M1 macrophages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D4FA90B-3FDE-478A-8E1B-EC48172C1444}"/>
              </a:ext>
            </a:extLst>
          </p:cNvPr>
          <p:cNvSpPr txBox="1"/>
          <p:nvPr/>
        </p:nvSpPr>
        <p:spPr>
          <a:xfrm>
            <a:off x="326953" y="3428094"/>
            <a:ext cx="2930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Tumor</a:t>
            </a:r>
            <a:r>
              <a:rPr lang="fr-FR" sz="1400" b="1" dirty="0"/>
              <a:t> immune escape</a:t>
            </a:r>
          </a:p>
        </p:txBody>
      </p:sp>
      <p:graphicFrame>
        <p:nvGraphicFramePr>
          <p:cNvPr id="43" name="Objet 42">
            <a:extLst>
              <a:ext uri="{FF2B5EF4-FFF2-40B4-BE49-F238E27FC236}">
                <a16:creationId xmlns:a16="http://schemas.microsoft.com/office/drawing/2014/main" id="{58F9D85A-E185-4F14-A915-B513677150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295011"/>
              </p:ext>
            </p:extLst>
          </p:nvPr>
        </p:nvGraphicFramePr>
        <p:xfrm>
          <a:off x="275389" y="3755879"/>
          <a:ext cx="2772100" cy="2576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7" name="Prism 9" r:id="rId11" imgW="3660419" imgH="3401655" progId="Prism9.Document">
                  <p:embed/>
                </p:oleObj>
              </mc:Choice>
              <mc:Fallback>
                <p:oleObj name="Prism 9" r:id="rId11" imgW="3660419" imgH="3401655" progId="Prism9.Document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FF31E808-40FD-4E07-905B-26222DA8A8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5389" y="3755879"/>
                        <a:ext cx="2772100" cy="2576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Flèche : droite 43">
            <a:extLst>
              <a:ext uri="{FF2B5EF4-FFF2-40B4-BE49-F238E27FC236}">
                <a16:creationId xmlns:a16="http://schemas.microsoft.com/office/drawing/2014/main" id="{227DA46A-3426-4BD6-9679-778F68C55804}"/>
              </a:ext>
            </a:extLst>
          </p:cNvPr>
          <p:cNvSpPr/>
          <p:nvPr/>
        </p:nvSpPr>
        <p:spPr>
          <a:xfrm rot="2235706">
            <a:off x="2176820" y="4809775"/>
            <a:ext cx="521266" cy="140723"/>
          </a:xfrm>
          <a:prstGeom prst="rightArrow">
            <a:avLst/>
          </a:prstGeom>
          <a:solidFill>
            <a:srgbClr val="204F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5" name="Objet 44">
            <a:extLst>
              <a:ext uri="{FF2B5EF4-FFF2-40B4-BE49-F238E27FC236}">
                <a16:creationId xmlns:a16="http://schemas.microsoft.com/office/drawing/2014/main" id="{20D3AD06-901D-4DF7-8C2F-42836D2668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600696"/>
              </p:ext>
            </p:extLst>
          </p:nvPr>
        </p:nvGraphicFramePr>
        <p:xfrm>
          <a:off x="2827400" y="3737584"/>
          <a:ext cx="2858951" cy="2586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8" name="Prism 9" r:id="rId13" imgW="3660419" imgH="3311616" progId="Prism9.Document">
                  <p:embed/>
                </p:oleObj>
              </mc:Choice>
              <mc:Fallback>
                <p:oleObj name="Prism 9" r:id="rId13" imgW="3660419" imgH="3311616" progId="Prism9.Document">
                  <p:embed/>
                  <p:pic>
                    <p:nvPicPr>
                      <p:cNvPr id="3" name="Objet 2">
                        <a:extLst>
                          <a:ext uri="{FF2B5EF4-FFF2-40B4-BE49-F238E27FC236}">
                            <a16:creationId xmlns:a16="http://schemas.microsoft.com/office/drawing/2014/main" id="{A2099926-9DD0-4211-9079-AD9A597ADC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827400" y="3737584"/>
                        <a:ext cx="2858951" cy="2586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Flèche : droite 45">
            <a:extLst>
              <a:ext uri="{FF2B5EF4-FFF2-40B4-BE49-F238E27FC236}">
                <a16:creationId xmlns:a16="http://schemas.microsoft.com/office/drawing/2014/main" id="{DBC11638-FBDD-4820-9489-40EE0304B578}"/>
              </a:ext>
            </a:extLst>
          </p:cNvPr>
          <p:cNvSpPr/>
          <p:nvPr/>
        </p:nvSpPr>
        <p:spPr>
          <a:xfrm rot="20290643">
            <a:off x="4517168" y="4858231"/>
            <a:ext cx="521266" cy="140723"/>
          </a:xfrm>
          <a:prstGeom prst="rightArrow">
            <a:avLst/>
          </a:prstGeom>
          <a:solidFill>
            <a:srgbClr val="204F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55E2035-1B6E-46F7-AF2B-ECF88E8403F6}"/>
              </a:ext>
            </a:extLst>
          </p:cNvPr>
          <p:cNvSpPr/>
          <p:nvPr/>
        </p:nvSpPr>
        <p:spPr>
          <a:xfrm>
            <a:off x="51142" y="3106142"/>
            <a:ext cx="9888393" cy="338554"/>
          </a:xfrm>
          <a:prstGeom prst="rect">
            <a:avLst/>
          </a:prstGeom>
          <a:solidFill>
            <a:srgbClr val="204FEA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More pronounced tumor regression with carbon ions</a:t>
            </a:r>
            <a:r>
              <a:rPr lang="en-GB" sz="1600" b="1" dirty="0">
                <a:solidFill>
                  <a:schemeClr val="bg1"/>
                </a:solidFill>
                <a:cs typeface="Calibri" panose="020F0502020204030204" pitchFamily="34" charset="0"/>
              </a:rPr>
              <a:t>; </a:t>
            </a:r>
            <a:r>
              <a:rPr lang="en-GB" sz="1600" b="1" dirty="0" err="1">
                <a:solidFill>
                  <a:schemeClr val="bg1"/>
                </a:solidFill>
                <a:cs typeface="Calibri" panose="020F0502020204030204" pitchFamily="34" charset="0"/>
              </a:rPr>
              <a:t>grea</a:t>
            </a:r>
            <a:r>
              <a:rPr lang="en-US" sz="1600" b="1" dirty="0" err="1">
                <a:solidFill>
                  <a:schemeClr val="bg1"/>
                </a:solidFill>
              </a:rPr>
              <a:t>ter</a:t>
            </a:r>
            <a:r>
              <a:rPr lang="en-US" sz="1600" b="1" dirty="0">
                <a:solidFill>
                  <a:schemeClr val="bg1"/>
                </a:solidFill>
              </a:rPr>
              <a:t> efficacy of RT + immunotherapy </a:t>
            </a:r>
            <a:r>
              <a:rPr lang="en-US" sz="1600" dirty="0">
                <a:solidFill>
                  <a:schemeClr val="bg1"/>
                </a:solidFill>
              </a:rPr>
              <a:t>across all modalities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00A6CBC-C7A0-46CF-A8AC-33886AE9BE0A}"/>
              </a:ext>
            </a:extLst>
          </p:cNvPr>
          <p:cNvSpPr txBox="1"/>
          <p:nvPr/>
        </p:nvSpPr>
        <p:spPr>
          <a:xfrm>
            <a:off x="8935001" y="6464155"/>
            <a:ext cx="319893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Gauthier, Alphonse et al., </a:t>
            </a:r>
            <a:r>
              <a:rPr lang="fr-FR" sz="1200" dirty="0" err="1"/>
              <a:t>submission</a:t>
            </a:r>
            <a:r>
              <a:rPr lang="fr-FR" sz="1200" dirty="0"/>
              <a:t> </a:t>
            </a:r>
            <a:r>
              <a:rPr lang="fr-FR" sz="1200" dirty="0" err="1"/>
              <a:t>pending</a:t>
            </a:r>
            <a:endParaRPr lang="fr-FR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7FD353-6235-400C-A3DC-DD3DA4CAB6F2}"/>
              </a:ext>
            </a:extLst>
          </p:cNvPr>
          <p:cNvSpPr/>
          <p:nvPr/>
        </p:nvSpPr>
        <p:spPr>
          <a:xfrm>
            <a:off x="842318" y="1315258"/>
            <a:ext cx="2572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Photons (5 x 2Gy)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B029BC-9BA2-45EC-AB7F-06DFF8D5DEBA}"/>
              </a:ext>
            </a:extLst>
          </p:cNvPr>
          <p:cNvSpPr/>
          <p:nvPr/>
        </p:nvSpPr>
        <p:spPr>
          <a:xfrm>
            <a:off x="4404826" y="1315258"/>
            <a:ext cx="25018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00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Protons (5 x 2 Gy)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2A1060-C1E7-42A5-B820-C8A531A6389B}"/>
              </a:ext>
            </a:extLst>
          </p:cNvPr>
          <p:cNvSpPr/>
          <p:nvPr/>
        </p:nvSpPr>
        <p:spPr>
          <a:xfrm>
            <a:off x="8066882" y="1315258"/>
            <a:ext cx="25018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F9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 Ions (5 x 1 Gy)</a:t>
            </a:r>
          </a:p>
        </p:txBody>
      </p:sp>
    </p:spTree>
    <p:extLst>
      <p:ext uri="{BB962C8B-B14F-4D97-AF65-F5344CB8AC3E}">
        <p14:creationId xmlns:p14="http://schemas.microsoft.com/office/powerpoint/2010/main" val="373713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cid:image001.jpg@01D8CE9B.5639C930">
            <a:extLst>
              <a:ext uri="{FF2B5EF4-FFF2-40B4-BE49-F238E27FC236}">
                <a16:creationId xmlns:a16="http://schemas.microsoft.com/office/drawing/2014/main" id="{93C24635-C565-416B-B11C-0733EA4596F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035" y="6097552"/>
            <a:ext cx="722948" cy="6686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E978A82E-BC8A-471A-B0B0-0808B9F16F14}"/>
              </a:ext>
            </a:extLst>
          </p:cNvPr>
          <p:cNvGrpSpPr/>
          <p:nvPr/>
        </p:nvGrpSpPr>
        <p:grpSpPr>
          <a:xfrm>
            <a:off x="0" y="0"/>
            <a:ext cx="12192000" cy="611281"/>
            <a:chOff x="0" y="-23147"/>
            <a:chExt cx="12192000" cy="611281"/>
          </a:xfrm>
        </p:grpSpPr>
        <p:pic>
          <p:nvPicPr>
            <p:cNvPr id="27" name="Capture d’écran 2021-09-06 à 15.27.53.png" descr="Capture d’écran 2021-09-06 à 15.27.53.png">
              <a:extLst>
                <a:ext uri="{FF2B5EF4-FFF2-40B4-BE49-F238E27FC236}">
                  <a16:creationId xmlns:a16="http://schemas.microsoft.com/office/drawing/2014/main" id="{41496C19-80B5-4EE3-A9D6-3FC9F30F5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551"/>
            <a:stretch>
              <a:fillRect/>
            </a:stretch>
          </p:blipFill>
          <p:spPr>
            <a:xfrm>
              <a:off x="0" y="5513"/>
              <a:ext cx="12192000" cy="5826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79EA62-86EB-4B6B-9805-283D30D4BC4B}"/>
                </a:ext>
              </a:extLst>
            </p:cNvPr>
            <p:cNvSpPr/>
            <p:nvPr/>
          </p:nvSpPr>
          <p:spPr>
            <a:xfrm>
              <a:off x="6003641" y="-23147"/>
              <a:ext cx="184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391F200-8343-45EF-9F12-63C971F546D1}"/>
              </a:ext>
            </a:extLst>
          </p:cNvPr>
          <p:cNvSpPr/>
          <p:nvPr/>
        </p:nvSpPr>
        <p:spPr>
          <a:xfrm>
            <a:off x="3585455" y="29821"/>
            <a:ext cx="5021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520825" algn="l"/>
              </a:tabLst>
            </a:pPr>
            <a:r>
              <a:rPr lang="fr-FR" altLang="fr-FR" sz="2800" b="1" dirty="0">
                <a:solidFill>
                  <a:schemeClr val="bg1"/>
                </a:solidFill>
              </a:rPr>
              <a:t>Collaborative </a:t>
            </a:r>
            <a:r>
              <a:rPr lang="fr-FR" altLang="fr-FR" sz="2800" b="1" dirty="0" err="1">
                <a:solidFill>
                  <a:schemeClr val="bg1"/>
                </a:solidFill>
              </a:rPr>
              <a:t>project</a:t>
            </a:r>
            <a:r>
              <a:rPr lang="fr-FR" altLang="fr-FR" sz="2800" b="1" dirty="0">
                <a:solidFill>
                  <a:schemeClr val="bg1"/>
                </a:solidFill>
              </a:rPr>
              <a:t> </a:t>
            </a:r>
            <a:r>
              <a:rPr lang="fr-FR" altLang="fr-FR" sz="2800" b="1" dirty="0" err="1">
                <a:solidFill>
                  <a:schemeClr val="bg1"/>
                </a:solidFill>
              </a:rPr>
              <a:t>with</a:t>
            </a:r>
            <a:r>
              <a:rPr lang="fr-FR" altLang="fr-FR" sz="2800" b="1" dirty="0">
                <a:solidFill>
                  <a:schemeClr val="bg1"/>
                </a:solidFill>
              </a:rPr>
              <a:t> CNAO</a:t>
            </a:r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553D81FC-BB44-4A19-A232-B8DECF11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0964" y="6468937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3C6EEA-34E0-48D3-B651-4E8B1B98C676}"/>
              </a:ext>
            </a:extLst>
          </p:cNvPr>
          <p:cNvSpPr/>
          <p:nvPr/>
        </p:nvSpPr>
        <p:spPr>
          <a:xfrm>
            <a:off x="661012" y="799871"/>
            <a:ext cx="115230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err="1"/>
              <a:t>Preclinical</a:t>
            </a:r>
            <a:r>
              <a:rPr lang="fr-FR" sz="2000" b="1" dirty="0"/>
              <a:t> </a:t>
            </a:r>
            <a:r>
              <a:rPr lang="fr-FR" sz="2000" b="1" dirty="0" err="1"/>
              <a:t>evidence</a:t>
            </a:r>
            <a:r>
              <a:rPr lang="fr-FR" sz="2000" b="1" dirty="0"/>
              <a:t> in the mouse model:</a:t>
            </a:r>
          </a:p>
          <a:p>
            <a:pPr defTabSz="806450"/>
            <a:r>
              <a:rPr lang="fr-FR" sz="2000" dirty="0"/>
              <a:t>Carbon ions (and to a </a:t>
            </a:r>
            <a:r>
              <a:rPr lang="fr-FR" sz="2000" dirty="0" err="1"/>
              <a:t>lesser</a:t>
            </a:r>
            <a:r>
              <a:rPr lang="fr-FR" sz="2000" dirty="0"/>
              <a:t> </a:t>
            </a:r>
            <a:r>
              <a:rPr lang="fr-FR" sz="2000" dirty="0" err="1"/>
              <a:t>extend</a:t>
            </a:r>
            <a:r>
              <a:rPr lang="fr-FR" sz="2000" dirty="0"/>
              <a:t> protons)</a:t>
            </a:r>
            <a:br>
              <a:rPr lang="fr-FR" sz="2000" dirty="0"/>
            </a:br>
            <a:r>
              <a:rPr lang="fr-FR" sz="2000" dirty="0"/>
              <a:t>		→ Shift </a:t>
            </a:r>
            <a:r>
              <a:rPr lang="fr-FR" sz="2000" dirty="0" err="1"/>
              <a:t>tumor</a:t>
            </a:r>
            <a:r>
              <a:rPr lang="fr-FR" sz="2000" dirty="0"/>
              <a:t> </a:t>
            </a:r>
            <a:r>
              <a:rPr lang="fr-FR" sz="2000" dirty="0" err="1"/>
              <a:t>microenvironment</a:t>
            </a:r>
            <a:r>
              <a:rPr lang="fr-FR" sz="2000" dirty="0"/>
              <a:t> </a:t>
            </a:r>
            <a:r>
              <a:rPr lang="fr-FR" sz="2000" dirty="0" err="1"/>
              <a:t>toward</a:t>
            </a:r>
            <a:r>
              <a:rPr lang="fr-FR" sz="2000" dirty="0"/>
              <a:t> immune activation</a:t>
            </a:r>
            <a:br>
              <a:rPr lang="fr-FR" sz="2000" dirty="0"/>
            </a:br>
            <a:r>
              <a:rPr lang="fr-FR" sz="2000" dirty="0"/>
              <a:t>		→ </a:t>
            </a:r>
            <a:r>
              <a:rPr lang="fr-FR" sz="2000" dirty="0" err="1"/>
              <a:t>Improved</a:t>
            </a:r>
            <a:r>
              <a:rPr lang="fr-FR" sz="2000" dirty="0"/>
              <a:t> </a:t>
            </a:r>
            <a:r>
              <a:rPr lang="fr-FR" sz="2000" dirty="0" err="1"/>
              <a:t>synergy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checkpoint </a:t>
            </a:r>
            <a:r>
              <a:rPr lang="fr-FR" sz="2000" dirty="0" err="1"/>
              <a:t>blockade</a:t>
            </a:r>
            <a:r>
              <a:rPr lang="fr-FR" sz="2000" dirty="0"/>
              <a:t> (anti–PD-1)</a:t>
            </a:r>
          </a:p>
          <a:p>
            <a:endParaRPr lang="fr-FR" sz="2000" b="1" dirty="0"/>
          </a:p>
          <a:p>
            <a:r>
              <a:rPr lang="fr-FR" sz="2000" b="1" dirty="0"/>
              <a:t>Key question:</a:t>
            </a:r>
            <a:endParaRPr lang="fr-FR" sz="2000" dirty="0"/>
          </a:p>
          <a:p>
            <a:r>
              <a:rPr lang="en-GB" sz="2000" dirty="0"/>
              <a:t>What are the early molecular triggers that drive these distinct immune outcomes across beams?</a:t>
            </a:r>
            <a:br>
              <a:rPr lang="en-GB" sz="2000" dirty="0"/>
            </a:br>
            <a:r>
              <a:rPr lang="en-GB" sz="2000" dirty="0"/>
              <a:t>→ hypothesis: cytosolic DNA sensing and innate immune activation differ between ions and photons</a:t>
            </a:r>
            <a:endParaRPr lang="fr-FR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FD31CA-ED3E-489B-AFF7-976E511E7A77}"/>
              </a:ext>
            </a:extLst>
          </p:cNvPr>
          <p:cNvSpPr/>
          <p:nvPr/>
        </p:nvSpPr>
        <p:spPr>
          <a:xfrm>
            <a:off x="661012" y="3730239"/>
            <a:ext cx="1075075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04FEA"/>
                </a:solidFill>
              </a:rPr>
              <a:t>CNAO project: D</a:t>
            </a:r>
            <a:r>
              <a:rPr lang="en-GB" sz="2400" b="1" dirty="0" err="1">
                <a:solidFill>
                  <a:srgbClr val="204FEA"/>
                </a:solidFill>
              </a:rPr>
              <a:t>ecoding</a:t>
            </a:r>
            <a:r>
              <a:rPr lang="en-GB" sz="2400" b="1" dirty="0">
                <a:solidFill>
                  <a:srgbClr val="204FEA"/>
                </a:solidFill>
              </a:rPr>
              <a:t> immune activation and scaling beam comparisons</a:t>
            </a:r>
            <a:endParaRPr lang="fr-FR" dirty="0">
              <a:solidFill>
                <a:srgbClr val="204FEA"/>
              </a:solidFill>
            </a:endParaRPr>
          </a:p>
          <a:p>
            <a:r>
              <a:rPr lang="en-US" sz="2200" i="1" dirty="0">
                <a:solidFill>
                  <a:srgbClr val="204FEA"/>
                </a:solidFill>
              </a:rPr>
              <a:t>		</a:t>
            </a:r>
            <a:endParaRPr lang="fr-FR" sz="2200" i="1" dirty="0">
              <a:solidFill>
                <a:srgbClr val="204FEA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91A9C7-9502-4B87-A1F3-561EC1075AB9}"/>
              </a:ext>
            </a:extLst>
          </p:cNvPr>
          <p:cNvSpPr/>
          <p:nvPr/>
        </p:nvSpPr>
        <p:spPr>
          <a:xfrm>
            <a:off x="661012" y="4415943"/>
            <a:ext cx="1121517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Project 1 — </a:t>
            </a:r>
            <a:r>
              <a:rPr lang="fr-FR" sz="2000" b="1" dirty="0" err="1"/>
              <a:t>Cytosolic</a:t>
            </a:r>
            <a:r>
              <a:rPr lang="fr-FR" sz="2000" b="1" dirty="0"/>
              <a:t> DNA </a:t>
            </a:r>
            <a:r>
              <a:rPr lang="fr-FR" sz="2000" b="1" dirty="0" err="1"/>
              <a:t>sensing</a:t>
            </a:r>
            <a:r>
              <a:rPr lang="fr-FR" sz="2000" b="1" dirty="0"/>
              <a:t> (</a:t>
            </a:r>
            <a:r>
              <a:rPr lang="fr-FR" sz="2000" b="1" dirty="0" err="1"/>
              <a:t>cGAS</a:t>
            </a:r>
            <a:r>
              <a:rPr lang="fr-FR" sz="2000" b="1" dirty="0"/>
              <a:t>–STING) and </a:t>
            </a:r>
            <a:r>
              <a:rPr lang="fr-FR" sz="2000" b="1" dirty="0" err="1"/>
              <a:t>negative</a:t>
            </a:r>
            <a:r>
              <a:rPr lang="fr-FR" sz="2000" b="1" dirty="0"/>
              <a:t> </a:t>
            </a:r>
            <a:r>
              <a:rPr lang="fr-FR" sz="2000" b="1" dirty="0" err="1"/>
              <a:t>regulation</a:t>
            </a:r>
            <a:r>
              <a:rPr lang="fr-FR" sz="2000" b="1" dirty="0"/>
              <a:t> by TREX1</a:t>
            </a:r>
          </a:p>
          <a:p>
            <a:r>
              <a:rPr lang="en-US" sz="2000" dirty="0"/>
              <a:t>To understand how different radiation beams initiate immune activation through distinct molecular pathways</a:t>
            </a:r>
            <a:endParaRPr lang="fr-FR" sz="2000" b="1" dirty="0"/>
          </a:p>
          <a:p>
            <a:r>
              <a:rPr lang="fr-FR" sz="2000" b="1" dirty="0"/>
              <a:t>Project 2 — CAM screening platform: </a:t>
            </a:r>
            <a:r>
              <a:rPr lang="en-US" sz="2000" b="1" dirty="0"/>
              <a:t>tumor grafting onto the </a:t>
            </a:r>
            <a:r>
              <a:rPr lang="en-US" sz="2000" b="1" dirty="0" err="1"/>
              <a:t>chorioallantoic</a:t>
            </a:r>
            <a:r>
              <a:rPr lang="en-US" sz="2000" b="1" dirty="0"/>
              <a:t> membrane of embryonated eggs </a:t>
            </a:r>
          </a:p>
          <a:p>
            <a:pPr>
              <a:spcBef>
                <a:spcPts val="600"/>
              </a:spcBef>
            </a:pPr>
            <a:r>
              <a:rPr lang="fr-FR" sz="2000" dirty="0"/>
              <a:t>To compare </a:t>
            </a:r>
            <a:r>
              <a:rPr lang="fr-FR" sz="2000" dirty="0" err="1"/>
              <a:t>beams</a:t>
            </a:r>
            <a:r>
              <a:rPr lang="fr-FR" sz="2000" dirty="0"/>
              <a:t>/ions/dose-rates and </a:t>
            </a:r>
            <a:r>
              <a:rPr lang="fr-FR" sz="2000" dirty="0" err="1"/>
              <a:t>quantify</a:t>
            </a:r>
            <a:r>
              <a:rPr lang="fr-FR" sz="2000" dirty="0"/>
              <a:t> </a:t>
            </a:r>
            <a:r>
              <a:rPr lang="fr-FR" sz="2000" i="1" dirty="0" err="1"/>
              <a:t>upstream</a:t>
            </a:r>
            <a:r>
              <a:rPr lang="fr-FR" sz="2000" dirty="0"/>
              <a:t> </a:t>
            </a:r>
            <a:r>
              <a:rPr lang="fr-FR" sz="2000" dirty="0" err="1"/>
              <a:t>readouts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5876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D3FF428A-F948-4336-9FAA-5E56E7CC3F2D}"/>
              </a:ext>
            </a:extLst>
          </p:cNvPr>
          <p:cNvGrpSpPr/>
          <p:nvPr/>
        </p:nvGrpSpPr>
        <p:grpSpPr>
          <a:xfrm>
            <a:off x="0" y="70032"/>
            <a:ext cx="12192000" cy="582621"/>
            <a:chOff x="0" y="5513"/>
            <a:chExt cx="12192000" cy="582621"/>
          </a:xfrm>
        </p:grpSpPr>
        <p:pic>
          <p:nvPicPr>
            <p:cNvPr id="11" name="Capture d’écran 2021-09-06 à 15.27.53.png" descr="Capture d’écran 2021-09-06 à 15.27.53.png">
              <a:extLst>
                <a:ext uri="{FF2B5EF4-FFF2-40B4-BE49-F238E27FC236}">
                  <a16:creationId xmlns:a16="http://schemas.microsoft.com/office/drawing/2014/main" id="{F2ECD2CD-1DF8-4CEB-B696-AD646734E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2551"/>
            <a:stretch>
              <a:fillRect/>
            </a:stretch>
          </p:blipFill>
          <p:spPr>
            <a:xfrm>
              <a:off x="0" y="5513"/>
              <a:ext cx="12192000" cy="5826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46F5D6-3D8F-4C39-B96A-BD4A0CA5C983}"/>
                </a:ext>
              </a:extLst>
            </p:cNvPr>
            <p:cNvSpPr/>
            <p:nvPr/>
          </p:nvSpPr>
          <p:spPr>
            <a:xfrm>
              <a:off x="5533024" y="120131"/>
              <a:ext cx="39478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fr-FR" dirty="0"/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Google Shape;246;p7" descr="cid:image001.jpg@01D8CE9B.5639C930">
            <a:extLst>
              <a:ext uri="{FF2B5EF4-FFF2-40B4-BE49-F238E27FC236}">
                <a16:creationId xmlns:a16="http://schemas.microsoft.com/office/drawing/2014/main" id="{148CBF47-90C4-448D-BDAF-2AF98C2C42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61259" y="6172511"/>
            <a:ext cx="722948" cy="6686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D715D69-05E8-4E6C-B1B4-13DFA8D5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7950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CF4AD58-A258-484F-BC32-60EF8FFB9E63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808576543"/>
              </p:ext>
            </p:extLst>
          </p:nvPr>
        </p:nvGraphicFramePr>
        <p:xfrm>
          <a:off x="840532" y="909611"/>
          <a:ext cx="9550676" cy="5560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7669">
                  <a:extLst>
                    <a:ext uri="{9D8B030D-6E8A-4147-A177-3AD203B41FA5}">
                      <a16:colId xmlns:a16="http://schemas.microsoft.com/office/drawing/2014/main" val="3155654301"/>
                    </a:ext>
                  </a:extLst>
                </a:gridCol>
                <a:gridCol w="2387669">
                  <a:extLst>
                    <a:ext uri="{9D8B030D-6E8A-4147-A177-3AD203B41FA5}">
                      <a16:colId xmlns:a16="http://schemas.microsoft.com/office/drawing/2014/main" val="903510023"/>
                    </a:ext>
                  </a:extLst>
                </a:gridCol>
                <a:gridCol w="2387669">
                  <a:extLst>
                    <a:ext uri="{9D8B030D-6E8A-4147-A177-3AD203B41FA5}">
                      <a16:colId xmlns:a16="http://schemas.microsoft.com/office/drawing/2014/main" val="2050635574"/>
                    </a:ext>
                  </a:extLst>
                </a:gridCol>
                <a:gridCol w="2387669">
                  <a:extLst>
                    <a:ext uri="{9D8B030D-6E8A-4147-A177-3AD203B41FA5}">
                      <a16:colId xmlns:a16="http://schemas.microsoft.com/office/drawing/2014/main" val="3860501645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900">
                          <a:effectLst/>
                        </a:rPr>
                        <a:t>Date</a:t>
                      </a:r>
                      <a:endParaRPr lang="fr-F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900">
                          <a:effectLst/>
                        </a:rPr>
                        <a:t>Hours</a:t>
                      </a:r>
                      <a:endParaRPr lang="fr-F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900" dirty="0">
                          <a:effectLst/>
                        </a:rPr>
                        <a:t>HITRI Plus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900">
                          <a:effectLst/>
                        </a:rPr>
                        <a:t>Experiments</a:t>
                      </a:r>
                      <a:endParaRPr lang="fr-F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/>
                </a:tc>
                <a:extLst>
                  <a:ext uri="{0D108BD9-81ED-4DB2-BD59-A6C34878D82A}">
                    <a16:rowId xmlns:a16="http://schemas.microsoft.com/office/drawing/2014/main" val="594327028"/>
                  </a:ext>
                </a:extLst>
              </a:tr>
              <a:tr h="7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>
                          <a:effectLst/>
                        </a:rPr>
                        <a:t>29/02/2024 – 04/03/2024</a:t>
                      </a:r>
                      <a:endParaRPr lang="fr-F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>
                          <a:effectLst/>
                        </a:rPr>
                        <a:t>8h</a:t>
                      </a:r>
                      <a:endParaRPr lang="fr-F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No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 err="1">
                          <a:effectLst/>
                        </a:rPr>
                        <a:t>Cell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survival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curves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 err="1">
                          <a:effectLst/>
                        </a:rPr>
                        <a:t>Boyden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chamber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 err="1">
                          <a:effectLst/>
                        </a:rPr>
                        <a:t>Protein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extracts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extLst>
                  <a:ext uri="{0D108BD9-81ED-4DB2-BD59-A6C34878D82A}">
                    <a16:rowId xmlns:a16="http://schemas.microsoft.com/office/drawing/2014/main" val="2845033629"/>
                  </a:ext>
                </a:extLst>
              </a:tr>
              <a:tr h="951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24/04/2024 – 28/04/2024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8h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No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 err="1">
                          <a:effectLst/>
                        </a:rPr>
                        <a:t>Cell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survival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curves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 err="1">
                          <a:effectLst/>
                        </a:rPr>
                        <a:t>Boyden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chamber</a:t>
                      </a:r>
                      <a:endParaRPr lang="fr-FR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Protein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extracts</a:t>
                      </a:r>
                      <a:endParaRPr lang="fr-FR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 err="1">
                          <a:effectLst/>
                        </a:rPr>
                        <a:t>Cytosolic</a:t>
                      </a:r>
                      <a:r>
                        <a:rPr lang="fr-FR" sz="1500" dirty="0">
                          <a:effectLst/>
                        </a:rPr>
                        <a:t> DNA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extLst>
                  <a:ext uri="{0D108BD9-81ED-4DB2-BD59-A6C34878D82A}">
                    <a16:rowId xmlns:a16="http://schemas.microsoft.com/office/drawing/2014/main" val="188089599"/>
                  </a:ext>
                </a:extLst>
              </a:tr>
              <a:tr h="585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28/08/2024 – 01/09/2024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>
                          <a:effectLst/>
                        </a:rPr>
                        <a:t>8h</a:t>
                      </a:r>
                      <a:endParaRPr lang="fr-F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Yes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 err="1">
                          <a:effectLst/>
                        </a:rPr>
                        <a:t>Cytosolic</a:t>
                      </a:r>
                      <a:r>
                        <a:rPr lang="fr-FR" sz="1500" dirty="0">
                          <a:effectLst/>
                        </a:rPr>
                        <a:t> DNA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 err="1">
                          <a:effectLst/>
                        </a:rPr>
                        <a:t>Cell</a:t>
                      </a:r>
                      <a:r>
                        <a:rPr lang="fr-FR" sz="1500" dirty="0">
                          <a:effectLst/>
                        </a:rPr>
                        <a:t> cycle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extLst>
                  <a:ext uri="{0D108BD9-81ED-4DB2-BD59-A6C34878D82A}">
                    <a16:rowId xmlns:a16="http://schemas.microsoft.com/office/drawing/2014/main" val="2749440328"/>
                  </a:ext>
                </a:extLst>
              </a:tr>
              <a:tr h="292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03/04/2025 – 04/04/2025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>
                          <a:effectLst/>
                        </a:rPr>
                        <a:t>6h</a:t>
                      </a:r>
                      <a:endParaRPr lang="fr-F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Yes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In ovo irradiation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extLst>
                  <a:ext uri="{0D108BD9-81ED-4DB2-BD59-A6C34878D82A}">
                    <a16:rowId xmlns:a16="http://schemas.microsoft.com/office/drawing/2014/main" val="2101545311"/>
                  </a:ext>
                </a:extLst>
              </a:tr>
              <a:tr h="468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16/09/2025 – 17/09/2025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6h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Yes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In ovo irradiation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 err="1">
                          <a:effectLst/>
                        </a:rPr>
                        <a:t>Cell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survival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curves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extLst>
                  <a:ext uri="{0D108BD9-81ED-4DB2-BD59-A6C34878D82A}">
                    <a16:rowId xmlns:a16="http://schemas.microsoft.com/office/drawing/2014/main" val="1184269502"/>
                  </a:ext>
                </a:extLst>
              </a:tr>
              <a:tr h="468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>
                          <a:effectLst/>
                        </a:rPr>
                        <a:t>14/10/2025 – 15/10/2025</a:t>
                      </a:r>
                      <a:endParaRPr lang="fr-FR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2h30 (</a:t>
                      </a:r>
                      <a:r>
                        <a:rPr lang="fr-FR" sz="1500" dirty="0" err="1">
                          <a:effectLst/>
                        </a:rPr>
                        <a:t>beam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arrest</a:t>
                      </a:r>
                      <a:r>
                        <a:rPr lang="fr-FR" sz="1500" dirty="0">
                          <a:effectLst/>
                        </a:rPr>
                        <a:t>)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No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In ovo irradiation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 err="1">
                          <a:effectLst/>
                        </a:rPr>
                        <a:t>Protein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extracts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extLst>
                  <a:ext uri="{0D108BD9-81ED-4DB2-BD59-A6C34878D82A}">
                    <a16:rowId xmlns:a16="http://schemas.microsoft.com/office/drawing/2014/main" val="102246374"/>
                  </a:ext>
                </a:extLst>
              </a:tr>
              <a:tr h="468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17/02/2026 – 18/02/2026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6h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</a:rPr>
                        <a:t>Yes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>
                          <a:effectLst/>
                        </a:rPr>
                        <a:t>In ovo irradiation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500" dirty="0" err="1">
                          <a:effectLst/>
                        </a:rPr>
                        <a:t>Protein</a:t>
                      </a:r>
                      <a:r>
                        <a:rPr lang="fr-FR" sz="1500" dirty="0">
                          <a:effectLst/>
                        </a:rPr>
                        <a:t> </a:t>
                      </a:r>
                      <a:r>
                        <a:rPr lang="fr-FR" sz="1500" dirty="0" err="1">
                          <a:effectLst/>
                        </a:rPr>
                        <a:t>extracts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extLst>
                  <a:ext uri="{0D108BD9-81ED-4DB2-BD59-A6C34878D82A}">
                    <a16:rowId xmlns:a16="http://schemas.microsoft.com/office/drawing/2014/main" val="3335902463"/>
                  </a:ext>
                </a:extLst>
              </a:tr>
              <a:tr h="391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10/03/26 </a:t>
                      </a:r>
                      <a:r>
                        <a:rPr lang="fr-FR" sz="1500" dirty="0">
                          <a:effectLst/>
                        </a:rPr>
                        <a:t>–  11/0326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6h</a:t>
                      </a: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extLst>
                  <a:ext uri="{0D108BD9-81ED-4DB2-BD59-A6C34878D82A}">
                    <a16:rowId xmlns:a16="http://schemas.microsoft.com/office/drawing/2014/main" val="796878512"/>
                  </a:ext>
                </a:extLst>
              </a:tr>
              <a:tr h="585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14/04/26 – 15/05/26</a:t>
                      </a: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dirty="0">
                          <a:effectLst/>
                        </a:rPr>
                        <a:t>6h</a:t>
                      </a: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4901" marR="649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01" marR="64901" marT="0" marB="0" anchor="ctr"/>
                </a:tc>
                <a:extLst>
                  <a:ext uri="{0D108BD9-81ED-4DB2-BD59-A6C34878D82A}">
                    <a16:rowId xmlns:a16="http://schemas.microsoft.com/office/drawing/2014/main" val="351068197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9121DE3-48E7-4916-98CE-050490451463}"/>
              </a:ext>
            </a:extLst>
          </p:cNvPr>
          <p:cNvSpPr/>
          <p:nvPr/>
        </p:nvSpPr>
        <p:spPr>
          <a:xfrm>
            <a:off x="3628175" y="123930"/>
            <a:ext cx="6516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Overview</a:t>
            </a:r>
            <a:r>
              <a:rPr lang="fr-FR" alt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 of CNAO irradiation </a:t>
            </a:r>
            <a:r>
              <a:rPr lang="fr-FR" altLang="fr-FR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experiments</a:t>
            </a:r>
            <a:endParaRPr lang="fr-FR" altLang="fr-FR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Google Shape;95;p1" descr="Picture 4">
            <a:extLst>
              <a:ext uri="{FF2B5EF4-FFF2-40B4-BE49-F238E27FC236}">
                <a16:creationId xmlns:a16="http://schemas.microsoft.com/office/drawing/2014/main" id="{DBF82877-5423-4E3D-B930-1D9FD2A370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5611" y="1764118"/>
            <a:ext cx="1526340" cy="66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32917C-147F-4FB0-BE94-E5913D6EC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0296" y="967450"/>
            <a:ext cx="1354206" cy="5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48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8043350-F66A-4932-9A2B-ECAF7B10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0964" y="6468937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3FF428A-F948-4336-9FAA-5E56E7CC3F2D}"/>
              </a:ext>
            </a:extLst>
          </p:cNvPr>
          <p:cNvGrpSpPr/>
          <p:nvPr/>
        </p:nvGrpSpPr>
        <p:grpSpPr>
          <a:xfrm>
            <a:off x="0" y="-23147"/>
            <a:ext cx="12192000" cy="611281"/>
            <a:chOff x="0" y="-23147"/>
            <a:chExt cx="12192000" cy="611281"/>
          </a:xfrm>
        </p:grpSpPr>
        <p:pic>
          <p:nvPicPr>
            <p:cNvPr id="11" name="Capture d’écran 2021-09-06 à 15.27.53.png" descr="Capture d’écran 2021-09-06 à 15.27.53.png">
              <a:extLst>
                <a:ext uri="{FF2B5EF4-FFF2-40B4-BE49-F238E27FC236}">
                  <a16:creationId xmlns:a16="http://schemas.microsoft.com/office/drawing/2014/main" id="{F2ECD2CD-1DF8-4CEB-B696-AD646734E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2551"/>
            <a:stretch>
              <a:fillRect/>
            </a:stretch>
          </p:blipFill>
          <p:spPr>
            <a:xfrm>
              <a:off x="0" y="5513"/>
              <a:ext cx="12192000" cy="5826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46F5D6-3D8F-4C39-B96A-BD4A0CA5C983}"/>
                </a:ext>
              </a:extLst>
            </p:cNvPr>
            <p:cNvSpPr/>
            <p:nvPr/>
          </p:nvSpPr>
          <p:spPr>
            <a:xfrm>
              <a:off x="6003634" y="-23147"/>
              <a:ext cx="184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54C7B19-6029-42F9-A3DC-115482A80990}"/>
              </a:ext>
            </a:extLst>
          </p:cNvPr>
          <p:cNvSpPr/>
          <p:nvPr/>
        </p:nvSpPr>
        <p:spPr>
          <a:xfrm>
            <a:off x="2042308" y="60141"/>
            <a:ext cx="815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Radiobiological characterization of the CNAO carbon-ion beam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87AC92-6649-4D85-8E23-E558DABD339A}"/>
              </a:ext>
            </a:extLst>
          </p:cNvPr>
          <p:cNvSpPr/>
          <p:nvPr/>
        </p:nvSpPr>
        <p:spPr>
          <a:xfrm>
            <a:off x="159034" y="584109"/>
            <a:ext cx="46062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err="1"/>
              <a:t>Based</a:t>
            </a:r>
            <a:r>
              <a:rPr lang="fr-FR" sz="2200" b="1" dirty="0"/>
              <a:t> on </a:t>
            </a:r>
            <a:r>
              <a:rPr lang="fr-FR" sz="2200" b="1" dirty="0" err="1"/>
              <a:t>well-established</a:t>
            </a:r>
            <a:r>
              <a:rPr lang="fr-FR" sz="2200" b="1" dirty="0"/>
              <a:t> </a:t>
            </a:r>
            <a:r>
              <a:rPr lang="fr-FR" sz="2200" b="1" dirty="0" err="1"/>
              <a:t>endpoints</a:t>
            </a:r>
            <a:r>
              <a:rPr lang="fr-FR" sz="2200" b="1" dirty="0"/>
              <a:t>: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EA98B2-537B-4488-A583-228545EBC77C}"/>
              </a:ext>
            </a:extLst>
          </p:cNvPr>
          <p:cNvSpPr txBox="1"/>
          <p:nvPr/>
        </p:nvSpPr>
        <p:spPr>
          <a:xfrm>
            <a:off x="216535" y="934237"/>
            <a:ext cx="114062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alibri" panose="020F0502020204030204" pitchFamily="34" charset="0"/>
              <a:buChar char="‒"/>
            </a:pPr>
            <a:r>
              <a:rPr lang="fr-FR" sz="2200" dirty="0" err="1"/>
              <a:t>Cell</a:t>
            </a:r>
            <a:r>
              <a:rPr lang="fr-FR" sz="2200" dirty="0"/>
              <a:t> </a:t>
            </a:r>
            <a:r>
              <a:rPr lang="fr-FR" sz="2200" dirty="0" err="1"/>
              <a:t>survival</a:t>
            </a:r>
            <a:r>
              <a:rPr lang="fr-FR" sz="2200" dirty="0"/>
              <a:t> </a:t>
            </a:r>
            <a:r>
              <a:rPr lang="fr-FR" sz="2200" dirty="0" err="1"/>
              <a:t>curves</a:t>
            </a:r>
            <a:r>
              <a:rPr lang="fr-FR" sz="2200" dirty="0"/>
              <a:t> and RBE </a:t>
            </a:r>
            <a:r>
              <a:rPr lang="fr-FR" sz="2200" dirty="0" err="1"/>
              <a:t>calculation</a:t>
            </a:r>
            <a:r>
              <a:rPr lang="fr-FR" sz="2200" dirty="0"/>
              <a:t> for Head &amp; Neck </a:t>
            </a:r>
            <a:r>
              <a:rPr lang="fr-FR" sz="2200" dirty="0" err="1"/>
              <a:t>Squamous</a:t>
            </a:r>
            <a:r>
              <a:rPr lang="fr-FR" sz="2200" dirty="0"/>
              <a:t> </a:t>
            </a:r>
            <a:r>
              <a:rPr lang="fr-FR" sz="2200" dirty="0" err="1"/>
              <a:t>Cell</a:t>
            </a:r>
            <a:r>
              <a:rPr lang="fr-FR" sz="2200" dirty="0"/>
              <a:t> </a:t>
            </a:r>
            <a:r>
              <a:rPr lang="fr-FR" sz="2200" dirty="0" err="1"/>
              <a:t>Carcinoma</a:t>
            </a:r>
            <a:r>
              <a:rPr lang="fr-FR" sz="2200" dirty="0"/>
              <a:t> (HNSCC)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59FA0CD-58B2-4AAD-BCFC-A363C6050638}"/>
              </a:ext>
            </a:extLst>
          </p:cNvPr>
          <p:cNvSpPr txBox="1"/>
          <p:nvPr/>
        </p:nvSpPr>
        <p:spPr>
          <a:xfrm>
            <a:off x="795537" y="2900168"/>
            <a:ext cx="165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FaDu</a:t>
            </a:r>
            <a:r>
              <a:rPr lang="fr-FR" dirty="0"/>
              <a:t> – non CSC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1409FF9-6AA8-4D1D-AFCA-F11EEAD676BB}"/>
              </a:ext>
            </a:extLst>
          </p:cNvPr>
          <p:cNvSpPr txBox="1"/>
          <p:nvPr/>
        </p:nvSpPr>
        <p:spPr>
          <a:xfrm>
            <a:off x="4426759" y="2864552"/>
            <a:ext cx="123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FaDu</a:t>
            </a:r>
            <a:r>
              <a:rPr lang="fr-FR" dirty="0"/>
              <a:t> – CSC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5938074-53C3-4BFD-848F-C8B7F706A1E4}"/>
              </a:ext>
            </a:extLst>
          </p:cNvPr>
          <p:cNvCxnSpPr/>
          <p:nvPr/>
        </p:nvCxnSpPr>
        <p:spPr>
          <a:xfrm>
            <a:off x="537465" y="3993244"/>
            <a:ext cx="274582" cy="0"/>
          </a:xfrm>
          <a:prstGeom prst="line">
            <a:avLst/>
          </a:prstGeom>
          <a:ln w="28575">
            <a:solidFill>
              <a:srgbClr val="204F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C26C6FA8-C3AC-439E-8981-D521DE83080C}"/>
              </a:ext>
            </a:extLst>
          </p:cNvPr>
          <p:cNvSpPr txBox="1"/>
          <p:nvPr/>
        </p:nvSpPr>
        <p:spPr>
          <a:xfrm>
            <a:off x="852228" y="3808780"/>
            <a:ext cx="95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Photons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4F01F46-463E-492C-83FE-089083109E03}"/>
              </a:ext>
            </a:extLst>
          </p:cNvPr>
          <p:cNvCxnSpPr/>
          <p:nvPr/>
        </p:nvCxnSpPr>
        <p:spPr>
          <a:xfrm>
            <a:off x="1846001" y="3987990"/>
            <a:ext cx="2745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1F916AFA-19D4-42C6-B3F8-72849E113203}"/>
              </a:ext>
            </a:extLst>
          </p:cNvPr>
          <p:cNvSpPr txBox="1"/>
          <p:nvPr/>
        </p:nvSpPr>
        <p:spPr>
          <a:xfrm>
            <a:off x="2160764" y="3803526"/>
            <a:ext cx="246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Carbon ions SOBP CNAO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CF1BC8D-7432-49AE-9499-64052BEA9A5D}"/>
              </a:ext>
            </a:extLst>
          </p:cNvPr>
          <p:cNvCxnSpPr/>
          <p:nvPr/>
        </p:nvCxnSpPr>
        <p:spPr>
          <a:xfrm>
            <a:off x="4636491" y="3993246"/>
            <a:ext cx="274582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314CBDB2-6C4E-4D08-8FFC-2D42EDDAD140}"/>
              </a:ext>
            </a:extLst>
          </p:cNvPr>
          <p:cNvSpPr txBox="1"/>
          <p:nvPr/>
        </p:nvSpPr>
        <p:spPr>
          <a:xfrm>
            <a:off x="4951254" y="3808782"/>
            <a:ext cx="287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Carbon ions 50MeV/n GANIL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1519897-C58F-48E1-9032-173BEB4E849D}"/>
              </a:ext>
            </a:extLst>
          </p:cNvPr>
          <p:cNvSpPr txBox="1"/>
          <p:nvPr/>
        </p:nvSpPr>
        <p:spPr>
          <a:xfrm>
            <a:off x="4359029" y="6045175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SQ20B – CSC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9ECC381-03FD-4098-B720-414F091F435C}"/>
              </a:ext>
            </a:extLst>
          </p:cNvPr>
          <p:cNvSpPr txBox="1"/>
          <p:nvPr/>
        </p:nvSpPr>
        <p:spPr>
          <a:xfrm>
            <a:off x="740985" y="6065777"/>
            <a:ext cx="185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SQ20B –  non CSC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CFAC4C-AD4C-444E-BD83-15D456E2F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80" y="1374243"/>
            <a:ext cx="3724160" cy="2304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054808-5C25-4F69-993A-33A72BB77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214" y="1359966"/>
            <a:ext cx="3724160" cy="230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5E7877-6821-475B-8D5B-005E5B095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80" y="4091566"/>
            <a:ext cx="3729088" cy="230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B04449-E2E2-42D0-9A51-992642123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1214" y="3987990"/>
            <a:ext cx="3724160" cy="2304000"/>
          </a:xfrm>
          <a:prstGeom prst="rect">
            <a:avLst/>
          </a:prstGeom>
        </p:spPr>
      </p:pic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74EF02F4-06E7-4D90-888E-698C066192F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45957" y="2526243"/>
          <a:ext cx="3724160" cy="3146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4586">
                  <a:extLst>
                    <a:ext uri="{9D8B030D-6E8A-4147-A177-3AD203B41FA5}">
                      <a16:colId xmlns:a16="http://schemas.microsoft.com/office/drawing/2014/main" val="349859251"/>
                    </a:ext>
                  </a:extLst>
                </a:gridCol>
                <a:gridCol w="833272">
                  <a:extLst>
                    <a:ext uri="{9D8B030D-6E8A-4147-A177-3AD203B41FA5}">
                      <a16:colId xmlns:a16="http://schemas.microsoft.com/office/drawing/2014/main" val="3833035567"/>
                    </a:ext>
                  </a:extLst>
                </a:gridCol>
                <a:gridCol w="656310">
                  <a:extLst>
                    <a:ext uri="{9D8B030D-6E8A-4147-A177-3AD203B41FA5}">
                      <a16:colId xmlns:a16="http://schemas.microsoft.com/office/drawing/2014/main" val="3990116094"/>
                    </a:ext>
                  </a:extLst>
                </a:gridCol>
                <a:gridCol w="744996">
                  <a:extLst>
                    <a:ext uri="{9D8B030D-6E8A-4147-A177-3AD203B41FA5}">
                      <a16:colId xmlns:a16="http://schemas.microsoft.com/office/drawing/2014/main" val="2724468239"/>
                    </a:ext>
                  </a:extLst>
                </a:gridCol>
                <a:gridCol w="744996">
                  <a:extLst>
                    <a:ext uri="{9D8B030D-6E8A-4147-A177-3AD203B41FA5}">
                      <a16:colId xmlns:a16="http://schemas.microsoft.com/office/drawing/2014/main" val="366415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Cells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Irradiation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SF2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D10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RBE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7917075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FaDu – non CSC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Photons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0.49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4.56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/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04148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SOBP CNAO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0.18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2.66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1.71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83162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50MeV/n GANIL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0.22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3.05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1.5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368461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FaDu –CSC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Photons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0.61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5.12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/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13708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SOBP CNAO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0.30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3.83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1.34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15876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50MeV/n GANIL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0.23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3.10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1.65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4929328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SQ20B – non CSC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Photons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0.55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6.36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/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49684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SOBP CNAO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0.34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4.26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1.49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62224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50MeV/n GANIL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0.30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3.86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1.65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0665680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SQ20B - CSC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Photons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0.71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7.36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/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2871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SOBP CNAO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0.23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3.17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2.32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42786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50MeV/n GANIL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0.23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</a:rPr>
                        <a:t>3.11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2.37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2084487"/>
                  </a:ext>
                </a:extLst>
              </a:tr>
            </a:tbl>
          </a:graphicData>
        </a:graphic>
      </p:graphicFrame>
      <p:sp>
        <p:nvSpPr>
          <p:cNvPr id="24" name="ZoneTexte 23">
            <a:extLst>
              <a:ext uri="{FF2B5EF4-FFF2-40B4-BE49-F238E27FC236}">
                <a16:creationId xmlns:a16="http://schemas.microsoft.com/office/drawing/2014/main" id="{E33F3C23-5E76-4677-B62D-F586A3254B50}"/>
              </a:ext>
            </a:extLst>
          </p:cNvPr>
          <p:cNvSpPr txBox="1"/>
          <p:nvPr/>
        </p:nvSpPr>
        <p:spPr>
          <a:xfrm>
            <a:off x="9637370" y="5910273"/>
            <a:ext cx="147604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Unpublished data</a:t>
            </a:r>
            <a:endParaRPr lang="fr-FR" sz="1400" dirty="0"/>
          </a:p>
        </p:txBody>
      </p:sp>
      <p:pic>
        <p:nvPicPr>
          <p:cNvPr id="25" name="Google Shape;246;p7" descr="cid:image001.jpg@01D8CE9B.5639C930">
            <a:extLst>
              <a:ext uri="{FF2B5EF4-FFF2-40B4-BE49-F238E27FC236}">
                <a16:creationId xmlns:a16="http://schemas.microsoft.com/office/drawing/2014/main" id="{E776E108-DEB5-4776-B250-E29D671F945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09387" y="6160479"/>
            <a:ext cx="722948" cy="668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24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8043350-F66A-4932-9A2B-ECAF7B10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4638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3FF428A-F948-4336-9FAA-5E56E7CC3F2D}"/>
              </a:ext>
            </a:extLst>
          </p:cNvPr>
          <p:cNvGrpSpPr/>
          <p:nvPr/>
        </p:nvGrpSpPr>
        <p:grpSpPr>
          <a:xfrm>
            <a:off x="0" y="-23147"/>
            <a:ext cx="12192000" cy="611281"/>
            <a:chOff x="0" y="-23147"/>
            <a:chExt cx="12192000" cy="611281"/>
          </a:xfrm>
        </p:grpSpPr>
        <p:pic>
          <p:nvPicPr>
            <p:cNvPr id="11" name="Capture d’écran 2021-09-06 à 15.27.53.png" descr="Capture d’écran 2021-09-06 à 15.27.53.png">
              <a:extLst>
                <a:ext uri="{FF2B5EF4-FFF2-40B4-BE49-F238E27FC236}">
                  <a16:creationId xmlns:a16="http://schemas.microsoft.com/office/drawing/2014/main" id="{F2ECD2CD-1DF8-4CEB-B696-AD646734E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551"/>
            <a:stretch>
              <a:fillRect/>
            </a:stretch>
          </p:blipFill>
          <p:spPr>
            <a:xfrm>
              <a:off x="0" y="5513"/>
              <a:ext cx="12192000" cy="5826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46F5D6-3D8F-4C39-B96A-BD4A0CA5C983}"/>
                </a:ext>
              </a:extLst>
            </p:cNvPr>
            <p:cNvSpPr/>
            <p:nvPr/>
          </p:nvSpPr>
          <p:spPr>
            <a:xfrm>
              <a:off x="6003634" y="-23147"/>
              <a:ext cx="184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54C7B19-6029-42F9-A3DC-115482A80990}"/>
              </a:ext>
            </a:extLst>
          </p:cNvPr>
          <p:cNvSpPr/>
          <p:nvPr/>
        </p:nvSpPr>
        <p:spPr>
          <a:xfrm>
            <a:off x="2042308" y="60141"/>
            <a:ext cx="815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Radiobiological characterization of the CNAO carbon-ion beam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EA98B2-537B-4488-A583-228545EBC77C}"/>
              </a:ext>
            </a:extLst>
          </p:cNvPr>
          <p:cNvSpPr txBox="1"/>
          <p:nvPr/>
        </p:nvSpPr>
        <p:spPr>
          <a:xfrm>
            <a:off x="237556" y="700985"/>
            <a:ext cx="11954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79388">
              <a:buFont typeface="Calibri" panose="020F0502020204030204" pitchFamily="34" charset="0"/>
              <a:buChar char="‒"/>
            </a:pPr>
            <a:r>
              <a:rPr lang="fr-FR" sz="2200" b="1" dirty="0" err="1"/>
              <a:t>Functional</a:t>
            </a:r>
            <a:r>
              <a:rPr lang="fr-FR" sz="2200" b="1" dirty="0"/>
              <a:t> test: </a:t>
            </a:r>
            <a:r>
              <a:rPr lang="fr-FR" sz="2200" dirty="0"/>
              <a:t>migration </a:t>
            </a:r>
            <a:r>
              <a:rPr lang="fr-FR" sz="2200" dirty="0" err="1"/>
              <a:t>capacities</a:t>
            </a:r>
            <a:r>
              <a:rPr lang="fr-FR" sz="2200" dirty="0"/>
              <a:t> of HNSCC </a:t>
            </a:r>
            <a:r>
              <a:rPr lang="fr-FR" sz="2200" dirty="0" err="1"/>
              <a:t>cells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after carbon ion and photon irradiation</a:t>
            </a:r>
            <a:endParaRPr lang="fr-FR" sz="2200" dirty="0"/>
          </a:p>
        </p:txBody>
      </p:sp>
      <p:graphicFrame>
        <p:nvGraphicFramePr>
          <p:cNvPr id="25" name="Objet 24">
            <a:extLst>
              <a:ext uri="{FF2B5EF4-FFF2-40B4-BE49-F238E27FC236}">
                <a16:creationId xmlns:a16="http://schemas.microsoft.com/office/drawing/2014/main" id="{7E35D132-55D5-40F0-9D34-EA7665F5AFC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608767" y="3919620"/>
          <a:ext cx="2535237" cy="241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8" name="Prism 9" r:id="rId5" imgW="2925743" imgH="2787845" progId="Prism9.Document">
                  <p:embed/>
                </p:oleObj>
              </mc:Choice>
              <mc:Fallback>
                <p:oleObj name="Prism 9" r:id="rId5" imgW="2925743" imgH="2787845" progId="Prism9.Document">
                  <p:embed/>
                  <p:pic>
                    <p:nvPicPr>
                      <p:cNvPr id="25" name="Objet 24">
                        <a:extLst>
                          <a:ext uri="{FF2B5EF4-FFF2-40B4-BE49-F238E27FC236}">
                            <a16:creationId xmlns:a16="http://schemas.microsoft.com/office/drawing/2014/main" id="{7E35D132-55D5-40F0-9D34-EA7665F5A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08767" y="3919620"/>
                        <a:ext cx="2535237" cy="2417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t 40">
            <a:extLst>
              <a:ext uri="{FF2B5EF4-FFF2-40B4-BE49-F238E27FC236}">
                <a16:creationId xmlns:a16="http://schemas.microsoft.com/office/drawing/2014/main" id="{55B5E7CA-9A34-424D-A230-8933B5EDF09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634877" y="1517871"/>
          <a:ext cx="3638616" cy="2669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9" name="Prism 9" r:id="rId7" imgW="4064492" imgH="2982075" progId="Prism9.Document">
                  <p:embed/>
                </p:oleObj>
              </mc:Choice>
              <mc:Fallback>
                <p:oleObj name="Prism 9" r:id="rId7" imgW="4064492" imgH="2982075" progId="Prism9.Document">
                  <p:embed/>
                  <p:pic>
                    <p:nvPicPr>
                      <p:cNvPr id="41" name="Objet 40">
                        <a:extLst>
                          <a:ext uri="{FF2B5EF4-FFF2-40B4-BE49-F238E27FC236}">
                            <a16:creationId xmlns:a16="http://schemas.microsoft.com/office/drawing/2014/main" id="{55B5E7CA-9A34-424D-A230-8933B5EDF0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34877" y="1517871"/>
                        <a:ext cx="3638616" cy="2669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>
            <a:extLst>
              <a:ext uri="{FF2B5EF4-FFF2-40B4-BE49-F238E27FC236}">
                <a16:creationId xmlns:a16="http://schemas.microsoft.com/office/drawing/2014/main" id="{10488F9F-CE5A-4A9C-919A-068DA832DBC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23909" y="1538504"/>
          <a:ext cx="3570955" cy="262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0" name="Prism 9" r:id="rId9" imgW="4064492" imgH="2991439" progId="Prism9.Document">
                  <p:embed/>
                </p:oleObj>
              </mc:Choice>
              <mc:Fallback>
                <p:oleObj name="Prism 9" r:id="rId9" imgW="4064492" imgH="2991439" progId="Prism9.Document">
                  <p:embed/>
                  <p:pic>
                    <p:nvPicPr>
                      <p:cNvPr id="14" name="Objet 13">
                        <a:extLst>
                          <a:ext uri="{FF2B5EF4-FFF2-40B4-BE49-F238E27FC236}">
                            <a16:creationId xmlns:a16="http://schemas.microsoft.com/office/drawing/2014/main" id="{10488F9F-CE5A-4A9C-919A-068DA832DB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23909" y="1538504"/>
                        <a:ext cx="3570955" cy="262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 14">
            <a:extLst>
              <a:ext uri="{FF2B5EF4-FFF2-40B4-BE49-F238E27FC236}">
                <a16:creationId xmlns:a16="http://schemas.microsoft.com/office/drawing/2014/main" id="{79AAF80A-F820-4A0D-87FF-BA620103634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01690" y="4116495"/>
          <a:ext cx="2534572" cy="22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1" name="Prism 9" r:id="rId11" imgW="2858757" imgH="2518557" progId="Prism9.Document">
                  <p:embed/>
                </p:oleObj>
              </mc:Choice>
              <mc:Fallback>
                <p:oleObj name="Prism 9" r:id="rId11" imgW="2858757" imgH="2518557" progId="Prism9.Document">
                  <p:embed/>
                  <p:pic>
                    <p:nvPicPr>
                      <p:cNvPr id="15" name="Objet 14">
                        <a:extLst>
                          <a:ext uri="{FF2B5EF4-FFF2-40B4-BE49-F238E27FC236}">
                            <a16:creationId xmlns:a16="http://schemas.microsoft.com/office/drawing/2014/main" id="{79AAF80A-F820-4A0D-87FF-BA62010363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01690" y="4116495"/>
                        <a:ext cx="2534572" cy="22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2F292D4E-C86A-4B7C-97CD-87EF63998B29}"/>
              </a:ext>
            </a:extLst>
          </p:cNvPr>
          <p:cNvSpPr txBox="1"/>
          <p:nvPr/>
        </p:nvSpPr>
        <p:spPr>
          <a:xfrm>
            <a:off x="3873343" y="1169172"/>
            <a:ext cx="85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GANIL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00059C2-9A93-4CC1-9B97-913E40239361}"/>
              </a:ext>
            </a:extLst>
          </p:cNvPr>
          <p:cNvSpPr txBox="1"/>
          <p:nvPr/>
        </p:nvSpPr>
        <p:spPr>
          <a:xfrm>
            <a:off x="7376978" y="1169172"/>
            <a:ext cx="85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CNAO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F64BE5E-7F6E-4939-B44A-8D5E0ACEF7DC}"/>
              </a:ext>
            </a:extLst>
          </p:cNvPr>
          <p:cNvSpPr txBox="1"/>
          <p:nvPr/>
        </p:nvSpPr>
        <p:spPr>
          <a:xfrm>
            <a:off x="9054621" y="6414364"/>
            <a:ext cx="1476045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Unpublished data</a:t>
            </a:r>
            <a:endParaRPr lang="fr-FR" sz="1400" dirty="0"/>
          </a:p>
        </p:txBody>
      </p:sp>
      <p:pic>
        <p:nvPicPr>
          <p:cNvPr id="18" name="Google Shape;246;p7" descr="cid:image001.jpg@01D8CE9B.5639C930">
            <a:extLst>
              <a:ext uri="{FF2B5EF4-FFF2-40B4-BE49-F238E27FC236}">
                <a16:creationId xmlns:a16="http://schemas.microsoft.com/office/drawing/2014/main" id="{94BE0DE4-7727-44EF-BC86-AF33E8A5449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09387" y="6160479"/>
            <a:ext cx="722948" cy="668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983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AD40CF-6B35-4192-8A46-AAD902167620}"/>
              </a:ext>
            </a:extLst>
          </p:cNvPr>
          <p:cNvGrpSpPr/>
          <p:nvPr/>
        </p:nvGrpSpPr>
        <p:grpSpPr>
          <a:xfrm>
            <a:off x="5735207" y="1094919"/>
            <a:ext cx="6397128" cy="4859554"/>
            <a:chOff x="5621256" y="1038000"/>
            <a:chExt cx="6522907" cy="5078740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6041D309-8B89-4B72-9E21-E5CAB8AA33F8}"/>
                </a:ext>
              </a:extLst>
            </p:cNvPr>
            <p:cNvGrpSpPr/>
            <p:nvPr/>
          </p:nvGrpSpPr>
          <p:grpSpPr>
            <a:xfrm>
              <a:off x="5621256" y="1038000"/>
              <a:ext cx="6522907" cy="5078740"/>
              <a:chOff x="4994896" y="970863"/>
              <a:chExt cx="4114800" cy="2610537"/>
            </a:xfrm>
          </p:grpSpPr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14581A36-575C-4573-BBCE-50D136D0F1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804"/>
              <a:stretch/>
            </p:blipFill>
            <p:spPr>
              <a:xfrm>
                <a:off x="4994896" y="1135294"/>
                <a:ext cx="4114800" cy="2239483"/>
              </a:xfrm>
              <a:prstGeom prst="rect">
                <a:avLst/>
              </a:prstGeom>
            </p:spPr>
          </p:pic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43985AC1-DF6E-49E7-9C67-F02E6BBEBF48}"/>
                  </a:ext>
                </a:extLst>
              </p:cNvPr>
              <p:cNvSpPr txBox="1"/>
              <p:nvPr/>
            </p:nvSpPr>
            <p:spPr>
              <a:xfrm>
                <a:off x="5687417" y="3405841"/>
                <a:ext cx="2188187" cy="165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0" i="0" dirty="0" err="1">
                    <a:solidFill>
                      <a:srgbClr val="282828"/>
                    </a:solidFill>
                    <a:effectLst/>
                  </a:rPr>
                  <a:t>Adapted</a:t>
                </a:r>
                <a:r>
                  <a:rPr lang="fr-FR" sz="1400" b="0" i="0" dirty="0">
                    <a:solidFill>
                      <a:srgbClr val="282828"/>
                    </a:solidFill>
                    <a:effectLst/>
                  </a:rPr>
                  <a:t> </a:t>
                </a:r>
                <a:r>
                  <a:rPr lang="fr-FR" sz="1400" b="0" i="0" dirty="0" err="1">
                    <a:solidFill>
                      <a:srgbClr val="282828"/>
                    </a:solidFill>
                    <a:effectLst/>
                  </a:rPr>
                  <a:t>from</a:t>
                </a:r>
                <a:r>
                  <a:rPr lang="fr-FR" sz="1400" b="0" i="0" dirty="0">
                    <a:solidFill>
                      <a:srgbClr val="282828"/>
                    </a:solidFill>
                    <a:effectLst/>
                  </a:rPr>
                  <a:t> Xu et al Front. </a:t>
                </a:r>
                <a:r>
                  <a:rPr lang="fr-FR" sz="1400" b="0" i="0" dirty="0" err="1">
                    <a:solidFill>
                      <a:srgbClr val="282828"/>
                    </a:solidFill>
                    <a:effectLst/>
                  </a:rPr>
                  <a:t>Immunol</a:t>
                </a:r>
                <a:r>
                  <a:rPr lang="fr-FR" sz="1400" b="0" i="0" dirty="0">
                    <a:solidFill>
                      <a:srgbClr val="282828"/>
                    </a:solidFill>
                    <a:effectLst/>
                  </a:rPr>
                  <a:t>. </a:t>
                </a:r>
                <a:r>
                  <a:rPr lang="en-US" sz="1400" b="0" i="1" u="none" strike="noStrike" baseline="0" dirty="0"/>
                  <a:t>2021</a:t>
                </a:r>
                <a:endParaRPr lang="fr-FR" sz="1400" i="1" dirty="0"/>
              </a:p>
            </p:txBody>
          </p:sp>
          <p:sp>
            <p:nvSpPr>
              <p:cNvPr id="65" name="AutoShape 2" descr="Nature Immunology">
                <a:hlinkClick r:id="rId4"/>
                <a:extLst>
                  <a:ext uri="{FF2B5EF4-FFF2-40B4-BE49-F238E27FC236}">
                    <a16:creationId xmlns:a16="http://schemas.microsoft.com/office/drawing/2014/main" id="{9432A2AF-7F7C-4793-9667-40E6F40281A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6" name="Ellipse 4">
                <a:extLst>
                  <a:ext uri="{FF2B5EF4-FFF2-40B4-BE49-F238E27FC236}">
                    <a16:creationId xmlns:a16="http://schemas.microsoft.com/office/drawing/2014/main" id="{AAB27853-2B0C-4F13-8598-0B5BD22B76B5}"/>
                  </a:ext>
                </a:extLst>
              </p:cNvPr>
              <p:cNvSpPr/>
              <p:nvPr/>
            </p:nvSpPr>
            <p:spPr>
              <a:xfrm>
                <a:off x="7577191" y="1389603"/>
                <a:ext cx="617202" cy="323419"/>
              </a:xfrm>
              <a:prstGeom prst="rect">
                <a:avLst/>
              </a:prstGeom>
              <a:solidFill>
                <a:srgbClr val="E7F2F8"/>
              </a:solidFill>
              <a:ln>
                <a:solidFill>
                  <a:srgbClr val="E7F2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Rectangle : coins arrondis 5">
                <a:extLst>
                  <a:ext uri="{FF2B5EF4-FFF2-40B4-BE49-F238E27FC236}">
                    <a16:creationId xmlns:a16="http://schemas.microsoft.com/office/drawing/2014/main" id="{E36012D7-D524-46DF-92EB-DEA4AAE31235}"/>
                  </a:ext>
                </a:extLst>
              </p:cNvPr>
              <p:cNvSpPr/>
              <p:nvPr/>
            </p:nvSpPr>
            <p:spPr>
              <a:xfrm rot="20883765">
                <a:off x="6580598" y="1833938"/>
                <a:ext cx="1505164" cy="77022"/>
              </a:xfrm>
              <a:prstGeom prst="rect">
                <a:avLst/>
              </a:prstGeom>
              <a:solidFill>
                <a:srgbClr val="F6FBFE"/>
              </a:solidFill>
              <a:ln>
                <a:solidFill>
                  <a:srgbClr val="F6FB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68" name="Image 67">
                <a:extLst>
                  <a:ext uri="{FF2B5EF4-FFF2-40B4-BE49-F238E27FC236}">
                    <a16:creationId xmlns:a16="http://schemas.microsoft.com/office/drawing/2014/main" id="{B3823C1B-58B1-4565-866F-57105F967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150197">
                <a:off x="7514439" y="970863"/>
                <a:ext cx="1266333" cy="275289"/>
              </a:xfrm>
              <a:prstGeom prst="rect">
                <a:avLst/>
              </a:prstGeom>
            </p:spPr>
          </p:pic>
        </p:grpSp>
        <p:sp>
          <p:nvSpPr>
            <p:cNvPr id="48" name="Ellipse 23">
              <a:extLst>
                <a:ext uri="{FF2B5EF4-FFF2-40B4-BE49-F238E27FC236}">
                  <a16:creationId xmlns:a16="http://schemas.microsoft.com/office/drawing/2014/main" id="{148E1E0F-DF9C-4683-8925-EB5732CDD884}"/>
                </a:ext>
              </a:extLst>
            </p:cNvPr>
            <p:cNvSpPr/>
            <p:nvPr/>
          </p:nvSpPr>
          <p:spPr>
            <a:xfrm>
              <a:off x="10399027" y="2177716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9" name="Ellipse 25">
              <a:extLst>
                <a:ext uri="{FF2B5EF4-FFF2-40B4-BE49-F238E27FC236}">
                  <a16:creationId xmlns:a16="http://schemas.microsoft.com/office/drawing/2014/main" id="{FC89365D-7503-4306-A073-8C5F8A306D15}"/>
                </a:ext>
              </a:extLst>
            </p:cNvPr>
            <p:cNvSpPr/>
            <p:nvPr/>
          </p:nvSpPr>
          <p:spPr>
            <a:xfrm>
              <a:off x="10473656" y="2008894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0" name="Ellipse 26">
              <a:extLst>
                <a:ext uri="{FF2B5EF4-FFF2-40B4-BE49-F238E27FC236}">
                  <a16:creationId xmlns:a16="http://schemas.microsoft.com/office/drawing/2014/main" id="{EE585431-8394-4996-A5A2-37671B85670A}"/>
                </a:ext>
              </a:extLst>
            </p:cNvPr>
            <p:cNvSpPr/>
            <p:nvPr/>
          </p:nvSpPr>
          <p:spPr>
            <a:xfrm>
              <a:off x="10519375" y="2125463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27">
              <a:extLst>
                <a:ext uri="{FF2B5EF4-FFF2-40B4-BE49-F238E27FC236}">
                  <a16:creationId xmlns:a16="http://schemas.microsoft.com/office/drawing/2014/main" id="{BEF84E0F-1E21-498E-B5C8-FBE8D2000014}"/>
                </a:ext>
              </a:extLst>
            </p:cNvPr>
            <p:cNvSpPr/>
            <p:nvPr/>
          </p:nvSpPr>
          <p:spPr>
            <a:xfrm>
              <a:off x="10623346" y="2085863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2" name="Ellipse 28">
              <a:extLst>
                <a:ext uri="{FF2B5EF4-FFF2-40B4-BE49-F238E27FC236}">
                  <a16:creationId xmlns:a16="http://schemas.microsoft.com/office/drawing/2014/main" id="{4AE736A2-A998-4694-B916-C05E307E170B}"/>
                </a:ext>
              </a:extLst>
            </p:cNvPr>
            <p:cNvSpPr/>
            <p:nvPr/>
          </p:nvSpPr>
          <p:spPr>
            <a:xfrm>
              <a:off x="10727648" y="2019938"/>
              <a:ext cx="45719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</a:t>
              </a:r>
            </a:p>
          </p:txBody>
        </p:sp>
        <p:sp>
          <p:nvSpPr>
            <p:cNvPr id="53" name="Ellipse 29">
              <a:extLst>
                <a:ext uri="{FF2B5EF4-FFF2-40B4-BE49-F238E27FC236}">
                  <a16:creationId xmlns:a16="http://schemas.microsoft.com/office/drawing/2014/main" id="{49BC2106-2C99-4C92-B7A3-7CC5B72E065C}"/>
                </a:ext>
              </a:extLst>
            </p:cNvPr>
            <p:cNvSpPr/>
            <p:nvPr/>
          </p:nvSpPr>
          <p:spPr>
            <a:xfrm>
              <a:off x="10619028" y="2165063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</a:t>
              </a:r>
            </a:p>
          </p:txBody>
        </p:sp>
        <p:sp>
          <p:nvSpPr>
            <p:cNvPr id="54" name="Ellipse 30">
              <a:extLst>
                <a:ext uri="{FF2B5EF4-FFF2-40B4-BE49-F238E27FC236}">
                  <a16:creationId xmlns:a16="http://schemas.microsoft.com/office/drawing/2014/main" id="{A4EFC53A-3C55-465C-962B-6876B76E8EA7}"/>
                </a:ext>
              </a:extLst>
            </p:cNvPr>
            <p:cNvSpPr/>
            <p:nvPr/>
          </p:nvSpPr>
          <p:spPr>
            <a:xfrm>
              <a:off x="10521540" y="2197516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5" name="Ellipse 31">
              <a:extLst>
                <a:ext uri="{FF2B5EF4-FFF2-40B4-BE49-F238E27FC236}">
                  <a16:creationId xmlns:a16="http://schemas.microsoft.com/office/drawing/2014/main" id="{CD829533-A7F3-4B1B-8898-97A3FEE9495A}"/>
                </a:ext>
              </a:extLst>
            </p:cNvPr>
            <p:cNvSpPr/>
            <p:nvPr/>
          </p:nvSpPr>
          <p:spPr>
            <a:xfrm>
              <a:off x="10634449" y="1978079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6" name="Ellipse 32">
              <a:extLst>
                <a:ext uri="{FF2B5EF4-FFF2-40B4-BE49-F238E27FC236}">
                  <a16:creationId xmlns:a16="http://schemas.microsoft.com/office/drawing/2014/main" id="{F33A419E-6BDA-47B9-A776-EDF2920327CB}"/>
                </a:ext>
              </a:extLst>
            </p:cNvPr>
            <p:cNvSpPr/>
            <p:nvPr/>
          </p:nvSpPr>
          <p:spPr>
            <a:xfrm>
              <a:off x="10721955" y="2151083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7" name="Ellipse 33">
              <a:extLst>
                <a:ext uri="{FF2B5EF4-FFF2-40B4-BE49-F238E27FC236}">
                  <a16:creationId xmlns:a16="http://schemas.microsoft.com/office/drawing/2014/main" id="{17A1B38B-3F7C-474B-942E-27FC5A865E55}"/>
                </a:ext>
              </a:extLst>
            </p:cNvPr>
            <p:cNvSpPr/>
            <p:nvPr/>
          </p:nvSpPr>
          <p:spPr>
            <a:xfrm>
              <a:off x="10432010" y="2075447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8" name="Ellipse 34">
              <a:extLst>
                <a:ext uri="{FF2B5EF4-FFF2-40B4-BE49-F238E27FC236}">
                  <a16:creationId xmlns:a16="http://schemas.microsoft.com/office/drawing/2014/main" id="{5F2E0016-7E1B-4828-8F1B-BE7234B03992}"/>
                </a:ext>
              </a:extLst>
            </p:cNvPr>
            <p:cNvSpPr/>
            <p:nvPr/>
          </p:nvSpPr>
          <p:spPr>
            <a:xfrm>
              <a:off x="10548768" y="1997879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9" name="Ellipse 35">
              <a:extLst>
                <a:ext uri="{FF2B5EF4-FFF2-40B4-BE49-F238E27FC236}">
                  <a16:creationId xmlns:a16="http://schemas.microsoft.com/office/drawing/2014/main" id="{ED247C3A-E1D9-4C73-B76B-A0425F7FE526}"/>
                </a:ext>
              </a:extLst>
            </p:cNvPr>
            <p:cNvSpPr/>
            <p:nvPr/>
          </p:nvSpPr>
          <p:spPr>
            <a:xfrm>
              <a:off x="10744814" y="2256374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0" name="Ellipse 36">
              <a:extLst>
                <a:ext uri="{FF2B5EF4-FFF2-40B4-BE49-F238E27FC236}">
                  <a16:creationId xmlns:a16="http://schemas.microsoft.com/office/drawing/2014/main" id="{C1A34938-C5C9-4B06-891A-7E7671068F1A}"/>
                </a:ext>
              </a:extLst>
            </p:cNvPr>
            <p:cNvSpPr/>
            <p:nvPr/>
          </p:nvSpPr>
          <p:spPr>
            <a:xfrm>
              <a:off x="10704788" y="2085392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1" name="Ellipse 37">
              <a:extLst>
                <a:ext uri="{FF2B5EF4-FFF2-40B4-BE49-F238E27FC236}">
                  <a16:creationId xmlns:a16="http://schemas.microsoft.com/office/drawing/2014/main" id="{6E56526E-4319-4A34-BF9B-95B2EBDDE2D9}"/>
                </a:ext>
              </a:extLst>
            </p:cNvPr>
            <p:cNvSpPr/>
            <p:nvPr/>
          </p:nvSpPr>
          <p:spPr>
            <a:xfrm>
              <a:off x="10814682" y="2105192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2" name="Ellipse 38">
              <a:extLst>
                <a:ext uri="{FF2B5EF4-FFF2-40B4-BE49-F238E27FC236}">
                  <a16:creationId xmlns:a16="http://schemas.microsoft.com/office/drawing/2014/main" id="{88FDD393-1CDA-432E-AD98-541EA9A60424}"/>
                </a:ext>
              </a:extLst>
            </p:cNvPr>
            <p:cNvSpPr/>
            <p:nvPr/>
          </p:nvSpPr>
          <p:spPr>
            <a:xfrm>
              <a:off x="10611589" y="2250633"/>
              <a:ext cx="45719" cy="39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1" name="Capture d’écran 2021-09-06 à 15.27.53.png" descr="Capture d’écran 2021-09-06 à 15.27.53.png">
            <a:extLst>
              <a:ext uri="{FF2B5EF4-FFF2-40B4-BE49-F238E27FC236}">
                <a16:creationId xmlns:a16="http://schemas.microsoft.com/office/drawing/2014/main" id="{F2ECD2CD-1DF8-4CEB-B696-AD646734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551"/>
          <a:stretch>
            <a:fillRect/>
          </a:stretch>
        </p:blipFill>
        <p:spPr>
          <a:xfrm>
            <a:off x="0" y="5513"/>
            <a:ext cx="12192000" cy="58262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Espace réservé du pied de page 1">
            <a:extLst>
              <a:ext uri="{FF2B5EF4-FFF2-40B4-BE49-F238E27FC236}">
                <a16:creationId xmlns:a16="http://schemas.microsoft.com/office/drawing/2014/main" id="{A86CC95E-74AA-400F-86A0-7601B0DC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000" y="6482595"/>
            <a:ext cx="4114800" cy="365125"/>
          </a:xfrm>
        </p:spPr>
        <p:txBody>
          <a:bodyPr/>
          <a:lstStyle/>
          <a:p>
            <a:r>
              <a:rPr lang="fr-FR"/>
              <a:t>C. Rodriguez-Lafrasse -  CNAO/IN2P3 Workshop 05/03/26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C581B-2A9F-4954-BD89-CD2987597D55}"/>
              </a:ext>
            </a:extLst>
          </p:cNvPr>
          <p:cNvSpPr/>
          <p:nvPr/>
        </p:nvSpPr>
        <p:spPr>
          <a:xfrm>
            <a:off x="599573" y="72871"/>
            <a:ext cx="10992854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kern="1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Project 1 — Cytosolic DNA / </a:t>
            </a:r>
            <a:r>
              <a:rPr lang="en-GB" sz="2400" b="1" kern="18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cGAS</a:t>
            </a:r>
            <a:r>
              <a:rPr lang="en-GB" sz="2400" b="1" kern="1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–STING axis and TREX1</a:t>
            </a:r>
            <a:endParaRPr lang="fr-FR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9909F7-7661-40F4-B891-57F4CF76B57D}"/>
              </a:ext>
            </a:extLst>
          </p:cNvPr>
          <p:cNvSpPr/>
          <p:nvPr/>
        </p:nvSpPr>
        <p:spPr>
          <a:xfrm>
            <a:off x="352672" y="908277"/>
            <a:ext cx="6461952" cy="2258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Rationale: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type I IFN </a:t>
            </a:r>
            <a:r>
              <a:rPr lang="en-GB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signaling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antigen-presenting cell priming depend on </a:t>
            </a:r>
            <a:r>
              <a:rPr lang="en-GB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cytosolic DNA → </a:t>
            </a:r>
            <a:r>
              <a:rPr lang="en-GB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cGAS</a:t>
            </a:r>
            <a:r>
              <a:rPr lang="en-GB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–STING pathway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while excessive DNA processing (</a:t>
            </a:r>
            <a:r>
              <a:rPr lang="en-GB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TREX1</a:t>
            </a:r>
            <a:r>
              <a:rPr lang="en-GB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) can </a:t>
            </a:r>
            <a:r>
              <a:rPr lang="en-GB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dampen immunogenicity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Google Shape;246;p7" descr="cid:image001.jpg@01D8CE9B.5639C930">
            <a:extLst>
              <a:ext uri="{FF2B5EF4-FFF2-40B4-BE49-F238E27FC236}">
                <a16:creationId xmlns:a16="http://schemas.microsoft.com/office/drawing/2014/main" id="{879C64B2-51FC-4BAA-8ED4-F94A1A822E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09387" y="6160479"/>
            <a:ext cx="722948" cy="66865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3B76E16-18BC-4E8D-A47F-9AC22D40828F}"/>
              </a:ext>
            </a:extLst>
          </p:cNvPr>
          <p:cNvSpPr/>
          <p:nvPr/>
        </p:nvSpPr>
        <p:spPr>
          <a:xfrm>
            <a:off x="318885" y="2486182"/>
            <a:ext cx="5379302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tabLst>
                <a:tab pos="452438" algn="l"/>
              </a:tabLst>
            </a:pPr>
            <a:r>
              <a:rPr lang="fr-FR" dirty="0"/>
              <a:t>1. </a:t>
            </a:r>
            <a:r>
              <a:rPr lang="fr-FR" dirty="0" err="1"/>
              <a:t>Cytosolic</a:t>
            </a:r>
            <a:r>
              <a:rPr lang="fr-FR" dirty="0"/>
              <a:t> DNA→ </a:t>
            </a:r>
            <a:r>
              <a:rPr lang="fr-FR" dirty="0" err="1"/>
              <a:t>cGAS</a:t>
            </a:r>
            <a:r>
              <a:rPr lang="fr-FR" dirty="0"/>
              <a:t> activation</a:t>
            </a:r>
          </a:p>
          <a:p>
            <a:pPr>
              <a:spcBef>
                <a:spcPts val="300"/>
              </a:spcBef>
              <a:tabLst>
                <a:tab pos="452438" algn="l"/>
              </a:tabLst>
            </a:pPr>
            <a:r>
              <a:rPr lang="fr-FR" dirty="0"/>
              <a:t>2. </a:t>
            </a:r>
            <a:r>
              <a:rPr lang="fr-FR" dirty="0" err="1"/>
              <a:t>cGAS</a:t>
            </a:r>
            <a:r>
              <a:rPr lang="fr-FR" dirty="0"/>
              <a:t> </a:t>
            </a:r>
            <a:r>
              <a:rPr lang="fr-FR" dirty="0" err="1"/>
              <a:t>produces</a:t>
            </a:r>
            <a:r>
              <a:rPr lang="fr-FR" dirty="0"/>
              <a:t> </a:t>
            </a:r>
            <a:r>
              <a:rPr lang="fr-FR" dirty="0" err="1"/>
              <a:t>cGAMP</a:t>
            </a:r>
            <a:r>
              <a:rPr lang="fr-FR" dirty="0"/>
              <a:t> </a:t>
            </a:r>
            <a:r>
              <a:rPr lang="fr-FR" i="1" dirty="0"/>
              <a:t>(second </a:t>
            </a:r>
            <a:r>
              <a:rPr lang="fr-FR" i="1" dirty="0" err="1"/>
              <a:t>messenger</a:t>
            </a:r>
            <a:r>
              <a:rPr lang="fr-FR" i="1" dirty="0"/>
              <a:t>)</a:t>
            </a:r>
            <a:endParaRPr lang="fr-FR" dirty="0"/>
          </a:p>
          <a:p>
            <a:pPr defTabSz="452438">
              <a:spcBef>
                <a:spcPts val="300"/>
              </a:spcBef>
            </a:pPr>
            <a:r>
              <a:rPr lang="fr-FR" dirty="0"/>
              <a:t>3. STING activation</a:t>
            </a:r>
          </a:p>
          <a:p>
            <a:pPr defTabSz="452438">
              <a:spcBef>
                <a:spcPts val="300"/>
              </a:spcBef>
            </a:pPr>
            <a:r>
              <a:rPr lang="fr-FR" dirty="0"/>
              <a:t>4. Activation of TBK1 and IRF3 kinases</a:t>
            </a:r>
          </a:p>
          <a:p>
            <a:pPr defTabSz="452438">
              <a:spcBef>
                <a:spcPts val="300"/>
              </a:spcBef>
            </a:pPr>
            <a:r>
              <a:rPr lang="fr-FR" dirty="0"/>
              <a:t>5. Production of </a:t>
            </a:r>
            <a:r>
              <a:rPr lang="fr-FR" dirty="0" err="1"/>
              <a:t>interferon</a:t>
            </a:r>
            <a:r>
              <a:rPr lang="fr-FR" dirty="0"/>
              <a:t>-</a:t>
            </a:r>
            <a:r>
              <a:rPr lang="el-GR" dirty="0"/>
              <a:t>β (</a:t>
            </a:r>
            <a:r>
              <a:rPr lang="fr-FR" dirty="0"/>
              <a:t>IFN-</a:t>
            </a:r>
            <a:r>
              <a:rPr lang="el-GR" dirty="0"/>
              <a:t>β)</a:t>
            </a:r>
          </a:p>
          <a:p>
            <a:pPr>
              <a:spcBef>
                <a:spcPts val="300"/>
              </a:spcBef>
              <a:tabLst>
                <a:tab pos="452438" algn="l"/>
              </a:tabLst>
            </a:pPr>
            <a:r>
              <a:rPr lang="fr-FR" dirty="0"/>
              <a:t>6. Induction of </a:t>
            </a:r>
            <a:r>
              <a:rPr lang="fr-FR" dirty="0" err="1"/>
              <a:t>interferon-stimulated</a:t>
            </a:r>
            <a:r>
              <a:rPr lang="fr-FR" dirty="0"/>
              <a:t> </a:t>
            </a:r>
            <a:r>
              <a:rPr lang="fr-FR" dirty="0" err="1"/>
              <a:t>genes</a:t>
            </a:r>
            <a:r>
              <a:rPr lang="fr-FR" dirty="0"/>
              <a:t> (</a:t>
            </a:r>
            <a:r>
              <a:rPr lang="fr-FR" dirty="0" err="1"/>
              <a:t>ISGs</a:t>
            </a:r>
            <a:r>
              <a:rPr lang="fr-FR" dirty="0"/>
              <a:t>)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5877270-D224-49C7-87F8-C2EDF270AF8C}"/>
              </a:ext>
            </a:extLst>
          </p:cNvPr>
          <p:cNvSpPr/>
          <p:nvPr/>
        </p:nvSpPr>
        <p:spPr>
          <a:xfrm>
            <a:off x="7525122" y="2563062"/>
            <a:ext cx="8226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rgbClr val="FF0000"/>
                </a:solidFill>
              </a:rPr>
              <a:t>TREX1</a:t>
            </a: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24A428AA-D527-484F-9D5A-307F8616B9C4}"/>
              </a:ext>
            </a:extLst>
          </p:cNvPr>
          <p:cNvGrpSpPr/>
          <p:nvPr/>
        </p:nvGrpSpPr>
        <p:grpSpPr>
          <a:xfrm>
            <a:off x="7540650" y="2429027"/>
            <a:ext cx="181302" cy="183350"/>
            <a:chOff x="5164143" y="2233512"/>
            <a:chExt cx="254903" cy="254385"/>
          </a:xfrm>
        </p:grpSpPr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5B924780-FB7C-46F0-85C0-78D6241EA75B}"/>
                </a:ext>
              </a:extLst>
            </p:cNvPr>
            <p:cNvCxnSpPr>
              <a:cxnSpLocks/>
            </p:cNvCxnSpPr>
            <p:nvPr/>
          </p:nvCxnSpPr>
          <p:spPr>
            <a:xfrm>
              <a:off x="5236801" y="2312811"/>
              <a:ext cx="182245" cy="175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5B84D3C2-D94E-4F53-A253-8658D40DC2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4143" y="2233512"/>
              <a:ext cx="131405" cy="12663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Ellipse 72">
            <a:extLst>
              <a:ext uri="{FF2B5EF4-FFF2-40B4-BE49-F238E27FC236}">
                <a16:creationId xmlns:a16="http://schemas.microsoft.com/office/drawing/2014/main" id="{5301F7C2-8385-4B36-9D28-C7C82B165E65}"/>
              </a:ext>
            </a:extLst>
          </p:cNvPr>
          <p:cNvSpPr/>
          <p:nvPr/>
        </p:nvSpPr>
        <p:spPr>
          <a:xfrm>
            <a:off x="9225772" y="3441178"/>
            <a:ext cx="358588" cy="2125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91A25DD-E28B-471C-9E60-06A0422696CC}"/>
              </a:ext>
            </a:extLst>
          </p:cNvPr>
          <p:cNvSpPr/>
          <p:nvPr/>
        </p:nvSpPr>
        <p:spPr>
          <a:xfrm>
            <a:off x="9405066" y="3208926"/>
            <a:ext cx="379356" cy="2813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A23D4B4C-6C8D-4234-914C-18C953F7179A}"/>
              </a:ext>
            </a:extLst>
          </p:cNvPr>
          <p:cNvSpPr/>
          <p:nvPr/>
        </p:nvSpPr>
        <p:spPr>
          <a:xfrm>
            <a:off x="10686348" y="3998133"/>
            <a:ext cx="537464" cy="334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3947E99B-E972-411C-98C1-0EF9E69DF4E5}"/>
              </a:ext>
            </a:extLst>
          </p:cNvPr>
          <p:cNvSpPr/>
          <p:nvPr/>
        </p:nvSpPr>
        <p:spPr>
          <a:xfrm>
            <a:off x="11138711" y="4859870"/>
            <a:ext cx="546428" cy="2966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 : coins arrondis 76">
            <a:extLst>
              <a:ext uri="{FF2B5EF4-FFF2-40B4-BE49-F238E27FC236}">
                <a16:creationId xmlns:a16="http://schemas.microsoft.com/office/drawing/2014/main" id="{56975D56-F930-443D-BA2A-EFFF98312EB4}"/>
              </a:ext>
            </a:extLst>
          </p:cNvPr>
          <p:cNvSpPr/>
          <p:nvPr/>
        </p:nvSpPr>
        <p:spPr>
          <a:xfrm>
            <a:off x="9246958" y="4862130"/>
            <a:ext cx="546428" cy="3642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610EDF10-FBB6-4A8C-ABF0-C9C3DEBB8061}"/>
              </a:ext>
            </a:extLst>
          </p:cNvPr>
          <p:cNvSpPr/>
          <p:nvPr/>
        </p:nvSpPr>
        <p:spPr>
          <a:xfrm>
            <a:off x="9898122" y="3217888"/>
            <a:ext cx="465077" cy="272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 : coins arrondis 78">
            <a:extLst>
              <a:ext uri="{FF2B5EF4-FFF2-40B4-BE49-F238E27FC236}">
                <a16:creationId xmlns:a16="http://schemas.microsoft.com/office/drawing/2014/main" id="{7400D4E0-0FE4-4200-AD31-285866B873BE}"/>
              </a:ext>
            </a:extLst>
          </p:cNvPr>
          <p:cNvSpPr/>
          <p:nvPr/>
        </p:nvSpPr>
        <p:spPr>
          <a:xfrm>
            <a:off x="7017596" y="2949947"/>
            <a:ext cx="379356" cy="2120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0302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4086</TotalTime>
  <Words>2064</Words>
  <Application>Microsoft Office PowerPoint</Application>
  <PresentationFormat>Grand écran</PresentationFormat>
  <Paragraphs>417</Paragraphs>
  <Slides>19</Slides>
  <Notes>16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Symbol</vt:lpstr>
      <vt:lpstr>Tahoma</vt:lpstr>
      <vt:lpstr>Times New Roman</vt:lpstr>
      <vt:lpstr>Wingdings</vt:lpstr>
      <vt:lpstr>Thème Office</vt:lpstr>
      <vt:lpstr>Prism 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Claire</dc:creator>
  <cp:lastModifiedBy>RODRIGUEZ-LAFRASSE, Claire</cp:lastModifiedBy>
  <cp:revision>515</cp:revision>
  <dcterms:created xsi:type="dcterms:W3CDTF">2022-09-18T19:12:27Z</dcterms:created>
  <dcterms:modified xsi:type="dcterms:W3CDTF">2026-03-04T22:31:45Z</dcterms:modified>
</cp:coreProperties>
</file>