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r:id="rId1"/>
    <p:sldMasterId r:id="rId2"/>
  </p:sldMasterIdLst>
  <p:notesMasterIdLst>
    <p:notesMasterId r:id="rId21"/>
  </p:notesMasterIdLst>
  <p:handoutMasterIdLst>
    <p:handoutMasterId r:id="rId22"/>
  </p:handoutMasterIdLst>
  <p:sldIdLst>
    <p:sldId id="256" r:id="rId3"/>
    <p:sldId id="275" r:id="rId4"/>
    <p:sldId id="276" r:id="rId5"/>
    <p:sldId id="285" r:id="rId6"/>
    <p:sldId id="278" r:id="rId7"/>
    <p:sldId id="284" r:id="rId8"/>
    <p:sldId id="279" r:id="rId9"/>
    <p:sldId id="280" r:id="rId10"/>
    <p:sldId id="286" r:id="rId11"/>
    <p:sldId id="289" r:id="rId12"/>
    <p:sldId id="288" r:id="rId13"/>
    <p:sldId id="290" r:id="rId14"/>
    <p:sldId id="291" r:id="rId15"/>
    <p:sldId id="281" r:id="rId16"/>
    <p:sldId id="287" r:id="rId17"/>
    <p:sldId id="283" r:id="rId18"/>
    <p:sldId id="282" r:id="rId19"/>
    <p:sldId id="292" r:id="rId2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ean-Noel Albert" initials="Jn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6178" autoAdjust="0"/>
  </p:normalViewPr>
  <p:slideViewPr>
    <p:cSldViewPr snapToObjects="1">
      <p:cViewPr>
        <p:scale>
          <a:sx n="100" d="100"/>
          <a:sy n="100" d="100"/>
        </p:scale>
        <p:origin x="-56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theme" Target="theme/theme1.xml"/><Relationship Id="rId14" Type="http://schemas.openxmlformats.org/officeDocument/2006/relationships/slide" Target="slides/slide12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9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r>
              <a:rPr lang="fr-FR"/>
              <a:t>Rapport de Stage - M2 CCI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C5376CB7-981A-4224-927E-C0B54936ABC2}" type="datetime1">
              <a:rPr lang="fr-FR"/>
              <a:pPr/>
              <a:t>7/10/10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DADB7A27-3F88-4C37-8623-690379ECE38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r>
              <a:rPr lang="fr-FR"/>
              <a:t>Rapport de Stage - M2 CCI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38D193B5-8C14-47C5-8542-32FF730C97EF}" type="datetime1">
              <a:rPr lang="fr-FR"/>
              <a:pPr/>
              <a:t>7/10/10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BAC626B-45F5-4808-A42A-BF66729A629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Rapport de Stage - M2 CCI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C626B-45F5-4808-A42A-BF66729A629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2714621"/>
            <a:ext cx="7315200" cy="142875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572008"/>
            <a:ext cx="7315200" cy="116204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2714620"/>
            <a:ext cx="228600" cy="14287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572008"/>
            <a:ext cx="228600" cy="116204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42999" y="2786058"/>
            <a:ext cx="7077075" cy="584775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sp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4681550"/>
            <a:ext cx="6858000" cy="7078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 algn="l">
              <a:defRPr/>
            </a:lvl1pPr>
          </a:lstStyle>
          <a:p>
            <a:fld id="{F0C296A2-AFCB-4581-A633-BABDD9C85335}" type="slidenum">
              <a:rPr lang="en-US"/>
              <a:pPr/>
              <a:t>‹#›</a:t>
            </a:fld>
            <a:endParaRPr lang="en-US">
              <a:solidFill>
                <a:srgbClr val="B9C06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0324477-34B3-4165-B3D7-6FDD19E62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5" name="Triangle isocè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9B743B6F-166E-4EFE-A66C-2572DA5DF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Cliquez et modifiez le titre</a:t>
            </a:r>
            <a:endParaRPr lang="en-US" noProof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5638832" y="6356350"/>
            <a:ext cx="3505200" cy="365125"/>
          </a:xfrm>
          <a:solidFill>
            <a:schemeClr val="bg1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DE19A1C7-2824-4361-93B0-7E5079C76652}" type="slidenum">
              <a:rPr lang="en-US" noProof="0" smtClean="0"/>
              <a:pPr/>
              <a:t>‹#›</a:t>
            </a:fld>
            <a:endParaRPr lang="en-US" sz="1600" noProof="0">
              <a:solidFill>
                <a:srgbClr val="B9C06B"/>
              </a:solidFill>
            </a:endParaRPr>
          </a:p>
        </p:txBody>
      </p:sp>
      <p:pic>
        <p:nvPicPr>
          <p:cNvPr id="40962" name="Picture 2" descr="E:\Developpements\projets\Auger\talks\presentations\Aspera - Lyon 7-8 Oct 2010\Auger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2400"/>
            <a:ext cx="1806924" cy="4905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 algn="l">
              <a:defRPr/>
            </a:lvl1pPr>
          </a:lstStyle>
          <a:p>
            <a:fld id="{5A1E6930-E41C-4D25-AA91-2C407DE2542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ACC7DE-D794-4387-8C2B-0666581BA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48121-4FD3-4E3E-BFA4-4A8EF7FF0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DB8D444-517D-4D1B-8A69-3CAF3EED25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 descr="E:\Developpements\projets\Auger\talks\presentations\Aspera - Lyon 7-8 Oct 2010\Auger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2400"/>
            <a:ext cx="1806924" cy="4905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7F4E5CC-98F7-490B-BEBF-87849E940467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7" name="Triangle isocè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718E97B-39EA-4767-A3DD-EBA940D3A51F}" type="slidenum">
              <a:rPr lang="en-US"/>
              <a:pPr/>
              <a:t>‹#›</a:t>
            </a:fld>
            <a:endParaRPr lang="en-US">
              <a:solidFill>
                <a:srgbClr val="B9C06B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8C11941-EF1D-4DEE-9C6F-F9E947B0B3F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Aspera - 7 Oct 2010, Lyon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DE19A1C7-2824-4361-93B0-7E5079C76652}" type="slidenum">
              <a:rPr lang="en-US"/>
              <a:pPr/>
              <a:t>‹#›</a:t>
            </a:fld>
            <a:endParaRPr lang="en-US" sz="1600">
              <a:solidFill>
                <a:srgbClr val="B9C06B"/>
              </a:solidFill>
            </a:endParaRPr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cs typeface="ＭＳ Ｐゴシック" pitchFamily="-112" charset="-128"/>
            </a:endParaRPr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12" charset="0"/>
          <a:ea typeface="ＭＳ Ｐゴシック" pitchFamily="-11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-112" charset="2"/>
        <a:buChar char=""/>
        <a:defRPr sz="2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112" charset="2"/>
        <a:buChar char="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-112" charset="2"/>
        <a:buChar char="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112" charset="2"/>
        <a:buChar char=""/>
        <a:defRPr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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Aspera - 7 Oct 2010, Lyon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3C42-E0FF-4991-B97E-1A7D74D0B4E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ng"/><Relationship Id="rId10" Type="http://schemas.openxmlformats.org/officeDocument/2006/relationships/image" Target="../media/image39.png"/><Relationship Id="rId5" Type="http://schemas.openxmlformats.org/officeDocument/2006/relationships/image" Target="../media/image34.png"/><Relationship Id="rId7" Type="http://schemas.openxmlformats.org/officeDocument/2006/relationships/image" Target="../media/image36.pd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38.pdf"/><Relationship Id="rId3" Type="http://schemas.openxmlformats.org/officeDocument/2006/relationships/image" Target="../media/image32.pdf"/><Relationship Id="rId6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5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3500430" y="1643050"/>
            <a:ext cx="5291150" cy="1143008"/>
          </a:xfrm>
        </p:spPr>
        <p:txBody>
          <a:bodyPr/>
          <a:lstStyle/>
          <a:p>
            <a:r>
              <a:rPr lang="en-US" dirty="0" smtClean="0"/>
              <a:t>Management of the Data</a:t>
            </a:r>
            <a:br>
              <a:rPr lang="en-US" dirty="0" smtClean="0"/>
            </a:br>
            <a:r>
              <a:rPr lang="en-US" dirty="0" smtClean="0"/>
              <a:t>in Auger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57752" y="3286124"/>
            <a:ext cx="3933828" cy="9620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 dirty="0" smtClean="0">
                <a:ea typeface="ＭＳ Ｐゴシック" pitchFamily="-112" charset="-128"/>
              </a:rPr>
              <a:t>Jean-Noël Albert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 dirty="0" smtClean="0">
                <a:ea typeface="ＭＳ Ｐゴシック" pitchFamily="-112" charset="-128"/>
              </a:rPr>
              <a:t>LAL – </a:t>
            </a:r>
            <a:r>
              <a:rPr lang="en-US" sz="1600" b="1" dirty="0" err="1" smtClean="0">
                <a:ea typeface="ＭＳ Ｐゴシック" pitchFamily="-112" charset="-128"/>
              </a:rPr>
              <a:t>Orsay</a:t>
            </a:r>
            <a:endParaRPr lang="en-US" sz="1600" b="1" dirty="0" smtClean="0">
              <a:ea typeface="ＭＳ Ｐゴシック" pitchFamily="-112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 dirty="0" smtClean="0">
                <a:ea typeface="ＭＳ Ｐゴシック" pitchFamily="-112" charset="-128"/>
              </a:rPr>
              <a:t>IN2P3 - CNRS </a:t>
            </a:r>
          </a:p>
        </p:txBody>
      </p:sp>
      <p:pic>
        <p:nvPicPr>
          <p:cNvPr id="15364" name="Image 3" descr="logo_l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285884" cy="74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00760" y="6219458"/>
            <a:ext cx="2790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ASPERA – Oct 2010 - Lyon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Activity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err="1" smtClean="0"/>
              <a:t>Aspera</a:t>
            </a:r>
            <a:r>
              <a:rPr lang="fr-FR" dirty="0" smtClean="0"/>
              <a:t> - 7 </a:t>
            </a:r>
            <a:r>
              <a:rPr lang="fr-FR" dirty="0" err="1" smtClean="0"/>
              <a:t>Oct</a:t>
            </a:r>
            <a:r>
              <a:rPr lang="fr-FR" dirty="0" smtClean="0"/>
              <a:t> 2010, Lyon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D444-517D-4D1B-8A69-3CAF3EED25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5100" y="1219200"/>
            <a:ext cx="8813800" cy="5219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32520" y="797396"/>
            <a:ext cx="28480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Julio LOZANO BAHILO</a:t>
            </a:r>
          </a:p>
          <a:p>
            <a:pPr lvl="1"/>
            <a:r>
              <a:rPr lang="fr-FR" sz="1400" b="1" dirty="0" smtClean="0"/>
              <a:t>Granada</a:t>
            </a:r>
          </a:p>
          <a:p>
            <a:pPr lvl="1"/>
            <a:r>
              <a:rPr lang="fr-FR" sz="1100" b="1" dirty="0" smtClean="0"/>
              <a:t>(</a:t>
            </a:r>
            <a:r>
              <a:rPr lang="fr-FR" sz="1100" b="1" dirty="0" err="1" smtClean="0"/>
              <a:t>Malargue</a:t>
            </a:r>
            <a:r>
              <a:rPr lang="fr-FR" sz="1100" b="1" dirty="0" smtClean="0"/>
              <a:t>, March 2010)</a:t>
            </a:r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Activity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err="1" smtClean="0"/>
              <a:t>Aspera</a:t>
            </a:r>
            <a:r>
              <a:rPr lang="fr-FR" dirty="0" smtClean="0"/>
              <a:t> - 7 </a:t>
            </a:r>
            <a:r>
              <a:rPr lang="fr-FR" dirty="0" err="1" smtClean="0"/>
              <a:t>Oct</a:t>
            </a:r>
            <a:r>
              <a:rPr lang="fr-FR" dirty="0" smtClean="0"/>
              <a:t> 2010, Lyon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D444-517D-4D1B-8A69-3CAF3EED25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5100" y="1168400"/>
            <a:ext cx="8813800" cy="5232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32520" y="797396"/>
            <a:ext cx="28480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Julio LOZANO BAHILO</a:t>
            </a:r>
          </a:p>
          <a:p>
            <a:pPr lvl="1"/>
            <a:r>
              <a:rPr lang="fr-FR" sz="1400" b="1" dirty="0" smtClean="0"/>
              <a:t>Granada</a:t>
            </a:r>
          </a:p>
          <a:p>
            <a:pPr lvl="1"/>
            <a:r>
              <a:rPr lang="fr-FR" sz="1100" b="1" dirty="0" smtClean="0"/>
              <a:t>(</a:t>
            </a:r>
            <a:r>
              <a:rPr lang="fr-FR" sz="1100" b="1" dirty="0" err="1" smtClean="0"/>
              <a:t>Malargue</a:t>
            </a:r>
            <a:r>
              <a:rPr lang="fr-FR" sz="1100" b="1" dirty="0" smtClean="0"/>
              <a:t>, March 2010)</a:t>
            </a:r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5100" y="1143000"/>
            <a:ext cx="8813800" cy="525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the Grid Jobs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err="1" smtClean="0"/>
              <a:t>Aspera</a:t>
            </a:r>
            <a:r>
              <a:rPr lang="fr-FR" dirty="0" smtClean="0"/>
              <a:t> - 7 </a:t>
            </a:r>
            <a:r>
              <a:rPr lang="fr-FR" dirty="0" err="1" smtClean="0"/>
              <a:t>Oct</a:t>
            </a:r>
            <a:r>
              <a:rPr lang="fr-FR" dirty="0" smtClean="0"/>
              <a:t> 2010, Lyon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D444-517D-4D1B-8A69-3CAF3EED25D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616728" y="763551"/>
            <a:ext cx="22638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Jiri CHUDOBA</a:t>
            </a:r>
          </a:p>
          <a:p>
            <a:pPr lvl="1"/>
            <a:r>
              <a:rPr lang="fr-FR" sz="1400" b="1" dirty="0" smtClean="0"/>
              <a:t>Prague</a:t>
            </a:r>
          </a:p>
          <a:p>
            <a:pPr lvl="1"/>
            <a:r>
              <a:rPr lang="fr-FR" sz="1200" b="1" dirty="0" smtClean="0"/>
              <a:t>(</a:t>
            </a:r>
            <a:r>
              <a:rPr lang="fr-FR" sz="1200" b="1" dirty="0" err="1" smtClean="0"/>
              <a:t>Leche</a:t>
            </a:r>
            <a:r>
              <a:rPr lang="fr-FR" sz="1200" b="1" dirty="0" smtClean="0"/>
              <a:t>, </a:t>
            </a:r>
            <a:r>
              <a:rPr lang="fr-FR" sz="1200" b="1" dirty="0" err="1" smtClean="0"/>
              <a:t>June</a:t>
            </a:r>
            <a:r>
              <a:rPr lang="fr-FR" sz="1200" b="1" dirty="0" smtClean="0"/>
              <a:t> 2010)</a:t>
            </a:r>
            <a:endParaRPr lang="fr-FR" sz="1200" b="1" dirty="0"/>
          </a:p>
        </p:txBody>
      </p:sp>
      <p:cxnSp>
        <p:nvCxnSpPr>
          <p:cNvPr id="10" name="Connecteur droit avec flèche 9"/>
          <p:cNvCxnSpPr>
            <a:stCxn id="11" idx="1"/>
          </p:cNvCxnSpPr>
          <p:nvPr/>
        </p:nvCxnSpPr>
        <p:spPr>
          <a:xfrm rot="10800000">
            <a:off x="6799293" y="3027362"/>
            <a:ext cx="328696" cy="1612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127989" y="4378338"/>
            <a:ext cx="15619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Main Contributor</a:t>
            </a:r>
          </a:p>
          <a:p>
            <a:pPr algn="r"/>
            <a:r>
              <a:rPr lang="en-US" sz="1400" dirty="0" smtClean="0"/>
              <a:t>(</a:t>
            </a:r>
            <a:r>
              <a:rPr lang="fr-FR" sz="1400" dirty="0" smtClean="0"/>
              <a:t>Karlsruhe)</a:t>
            </a:r>
            <a:endParaRPr lang="en-US" sz="1400" dirty="0"/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rot="10800000">
            <a:off x="4498975" y="3575052"/>
            <a:ext cx="2629015" cy="10648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5100" y="1092200"/>
            <a:ext cx="8813800" cy="5384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Efficiency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 err="1" smtClean="0"/>
              <a:t>Aspera</a:t>
            </a:r>
            <a:r>
              <a:rPr lang="fr-FR" dirty="0" smtClean="0"/>
              <a:t> - 7 </a:t>
            </a:r>
            <a:r>
              <a:rPr lang="fr-FR" dirty="0" err="1" smtClean="0"/>
              <a:t>Oct</a:t>
            </a:r>
            <a:r>
              <a:rPr lang="fr-FR" dirty="0" smtClean="0"/>
              <a:t> 2010, Lyon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D444-517D-4D1B-8A69-3CAF3EED25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616728" y="763551"/>
            <a:ext cx="22638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Jiri CHUDOBA</a:t>
            </a:r>
          </a:p>
          <a:p>
            <a:pPr lvl="1"/>
            <a:r>
              <a:rPr lang="fr-FR" sz="1400" b="1" dirty="0" smtClean="0"/>
              <a:t>Prague</a:t>
            </a:r>
          </a:p>
          <a:p>
            <a:pPr lvl="1"/>
            <a:r>
              <a:rPr lang="fr-FR" sz="1200" b="1" dirty="0" smtClean="0"/>
              <a:t>(</a:t>
            </a:r>
            <a:r>
              <a:rPr lang="fr-FR" sz="1200" b="1" dirty="0" err="1" smtClean="0"/>
              <a:t>Leche</a:t>
            </a:r>
            <a:r>
              <a:rPr lang="fr-FR" sz="1200" b="1" dirty="0" smtClean="0"/>
              <a:t>, </a:t>
            </a:r>
            <a:r>
              <a:rPr lang="fr-FR" sz="1200" b="1" dirty="0" err="1" smtClean="0"/>
              <a:t>June</a:t>
            </a:r>
            <a:r>
              <a:rPr lang="fr-FR" sz="1200" b="1" dirty="0" smtClean="0"/>
              <a:t> 2010)</a:t>
            </a:r>
            <a:endParaRPr lang="fr-FR" sz="1200" b="1" dirty="0"/>
          </a:p>
        </p:txBody>
      </p:sp>
      <p:sp>
        <p:nvSpPr>
          <p:cNvPr id="8" name="Ellipse 7"/>
          <p:cNvSpPr/>
          <p:nvPr/>
        </p:nvSpPr>
        <p:spPr>
          <a:xfrm>
            <a:off x="457200" y="2590800"/>
            <a:ext cx="1011195" cy="474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67071" y="3722703"/>
            <a:ext cx="408945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Poor Efficiency of the Simulation Jobs</a:t>
            </a:r>
            <a:br>
              <a:rPr lang="en-US" dirty="0" smtClean="0"/>
            </a:br>
            <a:r>
              <a:rPr lang="en-US" dirty="0" smtClean="0"/>
              <a:t>   Too many IO {?}</a:t>
            </a:r>
            <a:endParaRPr lang="en-US" dirty="0"/>
          </a:p>
        </p:txBody>
      </p:sp>
      <p:cxnSp>
        <p:nvCxnSpPr>
          <p:cNvPr id="10" name="Connecteur droit avec flèche 9"/>
          <p:cNvCxnSpPr>
            <a:stCxn id="9" idx="0"/>
          </p:cNvCxnSpPr>
          <p:nvPr/>
        </p:nvCxnSpPr>
        <p:spPr>
          <a:xfrm rot="16200000" flipV="1">
            <a:off x="3046081" y="1356984"/>
            <a:ext cx="788037" cy="3943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9" idx="0"/>
          </p:cNvCxnSpPr>
          <p:nvPr/>
        </p:nvCxnSpPr>
        <p:spPr>
          <a:xfrm rot="5400000" flipH="1" flipV="1">
            <a:off x="5419423" y="2927041"/>
            <a:ext cx="788038" cy="803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Issues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issues</a:t>
            </a:r>
          </a:p>
          <a:p>
            <a:pPr lvl="1"/>
            <a:r>
              <a:rPr lang="en-US" dirty="0" smtClean="0"/>
              <a:t>Difficulties in the deployment of the analysis </a:t>
            </a:r>
            <a:r>
              <a:rPr lang="en-US" smtClean="0"/>
              <a:t>environment</a:t>
            </a:r>
            <a:endParaRPr lang="en-US" smtClean="0"/>
          </a:p>
          <a:p>
            <a:pPr lvl="1"/>
            <a:r>
              <a:rPr lang="en-US" smtClean="0"/>
              <a:t>Data </a:t>
            </a:r>
            <a:r>
              <a:rPr lang="en-US" dirty="0" smtClean="0"/>
              <a:t>management (lost files, ownership [DN changes])</a:t>
            </a:r>
          </a:p>
          <a:p>
            <a:pPr lvl="1"/>
            <a:r>
              <a:rPr lang="en-US" b="1" dirty="0" smtClean="0"/>
              <a:t>Manpower needed to follow the productions </a:t>
            </a:r>
            <a:br>
              <a:rPr lang="en-US" b="1" dirty="0" smtClean="0"/>
            </a:br>
            <a:r>
              <a:rPr lang="en-US" b="1" dirty="0" smtClean="0"/>
              <a:t>and perform quality checking</a:t>
            </a:r>
          </a:p>
          <a:p>
            <a:r>
              <a:rPr lang="en-US" dirty="0" smtClean="0"/>
              <a:t>Usage issues</a:t>
            </a:r>
          </a:p>
          <a:p>
            <a:pPr lvl="1"/>
            <a:r>
              <a:rPr lang="en-US" dirty="0" smtClean="0"/>
              <a:t>Difficulties in accessing the files</a:t>
            </a:r>
          </a:p>
          <a:p>
            <a:pPr lvl="2"/>
            <a:r>
              <a:rPr lang="en-US" b="1" dirty="0" smtClean="0"/>
              <a:t>Need of a Grid certificate</a:t>
            </a:r>
          </a:p>
          <a:p>
            <a:pPr lvl="2"/>
            <a:r>
              <a:rPr lang="en-US" dirty="0" smtClean="0"/>
              <a:t>Access to a UI (User Interface: a station with the Grid environment)</a:t>
            </a:r>
          </a:p>
          <a:p>
            <a:pPr lvl="2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 of the commands to check and get the files</a:t>
            </a:r>
          </a:p>
          <a:p>
            <a:r>
              <a:rPr lang="en-US" dirty="0" smtClean="0"/>
              <a:t>Work around</a:t>
            </a:r>
          </a:p>
          <a:p>
            <a:pPr lvl="1"/>
            <a:r>
              <a:rPr lang="en-US" dirty="0" smtClean="0"/>
              <a:t>Mirror the Grid files to SRB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 err="1" smtClean="0"/>
              <a:t>Aspera</a:t>
            </a:r>
            <a:r>
              <a:rPr lang="fr-FR" noProof="0" dirty="0" smtClean="0"/>
              <a:t> - 7 </a:t>
            </a:r>
            <a:r>
              <a:rPr lang="fr-FR" noProof="0" dirty="0" err="1" smtClean="0"/>
              <a:t>Oct</a:t>
            </a:r>
            <a:r>
              <a:rPr lang="fr-FR" noProof="0" dirty="0" smtClean="0"/>
              <a:t> 2010, Lyon</a:t>
            </a:r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13</a:t>
            </a:fld>
            <a:endParaRPr lang="en-US" sz="1600" noProof="0">
              <a:solidFill>
                <a:srgbClr val="B9C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SRB Simulation Mirror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6360" cy="4937760"/>
          </a:xfrm>
        </p:spPr>
        <p:txBody>
          <a:bodyPr/>
          <a:lstStyle/>
          <a:p>
            <a:r>
              <a:rPr lang="en-US" dirty="0" smtClean="0"/>
              <a:t>Copy of the simulation files to SRB at Lyon</a:t>
            </a:r>
          </a:p>
          <a:p>
            <a:pPr lvl="1"/>
            <a:r>
              <a:rPr lang="en-US" dirty="0" smtClean="0"/>
              <a:t>Performed by batches running at Lyon</a:t>
            </a:r>
          </a:p>
          <a:p>
            <a:pPr lvl="1"/>
            <a:r>
              <a:rPr lang="en-US" dirty="0" smtClean="0"/>
              <a:t>Allow to regulate the transfer flow using BQS resources</a:t>
            </a:r>
          </a:p>
          <a:p>
            <a:pPr lvl="1"/>
            <a:r>
              <a:rPr lang="en-US" dirty="0" smtClean="0"/>
              <a:t>Indexation of the simulations (Showers and Events) in the database</a:t>
            </a:r>
          </a:p>
          <a:p>
            <a:pPr lvl="1"/>
            <a:r>
              <a:rPr lang="en-US" dirty="0" smtClean="0"/>
              <a:t>Easy network wide access using SRB clients</a:t>
            </a:r>
          </a:p>
          <a:p>
            <a:r>
              <a:rPr lang="en-US" dirty="0" smtClean="0"/>
              <a:t>Duplication of the Simulated Events files to the GPFS disk</a:t>
            </a:r>
          </a:p>
          <a:p>
            <a:pPr lvl="1"/>
            <a:r>
              <a:rPr lang="en-US" dirty="0" smtClean="0"/>
              <a:t>Immediate access for the CC users performing </a:t>
            </a:r>
            <a:r>
              <a:rPr lang="en-US" dirty="0" err="1" smtClean="0"/>
              <a:t>analysises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14</a:t>
            </a:fld>
            <a:endParaRPr lang="en-US" sz="1600" noProof="0">
              <a:solidFill>
                <a:srgbClr val="B9C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Library Pages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518" cy="4937760"/>
          </a:xfrm>
        </p:spPr>
        <p:txBody>
          <a:bodyPr/>
          <a:lstStyle/>
          <a:p>
            <a:r>
              <a:rPr lang="en-US" dirty="0" smtClean="0"/>
              <a:t>List of the Libraries</a:t>
            </a:r>
          </a:p>
          <a:p>
            <a:pPr lvl="1"/>
            <a:r>
              <a:rPr lang="en-US" dirty="0" smtClean="0"/>
              <a:t>Details of the simulation libraries</a:t>
            </a:r>
          </a:p>
          <a:p>
            <a:pPr lvl="2"/>
            <a:r>
              <a:rPr lang="en-US" dirty="0" smtClean="0"/>
              <a:t>Number of simulations</a:t>
            </a:r>
          </a:p>
          <a:p>
            <a:pPr lvl="2"/>
            <a:r>
              <a:rPr lang="en-US" dirty="0" smtClean="0"/>
              <a:t>Program and Model</a:t>
            </a:r>
          </a:p>
          <a:p>
            <a:pPr lvl="2"/>
            <a:r>
              <a:rPr lang="en-US" dirty="0" smtClean="0"/>
              <a:t>Date</a:t>
            </a:r>
          </a:p>
          <a:p>
            <a:pPr lvl="2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Loaded from the database</a:t>
            </a:r>
          </a:p>
          <a:p>
            <a:pPr lvl="1"/>
            <a:r>
              <a:rPr lang="en-US" dirty="0" smtClean="0"/>
              <a:t>Updated every 2 hours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AugerDb core</a:t>
            </a:r>
          </a:p>
          <a:p>
            <a:pPr lvl="1"/>
            <a:r>
              <a:rPr lang="en-US" dirty="0" smtClean="0"/>
              <a:t>Java, JSP, Struts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15</a:t>
            </a:fld>
            <a:endParaRPr lang="en-US" sz="1600" noProof="0">
              <a:solidFill>
                <a:srgbClr val="B9C06B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68800" y="1219200"/>
            <a:ext cx="4318000" cy="3263900"/>
          </a:xfrm>
          <a:prstGeom prst="rect">
            <a:avLst/>
          </a:prstGeom>
        </p:spPr>
      </p:pic>
      <p:pic>
        <p:nvPicPr>
          <p:cNvPr id="11" name="Picture 4" descr="E:\Developpements\projets\Auger\talks\presentations\Aspera - Lyon 7-8 Oct 2010\images\SimDb-shrink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594" y="3113972"/>
            <a:ext cx="4320000" cy="3591628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 rot="16200000" flipH="1">
            <a:off x="5286777" y="2572141"/>
            <a:ext cx="1285090" cy="4286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 err="1" smtClean="0"/>
              <a:t>Aspera</a:t>
            </a:r>
            <a:r>
              <a:rPr lang="fr-FR" noProof="0" dirty="0" smtClean="0"/>
              <a:t> - 7 </a:t>
            </a:r>
            <a:r>
              <a:rPr lang="fr-FR" noProof="0" dirty="0" err="1" smtClean="0"/>
              <a:t>Oct</a:t>
            </a:r>
            <a:r>
              <a:rPr lang="fr-FR" noProof="0" dirty="0" smtClean="0"/>
              <a:t> 2010, Lyon</a:t>
            </a:r>
            <a:endParaRPr lang="en-US" noProof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Search Pages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357158" y="1418438"/>
            <a:ext cx="4429156" cy="4738522"/>
          </a:xfrm>
        </p:spPr>
        <p:txBody>
          <a:bodyPr>
            <a:normAutofit/>
          </a:bodyPr>
          <a:lstStyle/>
          <a:p>
            <a:r>
              <a:rPr lang="en-US" dirty="0" smtClean="0"/>
              <a:t>Searches by simulation parameters from the database</a:t>
            </a:r>
          </a:p>
          <a:p>
            <a:pPr lvl="1"/>
            <a:r>
              <a:rPr lang="en-US" dirty="0" smtClean="0"/>
              <a:t>Simulation Program</a:t>
            </a:r>
          </a:p>
          <a:p>
            <a:pPr lvl="1"/>
            <a:r>
              <a:rPr lang="en-US" dirty="0" smtClean="0"/>
              <a:t>High Energy Model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Primary</a:t>
            </a:r>
          </a:p>
          <a:p>
            <a:pPr lvl="1"/>
            <a:r>
              <a:rPr lang="en-US" dirty="0" smtClean="0"/>
              <a:t>Angles</a:t>
            </a:r>
          </a:p>
          <a:p>
            <a:r>
              <a:rPr lang="en-US" dirty="0" smtClean="0"/>
              <a:t>Support for shower simulations and simulated events</a:t>
            </a:r>
          </a:p>
          <a:p>
            <a:r>
              <a:rPr lang="en-US" dirty="0" smtClean="0"/>
              <a:t>Selection between Grid Simulations or SRB Mirrors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16</a:t>
            </a:fld>
            <a:endParaRPr lang="en-US" sz="1600" noProof="0">
              <a:solidFill>
                <a:srgbClr val="B9C06B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0" y="1403783"/>
            <a:ext cx="4318000" cy="2336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26000" y="3581400"/>
            <a:ext cx="4318000" cy="29845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H="1">
            <a:off x="4899034" y="2222488"/>
            <a:ext cx="2157432" cy="15700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Aspera - 7 Oct 2010, Lyon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E5CC-98F7-490B-BEBF-87849E940467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9700"/>
            <a:ext cx="6591300" cy="31369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 t="11558" b="13476"/>
          <a:stretch>
            <a:fillRect/>
          </a:stretch>
        </p:blipFill>
        <p:spPr bwMode="auto">
          <a:xfrm>
            <a:off x="4214745" y="2078019"/>
            <a:ext cx="4929255" cy="24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0" y="3628452"/>
            <a:ext cx="4800600" cy="27723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95800" y="4381500"/>
            <a:ext cx="3810000" cy="2324100"/>
          </a:xfrm>
          <a:prstGeom prst="rect">
            <a:avLst/>
          </a:prstGeom>
        </p:spPr>
      </p:pic>
      <p:sp>
        <p:nvSpPr>
          <p:cNvPr id="14" name="Espace réservé de la date 3"/>
          <p:cNvSpPr txBox="1">
            <a:spLocks/>
          </p:cNvSpPr>
          <p:nvPr/>
        </p:nvSpPr>
        <p:spPr>
          <a:xfrm>
            <a:off x="6553200" y="6508750"/>
            <a:ext cx="2289175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t>Aspera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t> - 7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t>Oct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t> 2010, Lyon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2273300"/>
            <a:ext cx="4572000" cy="3670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Auger Experiment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6228"/>
            <a:ext cx="82296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largest Cosmic Rays Observatory</a:t>
            </a:r>
          </a:p>
          <a:p>
            <a:pPr lvl="1"/>
            <a:r>
              <a:rPr lang="en-US" sz="2000" dirty="0" smtClean="0"/>
              <a:t>3 000 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– in the Argentina Pampa</a:t>
            </a:r>
          </a:p>
          <a:p>
            <a:pPr lvl="1"/>
            <a:r>
              <a:rPr lang="en-US" sz="2000" dirty="0" smtClean="0"/>
              <a:t>1 600 Surface Detectors (Cherenkov)</a:t>
            </a:r>
          </a:p>
          <a:p>
            <a:pPr lvl="1"/>
            <a:r>
              <a:rPr lang="en-US" sz="2000" dirty="0" smtClean="0"/>
              <a:t>4 Fluorescence Telescopes</a:t>
            </a:r>
          </a:p>
          <a:p>
            <a:pPr lvl="2"/>
            <a:r>
              <a:rPr lang="en-US" sz="1800" dirty="0" smtClean="0"/>
              <a:t>6 x 4 Fluorescence Cameras</a:t>
            </a:r>
          </a:p>
          <a:p>
            <a:pPr lvl="2"/>
            <a:r>
              <a:rPr lang="en-US" dirty="0" smtClean="0"/>
              <a:t>10 % of the time (night – no moon)</a:t>
            </a:r>
          </a:p>
          <a:p>
            <a:pPr lvl="1"/>
            <a:r>
              <a:rPr lang="en-US" sz="2000" dirty="0" smtClean="0"/>
              <a:t>Hybrid Events  :  SD + FD</a:t>
            </a:r>
          </a:p>
          <a:p>
            <a:pPr lvl="2"/>
            <a:r>
              <a:rPr lang="en-US" sz="1800" dirty="0" smtClean="0"/>
              <a:t>Better determination of the energy</a:t>
            </a:r>
          </a:p>
          <a:p>
            <a:r>
              <a:rPr lang="en-US" dirty="0" smtClean="0"/>
              <a:t>High Energy Cosmic Ray</a:t>
            </a:r>
          </a:p>
          <a:p>
            <a:pPr lvl="1"/>
            <a:r>
              <a:rPr lang="en-US" dirty="0" smtClean="0"/>
              <a:t>Energy 10</a:t>
            </a:r>
            <a:r>
              <a:rPr lang="en-US" baseline="30000" dirty="0" smtClean="0"/>
              <a:t>20</a:t>
            </a:r>
          </a:p>
          <a:p>
            <a:pPr lvl="1"/>
            <a:r>
              <a:rPr lang="en-US" dirty="0" smtClean="0"/>
              <a:t>1 / km</a:t>
            </a:r>
            <a:r>
              <a:rPr lang="en-US" sz="2400" baseline="30000" dirty="0" smtClean="0"/>
              <a:t>2</a:t>
            </a:r>
            <a:r>
              <a:rPr lang="en-US" dirty="0" smtClean="0"/>
              <a:t>  / century</a:t>
            </a:r>
          </a:p>
          <a:p>
            <a:pPr lvl="1"/>
            <a:r>
              <a:rPr lang="en-US" dirty="0" smtClean="0"/>
              <a:t>Expected : 30 events/year</a:t>
            </a:r>
          </a:p>
          <a:p>
            <a:r>
              <a:rPr lang="en-US" dirty="0" smtClean="0"/>
              <a:t>Pierre Auger Observatory</a:t>
            </a:r>
          </a:p>
          <a:p>
            <a:pPr lvl="1"/>
            <a:r>
              <a:rPr lang="en-US" dirty="0" smtClean="0"/>
              <a:t>Experimental Array : 2001-2004</a:t>
            </a:r>
          </a:p>
          <a:p>
            <a:pPr lvl="1"/>
            <a:r>
              <a:rPr lang="en-US" dirty="0" smtClean="0"/>
              <a:t>Production Area : 2004-2010</a:t>
            </a:r>
          </a:p>
          <a:p>
            <a:pPr lvl="2"/>
            <a:r>
              <a:rPr lang="en-US" dirty="0" smtClean="0"/>
              <a:t>Full production : 2006-2010</a:t>
            </a:r>
          </a:p>
          <a:p>
            <a:pPr lvl="1"/>
            <a:r>
              <a:rPr lang="en-US" dirty="0" smtClean="0"/>
              <a:t>Observed UHECR : 50 (GZK effect)</a:t>
            </a:r>
          </a:p>
          <a:p>
            <a:pPr lvl="1"/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1</a:t>
            </a:fld>
            <a:endParaRPr lang="en-US" sz="1600" noProof="0">
              <a:solidFill>
                <a:srgbClr val="B9C06B"/>
              </a:solidFill>
            </a:endParaRP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6705600" y="1781175"/>
            <a:ext cx="2125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4F81BD"/>
                </a:solidFill>
              </a:rPr>
              <a:t>Fluorescence  Telescope</a:t>
            </a:r>
            <a:endParaRPr lang="en-US" sz="1200" b="1" u="sng" dirty="0">
              <a:solidFill>
                <a:srgbClr val="4F81BD"/>
              </a:solidFill>
            </a:endParaRPr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6705600" y="5849938"/>
            <a:ext cx="2125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 smtClean="0">
                <a:solidFill>
                  <a:srgbClr val="4F81BD"/>
                </a:solidFill>
              </a:rPr>
              <a:t>Surface Detector</a:t>
            </a:r>
            <a:endParaRPr lang="en-US" sz="1200" b="1" u="sng">
              <a:solidFill>
                <a:srgbClr val="4F81BD"/>
              </a:solidFill>
            </a:endParaRPr>
          </a:p>
        </p:txBody>
      </p:sp>
      <p:pic>
        <p:nvPicPr>
          <p:cNvPr id="16" name="Image 15" descr="Cuve-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114800"/>
            <a:ext cx="2514600" cy="18828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Image 19" descr="Telescope-F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616" y="1981200"/>
            <a:ext cx="2654183" cy="180152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49800" y="2489200"/>
            <a:ext cx="4394200" cy="3835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Taking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199" y="1274732"/>
            <a:ext cx="5408512" cy="12295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Local Data Taking</a:t>
            </a:r>
          </a:p>
          <a:p>
            <a:pPr lvl="1"/>
            <a:r>
              <a:rPr lang="en-US" dirty="0" smtClean="0"/>
              <a:t>Radio transfer from the thanks and telescopes to the </a:t>
            </a:r>
            <a:r>
              <a:rPr lang="en-US" dirty="0" err="1" smtClean="0"/>
              <a:t>Cdas</a:t>
            </a:r>
            <a:r>
              <a:rPr lang="en-US" dirty="0" smtClean="0"/>
              <a:t> main building (</a:t>
            </a:r>
            <a:r>
              <a:rPr lang="en-US" dirty="0" err="1" smtClean="0"/>
              <a:t>Malarg</a:t>
            </a:r>
            <a:r>
              <a:rPr lang="fr-FR" dirty="0" smtClean="0"/>
              <a:t>ü</a:t>
            </a:r>
            <a:r>
              <a:rPr lang="en-US" dirty="0" smtClean="0"/>
              <a:t>e)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2</a:t>
            </a:fld>
            <a:endParaRPr lang="en-US" sz="1600" noProof="0">
              <a:solidFill>
                <a:srgbClr val="B9C06B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7946142">
            <a:off x="4031394" y="2882049"/>
            <a:ext cx="21606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 hour by the road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4526182" y="2816961"/>
            <a:ext cx="1428760" cy="785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143636" y="1357282"/>
            <a:ext cx="214314" cy="2143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162288" y="92865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Mendoza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866815" y="928654"/>
            <a:ext cx="214314" cy="2143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004953" y="6429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</a:t>
            </a:r>
            <a:endParaRPr lang="fr-FR" dirty="0"/>
          </a:p>
        </p:txBody>
      </p:sp>
      <p:cxnSp>
        <p:nvCxnSpPr>
          <p:cNvPr id="23" name="Forme 22"/>
          <p:cNvCxnSpPr>
            <a:endCxn id="18" idx="6"/>
          </p:cNvCxnSpPr>
          <p:nvPr/>
        </p:nvCxnSpPr>
        <p:spPr>
          <a:xfrm rot="16200000" flipV="1">
            <a:off x="6134717" y="1687680"/>
            <a:ext cx="1039812" cy="59334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stCxn id="18" idx="0"/>
            <a:endCxn id="20" idx="2"/>
          </p:cNvCxnSpPr>
          <p:nvPr/>
        </p:nvCxnSpPr>
        <p:spPr>
          <a:xfrm rot="5400000" flipH="1" flipV="1">
            <a:off x="6898073" y="388540"/>
            <a:ext cx="321463" cy="161602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858016" y="1817762"/>
            <a:ext cx="1828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To Mendoza : 5 hours</a:t>
            </a:r>
            <a:endParaRPr lang="fr-FR" sz="105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209771" y="1246258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/>
              <a:t>To Paris : 15 hours</a:t>
            </a:r>
            <a:endParaRPr lang="fr-FR" sz="1050" b="1" dirty="0"/>
          </a:p>
        </p:txBody>
      </p:sp>
      <p:pic>
        <p:nvPicPr>
          <p:cNvPr id="41990" name="Picture 6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71612"/>
            <a:ext cx="366554" cy="368224"/>
          </a:xfrm>
          <a:prstGeom prst="rect">
            <a:avLst/>
          </a:prstGeom>
          <a:noFill/>
        </p:spPr>
      </p:pic>
      <p:pic>
        <p:nvPicPr>
          <p:cNvPr id="41991" name="Picture 7" descr="E:\Developpements\projets\Auger\talks\presentations\Aspera - Lyon 7-8 Oct 2010\images\av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2077" y="934285"/>
            <a:ext cx="354567" cy="351575"/>
          </a:xfrm>
          <a:prstGeom prst="rect">
            <a:avLst/>
          </a:prstGeom>
          <a:noFill/>
        </p:spPr>
      </p:pic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457200" y="2286000"/>
            <a:ext cx="43013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Merged in Events</a:t>
            </a:r>
          </a:p>
          <a:p>
            <a:pPr marL="822325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Root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format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822325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Immediate reconstruction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of the event parameters</a:t>
            </a:r>
          </a:p>
          <a:p>
            <a:pPr marL="822325" lvl="2" indent="-228600" defTabSz="9144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-112" charset="2"/>
              <a:buChar char="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Streaming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 4 triggers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Hybrid, Gold Events</a:t>
            </a:r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Copied to a data server for export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Daily transfer to Lyon</a:t>
            </a:r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1 – 3.5 GB/day (no calibration)</a:t>
            </a:r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Poor Pampa BW ~ 50KB/s</a:t>
            </a:r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-112" charset="2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Calibration data send by disk every 2 months</a:t>
            </a:r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547688" marR="0" lvl="1" indent="-2730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-112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à coins arrondis 63"/>
          <p:cNvSpPr>
            <a:spLocks noChangeArrowheads="1"/>
          </p:cNvSpPr>
          <p:nvPr/>
        </p:nvSpPr>
        <p:spPr bwMode="auto">
          <a:xfrm>
            <a:off x="847674" y="5144301"/>
            <a:ext cx="1330333" cy="7953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Gill Sans MT" pitchFamily="-112" charset="-18"/>
            </a:endParaRPr>
          </a:p>
        </p:txBody>
      </p:sp>
      <p:sp>
        <p:nvSpPr>
          <p:cNvPr id="63" name="Document 35"/>
          <p:cNvSpPr>
            <a:spLocks noChangeArrowheads="1"/>
          </p:cNvSpPr>
          <p:nvPr/>
        </p:nvSpPr>
        <p:spPr bwMode="auto">
          <a:xfrm>
            <a:off x="1371561" y="5349527"/>
            <a:ext cx="279399" cy="276221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8" name="Titr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Transfer</a:t>
            </a:r>
            <a:endParaRPr lang="fr-FR" dirty="0"/>
          </a:p>
        </p:txBody>
      </p:sp>
      <p:sp>
        <p:nvSpPr>
          <p:cNvPr id="139" name="Espace réservé du contenu 138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58201" cy="28674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IN2P3 Computer Center is the Main Repository for the Auger Data (Tier 0)</a:t>
            </a:r>
          </a:p>
          <a:p>
            <a:pPr lvl="1"/>
            <a:r>
              <a:rPr lang="en-US" dirty="0" smtClean="0"/>
              <a:t>The Pierre Auger Observatory data files are copied every nights from </a:t>
            </a:r>
            <a:br>
              <a:rPr lang="en-US" dirty="0" smtClean="0"/>
            </a:br>
            <a:r>
              <a:rPr lang="en-US" dirty="0" smtClean="0"/>
              <a:t>the Malargüe server to CCIN2P3 by batches running at Lyon</a:t>
            </a:r>
          </a:p>
          <a:p>
            <a:pPr lvl="1"/>
            <a:r>
              <a:rPr lang="en-US" dirty="0" smtClean="0"/>
              <a:t>The files are imported on a GPFS large disk (20 TB)</a:t>
            </a:r>
          </a:p>
          <a:p>
            <a:pPr lvl="1"/>
            <a:r>
              <a:rPr lang="en-US" dirty="0" smtClean="0"/>
              <a:t>The files are duplicated in SRB (Storage Resource Broker) </a:t>
            </a:r>
            <a:br>
              <a:rPr lang="en-US" dirty="0" smtClean="0"/>
            </a:br>
            <a:r>
              <a:rPr lang="en-US" dirty="0" smtClean="0"/>
              <a:t>for external access by the collaboration sites</a:t>
            </a:r>
          </a:p>
          <a:p>
            <a:pPr lvl="1"/>
            <a:r>
              <a:rPr lang="en-US" dirty="0" smtClean="0"/>
              <a:t>Double backup by the CC team (one kept in a separated building)</a:t>
            </a:r>
          </a:p>
          <a:p>
            <a:pPr lvl="1"/>
            <a:endParaRPr lang="en-US" dirty="0" smtClean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3</a:t>
            </a:fld>
            <a:endParaRPr lang="en-US" sz="1600" noProof="0">
              <a:solidFill>
                <a:srgbClr val="B9C06B"/>
              </a:solidFill>
            </a:endParaRPr>
          </a:p>
        </p:txBody>
      </p:sp>
      <p:sp>
        <p:nvSpPr>
          <p:cNvPr id="35" name="Espace réservé du numéro de diapositive 5"/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C1174-377A-445B-85C2-673DBD711E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38" name="Document 35"/>
          <p:cNvSpPr>
            <a:spLocks noChangeArrowheads="1"/>
          </p:cNvSpPr>
          <p:nvPr/>
        </p:nvSpPr>
        <p:spPr bwMode="auto">
          <a:xfrm>
            <a:off x="1182613" y="5285580"/>
            <a:ext cx="279399" cy="276221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à coins arrondis 41"/>
          <p:cNvSpPr>
            <a:spLocks noChangeArrowheads="1"/>
          </p:cNvSpPr>
          <p:nvPr/>
        </p:nvSpPr>
        <p:spPr bwMode="auto">
          <a:xfrm>
            <a:off x="5334000" y="3886200"/>
            <a:ext cx="1138176" cy="6012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itchFamily="-112" charset="-18"/>
              </a:rPr>
              <a:t>Oracle Database</a:t>
            </a:r>
            <a:endParaRPr lang="en-US" sz="1400" dirty="0">
              <a:solidFill>
                <a:srgbClr val="000000"/>
              </a:solidFill>
              <a:latin typeface="Gill Sans MT" pitchFamily="-112" charset="-18"/>
            </a:endParaRPr>
          </a:p>
        </p:txBody>
      </p:sp>
      <p:sp>
        <p:nvSpPr>
          <p:cNvPr id="44" name="Rectangle à coins arrondis 43"/>
          <p:cNvSpPr>
            <a:spLocks noChangeArrowheads="1"/>
          </p:cNvSpPr>
          <p:nvPr/>
        </p:nvSpPr>
        <p:spPr bwMode="auto">
          <a:xfrm>
            <a:off x="5626056" y="4804146"/>
            <a:ext cx="839799" cy="4159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ill Sans MT" pitchFamily="-112" charset="-18"/>
              </a:rPr>
              <a:t>SRB</a:t>
            </a:r>
            <a:endParaRPr lang="en-US" sz="1400" dirty="0">
              <a:solidFill>
                <a:srgbClr val="000000"/>
              </a:solidFill>
              <a:latin typeface="Gill Sans MT" pitchFamily="-112" charset="-18"/>
            </a:endParaRPr>
          </a:p>
        </p:txBody>
      </p:sp>
      <p:sp>
        <p:nvSpPr>
          <p:cNvPr id="48" name="Cylindre 47"/>
          <p:cNvSpPr>
            <a:spLocks noChangeArrowheads="1"/>
          </p:cNvSpPr>
          <p:nvPr/>
        </p:nvSpPr>
        <p:spPr bwMode="auto">
          <a:xfrm>
            <a:off x="4170357" y="5928730"/>
            <a:ext cx="1206477" cy="37013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D3E3F2"/>
              </a:gs>
              <a:gs pos="30000">
                <a:srgbClr val="C0D8EE"/>
              </a:gs>
              <a:gs pos="45000">
                <a:srgbClr val="BAD4EC"/>
              </a:gs>
              <a:gs pos="55000">
                <a:srgbClr val="BAD4EC"/>
              </a:gs>
              <a:gs pos="73000">
                <a:srgbClr val="C0D8EE"/>
              </a:gs>
              <a:gs pos="100000">
                <a:srgbClr val="D3E3F2"/>
              </a:gs>
            </a:gsLst>
            <a:lin ang="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 algn="ctr"/>
            <a:r>
              <a:rPr lang="en-US" sz="1100" dirty="0" smtClean="0"/>
              <a:t>GPFS Disk</a:t>
            </a:r>
            <a:endParaRPr lang="en-US" sz="1100" dirty="0"/>
          </a:p>
        </p:txBody>
      </p:sp>
      <p:cxnSp>
        <p:nvCxnSpPr>
          <p:cNvPr id="50" name="Connecteur droit avec flèche 49"/>
          <p:cNvCxnSpPr>
            <a:stCxn id="69" idx="2"/>
            <a:endCxn id="48" idx="1"/>
          </p:cNvCxnSpPr>
          <p:nvPr/>
        </p:nvCxnSpPr>
        <p:spPr>
          <a:xfrm rot="16200000" flipH="1">
            <a:off x="4448471" y="5603605"/>
            <a:ext cx="469664" cy="180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44" idx="3"/>
          </p:cNvCxnSpPr>
          <p:nvPr/>
        </p:nvCxnSpPr>
        <p:spPr>
          <a:xfrm>
            <a:off x="6465855" y="5012128"/>
            <a:ext cx="1124749" cy="557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69" idx="3"/>
            <a:endCxn id="44" idx="1"/>
          </p:cNvCxnSpPr>
          <p:nvPr/>
        </p:nvCxnSpPr>
        <p:spPr>
          <a:xfrm flipV="1">
            <a:off x="4987122" y="5012128"/>
            <a:ext cx="638934" cy="297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56" idx="2"/>
            <a:endCxn id="64" idx="0"/>
          </p:cNvCxnSpPr>
          <p:nvPr/>
        </p:nvCxnSpPr>
        <p:spPr>
          <a:xfrm rot="16200000" flipH="1">
            <a:off x="1067360" y="4698820"/>
            <a:ext cx="378982" cy="5119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63" idx="3"/>
            <a:endCxn id="69" idx="1"/>
          </p:cNvCxnSpPr>
          <p:nvPr/>
        </p:nvCxnSpPr>
        <p:spPr>
          <a:xfrm flipV="1">
            <a:off x="1650960" y="5309834"/>
            <a:ext cx="2547939" cy="17780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 à coins arrondis 55"/>
          <p:cNvSpPr>
            <a:spLocks noChangeArrowheads="1"/>
          </p:cNvSpPr>
          <p:nvPr/>
        </p:nvSpPr>
        <p:spPr bwMode="auto">
          <a:xfrm>
            <a:off x="409518" y="4306955"/>
            <a:ext cx="1182688" cy="4583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CCEC6"/>
              </a:gs>
              <a:gs pos="30000">
                <a:srgbClr val="E6B8AC"/>
              </a:gs>
              <a:gs pos="45000">
                <a:srgbClr val="E4B1A3"/>
              </a:gs>
              <a:gs pos="55000">
                <a:srgbClr val="E4B1A3"/>
              </a:gs>
              <a:gs pos="73000">
                <a:srgbClr val="E6B8AC"/>
              </a:gs>
              <a:gs pos="100000">
                <a:srgbClr val="ECCEC6"/>
              </a:gs>
            </a:gsLst>
            <a:lin ang="900000" scaled="1"/>
          </a:gradFill>
          <a:ln w="9525">
            <a:solidFill>
              <a:srgbClr val="B88472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Gill Sans MT" pitchFamily="-112" charset="-18"/>
              </a:rPr>
              <a:t>Cdas</a:t>
            </a:r>
            <a:r>
              <a:rPr lang="en-US" sz="1200" dirty="0" smtClean="0">
                <a:solidFill>
                  <a:srgbClr val="000000"/>
                </a:solidFill>
                <a:latin typeface="Gill Sans MT" pitchFamily="-112" charset="-18"/>
              </a:rPr>
              <a:t> Builder</a:t>
            </a:r>
            <a:endParaRPr lang="en-US" sz="1200" dirty="0">
              <a:solidFill>
                <a:srgbClr val="000000"/>
              </a:solidFill>
              <a:latin typeface="Gill Sans MT" pitchFamily="-112" charset="-18"/>
            </a:endParaRPr>
          </a:p>
        </p:txBody>
      </p:sp>
      <p:cxnSp>
        <p:nvCxnSpPr>
          <p:cNvPr id="58" name="Connecteur droit avec flèche 57"/>
          <p:cNvCxnSpPr>
            <a:stCxn id="69" idx="0"/>
            <a:endCxn id="42" idx="1"/>
          </p:cNvCxnSpPr>
          <p:nvPr/>
        </p:nvCxnSpPr>
        <p:spPr>
          <a:xfrm rot="5400000" flipH="1" flipV="1">
            <a:off x="4476607" y="4303209"/>
            <a:ext cx="973797" cy="7409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Document 35"/>
          <p:cNvSpPr>
            <a:spLocks noChangeArrowheads="1"/>
          </p:cNvSpPr>
          <p:nvPr/>
        </p:nvSpPr>
        <p:spPr bwMode="auto">
          <a:xfrm>
            <a:off x="920700" y="5214143"/>
            <a:ext cx="422245" cy="371004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3600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Gill Sans MT" pitchFamily="-112" charset="-18"/>
              </a:rPr>
              <a:t>Files</a:t>
            </a:r>
            <a:endParaRPr lang="en-US" sz="1000" dirty="0">
              <a:solidFill>
                <a:srgbClr val="000000"/>
              </a:solidFill>
              <a:latin typeface="Gill Sans MT" pitchFamily="-112" charset="-18"/>
            </a:endParaRPr>
          </a:p>
        </p:txBody>
      </p:sp>
      <p:sp>
        <p:nvSpPr>
          <p:cNvPr id="67" name="ZoneTexte 32"/>
          <p:cNvSpPr txBox="1">
            <a:spLocks noChangeArrowheads="1"/>
          </p:cNvSpPr>
          <p:nvPr/>
        </p:nvSpPr>
        <p:spPr bwMode="auto">
          <a:xfrm>
            <a:off x="1395369" y="4086677"/>
            <a:ext cx="1785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 smtClean="0">
                <a:latin typeface="Calibri" pitchFamily="-112" charset="0"/>
              </a:rPr>
              <a:t>Restricted Access</a:t>
            </a:r>
            <a:endParaRPr lang="en-US" sz="1200" i="1" dirty="0">
              <a:latin typeface="Calibri" pitchFamily="-112" charset="0"/>
            </a:endParaRPr>
          </a:p>
        </p:txBody>
      </p:sp>
      <p:sp>
        <p:nvSpPr>
          <p:cNvPr id="68" name="ZoneTexte 32"/>
          <p:cNvSpPr txBox="1">
            <a:spLocks noChangeArrowheads="1"/>
          </p:cNvSpPr>
          <p:nvPr/>
        </p:nvSpPr>
        <p:spPr bwMode="auto">
          <a:xfrm>
            <a:off x="1557289" y="4642638"/>
            <a:ext cx="178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 smtClean="0">
                <a:latin typeface="Calibri" pitchFamily="-112" charset="0"/>
              </a:rPr>
              <a:t>Daily Event Building and Export</a:t>
            </a:r>
            <a:endParaRPr lang="en-US" sz="1200" i="1" dirty="0">
              <a:latin typeface="Calibri" pitchFamily="-112" charset="0"/>
            </a:endParaRPr>
          </a:p>
        </p:txBody>
      </p:sp>
      <p:sp>
        <p:nvSpPr>
          <p:cNvPr id="69" name="Rectangle à coins arrondis 68"/>
          <p:cNvSpPr>
            <a:spLocks noChangeArrowheads="1"/>
          </p:cNvSpPr>
          <p:nvPr/>
        </p:nvSpPr>
        <p:spPr bwMode="auto">
          <a:xfrm>
            <a:off x="4198899" y="5160601"/>
            <a:ext cx="788223" cy="2984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Gill Sans MT" pitchFamily="-112" charset="-18"/>
              </a:rPr>
              <a:t>Batch</a:t>
            </a:r>
            <a:endParaRPr lang="en-US" sz="1600" dirty="0">
              <a:solidFill>
                <a:srgbClr val="000000"/>
              </a:solidFill>
              <a:latin typeface="Gill Sans MT" pitchFamily="-112" charset="-18"/>
            </a:endParaRPr>
          </a:p>
        </p:txBody>
      </p:sp>
      <p:sp>
        <p:nvSpPr>
          <p:cNvPr id="74" name="ZoneTexte 32"/>
          <p:cNvSpPr txBox="1">
            <a:spLocks noChangeArrowheads="1"/>
          </p:cNvSpPr>
          <p:nvPr/>
        </p:nvSpPr>
        <p:spPr bwMode="auto">
          <a:xfrm>
            <a:off x="1204833" y="5666579"/>
            <a:ext cx="11604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Data Server</a:t>
            </a:r>
            <a:endParaRPr lang="en-US" sz="1200" dirty="0">
              <a:latin typeface="+mn-lt"/>
            </a:endParaRPr>
          </a:p>
        </p:txBody>
      </p:sp>
      <p:cxnSp>
        <p:nvCxnSpPr>
          <p:cNvPr id="53" name="Connecteur droit avec flèche 52"/>
          <p:cNvCxnSpPr>
            <a:stCxn id="44" idx="3"/>
          </p:cNvCxnSpPr>
          <p:nvPr/>
        </p:nvCxnSpPr>
        <p:spPr>
          <a:xfrm flipV="1">
            <a:off x="6465855" y="4681462"/>
            <a:ext cx="1051724" cy="330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37" name="Groupe 136"/>
          <p:cNvGrpSpPr>
            <a:grpSpLocks noChangeAspect="1"/>
          </p:cNvGrpSpPr>
          <p:nvPr/>
        </p:nvGrpSpPr>
        <p:grpSpPr>
          <a:xfrm>
            <a:off x="7517579" y="4207100"/>
            <a:ext cx="1321621" cy="948724"/>
            <a:chOff x="7404095" y="2650662"/>
            <a:chExt cx="1468468" cy="1054138"/>
          </a:xfrm>
        </p:grpSpPr>
        <p:sp>
          <p:nvSpPr>
            <p:cNvPr id="46" name="Hexagone 45"/>
            <p:cNvSpPr>
              <a:spLocks noChangeArrowheads="1"/>
            </p:cNvSpPr>
            <p:nvPr/>
          </p:nvSpPr>
          <p:spPr bwMode="auto">
            <a:xfrm>
              <a:off x="7404095" y="2650662"/>
              <a:ext cx="1468468" cy="1054138"/>
            </a:xfrm>
            <a:prstGeom prst="hexagon">
              <a:avLst>
                <a:gd name="adj" fmla="val 25002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ill Sans MT" pitchFamily="-112" charset="-18"/>
                </a:rPr>
                <a:t>HPSS</a:t>
              </a:r>
              <a:endParaRPr lang="en-US" sz="1200" dirty="0">
                <a:solidFill>
                  <a:srgbClr val="000000"/>
                </a:solidFill>
                <a:latin typeface="Gill Sans MT" pitchFamily="-112" charset="-18"/>
              </a:endParaRPr>
            </a:p>
          </p:txBody>
        </p:sp>
        <p:sp>
          <p:nvSpPr>
            <p:cNvPr id="80" name="Organigramme : Stockage à accès séquentiel 79"/>
            <p:cNvSpPr/>
            <p:nvPr/>
          </p:nvSpPr>
          <p:spPr>
            <a:xfrm>
              <a:off x="7542152" y="3198357"/>
              <a:ext cx="347663" cy="312718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81" name="Organigramme : Stockage à accès séquentiel 80"/>
            <p:cNvSpPr/>
            <p:nvPr/>
          </p:nvSpPr>
          <p:spPr>
            <a:xfrm>
              <a:off x="7960500" y="3198357"/>
              <a:ext cx="347663" cy="312718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82" name="Organigramme : Stockage à accès séquentiel 81"/>
            <p:cNvSpPr/>
            <p:nvPr/>
          </p:nvSpPr>
          <p:spPr>
            <a:xfrm>
              <a:off x="8378848" y="3198357"/>
              <a:ext cx="347663" cy="312718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136" name="Groupe 135"/>
          <p:cNvGrpSpPr>
            <a:grpSpLocks noChangeAspect="1"/>
          </p:cNvGrpSpPr>
          <p:nvPr/>
        </p:nvGrpSpPr>
        <p:grpSpPr>
          <a:xfrm>
            <a:off x="7590604" y="5334265"/>
            <a:ext cx="1223036" cy="470053"/>
            <a:chOff x="7485069" y="3704800"/>
            <a:chExt cx="1358929" cy="522282"/>
          </a:xfrm>
        </p:grpSpPr>
        <p:sp>
          <p:nvSpPr>
            <p:cNvPr id="93" name="Rectangle 92"/>
            <p:cNvSpPr/>
            <p:nvPr/>
          </p:nvSpPr>
          <p:spPr>
            <a:xfrm>
              <a:off x="7485069" y="3704800"/>
              <a:ext cx="1358929" cy="5222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Cylindre 88"/>
            <p:cNvSpPr>
              <a:spLocks noChangeArrowheads="1"/>
            </p:cNvSpPr>
            <p:nvPr/>
          </p:nvSpPr>
          <p:spPr bwMode="auto">
            <a:xfrm>
              <a:off x="7658924" y="3840614"/>
              <a:ext cx="556405" cy="161029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1200" dirty="0"/>
            </a:p>
          </p:txBody>
        </p:sp>
        <p:sp>
          <p:nvSpPr>
            <p:cNvPr id="90" name="Cylindre 89"/>
            <p:cNvSpPr>
              <a:spLocks noChangeArrowheads="1"/>
            </p:cNvSpPr>
            <p:nvPr/>
          </p:nvSpPr>
          <p:spPr bwMode="auto">
            <a:xfrm>
              <a:off x="7914515" y="3892104"/>
              <a:ext cx="556405" cy="161029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1200" dirty="0"/>
            </a:p>
          </p:txBody>
        </p:sp>
        <p:sp>
          <p:nvSpPr>
            <p:cNvPr id="91" name="Cylindre 90"/>
            <p:cNvSpPr>
              <a:spLocks noChangeArrowheads="1"/>
            </p:cNvSpPr>
            <p:nvPr/>
          </p:nvSpPr>
          <p:spPr bwMode="auto">
            <a:xfrm>
              <a:off x="8206619" y="3965130"/>
              <a:ext cx="556405" cy="161029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1200" dirty="0"/>
            </a:p>
          </p:txBody>
        </p:sp>
      </p:grpSp>
      <p:sp>
        <p:nvSpPr>
          <p:cNvPr id="98" name="ZoneTexte 32"/>
          <p:cNvSpPr txBox="1">
            <a:spLocks noChangeArrowheads="1"/>
          </p:cNvSpPr>
          <p:nvPr/>
        </p:nvSpPr>
        <p:spPr bwMode="auto">
          <a:xfrm>
            <a:off x="1544621" y="5897222"/>
            <a:ext cx="1785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 smtClean="0">
                <a:latin typeface="Calibri" pitchFamily="-112" charset="0"/>
              </a:rPr>
              <a:t>Access reserved to the data transfer</a:t>
            </a:r>
            <a:endParaRPr lang="en-US" sz="1200" i="1" dirty="0">
              <a:latin typeface="Calibri" pitchFamily="-112" charset="0"/>
            </a:endParaRPr>
          </a:p>
        </p:txBody>
      </p:sp>
      <p:sp>
        <p:nvSpPr>
          <p:cNvPr id="110" name="Arc 109"/>
          <p:cNvSpPr/>
          <p:nvPr/>
        </p:nvSpPr>
        <p:spPr>
          <a:xfrm flipH="1">
            <a:off x="2738379" y="4164413"/>
            <a:ext cx="539728" cy="2358128"/>
          </a:xfrm>
          <a:prstGeom prst="arc">
            <a:avLst>
              <a:gd name="adj1" fmla="val 5468972"/>
              <a:gd name="adj2" fmla="val 16186253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Arc 110"/>
          <p:cNvSpPr/>
          <p:nvPr/>
        </p:nvSpPr>
        <p:spPr>
          <a:xfrm>
            <a:off x="3760743" y="4153952"/>
            <a:ext cx="547695" cy="2358128"/>
          </a:xfrm>
          <a:prstGeom prst="arc">
            <a:avLst>
              <a:gd name="adj1" fmla="val 5468972"/>
              <a:gd name="adj2" fmla="val 16186253"/>
            </a:avLst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32"/>
          <p:cNvSpPr txBox="1">
            <a:spLocks noChangeArrowheads="1"/>
          </p:cNvSpPr>
          <p:nvPr/>
        </p:nvSpPr>
        <p:spPr bwMode="auto">
          <a:xfrm>
            <a:off x="3886200" y="4599801"/>
            <a:ext cx="1401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itchFamily="-112" charset="0"/>
              </a:rPr>
              <a:t>Every Night</a:t>
            </a:r>
            <a:endParaRPr lang="en-US" sz="1200" i="1" dirty="0">
              <a:latin typeface="Calibri" pitchFamily="-112" charset="0"/>
            </a:endParaRPr>
          </a:p>
        </p:txBody>
      </p:sp>
      <p:sp>
        <p:nvSpPr>
          <p:cNvPr id="113" name="ZoneTexte 32"/>
          <p:cNvSpPr txBox="1">
            <a:spLocks noChangeArrowheads="1"/>
          </p:cNvSpPr>
          <p:nvPr/>
        </p:nvSpPr>
        <p:spPr bwMode="auto">
          <a:xfrm>
            <a:off x="1039767" y="6345838"/>
            <a:ext cx="1844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-112" charset="0"/>
              </a:rPr>
              <a:t>Malargüe Area</a:t>
            </a:r>
            <a:endParaRPr lang="en-US" b="1" i="1" dirty="0">
              <a:latin typeface="Calibri" pitchFamily="-112" charset="0"/>
            </a:endParaRPr>
          </a:p>
        </p:txBody>
      </p:sp>
      <p:sp>
        <p:nvSpPr>
          <p:cNvPr id="114" name="ZoneTexte 32"/>
          <p:cNvSpPr txBox="1">
            <a:spLocks noChangeArrowheads="1"/>
          </p:cNvSpPr>
          <p:nvPr/>
        </p:nvSpPr>
        <p:spPr bwMode="auto">
          <a:xfrm>
            <a:off x="4543388" y="6345838"/>
            <a:ext cx="1844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-112" charset="0"/>
              </a:rPr>
              <a:t>Lyon Area</a:t>
            </a:r>
            <a:endParaRPr lang="en-US" b="1" i="1" dirty="0">
              <a:latin typeface="Calibri" pitchFamily="-112" charset="0"/>
            </a:endParaRPr>
          </a:p>
        </p:txBody>
      </p:sp>
      <p:sp>
        <p:nvSpPr>
          <p:cNvPr id="142" name="ZoneTexte 32"/>
          <p:cNvSpPr txBox="1">
            <a:spLocks noChangeArrowheads="1"/>
          </p:cNvSpPr>
          <p:nvPr/>
        </p:nvSpPr>
        <p:spPr bwMode="auto">
          <a:xfrm>
            <a:off x="6746068" y="3886200"/>
            <a:ext cx="1635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itchFamily="-112" charset="0"/>
              </a:rPr>
              <a:t>Large Files (&gt; 100 MB)</a:t>
            </a:r>
            <a:endParaRPr lang="en-US" sz="1200" i="1" dirty="0">
              <a:latin typeface="Calibri" pitchFamily="-112" charset="0"/>
            </a:endParaRPr>
          </a:p>
        </p:txBody>
      </p:sp>
      <p:cxnSp>
        <p:nvCxnSpPr>
          <p:cNvPr id="47" name="Connecteur droit avec flèche 46"/>
          <p:cNvCxnSpPr>
            <a:stCxn id="44" idx="2"/>
          </p:cNvCxnSpPr>
          <p:nvPr/>
        </p:nvCxnSpPr>
        <p:spPr>
          <a:xfrm rot="16200000" flipH="1">
            <a:off x="5976689" y="5289377"/>
            <a:ext cx="493378" cy="354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ZoneTexte 32"/>
          <p:cNvSpPr txBox="1">
            <a:spLocks noChangeArrowheads="1"/>
          </p:cNvSpPr>
          <p:nvPr/>
        </p:nvSpPr>
        <p:spPr bwMode="auto">
          <a:xfrm>
            <a:off x="5913461" y="5790230"/>
            <a:ext cx="1401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itchFamily="-112" charset="0"/>
              </a:rPr>
              <a:t>External Users</a:t>
            </a:r>
            <a:endParaRPr lang="en-US" sz="1200" i="1" dirty="0"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 Manager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32873" cy="5137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Manage the daily transfers of the data</a:t>
            </a:r>
          </a:p>
          <a:p>
            <a:pPr lvl="1"/>
            <a:r>
              <a:rPr lang="en-US" dirty="0" smtClean="0"/>
              <a:t>Run the import batches every night</a:t>
            </a:r>
          </a:p>
          <a:p>
            <a:pPr lvl="1"/>
            <a:r>
              <a:rPr lang="en-US" dirty="0" smtClean="0"/>
              <a:t>Duplicated the imported files to SRB</a:t>
            </a:r>
          </a:p>
          <a:p>
            <a:pPr lvl="1"/>
            <a:r>
              <a:rPr lang="en-US" dirty="0" smtClean="0"/>
              <a:t>Checks the MD5 keys of the imported files</a:t>
            </a:r>
          </a:p>
          <a:p>
            <a:pPr lvl="1"/>
            <a:r>
              <a:rPr lang="en-US" dirty="0" smtClean="0"/>
              <a:t>Registers the status of the files in the Oracle database</a:t>
            </a:r>
          </a:p>
          <a:p>
            <a:pPr lvl="1"/>
            <a:r>
              <a:rPr lang="en-US" dirty="0" smtClean="0"/>
              <a:t>Registers the status of the import batches in the database</a:t>
            </a:r>
          </a:p>
          <a:p>
            <a:r>
              <a:rPr lang="en-US" dirty="0" smtClean="0"/>
              <a:t>Xpir - Expert system supervisor</a:t>
            </a:r>
          </a:p>
          <a:p>
            <a:pPr lvl="1"/>
            <a:r>
              <a:rPr lang="en-US" dirty="0" smtClean="0"/>
              <a:t>Checks for the submitted transfer batches</a:t>
            </a:r>
          </a:p>
          <a:p>
            <a:pPr lvl="1"/>
            <a:r>
              <a:rPr lang="en-US" dirty="0" smtClean="0"/>
              <a:t>Stars transfers if new files available at Malargüe</a:t>
            </a:r>
          </a:p>
          <a:p>
            <a:pPr lvl="1"/>
            <a:r>
              <a:rPr lang="en-US" dirty="0" smtClean="0"/>
              <a:t>Fixes usual errors (stopped batches, not saved files, …)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Part of the AugerDb project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Hibernate framework to access the database (Object Relational Bridge)</a:t>
            </a:r>
          </a:p>
          <a:p>
            <a:pPr lvl="1"/>
            <a:r>
              <a:rPr lang="en-US" dirty="0" smtClean="0"/>
              <a:t>Jargon – SRB Java API</a:t>
            </a:r>
          </a:p>
          <a:p>
            <a:pPr lvl="1"/>
            <a:r>
              <a:rPr lang="en-US" dirty="0" smtClean="0"/>
              <a:t>CLIPS: a rules oriented language from NASA</a:t>
            </a:r>
          </a:p>
          <a:p>
            <a:pPr lvl="1"/>
            <a:endParaRPr lang="en-US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4</a:t>
            </a:fld>
            <a:endParaRPr lang="en-US" sz="1600" noProof="0">
              <a:solidFill>
                <a:srgbClr val="B9C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SRB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Data Grid distributed files manager</a:t>
            </a:r>
          </a:p>
          <a:p>
            <a:pPr lvl="1"/>
            <a:r>
              <a:rPr lang="en-US" dirty="0" smtClean="0"/>
              <a:t>Developed by the San Diego Supercomputer Center (SDSC)</a:t>
            </a:r>
          </a:p>
          <a:p>
            <a:pPr lvl="1"/>
            <a:r>
              <a:rPr lang="en-US" dirty="0" smtClean="0"/>
              <a:t>Semi-transparent integration of the HPSS tape robot and of pools of disks</a:t>
            </a:r>
          </a:p>
          <a:p>
            <a:pPr lvl="2"/>
            <a:r>
              <a:rPr lang="en-US" dirty="0" smtClean="0"/>
              <a:t>Transparent for the readers</a:t>
            </a:r>
          </a:p>
          <a:p>
            <a:pPr lvl="2"/>
            <a:r>
              <a:rPr lang="en-US" dirty="0" smtClean="0"/>
              <a:t>Driven by resources for the writers (small files // large files)</a:t>
            </a:r>
          </a:p>
          <a:p>
            <a:pPr lvl="1"/>
            <a:r>
              <a:rPr lang="en-US" dirty="0" smtClean="0"/>
              <a:t>Gives a network wide access to the data files</a:t>
            </a:r>
          </a:p>
          <a:p>
            <a:pPr lvl="1"/>
            <a:r>
              <a:rPr lang="en-US" dirty="0" smtClean="0"/>
              <a:t>Stable, reliable, quite fast</a:t>
            </a:r>
          </a:p>
          <a:p>
            <a:pPr lvl="1"/>
            <a:r>
              <a:rPr lang="en-US" dirty="0" smtClean="0"/>
              <a:t>Protection by password</a:t>
            </a:r>
          </a:p>
          <a:p>
            <a:pPr lvl="1"/>
            <a:r>
              <a:rPr lang="en-US" dirty="0" smtClean="0"/>
              <a:t>Cross platform implementation : Linux, Windows, Mac OS X</a:t>
            </a:r>
          </a:p>
          <a:p>
            <a:pPr lvl="1"/>
            <a:r>
              <a:rPr lang="en-US" dirty="0" smtClean="0"/>
              <a:t>VERY simple to install (only few executables to download)</a:t>
            </a:r>
          </a:p>
          <a:p>
            <a:r>
              <a:rPr lang="en-US" dirty="0" smtClean="0"/>
              <a:t>Auger usage</a:t>
            </a:r>
          </a:p>
          <a:p>
            <a:pPr lvl="1"/>
            <a:r>
              <a:rPr lang="en-US" dirty="0" smtClean="0"/>
              <a:t>Read-only access for the Auger collaborators</a:t>
            </a:r>
          </a:p>
          <a:p>
            <a:pPr lvl="1"/>
            <a:r>
              <a:rPr lang="en-US" dirty="0" smtClean="0"/>
              <a:t>Need a CC account to get the authorization parameters</a:t>
            </a:r>
          </a:p>
          <a:p>
            <a:pPr lvl="1"/>
            <a:endParaRPr lang="en-US" dirty="0" smtClean="0"/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5</a:t>
            </a:fld>
            <a:endParaRPr lang="en-US" sz="1600" noProof="0">
              <a:solidFill>
                <a:srgbClr val="B9C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10100" y="3657600"/>
            <a:ext cx="4533900" cy="2755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57700" y="1143000"/>
            <a:ext cx="4533900" cy="2387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 for the Data Transfers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0832" cy="4937760"/>
          </a:xfrm>
        </p:spPr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List of the most recent imports</a:t>
            </a:r>
          </a:p>
          <a:p>
            <a:pPr lvl="1"/>
            <a:r>
              <a:rPr lang="en-US" dirty="0" smtClean="0"/>
              <a:t>Status of the imports</a:t>
            </a:r>
          </a:p>
          <a:p>
            <a:pPr lvl="1"/>
            <a:r>
              <a:rPr lang="en-US" dirty="0" smtClean="0"/>
              <a:t>Status of the data files</a:t>
            </a:r>
          </a:p>
          <a:p>
            <a:pPr lvl="1"/>
            <a:r>
              <a:rPr lang="en-US" dirty="0" smtClean="0"/>
              <a:t>Details of each imports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Dynamic web pages build </a:t>
            </a:r>
            <a:br>
              <a:rPr lang="en-US" dirty="0" smtClean="0"/>
            </a:br>
            <a:r>
              <a:rPr lang="en-US" dirty="0" smtClean="0"/>
              <a:t>from database </a:t>
            </a:r>
            <a:r>
              <a:rPr lang="en-US" dirty="0" err="1" smtClean="0"/>
              <a:t>queryies</a:t>
            </a:r>
            <a:endParaRPr lang="en-US" dirty="0" smtClean="0"/>
          </a:p>
          <a:p>
            <a:pPr lvl="1"/>
            <a:r>
              <a:rPr lang="en-US" dirty="0" smtClean="0"/>
              <a:t>AugerDb core</a:t>
            </a:r>
          </a:p>
          <a:p>
            <a:pPr lvl="1"/>
            <a:r>
              <a:rPr lang="en-US" dirty="0" smtClean="0"/>
              <a:t>Java, JSP, Struts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6</a:t>
            </a:fld>
            <a:endParaRPr lang="en-US" sz="1600" noProof="0">
              <a:solidFill>
                <a:srgbClr val="B9C06B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16200000" flipH="1">
            <a:off x="4929587" y="3143645"/>
            <a:ext cx="1928032" cy="2143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Calibration transferred by IDE Hard Disk every 2 months</a:t>
            </a:r>
          </a:p>
          <a:p>
            <a:pPr lvl="1"/>
            <a:r>
              <a:rPr lang="en-US" dirty="0" smtClean="0"/>
              <a:t>Too large for the network</a:t>
            </a:r>
          </a:p>
          <a:p>
            <a:pPr lvl="2"/>
            <a:r>
              <a:rPr lang="en-US" dirty="0" smtClean="0"/>
              <a:t>Limitation to 50 KB/s of the link in the Pampa (or less)</a:t>
            </a:r>
          </a:p>
          <a:p>
            <a:pPr lvl="2"/>
            <a:r>
              <a:rPr lang="en-US" dirty="0" smtClean="0"/>
              <a:t>Experimental limit : 3.5 GB / day</a:t>
            </a:r>
          </a:p>
          <a:p>
            <a:pPr lvl="1"/>
            <a:r>
              <a:rPr lang="en-US" dirty="0" smtClean="0"/>
              <a:t>Send to the LAL by UPS</a:t>
            </a:r>
          </a:p>
          <a:p>
            <a:pPr lvl="1"/>
            <a:r>
              <a:rPr lang="en-US" dirty="0" smtClean="0"/>
              <a:t>Copied to Lyon by the network</a:t>
            </a:r>
          </a:p>
          <a:p>
            <a:pPr lvl="1"/>
            <a:r>
              <a:rPr lang="en-US" dirty="0" smtClean="0"/>
              <a:t>Copied to SRB, checked, registered in Oracle by Import Manager</a:t>
            </a:r>
          </a:p>
          <a:p>
            <a:r>
              <a:rPr lang="en-US" dirty="0" smtClean="0"/>
              <a:t>Data size</a:t>
            </a:r>
          </a:p>
          <a:p>
            <a:pPr lvl="1"/>
            <a:r>
              <a:rPr lang="en-US" dirty="0" smtClean="0"/>
              <a:t>9.3 TB of data since 2001</a:t>
            </a:r>
          </a:p>
          <a:p>
            <a:pPr lvl="1"/>
            <a:r>
              <a:rPr lang="en-US" dirty="0" smtClean="0"/>
              <a:t>8 TB since 2006 (full activity of the observatory)</a:t>
            </a:r>
          </a:p>
          <a:p>
            <a:pPr lvl="2"/>
            <a:r>
              <a:rPr lang="en-US" dirty="0" smtClean="0"/>
              <a:t>1.2 TB of reconstructed data</a:t>
            </a:r>
          </a:p>
          <a:p>
            <a:pPr lvl="1"/>
            <a:r>
              <a:rPr lang="en-US" dirty="0" smtClean="0"/>
              <a:t>Average : </a:t>
            </a:r>
          </a:p>
          <a:p>
            <a:pPr lvl="2"/>
            <a:r>
              <a:rPr lang="en-US" dirty="0" smtClean="0"/>
              <a:t>Reconstructed data: 850 MB/day</a:t>
            </a:r>
          </a:p>
          <a:p>
            <a:pPr lvl="2"/>
            <a:r>
              <a:rPr lang="en-US" dirty="0" smtClean="0"/>
              <a:t>Raw data + Calibration: 4.8 GB/day</a:t>
            </a:r>
          </a:p>
          <a:p>
            <a:pPr lvl="1"/>
            <a:r>
              <a:rPr lang="en-US" dirty="0" smtClean="0"/>
              <a:t>Fluctuations related to the fluorescence activity (Moon periods)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7</a:t>
            </a:fld>
            <a:endParaRPr lang="en-US" sz="1600" noProof="0">
              <a:solidFill>
                <a:srgbClr val="B9C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 simulation activities</a:t>
            </a:r>
          </a:p>
          <a:p>
            <a:pPr lvl="1"/>
            <a:r>
              <a:rPr lang="en-US" dirty="0" smtClean="0"/>
              <a:t>Simulation of the atmospheric showers</a:t>
            </a:r>
          </a:p>
          <a:p>
            <a:pPr lvl="2"/>
            <a:r>
              <a:rPr lang="en-US" dirty="0" smtClean="0"/>
              <a:t>2 Fortran programs: Aires and Corsika</a:t>
            </a:r>
          </a:p>
          <a:p>
            <a:pPr lvl="1"/>
            <a:r>
              <a:rPr lang="en-US" dirty="0" smtClean="0"/>
              <a:t>Simulation of the answer of detector to a simulated showers</a:t>
            </a:r>
          </a:p>
          <a:p>
            <a:pPr lvl="2"/>
            <a:r>
              <a:rPr lang="en-US" dirty="0" smtClean="0"/>
              <a:t>Auger analysis framework: C++ &amp; Root</a:t>
            </a:r>
          </a:p>
          <a:p>
            <a:r>
              <a:rPr lang="en-US" dirty="0" smtClean="0"/>
              <a:t>Initially performed at Lyon</a:t>
            </a:r>
          </a:p>
          <a:p>
            <a:pPr lvl="1"/>
            <a:r>
              <a:rPr lang="en-US" dirty="0" smtClean="0"/>
              <a:t>Still used by user productions</a:t>
            </a:r>
          </a:p>
          <a:p>
            <a:r>
              <a:rPr lang="en-US" dirty="0" smtClean="0"/>
              <a:t>Official libraries simulated on the Grid since 2008</a:t>
            </a:r>
          </a:p>
          <a:p>
            <a:pPr lvl="1"/>
            <a:r>
              <a:rPr lang="en-US" dirty="0" smtClean="0"/>
              <a:t>100 000 simulated showers</a:t>
            </a:r>
          </a:p>
          <a:p>
            <a:pPr lvl="3"/>
            <a:r>
              <a:rPr lang="en-US" dirty="0" smtClean="0"/>
              <a:t>50 000 user shower simulations</a:t>
            </a:r>
          </a:p>
          <a:p>
            <a:pPr lvl="3"/>
            <a:r>
              <a:rPr lang="en-US" dirty="0" smtClean="0"/>
              <a:t>50 000 Corsika Grid showers (official libraries)</a:t>
            </a:r>
          </a:p>
          <a:p>
            <a:pPr lvl="2"/>
            <a:r>
              <a:rPr lang="en-US" dirty="0" smtClean="0"/>
              <a:t>Large files - Total of 20 TB  (~ 250 MB/file)</a:t>
            </a:r>
          </a:p>
          <a:p>
            <a:pPr lvl="3"/>
            <a:r>
              <a:rPr lang="en-US" dirty="0" smtClean="0"/>
              <a:t>Mainly Iron and Proton primaries</a:t>
            </a:r>
          </a:p>
          <a:p>
            <a:pPr lvl="3"/>
            <a:r>
              <a:rPr lang="en-US" dirty="0" smtClean="0"/>
              <a:t>Ranges of energy and angles</a:t>
            </a:r>
          </a:p>
          <a:p>
            <a:pPr lvl="1"/>
            <a:r>
              <a:rPr lang="en-US" dirty="0" smtClean="0"/>
              <a:t>150 000 simulated events [3 events / shower] (only for the official libraries)</a:t>
            </a:r>
          </a:p>
          <a:p>
            <a:pPr lvl="2"/>
            <a:r>
              <a:rPr lang="en-US" dirty="0" smtClean="0"/>
              <a:t>Small files - Total of 0.85 TB (~ 2 x 3 MB / files [simulation + reconstruction])</a:t>
            </a:r>
          </a:p>
          <a:p>
            <a:pPr lvl="2"/>
            <a:r>
              <a:rPr lang="en-US" dirty="0" smtClean="0"/>
              <a:t>Support for the Hybrid events since 2009</a:t>
            </a:r>
          </a:p>
          <a:p>
            <a:pPr lvl="2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smtClean="0"/>
              <a:t>Aspera - 7 Oct 2010, Lyon</a:t>
            </a:r>
            <a:endParaRPr lang="en-US" noProof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9A1C7-2824-4361-93B0-7E5079C76652}" type="slidenum">
              <a:rPr lang="en-US" noProof="0" smtClean="0"/>
              <a:pPr/>
              <a:t>8</a:t>
            </a:fld>
            <a:endParaRPr lang="en-US" sz="1600" noProof="0">
              <a:solidFill>
                <a:srgbClr val="B9C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Origine.thmx</Template>
  <TotalTime>2837</TotalTime>
  <Words>1293</Words>
  <Application>Microsoft Macintosh PowerPoint</Application>
  <PresentationFormat>Présentation à l'écran (4:3)</PresentationFormat>
  <Paragraphs>238</Paragraphs>
  <Slides>18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Origine</vt:lpstr>
      <vt:lpstr>Conception personnalisée</vt:lpstr>
      <vt:lpstr>Management of the Data in Auger</vt:lpstr>
      <vt:lpstr>The Auger Experiment</vt:lpstr>
      <vt:lpstr>Data Taking</vt:lpstr>
      <vt:lpstr>Data Transfer</vt:lpstr>
      <vt:lpstr>Import Manager</vt:lpstr>
      <vt:lpstr>SRB</vt:lpstr>
      <vt:lpstr>Web Pages for the Data Transfers</vt:lpstr>
      <vt:lpstr>Calibrations</vt:lpstr>
      <vt:lpstr>Simulations</vt:lpstr>
      <vt:lpstr>Grid Activity</vt:lpstr>
      <vt:lpstr>Grid Activity</vt:lpstr>
      <vt:lpstr>Distribution of the Grid Jobs</vt:lpstr>
      <vt:lpstr>Production Efficiency</vt:lpstr>
      <vt:lpstr>Simulation Issues</vt:lpstr>
      <vt:lpstr>SRB Simulation Mirror</vt:lpstr>
      <vt:lpstr>Simulation Library Pages</vt:lpstr>
      <vt:lpstr>Simulation Search Pages</vt:lpstr>
      <vt:lpstr>Diapositive 17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</dc:title>
  <dc:creator>Alexandre Payet</dc:creator>
  <cp:lastModifiedBy>Jean-Noël Albert</cp:lastModifiedBy>
  <cp:revision>277</cp:revision>
  <cp:lastPrinted>2010-10-07T05:56:41Z</cp:lastPrinted>
  <dcterms:created xsi:type="dcterms:W3CDTF">2010-10-07T07:41:37Z</dcterms:created>
  <dcterms:modified xsi:type="dcterms:W3CDTF">2010-10-07T07:46:28Z</dcterms:modified>
</cp:coreProperties>
</file>