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98" r:id="rId2"/>
    <p:sldId id="299" r:id="rId3"/>
    <p:sldId id="317" r:id="rId4"/>
    <p:sldId id="319" r:id="rId5"/>
    <p:sldId id="320" r:id="rId6"/>
    <p:sldId id="312" r:id="rId7"/>
    <p:sldId id="315" r:id="rId8"/>
    <p:sldId id="321" r:id="rId9"/>
    <p:sldId id="316" r:id="rId10"/>
    <p:sldId id="31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47" autoAdjust="0"/>
    <p:restoredTop sz="94660"/>
  </p:normalViewPr>
  <p:slideViewPr>
    <p:cSldViewPr>
      <p:cViewPr>
        <p:scale>
          <a:sx n="100" d="100"/>
          <a:sy n="100" d="100"/>
        </p:scale>
        <p:origin x="-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C1854-781F-437B-AA27-C99F30C478B1}" type="datetimeFigureOut">
              <a:rPr lang="fr-FR" smtClean="0"/>
              <a:pPr/>
              <a:t>23/04/2010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5BDAE-D83F-488E-9F11-84F32FCE8A6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FD1D8C-BA48-4EAC-A233-F3F05AA778D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Réunion OPERA 13/04/2010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Florian Brunet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8288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Difference between FEDRA standard reconstruction and simple Topological calculation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FEDRA = Covariant matrix method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Topological = method of least square of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d=distance from vertex and track. (point to line).  n=number of tracks. </a:t>
            </a:r>
            <a:endParaRPr lang="en-US" dirty="0"/>
          </a:p>
        </p:txBody>
      </p:sp>
      <p:pic>
        <p:nvPicPr>
          <p:cNvPr id="1029" name="Picture 2" descr="L:\ariga\OPERA\DecaySearch\IP\NUMUCC_FEEDBACK\VertexDifinition.gif"/>
          <p:cNvPicPr>
            <a:picLocks noChangeAspect="1" noChangeArrowheads="1"/>
          </p:cNvPicPr>
          <p:nvPr/>
        </p:nvPicPr>
        <p:blipFill>
          <a:blip r:embed="rId4" cstate="print"/>
          <a:srcRect t="4546"/>
          <a:stretch>
            <a:fillRect/>
          </a:stretch>
        </p:blipFill>
        <p:spPr bwMode="auto">
          <a:xfrm>
            <a:off x="1219200" y="3124200"/>
            <a:ext cx="50292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867400" y="1981200"/>
          <a:ext cx="838200" cy="917575"/>
        </p:xfrm>
        <a:graphic>
          <a:graphicData uri="http://schemas.openxmlformats.org/presentationml/2006/ole">
            <p:oleObj spid="_x0000_s110594" name="Equation" r:id="rId5" imgW="393480" imgH="431640" progId="Equation.3">
              <p:embed/>
            </p:oleObj>
          </a:graphicData>
        </a:graphic>
      </p:graphicFrame>
      <p:sp>
        <p:nvSpPr>
          <p:cNvPr id="1030" name="TextBox 5"/>
          <p:cNvSpPr txBox="1">
            <a:spLocks noChangeArrowheads="1"/>
          </p:cNvSpPr>
          <p:nvPr/>
        </p:nvSpPr>
        <p:spPr bwMode="auto">
          <a:xfrm>
            <a:off x="6400800" y="3657600"/>
            <a:ext cx="2438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using NuMuCC MC sample</a:t>
            </a:r>
          </a:p>
          <a:p>
            <a:r>
              <a:rPr lang="en-US" sz="1600">
                <a:latin typeface="Calibri" pitchFamily="34" charset="0"/>
              </a:rPr>
              <a:t>including gamma, low energy tracks.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Vertex fit et IP </a:t>
            </a:r>
            <a:r>
              <a:rPr lang="fr-FR" dirty="0" err="1" smtClean="0"/>
              <a:t>SySal</a:t>
            </a:r>
            <a:r>
              <a:rPr lang="fr-FR" dirty="0" smtClean="0"/>
              <a:t> : dernier épisode</a:t>
            </a:r>
          </a:p>
          <a:p>
            <a:r>
              <a:rPr lang="fr-FR" dirty="0" smtClean="0"/>
              <a:t>Rappel des canaux « électron »</a:t>
            </a:r>
          </a:p>
          <a:p>
            <a:r>
              <a:rPr lang="fr-FR" dirty="0" smtClean="0"/>
              <a:t>Reconstruction/avancement </a:t>
            </a:r>
            <a:r>
              <a:rPr lang="fr-FR" dirty="0" err="1" smtClean="0"/>
              <a:t>Fedra</a:t>
            </a:r>
            <a:r>
              <a:rPr lang="fr-FR" dirty="0" smtClean="0"/>
              <a:t> : données réelles</a:t>
            </a:r>
            <a:endParaRPr lang="fr-FR" dirty="0" smtClean="0"/>
          </a:p>
          <a:p>
            <a:r>
              <a:rPr lang="fr-FR" dirty="0" smtClean="0"/>
              <a:t>A venir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7E90-E912-4470-BCA8-5C977FD7421B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 vertex &amp; IP : </a:t>
            </a:r>
            <a:r>
              <a:rPr lang="fr-FR" dirty="0" err="1" smtClean="0"/>
              <a:t>SySal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Decay</a:t>
            </a:r>
            <a:r>
              <a:rPr lang="fr-FR" dirty="0" smtClean="0"/>
              <a:t> </a:t>
            </a:r>
            <a:r>
              <a:rPr lang="fr-FR" dirty="0" err="1" smtClean="0"/>
              <a:t>search</a:t>
            </a:r>
            <a:r>
              <a:rPr lang="fr-FR" dirty="0" smtClean="0"/>
              <a:t> utilise un </a:t>
            </a:r>
            <a:r>
              <a:rPr lang="fr-FR" dirty="0" err="1" smtClean="0"/>
              <a:t>vertexing</a:t>
            </a:r>
            <a:r>
              <a:rPr lang="fr-FR" dirty="0" smtClean="0"/>
              <a:t> « géométrique » </a:t>
            </a:r>
            <a:r>
              <a:rPr lang="fr-FR" dirty="0" smtClean="0">
                <a:sym typeface="Wingdings" pitchFamily="2" charset="2"/>
              </a:rPr>
              <a:t> vertex fit : moindres carrés, minimiser  </a:t>
            </a:r>
            <a:r>
              <a:rPr lang="fr-FR" dirty="0" smtClean="0"/>
              <a:t> </a:t>
            </a:r>
          </a:p>
          <a:p>
            <a:r>
              <a:rPr lang="fr-FR" dirty="0" smtClean="0"/>
              <a:t>IP : distance minimum d’approche 3D vertex-trace</a:t>
            </a:r>
          </a:p>
          <a:p>
            <a:r>
              <a:rPr lang="fr-FR" dirty="0" smtClean="0"/>
              <a:t>Rappel </a:t>
            </a:r>
            <a:r>
              <a:rPr lang="fr-FR" dirty="0" err="1" smtClean="0"/>
              <a:t>Fedra</a:t>
            </a:r>
            <a:r>
              <a:rPr lang="fr-FR" dirty="0" smtClean="0"/>
              <a:t> : </a:t>
            </a:r>
          </a:p>
          <a:p>
            <a:pPr lvl="1"/>
            <a:r>
              <a:rPr lang="fr-FR" dirty="0" smtClean="0"/>
              <a:t>IP </a:t>
            </a:r>
            <a:r>
              <a:rPr lang="fr-FR" dirty="0" err="1" smtClean="0"/>
              <a:t>Fedra</a:t>
            </a:r>
            <a:r>
              <a:rPr lang="fr-FR" dirty="0" smtClean="0"/>
              <a:t> = IP </a:t>
            </a:r>
            <a:r>
              <a:rPr lang="fr-FR" dirty="0" err="1" smtClean="0"/>
              <a:t>SySal</a:t>
            </a:r>
            <a:endParaRPr lang="fr-FR" dirty="0" smtClean="0"/>
          </a:p>
          <a:p>
            <a:pPr lvl="1"/>
            <a:r>
              <a:rPr lang="fr-FR" dirty="0" smtClean="0"/>
              <a:t>Vertex fit : matrice covariante – minimiser </a:t>
            </a:r>
            <a:r>
              <a:rPr lang="el-GR" dirty="0" smtClean="0">
                <a:latin typeface="Times New Roman"/>
                <a:cs typeface="Times New Roman"/>
              </a:rPr>
              <a:t>χ</a:t>
            </a:r>
            <a:r>
              <a:rPr lang="en-GB" baseline="30000" dirty="0" smtClean="0">
                <a:latin typeface="Times New Roman"/>
                <a:cs typeface="Times New Roman"/>
              </a:rPr>
              <a:t>2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7E90-E912-4470-BCA8-5C977FD7421B}" type="slidenum">
              <a:rPr lang="fr-FR" smtClean="0"/>
              <a:pPr/>
              <a:t>3</a:t>
            </a:fld>
            <a:endParaRPr lang="fr-FR" dirty="0"/>
          </a:p>
        </p:txBody>
      </p:sp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4857752" y="2357430"/>
          <a:ext cx="3175000" cy="720725"/>
        </p:xfrm>
        <a:graphic>
          <a:graphicData uri="http://schemas.openxmlformats.org/presentationml/2006/ole">
            <p:oleObj spid="_x0000_s94211" name="Équation" r:id="rId3" imgW="1904760" imgH="431640" progId="Equation.3">
              <p:embed/>
            </p:oleObj>
          </a:graphicData>
        </a:graphic>
      </p:graphicFrame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5572132" y="2857496"/>
          <a:ext cx="2286000" cy="307975"/>
        </p:xfrm>
        <a:graphic>
          <a:graphicData uri="http://schemas.openxmlformats.org/presentationml/2006/ole">
            <p:oleObj spid="_x0000_s94213" name="Équation" r:id="rId4" imgW="132048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r>
              <a:rPr lang="fr-FR" sz="4000" dirty="0" smtClean="0"/>
              <a:t>Canaux électrons</a:t>
            </a: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13/04/2010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OPERA - Florian Brunet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7E90-E912-4470-BCA8-5C977FD7421B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5720" y="928670"/>
            <a:ext cx="4572000" cy="313932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342900" indent="-342900"/>
            <a:r>
              <a:rPr lang="fr-FR" dirty="0" smtClean="0"/>
              <a:t>Bruits</a:t>
            </a:r>
          </a:p>
          <a:p>
            <a:pPr marL="342900" indent="-342900">
              <a:buAutoNum type="arabicPeriod"/>
            </a:pPr>
            <a:r>
              <a:rPr lang="fr-FR" dirty="0" smtClean="0"/>
              <a:t>Interaction d'un nue du faisceau par courant chargé</a:t>
            </a:r>
          </a:p>
          <a:p>
            <a:pPr marL="342900" indent="-342900">
              <a:buAutoNum type="arabicPeriod"/>
            </a:pPr>
            <a:r>
              <a:rPr lang="fr-FR" dirty="0" smtClean="0"/>
              <a:t>Interaction d’un nu tau oscille depuis un nu mu qui peut donner un tau par interaction courant chargé ; un canal de désintégration du tau donne un électron</a:t>
            </a:r>
          </a:p>
          <a:p>
            <a:pPr marL="342900" indent="-342900">
              <a:buAutoNum type="arabicPeriod"/>
            </a:pPr>
            <a:r>
              <a:rPr lang="fr-FR" dirty="0" smtClean="0"/>
              <a:t>Interaction d'un nu mu par courant neutre qui donne des pions neutres qui se désintègrent en paire de photons </a:t>
            </a:r>
            <a:r>
              <a:rPr lang="fr-FR" dirty="0" smtClean="0">
                <a:sym typeface="Wingdings" pitchFamily="2" charset="2"/>
              </a:rPr>
              <a:t> gamma </a:t>
            </a:r>
            <a:r>
              <a:rPr lang="fr-FR" dirty="0" err="1" smtClean="0">
                <a:sym typeface="Wingdings" pitchFamily="2" charset="2"/>
              </a:rPr>
              <a:t>shower</a:t>
            </a:r>
            <a:endParaRPr lang="fr-FR" dirty="0"/>
          </a:p>
        </p:txBody>
      </p:sp>
      <p:pic>
        <p:nvPicPr>
          <p:cNvPr id="1116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3786190"/>
            <a:ext cx="38862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4929198"/>
            <a:ext cx="72152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imes New Roman"/>
                <a:cs typeface="Times New Roman"/>
              </a:rPr>
              <a:t>ε </a:t>
            </a:r>
            <a:r>
              <a:rPr lang="fr-FR" dirty="0" smtClean="0">
                <a:cs typeface="Times New Roman"/>
              </a:rPr>
              <a:t>efficacités au niveau générateur</a:t>
            </a:r>
          </a:p>
          <a:p>
            <a:r>
              <a:rPr lang="fr-FR" dirty="0" smtClean="0">
                <a:latin typeface="Times New Roman"/>
                <a:cs typeface="Times New Roman"/>
              </a:rPr>
              <a:t>ξ</a:t>
            </a:r>
            <a:r>
              <a:rPr lang="fr-FR" dirty="0" smtClean="0"/>
              <a:t> efficacité  comprenant la localisation de la brique candidate</a:t>
            </a:r>
          </a:p>
          <a:p>
            <a:r>
              <a:rPr lang="fr-FR" dirty="0" smtClean="0"/>
              <a:t>et du vertex, la coupure sur le volume fiduciel et l'efficacité du déclenchement</a:t>
            </a:r>
          </a:p>
          <a:p>
            <a:r>
              <a:rPr lang="fr-FR" sz="1400" i="1" dirty="0" smtClean="0"/>
              <a:t>Brunet Florian. Simulation des oscillations des neutrinos muon vers les neutrinos électrons dans le détecteur OPERA au </a:t>
            </a:r>
            <a:r>
              <a:rPr lang="fr-FR" sz="1400" i="1" dirty="0" err="1" smtClean="0"/>
              <a:t>Gran</a:t>
            </a:r>
            <a:r>
              <a:rPr lang="fr-FR" sz="1400" i="1" dirty="0" smtClean="0"/>
              <a:t> </a:t>
            </a:r>
            <a:r>
              <a:rPr lang="fr-FR" sz="1400" i="1" dirty="0" err="1" smtClean="0"/>
              <a:t>Sasso</a:t>
            </a:r>
            <a:r>
              <a:rPr lang="fr-FR" sz="1400" i="1" dirty="0" smtClean="0"/>
              <a:t> (ITALIE). Master </a:t>
            </a:r>
            <a:r>
              <a:rPr lang="fr-FR" sz="1400" i="1" dirty="0" err="1" smtClean="0"/>
              <a:t>thesis</a:t>
            </a:r>
            <a:r>
              <a:rPr lang="fr-FR" sz="1400" i="1" dirty="0" smtClean="0"/>
              <a:t>, soutenu en juillet 2010</a:t>
            </a:r>
          </a:p>
        </p:txBody>
      </p:sp>
      <p:grpSp>
        <p:nvGrpSpPr>
          <p:cNvPr id="16" name="Group 141"/>
          <p:cNvGrpSpPr>
            <a:grpSpLocks/>
          </p:cNvGrpSpPr>
          <p:nvPr/>
        </p:nvGrpSpPr>
        <p:grpSpPr bwMode="auto">
          <a:xfrm>
            <a:off x="5643301" y="643415"/>
            <a:ext cx="2930784" cy="1171075"/>
            <a:chOff x="218" y="559"/>
            <a:chExt cx="2861" cy="1073"/>
          </a:xfrm>
        </p:grpSpPr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218" y="559"/>
              <a:ext cx="1808" cy="1025"/>
              <a:chOff x="2954" y="559"/>
              <a:chExt cx="1808" cy="1025"/>
            </a:xfrm>
          </p:grpSpPr>
          <p:grpSp>
            <p:nvGrpSpPr>
              <p:cNvPr id="20" name="Group 14"/>
              <p:cNvGrpSpPr>
                <a:grpSpLocks/>
              </p:cNvGrpSpPr>
              <p:nvPr/>
            </p:nvGrpSpPr>
            <p:grpSpPr bwMode="auto">
              <a:xfrm>
                <a:off x="3264" y="768"/>
                <a:ext cx="1440" cy="816"/>
                <a:chOff x="3024" y="1008"/>
                <a:chExt cx="1440" cy="816"/>
              </a:xfrm>
            </p:grpSpPr>
            <p:sp>
              <p:nvSpPr>
                <p:cNvPr id="24" name="Line 3"/>
                <p:cNvSpPr>
                  <a:spLocks noChangeShapeType="1"/>
                </p:cNvSpPr>
                <p:nvPr/>
              </p:nvSpPr>
              <p:spPr bwMode="auto">
                <a:xfrm>
                  <a:off x="3024" y="1008"/>
                  <a:ext cx="576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5" name="Freeform 6"/>
                <p:cNvSpPr>
                  <a:spLocks/>
                </p:cNvSpPr>
                <p:nvPr/>
              </p:nvSpPr>
              <p:spPr bwMode="auto">
                <a:xfrm rot="-1800000">
                  <a:off x="3696" y="1296"/>
                  <a:ext cx="144" cy="384"/>
                </a:xfrm>
                <a:custGeom>
                  <a:avLst/>
                  <a:gdLst>
                    <a:gd name="T0" fmla="*/ 2 w 161"/>
                    <a:gd name="T1" fmla="*/ 0 h 639"/>
                    <a:gd name="T2" fmla="*/ 72 w 161"/>
                    <a:gd name="T3" fmla="*/ 28 h 639"/>
                    <a:gd name="T4" fmla="*/ 114 w 161"/>
                    <a:gd name="T5" fmla="*/ 91 h 639"/>
                    <a:gd name="T6" fmla="*/ 107 w 161"/>
                    <a:gd name="T7" fmla="*/ 140 h 639"/>
                    <a:gd name="T8" fmla="*/ 23 w 161"/>
                    <a:gd name="T9" fmla="*/ 189 h 639"/>
                    <a:gd name="T10" fmla="*/ 2 w 161"/>
                    <a:gd name="T11" fmla="*/ 231 h 639"/>
                    <a:gd name="T12" fmla="*/ 37 w 161"/>
                    <a:gd name="T13" fmla="*/ 260 h 639"/>
                    <a:gd name="T14" fmla="*/ 121 w 161"/>
                    <a:gd name="T15" fmla="*/ 295 h 639"/>
                    <a:gd name="T16" fmla="*/ 51 w 161"/>
                    <a:gd name="T17" fmla="*/ 400 h 639"/>
                    <a:gd name="T18" fmla="*/ 9 w 161"/>
                    <a:gd name="T19" fmla="*/ 449 h 639"/>
                    <a:gd name="T20" fmla="*/ 100 w 161"/>
                    <a:gd name="T21" fmla="*/ 512 h 639"/>
                    <a:gd name="T22" fmla="*/ 143 w 161"/>
                    <a:gd name="T23" fmla="*/ 526 h 639"/>
                    <a:gd name="T24" fmla="*/ 121 w 161"/>
                    <a:gd name="T25" fmla="*/ 583 h 639"/>
                    <a:gd name="T26" fmla="*/ 79 w 161"/>
                    <a:gd name="T27" fmla="*/ 611 h 639"/>
                    <a:gd name="T28" fmla="*/ 65 w 161"/>
                    <a:gd name="T29" fmla="*/ 632 h 639"/>
                    <a:gd name="T30" fmla="*/ 44 w 161"/>
                    <a:gd name="T31" fmla="*/ 639 h 639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61"/>
                    <a:gd name="T49" fmla="*/ 0 h 639"/>
                    <a:gd name="T50" fmla="*/ 161 w 161"/>
                    <a:gd name="T51" fmla="*/ 639 h 639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61" h="639">
                      <a:moveTo>
                        <a:pt x="2" y="0"/>
                      </a:moveTo>
                      <a:cubicBezTo>
                        <a:pt x="30" y="7"/>
                        <a:pt x="48" y="12"/>
                        <a:pt x="72" y="28"/>
                      </a:cubicBezTo>
                      <a:cubicBezTo>
                        <a:pt x="93" y="60"/>
                        <a:pt x="104" y="52"/>
                        <a:pt x="114" y="91"/>
                      </a:cubicBezTo>
                      <a:cubicBezTo>
                        <a:pt x="112" y="107"/>
                        <a:pt x="113" y="125"/>
                        <a:pt x="107" y="140"/>
                      </a:cubicBezTo>
                      <a:cubicBezTo>
                        <a:pt x="98" y="164"/>
                        <a:pt x="45" y="182"/>
                        <a:pt x="23" y="189"/>
                      </a:cubicBezTo>
                      <a:cubicBezTo>
                        <a:pt x="18" y="196"/>
                        <a:pt x="0" y="220"/>
                        <a:pt x="2" y="231"/>
                      </a:cubicBezTo>
                      <a:cubicBezTo>
                        <a:pt x="4" y="239"/>
                        <a:pt x="33" y="258"/>
                        <a:pt x="37" y="260"/>
                      </a:cubicBezTo>
                      <a:cubicBezTo>
                        <a:pt x="62" y="271"/>
                        <a:pt x="95" y="286"/>
                        <a:pt x="121" y="295"/>
                      </a:cubicBezTo>
                      <a:cubicBezTo>
                        <a:pt x="161" y="355"/>
                        <a:pt x="99" y="384"/>
                        <a:pt x="51" y="400"/>
                      </a:cubicBezTo>
                      <a:cubicBezTo>
                        <a:pt x="31" y="431"/>
                        <a:pt x="20" y="415"/>
                        <a:pt x="9" y="449"/>
                      </a:cubicBezTo>
                      <a:cubicBezTo>
                        <a:pt x="22" y="501"/>
                        <a:pt x="53" y="496"/>
                        <a:pt x="100" y="512"/>
                      </a:cubicBezTo>
                      <a:cubicBezTo>
                        <a:pt x="114" y="517"/>
                        <a:pt x="143" y="526"/>
                        <a:pt x="143" y="526"/>
                      </a:cubicBezTo>
                      <a:cubicBezTo>
                        <a:pt x="154" y="560"/>
                        <a:pt x="158" y="571"/>
                        <a:pt x="121" y="583"/>
                      </a:cubicBezTo>
                      <a:cubicBezTo>
                        <a:pt x="107" y="592"/>
                        <a:pt x="88" y="597"/>
                        <a:pt x="79" y="611"/>
                      </a:cubicBezTo>
                      <a:cubicBezTo>
                        <a:pt x="74" y="618"/>
                        <a:pt x="72" y="627"/>
                        <a:pt x="65" y="632"/>
                      </a:cubicBezTo>
                      <a:cubicBezTo>
                        <a:pt x="59" y="637"/>
                        <a:pt x="44" y="639"/>
                        <a:pt x="44" y="639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26" name="Group 13"/>
                <p:cNvGrpSpPr>
                  <a:grpSpLocks/>
                </p:cNvGrpSpPr>
                <p:nvPr/>
              </p:nvGrpSpPr>
              <p:grpSpPr bwMode="auto">
                <a:xfrm>
                  <a:off x="3840" y="1536"/>
                  <a:ext cx="624" cy="288"/>
                  <a:chOff x="2304" y="1440"/>
                  <a:chExt cx="624" cy="288"/>
                </a:xfrm>
              </p:grpSpPr>
              <p:sp>
                <p:nvSpPr>
                  <p:cNvPr id="28" name="Line 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04" y="1440"/>
                    <a:ext cx="62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29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04" y="1584"/>
                    <a:ext cx="62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30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584"/>
                    <a:ext cx="62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27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3600" y="1008"/>
                  <a:ext cx="624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21" name="Text Box 15"/>
              <p:cNvSpPr txBox="1">
                <a:spLocks noChangeArrowheads="1"/>
              </p:cNvSpPr>
              <p:nvPr/>
            </p:nvSpPr>
            <p:spPr bwMode="auto">
              <a:xfrm>
                <a:off x="2954" y="559"/>
                <a:ext cx="418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sz="1600" dirty="0" err="1" smtClean="0">
                    <a:latin typeface="Arial" charset="0"/>
                    <a:cs typeface="Times New Roman" pitchFamily="18" charset="0"/>
                  </a:rPr>
                  <a:t>ν</a:t>
                </a:r>
                <a:r>
                  <a:rPr lang="fr-FR" sz="1600" baseline="-25000" dirty="0" err="1" smtClean="0">
                    <a:latin typeface="Arial" charset="0"/>
                    <a:cs typeface="Times New Roman" pitchFamily="18" charset="0"/>
                  </a:rPr>
                  <a:t>e</a:t>
                </a:r>
                <a:endParaRPr lang="fr-FR" sz="1600" dirty="0">
                  <a:latin typeface="Arial" charset="0"/>
                </a:endParaRPr>
              </a:p>
            </p:txBody>
          </p:sp>
          <p:sp>
            <p:nvSpPr>
              <p:cNvPr id="22" name="Text Box 16"/>
              <p:cNvSpPr txBox="1">
                <a:spLocks noChangeArrowheads="1"/>
              </p:cNvSpPr>
              <p:nvPr/>
            </p:nvSpPr>
            <p:spPr bwMode="auto">
              <a:xfrm>
                <a:off x="4488" y="559"/>
                <a:ext cx="27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r-FR" sz="1600" dirty="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e</a:t>
                </a:r>
                <a:endParaRPr lang="fr-FR" sz="1600" dirty="0">
                  <a:solidFill>
                    <a:srgbClr val="FF0000"/>
                  </a:solidFill>
                  <a:latin typeface="Arial" charset="0"/>
                </a:endParaRPr>
              </a:p>
            </p:txBody>
          </p:sp>
          <p:sp>
            <p:nvSpPr>
              <p:cNvPr id="23" name="Text Box 17"/>
              <p:cNvSpPr txBox="1">
                <a:spLocks noChangeArrowheads="1"/>
              </p:cNvSpPr>
              <p:nvPr/>
            </p:nvSpPr>
            <p:spPr bwMode="auto">
              <a:xfrm>
                <a:off x="4000" y="1017"/>
                <a:ext cx="33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r-FR" sz="1600" dirty="0">
                    <a:latin typeface="Arial" charset="0"/>
                    <a:cs typeface="Times New Roman" pitchFamily="18" charset="0"/>
                  </a:rPr>
                  <a:t>W </a:t>
                </a:r>
                <a:endParaRPr lang="fr-FR" sz="1600" dirty="0">
                  <a:latin typeface="Arial" charset="0"/>
                </a:endParaRPr>
              </a:p>
            </p:txBody>
          </p:sp>
        </p:grpSp>
        <p:sp>
          <p:nvSpPr>
            <p:cNvPr id="18" name="AutoShape 139"/>
            <p:cNvSpPr>
              <a:spLocks/>
            </p:cNvSpPr>
            <p:nvPr/>
          </p:nvSpPr>
          <p:spPr bwMode="auto">
            <a:xfrm>
              <a:off x="2016" y="1248"/>
              <a:ext cx="48" cy="384"/>
            </a:xfrm>
            <a:prstGeom prst="righ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" name="Text Box 140"/>
            <p:cNvSpPr txBox="1">
              <a:spLocks noChangeArrowheads="1"/>
            </p:cNvSpPr>
            <p:nvPr/>
          </p:nvSpPr>
          <p:spPr bwMode="auto">
            <a:xfrm>
              <a:off x="2064" y="1361"/>
              <a:ext cx="10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dirty="0">
                  <a:latin typeface="Arial" charset="0"/>
                </a:rPr>
                <a:t>Gerbe hadronique</a:t>
              </a:r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5715008" y="1928801"/>
            <a:ext cx="2428891" cy="1262065"/>
            <a:chOff x="4765882" y="2214561"/>
            <a:chExt cx="3771190" cy="1976435"/>
          </a:xfrm>
        </p:grpSpPr>
        <p:grpSp>
          <p:nvGrpSpPr>
            <p:cNvPr id="50" name="Groupe 54"/>
            <p:cNvGrpSpPr>
              <a:grpSpLocks/>
            </p:cNvGrpSpPr>
            <p:nvPr/>
          </p:nvGrpSpPr>
          <p:grpSpPr bwMode="auto">
            <a:xfrm>
              <a:off x="4765882" y="2214561"/>
              <a:ext cx="3771190" cy="1976435"/>
              <a:chOff x="4765885" y="2214554"/>
              <a:chExt cx="3771218" cy="1976446"/>
            </a:xfrm>
          </p:grpSpPr>
          <p:sp>
            <p:nvSpPr>
              <p:cNvPr id="52" name="Text Box 48"/>
              <p:cNvSpPr txBox="1">
                <a:spLocks noChangeArrowheads="1"/>
              </p:cNvSpPr>
              <p:nvPr/>
            </p:nvSpPr>
            <p:spPr bwMode="auto">
              <a:xfrm>
                <a:off x="8001021" y="2714621"/>
                <a:ext cx="536082" cy="530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sz="1600" dirty="0">
                    <a:latin typeface="Arial" charset="0"/>
                    <a:cs typeface="Times New Roman" pitchFamily="18" charset="0"/>
                  </a:rPr>
                  <a:t>ν</a:t>
                </a:r>
                <a:r>
                  <a:rPr lang="fr-FR" sz="1600" baseline="-25000" dirty="0">
                    <a:latin typeface="Arial" charset="0"/>
                    <a:cs typeface="Times New Roman" pitchFamily="18" charset="0"/>
                  </a:rPr>
                  <a:t>τ</a:t>
                </a:r>
                <a:endParaRPr lang="fr-FR" sz="1600" dirty="0">
                  <a:latin typeface="Arial" charset="0"/>
                </a:endParaRPr>
              </a:p>
            </p:txBody>
          </p:sp>
          <p:sp>
            <p:nvSpPr>
              <p:cNvPr id="53" name="Text Box 49"/>
              <p:cNvSpPr txBox="1">
                <a:spLocks noChangeArrowheads="1"/>
              </p:cNvSpPr>
              <p:nvPr/>
            </p:nvSpPr>
            <p:spPr bwMode="auto">
              <a:xfrm>
                <a:off x="8001024" y="2428868"/>
                <a:ext cx="434975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r-FR" sz="1600" dirty="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e</a:t>
                </a:r>
                <a:endParaRPr lang="fr-FR" sz="1600" dirty="0">
                  <a:solidFill>
                    <a:srgbClr val="FF0000"/>
                  </a:solidFill>
                  <a:latin typeface="Arial" charset="0"/>
                </a:endParaRPr>
              </a:p>
            </p:txBody>
          </p:sp>
          <p:grpSp>
            <p:nvGrpSpPr>
              <p:cNvPr id="54" name="Groupe 53"/>
              <p:cNvGrpSpPr>
                <a:grpSpLocks/>
              </p:cNvGrpSpPr>
              <p:nvPr/>
            </p:nvGrpSpPr>
            <p:grpSpPr bwMode="auto">
              <a:xfrm>
                <a:off x="4765885" y="2214554"/>
                <a:ext cx="3235139" cy="1976446"/>
                <a:chOff x="4765885" y="2214554"/>
                <a:chExt cx="3235139" cy="1976446"/>
              </a:xfrm>
            </p:grpSpPr>
            <p:sp>
              <p:nvSpPr>
                <p:cNvPr id="55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6651496" y="2438305"/>
                  <a:ext cx="533401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fr-FR" sz="1400" dirty="0">
                      <a:latin typeface="Arial" charset="0"/>
                      <a:cs typeface="Times New Roman" pitchFamily="18" charset="0"/>
                    </a:rPr>
                    <a:t>W </a:t>
                  </a:r>
                  <a:endParaRPr lang="fr-FR" sz="1400" dirty="0">
                    <a:latin typeface="Arial" charset="0"/>
                  </a:endParaRPr>
                </a:p>
              </p:txBody>
            </p:sp>
            <p:sp>
              <p:nvSpPr>
                <p:cNvPr id="56" name="Line 33"/>
                <p:cNvSpPr>
                  <a:spLocks noChangeShapeType="1"/>
                </p:cNvSpPr>
                <p:nvPr/>
              </p:nvSpPr>
              <p:spPr bwMode="auto">
                <a:xfrm>
                  <a:off x="5257800" y="2895600"/>
                  <a:ext cx="914400" cy="533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 dirty="0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auto">
                <a:xfrm rot="-8940000">
                  <a:off x="7102304" y="2383648"/>
                  <a:ext cx="228600" cy="457200"/>
                </a:xfrm>
                <a:custGeom>
                  <a:avLst/>
                  <a:gdLst>
                    <a:gd name="T0" fmla="*/ 2 w 161"/>
                    <a:gd name="T1" fmla="*/ 0 h 639"/>
                    <a:gd name="T2" fmla="*/ 72 w 161"/>
                    <a:gd name="T3" fmla="*/ 28 h 639"/>
                    <a:gd name="T4" fmla="*/ 114 w 161"/>
                    <a:gd name="T5" fmla="*/ 91 h 639"/>
                    <a:gd name="T6" fmla="*/ 107 w 161"/>
                    <a:gd name="T7" fmla="*/ 140 h 639"/>
                    <a:gd name="T8" fmla="*/ 23 w 161"/>
                    <a:gd name="T9" fmla="*/ 189 h 639"/>
                    <a:gd name="T10" fmla="*/ 2 w 161"/>
                    <a:gd name="T11" fmla="*/ 231 h 639"/>
                    <a:gd name="T12" fmla="*/ 37 w 161"/>
                    <a:gd name="T13" fmla="*/ 260 h 639"/>
                    <a:gd name="T14" fmla="*/ 121 w 161"/>
                    <a:gd name="T15" fmla="*/ 295 h 639"/>
                    <a:gd name="T16" fmla="*/ 51 w 161"/>
                    <a:gd name="T17" fmla="*/ 400 h 639"/>
                    <a:gd name="T18" fmla="*/ 9 w 161"/>
                    <a:gd name="T19" fmla="*/ 449 h 639"/>
                    <a:gd name="T20" fmla="*/ 100 w 161"/>
                    <a:gd name="T21" fmla="*/ 512 h 639"/>
                    <a:gd name="T22" fmla="*/ 143 w 161"/>
                    <a:gd name="T23" fmla="*/ 526 h 639"/>
                    <a:gd name="T24" fmla="*/ 121 w 161"/>
                    <a:gd name="T25" fmla="*/ 583 h 639"/>
                    <a:gd name="T26" fmla="*/ 79 w 161"/>
                    <a:gd name="T27" fmla="*/ 611 h 639"/>
                    <a:gd name="T28" fmla="*/ 65 w 161"/>
                    <a:gd name="T29" fmla="*/ 632 h 639"/>
                    <a:gd name="T30" fmla="*/ 44 w 161"/>
                    <a:gd name="T31" fmla="*/ 639 h 639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61"/>
                    <a:gd name="T49" fmla="*/ 0 h 639"/>
                    <a:gd name="T50" fmla="*/ 161 w 161"/>
                    <a:gd name="T51" fmla="*/ 639 h 639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61" h="639">
                      <a:moveTo>
                        <a:pt x="2" y="0"/>
                      </a:moveTo>
                      <a:cubicBezTo>
                        <a:pt x="30" y="7"/>
                        <a:pt x="48" y="12"/>
                        <a:pt x="72" y="28"/>
                      </a:cubicBezTo>
                      <a:cubicBezTo>
                        <a:pt x="93" y="60"/>
                        <a:pt x="104" y="52"/>
                        <a:pt x="114" y="91"/>
                      </a:cubicBezTo>
                      <a:cubicBezTo>
                        <a:pt x="112" y="107"/>
                        <a:pt x="113" y="125"/>
                        <a:pt x="107" y="140"/>
                      </a:cubicBezTo>
                      <a:cubicBezTo>
                        <a:pt x="98" y="164"/>
                        <a:pt x="45" y="182"/>
                        <a:pt x="23" y="189"/>
                      </a:cubicBezTo>
                      <a:cubicBezTo>
                        <a:pt x="18" y="196"/>
                        <a:pt x="0" y="220"/>
                        <a:pt x="2" y="231"/>
                      </a:cubicBezTo>
                      <a:cubicBezTo>
                        <a:pt x="4" y="239"/>
                        <a:pt x="33" y="258"/>
                        <a:pt x="37" y="260"/>
                      </a:cubicBezTo>
                      <a:cubicBezTo>
                        <a:pt x="62" y="271"/>
                        <a:pt x="95" y="286"/>
                        <a:pt x="121" y="295"/>
                      </a:cubicBezTo>
                      <a:cubicBezTo>
                        <a:pt x="161" y="355"/>
                        <a:pt x="99" y="384"/>
                        <a:pt x="51" y="400"/>
                      </a:cubicBezTo>
                      <a:cubicBezTo>
                        <a:pt x="31" y="431"/>
                        <a:pt x="20" y="415"/>
                        <a:pt x="9" y="449"/>
                      </a:cubicBezTo>
                      <a:cubicBezTo>
                        <a:pt x="22" y="501"/>
                        <a:pt x="53" y="496"/>
                        <a:pt x="100" y="512"/>
                      </a:cubicBezTo>
                      <a:cubicBezTo>
                        <a:pt x="114" y="517"/>
                        <a:pt x="143" y="526"/>
                        <a:pt x="143" y="526"/>
                      </a:cubicBezTo>
                      <a:cubicBezTo>
                        <a:pt x="154" y="560"/>
                        <a:pt x="158" y="571"/>
                        <a:pt x="121" y="583"/>
                      </a:cubicBezTo>
                      <a:cubicBezTo>
                        <a:pt x="107" y="592"/>
                        <a:pt x="88" y="597"/>
                        <a:pt x="79" y="611"/>
                      </a:cubicBezTo>
                      <a:cubicBezTo>
                        <a:pt x="74" y="618"/>
                        <a:pt x="72" y="627"/>
                        <a:pt x="65" y="632"/>
                      </a:cubicBezTo>
                      <a:cubicBezTo>
                        <a:pt x="59" y="637"/>
                        <a:pt x="44" y="639"/>
                        <a:pt x="44" y="639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 dirty="0"/>
                </a:p>
              </p:txBody>
            </p:sp>
            <p:grpSp>
              <p:nvGrpSpPr>
                <p:cNvPr id="58" name="Group 35"/>
                <p:cNvGrpSpPr>
                  <a:grpSpLocks/>
                </p:cNvGrpSpPr>
                <p:nvPr/>
              </p:nvGrpSpPr>
              <p:grpSpPr bwMode="auto">
                <a:xfrm>
                  <a:off x="6553200" y="3733800"/>
                  <a:ext cx="990600" cy="457200"/>
                  <a:chOff x="2304" y="1440"/>
                  <a:chExt cx="624" cy="288"/>
                </a:xfrm>
              </p:grpSpPr>
              <p:sp>
                <p:nvSpPr>
                  <p:cNvPr id="66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04" y="1440"/>
                    <a:ext cx="62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 dirty="0"/>
                  </a:p>
                </p:txBody>
              </p:sp>
              <p:sp>
                <p:nvSpPr>
                  <p:cNvPr id="67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04" y="1584"/>
                    <a:ext cx="62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 dirty="0"/>
                  </a:p>
                </p:txBody>
              </p:sp>
              <p:sp>
                <p:nvSpPr>
                  <p:cNvPr id="6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584"/>
                    <a:ext cx="62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 dirty="0"/>
                  </a:p>
                </p:txBody>
              </p:sp>
            </p:grpSp>
            <p:sp>
              <p:nvSpPr>
                <p:cNvPr id="59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6172200" y="2895600"/>
                  <a:ext cx="990600" cy="533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 dirty="0"/>
                </a:p>
              </p:txBody>
            </p:sp>
            <p:sp>
              <p:nvSpPr>
                <p:cNvPr id="60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4765885" y="2550180"/>
                  <a:ext cx="665514" cy="530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fr-FR" sz="1600" dirty="0" err="1">
                      <a:latin typeface="Arial" charset="0"/>
                      <a:cs typeface="Times New Roman" pitchFamily="18" charset="0"/>
                    </a:rPr>
                    <a:t>ν</a:t>
                  </a:r>
                  <a:r>
                    <a:rPr lang="fr-FR" sz="1600" baseline="-25000" dirty="0" err="1">
                      <a:latin typeface="Arial" charset="0"/>
                      <a:cs typeface="Times New Roman" pitchFamily="18" charset="0"/>
                    </a:rPr>
                    <a:t>τ</a:t>
                  </a:r>
                  <a:endParaRPr lang="fr-FR" sz="1600" baseline="-25000" dirty="0">
                    <a:latin typeface="Arial" charset="0"/>
                  </a:endParaRPr>
                </a:p>
              </p:txBody>
            </p:sp>
            <p:sp>
              <p:nvSpPr>
                <p:cNvPr id="61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6929454" y="2928934"/>
                  <a:ext cx="434975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fr-FR" sz="1600" dirty="0" smtClean="0">
                      <a:latin typeface="Arial" charset="0"/>
                      <a:cs typeface="Times New Roman" pitchFamily="18" charset="0"/>
                    </a:rPr>
                    <a:t>τ</a:t>
                  </a:r>
                  <a:endParaRPr lang="fr-FR" sz="1600" dirty="0">
                    <a:latin typeface="Arial" charset="0"/>
                  </a:endParaRPr>
                </a:p>
              </p:txBody>
            </p:sp>
            <p:sp>
              <p:nvSpPr>
                <p:cNvPr id="6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6429658" y="3333304"/>
                  <a:ext cx="533401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fr-FR" sz="1600" dirty="0">
                      <a:latin typeface="Arial" charset="0"/>
                      <a:cs typeface="Times New Roman" pitchFamily="18" charset="0"/>
                    </a:rPr>
                    <a:t>W </a:t>
                  </a:r>
                  <a:endParaRPr lang="fr-FR" sz="1600" dirty="0">
                    <a:latin typeface="Arial" charset="0"/>
                  </a:endParaRPr>
                </a:p>
              </p:txBody>
            </p:sp>
            <p:sp>
              <p:nvSpPr>
                <p:cNvPr id="63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7358082" y="2214554"/>
                  <a:ext cx="642942" cy="2238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4" name="Line 47"/>
                <p:cNvSpPr>
                  <a:spLocks noChangeShapeType="1"/>
                </p:cNvSpPr>
                <p:nvPr/>
              </p:nvSpPr>
              <p:spPr bwMode="auto">
                <a:xfrm>
                  <a:off x="7358082" y="2438392"/>
                  <a:ext cx="642942" cy="1333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5" name="Freeform 164"/>
                <p:cNvSpPr>
                  <a:spLocks/>
                </p:cNvSpPr>
                <p:nvPr/>
              </p:nvSpPr>
              <p:spPr bwMode="auto">
                <a:xfrm rot="-1800000">
                  <a:off x="6324600" y="3352800"/>
                  <a:ext cx="228600" cy="609600"/>
                </a:xfrm>
                <a:custGeom>
                  <a:avLst/>
                  <a:gdLst>
                    <a:gd name="T0" fmla="*/ 2 w 161"/>
                    <a:gd name="T1" fmla="*/ 0 h 639"/>
                    <a:gd name="T2" fmla="*/ 72 w 161"/>
                    <a:gd name="T3" fmla="*/ 28 h 639"/>
                    <a:gd name="T4" fmla="*/ 114 w 161"/>
                    <a:gd name="T5" fmla="*/ 91 h 639"/>
                    <a:gd name="T6" fmla="*/ 107 w 161"/>
                    <a:gd name="T7" fmla="*/ 140 h 639"/>
                    <a:gd name="T8" fmla="*/ 23 w 161"/>
                    <a:gd name="T9" fmla="*/ 189 h 639"/>
                    <a:gd name="T10" fmla="*/ 2 w 161"/>
                    <a:gd name="T11" fmla="*/ 231 h 639"/>
                    <a:gd name="T12" fmla="*/ 37 w 161"/>
                    <a:gd name="T13" fmla="*/ 260 h 639"/>
                    <a:gd name="T14" fmla="*/ 121 w 161"/>
                    <a:gd name="T15" fmla="*/ 295 h 639"/>
                    <a:gd name="T16" fmla="*/ 51 w 161"/>
                    <a:gd name="T17" fmla="*/ 400 h 639"/>
                    <a:gd name="T18" fmla="*/ 9 w 161"/>
                    <a:gd name="T19" fmla="*/ 449 h 639"/>
                    <a:gd name="T20" fmla="*/ 100 w 161"/>
                    <a:gd name="T21" fmla="*/ 512 h 639"/>
                    <a:gd name="T22" fmla="*/ 143 w 161"/>
                    <a:gd name="T23" fmla="*/ 526 h 639"/>
                    <a:gd name="T24" fmla="*/ 121 w 161"/>
                    <a:gd name="T25" fmla="*/ 583 h 639"/>
                    <a:gd name="T26" fmla="*/ 79 w 161"/>
                    <a:gd name="T27" fmla="*/ 611 h 639"/>
                    <a:gd name="T28" fmla="*/ 65 w 161"/>
                    <a:gd name="T29" fmla="*/ 632 h 639"/>
                    <a:gd name="T30" fmla="*/ 44 w 161"/>
                    <a:gd name="T31" fmla="*/ 639 h 639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61"/>
                    <a:gd name="T49" fmla="*/ 0 h 639"/>
                    <a:gd name="T50" fmla="*/ 161 w 161"/>
                    <a:gd name="T51" fmla="*/ 639 h 639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61" h="639">
                      <a:moveTo>
                        <a:pt x="2" y="0"/>
                      </a:moveTo>
                      <a:cubicBezTo>
                        <a:pt x="30" y="7"/>
                        <a:pt x="48" y="12"/>
                        <a:pt x="72" y="28"/>
                      </a:cubicBezTo>
                      <a:cubicBezTo>
                        <a:pt x="93" y="60"/>
                        <a:pt x="104" y="52"/>
                        <a:pt x="114" y="91"/>
                      </a:cubicBezTo>
                      <a:cubicBezTo>
                        <a:pt x="112" y="107"/>
                        <a:pt x="113" y="125"/>
                        <a:pt x="107" y="140"/>
                      </a:cubicBezTo>
                      <a:cubicBezTo>
                        <a:pt x="98" y="164"/>
                        <a:pt x="45" y="182"/>
                        <a:pt x="23" y="189"/>
                      </a:cubicBezTo>
                      <a:cubicBezTo>
                        <a:pt x="18" y="196"/>
                        <a:pt x="0" y="220"/>
                        <a:pt x="2" y="231"/>
                      </a:cubicBezTo>
                      <a:cubicBezTo>
                        <a:pt x="4" y="239"/>
                        <a:pt x="33" y="258"/>
                        <a:pt x="37" y="260"/>
                      </a:cubicBezTo>
                      <a:cubicBezTo>
                        <a:pt x="62" y="271"/>
                        <a:pt x="95" y="286"/>
                        <a:pt x="121" y="295"/>
                      </a:cubicBezTo>
                      <a:cubicBezTo>
                        <a:pt x="161" y="355"/>
                        <a:pt x="99" y="384"/>
                        <a:pt x="51" y="400"/>
                      </a:cubicBezTo>
                      <a:cubicBezTo>
                        <a:pt x="31" y="431"/>
                        <a:pt x="20" y="415"/>
                        <a:pt x="9" y="449"/>
                      </a:cubicBezTo>
                      <a:cubicBezTo>
                        <a:pt x="22" y="501"/>
                        <a:pt x="53" y="496"/>
                        <a:pt x="100" y="512"/>
                      </a:cubicBezTo>
                      <a:cubicBezTo>
                        <a:pt x="114" y="517"/>
                        <a:pt x="143" y="526"/>
                        <a:pt x="143" y="526"/>
                      </a:cubicBezTo>
                      <a:cubicBezTo>
                        <a:pt x="154" y="560"/>
                        <a:pt x="158" y="571"/>
                        <a:pt x="121" y="583"/>
                      </a:cubicBezTo>
                      <a:cubicBezTo>
                        <a:pt x="107" y="592"/>
                        <a:pt x="88" y="597"/>
                        <a:pt x="79" y="611"/>
                      </a:cubicBezTo>
                      <a:cubicBezTo>
                        <a:pt x="74" y="618"/>
                        <a:pt x="72" y="627"/>
                        <a:pt x="65" y="632"/>
                      </a:cubicBezTo>
                      <a:cubicBezTo>
                        <a:pt x="59" y="637"/>
                        <a:pt x="44" y="639"/>
                        <a:pt x="44" y="639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cxnSp>
          <p:nvCxnSpPr>
            <p:cNvPr id="51" name="Connecteur droit 50"/>
            <p:cNvCxnSpPr>
              <a:stCxn id="59" idx="1"/>
              <a:endCxn id="52" idx="1"/>
            </p:cNvCxnSpPr>
            <p:nvPr/>
          </p:nvCxnSpPr>
          <p:spPr>
            <a:xfrm rot="16200000" flipH="1">
              <a:off x="7539828" y="2518552"/>
              <a:ext cx="84115" cy="8382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AutoShape 139"/>
          <p:cNvSpPr>
            <a:spLocks/>
          </p:cNvSpPr>
          <p:nvPr/>
        </p:nvSpPr>
        <p:spPr bwMode="auto">
          <a:xfrm>
            <a:off x="7572396" y="2857496"/>
            <a:ext cx="49171" cy="419099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" name="Text Box 140"/>
          <p:cNvSpPr txBox="1">
            <a:spLocks noChangeArrowheads="1"/>
          </p:cNvSpPr>
          <p:nvPr/>
        </p:nvSpPr>
        <p:spPr bwMode="auto">
          <a:xfrm>
            <a:off x="7572396" y="2928934"/>
            <a:ext cx="1039757" cy="20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>
                <a:latin typeface="Arial" charset="0"/>
              </a:rPr>
              <a:t>Gerbe hadronique</a:t>
            </a:r>
          </a:p>
        </p:txBody>
      </p:sp>
      <p:graphicFrame>
        <p:nvGraphicFramePr>
          <p:cNvPr id="73" name="Group 70"/>
          <p:cNvGraphicFramePr>
            <a:graphicFrameLocks noGrp="1"/>
          </p:cNvGraphicFramePr>
          <p:nvPr/>
        </p:nvGraphicFramePr>
        <p:xfrm>
          <a:off x="7858148" y="1785926"/>
          <a:ext cx="228600" cy="457200"/>
        </p:xfrm>
        <a:graphic>
          <a:graphicData uri="http://schemas.openxmlformats.org/drawingml/2006/table">
            <a:tbl>
              <a:tblPr/>
              <a:tblGrid>
                <a:gridCol w="228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</a:t>
                      </a:r>
                      <a:r>
                        <a:rPr kumimoji="0" lang="fr-FR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94" name="Groupe 93"/>
          <p:cNvGrpSpPr/>
          <p:nvPr/>
        </p:nvGrpSpPr>
        <p:grpSpPr>
          <a:xfrm>
            <a:off x="5786446" y="3357562"/>
            <a:ext cx="2982925" cy="1350968"/>
            <a:chOff x="5786446" y="3571876"/>
            <a:chExt cx="2982925" cy="1350968"/>
          </a:xfrm>
        </p:grpSpPr>
        <p:grpSp>
          <p:nvGrpSpPr>
            <p:cNvPr id="74" name="Group 75"/>
            <p:cNvGrpSpPr>
              <a:grpSpLocks/>
            </p:cNvGrpSpPr>
            <p:nvPr/>
          </p:nvGrpSpPr>
          <p:grpSpPr bwMode="auto">
            <a:xfrm>
              <a:off x="5786446" y="3571876"/>
              <a:ext cx="2142898" cy="1348632"/>
              <a:chOff x="240" y="720"/>
              <a:chExt cx="1969" cy="1346"/>
            </a:xfrm>
          </p:grpSpPr>
          <p:sp>
            <p:nvSpPr>
              <p:cNvPr id="75" name="Text Box 28"/>
              <p:cNvSpPr txBox="1">
                <a:spLocks noChangeArrowheads="1"/>
              </p:cNvSpPr>
              <p:nvPr/>
            </p:nvSpPr>
            <p:spPr bwMode="auto">
              <a:xfrm>
                <a:off x="240" y="720"/>
                <a:ext cx="394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sz="1600" dirty="0" smtClean="0">
                    <a:latin typeface="Arial" charset="0"/>
                    <a:cs typeface="Times New Roman" pitchFamily="18" charset="0"/>
                  </a:rPr>
                  <a:t>ν</a:t>
                </a:r>
                <a:endParaRPr lang="fr-FR" sz="1600" dirty="0">
                  <a:latin typeface="Arial" charset="0"/>
                </a:endParaRPr>
              </a:p>
            </p:txBody>
          </p:sp>
          <p:sp>
            <p:nvSpPr>
              <p:cNvPr id="77" name="Line 31"/>
              <p:cNvSpPr>
                <a:spLocks noChangeShapeType="1"/>
              </p:cNvSpPr>
              <p:nvPr/>
            </p:nvSpPr>
            <p:spPr bwMode="auto">
              <a:xfrm>
                <a:off x="480" y="864"/>
                <a:ext cx="57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8" name="Freeform 32"/>
              <p:cNvSpPr>
                <a:spLocks/>
              </p:cNvSpPr>
              <p:nvPr/>
            </p:nvSpPr>
            <p:spPr bwMode="auto">
              <a:xfrm rot="-1800000">
                <a:off x="1152" y="1152"/>
                <a:ext cx="144" cy="384"/>
              </a:xfrm>
              <a:custGeom>
                <a:avLst/>
                <a:gdLst>
                  <a:gd name="T0" fmla="*/ 2 w 161"/>
                  <a:gd name="T1" fmla="*/ 0 h 639"/>
                  <a:gd name="T2" fmla="*/ 72 w 161"/>
                  <a:gd name="T3" fmla="*/ 28 h 639"/>
                  <a:gd name="T4" fmla="*/ 114 w 161"/>
                  <a:gd name="T5" fmla="*/ 91 h 639"/>
                  <a:gd name="T6" fmla="*/ 107 w 161"/>
                  <a:gd name="T7" fmla="*/ 140 h 639"/>
                  <a:gd name="T8" fmla="*/ 23 w 161"/>
                  <a:gd name="T9" fmla="*/ 189 h 639"/>
                  <a:gd name="T10" fmla="*/ 2 w 161"/>
                  <a:gd name="T11" fmla="*/ 231 h 639"/>
                  <a:gd name="T12" fmla="*/ 37 w 161"/>
                  <a:gd name="T13" fmla="*/ 260 h 639"/>
                  <a:gd name="T14" fmla="*/ 121 w 161"/>
                  <a:gd name="T15" fmla="*/ 295 h 639"/>
                  <a:gd name="T16" fmla="*/ 51 w 161"/>
                  <a:gd name="T17" fmla="*/ 400 h 639"/>
                  <a:gd name="T18" fmla="*/ 9 w 161"/>
                  <a:gd name="T19" fmla="*/ 449 h 639"/>
                  <a:gd name="T20" fmla="*/ 100 w 161"/>
                  <a:gd name="T21" fmla="*/ 512 h 639"/>
                  <a:gd name="T22" fmla="*/ 143 w 161"/>
                  <a:gd name="T23" fmla="*/ 526 h 639"/>
                  <a:gd name="T24" fmla="*/ 121 w 161"/>
                  <a:gd name="T25" fmla="*/ 583 h 639"/>
                  <a:gd name="T26" fmla="*/ 79 w 161"/>
                  <a:gd name="T27" fmla="*/ 611 h 639"/>
                  <a:gd name="T28" fmla="*/ 65 w 161"/>
                  <a:gd name="T29" fmla="*/ 632 h 639"/>
                  <a:gd name="T30" fmla="*/ 44 w 161"/>
                  <a:gd name="T31" fmla="*/ 639 h 63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61"/>
                  <a:gd name="T49" fmla="*/ 0 h 639"/>
                  <a:gd name="T50" fmla="*/ 161 w 161"/>
                  <a:gd name="T51" fmla="*/ 639 h 63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61" h="639">
                    <a:moveTo>
                      <a:pt x="2" y="0"/>
                    </a:moveTo>
                    <a:cubicBezTo>
                      <a:pt x="30" y="7"/>
                      <a:pt x="48" y="12"/>
                      <a:pt x="72" y="28"/>
                    </a:cubicBezTo>
                    <a:cubicBezTo>
                      <a:pt x="93" y="60"/>
                      <a:pt x="104" y="52"/>
                      <a:pt x="114" y="91"/>
                    </a:cubicBezTo>
                    <a:cubicBezTo>
                      <a:pt x="112" y="107"/>
                      <a:pt x="113" y="125"/>
                      <a:pt x="107" y="140"/>
                    </a:cubicBezTo>
                    <a:cubicBezTo>
                      <a:pt x="98" y="164"/>
                      <a:pt x="45" y="182"/>
                      <a:pt x="23" y="189"/>
                    </a:cubicBezTo>
                    <a:cubicBezTo>
                      <a:pt x="18" y="196"/>
                      <a:pt x="0" y="220"/>
                      <a:pt x="2" y="231"/>
                    </a:cubicBezTo>
                    <a:cubicBezTo>
                      <a:pt x="4" y="239"/>
                      <a:pt x="33" y="258"/>
                      <a:pt x="37" y="260"/>
                    </a:cubicBezTo>
                    <a:cubicBezTo>
                      <a:pt x="62" y="271"/>
                      <a:pt x="95" y="286"/>
                      <a:pt x="121" y="295"/>
                    </a:cubicBezTo>
                    <a:cubicBezTo>
                      <a:pt x="161" y="355"/>
                      <a:pt x="99" y="384"/>
                      <a:pt x="51" y="400"/>
                    </a:cubicBezTo>
                    <a:cubicBezTo>
                      <a:pt x="31" y="431"/>
                      <a:pt x="20" y="415"/>
                      <a:pt x="9" y="449"/>
                    </a:cubicBezTo>
                    <a:cubicBezTo>
                      <a:pt x="22" y="501"/>
                      <a:pt x="53" y="496"/>
                      <a:pt x="100" y="512"/>
                    </a:cubicBezTo>
                    <a:cubicBezTo>
                      <a:pt x="114" y="517"/>
                      <a:pt x="143" y="526"/>
                      <a:pt x="143" y="526"/>
                    </a:cubicBezTo>
                    <a:cubicBezTo>
                      <a:pt x="154" y="560"/>
                      <a:pt x="158" y="571"/>
                      <a:pt x="121" y="583"/>
                    </a:cubicBezTo>
                    <a:cubicBezTo>
                      <a:pt x="107" y="592"/>
                      <a:pt x="88" y="597"/>
                      <a:pt x="79" y="611"/>
                    </a:cubicBezTo>
                    <a:cubicBezTo>
                      <a:pt x="74" y="618"/>
                      <a:pt x="72" y="627"/>
                      <a:pt x="65" y="632"/>
                    </a:cubicBezTo>
                    <a:cubicBezTo>
                      <a:pt x="59" y="637"/>
                      <a:pt x="44" y="639"/>
                      <a:pt x="44" y="63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9" name="Line 33"/>
              <p:cNvSpPr>
                <a:spLocks noChangeShapeType="1"/>
              </p:cNvSpPr>
              <p:nvPr/>
            </p:nvSpPr>
            <p:spPr bwMode="auto">
              <a:xfrm flipV="1">
                <a:off x="1296" y="1392"/>
                <a:ext cx="62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0" name="Line 34"/>
              <p:cNvSpPr>
                <a:spLocks noChangeShapeType="1"/>
              </p:cNvSpPr>
              <p:nvPr/>
            </p:nvSpPr>
            <p:spPr bwMode="auto">
              <a:xfrm flipV="1">
                <a:off x="1296" y="153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1" name="Line 35"/>
              <p:cNvSpPr>
                <a:spLocks noChangeShapeType="1"/>
              </p:cNvSpPr>
              <p:nvPr/>
            </p:nvSpPr>
            <p:spPr bwMode="auto">
              <a:xfrm>
                <a:off x="1296" y="1536"/>
                <a:ext cx="62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" name="Line 36"/>
              <p:cNvSpPr>
                <a:spLocks noChangeShapeType="1"/>
              </p:cNvSpPr>
              <p:nvPr/>
            </p:nvSpPr>
            <p:spPr bwMode="auto">
              <a:xfrm flipV="1">
                <a:off x="1056" y="864"/>
                <a:ext cx="62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" name="Text Box 37"/>
              <p:cNvSpPr txBox="1">
                <a:spLocks noChangeArrowheads="1"/>
              </p:cNvSpPr>
              <p:nvPr/>
            </p:nvSpPr>
            <p:spPr bwMode="auto">
              <a:xfrm>
                <a:off x="1296" y="1200"/>
                <a:ext cx="454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sz="1600" dirty="0">
                    <a:latin typeface="Arial" charset="0"/>
                    <a:cs typeface="Times New Roman" pitchFamily="18" charset="0"/>
                  </a:rPr>
                  <a:t>Z</a:t>
                </a:r>
                <a:r>
                  <a:rPr lang="fr-FR" sz="1600" baseline="30000" dirty="0">
                    <a:latin typeface="Arial" charset="0"/>
                    <a:cs typeface="Times New Roman" pitchFamily="18" charset="0"/>
                  </a:rPr>
                  <a:t>0</a:t>
                </a:r>
                <a:endParaRPr lang="fr-FR" sz="1600" dirty="0">
                  <a:latin typeface="Arial" charset="0"/>
                </a:endParaRPr>
              </a:p>
            </p:txBody>
          </p:sp>
          <p:sp>
            <p:nvSpPr>
              <p:cNvPr id="84" name="Text Box 38"/>
              <p:cNvSpPr txBox="1">
                <a:spLocks noChangeArrowheads="1"/>
              </p:cNvSpPr>
              <p:nvPr/>
            </p:nvSpPr>
            <p:spPr bwMode="auto">
              <a:xfrm>
                <a:off x="1728" y="1728"/>
                <a:ext cx="481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sz="1600" dirty="0">
                    <a:latin typeface="Arial" charset="0"/>
                    <a:cs typeface="Times New Roman" pitchFamily="18" charset="0"/>
                  </a:rPr>
                  <a:t>π</a:t>
                </a:r>
                <a:r>
                  <a:rPr lang="fr-FR" sz="1600" baseline="30000" dirty="0">
                    <a:latin typeface="Arial" charset="0"/>
                    <a:cs typeface="Times New Roman" pitchFamily="18" charset="0"/>
                  </a:rPr>
                  <a:t>0</a:t>
                </a:r>
                <a:endParaRPr lang="fr-FR" sz="1600" dirty="0">
                  <a:latin typeface="Arial" charset="0"/>
                </a:endParaRPr>
              </a:p>
            </p:txBody>
          </p:sp>
          <p:sp>
            <p:nvSpPr>
              <p:cNvPr id="85" name="Text Box 39"/>
              <p:cNvSpPr txBox="1">
                <a:spLocks noChangeArrowheads="1"/>
              </p:cNvSpPr>
              <p:nvPr/>
            </p:nvSpPr>
            <p:spPr bwMode="auto">
              <a:xfrm>
                <a:off x="1680" y="720"/>
                <a:ext cx="398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sz="1600" dirty="0" smtClean="0">
                    <a:latin typeface="Arial" charset="0"/>
                    <a:cs typeface="Times New Roman" pitchFamily="18" charset="0"/>
                  </a:rPr>
                  <a:t>ν</a:t>
                </a:r>
                <a:endParaRPr lang="fr-FR" sz="1600" dirty="0">
                  <a:latin typeface="Arial" charset="0"/>
                </a:endParaRPr>
              </a:p>
            </p:txBody>
          </p:sp>
          <p:sp>
            <p:nvSpPr>
              <p:cNvPr id="86" name="Text Box 40"/>
              <p:cNvSpPr txBox="1">
                <a:spLocks noChangeArrowheads="1"/>
              </p:cNvSpPr>
              <p:nvPr/>
            </p:nvSpPr>
            <p:spPr bwMode="auto">
              <a:xfrm>
                <a:off x="1684" y="1148"/>
                <a:ext cx="459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sz="1600" dirty="0" smtClean="0">
                    <a:latin typeface="Arial" charset="0"/>
                    <a:cs typeface="Times New Roman" pitchFamily="18" charset="0"/>
                  </a:rPr>
                  <a:t>π</a:t>
                </a:r>
                <a:endParaRPr lang="fr-FR" sz="1600" dirty="0">
                  <a:latin typeface="Arial" charset="0"/>
                </a:endParaRPr>
              </a:p>
            </p:txBody>
          </p:sp>
        </p:grpSp>
        <p:sp>
          <p:nvSpPr>
            <p:cNvPr id="90" name="Line 48"/>
            <p:cNvSpPr>
              <a:spLocks noChangeShapeType="1"/>
            </p:cNvSpPr>
            <p:nvPr/>
          </p:nvSpPr>
          <p:spPr bwMode="auto">
            <a:xfrm flipV="1">
              <a:off x="7572396" y="4357694"/>
              <a:ext cx="7620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1" name="Line 49"/>
            <p:cNvSpPr>
              <a:spLocks noChangeShapeType="1"/>
            </p:cNvSpPr>
            <p:nvPr/>
          </p:nvSpPr>
          <p:spPr bwMode="auto">
            <a:xfrm>
              <a:off x="7572396" y="4510094"/>
              <a:ext cx="7620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" name="Text Box 50"/>
            <p:cNvSpPr txBox="1">
              <a:spLocks noChangeArrowheads="1"/>
            </p:cNvSpPr>
            <p:nvPr/>
          </p:nvSpPr>
          <p:spPr bwMode="auto">
            <a:xfrm>
              <a:off x="8334396" y="4586294"/>
              <a:ext cx="4349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600">
                  <a:latin typeface="Arial" charset="0"/>
                  <a:cs typeface="Times New Roman" pitchFamily="18" charset="0"/>
                </a:rPr>
                <a:t>γ</a:t>
              </a:r>
              <a:endParaRPr lang="fr-FR" sz="1600">
                <a:latin typeface="Arial" charset="0"/>
              </a:endParaRPr>
            </a:p>
          </p:txBody>
        </p:sp>
        <p:sp>
          <p:nvSpPr>
            <p:cNvPr id="93" name="Text Box 51"/>
            <p:cNvSpPr txBox="1">
              <a:spLocks noChangeArrowheads="1"/>
            </p:cNvSpPr>
            <p:nvPr/>
          </p:nvSpPr>
          <p:spPr bwMode="auto">
            <a:xfrm>
              <a:off x="8334396" y="4129094"/>
              <a:ext cx="4349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600">
                  <a:latin typeface="Arial" charset="0"/>
                  <a:cs typeface="Times New Roman" pitchFamily="18" charset="0"/>
                </a:rPr>
                <a:t>γ</a:t>
              </a:r>
              <a:endParaRPr lang="fr-FR" sz="1600">
                <a:latin typeface="Arial" charset="0"/>
              </a:endParaRPr>
            </a:p>
          </p:txBody>
        </p:sp>
      </p:grpSp>
      <p:sp>
        <p:nvSpPr>
          <p:cNvPr id="95" name="ZoneTexte 94"/>
          <p:cNvSpPr txBox="1"/>
          <p:nvPr/>
        </p:nvSpPr>
        <p:spPr>
          <a:xfrm>
            <a:off x="4429124" y="428625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7.10</a:t>
            </a:r>
            <a:r>
              <a:rPr lang="fr-FR" sz="1200" baseline="30000" dirty="0" smtClean="0">
                <a:solidFill>
                  <a:srgbClr val="FF0000"/>
                </a:solidFill>
              </a:rPr>
              <a:t>-4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429124" y="4500570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3.4</a:t>
            </a:r>
            <a:r>
              <a:rPr lang="fr-FR" sz="1200" dirty="0" smtClean="0">
                <a:solidFill>
                  <a:srgbClr val="FF0000"/>
                </a:solidFill>
              </a:rPr>
              <a:t>.10</a:t>
            </a:r>
            <a:r>
              <a:rPr lang="fr-FR" sz="1200" baseline="30000" dirty="0" smtClean="0">
                <a:solidFill>
                  <a:srgbClr val="FF0000"/>
                </a:solidFill>
              </a:rPr>
              <a:t>-4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429124" y="4714884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2.3</a:t>
            </a:r>
          </a:p>
        </p:txBody>
      </p:sp>
      <p:graphicFrame>
        <p:nvGraphicFramePr>
          <p:cNvPr id="98" name="Objet 9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11624" name="Acrobat Document" r:id="rId4" imgW="0" imgH="0" progId="AcroExch.Document.7">
              <p:embed/>
            </p:oleObj>
          </a:graphicData>
        </a:graphic>
      </p:graphicFrame>
      <p:pic>
        <p:nvPicPr>
          <p:cNvPr id="111625" name="Picture 9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12549"/>
            <a:ext cx="5715040" cy="34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Status</a:t>
            </a:r>
            <a:r>
              <a:rPr lang="fr-FR" dirty="0" smtClean="0"/>
              <a:t> </a:t>
            </a:r>
            <a:r>
              <a:rPr lang="fr-FR" dirty="0" err="1" smtClean="0"/>
              <a:t>Fedra</a:t>
            </a:r>
            <a:r>
              <a:rPr lang="fr-FR" dirty="0" smtClean="0"/>
              <a:t> reconstruction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fr-FR" dirty="0" smtClean="0"/>
              <a:t>Problème d’inefficacité des </a:t>
            </a:r>
            <a:r>
              <a:rPr lang="fr-FR" dirty="0" err="1" smtClean="0"/>
              <a:t>basetraces</a:t>
            </a:r>
            <a:r>
              <a:rPr lang="fr-FR" dirty="0" smtClean="0"/>
              <a:t> lors du </a:t>
            </a:r>
            <a:r>
              <a:rPr lang="fr-FR" dirty="0" err="1" smtClean="0"/>
              <a:t>linking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en cours d’investigation</a:t>
            </a:r>
            <a:endParaRPr lang="fr-FR" dirty="0" smtClean="0"/>
          </a:p>
          <a:p>
            <a:r>
              <a:rPr lang="fr-FR" dirty="0" smtClean="0"/>
              <a:t>Problème d’alignement sur données réelles :</a:t>
            </a:r>
            <a:r>
              <a:rPr lang="fr-FR" dirty="0" smtClean="0">
                <a:sym typeface="Wingdings" pitchFamily="2" charset="2"/>
              </a:rPr>
              <a:t>certaines plaques sont ignorées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 imput</a:t>
            </a:r>
            <a:r>
              <a:rPr lang="fr-FR" dirty="0" smtClean="0">
                <a:sym typeface="Wingdings" pitchFamily="2" charset="2"/>
              </a:rPr>
              <a:t>é</a:t>
            </a:r>
            <a:r>
              <a:rPr lang="fr-FR" dirty="0" smtClean="0">
                <a:sym typeface="Wingdings" pitchFamily="2" charset="2"/>
              </a:rPr>
              <a:t> aux données elles-mêmes</a:t>
            </a:r>
            <a:endParaRPr lang="fr-FR" dirty="0" smtClean="0">
              <a:latin typeface="Algerian" pitchFamily="82" charset="0"/>
            </a:endParaRPr>
          </a:p>
          <a:p>
            <a:r>
              <a:rPr lang="fr-FR" dirty="0" smtClean="0"/>
              <a:t>Display inutilisable pour cause de réactivité des que le nombre de trace &gt; 3</a:t>
            </a:r>
          </a:p>
          <a:p>
            <a:pPr lvl="1">
              <a:buNone/>
            </a:pPr>
            <a:r>
              <a:rPr lang="fr-FR" dirty="0" smtClean="0">
                <a:sym typeface="Wingdings" pitchFamily="2" charset="2"/>
              </a:rPr>
              <a:t> installation du machine virtuelle linux </a:t>
            </a:r>
            <a:r>
              <a:rPr lang="fr-FR" dirty="0" smtClean="0">
                <a:latin typeface="Algerian" pitchFamily="82" charset="0"/>
                <a:sym typeface="Wingdings" pitchFamily="2" charset="2"/>
              </a:rPr>
              <a:t>?</a:t>
            </a:r>
            <a:endParaRPr lang="fr-FR" dirty="0" smtClean="0">
              <a:latin typeface="Algerian" pitchFamily="82" charset="0"/>
            </a:endParaRPr>
          </a:p>
          <a:p>
            <a:endParaRPr lang="fr-FR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7E90-E912-4470-BCA8-5C977FD7421B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venir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Test </a:t>
            </a:r>
            <a:r>
              <a:rPr lang="fr-FR" dirty="0" err="1" smtClean="0"/>
              <a:t>Fedra</a:t>
            </a:r>
            <a:r>
              <a:rPr lang="fr-FR" dirty="0" smtClean="0"/>
              <a:t> :données réelles</a:t>
            </a:r>
          </a:p>
          <a:p>
            <a:r>
              <a:rPr lang="fr-FR" dirty="0" smtClean="0"/>
              <a:t>Test </a:t>
            </a:r>
            <a:r>
              <a:rPr lang="fr-FR" dirty="0" err="1" smtClean="0"/>
              <a:t>Fedra</a:t>
            </a:r>
            <a:r>
              <a:rPr lang="fr-FR" dirty="0" smtClean="0"/>
              <a:t> sur </a:t>
            </a:r>
            <a:r>
              <a:rPr lang="fr-FR" dirty="0" smtClean="0"/>
              <a:t>MC </a:t>
            </a:r>
            <a:r>
              <a:rPr lang="fr-FR" dirty="0" smtClean="0">
                <a:latin typeface="Algerian" pitchFamily="82" charset="0"/>
              </a:rPr>
              <a:t>?</a:t>
            </a:r>
            <a:endParaRPr lang="fr-FR" dirty="0" smtClean="0">
              <a:latin typeface="Algerian" pitchFamily="82" charset="0"/>
            </a:endParaRPr>
          </a:p>
          <a:p>
            <a:r>
              <a:rPr lang="fr-FR" dirty="0" smtClean="0"/>
              <a:t>Etude sur les gammas de basse énergie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7E90-E912-4470-BCA8-5C977FD7421B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Backup </a:t>
            </a:r>
            <a:r>
              <a:rPr lang="fr-FR" dirty="0" err="1" smtClean="0"/>
              <a:t>slides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7E90-E912-4470-BCA8-5C977FD7421B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13/04/2010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7E90-E912-4470-BCA8-5C977FD7421B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10" name="Espace réservé pour une image  9" descr="Mateo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846" r="2846"/>
          <a:stretch>
            <a:fillRect/>
          </a:stretch>
        </p:blipFill>
        <p:spPr/>
      </p:pic>
      <p:sp>
        <p:nvSpPr>
          <p:cNvPr id="9" name="Espace réservé du texte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smtClean="0"/>
              <a:t>Mateo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 méthodes pour obtenir le « paramètre d’impact »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13/04/2010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7E90-E912-4470-BCA8-5C977FD7421B}" type="slidenum">
              <a:rPr lang="fr-FR" smtClean="0"/>
              <a:pPr/>
              <a:t>9</a:t>
            </a:fld>
            <a:endParaRPr lang="fr-FR" dirty="0"/>
          </a:p>
        </p:txBody>
      </p:sp>
      <p:grpSp>
        <p:nvGrpSpPr>
          <p:cNvPr id="26" name="Groupe 25"/>
          <p:cNvGrpSpPr/>
          <p:nvPr/>
        </p:nvGrpSpPr>
        <p:grpSpPr>
          <a:xfrm>
            <a:off x="1857356" y="1928802"/>
            <a:ext cx="6218049" cy="3012538"/>
            <a:chOff x="1857356" y="1928802"/>
            <a:chExt cx="6218049" cy="3012538"/>
          </a:xfrm>
        </p:grpSpPr>
        <p:sp>
          <p:nvSpPr>
            <p:cNvPr id="35" name="ZoneTexte 34"/>
            <p:cNvSpPr txBox="1"/>
            <p:nvPr/>
          </p:nvSpPr>
          <p:spPr>
            <a:xfrm>
              <a:off x="1857356" y="1928802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Times New Roman"/>
                  <a:cs typeface="Times New Roman"/>
                </a:rPr>
                <a:t>y </a:t>
              </a:r>
              <a:r>
                <a:rPr lang="en-GB" dirty="0" err="1" smtClean="0">
                  <a:latin typeface="Times New Roman"/>
                  <a:cs typeface="Times New Roman"/>
                </a:rPr>
                <a:t>ou</a:t>
              </a:r>
              <a:r>
                <a:rPr lang="en-GB" dirty="0" smtClean="0">
                  <a:latin typeface="Times New Roman"/>
                  <a:cs typeface="Times New Roman"/>
                </a:rPr>
                <a:t> x</a:t>
              </a:r>
              <a:endParaRPr lang="fr-FR" dirty="0"/>
            </a:p>
          </p:txBody>
        </p:sp>
        <p:grpSp>
          <p:nvGrpSpPr>
            <p:cNvPr id="25" name="Groupe 24"/>
            <p:cNvGrpSpPr/>
            <p:nvPr/>
          </p:nvGrpSpPr>
          <p:grpSpPr>
            <a:xfrm>
              <a:off x="2000232" y="2428868"/>
              <a:ext cx="6075173" cy="2512472"/>
              <a:chOff x="2000232" y="2428868"/>
              <a:chExt cx="6075173" cy="2512472"/>
            </a:xfrm>
          </p:grpSpPr>
          <p:cxnSp>
            <p:nvCxnSpPr>
              <p:cNvPr id="7" name="Connecteur droit 6"/>
              <p:cNvCxnSpPr/>
              <p:nvPr/>
            </p:nvCxnSpPr>
            <p:spPr>
              <a:xfrm>
                <a:off x="2857488" y="3000372"/>
                <a:ext cx="3643338" cy="15716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/>
              <p:cNvCxnSpPr/>
              <p:nvPr/>
            </p:nvCxnSpPr>
            <p:spPr>
              <a:xfrm>
                <a:off x="2000232" y="4786322"/>
                <a:ext cx="5286412" cy="0"/>
              </a:xfrm>
              <a:prstGeom prst="line">
                <a:avLst/>
              </a:prstGeom>
              <a:ln>
                <a:prstDash val="dash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Ellipse 15"/>
              <p:cNvSpPr/>
              <p:nvPr/>
            </p:nvSpPr>
            <p:spPr>
              <a:xfrm>
                <a:off x="4929190" y="4429132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8" name="Connecteur droit 17"/>
              <p:cNvCxnSpPr/>
              <p:nvPr/>
            </p:nvCxnSpPr>
            <p:spPr>
              <a:xfrm rot="10800000">
                <a:off x="4572000" y="3714752"/>
                <a:ext cx="428628" cy="21431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Arc 22"/>
              <p:cNvSpPr/>
              <p:nvPr/>
            </p:nvSpPr>
            <p:spPr>
              <a:xfrm flipH="1" flipV="1">
                <a:off x="3357554" y="2786058"/>
                <a:ext cx="857256" cy="1285884"/>
              </a:xfrm>
              <a:prstGeom prst="arc">
                <a:avLst>
                  <a:gd name="adj1" fmla="val 18094925"/>
                  <a:gd name="adj2" fmla="val 156615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27" name="Connecteur droit avec flèche 26"/>
              <p:cNvCxnSpPr>
                <a:stCxn id="16" idx="0"/>
              </p:cNvCxnSpPr>
              <p:nvPr/>
            </p:nvCxnSpPr>
            <p:spPr>
              <a:xfrm rot="5400000" flipH="1" flipV="1">
                <a:off x="4750595" y="4179099"/>
                <a:ext cx="500066" cy="1588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ZoneTexte 29"/>
              <p:cNvSpPr txBox="1"/>
              <p:nvPr/>
            </p:nvSpPr>
            <p:spPr>
              <a:xfrm>
                <a:off x="3000364" y="3357562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Times New Roman"/>
                    <a:cs typeface="Times New Roman"/>
                  </a:rPr>
                  <a:t>θ</a:t>
                </a:r>
                <a:endParaRPr lang="fr-FR" dirty="0"/>
              </a:p>
            </p:txBody>
          </p:sp>
          <p:sp>
            <p:nvSpPr>
              <p:cNvPr id="32" name="ZoneTexte 31"/>
              <p:cNvSpPr txBox="1"/>
              <p:nvPr/>
            </p:nvSpPr>
            <p:spPr>
              <a:xfrm>
                <a:off x="7286644" y="4572008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latin typeface="Times New Roman"/>
                    <a:cs typeface="Times New Roman"/>
                  </a:rPr>
                  <a:t>z</a:t>
                </a:r>
                <a:endParaRPr lang="fr-FR" dirty="0"/>
              </a:p>
            </p:txBody>
          </p:sp>
          <p:cxnSp>
            <p:nvCxnSpPr>
              <p:cNvPr id="33" name="Connecteur droit 32"/>
              <p:cNvCxnSpPr/>
              <p:nvPr/>
            </p:nvCxnSpPr>
            <p:spPr>
              <a:xfrm rot="5400000" flipH="1" flipV="1">
                <a:off x="821505" y="3607595"/>
                <a:ext cx="2357454" cy="0"/>
              </a:xfrm>
              <a:prstGeom prst="line">
                <a:avLst/>
              </a:prstGeom>
              <a:ln>
                <a:prstDash val="dash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/>
              <p:cNvCxnSpPr/>
              <p:nvPr/>
            </p:nvCxnSpPr>
            <p:spPr>
              <a:xfrm rot="10800000" flipV="1">
                <a:off x="2643174" y="3929066"/>
                <a:ext cx="2347930" cy="9524"/>
              </a:xfrm>
              <a:prstGeom prst="line">
                <a:avLst/>
              </a:prstGeom>
              <a:ln>
                <a:prstDash val="dashDot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Forme en L 60"/>
              <p:cNvSpPr/>
              <p:nvPr/>
            </p:nvSpPr>
            <p:spPr>
              <a:xfrm rot="12136479" flipH="1">
                <a:off x="5099198" y="4025098"/>
                <a:ext cx="241518" cy="567639"/>
              </a:xfrm>
              <a:prstGeom prst="corner">
                <a:avLst>
                  <a:gd name="adj1" fmla="val 0"/>
                  <a:gd name="adj2" fmla="val 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ZoneTexte 61"/>
              <p:cNvSpPr txBox="1"/>
              <p:nvPr/>
            </p:nvSpPr>
            <p:spPr>
              <a:xfrm rot="1483810">
                <a:off x="4219004" y="3416264"/>
                <a:ext cx="14410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 smtClean="0">
                    <a:solidFill>
                      <a:srgbClr val="FF0000"/>
                    </a:solidFill>
                  </a:rPr>
                  <a:t>BT la + </a:t>
                </a:r>
                <a:r>
                  <a:rPr lang="fr-FR" sz="1400" dirty="0" err="1" smtClean="0">
                    <a:solidFill>
                      <a:srgbClr val="FF0000"/>
                    </a:solidFill>
                  </a:rPr>
                  <a:t>upstream</a:t>
                </a:r>
                <a:endParaRPr lang="fr-FR" sz="1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ZoneTexte 62"/>
              <p:cNvSpPr txBox="1"/>
              <p:nvPr/>
            </p:nvSpPr>
            <p:spPr>
              <a:xfrm>
                <a:off x="4214810" y="4000504"/>
                <a:ext cx="6928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 err="1" smtClean="0">
                    <a:solidFill>
                      <a:srgbClr val="7030A0"/>
                    </a:solidFill>
                  </a:rPr>
                  <a:t>SySal</a:t>
                </a:r>
                <a:r>
                  <a:rPr lang="fr-FR" sz="1400" dirty="0" smtClean="0">
                    <a:solidFill>
                      <a:srgbClr val="7030A0"/>
                    </a:solidFill>
                  </a:rPr>
                  <a:t> </a:t>
                </a:r>
                <a:r>
                  <a:rPr lang="fr-FR" sz="1400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fr-FR" sz="1400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ZoneTexte 63"/>
              <p:cNvSpPr txBox="1"/>
              <p:nvPr/>
            </p:nvSpPr>
            <p:spPr>
              <a:xfrm>
                <a:off x="5214942" y="4214818"/>
                <a:ext cx="28604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 err="1" smtClean="0">
                    <a:solidFill>
                      <a:schemeClr val="accent1"/>
                    </a:solidFill>
                  </a:rPr>
                  <a:t>Fedra</a:t>
                </a:r>
                <a:r>
                  <a:rPr lang="fr-FR" sz="1400" dirty="0" smtClean="0">
                    <a:solidFill>
                      <a:schemeClr val="accent1"/>
                    </a:solidFill>
                  </a:rPr>
                  <a:t> : distance minimale d’approche</a:t>
                </a:r>
                <a:endParaRPr lang="fr-FR" sz="1400" dirty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5" name="ZoneTexte 64"/>
          <p:cNvSpPr txBox="1"/>
          <p:nvPr/>
        </p:nvSpPr>
        <p:spPr>
          <a:xfrm>
            <a:off x="1214414" y="4929198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7030A0"/>
                </a:solidFill>
              </a:rPr>
              <a:t>SySal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distance trace-vertex dans le plan de l’émulsion ?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1214414" y="5286388"/>
            <a:ext cx="5193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accent1"/>
                </a:solidFill>
              </a:rPr>
              <a:t>Fedra</a:t>
            </a:r>
            <a:r>
              <a:rPr lang="fr-FR" dirty="0" smtClean="0">
                <a:solidFill>
                  <a:schemeClr val="accent1"/>
                </a:solidFill>
              </a:rPr>
              <a:t> : distance 3D minimale d’approche trace-vertex</a:t>
            </a:r>
            <a:endParaRPr lang="fr-FR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14414" y="5786454"/>
            <a:ext cx="6325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SySal</a:t>
            </a:r>
            <a:r>
              <a:rPr lang="fr-FR" dirty="0" smtClean="0"/>
              <a:t> : 	les 2 méthodes sont codées mais laquelle est utilisée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fr-FR" dirty="0" smtClean="0">
                <a:cs typeface="Arial" pitchFamily="34" charset="0"/>
              </a:rPr>
              <a:t>	le calcul à la main sur l’exemple </a:t>
            </a:r>
            <a:r>
              <a:rPr lang="fr-FR" dirty="0" err="1" smtClean="0">
                <a:cs typeface="Arial" pitchFamily="34" charset="0"/>
              </a:rPr>
              <a:t>numucc</a:t>
            </a:r>
            <a:r>
              <a:rPr lang="fr-FR" dirty="0" smtClean="0">
                <a:cs typeface="Arial" pitchFamily="34" charset="0"/>
              </a:rPr>
              <a:t> : distance 2D</a:t>
            </a:r>
            <a:endParaRPr lang="fr-FR" dirty="0">
              <a:cs typeface="Arial" pitchFamily="34" charset="0"/>
            </a:endParaRPr>
          </a:p>
        </p:txBody>
      </p:sp>
      <p:grpSp>
        <p:nvGrpSpPr>
          <p:cNvPr id="44" name="Groupe 43"/>
          <p:cNvGrpSpPr/>
          <p:nvPr/>
        </p:nvGrpSpPr>
        <p:grpSpPr>
          <a:xfrm>
            <a:off x="5857884" y="1066292"/>
            <a:ext cx="2643206" cy="2027543"/>
            <a:chOff x="5857884" y="1066292"/>
            <a:chExt cx="2643206" cy="2027543"/>
          </a:xfrm>
        </p:grpSpPr>
        <p:sp>
          <p:nvSpPr>
            <p:cNvPr id="29" name="Rectangle à coins arrondis 28"/>
            <p:cNvSpPr/>
            <p:nvPr/>
          </p:nvSpPr>
          <p:spPr>
            <a:xfrm>
              <a:off x="7072330" y="1857364"/>
              <a:ext cx="1428760" cy="85725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4" name="Connecteur droit avec flèche 33"/>
            <p:cNvCxnSpPr>
              <a:endCxn id="29" idx="1"/>
            </p:cNvCxnSpPr>
            <p:nvPr/>
          </p:nvCxnSpPr>
          <p:spPr>
            <a:xfrm>
              <a:off x="5857884" y="2285992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/>
            <p:cNvSpPr txBox="1"/>
            <p:nvPr/>
          </p:nvSpPr>
          <p:spPr>
            <a:xfrm>
              <a:off x="6286512" y="1928802"/>
              <a:ext cx="2664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dirty="0" smtClean="0">
                  <a:latin typeface="Times New Roman"/>
                  <a:cs typeface="Times New Roman"/>
                </a:rPr>
                <a:t>ν</a:t>
              </a:r>
              <a:endParaRPr lang="fr-FR" sz="1400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7143768" y="2786058"/>
              <a:ext cx="13067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err="1" smtClean="0">
                  <a:latin typeface="Times New Roman"/>
                  <a:cs typeface="Times New Roman"/>
                </a:rPr>
                <a:t>brique</a:t>
              </a:r>
              <a:r>
                <a:rPr lang="en-GB" sz="1400" dirty="0" smtClean="0">
                  <a:latin typeface="Times New Roman"/>
                  <a:cs typeface="Times New Roman"/>
                </a:rPr>
                <a:t> OPERA</a:t>
              </a:r>
              <a:endParaRPr lang="fr-FR" sz="1400" dirty="0"/>
            </a:p>
          </p:txBody>
        </p:sp>
        <p:sp>
          <p:nvSpPr>
            <p:cNvPr id="40" name="ZoneTexte 39"/>
            <p:cNvSpPr txBox="1"/>
            <p:nvPr/>
          </p:nvSpPr>
          <p:spPr>
            <a:xfrm rot="18717898">
              <a:off x="6832704" y="1334154"/>
              <a:ext cx="8435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latin typeface="Times New Roman"/>
                  <a:cs typeface="Times New Roman"/>
                </a:rPr>
                <a:t>upstream</a:t>
              </a:r>
              <a:endParaRPr lang="fr-FR" sz="1400" dirty="0"/>
            </a:p>
          </p:txBody>
        </p:sp>
      </p:grpSp>
      <p:sp>
        <p:nvSpPr>
          <p:cNvPr id="43" name="ZoneTexte 42"/>
          <p:cNvSpPr txBox="1"/>
          <p:nvPr/>
        </p:nvSpPr>
        <p:spPr>
          <a:xfrm rot="18717898">
            <a:off x="8142582" y="1201486"/>
            <a:ext cx="1063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Times New Roman"/>
                <a:cs typeface="Times New Roman"/>
              </a:rPr>
              <a:t>downstream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7506</TotalTime>
  <Words>396</Words>
  <Application>Microsoft Office PowerPoint</Application>
  <PresentationFormat>Affichage à l'écran (4:3)</PresentationFormat>
  <Paragraphs>103</Paragraphs>
  <Slides>10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Solstice</vt:lpstr>
      <vt:lpstr>Équation</vt:lpstr>
      <vt:lpstr>Acrobat Document</vt:lpstr>
      <vt:lpstr>Equation</vt:lpstr>
      <vt:lpstr>Réunion OPERA 13/04/2010</vt:lpstr>
      <vt:lpstr>Diapositive 2</vt:lpstr>
      <vt:lpstr>Définition vertex &amp; IP : SySal</vt:lpstr>
      <vt:lpstr>Canaux électrons</vt:lpstr>
      <vt:lpstr>Status Fedra reconstruction</vt:lpstr>
      <vt:lpstr>A venir</vt:lpstr>
      <vt:lpstr>Backup slides</vt:lpstr>
      <vt:lpstr>Diapositive 8</vt:lpstr>
      <vt:lpstr>2 méthodes pour obtenir le « paramètre d’impact »</vt:lpstr>
      <vt:lpstr>Vertex definition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OPERA 12/11/09</dc:title>
  <dc:creator>brunet</dc:creator>
  <cp:lastModifiedBy>brunet</cp:lastModifiedBy>
  <cp:revision>560</cp:revision>
  <dcterms:created xsi:type="dcterms:W3CDTF">2009-11-06T14:51:41Z</dcterms:created>
  <dcterms:modified xsi:type="dcterms:W3CDTF">2010-04-23T08:27:04Z</dcterms:modified>
</cp:coreProperties>
</file>