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465" r:id="rId3"/>
    <p:sldId id="479" r:id="rId4"/>
    <p:sldId id="555" r:id="rId5"/>
    <p:sldId id="556" r:id="rId6"/>
    <p:sldId id="557" r:id="rId7"/>
    <p:sldId id="560" r:id="rId8"/>
    <p:sldId id="492" r:id="rId9"/>
    <p:sldId id="488" r:id="rId10"/>
    <p:sldId id="554" r:id="rId11"/>
    <p:sldId id="553" r:id="rId12"/>
    <p:sldId id="497" r:id="rId13"/>
    <p:sldId id="551" r:id="rId14"/>
    <p:sldId id="495" r:id="rId15"/>
    <p:sldId id="398" r:id="rId16"/>
    <p:sldId id="543" r:id="rId17"/>
    <p:sldId id="542" r:id="rId18"/>
    <p:sldId id="501" r:id="rId19"/>
    <p:sldId id="545" r:id="rId20"/>
    <p:sldId id="546" r:id="rId21"/>
    <p:sldId id="544" r:id="rId22"/>
    <p:sldId id="474" r:id="rId23"/>
    <p:sldId id="547" r:id="rId24"/>
    <p:sldId id="561" r:id="rId25"/>
    <p:sldId id="540" r:id="rId26"/>
    <p:sldId id="549" r:id="rId27"/>
    <p:sldId id="480" r:id="rId28"/>
    <p:sldId id="481" r:id="rId29"/>
    <p:sldId id="482" r:id="rId30"/>
    <p:sldId id="484" r:id="rId31"/>
    <p:sldId id="447" r:id="rId32"/>
    <p:sldId id="469" r:id="rId33"/>
    <p:sldId id="440" r:id="rId34"/>
    <p:sldId id="566" r:id="rId35"/>
    <p:sldId id="522" r:id="rId36"/>
    <p:sldId id="521" r:id="rId37"/>
    <p:sldId id="515" r:id="rId38"/>
    <p:sldId id="519" r:id="rId39"/>
    <p:sldId id="516" r:id="rId40"/>
    <p:sldId id="520" r:id="rId41"/>
    <p:sldId id="518" r:id="rId42"/>
    <p:sldId id="511" r:id="rId43"/>
    <p:sldId id="523" r:id="rId44"/>
    <p:sldId id="524" r:id="rId45"/>
    <p:sldId id="525" r:id="rId46"/>
    <p:sldId id="526" r:id="rId47"/>
    <p:sldId id="567" r:id="rId48"/>
    <p:sldId id="507" r:id="rId49"/>
    <p:sldId id="562" r:id="rId50"/>
    <p:sldId id="536" r:id="rId51"/>
    <p:sldId id="563" r:id="rId52"/>
    <p:sldId id="564" r:id="rId53"/>
    <p:sldId id="548" r:id="rId54"/>
    <p:sldId id="365" r:id="rId55"/>
    <p:sldId id="370" r:id="rId56"/>
    <p:sldId id="313" r:id="rId57"/>
    <p:sldId id="463" r:id="rId58"/>
    <p:sldId id="464" r:id="rId59"/>
    <p:sldId id="425" r:id="rId60"/>
    <p:sldId id="448" r:id="rId61"/>
    <p:sldId id="449" r:id="rId62"/>
    <p:sldId id="478" r:id="rId63"/>
    <p:sldId id="468" r:id="rId64"/>
    <p:sldId id="568" r:id="rId65"/>
    <p:sldId id="453" r:id="rId66"/>
    <p:sldId id="450" r:id="rId67"/>
    <p:sldId id="452" r:id="rId68"/>
    <p:sldId id="451" r:id="rId69"/>
    <p:sldId id="505" r:id="rId70"/>
    <p:sldId id="508" r:id="rId71"/>
    <p:sldId id="565" r:id="rId72"/>
    <p:sldId id="538" r:id="rId73"/>
    <p:sldId id="513" r:id="rId74"/>
    <p:sldId id="550" r:id="rId75"/>
    <p:sldId id="539" r:id="rId76"/>
    <p:sldId id="517" r:id="rId7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690CC3F-2114-4093-BB32-F74B6B30D709}">
          <p14:sldIdLst>
            <p14:sldId id="256"/>
            <p14:sldId id="465"/>
            <p14:sldId id="479"/>
            <p14:sldId id="555"/>
            <p14:sldId id="556"/>
            <p14:sldId id="557"/>
            <p14:sldId id="560"/>
            <p14:sldId id="492"/>
            <p14:sldId id="488"/>
            <p14:sldId id="554"/>
            <p14:sldId id="553"/>
            <p14:sldId id="497"/>
            <p14:sldId id="551"/>
            <p14:sldId id="495"/>
            <p14:sldId id="398"/>
            <p14:sldId id="543"/>
            <p14:sldId id="542"/>
            <p14:sldId id="501"/>
            <p14:sldId id="545"/>
            <p14:sldId id="546"/>
            <p14:sldId id="544"/>
            <p14:sldId id="474"/>
            <p14:sldId id="547"/>
            <p14:sldId id="561"/>
            <p14:sldId id="540"/>
            <p14:sldId id="549"/>
            <p14:sldId id="480"/>
            <p14:sldId id="481"/>
            <p14:sldId id="482"/>
            <p14:sldId id="484"/>
            <p14:sldId id="447"/>
            <p14:sldId id="469"/>
            <p14:sldId id="440"/>
            <p14:sldId id="566"/>
            <p14:sldId id="522"/>
            <p14:sldId id="521"/>
            <p14:sldId id="515"/>
            <p14:sldId id="519"/>
            <p14:sldId id="516"/>
            <p14:sldId id="520"/>
            <p14:sldId id="518"/>
            <p14:sldId id="511"/>
            <p14:sldId id="523"/>
            <p14:sldId id="524"/>
            <p14:sldId id="525"/>
            <p14:sldId id="526"/>
            <p14:sldId id="567"/>
            <p14:sldId id="507"/>
            <p14:sldId id="562"/>
            <p14:sldId id="536"/>
            <p14:sldId id="563"/>
            <p14:sldId id="564"/>
            <p14:sldId id="548"/>
            <p14:sldId id="365"/>
            <p14:sldId id="370"/>
            <p14:sldId id="313"/>
            <p14:sldId id="463"/>
            <p14:sldId id="464"/>
            <p14:sldId id="425"/>
            <p14:sldId id="448"/>
            <p14:sldId id="449"/>
            <p14:sldId id="478"/>
            <p14:sldId id="468"/>
            <p14:sldId id="568"/>
            <p14:sldId id="453"/>
            <p14:sldId id="450"/>
            <p14:sldId id="452"/>
            <p14:sldId id="451"/>
            <p14:sldId id="505"/>
            <p14:sldId id="508"/>
            <p14:sldId id="565"/>
            <p14:sldId id="538"/>
            <p14:sldId id="513"/>
            <p14:sldId id="550"/>
            <p14:sldId id="539"/>
            <p14:sldId id="51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8" autoAdjust="0"/>
    <p:restoredTop sz="94655" autoAdjust="0"/>
  </p:normalViewPr>
  <p:slideViewPr>
    <p:cSldViewPr snapToGrid="0">
      <p:cViewPr varScale="1">
        <p:scale>
          <a:sx n="85" d="100"/>
          <a:sy n="85" d="100"/>
        </p:scale>
        <p:origin x="391" y="38"/>
      </p:cViewPr>
      <p:guideLst/>
    </p:cSldViewPr>
  </p:slideViewPr>
  <p:outlineViewPr>
    <p:cViewPr>
      <p:scale>
        <a:sx n="33" d="100"/>
        <a:sy n="33" d="100"/>
      </p:scale>
      <p:origin x="0" y="-7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2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9314B57-8F5E-138C-5284-115FF8E3DA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CC7FED-1F36-58DD-6513-74D73ECF2E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42F41-AC80-4C66-8C94-60B9850CACE4}" type="datetimeFigureOut">
              <a:rPr lang="en-US" smtClean="0"/>
              <a:t>3/17/2026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BCD8A2-9DAE-2F1E-A477-4BB3B60810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6D0670-FF74-16C0-6EC0-F2E7F97B76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2039-E201-4BBC-8E8A-80764B5AB9C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21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338AB-8782-431B-9D35-C10188B8486B}" type="datetimeFigureOut">
              <a:rPr lang="fr-FR" smtClean="0"/>
              <a:t>17/03/2026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D6EBA-850F-46C8-9093-037558FCC3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925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ercl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0C838AD-B109-4DFB-55D4-013191D811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5453" y="5465325"/>
            <a:ext cx="1284104" cy="12957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602087-3AEE-EE63-2B4A-C43ACA6E5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8E59E9C-274A-0DF7-EB53-5D6DD2B35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7" name="Google Shape;57;p13" title="LPC CAEN LOGO RVB_VERTICAL-COULEUR-1.png">
            <a:extLst>
              <a:ext uri="{FF2B5EF4-FFF2-40B4-BE49-F238E27FC236}">
                <a16:creationId xmlns:a16="http://schemas.microsoft.com/office/drawing/2014/main" id="{DA6503CB-E715-69D5-5647-CF7E7052F79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724" y="5349875"/>
            <a:ext cx="1594551" cy="159455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309F39-83A8-2FDD-5A73-CD5DE3E803FB}"/>
              </a:ext>
            </a:extLst>
          </p:cNvPr>
          <p:cNvSpPr/>
          <p:nvPr userDrawn="1"/>
        </p:nvSpPr>
        <p:spPr>
          <a:xfrm>
            <a:off x="0" y="0"/>
            <a:ext cx="12192000" cy="953037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Police, Graphiqu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C98E2E8-CD44-37D6-5BE4-2016FF6D29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940" y="5465325"/>
            <a:ext cx="3478060" cy="1363647"/>
          </a:xfrm>
          <a:prstGeom prst="rect">
            <a:avLst/>
          </a:prstGeom>
        </p:spPr>
      </p:pic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7807EA9C-FF40-8821-E5BF-1BE249792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EEBC6-7E8F-42CE-8924-5395A97F6C84}" type="datetime1">
              <a:rPr lang="fr-FR" smtClean="0"/>
              <a:t>17/03/2026</a:t>
            </a:fld>
            <a:endParaRPr lang="fr-FR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7948671A-BBB4-562C-E30A-496B4D9F5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A4C30D57-8895-A3FE-162B-45C8C5D4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172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FD6581-2247-D75D-4334-1FFA9C2F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F7A30C-5E5E-BE22-F1A5-0598A744C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2244F9-A11C-8DC1-150B-7A84F1B18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E59E4-4046-4D6C-9BA8-D518DE5EB5B4}" type="datetime1">
              <a:rPr lang="fr-FR" smtClean="0"/>
              <a:t>17/03/2026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9E2AAF-0A34-6064-B21A-49DDFC94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ECC1BE-E8BB-F4F3-C3D6-7442EF38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8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76A7A2F-E28E-3740-2DC6-340924338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3341DD-615F-8168-AEAC-F94B36F46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33D310-FB68-DCC4-D86F-B408A6A8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B7774-848C-4C82-A4B9-751B28AD2D84}" type="datetime1">
              <a:rPr lang="fr-FR" smtClean="0"/>
              <a:t>17/03/2026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C947AF-7A85-C22A-05BC-1C723B59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F76E50-6B6F-C40C-FD07-90803F6D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69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960254-29E5-D58B-78A1-D9AE2F33F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73427B06-52AA-2D42-6796-8215AADE8A36}"/>
              </a:ext>
            </a:extLst>
          </p:cNvPr>
          <p:cNvCxnSpPr>
            <a:cxnSpLocks/>
          </p:cNvCxnSpPr>
          <p:nvPr userDrawn="1"/>
        </p:nvCxnSpPr>
        <p:spPr>
          <a:xfrm>
            <a:off x="280857" y="781235"/>
            <a:ext cx="11310152" cy="0"/>
          </a:xfrm>
          <a:prstGeom prst="line">
            <a:avLst/>
          </a:prstGeom>
          <a:ln w="1905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re 3">
            <a:extLst>
              <a:ext uri="{FF2B5EF4-FFF2-40B4-BE49-F238E27FC236}">
                <a16:creationId xmlns:a16="http://schemas.microsoft.com/office/drawing/2014/main" id="{3D694186-421C-20A3-47FA-8D281BA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58C896-4559-3B13-8A12-D022EE7BE525}"/>
              </a:ext>
            </a:extLst>
          </p:cNvPr>
          <p:cNvSpPr/>
          <p:nvPr userDrawn="1"/>
        </p:nvSpPr>
        <p:spPr>
          <a:xfrm>
            <a:off x="0" y="6721475"/>
            <a:ext cx="12192000" cy="136524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cercle, clipart, symbo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3598B87-8C63-CE27-B958-EFE6574A03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9993" y="5705122"/>
            <a:ext cx="960813" cy="969532"/>
          </a:xfrm>
          <a:prstGeom prst="rect">
            <a:avLst/>
          </a:prstGeom>
        </p:spPr>
      </p:pic>
      <p:pic>
        <p:nvPicPr>
          <p:cNvPr id="5" name="Google Shape;57;p13" title="LPC CAEN LOGO RVB_VERTICAL-COULEUR-1.png">
            <a:extLst>
              <a:ext uri="{FF2B5EF4-FFF2-40B4-BE49-F238E27FC236}">
                <a16:creationId xmlns:a16="http://schemas.microsoft.com/office/drawing/2014/main" id="{ADDF249C-A59C-E943-A373-8A5233C00D6A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82" y="5607788"/>
            <a:ext cx="1250211" cy="12502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8DEF8426-5597-37ED-3AE9-4241FEC8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6D1D-E9D5-4F06-8C72-070F1A0EE3D8}" type="datetime1">
              <a:rPr lang="fr-FR" smtClean="0"/>
              <a:t>17/03/2026</a:t>
            </a:fld>
            <a:endParaRPr lang="fr-FR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9482E45-A2D9-7789-F89A-78704C6DF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860A3FC2-3374-2A78-67EC-350327203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777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3EE76-671C-5B9C-C2C0-ACD4F70A3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73AD48-F207-C1C2-8B30-2C1EA1FE5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8A07BC-B35A-8524-6B26-BAF01172A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FD717-C59F-4D03-A3AF-3E187A6D96FE}" type="datetime1">
              <a:rPr lang="fr-FR" smtClean="0"/>
              <a:t>17/03/2026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FBD72B-15A5-5FCC-3E56-B5223A6D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4C9F46-87A9-25C5-A729-A86036DC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949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A79BD-B2CF-39A4-2476-6358A005A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C79488-2FB8-2054-46A9-B1069871F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4ADE10-5D58-F0E1-97F2-32C3D281F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522EBD-D376-2D2F-4908-B044D9225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73C8-750F-4DB8-BC06-1B145E8E6A7B}" type="datetime1">
              <a:rPr lang="fr-FR" smtClean="0"/>
              <a:t>17/03/2026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443358-F959-CFB4-A1EA-102DF3110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07000F-AB49-867E-CD44-91C0C864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218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5FF5D1-50EF-9A9A-27D7-2A68B4E4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DE545B-C2AA-FB09-BA17-9864FD384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472B014-DD45-206C-280A-DB4B277CC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801CCB-5E41-9A0B-C29B-C62E9DF7F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7925000-1D3D-90DF-25E0-3ABEF06ACB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FB61ABC-E175-E272-5940-5A72425A5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F35F8-FF9F-4DAB-A9EF-88AB492CB2B7}" type="datetime1">
              <a:rPr lang="fr-FR" smtClean="0"/>
              <a:t>17/03/2026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5313406-1351-49B4-C9D1-A8ED91C6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9E5E5D-8CA8-9B56-F49F-344C2BED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92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FCBC35-0748-942E-6BE6-BE10CA708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CD982F-104F-1E56-B4D9-AF087978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547-CE3A-44EB-BBC8-563ED55E3B38}" type="datetime1">
              <a:rPr lang="fr-FR" smtClean="0"/>
              <a:t>17/03/2026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973333-57AF-4FE6-96CA-6A6D86988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2DB899-CFE1-F031-77BF-6DACF2943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821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6F71D1-3EB4-5AF4-8011-8AEF631AC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ED2D-D5C4-4574-A418-EBA0612E7360}" type="datetime1">
              <a:rPr lang="fr-FR" smtClean="0"/>
              <a:t>17/03/2026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8205A2-869A-A691-2E50-7BD792A4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39D3D5-A1AE-CE31-F1DF-BA69AC7FD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49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64B0F0-6014-04BA-38EC-856F821C8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55BAFD-E64E-F57D-A5CF-11468C0EA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007D23-9266-45D1-26F0-2F02EA160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99B515-6564-8750-7FCF-BC4EA768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5994E-B773-486D-993A-FAC91EF6CCF0}" type="datetime1">
              <a:rPr lang="fr-FR" smtClean="0"/>
              <a:t>17/03/2026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53B29B-B30B-8FC7-0CAC-B1BEEF85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5DD4776-685D-94A8-E9A9-9A460883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31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5A125D-98A2-4507-AB39-D4A056AB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E40BFF-5374-C073-F98F-9D1DA1CEE6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79A4B4-A5B8-A07E-DC00-958C44B296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EBCD2F-8B1B-8EDA-2BB3-26B58E047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26603-76D6-459E-A843-52FDAB7A82E7}" type="datetime1">
              <a:rPr lang="fr-FR" smtClean="0"/>
              <a:t>17/03/2026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653CFA-22DD-DDC1-878C-A799FD07E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762624-D5BB-A092-00B3-236AFB49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40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14FD628-EF1F-1AFC-44DE-92C76B90E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305278-2E97-AD99-DBB5-A79D05C71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2DA326-87C4-84E8-7E06-C924ABF07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5648A-64BD-4484-AC40-9F17634EBB17}" type="datetime1">
              <a:rPr lang="fr-FR" smtClean="0"/>
              <a:t>17/03/2026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59E0E0-05DA-65EB-1FF4-357441CA20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A1E808-8004-530B-803C-05EB7AFF5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2D01E5-149F-4113-9FCE-CEE09040B6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95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AB871-FA6F-AF46-CC71-73D3A46C3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27" y="1498671"/>
            <a:ext cx="11111346" cy="1930329"/>
          </a:xfrm>
        </p:spPr>
        <p:txBody>
          <a:bodyPr>
            <a:normAutofit/>
          </a:bodyPr>
          <a:lstStyle/>
          <a:p>
            <a:pPr algn="l"/>
            <a:r>
              <a:rPr lang="en-US" sz="6600" dirty="0"/>
              <a:t>Superconducting Array for Low-Energy Radiation (SALER)</a:t>
            </a:r>
            <a:endParaRPr lang="fr-FR" sz="66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30E953-5582-AB8C-19CB-B66448DCC1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27" y="3671547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Driss GUILLET</a:t>
            </a:r>
          </a:p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 the SALER collaboration </a:t>
            </a:r>
          </a:p>
          <a:p>
            <a:pPr algn="l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LPC Caen</a:t>
            </a:r>
          </a:p>
          <a:p>
            <a:pPr algn="l"/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993C6F-5E41-9E8D-069D-7335CAC7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718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118C-FD18-0391-999A-169E231B9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286750-5A0D-9E6E-EB3E-5127040F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? 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70AC7BA-3FB3-0EEA-86B6-7F0586FF8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79D233-E292-D224-7509-6BE81D432A36}"/>
              </a:ext>
            </a:extLst>
          </p:cNvPr>
          <p:cNvSpPr txBox="1"/>
          <p:nvPr/>
        </p:nvSpPr>
        <p:spPr>
          <a:xfrm>
            <a:off x="194485" y="1034191"/>
            <a:ext cx="6553429" cy="482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b="1" dirty="0"/>
              <a:t>How to </a:t>
            </a:r>
            <a:r>
              <a:rPr lang="fr-FR" sz="2800" b="1" dirty="0" err="1"/>
              <a:t>access</a:t>
            </a:r>
            <a:r>
              <a:rPr lang="fr-FR" sz="2800" b="1" dirty="0"/>
              <a:t> </a:t>
            </a:r>
            <a:r>
              <a:rPr lang="fr-FR" sz="2800" b="1" dirty="0" err="1"/>
              <a:t>V</a:t>
            </a:r>
            <a:r>
              <a:rPr lang="fr-FR" sz="2800" b="1" baseline="-25000" dirty="0" err="1"/>
              <a:t>ud</a:t>
            </a:r>
            <a:r>
              <a:rPr lang="fr-FR" sz="2800" b="1" dirty="0"/>
              <a:t> </a:t>
            </a:r>
            <a:r>
              <a:rPr lang="fr-FR" sz="2800" b="1" dirty="0" err="1"/>
              <a:t>using</a:t>
            </a:r>
            <a:r>
              <a:rPr lang="fr-FR" sz="2800" b="1" dirty="0"/>
              <a:t> beta </a:t>
            </a:r>
            <a:r>
              <a:rPr lang="fr-FR" sz="2800" b="1" dirty="0" err="1"/>
              <a:t>decay</a:t>
            </a:r>
            <a:r>
              <a:rPr lang="fr-FR" sz="2800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B7805A-3EB1-EA9E-9C10-09AF21FC2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686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AB51E-BEA8-99E8-BFEA-496F9B633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8764EF0-ECC4-5783-4FB8-89836AC40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46" y="1985622"/>
            <a:ext cx="5955669" cy="10048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A47A1C-93F0-707F-BC75-399BD67C1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? 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B4B7D3-2FA1-364A-7916-21D238F48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B531FAF-2E58-5F9E-9AB3-1845B8ADB00C}"/>
              </a:ext>
            </a:extLst>
          </p:cNvPr>
          <p:cNvSpPr/>
          <p:nvPr/>
        </p:nvSpPr>
        <p:spPr>
          <a:xfrm>
            <a:off x="8519661" y="2159294"/>
            <a:ext cx="333346" cy="57177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DBFD5AB-1420-ECD7-2273-21C92927D413}"/>
              </a:ext>
            </a:extLst>
          </p:cNvPr>
          <p:cNvSpPr/>
          <p:nvPr/>
        </p:nvSpPr>
        <p:spPr>
          <a:xfrm>
            <a:off x="9883527" y="2471707"/>
            <a:ext cx="448576" cy="51872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17B0E7-3BB6-1C05-ED4A-31F77472F16C}"/>
              </a:ext>
            </a:extLst>
          </p:cNvPr>
          <p:cNvSpPr txBox="1"/>
          <p:nvPr/>
        </p:nvSpPr>
        <p:spPr>
          <a:xfrm>
            <a:off x="194485" y="1034191"/>
            <a:ext cx="6553429" cy="611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b="1" dirty="0"/>
              <a:t>How to </a:t>
            </a:r>
            <a:r>
              <a:rPr lang="fr-FR" sz="2800" b="1" dirty="0" err="1"/>
              <a:t>access</a:t>
            </a:r>
            <a:r>
              <a:rPr lang="fr-FR" sz="2800" b="1" dirty="0"/>
              <a:t> </a:t>
            </a:r>
            <a:r>
              <a:rPr lang="fr-FR" sz="2800" b="1" dirty="0" err="1"/>
              <a:t>V</a:t>
            </a:r>
            <a:r>
              <a:rPr lang="fr-FR" sz="2800" b="1" baseline="-25000" dirty="0" err="1"/>
              <a:t>ud</a:t>
            </a:r>
            <a:r>
              <a:rPr lang="fr-FR" sz="2800" b="1" dirty="0"/>
              <a:t> </a:t>
            </a:r>
            <a:r>
              <a:rPr lang="fr-FR" sz="2800" b="1" dirty="0" err="1"/>
              <a:t>using</a:t>
            </a:r>
            <a:r>
              <a:rPr lang="fr-FR" sz="2800" b="1" dirty="0"/>
              <a:t> beta </a:t>
            </a:r>
            <a:r>
              <a:rPr lang="fr-FR" sz="2800" b="1" dirty="0" err="1"/>
              <a:t>decay</a:t>
            </a:r>
            <a:r>
              <a:rPr lang="fr-FR" sz="2800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Obtain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fr-FR" sz="2800" b="1" baseline="-25000" dirty="0" err="1">
                <a:solidFill>
                  <a:schemeClr val="accent6">
                    <a:lumMod val="75000"/>
                  </a:schemeClr>
                </a:solidFill>
              </a:rPr>
              <a:t>ud</a:t>
            </a:r>
            <a:r>
              <a:rPr lang="fr-FR" sz="2800" dirty="0"/>
              <a:t>  </a:t>
            </a:r>
            <a:r>
              <a:rPr lang="fr-FR" sz="2800" dirty="0" err="1"/>
              <a:t>through</a:t>
            </a:r>
            <a:r>
              <a:rPr lang="fr-FR" sz="2800" dirty="0"/>
              <a:t> the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     </a:t>
            </a:r>
            <a:r>
              <a:rPr lang="fr-FR" sz="2800" b="1" dirty="0"/>
              <a:t>for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/>
              <a:t>mirror</a:t>
            </a:r>
            <a:r>
              <a:rPr lang="fr-FR" sz="2800" b="1" dirty="0"/>
              <a:t> </a:t>
            </a:r>
            <a:r>
              <a:rPr lang="fr-FR" sz="2800" b="1" dirty="0" err="1"/>
              <a:t>decays</a:t>
            </a:r>
            <a:endParaRPr lang="fr-FR" sz="2800" b="1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E911E931-8009-26B4-A2C7-52A48147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74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35582-0B6C-31AA-4B09-DFC6482DE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201BE8C-D7FB-50E5-76CA-45A1F468C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483" y="3164100"/>
            <a:ext cx="2870206" cy="11750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279CA3-95D8-E29B-84F7-EDE12F16D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846" y="1985622"/>
            <a:ext cx="5955669" cy="10048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3E386E8-94DC-2E51-D25D-E2BCAF3C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? 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EAAF98-D092-463C-6F49-F4AC84F1A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9338D98-06B5-9304-6664-2FFE4724136D}"/>
              </a:ext>
            </a:extLst>
          </p:cNvPr>
          <p:cNvSpPr/>
          <p:nvPr/>
        </p:nvSpPr>
        <p:spPr>
          <a:xfrm>
            <a:off x="8519661" y="2159294"/>
            <a:ext cx="333346" cy="57177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53AA349-FDF8-E5FA-9447-AEF779FAEDBB}"/>
              </a:ext>
            </a:extLst>
          </p:cNvPr>
          <p:cNvSpPr/>
          <p:nvPr/>
        </p:nvSpPr>
        <p:spPr>
          <a:xfrm>
            <a:off x="9883527" y="2471707"/>
            <a:ext cx="448576" cy="518721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0C77925-2B49-42CC-3A4A-5AF9F4C86259}"/>
              </a:ext>
            </a:extLst>
          </p:cNvPr>
          <p:cNvSpPr/>
          <p:nvPr/>
        </p:nvSpPr>
        <p:spPr>
          <a:xfrm>
            <a:off x="9817193" y="3284457"/>
            <a:ext cx="448623" cy="45378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4183102-064B-2D11-A441-10C27CBB4BE4}"/>
              </a:ext>
            </a:extLst>
          </p:cNvPr>
          <p:cNvSpPr/>
          <p:nvPr/>
        </p:nvSpPr>
        <p:spPr>
          <a:xfrm>
            <a:off x="9996428" y="3819675"/>
            <a:ext cx="448623" cy="45378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57894A7-E74F-8146-F11F-6729D5D11DE6}"/>
              </a:ext>
            </a:extLst>
          </p:cNvPr>
          <p:cNvSpPr/>
          <p:nvPr/>
        </p:nvSpPr>
        <p:spPr>
          <a:xfrm>
            <a:off x="7907904" y="3600574"/>
            <a:ext cx="685774" cy="453785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9A777A-CC18-4B80-F519-AA432BEAD351}"/>
              </a:ext>
            </a:extLst>
          </p:cNvPr>
          <p:cNvSpPr txBox="1"/>
          <p:nvPr/>
        </p:nvSpPr>
        <p:spPr>
          <a:xfrm>
            <a:off x="194485" y="1034191"/>
            <a:ext cx="6553429" cy="7437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b="1" dirty="0"/>
              <a:t>How to </a:t>
            </a:r>
            <a:r>
              <a:rPr lang="fr-FR" sz="2800" b="1" dirty="0" err="1"/>
              <a:t>access</a:t>
            </a:r>
            <a:r>
              <a:rPr lang="fr-FR" sz="2800" b="1" dirty="0"/>
              <a:t> </a:t>
            </a:r>
            <a:r>
              <a:rPr lang="fr-FR" sz="2800" b="1" dirty="0" err="1"/>
              <a:t>V</a:t>
            </a:r>
            <a:r>
              <a:rPr lang="fr-FR" sz="2800" b="1" baseline="-25000" dirty="0" err="1"/>
              <a:t>ud</a:t>
            </a:r>
            <a:r>
              <a:rPr lang="fr-FR" sz="2800" b="1" dirty="0"/>
              <a:t> </a:t>
            </a:r>
            <a:r>
              <a:rPr lang="fr-FR" sz="2800" b="1" dirty="0" err="1"/>
              <a:t>using</a:t>
            </a:r>
            <a:r>
              <a:rPr lang="fr-FR" sz="2800" b="1" dirty="0"/>
              <a:t> beta </a:t>
            </a:r>
            <a:r>
              <a:rPr lang="fr-FR" sz="2800" b="1" dirty="0" err="1"/>
              <a:t>decay</a:t>
            </a:r>
            <a:r>
              <a:rPr lang="fr-FR" sz="2800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Obtain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fr-FR" sz="2800" b="1" baseline="-25000" dirty="0" err="1">
                <a:solidFill>
                  <a:schemeClr val="accent6">
                    <a:lumMod val="75000"/>
                  </a:schemeClr>
                </a:solidFill>
              </a:rPr>
              <a:t>ud</a:t>
            </a:r>
            <a:r>
              <a:rPr lang="fr-FR" sz="2800" dirty="0"/>
              <a:t>  </a:t>
            </a:r>
            <a:r>
              <a:rPr lang="fr-FR" sz="2800" dirty="0" err="1"/>
              <a:t>through</a:t>
            </a:r>
            <a:r>
              <a:rPr lang="fr-FR" sz="2800" dirty="0"/>
              <a:t> the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     </a:t>
            </a:r>
            <a:r>
              <a:rPr lang="fr-FR" sz="2800" b="1" dirty="0"/>
              <a:t>for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/>
              <a:t>mirror</a:t>
            </a:r>
            <a:r>
              <a:rPr lang="fr-FR" sz="2800" b="1" dirty="0"/>
              <a:t> </a:t>
            </a:r>
            <a:r>
              <a:rPr lang="fr-FR" sz="2800" b="1" dirty="0" err="1"/>
              <a:t>decays</a:t>
            </a:r>
            <a:endParaRPr lang="fr-FR" sz="2800" b="1" dirty="0"/>
          </a:p>
          <a:p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Then</a:t>
            </a:r>
            <a:r>
              <a:rPr lang="fr-FR" sz="2800" dirty="0"/>
              <a:t> use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</a:t>
            </a:r>
            <a:r>
              <a:rPr lang="fr-FR" sz="2800" dirty="0"/>
              <a:t> to </a:t>
            </a:r>
            <a:r>
              <a:rPr lang="fr-FR" sz="2800" dirty="0" err="1"/>
              <a:t>get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0070C0"/>
                </a:solidFill>
              </a:rPr>
              <a:t>α                 </a:t>
            </a:r>
            <a:r>
              <a:rPr lang="fr-FR" sz="2800" dirty="0"/>
              <a:t>the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/>
              <a:t>angular</a:t>
            </a:r>
            <a:r>
              <a:rPr lang="fr-FR" sz="2800" dirty="0"/>
              <a:t> </a:t>
            </a:r>
            <a:r>
              <a:rPr lang="fr-FR" sz="2800" dirty="0" err="1"/>
              <a:t>correlation</a:t>
            </a:r>
            <a:r>
              <a:rPr lang="fr-FR" sz="2800" dirty="0"/>
              <a:t> </a:t>
            </a:r>
            <a:r>
              <a:rPr lang="fr-FR" sz="2800" dirty="0" err="1"/>
              <a:t>parameter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sz="2800" dirty="0"/>
              <a:t> </a:t>
            </a: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EFA24F0A-423B-1F1D-9765-9461EE2C4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733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2110B-C239-7DF4-5297-5C5798CDE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C3942-1481-AACD-F8F3-5C23C710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? 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3AA899-0AD9-000B-C991-355715B1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21" name="AutoShape 2" descr="{\displaystyle \nu }">
            <a:extLst>
              <a:ext uri="{FF2B5EF4-FFF2-40B4-BE49-F238E27FC236}">
                <a16:creationId xmlns:a16="http://schemas.microsoft.com/office/drawing/2014/main" id="{5E63AF44-EE94-6FC7-1988-61B98CA230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95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id="{ABC61515-930F-9EF9-7869-50DA9AFFDE71}"/>
              </a:ext>
            </a:extLst>
          </p:cNvPr>
          <p:cNvSpPr/>
          <p:nvPr/>
        </p:nvSpPr>
        <p:spPr>
          <a:xfrm>
            <a:off x="7028072" y="1845601"/>
            <a:ext cx="1016290" cy="466410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2F08607-1F62-DA96-47DD-4D6DBC296355}"/>
              </a:ext>
            </a:extLst>
          </p:cNvPr>
          <p:cNvSpPr/>
          <p:nvPr/>
        </p:nvSpPr>
        <p:spPr>
          <a:xfrm>
            <a:off x="10189661" y="1585972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CE6B85-B05F-B81E-E275-265EFBCE0D2B}"/>
              </a:ext>
            </a:extLst>
          </p:cNvPr>
          <p:cNvSpPr txBox="1"/>
          <p:nvPr/>
        </p:nvSpPr>
        <p:spPr>
          <a:xfrm>
            <a:off x="10240986" y="1585972"/>
            <a:ext cx="29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ϐ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1F8673E-9423-9D68-0C08-1D8798E2F7AF}"/>
              </a:ext>
            </a:extLst>
          </p:cNvPr>
          <p:cNvSpPr/>
          <p:nvPr/>
        </p:nvSpPr>
        <p:spPr>
          <a:xfrm>
            <a:off x="10189661" y="2229115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3EC802-1410-E59C-4841-10E7914A4FC3}"/>
              </a:ext>
            </a:extLst>
          </p:cNvPr>
          <p:cNvSpPr txBox="1"/>
          <p:nvPr/>
        </p:nvSpPr>
        <p:spPr>
          <a:xfrm>
            <a:off x="10240986" y="2228961"/>
            <a:ext cx="46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𝑣</a:t>
            </a:r>
          </a:p>
          <a:p>
            <a:endParaRPr lang="en-US" dirty="0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2E885DA-84B9-D293-05D1-F1492D13B2B5}"/>
              </a:ext>
            </a:extLst>
          </p:cNvPr>
          <p:cNvCxnSpPr>
            <a:cxnSpLocks/>
          </p:cNvCxnSpPr>
          <p:nvPr/>
        </p:nvCxnSpPr>
        <p:spPr>
          <a:xfrm>
            <a:off x="9115997" y="2159000"/>
            <a:ext cx="994245" cy="21219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31908CA-33D2-7A00-36AC-CFFD46DAC740}"/>
              </a:ext>
            </a:extLst>
          </p:cNvPr>
          <p:cNvCxnSpPr>
            <a:cxnSpLocks/>
          </p:cNvCxnSpPr>
          <p:nvPr/>
        </p:nvCxnSpPr>
        <p:spPr>
          <a:xfrm flipV="1">
            <a:off x="9105001" y="1845601"/>
            <a:ext cx="1005241" cy="12889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D7A90CA2-1498-8181-BEE2-2BB8730EC440}"/>
              </a:ext>
            </a:extLst>
          </p:cNvPr>
          <p:cNvSpPr/>
          <p:nvPr/>
        </p:nvSpPr>
        <p:spPr>
          <a:xfrm>
            <a:off x="8177602" y="1671375"/>
            <a:ext cx="876300" cy="79298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02BEA1B-D53B-03C0-E64C-CE7F94EDABEE}"/>
              </a:ext>
            </a:extLst>
          </p:cNvPr>
          <p:cNvSpPr txBox="1"/>
          <p:nvPr/>
        </p:nvSpPr>
        <p:spPr>
          <a:xfrm>
            <a:off x="8246717" y="1786419"/>
            <a:ext cx="72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aseline="30000" dirty="0"/>
              <a:t>A</a:t>
            </a:r>
            <a:r>
              <a:rPr lang="fr-FR" sz="3200" b="1" dirty="0"/>
              <a:t>X</a:t>
            </a:r>
            <a:endParaRPr lang="en-US" sz="3200" b="1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641C7B46-43A7-0CB2-60CC-24E2EB36143E}"/>
              </a:ext>
            </a:extLst>
          </p:cNvPr>
          <p:cNvSpPr/>
          <p:nvPr/>
        </p:nvSpPr>
        <p:spPr>
          <a:xfrm>
            <a:off x="8992106" y="2977628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AE656DF-A174-BAEC-E1B3-DEB46156DBFC}"/>
              </a:ext>
            </a:extLst>
          </p:cNvPr>
          <p:cNvSpPr txBox="1"/>
          <p:nvPr/>
        </p:nvSpPr>
        <p:spPr>
          <a:xfrm>
            <a:off x="9043431" y="2977628"/>
            <a:ext cx="34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ϐ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30518B62-5432-8959-CE9F-075688A5AD6F}"/>
              </a:ext>
            </a:extLst>
          </p:cNvPr>
          <p:cNvSpPr/>
          <p:nvPr/>
        </p:nvSpPr>
        <p:spPr>
          <a:xfrm>
            <a:off x="8981549" y="5652260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01B0143-C399-EF49-7F27-FC9F847747F3}"/>
              </a:ext>
            </a:extLst>
          </p:cNvPr>
          <p:cNvSpPr txBox="1"/>
          <p:nvPr/>
        </p:nvSpPr>
        <p:spPr>
          <a:xfrm>
            <a:off x="9032874" y="5652106"/>
            <a:ext cx="46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𝑣</a:t>
            </a:r>
          </a:p>
          <a:p>
            <a:endParaRPr lang="en-US" dirty="0"/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F6549421-CA46-8B86-5F27-49D52B54C7DE}"/>
              </a:ext>
            </a:extLst>
          </p:cNvPr>
          <p:cNvCxnSpPr>
            <a:cxnSpLocks/>
          </p:cNvCxnSpPr>
          <p:nvPr/>
        </p:nvCxnSpPr>
        <p:spPr>
          <a:xfrm flipV="1">
            <a:off x="9189762" y="3377994"/>
            <a:ext cx="0" cy="7247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Ellipse 41">
            <a:extLst>
              <a:ext uri="{FF2B5EF4-FFF2-40B4-BE49-F238E27FC236}">
                <a16:creationId xmlns:a16="http://schemas.microsoft.com/office/drawing/2014/main" id="{E4D416C5-6C3E-E2AD-A2A8-0493E8E91CA6}"/>
              </a:ext>
            </a:extLst>
          </p:cNvPr>
          <p:cNvSpPr/>
          <p:nvPr/>
        </p:nvSpPr>
        <p:spPr>
          <a:xfrm>
            <a:off x="8731823" y="4102774"/>
            <a:ext cx="876300" cy="79298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9C87B713-0817-4E1F-A9F2-0A42958294A8}"/>
              </a:ext>
            </a:extLst>
          </p:cNvPr>
          <p:cNvSpPr txBox="1"/>
          <p:nvPr/>
        </p:nvSpPr>
        <p:spPr>
          <a:xfrm>
            <a:off x="8800938" y="4217818"/>
            <a:ext cx="72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aseline="30000" dirty="0"/>
              <a:t>A</a:t>
            </a:r>
            <a:r>
              <a:rPr lang="fr-FR" sz="3200" b="1" dirty="0"/>
              <a:t>X</a:t>
            </a:r>
            <a:endParaRPr lang="en-US" sz="3200" b="1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C1CB69E-49E6-BAC8-BB94-931705FDA264}"/>
              </a:ext>
            </a:extLst>
          </p:cNvPr>
          <p:cNvSpPr txBox="1"/>
          <p:nvPr/>
        </p:nvSpPr>
        <p:spPr>
          <a:xfrm>
            <a:off x="9288516" y="3472308"/>
            <a:ext cx="102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α&lt;0</a:t>
            </a:r>
            <a:endParaRPr lang="en-US" sz="2800" dirty="0"/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27B7679-0CE8-4831-760E-04FB70BF892B}"/>
              </a:ext>
            </a:extLst>
          </p:cNvPr>
          <p:cNvCxnSpPr>
            <a:cxnSpLocks/>
          </p:cNvCxnSpPr>
          <p:nvPr/>
        </p:nvCxnSpPr>
        <p:spPr>
          <a:xfrm>
            <a:off x="9188511" y="4895756"/>
            <a:ext cx="0" cy="7247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8BA718EE-188C-26EC-8C7A-2D05AB5E7FCA}"/>
              </a:ext>
            </a:extLst>
          </p:cNvPr>
          <p:cNvSpPr txBox="1"/>
          <p:nvPr/>
        </p:nvSpPr>
        <p:spPr>
          <a:xfrm>
            <a:off x="9105001" y="1057845"/>
            <a:ext cx="132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α&gt;0</a:t>
            </a:r>
            <a:endParaRPr lang="en-US" sz="28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DD6BFF35-01BE-3054-BADA-319FBA1AA4E9}"/>
              </a:ext>
            </a:extLst>
          </p:cNvPr>
          <p:cNvSpPr txBox="1"/>
          <p:nvPr/>
        </p:nvSpPr>
        <p:spPr>
          <a:xfrm>
            <a:off x="194485" y="1034191"/>
            <a:ext cx="6553429" cy="826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b="1" dirty="0"/>
              <a:t>How to </a:t>
            </a:r>
            <a:r>
              <a:rPr lang="fr-FR" sz="2800" b="1" dirty="0" err="1"/>
              <a:t>access</a:t>
            </a:r>
            <a:r>
              <a:rPr lang="fr-FR" sz="2800" b="1" dirty="0"/>
              <a:t> </a:t>
            </a:r>
            <a:r>
              <a:rPr lang="fr-FR" sz="2800" b="1" dirty="0" err="1"/>
              <a:t>V</a:t>
            </a:r>
            <a:r>
              <a:rPr lang="fr-FR" sz="2800" b="1" baseline="-25000" dirty="0" err="1"/>
              <a:t>ud</a:t>
            </a:r>
            <a:r>
              <a:rPr lang="fr-FR" sz="2800" b="1" dirty="0"/>
              <a:t> </a:t>
            </a:r>
            <a:r>
              <a:rPr lang="fr-FR" sz="2800" b="1" dirty="0" err="1"/>
              <a:t>using</a:t>
            </a:r>
            <a:r>
              <a:rPr lang="fr-FR" sz="2800" b="1" dirty="0"/>
              <a:t> beta </a:t>
            </a:r>
            <a:r>
              <a:rPr lang="fr-FR" sz="2800" b="1" dirty="0" err="1"/>
              <a:t>decay</a:t>
            </a:r>
            <a:r>
              <a:rPr lang="fr-FR" sz="2800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Obtain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fr-FR" sz="2800" b="1" baseline="-25000" dirty="0" err="1">
                <a:solidFill>
                  <a:schemeClr val="accent6">
                    <a:lumMod val="75000"/>
                  </a:schemeClr>
                </a:solidFill>
              </a:rPr>
              <a:t>ud</a:t>
            </a:r>
            <a:r>
              <a:rPr lang="fr-FR" sz="2800" dirty="0"/>
              <a:t>  </a:t>
            </a:r>
            <a:r>
              <a:rPr lang="fr-FR" sz="2800" dirty="0" err="1"/>
              <a:t>through</a:t>
            </a:r>
            <a:r>
              <a:rPr lang="fr-FR" sz="2800" dirty="0"/>
              <a:t> the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     </a:t>
            </a:r>
            <a:r>
              <a:rPr lang="fr-FR" sz="2800" b="1" dirty="0"/>
              <a:t>for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/>
              <a:t>mirror</a:t>
            </a:r>
            <a:r>
              <a:rPr lang="fr-FR" sz="2800" b="1" dirty="0"/>
              <a:t> </a:t>
            </a:r>
            <a:r>
              <a:rPr lang="fr-FR" sz="2800" b="1" dirty="0" err="1"/>
              <a:t>decays</a:t>
            </a:r>
            <a:r>
              <a:rPr lang="fr-FR" sz="2800" b="1" dirty="0"/>
              <a:t> </a:t>
            </a:r>
          </a:p>
          <a:p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Then</a:t>
            </a:r>
            <a:r>
              <a:rPr lang="fr-FR" sz="2800" dirty="0"/>
              <a:t> use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</a:t>
            </a:r>
            <a:r>
              <a:rPr lang="fr-FR" sz="2800" dirty="0"/>
              <a:t> to </a:t>
            </a:r>
            <a:r>
              <a:rPr lang="fr-FR" sz="2800" dirty="0" err="1"/>
              <a:t>get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0070C0"/>
                </a:solidFill>
              </a:rPr>
              <a:t>α                 </a:t>
            </a:r>
            <a:r>
              <a:rPr lang="fr-FR" sz="2800" dirty="0"/>
              <a:t>the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/>
              <a:t>angular</a:t>
            </a:r>
            <a:r>
              <a:rPr lang="fr-FR" sz="2800" dirty="0"/>
              <a:t> </a:t>
            </a:r>
            <a:r>
              <a:rPr lang="fr-FR" sz="2800" dirty="0" err="1"/>
              <a:t>correlation</a:t>
            </a:r>
            <a:r>
              <a:rPr lang="fr-FR" sz="2800" dirty="0"/>
              <a:t> </a:t>
            </a:r>
            <a:r>
              <a:rPr lang="fr-FR" sz="2800" dirty="0" err="1"/>
              <a:t>parameter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Recoil</a:t>
            </a:r>
            <a:r>
              <a:rPr lang="fr-FR" sz="2800" dirty="0"/>
              <a:t> </a:t>
            </a:r>
            <a:r>
              <a:rPr lang="fr-FR" sz="2800" dirty="0" err="1"/>
              <a:t>spectrum</a:t>
            </a:r>
            <a:r>
              <a:rPr lang="fr-FR" sz="2800" dirty="0"/>
              <a:t> sensitive to </a:t>
            </a:r>
            <a:r>
              <a:rPr lang="fr-FR" sz="2800" dirty="0">
                <a:solidFill>
                  <a:srgbClr val="0070C0"/>
                </a:solidFill>
              </a:rPr>
              <a:t>α              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b="1" dirty="0" err="1">
                <a:sym typeface="Wingdings" panose="05000000000000000000" pitchFamily="2" charset="2"/>
              </a:rPr>
              <a:t>recoil</a:t>
            </a:r>
            <a:r>
              <a:rPr lang="fr-FR" sz="2800" b="1" dirty="0"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ym typeface="Wingdings" panose="05000000000000000000" pitchFamily="2" charset="2"/>
              </a:rPr>
              <a:t>spectroscopy</a:t>
            </a:r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9" name="Espace réservé du numéro de diapositive 48">
            <a:extLst>
              <a:ext uri="{FF2B5EF4-FFF2-40B4-BE49-F238E27FC236}">
                <a16:creationId xmlns:a16="http://schemas.microsoft.com/office/drawing/2014/main" id="{C60C81DE-B803-84AC-6D65-854C8CBE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2777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6801F-0FF5-A727-9CDD-BB770B56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772BD-95E3-F557-1EE8-8F1E08B2D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spectroscopy</a:t>
            </a:r>
            <a:r>
              <a:rPr lang="fr-FR" dirty="0"/>
              <a:t> ? 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AF2E97-2CE5-D68F-9855-937C48CB1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21" name="AutoShape 2" descr="{\displaystyle \nu }">
            <a:extLst>
              <a:ext uri="{FF2B5EF4-FFF2-40B4-BE49-F238E27FC236}">
                <a16:creationId xmlns:a16="http://schemas.microsoft.com/office/drawing/2014/main" id="{E389713B-3ACE-7ABB-58D1-68E838C8EF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8956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BE2D84A-99F5-6CAF-2BC9-AEA9330A7C9E}"/>
                  </a:ext>
                </a:extLst>
              </p:cNvPr>
              <p:cNvSpPr txBox="1"/>
              <p:nvPr/>
            </p:nvSpPr>
            <p:spPr>
              <a:xfrm>
                <a:off x="5540886" y="5016509"/>
                <a:ext cx="3228014" cy="95410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/>
                  <a:t>eV-</a:t>
                </a:r>
                <a:r>
                  <a:rPr lang="fr-FR" sz="2800" b="1" dirty="0" err="1"/>
                  <a:t>scale</a:t>
                </a:r>
                <a:r>
                  <a:rPr lang="fr-FR" sz="2800" b="1" dirty="0"/>
                  <a:t> </a:t>
                </a:r>
                <a:r>
                  <a:rPr lang="fr-FR" sz="2800" b="1" dirty="0" err="1"/>
                  <a:t>spectrum</a:t>
                </a:r>
                <a:endParaRPr lang="fr-FR" sz="2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𝟏𝟎𝟎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𝒆𝑽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DBE2D84A-99F5-6CAF-2BC9-AEA9330A7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0886" y="5016509"/>
                <a:ext cx="3228014" cy="954107"/>
              </a:xfrm>
              <a:prstGeom prst="rect">
                <a:avLst/>
              </a:prstGeom>
              <a:blipFill>
                <a:blip r:embed="rId2"/>
                <a:stretch>
                  <a:fillRect l="-3558" t="-5590" r="-2434"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èche : gauche 4">
            <a:extLst>
              <a:ext uri="{FF2B5EF4-FFF2-40B4-BE49-F238E27FC236}">
                <a16:creationId xmlns:a16="http://schemas.microsoft.com/office/drawing/2014/main" id="{9C04CCB2-B250-5E9F-749D-8D7B47482431}"/>
              </a:ext>
            </a:extLst>
          </p:cNvPr>
          <p:cNvSpPr/>
          <p:nvPr/>
        </p:nvSpPr>
        <p:spPr>
          <a:xfrm>
            <a:off x="7028072" y="1845601"/>
            <a:ext cx="1016290" cy="466410"/>
          </a:xfrm>
          <a:prstGeom prst="lef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2D62305-FC40-8FC2-0098-1DE04B8254CB}"/>
              </a:ext>
            </a:extLst>
          </p:cNvPr>
          <p:cNvSpPr/>
          <p:nvPr/>
        </p:nvSpPr>
        <p:spPr>
          <a:xfrm>
            <a:off x="10189661" y="1585972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BC4BDD-B9C0-5D70-C4EF-D6E0F546367F}"/>
              </a:ext>
            </a:extLst>
          </p:cNvPr>
          <p:cNvSpPr txBox="1"/>
          <p:nvPr/>
        </p:nvSpPr>
        <p:spPr>
          <a:xfrm>
            <a:off x="10240986" y="1585972"/>
            <a:ext cx="29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ϐ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35BD579-E9CC-1E3C-8737-FE06C1AC36F0}"/>
              </a:ext>
            </a:extLst>
          </p:cNvPr>
          <p:cNvSpPr/>
          <p:nvPr/>
        </p:nvSpPr>
        <p:spPr>
          <a:xfrm>
            <a:off x="10189661" y="2229115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93DACF-42C4-5ADA-CCE9-6D25C8AD4EC9}"/>
              </a:ext>
            </a:extLst>
          </p:cNvPr>
          <p:cNvSpPr txBox="1"/>
          <p:nvPr/>
        </p:nvSpPr>
        <p:spPr>
          <a:xfrm>
            <a:off x="10240986" y="2228961"/>
            <a:ext cx="46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𝑣</a:t>
            </a:r>
          </a:p>
          <a:p>
            <a:endParaRPr lang="en-US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11B5DD6-CD79-44FB-6FBB-EB7ECA01A827}"/>
              </a:ext>
            </a:extLst>
          </p:cNvPr>
          <p:cNvCxnSpPr>
            <a:cxnSpLocks/>
          </p:cNvCxnSpPr>
          <p:nvPr/>
        </p:nvCxnSpPr>
        <p:spPr>
          <a:xfrm>
            <a:off x="9115997" y="2159000"/>
            <a:ext cx="994245" cy="21219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B8DA655-2F54-89C7-D91F-7A05536AD3FE}"/>
              </a:ext>
            </a:extLst>
          </p:cNvPr>
          <p:cNvCxnSpPr>
            <a:cxnSpLocks/>
          </p:cNvCxnSpPr>
          <p:nvPr/>
        </p:nvCxnSpPr>
        <p:spPr>
          <a:xfrm flipV="1">
            <a:off x="9105001" y="1845601"/>
            <a:ext cx="1005241" cy="12889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980FA796-221F-0859-28FF-8B7E710EA70B}"/>
              </a:ext>
            </a:extLst>
          </p:cNvPr>
          <p:cNvSpPr/>
          <p:nvPr/>
        </p:nvSpPr>
        <p:spPr>
          <a:xfrm>
            <a:off x="8177602" y="1671375"/>
            <a:ext cx="876300" cy="79298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8A5161C-F696-4F3B-43BA-C5778DAC0DFA}"/>
              </a:ext>
            </a:extLst>
          </p:cNvPr>
          <p:cNvSpPr txBox="1"/>
          <p:nvPr/>
        </p:nvSpPr>
        <p:spPr>
          <a:xfrm>
            <a:off x="8246717" y="1786419"/>
            <a:ext cx="72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aseline="30000" dirty="0"/>
              <a:t>A</a:t>
            </a:r>
            <a:r>
              <a:rPr lang="fr-FR" sz="3200" b="1" dirty="0"/>
              <a:t>X</a:t>
            </a:r>
            <a:endParaRPr lang="en-US" sz="3200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238A2C9-426A-2530-4E2D-E65C28FEBFF9}"/>
              </a:ext>
            </a:extLst>
          </p:cNvPr>
          <p:cNvSpPr/>
          <p:nvPr/>
        </p:nvSpPr>
        <p:spPr>
          <a:xfrm>
            <a:off x="8981549" y="5652260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565E3AB-91CB-1D41-6F4A-61D1EC618F29}"/>
              </a:ext>
            </a:extLst>
          </p:cNvPr>
          <p:cNvSpPr txBox="1"/>
          <p:nvPr/>
        </p:nvSpPr>
        <p:spPr>
          <a:xfrm>
            <a:off x="9032874" y="5652106"/>
            <a:ext cx="46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𝑣</a:t>
            </a:r>
          </a:p>
          <a:p>
            <a:endParaRPr lang="en-US" dirty="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65D9811-9204-EB69-896F-F0F33CCAB12D}"/>
              </a:ext>
            </a:extLst>
          </p:cNvPr>
          <p:cNvCxnSpPr>
            <a:cxnSpLocks/>
          </p:cNvCxnSpPr>
          <p:nvPr/>
        </p:nvCxnSpPr>
        <p:spPr>
          <a:xfrm flipV="1">
            <a:off x="9189762" y="3377994"/>
            <a:ext cx="0" cy="7247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0EB7F240-E159-3B83-C597-522FB31004D1}"/>
              </a:ext>
            </a:extLst>
          </p:cNvPr>
          <p:cNvSpPr/>
          <p:nvPr/>
        </p:nvSpPr>
        <p:spPr>
          <a:xfrm>
            <a:off x="8731823" y="4102774"/>
            <a:ext cx="876300" cy="79298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976FB86-4F65-C788-E3EA-4A38A195D2CD}"/>
              </a:ext>
            </a:extLst>
          </p:cNvPr>
          <p:cNvSpPr txBox="1"/>
          <p:nvPr/>
        </p:nvSpPr>
        <p:spPr>
          <a:xfrm>
            <a:off x="8800938" y="4217818"/>
            <a:ext cx="72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aseline="30000" dirty="0"/>
              <a:t>A</a:t>
            </a:r>
            <a:r>
              <a:rPr lang="fr-FR" sz="3200" b="1" dirty="0"/>
              <a:t>X</a:t>
            </a:r>
            <a:endParaRPr lang="en-US" sz="3200" b="1" dirty="0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5FB19E3-0335-C194-0662-4C7F2CD0577B}"/>
              </a:ext>
            </a:extLst>
          </p:cNvPr>
          <p:cNvCxnSpPr>
            <a:cxnSpLocks/>
          </p:cNvCxnSpPr>
          <p:nvPr/>
        </p:nvCxnSpPr>
        <p:spPr>
          <a:xfrm>
            <a:off x="9188511" y="4895756"/>
            <a:ext cx="0" cy="7247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3551C5B0-44EA-30EC-73E4-3567D7C03B63}"/>
              </a:ext>
            </a:extLst>
          </p:cNvPr>
          <p:cNvSpPr txBox="1"/>
          <p:nvPr/>
        </p:nvSpPr>
        <p:spPr>
          <a:xfrm>
            <a:off x="194485" y="1034191"/>
            <a:ext cx="6553429" cy="826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b="1" dirty="0"/>
              <a:t>How to </a:t>
            </a:r>
            <a:r>
              <a:rPr lang="fr-FR" sz="2800" b="1" dirty="0" err="1"/>
              <a:t>access</a:t>
            </a:r>
            <a:r>
              <a:rPr lang="fr-FR" sz="2800" b="1" dirty="0"/>
              <a:t> </a:t>
            </a:r>
            <a:r>
              <a:rPr lang="fr-FR" sz="2800" b="1" dirty="0" err="1"/>
              <a:t>V</a:t>
            </a:r>
            <a:r>
              <a:rPr lang="fr-FR" sz="2800" b="1" baseline="-25000" dirty="0" err="1"/>
              <a:t>ud</a:t>
            </a:r>
            <a:r>
              <a:rPr lang="fr-FR" sz="2800" b="1" dirty="0"/>
              <a:t> </a:t>
            </a:r>
            <a:r>
              <a:rPr lang="fr-FR" sz="2800" b="1" dirty="0" err="1"/>
              <a:t>using</a:t>
            </a:r>
            <a:r>
              <a:rPr lang="fr-FR" sz="2800" b="1" dirty="0"/>
              <a:t> beta </a:t>
            </a:r>
            <a:r>
              <a:rPr lang="fr-FR" sz="2800" b="1" dirty="0" err="1"/>
              <a:t>decay</a:t>
            </a:r>
            <a:r>
              <a:rPr lang="fr-FR" sz="2800" b="1" dirty="0"/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Obtain</a:t>
            </a:r>
            <a:r>
              <a:rPr lang="fr-FR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800" b="1" dirty="0" err="1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fr-FR" sz="2800" b="1" baseline="-25000" dirty="0" err="1">
                <a:solidFill>
                  <a:schemeClr val="accent6">
                    <a:lumMod val="75000"/>
                  </a:schemeClr>
                </a:solidFill>
              </a:rPr>
              <a:t>ud</a:t>
            </a:r>
            <a:r>
              <a:rPr lang="fr-FR" sz="2800" dirty="0"/>
              <a:t>  </a:t>
            </a:r>
            <a:r>
              <a:rPr lang="fr-FR" sz="2800" dirty="0" err="1"/>
              <a:t>through</a:t>
            </a:r>
            <a:r>
              <a:rPr lang="fr-FR" sz="2800" dirty="0"/>
              <a:t> the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     </a:t>
            </a:r>
            <a:r>
              <a:rPr lang="fr-FR" sz="2800" b="1" dirty="0"/>
              <a:t>for</a:t>
            </a:r>
            <a:r>
              <a:rPr lang="fr-FR" sz="2800" b="1" dirty="0">
                <a:solidFill>
                  <a:schemeClr val="accent2"/>
                </a:solidFill>
              </a:rPr>
              <a:t> </a:t>
            </a:r>
            <a:r>
              <a:rPr lang="fr-FR" sz="2800" b="1" dirty="0" err="1"/>
              <a:t>mirror</a:t>
            </a:r>
            <a:r>
              <a:rPr lang="fr-FR" sz="2800" b="1" dirty="0"/>
              <a:t> </a:t>
            </a:r>
            <a:r>
              <a:rPr lang="fr-FR" sz="2800" b="1" dirty="0" err="1"/>
              <a:t>decays</a:t>
            </a:r>
            <a:endParaRPr lang="fr-FR" sz="2800" b="1" dirty="0"/>
          </a:p>
          <a:p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Then</a:t>
            </a:r>
            <a:r>
              <a:rPr lang="fr-FR" sz="2800" dirty="0"/>
              <a:t> use </a:t>
            </a:r>
            <a:r>
              <a:rPr lang="fr-FR" sz="2800" dirty="0" err="1">
                <a:solidFill>
                  <a:schemeClr val="accent2"/>
                </a:solidFill>
              </a:rPr>
              <a:t>mixing</a:t>
            </a:r>
            <a:r>
              <a:rPr lang="fr-FR" sz="2800" dirty="0">
                <a:solidFill>
                  <a:schemeClr val="accent2"/>
                </a:solidFill>
              </a:rPr>
              <a:t> ratio</a:t>
            </a:r>
            <a:r>
              <a:rPr lang="fr-FR" sz="2800" dirty="0"/>
              <a:t> to </a:t>
            </a:r>
            <a:r>
              <a:rPr lang="fr-FR" sz="2800" dirty="0" err="1"/>
              <a:t>get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0070C0"/>
                </a:solidFill>
              </a:rPr>
              <a:t>α                 </a:t>
            </a:r>
            <a:r>
              <a:rPr lang="fr-FR" sz="2800" dirty="0"/>
              <a:t>the</a:t>
            </a:r>
            <a:r>
              <a:rPr lang="fr-FR" sz="2800" dirty="0">
                <a:solidFill>
                  <a:srgbClr val="0070C0"/>
                </a:solidFill>
              </a:rPr>
              <a:t> </a:t>
            </a:r>
            <a:r>
              <a:rPr lang="fr-FR" sz="2800" dirty="0" err="1"/>
              <a:t>angular</a:t>
            </a:r>
            <a:r>
              <a:rPr lang="fr-FR" sz="2800" dirty="0"/>
              <a:t> </a:t>
            </a:r>
            <a:r>
              <a:rPr lang="fr-FR" sz="2800" dirty="0" err="1"/>
              <a:t>correlation</a:t>
            </a:r>
            <a:r>
              <a:rPr lang="fr-FR" sz="2800" dirty="0"/>
              <a:t> </a:t>
            </a:r>
            <a:r>
              <a:rPr lang="fr-FR" sz="2800" dirty="0" err="1"/>
              <a:t>parameter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/>
              <a:t> </a:t>
            </a:r>
            <a:r>
              <a:rPr lang="fr-FR" sz="2800" dirty="0" err="1"/>
              <a:t>Recoil</a:t>
            </a:r>
            <a:r>
              <a:rPr lang="fr-FR" sz="2800" dirty="0"/>
              <a:t> </a:t>
            </a:r>
            <a:r>
              <a:rPr lang="fr-FR" sz="2800" dirty="0" err="1"/>
              <a:t>spectrum</a:t>
            </a:r>
            <a:r>
              <a:rPr lang="fr-FR" sz="2800" dirty="0"/>
              <a:t> sensitive to </a:t>
            </a:r>
            <a:r>
              <a:rPr lang="fr-FR" sz="2800" dirty="0">
                <a:solidFill>
                  <a:srgbClr val="0070C0"/>
                </a:solidFill>
              </a:rPr>
              <a:t>α               </a:t>
            </a:r>
            <a:r>
              <a:rPr lang="fr-FR" sz="2800" dirty="0">
                <a:sym typeface="Wingdings" panose="05000000000000000000" pitchFamily="2" charset="2"/>
              </a:rPr>
              <a:t> </a:t>
            </a:r>
            <a:r>
              <a:rPr lang="fr-FR" sz="2800" b="1" dirty="0" err="1">
                <a:sym typeface="Wingdings" panose="05000000000000000000" pitchFamily="2" charset="2"/>
              </a:rPr>
              <a:t>recoil</a:t>
            </a:r>
            <a:r>
              <a:rPr lang="fr-FR" sz="2800" b="1" dirty="0">
                <a:sym typeface="Wingdings" panose="05000000000000000000" pitchFamily="2" charset="2"/>
              </a:rPr>
              <a:t> </a:t>
            </a:r>
            <a:r>
              <a:rPr lang="fr-FR" sz="2800" b="1" dirty="0" err="1">
                <a:sym typeface="Wingdings" panose="05000000000000000000" pitchFamily="2" charset="2"/>
              </a:rPr>
              <a:t>spectroscopy</a:t>
            </a:r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A2F69AD3-8E42-DD3E-E3DF-76717B4AB3F4}"/>
              </a:ext>
            </a:extLst>
          </p:cNvPr>
          <p:cNvSpPr/>
          <p:nvPr/>
        </p:nvSpPr>
        <p:spPr>
          <a:xfrm>
            <a:off x="8992106" y="2977628"/>
            <a:ext cx="392808" cy="37348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14427D8C-3966-A094-8B3F-0AE8E973C061}"/>
              </a:ext>
            </a:extLst>
          </p:cNvPr>
          <p:cNvSpPr txBox="1"/>
          <p:nvPr/>
        </p:nvSpPr>
        <p:spPr>
          <a:xfrm>
            <a:off x="9043431" y="2977628"/>
            <a:ext cx="341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ϐ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7426FFB-0C07-3508-CC4A-275F808E5C59}"/>
              </a:ext>
            </a:extLst>
          </p:cNvPr>
          <p:cNvSpPr txBox="1"/>
          <p:nvPr/>
        </p:nvSpPr>
        <p:spPr>
          <a:xfrm>
            <a:off x="9288516" y="3472308"/>
            <a:ext cx="102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α&lt;0</a:t>
            </a:r>
            <a:endParaRPr lang="en-US" sz="280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B6616E3-44D4-2654-5745-0BA450F6548A}"/>
              </a:ext>
            </a:extLst>
          </p:cNvPr>
          <p:cNvSpPr txBox="1"/>
          <p:nvPr/>
        </p:nvSpPr>
        <p:spPr>
          <a:xfrm>
            <a:off x="9105001" y="1057845"/>
            <a:ext cx="1322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α&gt;0</a:t>
            </a:r>
            <a:endParaRPr lang="en-US" sz="2800" dirty="0"/>
          </a:p>
        </p:txBody>
      </p:sp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118ACAD7-1D11-8C7D-F0AA-692A3F4A4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868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DD050-B0A0-C565-C4E3-B9E44BCE1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64D006-F1EF-70E3-A1AE-248E6089FC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4197"/>
            <a:ext cx="9144000" cy="1368435"/>
          </a:xfrm>
        </p:spPr>
        <p:txBody>
          <a:bodyPr>
            <a:normAutofit fontScale="90000"/>
          </a:bodyPr>
          <a:lstStyle/>
          <a:p>
            <a:r>
              <a:rPr lang="fr-FR" dirty="0"/>
              <a:t>II. </a:t>
            </a:r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086D55-9EEF-152B-3302-2E8625D74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041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7E53E-8ADD-D581-D092-D0F8B585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A4CAB7-17F9-62A8-EC93-E56D22E4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44ACA3-5860-6780-6F9E-963C54E7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18D37C8-EF69-1DB9-FDF2-37A377B812E4}"/>
              </a:ext>
            </a:extLst>
          </p:cNvPr>
          <p:cNvSpPr txBox="1"/>
          <p:nvPr/>
        </p:nvSpPr>
        <p:spPr>
          <a:xfrm>
            <a:off x="114403" y="953700"/>
            <a:ext cx="59815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A62971B-C762-F187-4482-003CD315486D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0A62971B-C762-F187-4482-003CD3154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2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D8DA315-F6A9-646E-0A78-F2A7AE99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302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17A80-1746-BF58-2AFA-4E44DFB7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F62BB-A14A-57C5-6C7D-FCCCF519B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57816C-D534-27E3-879B-A03CC9D8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4453AF-94CD-DA79-DDF3-0C49BC38C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3"/>
          <a:stretch>
            <a:fillRect/>
          </a:stretch>
        </p:blipFill>
        <p:spPr>
          <a:xfrm>
            <a:off x="5686319" y="2003370"/>
            <a:ext cx="6312592" cy="347745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9AA9574-9822-A166-F20E-4BCD9891E09A}"/>
              </a:ext>
            </a:extLst>
          </p:cNvPr>
          <p:cNvSpPr txBox="1"/>
          <p:nvPr/>
        </p:nvSpPr>
        <p:spPr>
          <a:xfrm>
            <a:off x="114403" y="953700"/>
            <a:ext cx="598159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2172071-09A0-8684-BB55-6B5E176ABABC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2172071-09A0-8684-BB55-6B5E176AB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3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DC5F6D-8357-D078-23CC-CC5F5074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747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24B0-1CAB-1E44-2BE3-BC340F6B4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B6C60B-655C-EA35-B110-3E98512B5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9F69BD-9212-2A6C-FDD7-EA7DA573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167879-B77A-0441-3208-08034D683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3"/>
          <a:stretch>
            <a:fillRect/>
          </a:stretch>
        </p:blipFill>
        <p:spPr>
          <a:xfrm>
            <a:off x="5686319" y="2003370"/>
            <a:ext cx="6312592" cy="3477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368BA43-E826-1E2A-3EA1-5F6A5D05B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64" y="1263157"/>
            <a:ext cx="745250" cy="72729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988642A-F611-6773-1D1D-92FFAF4EA8F1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687389" y="1990449"/>
            <a:ext cx="372625" cy="9482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24C849F9-2C74-5EBB-DF7B-F76B8C7F556D}"/>
              </a:ext>
            </a:extLst>
          </p:cNvPr>
          <p:cNvSpPr txBox="1"/>
          <p:nvPr/>
        </p:nvSpPr>
        <p:spPr>
          <a:xfrm>
            <a:off x="114403" y="953700"/>
            <a:ext cx="59815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223E12-4D40-B7BD-3A80-3D26B77CB392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3223E12-4D40-B7BD-3A80-3D26B77CB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4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38F282-3C60-7C01-EAED-057AC5E0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81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6F0F-DBCA-AAE5-D73D-3A57A6465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25516B-4B83-9ADB-1BA5-97E5F99A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757511-DAD6-4BAC-2B1F-5866A9DF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CC11896-6975-F3E8-0A8B-93D2148C4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3"/>
          <a:stretch>
            <a:fillRect/>
          </a:stretch>
        </p:blipFill>
        <p:spPr>
          <a:xfrm>
            <a:off x="5686319" y="2003370"/>
            <a:ext cx="6312592" cy="3477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4527A8-C0FF-6DFE-85B0-BF678E48D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64" y="1263157"/>
            <a:ext cx="745250" cy="72729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E3F17D9-F11C-B388-4EE9-831D0B3731D2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687389" y="1990449"/>
            <a:ext cx="372625" cy="9482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980ACE3B-8049-FBFD-7A91-0AEB1E882DF2}"/>
              </a:ext>
            </a:extLst>
          </p:cNvPr>
          <p:cNvSpPr/>
          <p:nvPr/>
        </p:nvSpPr>
        <p:spPr>
          <a:xfrm>
            <a:off x="9695330" y="1286343"/>
            <a:ext cx="1143000" cy="49840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1A5D2F1-39DE-62DA-8F6D-A5C48D3BE331}"/>
              </a:ext>
            </a:extLst>
          </p:cNvPr>
          <p:cNvSpPr/>
          <p:nvPr/>
        </p:nvSpPr>
        <p:spPr>
          <a:xfrm>
            <a:off x="10393797" y="1430846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723EC8B-6325-80F8-0D8A-F42C9D37D4E9}"/>
              </a:ext>
            </a:extLst>
          </p:cNvPr>
          <p:cNvSpPr/>
          <p:nvPr/>
        </p:nvSpPr>
        <p:spPr>
          <a:xfrm>
            <a:off x="9935818" y="1430847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62E345A-D00E-1371-4F7A-42F744783262}"/>
              </a:ext>
            </a:extLst>
          </p:cNvPr>
          <p:cNvSpPr txBox="1"/>
          <p:nvPr/>
        </p:nvSpPr>
        <p:spPr>
          <a:xfrm>
            <a:off x="114403" y="953700"/>
            <a:ext cx="59815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>
              <a:buClr>
                <a:schemeClr val="accent2">
                  <a:lumMod val="75000"/>
                </a:schemeClr>
              </a:buClr>
              <a:buSzPct val="125000"/>
            </a:pPr>
            <a:endParaRPr lang="fr-FR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5FACAA0-67DB-69F7-E3A5-665DC9B1F8DD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15FACAA0-67DB-69F7-E3A5-665DC9B1F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4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918A7A-F00E-1C72-3F79-574A68C1C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84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6A68A-54E6-7AAA-CCCC-67B63F8B9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70B23-D903-6274-A933-93D45A51A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96828"/>
            <a:ext cx="9144000" cy="864343"/>
          </a:xfrm>
        </p:spPr>
        <p:txBody>
          <a:bodyPr>
            <a:normAutofit fontScale="90000"/>
          </a:bodyPr>
          <a:lstStyle/>
          <a:p>
            <a:r>
              <a:rPr lang="fr-FR" dirty="0"/>
              <a:t>I. Introduction and Motivations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DBFC72-8876-686D-C6D5-7BBFCC9C5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946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FFAFF-A85A-C41E-0553-F6E990A88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C520F-0D09-AFF2-863F-2AA0B40A2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AAF6F0-F42E-5008-D76F-5C21A27A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30BB39-DA68-84AE-2D59-9D13B7064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3"/>
          <a:stretch>
            <a:fillRect/>
          </a:stretch>
        </p:blipFill>
        <p:spPr>
          <a:xfrm>
            <a:off x="5686319" y="2003370"/>
            <a:ext cx="6312592" cy="3477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D09031-61AA-B2F5-F179-B76F9109A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64" y="1263157"/>
            <a:ext cx="745250" cy="72729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418901C-4096-1FB2-DA63-AE81E8BAA1B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687389" y="1990449"/>
            <a:ext cx="372625" cy="9482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4AFC9FB-D5AC-73E2-FA4D-7E10611352B0}"/>
              </a:ext>
            </a:extLst>
          </p:cNvPr>
          <p:cNvSpPr/>
          <p:nvPr/>
        </p:nvSpPr>
        <p:spPr>
          <a:xfrm>
            <a:off x="9695330" y="1286343"/>
            <a:ext cx="1143000" cy="49840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E9DB347-540B-5DEC-CF43-7F0FEA387D1C}"/>
              </a:ext>
            </a:extLst>
          </p:cNvPr>
          <p:cNvSpPr/>
          <p:nvPr/>
        </p:nvSpPr>
        <p:spPr>
          <a:xfrm>
            <a:off x="10393797" y="1430846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DB82729-E91B-5799-2A71-0023A047D2FC}"/>
              </a:ext>
            </a:extLst>
          </p:cNvPr>
          <p:cNvSpPr/>
          <p:nvPr/>
        </p:nvSpPr>
        <p:spPr>
          <a:xfrm>
            <a:off x="9935818" y="1430847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D092E3-0C39-0433-B652-674B570B27E3}"/>
              </a:ext>
            </a:extLst>
          </p:cNvPr>
          <p:cNvSpPr txBox="1"/>
          <p:nvPr/>
        </p:nvSpPr>
        <p:spPr>
          <a:xfrm>
            <a:off x="114403" y="953700"/>
            <a:ext cx="59815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 err="1"/>
              <a:t>Current</a:t>
            </a:r>
            <a:r>
              <a:rPr lang="fr-FR" sz="2600" dirty="0"/>
              <a:t> in the </a:t>
            </a:r>
            <a:r>
              <a:rPr lang="fr-FR" sz="2600" dirty="0" err="1"/>
              <a:t>biased</a:t>
            </a:r>
            <a:r>
              <a:rPr lang="fr-FR" sz="2600" dirty="0"/>
              <a:t> </a:t>
            </a:r>
            <a:r>
              <a:rPr lang="fr-FR" sz="2600" dirty="0" err="1"/>
              <a:t>barrier</a:t>
            </a:r>
            <a:r>
              <a:rPr lang="fr-FR" sz="2600" dirty="0"/>
              <a:t>                   → recompose the </a:t>
            </a:r>
            <a:r>
              <a:rPr lang="fr-FR" sz="2600" dirty="0" err="1"/>
              <a:t>momentum</a:t>
            </a:r>
            <a:r>
              <a:rPr lang="fr-FR" sz="2600" dirty="0"/>
              <a:t> </a:t>
            </a:r>
          </a:p>
          <a:p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05DFC96-55A8-E711-1929-E871EE2329F3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05DFC96-55A8-E711-1929-E871EE232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4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72B786-FC17-8E27-3808-107B6D92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68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B021-5855-024F-EE62-12621E2E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E02F4-1A05-833A-B14A-07D51AE12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r>
              <a:rPr lang="fr-FR" dirty="0"/>
              <a:t> (STJ)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3E669B-224A-F78A-5286-EEDA21FF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B1EA06-CB76-7A8C-B682-1E79191ABE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423"/>
          <a:stretch>
            <a:fillRect/>
          </a:stretch>
        </p:blipFill>
        <p:spPr>
          <a:xfrm>
            <a:off x="5686319" y="2003370"/>
            <a:ext cx="6312592" cy="34774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55CC627-72A0-9C64-3B02-92640981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64" y="1263157"/>
            <a:ext cx="745250" cy="727292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FF29CA6-6FB6-935E-2120-6159320D8A8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8687389" y="1990449"/>
            <a:ext cx="372625" cy="94825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777B4FF0-6C44-F8C0-66EE-518B2538386B}"/>
              </a:ext>
            </a:extLst>
          </p:cNvPr>
          <p:cNvSpPr/>
          <p:nvPr/>
        </p:nvSpPr>
        <p:spPr>
          <a:xfrm>
            <a:off x="9695330" y="1286343"/>
            <a:ext cx="1143000" cy="49840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AE81CAE-DC01-AD07-9408-F0D782C664A3}"/>
              </a:ext>
            </a:extLst>
          </p:cNvPr>
          <p:cNvSpPr/>
          <p:nvPr/>
        </p:nvSpPr>
        <p:spPr>
          <a:xfrm>
            <a:off x="10393797" y="1430846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ED37118-2DD3-9461-3DD9-7BF0C282CAD7}"/>
              </a:ext>
            </a:extLst>
          </p:cNvPr>
          <p:cNvSpPr/>
          <p:nvPr/>
        </p:nvSpPr>
        <p:spPr>
          <a:xfrm>
            <a:off x="9935818" y="1430847"/>
            <a:ext cx="218748" cy="20940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616B29A-090F-EE14-398B-3542C5BDF21D}"/>
              </a:ext>
            </a:extLst>
          </p:cNvPr>
          <p:cNvSpPr txBox="1"/>
          <p:nvPr/>
        </p:nvSpPr>
        <p:spPr>
          <a:xfrm>
            <a:off x="114403" y="953700"/>
            <a:ext cx="598159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 err="1"/>
              <a:t>Current</a:t>
            </a:r>
            <a:r>
              <a:rPr lang="fr-FR" sz="2600" dirty="0"/>
              <a:t> in the </a:t>
            </a:r>
            <a:r>
              <a:rPr lang="fr-FR" sz="2600" dirty="0" err="1"/>
              <a:t>biased</a:t>
            </a:r>
            <a:r>
              <a:rPr lang="fr-FR" sz="2600" dirty="0"/>
              <a:t> </a:t>
            </a:r>
            <a:r>
              <a:rPr lang="fr-FR" sz="2600" dirty="0" err="1"/>
              <a:t>barrier</a:t>
            </a:r>
            <a:r>
              <a:rPr lang="fr-FR" sz="2600" dirty="0"/>
              <a:t>                   → recompose the </a:t>
            </a:r>
            <a:r>
              <a:rPr lang="fr-FR" sz="2600" dirty="0" err="1"/>
              <a:t>momentum</a:t>
            </a:r>
            <a:r>
              <a:rPr lang="fr-FR" sz="2600" dirty="0"/>
              <a:t> 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b="1" dirty="0"/>
              <a:t>eV 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resolution</a:t>
            </a:r>
            <a:endParaRPr lang="fr-FR" sz="2600" b="1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600" b="1" dirty="0"/>
              <a:t>&gt; 10</a:t>
            </a:r>
            <a:r>
              <a:rPr lang="en-US" sz="2600" b="1" baseline="30000" dirty="0"/>
              <a:t>3</a:t>
            </a:r>
            <a:r>
              <a:rPr lang="en-US" sz="2600" b="1" dirty="0"/>
              <a:t> counts/s per pixel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600" dirty="0"/>
              <a:t>Low threshold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2600" b="1" dirty="0"/>
          </a:p>
          <a:p>
            <a:endParaRPr lang="en-US" sz="2800" b="1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8A81E0-2C11-571E-68C7-9436B0861F60}"/>
                  </a:ext>
                </a:extLst>
              </p:cNvPr>
              <p:cNvSpPr txBox="1"/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𝟓𝟎𝟎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𝒏𝒎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98A81E0-2C11-571E-68C7-9436B0861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87" y="1395970"/>
                <a:ext cx="495837" cy="461665"/>
              </a:xfrm>
              <a:prstGeom prst="rect">
                <a:avLst/>
              </a:prstGeom>
              <a:blipFill>
                <a:blip r:embed="rId4"/>
                <a:stretch>
                  <a:fillRect r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24D9288F-F3D3-3A0E-6DAB-9644D0C44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99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3162F-A2AB-7A1B-F4C9-CB5003C41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Rectangle, art, conception&#10;&#10;Le contenu généré par l’IA peut être incorrect.">
            <a:extLst>
              <a:ext uri="{FF2B5EF4-FFF2-40B4-BE49-F238E27FC236}">
                <a16:creationId xmlns:a16="http://schemas.microsoft.com/office/drawing/2014/main" id="{C6C0FCDE-87F1-8F00-561E-22784F6D5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214" y="873539"/>
            <a:ext cx="4555420" cy="43186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15CF327-C4A5-A64E-74B7-B4941D6F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F5094D-B487-4204-8E05-4EE5E92C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5" t="2710" r="4355" b="5082"/>
          <a:stretch>
            <a:fillRect/>
          </a:stretch>
        </p:blipFill>
        <p:spPr>
          <a:xfrm>
            <a:off x="9032531" y="3714516"/>
            <a:ext cx="2912221" cy="26418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92750CB-F123-67F2-32C4-0176A9079744}"/>
              </a:ext>
            </a:extLst>
          </p:cNvPr>
          <p:cNvSpPr txBox="1"/>
          <p:nvPr/>
        </p:nvSpPr>
        <p:spPr>
          <a:xfrm>
            <a:off x="7055782" y="5808355"/>
            <a:ext cx="2059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Cooled</a:t>
            </a:r>
            <a:r>
              <a:rPr lang="fr-FR" dirty="0"/>
              <a:t> to 40 </a:t>
            </a:r>
            <a:r>
              <a:rPr lang="fr-FR" dirty="0" err="1"/>
              <a:t>mK</a:t>
            </a:r>
            <a:r>
              <a:rPr lang="fr-FR" dirty="0"/>
              <a:t> (ADR)</a:t>
            </a:r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AAF3C8-029C-A152-C0D0-9EB74F59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5C71313-C5EA-B006-1A85-8EE838E5A2B2}"/>
              </a:ext>
            </a:extLst>
          </p:cNvPr>
          <p:cNvSpPr txBox="1"/>
          <p:nvPr/>
        </p:nvSpPr>
        <p:spPr>
          <a:xfrm>
            <a:off x="6292683" y="5111803"/>
            <a:ext cx="2327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128-pixel STJ</a:t>
            </a:r>
            <a:endParaRPr lang="en-US" sz="28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52C04C-7AC1-6EE6-807F-31AC7FEA08CA}"/>
              </a:ext>
            </a:extLst>
          </p:cNvPr>
          <p:cNvSpPr txBox="1"/>
          <p:nvPr/>
        </p:nvSpPr>
        <p:spPr>
          <a:xfrm>
            <a:off x="114403" y="953700"/>
            <a:ext cx="598159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7030A0"/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Josephson Junction </a:t>
            </a:r>
            <a:r>
              <a:rPr lang="fr-FR" sz="2600" dirty="0" err="1"/>
              <a:t>with</a:t>
            </a:r>
            <a:r>
              <a:rPr lang="fr-FR" sz="2600" dirty="0"/>
              <a:t> multi </a:t>
            </a:r>
            <a:r>
              <a:rPr lang="fr-FR" sz="2600" dirty="0" err="1"/>
              <a:t>layers</a:t>
            </a: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 err="1"/>
              <a:t>Current</a:t>
            </a:r>
            <a:r>
              <a:rPr lang="fr-FR" sz="2600" dirty="0"/>
              <a:t> in the </a:t>
            </a:r>
            <a:r>
              <a:rPr lang="fr-FR" sz="2600" dirty="0" err="1"/>
              <a:t>biased</a:t>
            </a:r>
            <a:r>
              <a:rPr lang="fr-FR" sz="2600" dirty="0"/>
              <a:t> </a:t>
            </a:r>
            <a:r>
              <a:rPr lang="fr-FR" sz="2600" dirty="0" err="1"/>
              <a:t>barrier</a:t>
            </a:r>
            <a:r>
              <a:rPr lang="fr-FR" sz="2600" dirty="0"/>
              <a:t>                   → recompose the </a:t>
            </a:r>
            <a:r>
              <a:rPr lang="fr-FR" sz="2600" dirty="0" err="1"/>
              <a:t>momentum</a:t>
            </a:r>
            <a:r>
              <a:rPr lang="fr-FR" sz="2600" dirty="0"/>
              <a:t> 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b="1" dirty="0"/>
              <a:t>eV 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resolution</a:t>
            </a:r>
            <a:endParaRPr lang="fr-FR" sz="2600" b="1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600" b="1" dirty="0"/>
              <a:t>&gt; 10</a:t>
            </a:r>
            <a:r>
              <a:rPr lang="en-US" sz="2600" b="1" baseline="30000" dirty="0"/>
              <a:t>3</a:t>
            </a:r>
            <a:r>
              <a:rPr lang="en-US" sz="2600" b="1" dirty="0"/>
              <a:t> counts/s per pixel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en-US" sz="2600" b="1" dirty="0"/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en-US" sz="2600" dirty="0"/>
              <a:t>Low threshold</a:t>
            </a:r>
          </a:p>
          <a:p>
            <a:pPr marL="457200" indent="-457200">
              <a:buClr>
                <a:schemeClr val="accent2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sz="2600" b="1" dirty="0"/>
          </a:p>
          <a:p>
            <a:endParaRPr lang="en-US" sz="2800" b="1" dirty="0"/>
          </a:p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F0C7A-2360-6542-3A32-1CD5E208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262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55876-C6DE-430A-2FD5-54D8EDE4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B93CADB-8FE1-7CA2-1463-87CE99BCCABB}"/>
              </a:ext>
            </a:extLst>
          </p:cNvPr>
          <p:cNvSpPr txBox="1">
            <a:spLocks/>
          </p:cNvSpPr>
          <p:nvPr/>
        </p:nvSpPr>
        <p:spPr>
          <a:xfrm>
            <a:off x="649182" y="851081"/>
            <a:ext cx="10893636" cy="4327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600" dirty="0" err="1"/>
              <a:t>BeEST</a:t>
            </a:r>
            <a:r>
              <a:rPr lang="fr-FR" sz="2600" dirty="0"/>
              <a:t> </a:t>
            </a:r>
            <a:r>
              <a:rPr lang="fr-FR" sz="2600" dirty="0" err="1"/>
              <a:t>experiment</a:t>
            </a:r>
            <a:r>
              <a:rPr lang="fr-FR" sz="2600" dirty="0"/>
              <a:t> </a:t>
            </a:r>
            <a:r>
              <a:rPr lang="fr-FR" sz="2600" dirty="0" err="1"/>
              <a:t>used</a:t>
            </a:r>
            <a:r>
              <a:rPr lang="fr-FR" sz="2600" dirty="0"/>
              <a:t> 7Be (T</a:t>
            </a:r>
            <a:r>
              <a:rPr lang="fr-FR" sz="2600" baseline="-25000" dirty="0"/>
              <a:t>1/2</a:t>
            </a:r>
            <a:r>
              <a:rPr lang="fr-FR" sz="2600" dirty="0"/>
              <a:t>= 53 </a:t>
            </a:r>
            <a:r>
              <a:rPr lang="fr-FR" sz="2600" dirty="0" err="1"/>
              <a:t>days</a:t>
            </a:r>
            <a:r>
              <a:rPr lang="fr-FR" sz="2600" dirty="0"/>
              <a:t>) </a:t>
            </a:r>
            <a:r>
              <a:rPr lang="fr-FR" sz="2600" b="1" dirty="0"/>
              <a:t>to </a:t>
            </a:r>
            <a:r>
              <a:rPr lang="fr-FR" sz="2600" b="1" dirty="0" err="1"/>
              <a:t>search</a:t>
            </a:r>
            <a:r>
              <a:rPr lang="fr-FR" sz="2600" b="1" dirty="0"/>
              <a:t> for keV-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sterile</a:t>
            </a:r>
            <a:r>
              <a:rPr lang="fr-FR" sz="2600" b="1" dirty="0"/>
              <a:t> neutrinos, </a:t>
            </a:r>
            <a:r>
              <a:rPr lang="fr-FR" sz="2600" b="1" dirty="0" err="1"/>
              <a:t>with</a:t>
            </a:r>
            <a:r>
              <a:rPr lang="fr-FR" sz="2600" b="1" dirty="0"/>
              <a:t> </a:t>
            </a:r>
            <a:r>
              <a:rPr lang="fr-FR" sz="2600" b="1" dirty="0" err="1"/>
              <a:t>competitive</a:t>
            </a:r>
            <a:r>
              <a:rPr lang="fr-FR" sz="2600" b="1" dirty="0"/>
              <a:t> </a:t>
            </a:r>
            <a:r>
              <a:rPr lang="fr-FR" sz="2600" b="1" dirty="0" err="1"/>
              <a:t>results</a:t>
            </a:r>
            <a:endParaRPr lang="fr-FR" sz="2600" b="1" baseline="30000" dirty="0">
              <a:sym typeface="Wingdings" panose="05000000000000000000" pitchFamily="2" charset="2"/>
            </a:endParaRPr>
          </a:p>
          <a:p>
            <a:endParaRPr lang="fr-FR" sz="3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3800" b="1" dirty="0"/>
          </a:p>
          <a:p>
            <a:endParaRPr lang="fr-FR" sz="5100" b="1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C4283B-CAC3-B2BD-1AB3-87F99F93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BeEST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35CE67-A4B1-5059-829C-1214801C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262364-3BEC-5016-1257-8B580EDC26AE}"/>
              </a:ext>
            </a:extLst>
          </p:cNvPr>
          <p:cNvSpPr/>
          <p:nvPr/>
        </p:nvSpPr>
        <p:spPr>
          <a:xfrm>
            <a:off x="4939323" y="1307234"/>
            <a:ext cx="3852985" cy="30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7193FC77-6537-2D03-03BF-E87A93FA6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945186-DD3C-9AE4-A486-4E6AA951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519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63352-9331-6198-66E5-2FD70537E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28288A5-A6C6-F98B-AC69-81D79137156B}"/>
              </a:ext>
            </a:extLst>
          </p:cNvPr>
          <p:cNvSpPr txBox="1">
            <a:spLocks/>
          </p:cNvSpPr>
          <p:nvPr/>
        </p:nvSpPr>
        <p:spPr>
          <a:xfrm>
            <a:off x="649182" y="851081"/>
            <a:ext cx="10893636" cy="4327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600" dirty="0" err="1"/>
              <a:t>BeEST</a:t>
            </a:r>
            <a:r>
              <a:rPr lang="fr-FR" sz="2600" dirty="0"/>
              <a:t> </a:t>
            </a:r>
            <a:r>
              <a:rPr lang="fr-FR" sz="2600" dirty="0" err="1"/>
              <a:t>experiment</a:t>
            </a:r>
            <a:r>
              <a:rPr lang="fr-FR" sz="2600" dirty="0"/>
              <a:t> </a:t>
            </a:r>
            <a:r>
              <a:rPr lang="fr-FR" sz="2600" dirty="0" err="1"/>
              <a:t>used</a:t>
            </a:r>
            <a:r>
              <a:rPr lang="fr-FR" sz="2600" dirty="0"/>
              <a:t> 7Be (T</a:t>
            </a:r>
            <a:r>
              <a:rPr lang="fr-FR" sz="2600" baseline="-25000" dirty="0"/>
              <a:t>1/2</a:t>
            </a:r>
            <a:r>
              <a:rPr lang="fr-FR" sz="2600" dirty="0"/>
              <a:t>= 53 </a:t>
            </a:r>
            <a:r>
              <a:rPr lang="fr-FR" sz="2600" dirty="0" err="1"/>
              <a:t>days</a:t>
            </a:r>
            <a:r>
              <a:rPr lang="fr-FR" sz="2600" dirty="0"/>
              <a:t>) </a:t>
            </a:r>
            <a:r>
              <a:rPr lang="fr-FR" sz="2600" b="1" dirty="0"/>
              <a:t>to </a:t>
            </a:r>
            <a:r>
              <a:rPr lang="fr-FR" sz="2600" b="1" dirty="0" err="1"/>
              <a:t>search</a:t>
            </a:r>
            <a:r>
              <a:rPr lang="fr-FR" sz="2600" b="1" dirty="0"/>
              <a:t> for keV-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sterile</a:t>
            </a:r>
            <a:r>
              <a:rPr lang="fr-FR" sz="2600" b="1" dirty="0"/>
              <a:t> neutrinos, </a:t>
            </a:r>
            <a:r>
              <a:rPr lang="fr-FR" sz="2600" b="1" dirty="0" err="1"/>
              <a:t>with</a:t>
            </a:r>
            <a:r>
              <a:rPr lang="fr-FR" sz="2600" b="1" dirty="0"/>
              <a:t> </a:t>
            </a:r>
            <a:r>
              <a:rPr lang="fr-FR" sz="2600" b="1" dirty="0" err="1"/>
              <a:t>competitive</a:t>
            </a:r>
            <a:r>
              <a:rPr lang="fr-FR" sz="2600" b="1" dirty="0"/>
              <a:t> </a:t>
            </a:r>
            <a:r>
              <a:rPr lang="fr-FR" sz="2600" b="1" dirty="0" err="1"/>
              <a:t>results</a:t>
            </a:r>
            <a:endParaRPr lang="fr-FR" sz="2600" b="1" baseline="30000" dirty="0">
              <a:sym typeface="Wingdings" panose="05000000000000000000" pitchFamily="2" charset="2"/>
            </a:endParaRPr>
          </a:p>
          <a:p>
            <a:endParaRPr lang="fr-FR" sz="3800" dirty="0"/>
          </a:p>
          <a:p>
            <a:pPr marL="0" indent="0">
              <a:buFont typeface="Arial" panose="020B0604020202020204" pitchFamily="34" charset="0"/>
              <a:buNone/>
            </a:pPr>
            <a:endParaRPr lang="fr-FR" sz="3800" b="1" dirty="0"/>
          </a:p>
          <a:p>
            <a:endParaRPr lang="fr-FR" sz="5100" b="1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8D6BD2A-3523-262A-D078-ADF4B049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BeEST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4BEFF9-EC3E-2F1A-5502-DAF95448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49B349-BA1A-C7A1-3F5E-E9EFF79D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1"/>
          <a:stretch>
            <a:fillRect/>
          </a:stretch>
        </p:blipFill>
        <p:spPr>
          <a:xfrm>
            <a:off x="133366" y="1624805"/>
            <a:ext cx="5797700" cy="40241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216B4-D22B-99DC-010F-6A5F8D936AE7}"/>
              </a:ext>
            </a:extLst>
          </p:cNvPr>
          <p:cNvSpPr/>
          <p:nvPr/>
        </p:nvSpPr>
        <p:spPr>
          <a:xfrm>
            <a:off x="4939323" y="1307234"/>
            <a:ext cx="3852985" cy="304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8638AD0-E552-A392-6DAE-EDED56FC63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F918DA0-2AD2-5FA5-684F-D249B1C0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5301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987D2-4A5E-A43C-47E0-100E894AB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8B88FC-E3D2-DD2E-79AF-FA622C421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BeEST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F4C25A-B714-94C3-01B2-4928F909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851081"/>
            <a:ext cx="10893636" cy="4327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600" dirty="0" err="1"/>
              <a:t>BeEST</a:t>
            </a:r>
            <a:r>
              <a:rPr lang="fr-FR" sz="2600" dirty="0"/>
              <a:t> </a:t>
            </a:r>
            <a:r>
              <a:rPr lang="fr-FR" sz="2600" dirty="0" err="1"/>
              <a:t>experiment</a:t>
            </a:r>
            <a:r>
              <a:rPr lang="fr-FR" sz="2600" dirty="0"/>
              <a:t> </a:t>
            </a:r>
            <a:r>
              <a:rPr lang="fr-FR" sz="2600" dirty="0" err="1"/>
              <a:t>used</a:t>
            </a:r>
            <a:r>
              <a:rPr lang="fr-FR" sz="2600" dirty="0"/>
              <a:t> 7Be (T</a:t>
            </a:r>
            <a:r>
              <a:rPr lang="fr-FR" sz="2600" baseline="-25000" dirty="0"/>
              <a:t>1/2</a:t>
            </a:r>
            <a:r>
              <a:rPr lang="fr-FR" sz="2600" dirty="0"/>
              <a:t>= 53 </a:t>
            </a:r>
            <a:r>
              <a:rPr lang="fr-FR" sz="2600" dirty="0" err="1"/>
              <a:t>days</a:t>
            </a:r>
            <a:r>
              <a:rPr lang="fr-FR" sz="2600" dirty="0"/>
              <a:t>) </a:t>
            </a:r>
            <a:r>
              <a:rPr lang="fr-FR" sz="2600" b="1" dirty="0"/>
              <a:t>to </a:t>
            </a:r>
            <a:r>
              <a:rPr lang="fr-FR" sz="2600" b="1" dirty="0" err="1"/>
              <a:t>search</a:t>
            </a:r>
            <a:r>
              <a:rPr lang="fr-FR" sz="2600" b="1" dirty="0"/>
              <a:t> for keV-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sterile</a:t>
            </a:r>
            <a:r>
              <a:rPr lang="fr-FR" sz="2600" b="1" dirty="0"/>
              <a:t> neutrinos, </a:t>
            </a:r>
            <a:r>
              <a:rPr lang="fr-FR" sz="2600" b="1" dirty="0" err="1"/>
              <a:t>with</a:t>
            </a:r>
            <a:r>
              <a:rPr lang="fr-FR" sz="2600" b="1" dirty="0"/>
              <a:t> </a:t>
            </a:r>
            <a:r>
              <a:rPr lang="fr-FR" sz="2600" b="1" dirty="0" err="1"/>
              <a:t>competitive</a:t>
            </a:r>
            <a:r>
              <a:rPr lang="fr-FR" sz="2600" b="1" dirty="0"/>
              <a:t> </a:t>
            </a:r>
            <a:r>
              <a:rPr lang="fr-FR" sz="2600" b="1" dirty="0" err="1"/>
              <a:t>results</a:t>
            </a:r>
            <a:endParaRPr lang="fr-FR" sz="2600" b="1" baseline="30000" dirty="0">
              <a:sym typeface="Wingdings" panose="05000000000000000000" pitchFamily="2" charset="2"/>
            </a:endParaRPr>
          </a:p>
          <a:p>
            <a:endParaRPr lang="fr-FR" sz="3800" dirty="0"/>
          </a:p>
          <a:p>
            <a:pPr marL="0" indent="0">
              <a:buNone/>
            </a:pPr>
            <a:endParaRPr lang="fr-FR" sz="3800" b="1" dirty="0"/>
          </a:p>
          <a:p>
            <a:endParaRPr lang="fr-FR" sz="5100" b="1" dirty="0"/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2BE678-330E-F914-D853-D85BF66ED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BA3D34-2079-A977-6BC3-3315E625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" b="17296"/>
          <a:stretch>
            <a:fillRect/>
          </a:stretch>
        </p:blipFill>
        <p:spPr>
          <a:xfrm>
            <a:off x="6188973" y="1624805"/>
            <a:ext cx="5209199" cy="44790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039D58-E417-7840-1BB6-CA6D2469C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1"/>
          <a:stretch>
            <a:fillRect/>
          </a:stretch>
        </p:blipFill>
        <p:spPr>
          <a:xfrm>
            <a:off x="133366" y="1624805"/>
            <a:ext cx="5797700" cy="4024163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FD18E2-F68C-F6EC-5491-88F9A9829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817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B7B19-5884-7550-4E2A-57331699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101BD-F8FF-3A79-C67E-8966BBA7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BeEST</a:t>
            </a:r>
            <a:r>
              <a:rPr lang="fr-FR" dirty="0"/>
              <a:t> </a:t>
            </a:r>
            <a:r>
              <a:rPr lang="fr-FR" dirty="0" err="1"/>
              <a:t>experiment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62718D-099A-3829-0474-B48953496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851081"/>
            <a:ext cx="10893636" cy="4327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600" dirty="0" err="1"/>
              <a:t>BeEST</a:t>
            </a:r>
            <a:r>
              <a:rPr lang="fr-FR" sz="2600" dirty="0"/>
              <a:t> </a:t>
            </a:r>
            <a:r>
              <a:rPr lang="fr-FR" sz="2600" dirty="0" err="1"/>
              <a:t>experiment</a:t>
            </a:r>
            <a:r>
              <a:rPr lang="fr-FR" sz="2600" dirty="0"/>
              <a:t> </a:t>
            </a:r>
            <a:r>
              <a:rPr lang="fr-FR" sz="2600" dirty="0" err="1"/>
              <a:t>used</a:t>
            </a:r>
            <a:r>
              <a:rPr lang="fr-FR" sz="2600" dirty="0"/>
              <a:t> 7Be (T</a:t>
            </a:r>
            <a:r>
              <a:rPr lang="fr-FR" sz="2600" baseline="-25000" dirty="0"/>
              <a:t>1/2</a:t>
            </a:r>
            <a:r>
              <a:rPr lang="fr-FR" sz="2600" dirty="0"/>
              <a:t>= 53 </a:t>
            </a:r>
            <a:r>
              <a:rPr lang="fr-FR" sz="2600" dirty="0" err="1"/>
              <a:t>days</a:t>
            </a:r>
            <a:r>
              <a:rPr lang="fr-FR" sz="2600" dirty="0"/>
              <a:t>) </a:t>
            </a:r>
            <a:r>
              <a:rPr lang="fr-FR" sz="2600" b="1" dirty="0"/>
              <a:t>to </a:t>
            </a:r>
            <a:r>
              <a:rPr lang="fr-FR" sz="2600" b="1" dirty="0" err="1"/>
              <a:t>search</a:t>
            </a:r>
            <a:r>
              <a:rPr lang="fr-FR" sz="2600" b="1" dirty="0"/>
              <a:t> for keV-</a:t>
            </a:r>
            <a:r>
              <a:rPr lang="fr-FR" sz="2600" b="1" dirty="0" err="1"/>
              <a:t>scale</a:t>
            </a:r>
            <a:r>
              <a:rPr lang="fr-FR" sz="2600" b="1" dirty="0"/>
              <a:t> </a:t>
            </a:r>
            <a:r>
              <a:rPr lang="fr-FR" sz="2600" b="1" dirty="0" err="1"/>
              <a:t>sterile</a:t>
            </a:r>
            <a:r>
              <a:rPr lang="fr-FR" sz="2600" b="1" dirty="0"/>
              <a:t> neutrinos, </a:t>
            </a:r>
            <a:r>
              <a:rPr lang="fr-FR" sz="2600" b="1" dirty="0" err="1"/>
              <a:t>with</a:t>
            </a:r>
            <a:r>
              <a:rPr lang="fr-FR" sz="2600" b="1" dirty="0"/>
              <a:t> </a:t>
            </a:r>
            <a:r>
              <a:rPr lang="fr-FR" sz="2600" b="1" dirty="0" err="1"/>
              <a:t>competitive</a:t>
            </a:r>
            <a:r>
              <a:rPr lang="fr-FR" sz="2600" b="1" dirty="0"/>
              <a:t> </a:t>
            </a:r>
            <a:r>
              <a:rPr lang="fr-FR" sz="2600" b="1" dirty="0" err="1"/>
              <a:t>results</a:t>
            </a:r>
            <a:endParaRPr lang="fr-FR" sz="2600" b="1" baseline="30000" dirty="0">
              <a:sym typeface="Wingdings" panose="05000000000000000000" pitchFamily="2" charset="2"/>
            </a:endParaRPr>
          </a:p>
          <a:p>
            <a:endParaRPr lang="fr-FR" sz="3800" dirty="0"/>
          </a:p>
          <a:p>
            <a:pPr marL="0" indent="0">
              <a:buNone/>
            </a:pPr>
            <a:endParaRPr lang="fr-FR" sz="3800" b="1" dirty="0"/>
          </a:p>
          <a:p>
            <a:endParaRPr lang="fr-FR" sz="5100" b="1" dirty="0"/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359F19-85E8-122D-9E71-86C7F02E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EB2F53-A577-6498-A162-6CF8E7CFD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" b="17296"/>
          <a:stretch>
            <a:fillRect/>
          </a:stretch>
        </p:blipFill>
        <p:spPr>
          <a:xfrm>
            <a:off x="6188973" y="1624805"/>
            <a:ext cx="5209199" cy="44790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D1D07D5-84FB-5483-E798-69B9139C2A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1"/>
          <a:stretch>
            <a:fillRect/>
          </a:stretch>
        </p:blipFill>
        <p:spPr>
          <a:xfrm>
            <a:off x="133366" y="1624805"/>
            <a:ext cx="5797700" cy="4024163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13AEE11-EAF8-4909-644A-3E2399372108}"/>
              </a:ext>
            </a:extLst>
          </p:cNvPr>
          <p:cNvSpPr/>
          <p:nvPr/>
        </p:nvSpPr>
        <p:spPr>
          <a:xfrm>
            <a:off x="8153400" y="1508371"/>
            <a:ext cx="3389418" cy="3595076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CA4306-B75F-7D7D-8E63-DF188FC1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66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2ED9D-C2C7-D669-19C9-7241EA57D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F371D-1A3F-C196-43B6-84C8F4BF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How to use short-</a:t>
            </a:r>
            <a:r>
              <a:rPr lang="fr-FR" dirty="0" err="1"/>
              <a:t>lived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B8C3C-AD3A-8591-686A-461A48A8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210C2E3-EAA1-D414-C094-B8024949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1439162"/>
            <a:ext cx="10893636" cy="432740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/>
              <a:t>Use </a:t>
            </a:r>
            <a:r>
              <a:rPr lang="fr-FR" b="1" dirty="0" err="1"/>
              <a:t>STJs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short </a:t>
            </a:r>
            <a:r>
              <a:rPr lang="fr-FR" b="1" dirty="0" err="1"/>
              <a:t>lived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for </a:t>
            </a: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recoil</a:t>
            </a:r>
            <a:r>
              <a:rPr lang="fr-FR" b="1" dirty="0"/>
              <a:t> </a:t>
            </a:r>
            <a:r>
              <a:rPr lang="fr-FR" b="1" dirty="0" err="1"/>
              <a:t>spectroscopy</a:t>
            </a:r>
            <a:endParaRPr lang="fr-FR" b="1" dirty="0"/>
          </a:p>
          <a:p>
            <a:endParaRPr lang="fr-FR" dirty="0"/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F84E29CE-BF32-74B8-BC8B-CCBD8318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31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5156E-9988-A040-C4CE-774D00FCF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574E9A-9CC7-1C0E-3A63-92A844CC7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How to use short-</a:t>
            </a:r>
            <a:r>
              <a:rPr lang="fr-FR" dirty="0" err="1"/>
              <a:t>lived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5845823-399C-5F7C-07D7-F7B5B9C71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1439162"/>
            <a:ext cx="10893636" cy="432740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/>
              <a:t>Use </a:t>
            </a:r>
            <a:r>
              <a:rPr lang="fr-FR" b="1" dirty="0" err="1"/>
              <a:t>STJs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short </a:t>
            </a:r>
            <a:r>
              <a:rPr lang="fr-FR" b="1" dirty="0" err="1"/>
              <a:t>lived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for </a:t>
            </a: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recoil</a:t>
            </a:r>
            <a:r>
              <a:rPr lang="fr-FR" b="1" dirty="0"/>
              <a:t> </a:t>
            </a:r>
            <a:r>
              <a:rPr lang="fr-FR" b="1" dirty="0" err="1"/>
              <a:t>spectroscopy</a:t>
            </a:r>
            <a:endParaRPr lang="fr-FR" b="1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>
                <a:sym typeface="Wingdings" panose="05000000000000000000" pitchFamily="2" charset="2"/>
              </a:rPr>
              <a:t>Couple </a:t>
            </a:r>
            <a:r>
              <a:rPr lang="fr-FR" dirty="0" err="1">
                <a:sym typeface="Wingdings" panose="05000000000000000000" pitchFamily="2" charset="2"/>
              </a:rPr>
              <a:t>STJs</a:t>
            </a:r>
            <a:r>
              <a:rPr lang="fr-FR" dirty="0">
                <a:sym typeface="Wingdings" panose="05000000000000000000" pitchFamily="2" charset="2"/>
              </a:rPr>
              <a:t> detectors to a </a:t>
            </a:r>
            <a:r>
              <a:rPr lang="fr-FR" dirty="0" err="1">
                <a:sym typeface="Wingdings" panose="05000000000000000000" pitchFamily="2" charset="2"/>
              </a:rPr>
              <a:t>beamline</a:t>
            </a:r>
            <a:r>
              <a:rPr lang="fr-FR" dirty="0">
                <a:sym typeface="Wingdings" panose="05000000000000000000" pitchFamily="2" charset="2"/>
              </a:rPr>
              <a:t> (</a:t>
            </a:r>
            <a:r>
              <a:rPr lang="fr-FR" i="1" dirty="0">
                <a:sym typeface="Wingdings" panose="05000000000000000000" pitchFamily="2" charset="2"/>
              </a:rPr>
              <a:t>on-line) 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FB7D7-2FCD-565C-CE8B-49E31B768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73F684-D48D-BE61-5F15-0A109C9D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5156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0C520-5F33-0890-1177-F9861DFE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EFACA6-1614-3725-6B71-EBCD885F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How to use short-</a:t>
            </a:r>
            <a:r>
              <a:rPr lang="fr-FR" dirty="0" err="1"/>
              <a:t>lived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6D3F63-2610-9422-AEE4-20301FB7D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1439162"/>
            <a:ext cx="10893636" cy="432740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/>
              <a:t>Use </a:t>
            </a:r>
            <a:r>
              <a:rPr lang="fr-FR" b="1" dirty="0" err="1"/>
              <a:t>STJs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short </a:t>
            </a:r>
            <a:r>
              <a:rPr lang="fr-FR" b="1" dirty="0" err="1"/>
              <a:t>lived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for </a:t>
            </a: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recoil</a:t>
            </a:r>
            <a:r>
              <a:rPr lang="fr-FR" b="1" dirty="0"/>
              <a:t> </a:t>
            </a:r>
            <a:r>
              <a:rPr lang="fr-FR" b="1" dirty="0" err="1"/>
              <a:t>spectroscopy</a:t>
            </a:r>
            <a:endParaRPr lang="fr-FR" b="1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>
                <a:sym typeface="Wingdings" panose="05000000000000000000" pitchFamily="2" charset="2"/>
              </a:rPr>
              <a:t>Couple </a:t>
            </a:r>
            <a:r>
              <a:rPr lang="fr-FR" dirty="0" err="1">
                <a:sym typeface="Wingdings" panose="05000000000000000000" pitchFamily="2" charset="2"/>
              </a:rPr>
              <a:t>STJs</a:t>
            </a:r>
            <a:r>
              <a:rPr lang="fr-FR" dirty="0">
                <a:sym typeface="Wingdings" panose="05000000000000000000" pitchFamily="2" charset="2"/>
              </a:rPr>
              <a:t> detectors to a </a:t>
            </a:r>
            <a:r>
              <a:rPr lang="fr-FR" dirty="0" err="1">
                <a:sym typeface="Wingdings" panose="05000000000000000000" pitchFamily="2" charset="2"/>
              </a:rPr>
              <a:t>beamline</a:t>
            </a:r>
            <a:r>
              <a:rPr lang="fr-FR" dirty="0">
                <a:sym typeface="Wingdings" panose="05000000000000000000" pitchFamily="2" charset="2"/>
              </a:rPr>
              <a:t> (</a:t>
            </a:r>
            <a:r>
              <a:rPr lang="fr-FR" i="1" dirty="0">
                <a:sym typeface="Wingdings" panose="05000000000000000000" pitchFamily="2" charset="2"/>
              </a:rPr>
              <a:t>on-line) 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Aim of the SALER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at FRIB </a:t>
            </a:r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33529C-5622-CB8B-8AD9-5B1C097D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CE54A2E-E947-27A9-578C-C5FCCE0D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556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C782B-578C-4317-D77B-8F9B00BB7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0D9CB-BBCB-8C87-73C4-D6DDC634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Beta </a:t>
            </a:r>
            <a:r>
              <a:rPr lang="fr-FR" dirty="0" err="1"/>
              <a:t>decay</a:t>
            </a:r>
            <a:r>
              <a:rPr lang="fr-FR" dirty="0"/>
              <a:t> to probe BSM </a:t>
            </a:r>
            <a:r>
              <a:rPr lang="fr-FR" dirty="0" err="1"/>
              <a:t>physics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047D9-A830-9AE2-2F21-9C414C3AC465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8E5CB04-7ED9-C53D-8B7E-662DA5EB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F5BDA1-15DA-88DB-FCDC-ACEDB1205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54" y="899786"/>
            <a:ext cx="4684491" cy="505842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40C653F-0D01-0237-2990-6756105A8EB0}"/>
              </a:ext>
            </a:extLst>
          </p:cNvPr>
          <p:cNvSpPr txBox="1"/>
          <p:nvPr/>
        </p:nvSpPr>
        <p:spPr>
          <a:xfrm>
            <a:off x="7181043" y="5773548"/>
            <a:ext cx="2859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Artwork by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Sandbox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Studio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F6E0754-7141-6161-8CA0-538A2991C87F}"/>
              </a:ext>
            </a:extLst>
          </p:cNvPr>
          <p:cNvSpPr txBox="1"/>
          <p:nvPr/>
        </p:nvSpPr>
        <p:spPr>
          <a:xfrm>
            <a:off x="191131" y="1304387"/>
            <a:ext cx="52301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Standard Model </a:t>
            </a:r>
            <a:r>
              <a:rPr lang="fr-FR" sz="2600" dirty="0" err="1"/>
              <a:t>provides</a:t>
            </a:r>
            <a:r>
              <a:rPr lang="fr-FR" sz="2600" dirty="0"/>
              <a:t> the </a:t>
            </a:r>
            <a:r>
              <a:rPr lang="fr-FR" sz="2600" dirty="0" err="1"/>
              <a:t>most</a:t>
            </a:r>
            <a:r>
              <a:rPr lang="fr-FR" sz="2600" dirty="0"/>
              <a:t> </a:t>
            </a:r>
            <a:r>
              <a:rPr lang="fr-FR" sz="2600" dirty="0" err="1"/>
              <a:t>robust</a:t>
            </a:r>
            <a:r>
              <a:rPr lang="fr-FR" sz="2600" dirty="0"/>
              <a:t> </a:t>
            </a:r>
            <a:r>
              <a:rPr lang="fr-FR" sz="2600" dirty="0" err="1"/>
              <a:t>predictions</a:t>
            </a:r>
            <a:r>
              <a:rPr lang="fr-FR" sz="2600" dirty="0"/>
              <a:t>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F1381216-5E94-BF52-89C9-ED1122D7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784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3D22A-A31F-975F-37F5-D568CC4C7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286F3-6D88-7E7C-C49C-D8F77564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How to use short-</a:t>
            </a:r>
            <a:r>
              <a:rPr lang="fr-FR" dirty="0" err="1"/>
              <a:t>lived</a:t>
            </a:r>
            <a:r>
              <a:rPr lang="fr-FR" dirty="0"/>
              <a:t> </a:t>
            </a:r>
            <a:r>
              <a:rPr lang="fr-FR" dirty="0" err="1"/>
              <a:t>nuclei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6A8E0E-089B-D95A-CA66-F4292E0F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182" y="1439162"/>
            <a:ext cx="10893636" cy="4327406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/>
              <a:t>Use </a:t>
            </a:r>
            <a:r>
              <a:rPr lang="fr-FR" b="1" dirty="0" err="1"/>
              <a:t>STJs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short </a:t>
            </a:r>
            <a:r>
              <a:rPr lang="fr-FR" b="1" dirty="0" err="1"/>
              <a:t>lived</a:t>
            </a:r>
            <a:r>
              <a:rPr lang="fr-FR" b="1" dirty="0"/>
              <a:t> </a:t>
            </a:r>
            <a:r>
              <a:rPr lang="fr-FR" b="1" dirty="0" err="1"/>
              <a:t>nuclei</a:t>
            </a:r>
            <a:r>
              <a:rPr lang="fr-FR" b="1" dirty="0"/>
              <a:t> for </a:t>
            </a:r>
            <a:r>
              <a:rPr lang="fr-FR" b="1" dirty="0" err="1"/>
              <a:t>nuclear</a:t>
            </a:r>
            <a:r>
              <a:rPr lang="fr-FR" b="1" dirty="0"/>
              <a:t> </a:t>
            </a:r>
            <a:r>
              <a:rPr lang="fr-FR" b="1" dirty="0" err="1"/>
              <a:t>recoil</a:t>
            </a:r>
            <a:r>
              <a:rPr lang="fr-FR" b="1" dirty="0"/>
              <a:t> </a:t>
            </a:r>
            <a:r>
              <a:rPr lang="fr-FR" b="1" dirty="0" err="1"/>
              <a:t>spectroscopy</a:t>
            </a:r>
            <a:endParaRPr lang="fr-FR" b="1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>
                <a:sym typeface="Wingdings" panose="05000000000000000000" pitchFamily="2" charset="2"/>
              </a:rPr>
              <a:t>Couple </a:t>
            </a:r>
            <a:r>
              <a:rPr lang="fr-FR" dirty="0" err="1">
                <a:sym typeface="Wingdings" panose="05000000000000000000" pitchFamily="2" charset="2"/>
              </a:rPr>
              <a:t>STJs</a:t>
            </a:r>
            <a:r>
              <a:rPr lang="fr-FR" dirty="0">
                <a:sym typeface="Wingdings" panose="05000000000000000000" pitchFamily="2" charset="2"/>
              </a:rPr>
              <a:t> detectors to a </a:t>
            </a:r>
            <a:r>
              <a:rPr lang="fr-FR" dirty="0" err="1">
                <a:sym typeface="Wingdings" panose="05000000000000000000" pitchFamily="2" charset="2"/>
              </a:rPr>
              <a:t>beamline</a:t>
            </a:r>
            <a:r>
              <a:rPr lang="fr-FR" dirty="0">
                <a:sym typeface="Wingdings" panose="05000000000000000000" pitchFamily="2" charset="2"/>
              </a:rPr>
              <a:t> (</a:t>
            </a:r>
            <a:r>
              <a:rPr lang="fr-FR" i="1" dirty="0">
                <a:sym typeface="Wingdings" panose="05000000000000000000" pitchFamily="2" charset="2"/>
              </a:rPr>
              <a:t>on-line) </a:t>
            </a: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Aim of the SALER </a:t>
            </a:r>
            <a:r>
              <a:rPr lang="fr-FR" dirty="0" err="1"/>
              <a:t>experiment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at FRIB </a:t>
            </a:r>
            <a:endParaRPr lang="en-US" dirty="0"/>
          </a:p>
          <a:p>
            <a:endParaRPr lang="en-US" b="1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en-US" b="1" dirty="0"/>
              <a:t>With mirror decays for </a:t>
            </a:r>
            <a:r>
              <a:rPr lang="el-GR" b="1" dirty="0">
                <a:solidFill>
                  <a:schemeClr val="accent3"/>
                </a:solidFill>
              </a:rPr>
              <a:t>ρ</a:t>
            </a:r>
            <a:r>
              <a:rPr lang="fr-FR" b="1" dirty="0"/>
              <a:t> </a:t>
            </a:r>
            <a:r>
              <a:rPr lang="en-US" b="1" dirty="0"/>
              <a:t>: </a:t>
            </a:r>
            <a:r>
              <a:rPr lang="en-US" b="1" baseline="30000" dirty="0">
                <a:solidFill>
                  <a:srgbClr val="FF0000"/>
                </a:solidFill>
              </a:rPr>
              <a:t>11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/>
              <a:t>  and </a:t>
            </a:r>
            <a:r>
              <a:rPr lang="en-US" b="1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19</a:t>
            </a: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</a:t>
            </a:r>
            <a:endParaRPr lang="fr-FR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75680CB-6A4B-9331-D0C9-AE1F77C1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D02F2A-DE3B-6141-65C7-3ED92120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76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29E34-C019-F449-6EC1-EFADD1CA3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DB417D-1589-95EC-6F99-6A01304376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20848"/>
            <a:ext cx="9144000" cy="1016303"/>
          </a:xfrm>
        </p:spPr>
        <p:txBody>
          <a:bodyPr>
            <a:normAutofit/>
          </a:bodyPr>
          <a:lstStyle/>
          <a:p>
            <a:r>
              <a:rPr lang="fr-FR" dirty="0"/>
              <a:t>III. SALER Set up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DEDE46-B363-0DF8-AB73-9FF236A8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0328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50847-9CFD-4F2D-52B1-FED40E40A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624D97-B8AD-BD85-44E7-E19EF02B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endParaRPr lang="en-US" dirty="0"/>
          </a:p>
        </p:txBody>
      </p:sp>
      <p:pic>
        <p:nvPicPr>
          <p:cNvPr id="11" name="Image 10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6C8C5C7A-3CC1-511A-EB7E-D70B84EEA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38" y="1205077"/>
            <a:ext cx="10164922" cy="39671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5AED00-CA1A-9BF3-265B-B0C868B2EB5F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00ABE4-8A4F-063F-4650-38C69B8278F6}"/>
              </a:ext>
            </a:extLst>
          </p:cNvPr>
          <p:cNvSpPr/>
          <p:nvPr/>
        </p:nvSpPr>
        <p:spPr>
          <a:xfrm>
            <a:off x="9085241" y="4898404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B4F58A-1273-EABC-3BB2-5BEB0A1E615A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EEDFA9-170E-1C86-F993-D16680FC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5B819F-2B9F-44BF-E76E-7A64A267FB7D}"/>
              </a:ext>
            </a:extLst>
          </p:cNvPr>
          <p:cNvSpPr/>
          <p:nvPr/>
        </p:nvSpPr>
        <p:spPr>
          <a:xfrm>
            <a:off x="5943599" y="1062472"/>
            <a:ext cx="457200" cy="35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D7EBEB-0FC0-8F96-F364-1BBA1FC2E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273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B157C-3ACF-BAD2-1F2D-CCE5A0108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F8D83D-A35F-F8BD-C5D9-5196DB5A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endParaRPr lang="en-US" dirty="0"/>
          </a:p>
        </p:txBody>
      </p:sp>
      <p:pic>
        <p:nvPicPr>
          <p:cNvPr id="11" name="Image 10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32B46CBB-873A-F168-0871-DAA47EC0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38" y="1205077"/>
            <a:ext cx="10164922" cy="39671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4D7F9D-F2EA-829D-9721-D4873441BD4D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3089DD-6348-8BFE-0FB6-25CB72D0AED4}"/>
              </a:ext>
            </a:extLst>
          </p:cNvPr>
          <p:cNvSpPr/>
          <p:nvPr/>
        </p:nvSpPr>
        <p:spPr>
          <a:xfrm>
            <a:off x="9085241" y="4898404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5602A5-F788-09FA-51CA-B41DE9AF9476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FBC7E42-EE7D-14FD-C011-F407241B5FBB}"/>
              </a:ext>
            </a:extLst>
          </p:cNvPr>
          <p:cNvSpPr txBox="1"/>
          <p:nvPr/>
        </p:nvSpPr>
        <p:spPr>
          <a:xfrm>
            <a:off x="2113793" y="5242423"/>
            <a:ext cx="8850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Stable </a:t>
            </a:r>
            <a:r>
              <a:rPr lang="fr-FR" sz="3200" b="1" dirty="0" err="1"/>
              <a:t>beam</a:t>
            </a:r>
            <a:r>
              <a:rPr lang="fr-FR" sz="3200" b="1" dirty="0"/>
              <a:t> </a:t>
            </a:r>
            <a:r>
              <a:rPr lang="fr-FR" sz="3200" b="1" dirty="0" err="1"/>
              <a:t>commissionning</a:t>
            </a:r>
            <a:r>
              <a:rPr lang="fr-FR" sz="3200" b="1" dirty="0"/>
              <a:t> in April/May !</a:t>
            </a:r>
            <a:endParaRPr lang="en-US" sz="32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7BABDD-2B3A-4918-BBA2-70DFA241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4F54F4-7529-C5AF-ECAC-23C4C7DEC94F}"/>
              </a:ext>
            </a:extLst>
          </p:cNvPr>
          <p:cNvSpPr/>
          <p:nvPr/>
        </p:nvSpPr>
        <p:spPr>
          <a:xfrm>
            <a:off x="5943599" y="1062472"/>
            <a:ext cx="457200" cy="35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3EDB0-2259-B690-A8F3-9BBB772E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966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B193F-D8BF-653F-AB0C-7DC13F769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277276-15E6-0BD3-4AA9-E177FB5AF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endParaRPr lang="en-US" dirty="0"/>
          </a:p>
        </p:txBody>
      </p:sp>
      <p:pic>
        <p:nvPicPr>
          <p:cNvPr id="11" name="Image 10" descr="Une image contenant texte, capture d’écran, diagramme, Police&#10;&#10;Le contenu généré par l’IA peut être incorrect.">
            <a:extLst>
              <a:ext uri="{FF2B5EF4-FFF2-40B4-BE49-F238E27FC236}">
                <a16:creationId xmlns:a16="http://schemas.microsoft.com/office/drawing/2014/main" id="{96FD716B-F32C-B907-1FE9-5E81E57D4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538" y="1205077"/>
            <a:ext cx="10164922" cy="39671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5A5700-9584-B3AB-FFFE-5107AAC2B150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E38671-FD95-1E20-05AD-8B876D2A1D73}"/>
              </a:ext>
            </a:extLst>
          </p:cNvPr>
          <p:cNvSpPr/>
          <p:nvPr/>
        </p:nvSpPr>
        <p:spPr>
          <a:xfrm>
            <a:off x="8944377" y="4951025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F3CDD9-6167-0906-3252-04DB69992E4E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366B930-1D94-82E3-CF5A-BBAD23E79B13}"/>
              </a:ext>
            </a:extLst>
          </p:cNvPr>
          <p:cNvSpPr txBox="1"/>
          <p:nvPr/>
        </p:nvSpPr>
        <p:spPr>
          <a:xfrm>
            <a:off x="1013538" y="5231540"/>
            <a:ext cx="1075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Dress</a:t>
            </a:r>
            <a:r>
              <a:rPr lang="fr-FR" sz="3200" b="1" dirty="0"/>
              <a:t> </a:t>
            </a:r>
            <a:r>
              <a:rPr lang="fr-FR" sz="3200" b="1" dirty="0" err="1"/>
              <a:t>rehearsal</a:t>
            </a:r>
            <a:r>
              <a:rPr lang="fr-FR" sz="3200" b="1" dirty="0"/>
              <a:t> /</a:t>
            </a:r>
            <a:r>
              <a:rPr lang="fr-FR" sz="3200" b="1" dirty="0" err="1"/>
              <a:t>testing</a:t>
            </a:r>
            <a:r>
              <a:rPr lang="fr-FR" sz="3200" b="1" dirty="0"/>
              <a:t> calibration </a:t>
            </a:r>
            <a:r>
              <a:rPr lang="fr-FR" sz="3200" b="1" dirty="0" err="1"/>
              <a:t>procedure</a:t>
            </a:r>
            <a:r>
              <a:rPr lang="fr-FR" sz="3200" b="1" dirty="0"/>
              <a:t> last </a:t>
            </a:r>
            <a:r>
              <a:rPr lang="fr-FR" sz="3200" b="1" dirty="0" err="1"/>
              <a:t>week</a:t>
            </a:r>
            <a:r>
              <a:rPr lang="fr-FR" sz="3200" b="1" dirty="0"/>
              <a:t> !</a:t>
            </a:r>
            <a:endParaRPr lang="en-US" sz="3200" b="1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F76C2D-8ACE-22CA-C5E7-8207F8A87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640821-A564-E566-D5E9-EA3CE2153D6D}"/>
              </a:ext>
            </a:extLst>
          </p:cNvPr>
          <p:cNvSpPr/>
          <p:nvPr/>
        </p:nvSpPr>
        <p:spPr>
          <a:xfrm>
            <a:off x="5943599" y="1062472"/>
            <a:ext cx="457200" cy="35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EB924C-623E-3546-A25A-FAE29742A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880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0D00-D1E7-6709-A7B6-AE69A6A1A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4C17C3-2E96-1E5E-89A5-A1CF4C6F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Unshielded</a:t>
            </a:r>
            <a:r>
              <a:rPr lang="fr-FR" dirty="0"/>
              <a:t> </a:t>
            </a:r>
            <a:r>
              <a:rPr lang="fr-FR" dirty="0" err="1"/>
              <a:t>device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EE56C-6949-1910-96D9-37AE2C95C0F7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E42E8C-3909-BF89-AA54-56BC928E24AB}"/>
              </a:ext>
            </a:extLst>
          </p:cNvPr>
          <p:cNvSpPr/>
          <p:nvPr/>
        </p:nvSpPr>
        <p:spPr>
          <a:xfrm>
            <a:off x="9085241" y="4898404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8BB469-C80F-9AFC-6416-67F841F86FCE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7CDC792-8274-9FC3-61C6-4B5BBBBD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F37863-D1DF-A265-AC23-403261A2C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5" y="1354229"/>
            <a:ext cx="5579584" cy="418468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D7978B-1C59-CEA0-4662-10B2C5F6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909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4ABD0-07E7-08F3-E693-BCE8CC4E3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56C75-3AEA-33E3-B3EB-F29F0921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Unshielded</a:t>
            </a:r>
            <a:r>
              <a:rPr lang="fr-FR" dirty="0"/>
              <a:t> </a:t>
            </a:r>
            <a:r>
              <a:rPr lang="fr-FR" dirty="0" err="1"/>
              <a:t>device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BAEF3F-854A-0E1C-A7E9-413E208CE8C8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954EB5-E187-CED8-33E8-F1A715801105}"/>
              </a:ext>
            </a:extLst>
          </p:cNvPr>
          <p:cNvSpPr/>
          <p:nvPr/>
        </p:nvSpPr>
        <p:spPr>
          <a:xfrm>
            <a:off x="9085241" y="4898404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4560BF-D1E1-174C-9EAE-7CCCF2F45132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50EF2B-7480-BA41-06E0-5640CAE3D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2472CAB-0FC9-B95B-1A88-51AF2F6F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5" y="1354229"/>
            <a:ext cx="5579584" cy="41846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93150A-4914-8749-6B01-C5CDF338A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5" y="1354229"/>
            <a:ext cx="5579586" cy="418468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668A4-D1BC-8AAB-2D40-65A16A69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874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11E56-4BFD-63F8-6AB1-872B224A1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EB85F4-385C-A9DF-B2D8-528281C4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Unshielded</a:t>
            </a:r>
            <a:r>
              <a:rPr lang="fr-FR" dirty="0"/>
              <a:t> </a:t>
            </a:r>
            <a:r>
              <a:rPr lang="fr-FR" dirty="0" err="1"/>
              <a:t>device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94A4A2A-CDD2-3AD9-03E1-98F016B3831F}"/>
              </a:ext>
            </a:extLst>
          </p:cNvPr>
          <p:cNvSpPr/>
          <p:nvPr/>
        </p:nvSpPr>
        <p:spPr>
          <a:xfrm>
            <a:off x="5042078" y="4848369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161C3F-FCE5-3387-FA03-3A8E5BB0727F}"/>
              </a:ext>
            </a:extLst>
          </p:cNvPr>
          <p:cNvSpPr/>
          <p:nvPr/>
        </p:nvSpPr>
        <p:spPr>
          <a:xfrm>
            <a:off x="9085241" y="4898404"/>
            <a:ext cx="3032975" cy="70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F02BF1-1F8C-AEEA-2ECB-0C709DF30B24}"/>
              </a:ext>
            </a:extLst>
          </p:cNvPr>
          <p:cNvSpPr/>
          <p:nvPr/>
        </p:nvSpPr>
        <p:spPr>
          <a:xfrm>
            <a:off x="73782" y="1178755"/>
            <a:ext cx="11542962" cy="1245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098D6F8-9057-FF6D-4F61-D39256A2D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C9AC38-73EF-E2F6-D0C8-F53AA9CC8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15" y="1354229"/>
            <a:ext cx="5579584" cy="41846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E88D4C3-AA17-3C9D-08B0-19E8D1D35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25" y="1354229"/>
            <a:ext cx="5579586" cy="418468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78ABD2DA-C7C8-3AE4-1C40-F87FF0DBC52C}"/>
              </a:ext>
            </a:extLst>
          </p:cNvPr>
          <p:cNvSpPr/>
          <p:nvPr/>
        </p:nvSpPr>
        <p:spPr>
          <a:xfrm>
            <a:off x="6883128" y="2819877"/>
            <a:ext cx="508715" cy="9723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B16DAB5-93E6-67F8-B41A-B2F2C1654197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7317343" y="2008509"/>
            <a:ext cx="911627" cy="9537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1C1E59B9-3BB3-B0AC-2917-C8B942B83578}"/>
              </a:ext>
            </a:extLst>
          </p:cNvPr>
          <p:cNvSpPr txBox="1"/>
          <p:nvPr/>
        </p:nvSpPr>
        <p:spPr>
          <a:xfrm>
            <a:off x="8122672" y="1519368"/>
            <a:ext cx="78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0000"/>
                </a:solidFill>
              </a:rPr>
              <a:t>STJ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BB67A27-E481-77B4-C71C-4B21C14F56E3}"/>
              </a:ext>
            </a:extLst>
          </p:cNvPr>
          <p:cNvCxnSpPr>
            <a:cxnSpLocks/>
          </p:cNvCxnSpPr>
          <p:nvPr/>
        </p:nvCxnSpPr>
        <p:spPr>
          <a:xfrm flipH="1" flipV="1">
            <a:off x="9871656" y="3353810"/>
            <a:ext cx="302652" cy="102065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318811C5-F8B0-AA94-43DC-259B1C006DB5}"/>
              </a:ext>
            </a:extLst>
          </p:cNvPr>
          <p:cNvSpPr txBox="1"/>
          <p:nvPr/>
        </p:nvSpPr>
        <p:spPr>
          <a:xfrm>
            <a:off x="9136088" y="4330073"/>
            <a:ext cx="2076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Laser </a:t>
            </a:r>
            <a:r>
              <a:rPr lang="fr-FR" sz="3200" dirty="0" err="1">
                <a:solidFill>
                  <a:srgbClr val="FFFF00"/>
                </a:solidFill>
              </a:rPr>
              <a:t>fiber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00957D-FC0C-A051-0117-A217FD62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179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975AB-1708-9AFB-A6A2-08C92E38E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8C2BD8E-4874-D0A3-FBA5-9F08BEBE1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Shielding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5ED123-0084-04E1-3C4B-D0DEE2A6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D03C04-1CBF-BF12-FB48-892D7705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2" y="1257300"/>
            <a:ext cx="5791200" cy="43434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F2B73C3-B3B5-5DC8-D8FA-5D7DFD82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581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638A2-75C5-3D61-84A5-102105174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A7855B9-D047-A06C-66DF-426C6C83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Shielding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921438-0F47-E8C1-53A5-891D2C98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60B0D4-0CA9-4DEE-D838-A8286D958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2" y="1257300"/>
            <a:ext cx="5791200" cy="4343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1A42AE-D3AA-3D13-D985-213011FC2E66}"/>
              </a:ext>
            </a:extLst>
          </p:cNvPr>
          <p:cNvSpPr txBox="1"/>
          <p:nvPr/>
        </p:nvSpPr>
        <p:spPr>
          <a:xfrm>
            <a:off x="2170089" y="2286001"/>
            <a:ext cx="895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50K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460E62-7D79-2867-F3A8-79362FAEB14B}"/>
              </a:ext>
            </a:extLst>
          </p:cNvPr>
          <p:cNvSpPr txBox="1"/>
          <p:nvPr/>
        </p:nvSpPr>
        <p:spPr>
          <a:xfrm>
            <a:off x="4381680" y="3171507"/>
            <a:ext cx="66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F6162D-04DD-C932-823C-8F2AE81D0907}"/>
              </a:ext>
            </a:extLst>
          </p:cNvPr>
          <p:cNvSpPr txBox="1"/>
          <p:nvPr/>
        </p:nvSpPr>
        <p:spPr>
          <a:xfrm>
            <a:off x="3835891" y="2651127"/>
            <a:ext cx="710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15EC603-722C-B45D-BDF4-0A3A10068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16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0D6C7-F3FD-BA6A-667C-E124E3C6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C2703-DBE5-F80E-7AC5-02ACB5498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Beta </a:t>
            </a:r>
            <a:r>
              <a:rPr lang="fr-FR" dirty="0" err="1"/>
              <a:t>decay</a:t>
            </a:r>
            <a:r>
              <a:rPr lang="fr-FR" dirty="0"/>
              <a:t> to probe BSM </a:t>
            </a:r>
            <a:r>
              <a:rPr lang="fr-FR" dirty="0" err="1"/>
              <a:t>physics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549A-DACD-37F2-C9D5-D4D2B5233540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5DD2AA32-5990-E357-2E6D-17ED03BA7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7D25965-7538-7A17-E74A-768C5306F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3" y="1626133"/>
            <a:ext cx="6522076" cy="366866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1D3B4AA-390F-CEC6-4610-D8E3FD59D910}"/>
              </a:ext>
            </a:extLst>
          </p:cNvPr>
          <p:cNvSpPr txBox="1"/>
          <p:nvPr/>
        </p:nvSpPr>
        <p:spPr>
          <a:xfrm>
            <a:off x="7330399" y="5353158"/>
            <a:ext cx="281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Artwork by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Sandbox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Studio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1B18A30-F8EC-4446-5943-6F1DA258A6E1}"/>
              </a:ext>
            </a:extLst>
          </p:cNvPr>
          <p:cNvSpPr txBox="1"/>
          <p:nvPr/>
        </p:nvSpPr>
        <p:spPr>
          <a:xfrm>
            <a:off x="191131" y="1304387"/>
            <a:ext cx="52301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Standard Model </a:t>
            </a:r>
            <a:r>
              <a:rPr lang="fr-FR" sz="2600" dirty="0" err="1"/>
              <a:t>provides</a:t>
            </a:r>
            <a:r>
              <a:rPr lang="fr-FR" sz="2600" dirty="0"/>
              <a:t> the </a:t>
            </a:r>
            <a:r>
              <a:rPr lang="fr-FR" sz="2600" dirty="0" err="1"/>
              <a:t>most</a:t>
            </a:r>
            <a:r>
              <a:rPr lang="fr-FR" sz="2600" dirty="0"/>
              <a:t> </a:t>
            </a:r>
            <a:r>
              <a:rPr lang="fr-FR" sz="2600" dirty="0" err="1"/>
              <a:t>robust</a:t>
            </a:r>
            <a:r>
              <a:rPr lang="fr-FR" sz="2600" dirty="0"/>
              <a:t> </a:t>
            </a:r>
            <a:r>
              <a:rPr lang="fr-FR" sz="2600" dirty="0" err="1"/>
              <a:t>predictions</a:t>
            </a:r>
            <a:r>
              <a:rPr lang="fr-FR" sz="2600" dirty="0"/>
              <a:t>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b="1" dirty="0"/>
              <a:t>Weak interactions </a:t>
            </a:r>
            <a:r>
              <a:rPr lang="fr-FR" sz="2600" b="1" dirty="0" err="1"/>
              <a:t>studies</a:t>
            </a:r>
            <a:r>
              <a:rPr lang="fr-FR" sz="2600" b="1" dirty="0"/>
              <a:t> </a:t>
            </a:r>
            <a:r>
              <a:rPr lang="fr-FR" sz="2600" dirty="0"/>
              <a:t>are </a:t>
            </a:r>
            <a:r>
              <a:rPr lang="fr-FR" sz="2600" dirty="0" err="1"/>
              <a:t>especially</a:t>
            </a:r>
            <a:r>
              <a:rPr lang="fr-FR" sz="2600" dirty="0"/>
              <a:t> </a:t>
            </a:r>
            <a:r>
              <a:rPr lang="fr-FR" sz="2600" dirty="0" err="1"/>
              <a:t>interesting</a:t>
            </a:r>
            <a:r>
              <a:rPr lang="fr-FR" sz="2600" dirty="0"/>
              <a:t> for BSM </a:t>
            </a:r>
            <a:r>
              <a:rPr lang="fr-FR" sz="2600" dirty="0" err="1"/>
              <a:t>searches</a:t>
            </a:r>
            <a:endParaRPr lang="fr-FR" sz="26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89BA326-AC18-9B78-C1B2-E3E6F1465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279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BB2FE-F5B7-0EF5-5832-8731EE443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8BE71DC-8BB2-024D-2809-9A38B372F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Shielding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A2E545-AD52-48BE-583F-C32E9D1CD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DAF21F-1965-363C-967D-202EB222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2" y="1257300"/>
            <a:ext cx="5791200" cy="43434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C3B68C9-6791-482F-0479-4268AAA35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38" y="938404"/>
            <a:ext cx="4063460" cy="54179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AB6A45-D570-D248-AADE-A29BDA563B49}"/>
              </a:ext>
            </a:extLst>
          </p:cNvPr>
          <p:cNvSpPr txBox="1"/>
          <p:nvPr/>
        </p:nvSpPr>
        <p:spPr>
          <a:xfrm>
            <a:off x="2170089" y="2286001"/>
            <a:ext cx="895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50K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1DEE40E-ED84-D166-314E-1C704EC3B6E5}"/>
              </a:ext>
            </a:extLst>
          </p:cNvPr>
          <p:cNvSpPr txBox="1"/>
          <p:nvPr/>
        </p:nvSpPr>
        <p:spPr>
          <a:xfrm>
            <a:off x="4381680" y="3171507"/>
            <a:ext cx="66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CFCC0F-8940-12B2-BF54-CEEB17529C48}"/>
              </a:ext>
            </a:extLst>
          </p:cNvPr>
          <p:cNvSpPr txBox="1"/>
          <p:nvPr/>
        </p:nvSpPr>
        <p:spPr>
          <a:xfrm>
            <a:off x="3835891" y="2651127"/>
            <a:ext cx="710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31B5C036-A91B-5D21-1E21-FEC44FB91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2557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628D-0020-02FE-7456-784E1535E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ED4C7F9-9E0D-BDDF-3CA7-B8BC7AA9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Shielding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42ACE2-D652-C275-0FE4-446B4D95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999D46-E5AB-92D5-5D31-A8E0AE045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02" y="1257300"/>
            <a:ext cx="5791200" cy="43434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0C29EAF-5337-57BA-28C6-A43D21329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38" y="938404"/>
            <a:ext cx="4063460" cy="54179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6E2AD4-1F91-6136-18B0-9C699BA44902}"/>
              </a:ext>
            </a:extLst>
          </p:cNvPr>
          <p:cNvSpPr txBox="1"/>
          <p:nvPr/>
        </p:nvSpPr>
        <p:spPr>
          <a:xfrm>
            <a:off x="2170089" y="2286001"/>
            <a:ext cx="895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50K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3CFF8E-4914-367E-DD9D-10ABB2A6D74C}"/>
              </a:ext>
            </a:extLst>
          </p:cNvPr>
          <p:cNvSpPr txBox="1"/>
          <p:nvPr/>
        </p:nvSpPr>
        <p:spPr>
          <a:xfrm>
            <a:off x="4381680" y="3171507"/>
            <a:ext cx="660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0FA21C-DD79-C97C-A30A-BDC09BEEFAE2}"/>
              </a:ext>
            </a:extLst>
          </p:cNvPr>
          <p:cNvSpPr txBox="1"/>
          <p:nvPr/>
        </p:nvSpPr>
        <p:spPr>
          <a:xfrm>
            <a:off x="3835891" y="2651127"/>
            <a:ext cx="710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4K</a:t>
            </a:r>
            <a:endParaRPr lang="en-US" sz="3200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F4E4839-AE60-3D3F-C622-68C5A7562721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9337183" y="2357620"/>
            <a:ext cx="254455" cy="116475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9928CF0-635C-A359-B543-D407FE660A78}"/>
              </a:ext>
            </a:extLst>
          </p:cNvPr>
          <p:cNvSpPr/>
          <p:nvPr/>
        </p:nvSpPr>
        <p:spPr>
          <a:xfrm>
            <a:off x="8782511" y="1880882"/>
            <a:ext cx="1618253" cy="47673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38DA19D-F340-19ED-E3E2-55D2B12ADD5D}"/>
              </a:ext>
            </a:extLst>
          </p:cNvPr>
          <p:cNvSpPr txBox="1"/>
          <p:nvPr/>
        </p:nvSpPr>
        <p:spPr>
          <a:xfrm>
            <a:off x="8782511" y="1888419"/>
            <a:ext cx="161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Window</a:t>
            </a:r>
            <a:r>
              <a:rPr lang="fr-FR" sz="2400" dirty="0"/>
              <a:t> IR</a:t>
            </a:r>
            <a:endParaRPr lang="en-US" sz="2400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7999B1E4-BCAB-5F99-410E-34E63962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33557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966F2-E57B-90BB-82A8-BA83CB58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161AE5C-29F7-1C67-8414-3AB221FE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Assembling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1F9FCE-1B4C-8703-713A-2700F4A0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A9CA7E8-704D-8E6F-2ED4-469055954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0" y="1364081"/>
            <a:ext cx="5598017" cy="4198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0B58DE-7BFF-0490-1E19-2A35CA0A6552}"/>
              </a:ext>
            </a:extLst>
          </p:cNvPr>
          <p:cNvSpPr txBox="1"/>
          <p:nvPr/>
        </p:nvSpPr>
        <p:spPr>
          <a:xfrm>
            <a:off x="2205504" y="860596"/>
            <a:ext cx="268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With</a:t>
            </a:r>
            <a:r>
              <a:rPr lang="fr-FR" sz="2400" b="1" dirty="0"/>
              <a:t> the 4K </a:t>
            </a:r>
            <a:r>
              <a:rPr lang="fr-FR" sz="2400" b="1" dirty="0" err="1"/>
              <a:t>shield</a:t>
            </a:r>
            <a:endParaRPr lang="en-US" sz="24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53E65-C71C-6F01-C271-9A4F4F18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56854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58CD7-4772-A3BE-C8C5-3139CC497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CA6E03A-62DB-7079-87AC-B70CBD00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Assembling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BF0301A-6D6E-DC8C-11B8-67BE1F45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0E0F3E5-BB52-70E6-651A-555A1B581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33" y="1364081"/>
            <a:ext cx="3744202" cy="49922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C70D14-62F5-7D5E-C537-9246C9A96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0" y="1364081"/>
            <a:ext cx="5598017" cy="41985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D1923D-FC9A-977B-604B-34F31A001B60}"/>
              </a:ext>
            </a:extLst>
          </p:cNvPr>
          <p:cNvSpPr txBox="1"/>
          <p:nvPr/>
        </p:nvSpPr>
        <p:spPr>
          <a:xfrm>
            <a:off x="2205504" y="860596"/>
            <a:ext cx="2685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With</a:t>
            </a:r>
            <a:r>
              <a:rPr lang="fr-FR" sz="2400" b="1" dirty="0"/>
              <a:t> the 4K </a:t>
            </a:r>
            <a:r>
              <a:rPr lang="fr-FR" sz="2400" b="1" dirty="0" err="1"/>
              <a:t>shield</a:t>
            </a:r>
            <a:endParaRPr lang="en-US" sz="2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0CCD6A2-7ED5-1AAC-DCD4-1EB25F657B87}"/>
              </a:ext>
            </a:extLst>
          </p:cNvPr>
          <p:cNvSpPr txBox="1"/>
          <p:nvPr/>
        </p:nvSpPr>
        <p:spPr>
          <a:xfrm>
            <a:off x="7965210" y="860596"/>
            <a:ext cx="3033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With</a:t>
            </a:r>
            <a:r>
              <a:rPr lang="fr-FR" sz="2400" b="1" dirty="0"/>
              <a:t> the 50K </a:t>
            </a:r>
            <a:r>
              <a:rPr lang="fr-FR" sz="2400" b="1" dirty="0" err="1"/>
              <a:t>shield</a:t>
            </a:r>
            <a:endParaRPr lang="en-US" sz="2400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A215E27-DA21-8A1C-8FE4-8AF31E572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957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1461C-2CD6-29E6-3B0E-CB2933A8B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E935604-ADB2-C615-5E4D-1F964E8FC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DDDE9D-421A-5D27-47BB-5D3D00918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767ABF-DCD9-0817-1B67-11D119602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" y="1437772"/>
            <a:ext cx="5309940" cy="39824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83669E-9267-2FF8-2238-0BD9E544AF10}"/>
              </a:ext>
            </a:extLst>
          </p:cNvPr>
          <p:cNvSpPr txBox="1"/>
          <p:nvPr/>
        </p:nvSpPr>
        <p:spPr>
          <a:xfrm>
            <a:off x="1275290" y="948599"/>
            <a:ext cx="37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262 nm laser – 4.7 eV </a:t>
            </a:r>
            <a:endParaRPr lang="en-US" sz="2400" b="1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8823B6-341B-874C-5C1A-E25525C69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9838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E57DF-477B-1021-F465-895EFF0AB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154B673-5D9E-D80E-7262-DC7288C61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1B6BF4-CB97-D229-C755-6AE9E98D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9D68C2-9160-3FE2-AF3A-BFF42DE6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" y="1437772"/>
            <a:ext cx="5309940" cy="39824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BB17C6-7AE5-F739-7DE7-9FE2CC0CA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92" y="1567755"/>
            <a:ext cx="6159831" cy="37224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107DC0C-1638-2A4D-A7C1-0B8C62AA75D6}"/>
              </a:ext>
            </a:extLst>
          </p:cNvPr>
          <p:cNvSpPr txBox="1"/>
          <p:nvPr/>
        </p:nvSpPr>
        <p:spPr>
          <a:xfrm>
            <a:off x="7953622" y="994766"/>
            <a:ext cx="24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Spectrum for one pixel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17E5CB4-3D2F-5C0F-62F8-7A0CD2498783}"/>
              </a:ext>
            </a:extLst>
          </p:cNvPr>
          <p:cNvSpPr txBox="1"/>
          <p:nvPr/>
        </p:nvSpPr>
        <p:spPr>
          <a:xfrm>
            <a:off x="1275290" y="948599"/>
            <a:ext cx="37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262 nm laser – 4.7 eV </a:t>
            </a:r>
            <a:endParaRPr lang="en-US" sz="2400" b="1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49E7756A-DC3B-E4BD-5320-C504C978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762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F6DEB-C57F-3EB7-CEE1-EE0673EF8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BFB8D52-BA21-6DE8-0AB0-4D79709BC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B889CC-1DF9-4806-90DA-608A03703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4827B9E-5B22-26B3-1D65-05F94FA8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" y="1437772"/>
            <a:ext cx="5309940" cy="39824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15C26F-E726-A51A-D8E5-823F12D98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92" y="1567755"/>
            <a:ext cx="6159831" cy="37224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B3BC96A-4DF3-90B0-A579-9DE1E58651C7}"/>
              </a:ext>
            </a:extLst>
          </p:cNvPr>
          <p:cNvSpPr txBox="1"/>
          <p:nvPr/>
        </p:nvSpPr>
        <p:spPr>
          <a:xfrm>
            <a:off x="7953622" y="994766"/>
            <a:ext cx="24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Spectrum for one pixel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5481F86-70D0-8E8D-827F-3D7A9B075853}"/>
              </a:ext>
            </a:extLst>
          </p:cNvPr>
          <p:cNvSpPr txBox="1"/>
          <p:nvPr/>
        </p:nvSpPr>
        <p:spPr>
          <a:xfrm>
            <a:off x="1275290" y="948599"/>
            <a:ext cx="37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262 nm laser – 4.7 eV </a:t>
            </a:r>
            <a:endParaRPr lang="en-US" sz="2400" b="1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392244D-E2F3-6A78-FE61-D1CD23B9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46</a:t>
            </a:fld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0458FB3-F1C2-C47E-C103-2E2644C0D7C5}"/>
              </a:ext>
            </a:extLst>
          </p:cNvPr>
          <p:cNvCxnSpPr>
            <a:cxnSpLocks/>
          </p:cNvCxnSpPr>
          <p:nvPr/>
        </p:nvCxnSpPr>
        <p:spPr>
          <a:xfrm flipH="1">
            <a:off x="7012546" y="3428999"/>
            <a:ext cx="45077" cy="2672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257929D-EA34-1E47-F993-1F13B8FEA6ED}"/>
              </a:ext>
            </a:extLst>
          </p:cNvPr>
          <p:cNvSpPr txBox="1"/>
          <p:nvPr/>
        </p:nvSpPr>
        <p:spPr>
          <a:xfrm>
            <a:off x="6534955" y="3132032"/>
            <a:ext cx="129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</a:t>
            </a:r>
            <a:r>
              <a:rPr lang="fr-FR" sz="2000" b="1" dirty="0"/>
              <a:t>photon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440257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2717B-7F45-76E2-3AAB-A75B72899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A33D423-047C-C417-B0D4-8B6228477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EC0655-6ABC-AC2F-7FA3-5BB22F55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8C80C6-6B26-719E-5BF1-106D27213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" y="1437772"/>
            <a:ext cx="5309940" cy="39824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381D2D-EE97-5F7F-0C9C-3FF8BBB145C8}"/>
              </a:ext>
            </a:extLst>
          </p:cNvPr>
          <p:cNvSpPr txBox="1"/>
          <p:nvPr/>
        </p:nvSpPr>
        <p:spPr>
          <a:xfrm>
            <a:off x="1275290" y="948599"/>
            <a:ext cx="37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262 nm laser – 4.7 eV </a:t>
            </a:r>
            <a:endParaRPr lang="en-US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B40589-F686-E263-4265-47562C5BD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92" y="1567755"/>
            <a:ext cx="6159831" cy="37224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D362D34-CB8C-FC66-8484-A39539F53666}"/>
              </a:ext>
            </a:extLst>
          </p:cNvPr>
          <p:cNvSpPr txBox="1"/>
          <p:nvPr/>
        </p:nvSpPr>
        <p:spPr>
          <a:xfrm>
            <a:off x="7953622" y="994766"/>
            <a:ext cx="24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Spectrum for one pixel</a:t>
            </a:r>
            <a:endParaRPr lang="en-US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5244E48-4406-8859-1A3A-BFDBC27D77B1}"/>
              </a:ext>
            </a:extLst>
          </p:cNvPr>
          <p:cNvCxnSpPr>
            <a:cxnSpLocks/>
          </p:cNvCxnSpPr>
          <p:nvPr/>
        </p:nvCxnSpPr>
        <p:spPr>
          <a:xfrm flipH="1">
            <a:off x="7012546" y="3428999"/>
            <a:ext cx="45077" cy="2672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53107D9-331D-A33C-AA82-D3084E448B06}"/>
              </a:ext>
            </a:extLst>
          </p:cNvPr>
          <p:cNvCxnSpPr>
            <a:cxnSpLocks/>
          </p:cNvCxnSpPr>
          <p:nvPr/>
        </p:nvCxnSpPr>
        <p:spPr>
          <a:xfrm flipH="1">
            <a:off x="7440456" y="2049510"/>
            <a:ext cx="51516" cy="5817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767BB7E3-6D50-D43E-7DBF-D3764BE5EB9A}"/>
              </a:ext>
            </a:extLst>
          </p:cNvPr>
          <p:cNvSpPr txBox="1"/>
          <p:nvPr/>
        </p:nvSpPr>
        <p:spPr>
          <a:xfrm>
            <a:off x="6859074" y="1712485"/>
            <a:ext cx="1531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 photons</a:t>
            </a:r>
            <a:endParaRPr lang="en-US" sz="20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BAE794-553B-51E1-6F55-81FC1288569A}"/>
              </a:ext>
            </a:extLst>
          </p:cNvPr>
          <p:cNvSpPr txBox="1"/>
          <p:nvPr/>
        </p:nvSpPr>
        <p:spPr>
          <a:xfrm>
            <a:off x="6534955" y="3132032"/>
            <a:ext cx="129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</a:t>
            </a:r>
            <a:r>
              <a:rPr lang="fr-FR" sz="2000" b="1" dirty="0"/>
              <a:t>photon</a:t>
            </a:r>
            <a:endParaRPr lang="en-US" sz="20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BE8FE08-0DF2-C410-4F6C-78C1E49CD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671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A9ACC-CAD4-34EE-0773-339689A49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7776E8B-57ED-9838-D9ED-30C51FADE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7AE0E7-3F0B-57A0-F51F-25F8DC3C2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075823-F7E7-4E22-D074-E58DEE268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1" y="1437772"/>
            <a:ext cx="5309940" cy="39824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A30FAC1-858C-C672-8478-5427156FD56E}"/>
              </a:ext>
            </a:extLst>
          </p:cNvPr>
          <p:cNvSpPr txBox="1"/>
          <p:nvPr/>
        </p:nvSpPr>
        <p:spPr>
          <a:xfrm>
            <a:off x="1275290" y="948599"/>
            <a:ext cx="374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262 nm laser – 4.7 eV </a:t>
            </a:r>
            <a:endParaRPr lang="en-US" sz="24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90EB25-7C46-7C6F-3AB7-933D7FEE7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92" y="1567755"/>
            <a:ext cx="6159831" cy="372248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782DE56-0F85-B8D8-40AA-E7E52AA4E2AF}"/>
              </a:ext>
            </a:extLst>
          </p:cNvPr>
          <p:cNvSpPr txBox="1"/>
          <p:nvPr/>
        </p:nvSpPr>
        <p:spPr>
          <a:xfrm>
            <a:off x="7953622" y="994766"/>
            <a:ext cx="242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Spectrum for one pixel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8DC5BB-BE41-305B-8912-657FD705E539}"/>
              </a:ext>
            </a:extLst>
          </p:cNvPr>
          <p:cNvSpPr txBox="1"/>
          <p:nvPr/>
        </p:nvSpPr>
        <p:spPr>
          <a:xfrm>
            <a:off x="6980038" y="5358241"/>
            <a:ext cx="4373762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Best one : 1.25 eV FWHM !</a:t>
            </a:r>
            <a:endParaRPr lang="en-US" sz="2800" b="1" dirty="0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6F05B25-C597-0D72-ED07-DB974DCFAF71}"/>
              </a:ext>
            </a:extLst>
          </p:cNvPr>
          <p:cNvCxnSpPr>
            <a:cxnSpLocks/>
          </p:cNvCxnSpPr>
          <p:nvPr/>
        </p:nvCxnSpPr>
        <p:spPr>
          <a:xfrm flipH="1">
            <a:off x="7012546" y="3428999"/>
            <a:ext cx="45077" cy="2672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D78AA88-C873-0FD0-F8A8-FB004BA5C65E}"/>
              </a:ext>
            </a:extLst>
          </p:cNvPr>
          <p:cNvCxnSpPr>
            <a:cxnSpLocks/>
          </p:cNvCxnSpPr>
          <p:nvPr/>
        </p:nvCxnSpPr>
        <p:spPr>
          <a:xfrm flipH="1">
            <a:off x="7440456" y="2049510"/>
            <a:ext cx="51516" cy="5817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A794E2E-D5C8-1393-4C71-CA9F7EA83079}"/>
              </a:ext>
            </a:extLst>
          </p:cNvPr>
          <p:cNvSpPr txBox="1"/>
          <p:nvPr/>
        </p:nvSpPr>
        <p:spPr>
          <a:xfrm>
            <a:off x="6859074" y="1712485"/>
            <a:ext cx="1531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2 photons</a:t>
            </a:r>
            <a:endParaRPr lang="en-US" sz="20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702965-E966-61B5-D912-6950815B4867}"/>
              </a:ext>
            </a:extLst>
          </p:cNvPr>
          <p:cNvSpPr txBox="1"/>
          <p:nvPr/>
        </p:nvSpPr>
        <p:spPr>
          <a:xfrm>
            <a:off x="6534955" y="3132032"/>
            <a:ext cx="1294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 </a:t>
            </a:r>
            <a:r>
              <a:rPr lang="fr-FR" sz="2000" b="1" dirty="0"/>
              <a:t>photon</a:t>
            </a:r>
            <a:endParaRPr lang="en-US" sz="20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ACD67F-E498-EE69-89B2-226B0040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306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FAF0-4022-1FFB-EC1B-A3EE07A8C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BE6F05-4628-831C-1CB7-555F9B650623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08905" y="679973"/>
            <a:ext cx="11278672" cy="306282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 err="1"/>
              <a:t>STJs</a:t>
            </a:r>
            <a:r>
              <a:rPr lang="fr-FR" dirty="0"/>
              <a:t> able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="1" dirty="0"/>
              <a:t>at 1 - 4 eV </a:t>
            </a:r>
            <a:r>
              <a:rPr lang="fr-FR" b="1" dirty="0" err="1"/>
              <a:t>resolution</a:t>
            </a:r>
            <a:r>
              <a:rPr lang="fr-FR" b="1" dirty="0"/>
              <a:t> </a:t>
            </a:r>
            <a:r>
              <a:rPr lang="fr-FR" dirty="0"/>
              <a:t>in the range of </a:t>
            </a:r>
            <a:r>
              <a:rPr lang="fr-FR" dirty="0" err="1"/>
              <a:t>interest</a:t>
            </a:r>
            <a:endParaRPr lang="fr-FR" dirty="0"/>
          </a:p>
          <a:p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2AD80D5-FA8E-D684-B18A-42A94721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-162909"/>
            <a:ext cx="10515600" cy="1325563"/>
          </a:xfrm>
        </p:spPr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outlook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45A11E-2114-6234-609B-CD9DA3B84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69CB776-E89A-B388-1A81-32AB3487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426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A796-E65A-7135-48FE-65D5AD0AA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69CBE-E855-DE89-E0CD-45D0C226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Beta </a:t>
            </a:r>
            <a:r>
              <a:rPr lang="fr-FR" dirty="0" err="1"/>
              <a:t>decay</a:t>
            </a:r>
            <a:r>
              <a:rPr lang="fr-FR" dirty="0"/>
              <a:t> to probe BSM </a:t>
            </a:r>
            <a:r>
              <a:rPr lang="fr-FR" dirty="0" err="1"/>
              <a:t>physics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F4F904-3B0F-4AE8-C51A-1ECB24F89CA9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7D8EEE6-470C-8ED0-3DD8-F37AE7D0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9207AE-6EDB-A953-6EC4-55316900D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3" y="1626133"/>
            <a:ext cx="6522076" cy="366866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4DF41E9-AD9E-C44E-0538-3B1A15DCDDEF}"/>
              </a:ext>
            </a:extLst>
          </p:cNvPr>
          <p:cNvSpPr txBox="1"/>
          <p:nvPr/>
        </p:nvSpPr>
        <p:spPr>
          <a:xfrm>
            <a:off x="191131" y="1304387"/>
            <a:ext cx="523015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dirty="0"/>
              <a:t>Standard Model </a:t>
            </a:r>
            <a:r>
              <a:rPr lang="fr-FR" sz="2600" dirty="0" err="1"/>
              <a:t>provides</a:t>
            </a:r>
            <a:r>
              <a:rPr lang="fr-FR" sz="2600" dirty="0"/>
              <a:t> the </a:t>
            </a:r>
            <a:r>
              <a:rPr lang="fr-FR" sz="2600" dirty="0" err="1"/>
              <a:t>most</a:t>
            </a:r>
            <a:r>
              <a:rPr lang="fr-FR" sz="2600" dirty="0"/>
              <a:t> </a:t>
            </a:r>
            <a:r>
              <a:rPr lang="fr-FR" sz="2600" dirty="0" err="1"/>
              <a:t>robust</a:t>
            </a:r>
            <a:r>
              <a:rPr lang="fr-FR" sz="2600" dirty="0"/>
              <a:t> </a:t>
            </a:r>
            <a:r>
              <a:rPr lang="fr-FR" sz="2600" dirty="0" err="1"/>
              <a:t>predictions</a:t>
            </a:r>
            <a:r>
              <a:rPr lang="fr-FR" sz="2600" dirty="0"/>
              <a:t> to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b="1" dirty="0"/>
              <a:t>Weak interactions </a:t>
            </a:r>
            <a:r>
              <a:rPr lang="fr-FR" sz="2600" b="1" dirty="0" err="1"/>
              <a:t>studies</a:t>
            </a:r>
            <a:r>
              <a:rPr lang="fr-FR" sz="2600" b="1" dirty="0"/>
              <a:t> </a:t>
            </a:r>
            <a:r>
              <a:rPr lang="fr-FR" sz="2600" dirty="0"/>
              <a:t>are </a:t>
            </a:r>
            <a:r>
              <a:rPr lang="fr-FR" sz="2600" dirty="0" err="1"/>
              <a:t>especially</a:t>
            </a:r>
            <a:r>
              <a:rPr lang="fr-FR" sz="2600" dirty="0"/>
              <a:t> </a:t>
            </a:r>
            <a:r>
              <a:rPr lang="fr-FR" sz="2600" dirty="0" err="1"/>
              <a:t>interesting</a:t>
            </a:r>
            <a:r>
              <a:rPr lang="fr-FR" sz="2600" dirty="0"/>
              <a:t> for BSM </a:t>
            </a:r>
            <a:r>
              <a:rPr lang="fr-FR" sz="2600" dirty="0" err="1"/>
              <a:t>searches</a:t>
            </a:r>
            <a:endParaRPr lang="fr-FR" sz="26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600" b="1" dirty="0"/>
              <a:t>Beta </a:t>
            </a:r>
            <a:r>
              <a:rPr lang="fr-FR" sz="2600" b="1" dirty="0" err="1"/>
              <a:t>decay</a:t>
            </a:r>
            <a:r>
              <a:rPr lang="fr-FR" sz="2600" b="1" dirty="0"/>
              <a:t> </a:t>
            </a:r>
            <a:r>
              <a:rPr lang="fr-FR" sz="2600" b="1" dirty="0" err="1"/>
              <a:t>is</a:t>
            </a:r>
            <a:r>
              <a:rPr lang="fr-FR" sz="2600" b="1" dirty="0"/>
              <a:t> </a:t>
            </a:r>
            <a:r>
              <a:rPr lang="fr-FR" sz="2600" b="1" dirty="0" err="1"/>
              <a:t>competitive</a:t>
            </a:r>
            <a:r>
              <a:rPr lang="fr-FR" sz="2600" b="1" dirty="0"/>
              <a:t>, </a:t>
            </a:r>
            <a:r>
              <a:rPr lang="fr-FR" sz="2600" dirty="0" err="1"/>
              <a:t>with</a:t>
            </a:r>
            <a:r>
              <a:rPr lang="fr-FR" sz="2600" dirty="0"/>
              <a:t> </a:t>
            </a:r>
            <a:r>
              <a:rPr lang="fr-FR" sz="2600" dirty="0" err="1"/>
              <a:t>several</a:t>
            </a:r>
            <a:r>
              <a:rPr lang="fr-FR" sz="2600" dirty="0"/>
              <a:t> probes for high </a:t>
            </a:r>
            <a:r>
              <a:rPr lang="fr-FR" sz="2600" dirty="0" err="1"/>
              <a:t>precision</a:t>
            </a:r>
            <a:r>
              <a:rPr lang="fr-FR" sz="2600" dirty="0"/>
              <a:t> </a:t>
            </a:r>
            <a:r>
              <a:rPr lang="fr-FR" sz="2600" dirty="0" err="1"/>
              <a:t>measurements</a:t>
            </a:r>
            <a:r>
              <a:rPr lang="fr-FR" sz="2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E7831E4-0BC3-50FF-F187-28D34435E814}"/>
              </a:ext>
            </a:extLst>
          </p:cNvPr>
          <p:cNvSpPr txBox="1"/>
          <p:nvPr/>
        </p:nvSpPr>
        <p:spPr>
          <a:xfrm>
            <a:off x="7330399" y="5353158"/>
            <a:ext cx="28188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Artwork by </a:t>
            </a:r>
            <a:r>
              <a:rPr lang="fr-FR" dirty="0" err="1">
                <a:solidFill>
                  <a:schemeClr val="bg1">
                    <a:lumMod val="65000"/>
                  </a:schemeClr>
                </a:solidFill>
              </a:rPr>
              <a:t>Sandbox</a:t>
            </a:r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 Studio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42A24A-719C-2F7F-10EE-48DD20C2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2107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A0E2B-E9C1-3899-6723-00C139902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D8E7188-2277-C551-DE9D-B293D7FDB0BA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08905" y="679973"/>
            <a:ext cx="10694831" cy="4610942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 err="1"/>
              <a:t>STJs</a:t>
            </a:r>
            <a:r>
              <a:rPr lang="fr-FR" dirty="0"/>
              <a:t> able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="1" dirty="0"/>
              <a:t>at 1 - 4 eV </a:t>
            </a:r>
            <a:r>
              <a:rPr lang="fr-FR" b="1" dirty="0" err="1"/>
              <a:t>resolution</a:t>
            </a:r>
            <a:r>
              <a:rPr lang="fr-FR" b="1" dirty="0"/>
              <a:t> </a:t>
            </a:r>
            <a:r>
              <a:rPr lang="fr-FR" dirty="0"/>
              <a:t>in the range of </a:t>
            </a:r>
            <a:r>
              <a:rPr lang="fr-FR" dirty="0" err="1"/>
              <a:t>interest</a:t>
            </a:r>
            <a:endParaRPr lang="fr-FR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Stable </a:t>
            </a:r>
            <a:r>
              <a:rPr lang="fr-FR" dirty="0" err="1"/>
              <a:t>beam</a:t>
            </a:r>
            <a:r>
              <a:rPr lang="fr-FR" dirty="0"/>
              <a:t> in May, </a:t>
            </a:r>
            <a:r>
              <a:rPr lang="fr-FR" b="1" dirty="0"/>
              <a:t>radioactive </a:t>
            </a:r>
            <a:r>
              <a:rPr lang="fr-FR" b="1" dirty="0" err="1"/>
              <a:t>beam</a:t>
            </a:r>
            <a:r>
              <a:rPr lang="fr-FR" b="1" dirty="0"/>
              <a:t> in </a:t>
            </a:r>
            <a:r>
              <a:rPr lang="fr-FR" b="1" dirty="0" err="1"/>
              <a:t>late</a:t>
            </a:r>
            <a:r>
              <a:rPr lang="fr-FR" b="1" dirty="0"/>
              <a:t> 2026</a:t>
            </a:r>
          </a:p>
          <a:p>
            <a:endParaRPr lang="fr-FR" dirty="0"/>
          </a:p>
          <a:p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ECCC54D-BCB5-C51F-ADE8-281C94AB2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-162909"/>
            <a:ext cx="10515600" cy="1325563"/>
          </a:xfrm>
        </p:spPr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outlook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764293F-08E0-0D5D-A6FE-16624741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F1D426-F0B5-8F4E-6D71-68F408390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780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7853-A554-991D-5F7A-C88CD2168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E8D6644-083D-9010-8D4B-FF716B9E4C60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08905" y="679973"/>
            <a:ext cx="11207839" cy="56430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 err="1"/>
              <a:t>STJs</a:t>
            </a:r>
            <a:r>
              <a:rPr lang="fr-FR" dirty="0"/>
              <a:t> able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="1" dirty="0"/>
              <a:t>at 1 - 4 eV </a:t>
            </a:r>
            <a:r>
              <a:rPr lang="fr-FR" b="1" dirty="0" err="1"/>
              <a:t>resolution</a:t>
            </a:r>
            <a:r>
              <a:rPr lang="fr-FR" b="1" dirty="0"/>
              <a:t> </a:t>
            </a:r>
            <a:r>
              <a:rPr lang="fr-FR" dirty="0"/>
              <a:t>in the range of </a:t>
            </a:r>
            <a:r>
              <a:rPr lang="fr-FR" dirty="0" err="1"/>
              <a:t>interest</a:t>
            </a:r>
            <a:endParaRPr lang="fr-FR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Stable </a:t>
            </a:r>
            <a:r>
              <a:rPr lang="fr-FR" dirty="0" err="1"/>
              <a:t>beam</a:t>
            </a:r>
            <a:r>
              <a:rPr lang="fr-FR" dirty="0"/>
              <a:t> in May, </a:t>
            </a:r>
            <a:r>
              <a:rPr lang="fr-FR" b="1" dirty="0"/>
              <a:t>radioactive </a:t>
            </a:r>
            <a:r>
              <a:rPr lang="fr-FR" b="1" dirty="0" err="1"/>
              <a:t>beam</a:t>
            </a:r>
            <a:r>
              <a:rPr lang="fr-FR" b="1" dirty="0"/>
              <a:t> in </a:t>
            </a:r>
            <a:r>
              <a:rPr lang="fr-FR" b="1" dirty="0" err="1"/>
              <a:t>late</a:t>
            </a:r>
            <a:r>
              <a:rPr lang="fr-FR" b="1" dirty="0"/>
              <a:t> 2026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 err="1"/>
              <a:t>Study</a:t>
            </a:r>
            <a:r>
              <a:rPr lang="fr-FR" b="1" dirty="0"/>
              <a:t> </a:t>
            </a:r>
            <a:r>
              <a:rPr lang="fr-FR" b="1" dirty="0" err="1"/>
              <a:t>electron</a:t>
            </a:r>
            <a:r>
              <a:rPr lang="fr-FR" b="1" dirty="0"/>
              <a:t> </a:t>
            </a:r>
            <a:r>
              <a:rPr lang="fr-FR" b="1" dirty="0" err="1"/>
              <a:t>scattering</a:t>
            </a:r>
            <a:r>
              <a:rPr lang="fr-FR" b="1" dirty="0"/>
              <a:t> background for </a:t>
            </a:r>
            <a:r>
              <a:rPr lang="fr-FR" b="1" dirty="0" err="1"/>
              <a:t>uncertainty</a:t>
            </a:r>
            <a:r>
              <a:rPr lang="fr-FR" b="1" dirty="0"/>
              <a:t> budget</a:t>
            </a:r>
          </a:p>
          <a:p>
            <a:pPr marL="0" indent="0">
              <a:buNone/>
            </a:pPr>
            <a:endParaRPr lang="fr-FR" dirty="0"/>
          </a:p>
          <a:p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1BE58A3-7F15-7CC8-D2E9-BAE058D9C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-162909"/>
            <a:ext cx="10515600" cy="1325563"/>
          </a:xfrm>
        </p:spPr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outlook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A15B50-E87E-E871-2E54-A478FC447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C285E9-B521-DC8F-6C84-62A2AAED4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8466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C6D7A-3400-34DE-787D-000765FF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E04605A-CD33-00E8-EE8F-E2EDD10A2158}"/>
              </a:ext>
            </a:extLst>
          </p:cNvPr>
          <p:cNvSpPr>
            <a:spLocks noGrp="1" noChangeAspect="1"/>
          </p:cNvSpPr>
          <p:nvPr>
            <p:ph idx="1"/>
          </p:nvPr>
        </p:nvSpPr>
        <p:spPr>
          <a:xfrm>
            <a:off x="408905" y="679973"/>
            <a:ext cx="10694831" cy="615905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 err="1"/>
              <a:t>STJs</a:t>
            </a:r>
            <a:r>
              <a:rPr lang="fr-FR" dirty="0"/>
              <a:t> able to </a:t>
            </a:r>
            <a:r>
              <a:rPr lang="fr-FR" dirty="0" err="1"/>
              <a:t>perform</a:t>
            </a:r>
            <a:r>
              <a:rPr lang="fr-FR" dirty="0"/>
              <a:t> </a:t>
            </a:r>
            <a:r>
              <a:rPr lang="fr-FR" b="1" dirty="0"/>
              <a:t>at 1 - 4 eV </a:t>
            </a:r>
            <a:r>
              <a:rPr lang="fr-FR" b="1" dirty="0" err="1"/>
              <a:t>resolution</a:t>
            </a:r>
            <a:r>
              <a:rPr lang="fr-FR" b="1" dirty="0"/>
              <a:t> </a:t>
            </a:r>
            <a:r>
              <a:rPr lang="fr-FR" dirty="0"/>
              <a:t>in the range of </a:t>
            </a:r>
            <a:r>
              <a:rPr lang="fr-FR" dirty="0" err="1"/>
              <a:t>interest</a:t>
            </a:r>
            <a:endParaRPr lang="fr-FR" dirty="0"/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Stable </a:t>
            </a:r>
            <a:r>
              <a:rPr lang="fr-FR" dirty="0" err="1"/>
              <a:t>beam</a:t>
            </a:r>
            <a:r>
              <a:rPr lang="fr-FR" dirty="0"/>
              <a:t> in May, </a:t>
            </a:r>
            <a:r>
              <a:rPr lang="fr-FR" b="1" dirty="0"/>
              <a:t>radioactive </a:t>
            </a:r>
            <a:r>
              <a:rPr lang="fr-FR" b="1" dirty="0" err="1"/>
              <a:t>beam</a:t>
            </a:r>
            <a:r>
              <a:rPr lang="fr-FR" b="1" dirty="0"/>
              <a:t> in </a:t>
            </a:r>
            <a:r>
              <a:rPr lang="fr-FR" b="1" dirty="0" err="1"/>
              <a:t>late</a:t>
            </a:r>
            <a:r>
              <a:rPr lang="fr-FR" b="1" dirty="0"/>
              <a:t> 2026</a:t>
            </a:r>
          </a:p>
          <a:p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b="1" dirty="0" err="1"/>
              <a:t>Study</a:t>
            </a:r>
            <a:r>
              <a:rPr lang="fr-FR" b="1" dirty="0"/>
              <a:t> </a:t>
            </a:r>
            <a:r>
              <a:rPr lang="fr-FR" b="1" dirty="0" err="1"/>
              <a:t>electron</a:t>
            </a:r>
            <a:r>
              <a:rPr lang="fr-FR" b="1" dirty="0"/>
              <a:t> </a:t>
            </a:r>
            <a:r>
              <a:rPr lang="fr-FR" b="1" dirty="0" err="1"/>
              <a:t>scattering</a:t>
            </a:r>
            <a:r>
              <a:rPr lang="fr-FR" b="1" dirty="0"/>
              <a:t> background for </a:t>
            </a:r>
            <a:r>
              <a:rPr lang="fr-FR" b="1" dirty="0" err="1"/>
              <a:t>uncertainty</a:t>
            </a:r>
            <a:r>
              <a:rPr lang="fr-FR" b="1" dirty="0"/>
              <a:t> budget</a:t>
            </a:r>
          </a:p>
          <a:p>
            <a:pPr marL="0" indent="0">
              <a:buNone/>
            </a:pPr>
            <a:endParaRPr lang="fr-FR" dirty="0"/>
          </a:p>
          <a:p>
            <a:pPr>
              <a:buClr>
                <a:schemeClr val="accent2">
                  <a:lumMod val="75000"/>
                </a:schemeClr>
              </a:buClr>
              <a:buSzPct val="115000"/>
            </a:pPr>
            <a:r>
              <a:rPr lang="fr-FR" dirty="0"/>
              <a:t>Pave the </a:t>
            </a:r>
            <a:r>
              <a:rPr lang="fr-FR" dirty="0" err="1"/>
              <a:t>way</a:t>
            </a:r>
            <a:r>
              <a:rPr lang="fr-FR" dirty="0"/>
              <a:t> for ASGARD (at DESIR)</a:t>
            </a:r>
          </a:p>
          <a:p>
            <a:endParaRPr lang="fr-FR" b="1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D63A5DF-A28A-5E91-1EEA-C7FC2C0F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-162909"/>
            <a:ext cx="10515600" cy="1325563"/>
          </a:xfrm>
        </p:spPr>
        <p:txBody>
          <a:bodyPr/>
          <a:lstStyle/>
          <a:p>
            <a:r>
              <a:rPr lang="fr-FR" dirty="0"/>
              <a:t>Conclusion and </a:t>
            </a:r>
            <a:r>
              <a:rPr lang="fr-FR" dirty="0" err="1"/>
              <a:t>outlook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675E539-8658-6EE8-C0D3-450CF6253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ECA7FA-8562-064A-200A-73EDC9F4DB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" b="2110"/>
          <a:stretch>
            <a:fillRect/>
          </a:stretch>
        </p:blipFill>
        <p:spPr>
          <a:xfrm>
            <a:off x="6988935" y="3759501"/>
            <a:ext cx="4114801" cy="264773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8FA8C-BA8C-63C4-B1BB-0BBB30CC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783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891C5-B52E-6177-3D26-F524917CB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6E3D334-DE43-DEB8-FC05-F981665B8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-162909"/>
            <a:ext cx="10515600" cy="1325563"/>
          </a:xfrm>
        </p:spPr>
        <p:txBody>
          <a:bodyPr/>
          <a:lstStyle/>
          <a:p>
            <a:r>
              <a:rPr lang="fr-FR" dirty="0"/>
              <a:t>Collaboration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7C267B-A1C0-CCFF-0B4F-9923683F1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4B0B6BBE-EF54-6567-2457-D58C38DBB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2"/>
          <a:stretch>
            <a:fillRect/>
          </a:stretch>
        </p:blipFill>
        <p:spPr>
          <a:xfrm>
            <a:off x="540924" y="1175160"/>
            <a:ext cx="5156158" cy="45076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7EE315-035D-F1A7-28EB-A1C169212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04" y="484398"/>
            <a:ext cx="2854569" cy="2854569"/>
          </a:xfrm>
          <a:prstGeom prst="rect">
            <a:avLst/>
          </a:prstGeom>
        </p:spPr>
      </p:pic>
      <p:pic>
        <p:nvPicPr>
          <p:cNvPr id="16" name="Google Shape;57;p13" title="LPC CAEN LOGO RVB_VERTICAL-COULEUR-1.png">
            <a:extLst>
              <a:ext uri="{FF2B5EF4-FFF2-40B4-BE49-F238E27FC236}">
                <a16:creationId xmlns:a16="http://schemas.microsoft.com/office/drawing/2014/main" id="{07C8853D-4796-ED14-A068-A362DC70DF0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8913" y="344355"/>
            <a:ext cx="2970952" cy="3033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29C0E83-01F4-EBE6-B67C-510D9ED411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66" y="3565250"/>
            <a:ext cx="3832181" cy="6402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8ECA8CC-93C0-6C0E-0F25-539FFE123E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004" y="3205191"/>
            <a:ext cx="1245171" cy="15926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F0D111-E0EC-DFE6-D12C-9560949EE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0351" y="5024134"/>
            <a:ext cx="4717124" cy="818945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0B3D7CAB-DF37-2933-86AD-B45AAFCD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026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12D2A-F799-45DB-D8F5-88759A38A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B00A59-D0BE-6E42-1EF2-48F0D880E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941923"/>
            <a:ext cx="9144000" cy="974153"/>
          </a:xfrm>
        </p:spPr>
        <p:txBody>
          <a:bodyPr>
            <a:normAutofit/>
          </a:bodyPr>
          <a:lstStyle/>
          <a:p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listening</a:t>
            </a:r>
            <a:r>
              <a:rPr lang="fr-FR" dirty="0"/>
              <a:t>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F733F3-AFCB-A25A-2E78-68F64BB0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2094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5E20C-D9CA-EC0A-D5D6-DFCBE296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81478-48D6-A354-B89D-25397C527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941923"/>
            <a:ext cx="9144000" cy="974153"/>
          </a:xfrm>
        </p:spPr>
        <p:txBody>
          <a:bodyPr>
            <a:normAutofit/>
          </a:bodyPr>
          <a:lstStyle/>
          <a:p>
            <a:r>
              <a:rPr lang="fr-FR" dirty="0"/>
              <a:t>Back-up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1BC124-E4DF-A330-F199-251FB419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35925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7606F-F2C9-01C7-6577-965CC0194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DFCF88-B58A-2E8C-1CF4-03B3E7ABC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9AF54D-1D3C-F17F-7BA1-71785668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99"/>
          <a:stretch>
            <a:fillRect/>
          </a:stretch>
        </p:blipFill>
        <p:spPr>
          <a:xfrm>
            <a:off x="5450889" y="1577161"/>
            <a:ext cx="6579698" cy="41529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C09950-4DE4-E1C1-E0A5-1BEFA4E7D5C1}"/>
              </a:ext>
            </a:extLst>
          </p:cNvPr>
          <p:cNvSpPr txBox="1"/>
          <p:nvPr/>
        </p:nvSpPr>
        <p:spPr>
          <a:xfrm>
            <a:off x="193089" y="1140768"/>
            <a:ext cx="56950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Five </a:t>
            </a:r>
            <a:r>
              <a:rPr lang="fr-FR" sz="2000" dirty="0" err="1"/>
              <a:t>layers</a:t>
            </a:r>
            <a:r>
              <a:rPr lang="fr-FR" sz="2000" dirty="0"/>
              <a:t> detector : absorber, </a:t>
            </a:r>
            <a:r>
              <a:rPr lang="fr-FR" sz="2000" dirty="0" err="1"/>
              <a:t>trapping</a:t>
            </a:r>
            <a:r>
              <a:rPr lang="fr-FR" sz="2000" dirty="0"/>
              <a:t> layer, </a:t>
            </a:r>
            <a:r>
              <a:rPr lang="fr-FR" sz="2000" dirty="0" err="1"/>
              <a:t>biased</a:t>
            </a:r>
            <a:r>
              <a:rPr lang="fr-FR" sz="2000" dirty="0"/>
              <a:t> </a:t>
            </a:r>
            <a:r>
              <a:rPr lang="fr-FR" sz="2000" dirty="0" err="1"/>
              <a:t>insulator</a:t>
            </a:r>
            <a:r>
              <a:rPr lang="fr-FR" sz="2000" dirty="0"/>
              <a:t>, </a:t>
            </a:r>
            <a:r>
              <a:rPr lang="fr-FR" sz="2000" dirty="0" err="1"/>
              <a:t>trapping</a:t>
            </a:r>
            <a:r>
              <a:rPr lang="fr-FR" sz="2000" dirty="0"/>
              <a:t> layer and final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Onset</a:t>
            </a:r>
            <a:r>
              <a:rPr lang="fr-FR" sz="2000" dirty="0"/>
              <a:t> of </a:t>
            </a:r>
            <a:r>
              <a:rPr lang="fr-FR" sz="2000" dirty="0" err="1"/>
              <a:t>superconductivity</a:t>
            </a:r>
            <a:r>
              <a:rPr lang="fr-FR" sz="2000" dirty="0"/>
              <a:t> : formation of Cooper pairs</a:t>
            </a:r>
          </a:p>
          <a:p>
            <a:endParaRPr lang="fr-FR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87DF0E-1C74-B777-730D-DE88A77DC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BA7089-D19B-1513-2DE3-C645AEEF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50891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C953-D290-65C7-0C67-63E9279C6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FBE27-FE12-18B4-9932-8BDEF4D5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A820F1-5F6E-310D-995B-B0ABC427C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99"/>
          <a:stretch>
            <a:fillRect/>
          </a:stretch>
        </p:blipFill>
        <p:spPr>
          <a:xfrm>
            <a:off x="5450889" y="1577161"/>
            <a:ext cx="6579698" cy="41529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0358CF-C03B-FCDC-3B01-A0134F6EA384}"/>
              </a:ext>
            </a:extLst>
          </p:cNvPr>
          <p:cNvSpPr txBox="1"/>
          <p:nvPr/>
        </p:nvSpPr>
        <p:spPr>
          <a:xfrm>
            <a:off x="193089" y="1140768"/>
            <a:ext cx="569505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Five </a:t>
            </a:r>
            <a:r>
              <a:rPr lang="fr-FR" sz="2000" dirty="0" err="1"/>
              <a:t>layers</a:t>
            </a:r>
            <a:r>
              <a:rPr lang="fr-FR" sz="2000" dirty="0"/>
              <a:t> detector : absorber, </a:t>
            </a:r>
            <a:r>
              <a:rPr lang="fr-FR" sz="2000" dirty="0" err="1"/>
              <a:t>trapping</a:t>
            </a:r>
            <a:r>
              <a:rPr lang="fr-FR" sz="2000" dirty="0"/>
              <a:t> layer, </a:t>
            </a:r>
            <a:r>
              <a:rPr lang="fr-FR" sz="2000" dirty="0" err="1"/>
              <a:t>biased</a:t>
            </a:r>
            <a:r>
              <a:rPr lang="fr-FR" sz="2000" dirty="0"/>
              <a:t> </a:t>
            </a:r>
            <a:r>
              <a:rPr lang="fr-FR" sz="2000" dirty="0" err="1"/>
              <a:t>insulator</a:t>
            </a:r>
            <a:r>
              <a:rPr lang="fr-FR" sz="2000" dirty="0"/>
              <a:t>, </a:t>
            </a:r>
            <a:r>
              <a:rPr lang="fr-FR" sz="2000" dirty="0" err="1"/>
              <a:t>trapping</a:t>
            </a:r>
            <a:r>
              <a:rPr lang="fr-FR" sz="2000" dirty="0"/>
              <a:t> layer and final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Onset</a:t>
            </a:r>
            <a:r>
              <a:rPr lang="fr-FR" sz="2000" dirty="0"/>
              <a:t> of </a:t>
            </a:r>
            <a:r>
              <a:rPr lang="fr-FR" sz="2000" dirty="0" err="1"/>
              <a:t>superconductivity</a:t>
            </a:r>
            <a:r>
              <a:rPr lang="fr-FR" sz="2000" dirty="0"/>
              <a:t> : formation of Cooper pairs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Recoil</a:t>
            </a:r>
            <a:r>
              <a:rPr lang="fr-FR" sz="2000" dirty="0"/>
              <a:t> breaks Cooper pairs and </a:t>
            </a:r>
            <a:r>
              <a:rPr lang="fr-FR" sz="2000" dirty="0" err="1"/>
              <a:t>create</a:t>
            </a:r>
            <a:r>
              <a:rPr lang="fr-FR" sz="2000" dirty="0"/>
              <a:t> a </a:t>
            </a:r>
            <a:r>
              <a:rPr lang="fr-FR" sz="2000" dirty="0" err="1"/>
              <a:t>quasiparticle</a:t>
            </a:r>
            <a:r>
              <a:rPr lang="fr-FR" sz="2000" dirty="0"/>
              <a:t> in the absorber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Quasiparticles scatter down into the trapping layers, breaking other pairs in the process</a:t>
            </a:r>
          </a:p>
          <a:p>
            <a:endParaRPr lang="en-US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9EECA1-265E-5274-77E8-212D9408C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68470D-3149-9D00-3908-F79A6E1FD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181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FC31-834A-433C-03CC-7BF788E00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C32CC1-4846-0E8D-90C1-AC8B9D9F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Superconducting</a:t>
            </a:r>
            <a:r>
              <a:rPr lang="fr-FR" dirty="0"/>
              <a:t> Tunnel </a:t>
            </a:r>
            <a:r>
              <a:rPr lang="fr-FR" dirty="0" err="1"/>
              <a:t>Junctions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B8362C-91DA-F70B-7181-5F3B84F65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999"/>
          <a:stretch>
            <a:fillRect/>
          </a:stretch>
        </p:blipFill>
        <p:spPr>
          <a:xfrm>
            <a:off x="5450889" y="1577161"/>
            <a:ext cx="6579698" cy="415299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99E07DC-988C-BECC-BD02-D82FBE7C711C}"/>
              </a:ext>
            </a:extLst>
          </p:cNvPr>
          <p:cNvSpPr txBox="1"/>
          <p:nvPr/>
        </p:nvSpPr>
        <p:spPr>
          <a:xfrm>
            <a:off x="193089" y="1140768"/>
            <a:ext cx="56950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Five </a:t>
            </a:r>
            <a:r>
              <a:rPr lang="fr-FR" sz="2000" dirty="0" err="1"/>
              <a:t>layers</a:t>
            </a:r>
            <a:r>
              <a:rPr lang="fr-FR" sz="2000" dirty="0"/>
              <a:t> detector : absorber, </a:t>
            </a:r>
            <a:r>
              <a:rPr lang="fr-FR" sz="2000" dirty="0" err="1"/>
              <a:t>trapping</a:t>
            </a:r>
            <a:r>
              <a:rPr lang="fr-FR" sz="2000" dirty="0"/>
              <a:t> layer, </a:t>
            </a:r>
            <a:r>
              <a:rPr lang="fr-FR" sz="2000" dirty="0" err="1"/>
              <a:t>biased</a:t>
            </a:r>
            <a:r>
              <a:rPr lang="fr-FR" sz="2000" dirty="0"/>
              <a:t> </a:t>
            </a:r>
            <a:r>
              <a:rPr lang="fr-FR" sz="2000" dirty="0" err="1"/>
              <a:t>insulator</a:t>
            </a:r>
            <a:r>
              <a:rPr lang="fr-FR" sz="2000" dirty="0"/>
              <a:t>, </a:t>
            </a:r>
            <a:r>
              <a:rPr lang="fr-FR" sz="2000" dirty="0" err="1"/>
              <a:t>trapping</a:t>
            </a:r>
            <a:r>
              <a:rPr lang="fr-FR" sz="2000" dirty="0"/>
              <a:t> layer and final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Onset</a:t>
            </a:r>
            <a:r>
              <a:rPr lang="fr-FR" sz="2000" dirty="0"/>
              <a:t> of </a:t>
            </a:r>
            <a:r>
              <a:rPr lang="fr-FR" sz="2000" dirty="0" err="1"/>
              <a:t>superconductivity</a:t>
            </a:r>
            <a:r>
              <a:rPr lang="fr-FR" sz="2000" dirty="0"/>
              <a:t> : formation of Cooper pairs</a:t>
            </a:r>
          </a:p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Recoil</a:t>
            </a:r>
            <a:r>
              <a:rPr lang="fr-FR" sz="2000" dirty="0"/>
              <a:t> breaks Cooper pairs and </a:t>
            </a:r>
            <a:r>
              <a:rPr lang="fr-FR" sz="2000" dirty="0" err="1"/>
              <a:t>create</a:t>
            </a:r>
            <a:r>
              <a:rPr lang="fr-FR" sz="2000" dirty="0"/>
              <a:t> a </a:t>
            </a:r>
            <a:r>
              <a:rPr lang="fr-FR" sz="2000" dirty="0" err="1"/>
              <a:t>quasiparticle</a:t>
            </a:r>
            <a:r>
              <a:rPr lang="fr-FR" sz="2000" dirty="0"/>
              <a:t> in the absorber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Quasiparticles scatter down into the trapping layers, breaking other pairs in the process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Measuring the tunneling current to recompose the momentum of the nucleus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8FC4A50-0197-C782-2514-F7A88ADA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429497-947A-A03A-BA9C-A60BD8728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2406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4644F-A876-004C-6133-1306149AF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6325297E-2B36-5E16-32E3-F2445145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83" t="2956" r="1909"/>
          <a:stretch>
            <a:fillRect/>
          </a:stretch>
        </p:blipFill>
        <p:spPr>
          <a:xfrm>
            <a:off x="3704823" y="817755"/>
            <a:ext cx="4905777" cy="553859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BB7277C-794F-A840-05ED-0C3BEB186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About </a:t>
            </a:r>
            <a:r>
              <a:rPr lang="fr-FR" dirty="0" err="1"/>
              <a:t>BeEST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58218C-67A1-7C04-598D-30B6D83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5F32DB-3B03-8DFE-0DED-2729E55E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214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918F3-D7B6-B2F2-819B-23635F81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CE021C-DD4D-D055-EC87-800FA842C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Probing</a:t>
            </a:r>
            <a:r>
              <a:rPr lang="fr-FR" dirty="0"/>
              <a:t> CKM matrix </a:t>
            </a:r>
            <a:r>
              <a:rPr lang="fr-FR" dirty="0" err="1"/>
              <a:t>unitarity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824D31-7727-9738-0EC0-A3B5F55CBEEA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110A920-7301-54B2-484D-BF1BF689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C0FF72-EF67-B436-09F4-3112F6A2A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69" y="1541471"/>
            <a:ext cx="5940474" cy="165914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B550EC-5FDF-7C74-79A1-0D12C888E93A}"/>
              </a:ext>
            </a:extLst>
          </p:cNvPr>
          <p:cNvSpPr txBox="1"/>
          <p:nvPr/>
        </p:nvSpPr>
        <p:spPr>
          <a:xfrm>
            <a:off x="193089" y="1957906"/>
            <a:ext cx="5723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Study</a:t>
            </a:r>
            <a:r>
              <a:rPr lang="fr-FR" sz="2800" dirty="0"/>
              <a:t> beta </a:t>
            </a:r>
            <a:r>
              <a:rPr lang="fr-FR" sz="2800" dirty="0" err="1"/>
              <a:t>decay</a:t>
            </a:r>
            <a:r>
              <a:rPr lang="fr-FR" sz="2800" dirty="0"/>
              <a:t> </a:t>
            </a:r>
            <a:r>
              <a:rPr lang="fr-FR" sz="2800" dirty="0" err="1"/>
              <a:t>spectra</a:t>
            </a:r>
            <a:r>
              <a:rPr lang="fr-FR" sz="2800" dirty="0"/>
              <a:t> </a:t>
            </a:r>
            <a:r>
              <a:rPr lang="fr-FR" sz="2800" b="1" dirty="0"/>
              <a:t>to test CKM matrix </a:t>
            </a:r>
            <a:r>
              <a:rPr lang="fr-FR" sz="2800" b="1" dirty="0" err="1"/>
              <a:t>unitarity</a:t>
            </a:r>
            <a:r>
              <a:rPr lang="fr-FR" sz="2800" b="1" dirty="0"/>
              <a:t> </a:t>
            </a: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4F55080-A563-96EE-5E48-376B29AB2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4292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FC63713-00C3-0B4F-5F7C-0EBD2E9C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31" y="-219169"/>
            <a:ext cx="12272154" cy="1325563"/>
          </a:xfrm>
        </p:spPr>
        <p:txBody>
          <a:bodyPr>
            <a:normAutofit/>
          </a:bodyPr>
          <a:lstStyle/>
          <a:p>
            <a:r>
              <a:rPr lang="fr-FR" sz="3600" dirty="0" err="1"/>
              <a:t>Stastical</a:t>
            </a:r>
            <a:r>
              <a:rPr lang="fr-FR" sz="3600" dirty="0"/>
              <a:t> </a:t>
            </a:r>
            <a:r>
              <a:rPr lang="fr-FR" sz="3600" dirty="0" err="1"/>
              <a:t>Uncertainties</a:t>
            </a:r>
            <a:r>
              <a:rPr lang="fr-FR" sz="3600" dirty="0"/>
              <a:t> (</a:t>
            </a:r>
            <a:r>
              <a:rPr lang="fr-FR" sz="3600" dirty="0" err="1"/>
              <a:t>from</a:t>
            </a:r>
            <a:r>
              <a:rPr lang="fr-FR" sz="3600" dirty="0"/>
              <a:t> Andrew </a:t>
            </a:r>
            <a:r>
              <a:rPr lang="fr-FR" sz="3600" dirty="0" err="1"/>
              <a:t>Marino’s</a:t>
            </a:r>
            <a:r>
              <a:rPr lang="fr-FR" sz="3600" dirty="0"/>
              <a:t> poster)</a:t>
            </a:r>
            <a:endParaRPr lang="en-US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9AF972C-B40D-DCEF-2A89-95E26095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171"/>
          <a:stretch>
            <a:fillRect/>
          </a:stretch>
        </p:blipFill>
        <p:spPr>
          <a:xfrm>
            <a:off x="1704977" y="1047832"/>
            <a:ext cx="8780081" cy="4374650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6C157C-3145-3D31-A25F-D5AC41BF8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5C6F8F-EC13-99D9-A5F7-6F02CED37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420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2ABCAC2-CC01-97A3-C9C3-55136A653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22" y="-252413"/>
            <a:ext cx="10515600" cy="1325563"/>
          </a:xfrm>
        </p:spPr>
        <p:txBody>
          <a:bodyPr/>
          <a:lstStyle/>
          <a:p>
            <a:r>
              <a:rPr lang="fr-FR" dirty="0"/>
              <a:t>Beta </a:t>
            </a:r>
            <a:r>
              <a:rPr lang="fr-FR" dirty="0" err="1"/>
              <a:t>decay</a:t>
            </a:r>
            <a:r>
              <a:rPr lang="fr-FR" dirty="0"/>
              <a:t> </a:t>
            </a:r>
            <a:r>
              <a:rPr lang="fr-FR" dirty="0" err="1"/>
              <a:t>spectrum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2C51BE-4406-09CB-C008-BE26C87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82" y="1130392"/>
            <a:ext cx="9057151" cy="13117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F4A631-78EC-5D8B-5DF0-AA2D3C1A0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91" y="3187404"/>
            <a:ext cx="7914617" cy="2455822"/>
          </a:xfrm>
          <a:prstGeom prst="rect">
            <a:avLst/>
          </a:prstGeom>
        </p:spPr>
      </p:pic>
      <p:sp>
        <p:nvSpPr>
          <p:cNvPr id="2" name="Flèche : bas 1">
            <a:extLst>
              <a:ext uri="{FF2B5EF4-FFF2-40B4-BE49-F238E27FC236}">
                <a16:creationId xmlns:a16="http://schemas.microsoft.com/office/drawing/2014/main" id="{DEACD6DB-8430-3375-1DB3-F62BD41FAE90}"/>
              </a:ext>
            </a:extLst>
          </p:cNvPr>
          <p:cNvSpPr/>
          <p:nvPr/>
        </p:nvSpPr>
        <p:spPr>
          <a:xfrm>
            <a:off x="5775158" y="2704047"/>
            <a:ext cx="641684" cy="902463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D11286B-7B2E-2298-F774-3EB0A82446D6}"/>
              </a:ext>
            </a:extLst>
          </p:cNvPr>
          <p:cNvSpPr txBox="1"/>
          <p:nvPr/>
        </p:nvSpPr>
        <p:spPr>
          <a:xfrm>
            <a:off x="6513094" y="2768637"/>
            <a:ext cx="328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Integrate</a:t>
            </a:r>
            <a:r>
              <a:rPr lang="fr-FR" sz="2800" dirty="0"/>
              <a:t> the angles</a:t>
            </a:r>
            <a:endParaRPr lang="en-US" sz="28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26CCA1D-C014-F366-290B-A5F14DA9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5095D-5573-88AB-129C-2BDC93DE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75375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6FAFF-B3AD-AF5F-EC31-06A54AF8E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21C06-384A-012A-7CD0-5E77D0D9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9"/>
          <a:stretch>
            <a:fillRect/>
          </a:stretch>
        </p:blipFill>
        <p:spPr>
          <a:xfrm>
            <a:off x="6091324" y="1013417"/>
            <a:ext cx="6100676" cy="54573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08A467-FAB2-A8A6-5E00-665044619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/>
              <a:t>Beta </a:t>
            </a:r>
            <a:r>
              <a:rPr lang="fr-FR" dirty="0" err="1"/>
              <a:t>decay</a:t>
            </a:r>
            <a:r>
              <a:rPr lang="fr-FR" dirty="0"/>
              <a:t> to probe BSM </a:t>
            </a:r>
            <a:r>
              <a:rPr lang="fr-FR" dirty="0" err="1"/>
              <a:t>physics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8167E-66AC-1644-DCFE-6BC7FB94500A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B54365C-380F-23FA-AFBD-FD0DFE1C3CF6}"/>
              </a:ext>
            </a:extLst>
          </p:cNvPr>
          <p:cNvSpPr txBox="1"/>
          <p:nvPr/>
        </p:nvSpPr>
        <p:spPr>
          <a:xfrm>
            <a:off x="193089" y="2211354"/>
            <a:ext cx="64717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High </a:t>
            </a:r>
            <a:r>
              <a:rPr lang="fr-FR" sz="2800" dirty="0" err="1"/>
              <a:t>precision</a:t>
            </a:r>
            <a:r>
              <a:rPr lang="fr-FR" sz="2800" dirty="0"/>
              <a:t> </a:t>
            </a:r>
            <a:r>
              <a:rPr lang="fr-FR" sz="2800" dirty="0" err="1"/>
              <a:t>measurements</a:t>
            </a:r>
            <a:r>
              <a:rPr lang="fr-FR" sz="2800" dirty="0"/>
              <a:t> at </a:t>
            </a:r>
            <a:r>
              <a:rPr lang="fr-FR" sz="2800" dirty="0" err="1"/>
              <a:t>low-energies</a:t>
            </a:r>
            <a:r>
              <a:rPr lang="fr-FR" sz="2800" dirty="0"/>
              <a:t> </a:t>
            </a:r>
            <a:r>
              <a:rPr lang="fr-FR" sz="2800" dirty="0">
                <a:sym typeface="Wingdings" panose="05000000000000000000" pitchFamily="2" charset="2"/>
              </a:rPr>
              <a:t> explore </a:t>
            </a:r>
            <a:r>
              <a:rPr lang="fr-FR" sz="2800" dirty="0" err="1">
                <a:sym typeface="Wingdings" panose="05000000000000000000" pitchFamily="2" charset="2"/>
              </a:rPr>
              <a:t>TeV-scale</a:t>
            </a:r>
            <a:r>
              <a:rPr lang="fr-FR" sz="2800" dirty="0">
                <a:sym typeface="Wingdings" panose="05000000000000000000" pitchFamily="2" charset="2"/>
              </a:rPr>
              <a:t> </a:t>
            </a:r>
            <a:r>
              <a:rPr lang="fr-FR" sz="2800" dirty="0" err="1">
                <a:sym typeface="Wingdings" panose="05000000000000000000" pitchFamily="2" charset="2"/>
              </a:rPr>
              <a:t>physics</a:t>
            </a:r>
            <a:endParaRPr lang="en-US" sz="2800" dirty="0"/>
          </a:p>
          <a:p>
            <a:endParaRPr lang="fr-FR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/>
              <a:t>In the </a:t>
            </a:r>
            <a:r>
              <a:rPr lang="fr-FR" sz="2800" b="1" dirty="0" err="1"/>
              <a:t>search</a:t>
            </a:r>
            <a:r>
              <a:rPr lang="fr-FR" sz="2800" b="1" dirty="0"/>
              <a:t> of </a:t>
            </a:r>
            <a:r>
              <a:rPr lang="fr-FR" sz="2800" b="1" dirty="0" err="1"/>
              <a:t>exotic</a:t>
            </a:r>
            <a:r>
              <a:rPr lang="fr-FR" sz="2800" b="1" dirty="0"/>
              <a:t> </a:t>
            </a:r>
            <a:r>
              <a:rPr lang="fr-FR" sz="2800" b="1" dirty="0" err="1"/>
              <a:t>currents</a:t>
            </a:r>
            <a:r>
              <a:rPr lang="fr-FR" sz="2800" b="1" dirty="0"/>
              <a:t> for the Standard Model, beta </a:t>
            </a:r>
            <a:r>
              <a:rPr lang="fr-FR" sz="2800" b="1" dirty="0" err="1"/>
              <a:t>decay</a:t>
            </a:r>
            <a:r>
              <a:rPr lang="fr-FR" sz="2800" b="1" dirty="0"/>
              <a:t> </a:t>
            </a:r>
            <a:r>
              <a:rPr lang="fr-FR" sz="2800" b="1" dirty="0" err="1"/>
              <a:t>is</a:t>
            </a:r>
            <a:r>
              <a:rPr lang="fr-FR" sz="2800" b="1" dirty="0"/>
              <a:t> </a:t>
            </a:r>
            <a:r>
              <a:rPr lang="fr-FR" sz="2800" b="1" dirty="0" err="1"/>
              <a:t>competitive</a:t>
            </a:r>
            <a:r>
              <a:rPr lang="fr-FR" sz="2800" b="1" dirty="0"/>
              <a:t> </a:t>
            </a:r>
            <a:r>
              <a:rPr lang="fr-FR" sz="2800" b="1" dirty="0" err="1"/>
              <a:t>with</a:t>
            </a:r>
            <a:r>
              <a:rPr lang="fr-FR" sz="2800" b="1" dirty="0"/>
              <a:t> LHC</a:t>
            </a: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7998151F-CCE1-45AF-89F7-5627075F2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36B52F-A486-D055-CC82-130F3022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543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D585360-0E1C-2C90-EC6C-56435A881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38" y="-252413"/>
            <a:ext cx="10515600" cy="1325563"/>
          </a:xfrm>
        </p:spPr>
        <p:txBody>
          <a:bodyPr/>
          <a:lstStyle/>
          <a:p>
            <a:r>
              <a:rPr lang="fr-FR" dirty="0"/>
              <a:t>Extension of SM </a:t>
            </a:r>
            <a:r>
              <a:rPr lang="fr-FR" dirty="0" err="1"/>
              <a:t>Lagrangian</a:t>
            </a:r>
            <a:r>
              <a:rPr lang="fr-FR" dirty="0"/>
              <a:t> (</a:t>
            </a:r>
            <a:r>
              <a:rPr lang="fr-FR" dirty="0" err="1"/>
              <a:t>V.Dumenil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EA6363-CF4C-763A-0118-0DE0B482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D830E3-114F-6FD1-31E8-0BF0651D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52" y="1550954"/>
            <a:ext cx="10619292" cy="241669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D52A0FD-5293-6D7D-9F88-8BBAD80C623E}"/>
              </a:ext>
            </a:extLst>
          </p:cNvPr>
          <p:cNvSpPr txBox="1"/>
          <p:nvPr/>
        </p:nvSpPr>
        <p:spPr>
          <a:xfrm>
            <a:off x="-107862" y="4229828"/>
            <a:ext cx="124077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>
                <a:solidFill>
                  <a:schemeClr val="accent2"/>
                </a:solidFill>
              </a:rPr>
              <a:t>ϵ</a:t>
            </a:r>
            <a:r>
              <a:rPr lang="fr-FR" sz="3200" baseline="-25000" dirty="0">
                <a:solidFill>
                  <a:schemeClr val="accent2"/>
                </a:solidFill>
              </a:rPr>
              <a:t>i  </a:t>
            </a:r>
            <a:r>
              <a:rPr lang="fr-FR" sz="3200" dirty="0"/>
              <a:t>correspond to Right, </a:t>
            </a:r>
            <a:r>
              <a:rPr lang="fr-FR" sz="3200" dirty="0" err="1"/>
              <a:t>Scalar</a:t>
            </a:r>
            <a:r>
              <a:rPr lang="fr-FR" sz="3200" dirty="0"/>
              <a:t>, Pseudo-</a:t>
            </a:r>
            <a:r>
              <a:rPr lang="fr-FR" sz="3200" dirty="0" err="1"/>
              <a:t>scalar</a:t>
            </a:r>
            <a:r>
              <a:rPr lang="fr-FR" sz="3200" dirty="0"/>
              <a:t> </a:t>
            </a:r>
          </a:p>
          <a:p>
            <a:pPr algn="ctr"/>
            <a:r>
              <a:rPr lang="fr-FR" sz="3200" dirty="0"/>
              <a:t>and </a:t>
            </a:r>
            <a:r>
              <a:rPr lang="fr-FR" sz="3200" dirty="0" err="1"/>
              <a:t>Tensor</a:t>
            </a:r>
            <a:r>
              <a:rPr lang="fr-FR" sz="3200" dirty="0"/>
              <a:t> contribution </a:t>
            </a:r>
            <a:r>
              <a:rPr lang="fr-FR" sz="3200" dirty="0" err="1"/>
              <a:t>respectively</a:t>
            </a:r>
            <a:r>
              <a:rPr lang="fr-FR" sz="3200" dirty="0"/>
              <a:t> </a:t>
            </a:r>
            <a:endParaRPr lang="en-US" sz="3200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6C4AF92-41C0-EE45-71EF-BEE4BB70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1880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E7878-6C44-CB46-2201-8BA61985F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05AF4C1-A1DF-E514-0A37-2D51F503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38" y="-252413"/>
            <a:ext cx="10515600" cy="1325563"/>
          </a:xfrm>
        </p:spPr>
        <p:txBody>
          <a:bodyPr/>
          <a:lstStyle/>
          <a:p>
            <a:r>
              <a:rPr lang="fr-FR" dirty="0" err="1"/>
              <a:t>Effects</a:t>
            </a:r>
            <a:r>
              <a:rPr lang="fr-FR" dirty="0"/>
              <a:t> on the </a:t>
            </a:r>
            <a:r>
              <a:rPr lang="fr-FR" dirty="0" err="1"/>
              <a:t>recoil</a:t>
            </a:r>
            <a:r>
              <a:rPr lang="fr-FR" dirty="0"/>
              <a:t> </a:t>
            </a:r>
            <a:r>
              <a:rPr lang="fr-FR" dirty="0" err="1"/>
              <a:t>spectrum</a:t>
            </a:r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2E7713-8ADD-21C5-13AA-8556DC4B4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SALER </a:t>
            </a:r>
            <a:r>
              <a:rPr lang="fr-FR" dirty="0" err="1"/>
              <a:t>experiment</a:t>
            </a:r>
            <a:r>
              <a:rPr lang="fr-FR" dirty="0"/>
              <a:t> - ISOL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5170760-D044-F9EC-A862-F02F03E7D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7666EE-DBA8-7940-0051-C0B3422B4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17" y="942127"/>
            <a:ext cx="6543166" cy="483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284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D817C24-3627-3160-0673-44ACB7271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6F5EE55-6450-639C-83FB-ECA44C5AC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7" y="-188667"/>
            <a:ext cx="10515600" cy="1325563"/>
          </a:xfrm>
        </p:spPr>
        <p:txBody>
          <a:bodyPr/>
          <a:lstStyle/>
          <a:p>
            <a:r>
              <a:rPr lang="fr-FR" dirty="0"/>
              <a:t>ASGARD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1C4FB2A-44B3-EC48-E9B3-7077EB4A3C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"/>
          <a:stretch>
            <a:fillRect/>
          </a:stretch>
        </p:blipFill>
        <p:spPr>
          <a:xfrm>
            <a:off x="2539056" y="1089937"/>
            <a:ext cx="7113888" cy="4678125"/>
          </a:xfrm>
          <a:prstGeom prst="rect">
            <a:avLst/>
          </a:prstGeom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BC3F190-3140-4DE4-5FF8-5734B98C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3EBE89-9BC8-C04A-2B32-AC0BA847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666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A7346-7F0F-BCD1-B5DA-30A5127D3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F619A-8D0F-89FC-3BB5-665631DD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8" y="-197716"/>
            <a:ext cx="11998911" cy="1325563"/>
          </a:xfrm>
        </p:spPr>
        <p:txBody>
          <a:bodyPr/>
          <a:lstStyle/>
          <a:p>
            <a:r>
              <a:rPr lang="fr-FR" dirty="0" err="1"/>
              <a:t>What</a:t>
            </a:r>
            <a:r>
              <a:rPr lang="fr-FR" dirty="0"/>
              <a:t> about </a:t>
            </a:r>
            <a:r>
              <a:rPr lang="fr-FR" dirty="0" err="1"/>
              <a:t>fierz</a:t>
            </a:r>
            <a:r>
              <a:rPr lang="fr-FR" dirty="0"/>
              <a:t> </a:t>
            </a:r>
            <a:r>
              <a:rPr lang="fr-FR" dirty="0" err="1"/>
              <a:t>interference</a:t>
            </a:r>
            <a:r>
              <a:rPr lang="fr-FR" dirty="0"/>
              <a:t> </a:t>
            </a:r>
            <a:r>
              <a:rPr lang="fr-FR" dirty="0" err="1"/>
              <a:t>term</a:t>
            </a:r>
            <a:r>
              <a:rPr lang="fr-FR" dirty="0"/>
              <a:t> ?</a:t>
            </a: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95C9E6-7768-8069-B4A6-9B0BDE76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078" y="1072680"/>
            <a:ext cx="8218929" cy="1094043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EE4BFF1-1194-7175-4A1F-0ACDC47B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F53187B-649E-EACB-FC71-DB2F30E728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6" t="944" r="377" b="2555"/>
          <a:stretch>
            <a:fillRect/>
          </a:stretch>
        </p:blipFill>
        <p:spPr>
          <a:xfrm>
            <a:off x="2868767" y="2254177"/>
            <a:ext cx="5741833" cy="3709368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C17BB3-5783-4F64-5AF0-6C3E6FB7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875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2B24B-DB72-42F9-E0C3-2367D53F5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557BF2-3360-8686-9E55-EB73EA200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8" y="-197716"/>
            <a:ext cx="11998911" cy="1325563"/>
          </a:xfrm>
        </p:spPr>
        <p:txBody>
          <a:bodyPr/>
          <a:lstStyle/>
          <a:p>
            <a:r>
              <a:rPr lang="fr-FR" dirty="0" err="1"/>
              <a:t>Material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> 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B3EB13-BCE5-D4B3-997F-E28330D32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507291"/>
            <a:ext cx="6168845" cy="3843417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8E4FBA-320D-FF57-F1E8-AF427D34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28D950A-BB20-FA9B-03FE-DD219F1190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81" r="1039"/>
          <a:stretch>
            <a:fillRect/>
          </a:stretch>
        </p:blipFill>
        <p:spPr>
          <a:xfrm>
            <a:off x="6168844" y="1461039"/>
            <a:ext cx="5988676" cy="3889669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B772A71-22CF-E5B6-C23E-044AA2E8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158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686A968-458A-AB4B-B105-3A34E3251D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6" t="944" r="377" b="2555"/>
          <a:stretch>
            <a:fillRect/>
          </a:stretch>
        </p:blipFill>
        <p:spPr>
          <a:xfrm>
            <a:off x="2357906" y="920839"/>
            <a:ext cx="7476187" cy="4829803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BF62E29-542C-9388-8EFF-92D982EE9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7" y="-252413"/>
            <a:ext cx="10515600" cy="1325563"/>
          </a:xfrm>
        </p:spPr>
        <p:txBody>
          <a:bodyPr/>
          <a:lstStyle/>
          <a:p>
            <a:r>
              <a:rPr lang="fr-FR" dirty="0"/>
              <a:t>The importance of background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3C5279-F8C9-8C13-A531-CE437AF1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0479B3-5F3D-6BD5-13D9-DE7BFB05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006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D2FF-883E-7D75-30A9-564C70EE0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DD68C8-64D4-C48B-67B0-F6F241DD2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7" y="-252413"/>
            <a:ext cx="10515600" cy="1325563"/>
          </a:xfrm>
        </p:spPr>
        <p:txBody>
          <a:bodyPr/>
          <a:lstStyle/>
          <a:p>
            <a:r>
              <a:rPr lang="fr-FR" dirty="0" err="1"/>
              <a:t>Elastic</a:t>
            </a:r>
            <a:r>
              <a:rPr lang="fr-FR" dirty="0"/>
              <a:t> cross-section </a:t>
            </a:r>
            <a:r>
              <a:rPr lang="fr-FR" dirty="0" err="1"/>
              <a:t>studies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AA179D5-D6D4-1361-EAC6-11021BE13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6405BEA-1875-42DD-062B-BFDDBCB3B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0452"/>
            <a:ext cx="6019517" cy="36970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488FB6-92AE-C982-2784-970B18CB4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" y="1648496"/>
            <a:ext cx="6023032" cy="369709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362196-4FF4-72C0-EEDC-83EF3F89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72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702E1-762E-1F47-8B8E-6E5B2A778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75F92-3616-1C7B-57F8-DBF6A4FE6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Probing</a:t>
            </a:r>
            <a:r>
              <a:rPr lang="fr-FR" dirty="0"/>
              <a:t> CKM matrix </a:t>
            </a:r>
            <a:r>
              <a:rPr lang="fr-FR" dirty="0" err="1"/>
              <a:t>unitarity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5F04F3-5022-C77D-DAF4-2B824EAD73D3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DE5BF0-FE0E-5ADB-DB71-F905A1A0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EA05F3D-6289-3E54-56DE-5880097E4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69" y="1541471"/>
            <a:ext cx="5940474" cy="1659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0624848-3914-0260-17F5-BABFAE4A44DA}"/>
                  </a:ext>
                </a:extLst>
              </p:cNvPr>
              <p:cNvSpPr txBox="1"/>
              <p:nvPr/>
            </p:nvSpPr>
            <p:spPr>
              <a:xfrm>
                <a:off x="6409006" y="3889711"/>
                <a:ext cx="548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𝑉𝑢𝑑</m:t>
                          </m:r>
                        </m:e>
                      </m:d>
                      <m:r>
                        <a:rPr lang="fr-FR" sz="2800" b="0" i="1" baseline="30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𝑉𝑢</m:t>
                          </m:r>
                          <m:r>
                            <a:rPr lang="fr-FR" sz="28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2800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𝑉𝑢</m:t>
                          </m:r>
                          <m:r>
                            <a:rPr lang="fr-FR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fr-FR" sz="2800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0624848-3914-0260-17F5-BABFAE4A4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06" y="3889711"/>
                <a:ext cx="54864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1ED94AA5-7798-F07C-36B5-C19C5856ACF7}"/>
              </a:ext>
            </a:extLst>
          </p:cNvPr>
          <p:cNvSpPr txBox="1"/>
          <p:nvPr/>
        </p:nvSpPr>
        <p:spPr>
          <a:xfrm>
            <a:off x="193089" y="1957906"/>
            <a:ext cx="57231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Study</a:t>
            </a:r>
            <a:r>
              <a:rPr lang="fr-FR" sz="2800" dirty="0"/>
              <a:t> beta </a:t>
            </a:r>
            <a:r>
              <a:rPr lang="fr-FR" sz="2800" dirty="0" err="1"/>
              <a:t>decay</a:t>
            </a:r>
            <a:r>
              <a:rPr lang="fr-FR" sz="2800" dirty="0"/>
              <a:t> </a:t>
            </a:r>
            <a:r>
              <a:rPr lang="fr-FR" sz="2800" dirty="0" err="1"/>
              <a:t>spectra</a:t>
            </a:r>
            <a:r>
              <a:rPr lang="fr-FR" sz="2800" dirty="0"/>
              <a:t> </a:t>
            </a:r>
            <a:r>
              <a:rPr lang="fr-FR" sz="2800" b="1" dirty="0"/>
              <a:t>to test CKM matrix </a:t>
            </a:r>
            <a:r>
              <a:rPr lang="fr-FR" sz="2800" b="1" dirty="0" err="1"/>
              <a:t>unitarity</a:t>
            </a:r>
            <a:r>
              <a:rPr lang="fr-FR" sz="2800" b="1" dirty="0"/>
              <a:t> </a:t>
            </a:r>
            <a:endParaRPr lang="fr-FR" sz="2800" dirty="0"/>
          </a:p>
          <a:p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8418ABC-1226-07F9-5D64-E901D0AC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8196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CAF47-82ED-227B-6A98-96840259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7F94BEF-7374-A534-2EFA-410AA3D6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STJs</a:t>
            </a:r>
            <a:r>
              <a:rPr lang="fr-FR" dirty="0"/>
              <a:t> for SALER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4FDDCED-2A66-211B-A50D-927C7A770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196AC8-A729-720B-CF61-D1ED2FB23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0" r="15154" b="10892"/>
          <a:stretch>
            <a:fillRect/>
          </a:stretch>
        </p:blipFill>
        <p:spPr>
          <a:xfrm>
            <a:off x="871202" y="1323304"/>
            <a:ext cx="4364060" cy="42113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E5B014-481C-70F1-DFF7-3BE1CF28E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89308"/>
            <a:ext cx="5439177" cy="407938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B9B14B-5B62-BB84-746E-AFEDBFB3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715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C140C-1A49-AA52-4068-F0884A4E2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895054-4A9B-83BC-51BE-8A1F5340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STJs</a:t>
            </a:r>
            <a:r>
              <a:rPr lang="fr-FR" dirty="0"/>
              <a:t> for SALER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5730F2-7D9C-8A18-D760-66A1F2BA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15759F-313E-2569-ACA5-7EF184D19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4" r="19543"/>
          <a:stretch>
            <a:fillRect/>
          </a:stretch>
        </p:blipFill>
        <p:spPr>
          <a:xfrm>
            <a:off x="837127" y="1468543"/>
            <a:ext cx="4816698" cy="392091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AF9A110-FD13-2920-15FA-D7A5C3DA8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22" y="901520"/>
            <a:ext cx="3928057" cy="5237409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FEE6600-D259-4F95-2D4A-7BC7B863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9493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9ED75-519F-62E4-E686-D4B81211B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C30F07E-9E03-D33B-E47D-6DB915DA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Electronic</a:t>
            </a:r>
            <a:r>
              <a:rPr lang="fr-FR" dirty="0"/>
              <a:t> pickup 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E6DC27-B5ED-EF3B-0403-C4D6EDF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CD87680-A67F-5903-2F88-104792CD3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4" b="23496"/>
          <a:stretch>
            <a:fillRect/>
          </a:stretch>
        </p:blipFill>
        <p:spPr>
          <a:xfrm>
            <a:off x="798869" y="853057"/>
            <a:ext cx="4853841" cy="45082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DB9C375-6133-DDDA-E87F-02E72498B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22165"/>
          <a:stretch>
            <a:fillRect/>
          </a:stretch>
        </p:blipFill>
        <p:spPr>
          <a:xfrm>
            <a:off x="6283080" y="853057"/>
            <a:ext cx="5545224" cy="450829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655BEE5-BE67-5593-EE2A-C7B37C771384}"/>
              </a:ext>
            </a:extLst>
          </p:cNvPr>
          <p:cNvSpPr txBox="1"/>
          <p:nvPr/>
        </p:nvSpPr>
        <p:spPr>
          <a:xfrm>
            <a:off x="2244959" y="5361354"/>
            <a:ext cx="1961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20 kHz noise </a:t>
            </a:r>
            <a:endParaRPr lang="en-US" sz="2400" b="1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18D8EA-5B6C-262C-1EF9-670CD3170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69214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20CD1-33BB-FE7E-F860-514A2816B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4372370-7D1B-32E6-E8A9-22C2BA0D1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photos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413B46-1842-B3CB-6440-89474798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57610D-40F4-8F77-C31E-8A24C5C9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98" y="1257300"/>
            <a:ext cx="5791200" cy="4343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5B2DE7-2D1E-F773-F2C7-E1B48C9F2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95" y="1016000"/>
            <a:ext cx="3525227" cy="470030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75C4066-5996-19AF-2C14-81BAAAB1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232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980C9-BBFD-C396-E701-149C4D0C4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F0BE2E4-1596-39D4-91BC-B03BCDC8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/>
              <a:t>Laser calibration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CD1AFA-004A-243B-A589-5DDDD6CC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87308F0-98B6-5E03-9010-17D91A89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24" y="1078846"/>
            <a:ext cx="3525227" cy="470030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2AE2A2-E0F1-D5C7-A320-31A057B0C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41" y="1768882"/>
            <a:ext cx="5949198" cy="3320230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D861B8B-A22B-0D5C-0FDD-1EF2B2BF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00192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F3AFE8-6029-CF7A-5326-021365BC7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D62F079-D8FE-B3AA-9A7B-8B2161029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Additional</a:t>
            </a:r>
            <a:r>
              <a:rPr lang="fr-FR" dirty="0"/>
              <a:t> laser photos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19BCFF-C7BB-1895-A7B5-6D565D318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926FA4-0D65-0DE6-F437-84CC326F9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8" b="16499"/>
          <a:stretch>
            <a:fillRect/>
          </a:stretch>
        </p:blipFill>
        <p:spPr>
          <a:xfrm>
            <a:off x="259841" y="1644825"/>
            <a:ext cx="5166458" cy="36835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3F22DE-B02F-B346-74B9-BF4D2CC09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0" y="1644825"/>
            <a:ext cx="6457950" cy="400112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6E3C75-CD44-E74C-74A6-5BB8D045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2833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36AF6-7AEF-3B63-E9D6-DDB73907C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C4C3DA8-9DED-B074-FF67-CE509FD57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99" y="-169348"/>
            <a:ext cx="10515600" cy="1325563"/>
          </a:xfrm>
        </p:spPr>
        <p:txBody>
          <a:bodyPr/>
          <a:lstStyle/>
          <a:p>
            <a:r>
              <a:rPr lang="fr-FR" dirty="0" err="1"/>
              <a:t>STJs</a:t>
            </a:r>
            <a:r>
              <a:rPr lang="fr-FR" dirty="0"/>
              <a:t> </a:t>
            </a:r>
            <a:r>
              <a:rPr lang="fr-FR" dirty="0" err="1"/>
              <a:t>masks</a:t>
            </a:r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6BF96B-10AF-CB6C-A6F1-66F0FECA6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49B216-0E61-83C0-EE4E-75BCA9C8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29" y="1073239"/>
            <a:ext cx="4801942" cy="48019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A229BFD-ADC6-D890-7952-EA24A40E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03" y="1265886"/>
            <a:ext cx="4326228" cy="432622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C85810-545A-192F-49F2-492633C8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26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BD54D-2785-0A69-178C-F9B8C953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E1893C-CFEE-F311-1E9F-2C13B084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Probing</a:t>
            </a:r>
            <a:r>
              <a:rPr lang="fr-FR" dirty="0"/>
              <a:t> CKM matrix </a:t>
            </a:r>
            <a:r>
              <a:rPr lang="fr-FR" dirty="0" err="1"/>
              <a:t>unitarity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20C0F3-2D1F-4521-B575-F4A2A793E73A}"/>
              </a:ext>
            </a:extLst>
          </p:cNvPr>
          <p:cNvSpPr/>
          <p:nvPr/>
        </p:nvSpPr>
        <p:spPr>
          <a:xfrm>
            <a:off x="6096000" y="4412931"/>
            <a:ext cx="1084082" cy="104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831E6C-6078-5170-5CBC-32C34609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1AC1946-DBD2-04AB-0679-96CE3A88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69" y="1541471"/>
            <a:ext cx="5940474" cy="16591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729CD97-988F-05E2-E40C-247BF8D34A71}"/>
                  </a:ext>
                </a:extLst>
              </p:cNvPr>
              <p:cNvSpPr txBox="1"/>
              <p:nvPr/>
            </p:nvSpPr>
            <p:spPr>
              <a:xfrm>
                <a:off x="6409006" y="3889711"/>
                <a:ext cx="5486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fr-FR" sz="28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𝑉𝑢𝑑</m:t>
                          </m:r>
                        </m:e>
                      </m:d>
                      <m:r>
                        <a:rPr lang="fr-FR" sz="2800" b="0" i="1" baseline="30000" dirty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𝑉𝑢</m:t>
                          </m:r>
                          <m:r>
                            <a:rPr lang="fr-FR" sz="2800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fr-FR" sz="2800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fr-FR" sz="2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𝑉𝑢</m:t>
                          </m:r>
                          <m:r>
                            <a:rPr lang="fr-FR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fr-FR" sz="2800" i="1" baseline="30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FR" sz="2800" b="0" i="1" dirty="0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729CD97-988F-05E2-E40C-247BF8D34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006" y="3889711"/>
                <a:ext cx="548640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D2D7D27-6FEB-D818-4FE5-F6C905D21F22}"/>
                  </a:ext>
                </a:extLst>
              </p:cNvPr>
              <p:cNvSpPr txBox="1"/>
              <p:nvPr/>
            </p:nvSpPr>
            <p:spPr>
              <a:xfrm>
                <a:off x="9308206" y="4342096"/>
                <a:ext cx="1826654" cy="435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sz="2800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D2D7D27-6FEB-D818-4FE5-F6C905D21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8206" y="4342096"/>
                <a:ext cx="1826654" cy="4357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5A6F0B8-E875-5490-B565-9261AC0D49ED}"/>
                  </a:ext>
                </a:extLst>
              </p:cNvPr>
              <p:cNvSpPr txBox="1"/>
              <p:nvPr/>
            </p:nvSpPr>
            <p:spPr>
              <a:xfrm>
                <a:off x="6707588" y="4303335"/>
                <a:ext cx="944987" cy="513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sz="28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0.973</m:t>
                      </m:r>
                    </m:oMath>
                  </m:oMathPara>
                </a14:m>
                <a:endParaRPr lang="en-US" sz="2800" baseline="30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5A6F0B8-E875-5490-B565-9261AC0D49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588" y="4303335"/>
                <a:ext cx="944987" cy="513282"/>
              </a:xfrm>
              <a:prstGeom prst="rect">
                <a:avLst/>
              </a:prstGeom>
              <a:blipFill>
                <a:blip r:embed="rId5"/>
                <a:stretch>
                  <a:fillRect r="-2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D451B04D-D29D-A09C-7A8F-B5FFAE885985}"/>
              </a:ext>
            </a:extLst>
          </p:cNvPr>
          <p:cNvSpPr txBox="1"/>
          <p:nvPr/>
        </p:nvSpPr>
        <p:spPr>
          <a:xfrm>
            <a:off x="193089" y="1957906"/>
            <a:ext cx="5723157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Study</a:t>
            </a:r>
            <a:r>
              <a:rPr lang="fr-FR" sz="2800" dirty="0"/>
              <a:t> beta </a:t>
            </a:r>
            <a:r>
              <a:rPr lang="fr-FR" sz="2800" dirty="0" err="1"/>
              <a:t>decay</a:t>
            </a:r>
            <a:r>
              <a:rPr lang="fr-FR" sz="2800" dirty="0"/>
              <a:t> </a:t>
            </a:r>
            <a:r>
              <a:rPr lang="fr-FR" sz="2800" dirty="0" err="1"/>
              <a:t>spectra</a:t>
            </a:r>
            <a:r>
              <a:rPr lang="fr-FR" sz="2800" dirty="0"/>
              <a:t> </a:t>
            </a:r>
            <a:r>
              <a:rPr lang="fr-FR" sz="2800" b="1" dirty="0"/>
              <a:t>to test CKM matrix </a:t>
            </a:r>
            <a:r>
              <a:rPr lang="fr-FR" sz="2800" b="1" dirty="0" err="1"/>
              <a:t>unitarity</a:t>
            </a:r>
            <a:r>
              <a:rPr lang="fr-FR" sz="2800" b="1" dirty="0"/>
              <a:t> </a:t>
            </a:r>
            <a:endParaRPr lang="fr-FR" sz="2800" dirty="0"/>
          </a:p>
          <a:p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Largest</a:t>
            </a:r>
            <a:r>
              <a:rPr lang="fr-FR" sz="2800" dirty="0"/>
              <a:t> </a:t>
            </a:r>
            <a:r>
              <a:rPr lang="fr-FR" sz="2800" dirty="0" err="1"/>
              <a:t>element</a:t>
            </a:r>
            <a:r>
              <a:rPr lang="fr-FR" sz="2800" dirty="0"/>
              <a:t> </a:t>
            </a:r>
            <a:r>
              <a:rPr lang="fr-FR" sz="2800" dirty="0">
                <a:sym typeface="Wingdings" panose="05000000000000000000" pitchFamily="2" charset="2"/>
              </a:rPr>
              <a:t>in the </a:t>
            </a:r>
            <a:r>
              <a:rPr lang="fr-FR" sz="2800" dirty="0" err="1">
                <a:sym typeface="Wingdings" panose="05000000000000000000" pitchFamily="2" charset="2"/>
              </a:rPr>
              <a:t>row</a:t>
            </a:r>
            <a:r>
              <a:rPr lang="fr-FR" sz="2800" dirty="0">
                <a:sym typeface="Wingdings" panose="05000000000000000000" pitchFamily="2" charset="2"/>
              </a:rPr>
              <a:t> : </a:t>
            </a:r>
            <a:r>
              <a:rPr lang="fr-FR" sz="2800" dirty="0" err="1">
                <a:solidFill>
                  <a:schemeClr val="accent3"/>
                </a:solidFill>
              </a:rPr>
              <a:t>V</a:t>
            </a:r>
            <a:r>
              <a:rPr lang="fr-FR" sz="2800" baseline="-25000" dirty="0" err="1">
                <a:solidFill>
                  <a:schemeClr val="accent3"/>
                </a:solidFill>
              </a:rPr>
              <a:t>ud</a:t>
            </a:r>
            <a:r>
              <a:rPr lang="fr-FR" sz="2800" baseline="-25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1ED961-CA66-EA44-B59E-E334AE3B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713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F958B-E0F7-032F-4102-E70BE910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76BE65-6FA7-F049-A8C3-DE1999BC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89" y="-197716"/>
            <a:ext cx="10515600" cy="1325563"/>
          </a:xfrm>
        </p:spPr>
        <p:txBody>
          <a:bodyPr/>
          <a:lstStyle/>
          <a:p>
            <a:r>
              <a:rPr lang="fr-FR" dirty="0" err="1"/>
              <a:t>Probing</a:t>
            </a:r>
            <a:r>
              <a:rPr lang="fr-FR" dirty="0"/>
              <a:t> CKM matrix </a:t>
            </a:r>
            <a:r>
              <a:rPr lang="fr-FR" dirty="0" err="1"/>
              <a:t>unitarity</a:t>
            </a: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A1A3F2-58CD-FA9F-2B71-D5D86C0FBD10}"/>
              </a:ext>
            </a:extLst>
          </p:cNvPr>
          <p:cNvSpPr txBox="1"/>
          <p:nvPr/>
        </p:nvSpPr>
        <p:spPr>
          <a:xfrm>
            <a:off x="193089" y="1957906"/>
            <a:ext cx="5723157" cy="3252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Study</a:t>
            </a:r>
            <a:r>
              <a:rPr lang="fr-FR" sz="2800" dirty="0"/>
              <a:t> beta </a:t>
            </a:r>
            <a:r>
              <a:rPr lang="fr-FR" sz="2800" dirty="0" err="1"/>
              <a:t>decay</a:t>
            </a:r>
            <a:r>
              <a:rPr lang="fr-FR" sz="2800" dirty="0"/>
              <a:t> </a:t>
            </a:r>
            <a:r>
              <a:rPr lang="fr-FR" sz="2800" dirty="0" err="1"/>
              <a:t>spectra</a:t>
            </a:r>
            <a:r>
              <a:rPr lang="fr-FR" sz="2800" dirty="0"/>
              <a:t> </a:t>
            </a:r>
            <a:r>
              <a:rPr lang="fr-FR" sz="2800" b="1" dirty="0"/>
              <a:t>to test CKM matrix </a:t>
            </a:r>
            <a:r>
              <a:rPr lang="fr-FR" sz="2800" b="1" dirty="0" err="1"/>
              <a:t>unitarity</a:t>
            </a:r>
            <a:r>
              <a:rPr lang="fr-FR" sz="2800" b="1" dirty="0"/>
              <a:t> </a:t>
            </a:r>
            <a:endParaRPr lang="fr-FR" sz="2800" dirty="0"/>
          </a:p>
          <a:p>
            <a:endParaRPr lang="fr-FR" sz="2800" dirty="0"/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 err="1"/>
              <a:t>Largest</a:t>
            </a:r>
            <a:r>
              <a:rPr lang="fr-FR" sz="2800" dirty="0"/>
              <a:t> </a:t>
            </a:r>
            <a:r>
              <a:rPr lang="fr-FR" sz="2800" dirty="0" err="1"/>
              <a:t>element</a:t>
            </a:r>
            <a:r>
              <a:rPr lang="fr-FR" sz="2800" dirty="0"/>
              <a:t> </a:t>
            </a:r>
            <a:r>
              <a:rPr lang="fr-FR" sz="2800" dirty="0">
                <a:sym typeface="Wingdings" panose="05000000000000000000" pitchFamily="2" charset="2"/>
              </a:rPr>
              <a:t>in the </a:t>
            </a:r>
            <a:r>
              <a:rPr lang="fr-FR" sz="2800" dirty="0" err="1">
                <a:sym typeface="Wingdings" panose="05000000000000000000" pitchFamily="2" charset="2"/>
              </a:rPr>
              <a:t>row</a:t>
            </a:r>
            <a:r>
              <a:rPr lang="fr-FR" sz="2800" dirty="0">
                <a:sym typeface="Wingdings" panose="05000000000000000000" pitchFamily="2" charset="2"/>
              </a:rPr>
              <a:t> : </a:t>
            </a:r>
            <a:r>
              <a:rPr lang="fr-FR" sz="2800" dirty="0" err="1">
                <a:solidFill>
                  <a:schemeClr val="accent3"/>
                </a:solidFill>
              </a:rPr>
              <a:t>V</a:t>
            </a:r>
            <a:r>
              <a:rPr lang="fr-FR" sz="2800" baseline="-25000" dirty="0" err="1">
                <a:solidFill>
                  <a:schemeClr val="accent3"/>
                </a:solidFill>
              </a:rPr>
              <a:t>ud</a:t>
            </a:r>
            <a:r>
              <a:rPr lang="fr-FR" sz="2800" baseline="-25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b="1" baseline="-25000" dirty="0">
              <a:sym typeface="Wingdings" panose="05000000000000000000" pitchFamily="2" charset="2"/>
            </a:endParaRPr>
          </a:p>
          <a:p>
            <a:pPr marL="285750" indent="-285750">
              <a:buClr>
                <a:schemeClr val="accent2">
                  <a:lumMod val="75000"/>
                </a:schemeClr>
              </a:buClr>
              <a:buSzPct val="115000"/>
              <a:buFont typeface="Arial" panose="020B0604020202020204" pitchFamily="34" charset="0"/>
              <a:buChar char="•"/>
            </a:pPr>
            <a:r>
              <a:rPr lang="fr-FR" sz="2800" dirty="0"/>
              <a:t>1</a:t>
            </a:r>
            <a:r>
              <a:rPr lang="el-GR" sz="2800" dirty="0">
                <a:cs typeface="Hadassah Friedlaender" panose="020F0502020204030204" pitchFamily="18" charset="-79"/>
              </a:rPr>
              <a:t>σ</a:t>
            </a:r>
            <a:r>
              <a:rPr lang="fr-FR" sz="2800" dirty="0">
                <a:cs typeface="Hadassah Friedlaender" panose="020F0502020204030204" pitchFamily="18" charset="-79"/>
              </a:rPr>
              <a:t> </a:t>
            </a:r>
            <a:r>
              <a:rPr lang="fr-FR" sz="2800" dirty="0" err="1"/>
              <a:t>deviation</a:t>
            </a:r>
            <a:r>
              <a:rPr lang="fr-FR" sz="2800" dirty="0"/>
              <a:t> </a:t>
            </a:r>
            <a:r>
              <a:rPr lang="fr-FR" sz="2800" dirty="0" err="1"/>
              <a:t>from</a:t>
            </a:r>
            <a:r>
              <a:rPr lang="fr-FR" sz="2800" dirty="0"/>
              <a:t> </a:t>
            </a:r>
            <a:r>
              <a:rPr lang="fr-FR" sz="2800" dirty="0" err="1"/>
              <a:t>unitarity</a:t>
            </a:r>
            <a:endParaRPr lang="fr-F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6C0DE9-A881-EB17-04ED-29D7CF54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SALER experiment - ISOL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58A1207-C0A0-66E3-835B-4400538B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2"/>
          <a:stretch>
            <a:fillRect/>
          </a:stretch>
        </p:blipFill>
        <p:spPr>
          <a:xfrm>
            <a:off x="5991894" y="817862"/>
            <a:ext cx="5892085" cy="52222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5E77B02-1607-1E5E-52D4-F36DE1B499A4}"/>
              </a:ext>
            </a:extLst>
          </p:cNvPr>
          <p:cNvSpPr txBox="1"/>
          <p:nvPr/>
        </p:nvSpPr>
        <p:spPr>
          <a:xfrm>
            <a:off x="7065656" y="5905406"/>
            <a:ext cx="468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Adam Falkowski, Martín González-Alonso and Oscar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Naviliat-Cuncicc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2021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E4EE49-3A93-D579-F4E8-0D788449D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D01E5-149F-4113-9FCE-CEE09040B6C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7686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1648</Words>
  <Application>Microsoft Office PowerPoint</Application>
  <PresentationFormat>Grand écran</PresentationFormat>
  <Paragraphs>585</Paragraphs>
  <Slides>76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76</vt:i4>
      </vt:variant>
    </vt:vector>
  </HeadingPairs>
  <TitlesOfParts>
    <vt:vector size="83" baseType="lpstr">
      <vt:lpstr>Aptos</vt:lpstr>
      <vt:lpstr>Aptos Display</vt:lpstr>
      <vt:lpstr>Arial</vt:lpstr>
      <vt:lpstr>Cambria Math</vt:lpstr>
      <vt:lpstr>Hadassah Friedlaender</vt:lpstr>
      <vt:lpstr>Wingdings</vt:lpstr>
      <vt:lpstr>Thème Office</vt:lpstr>
      <vt:lpstr>Superconducting Array for Low-Energy Radiation (SALER)</vt:lpstr>
      <vt:lpstr>I. Introduction and Motivations</vt:lpstr>
      <vt:lpstr>Beta decay to probe BSM physics</vt:lpstr>
      <vt:lpstr>Beta decay to probe BSM physics</vt:lpstr>
      <vt:lpstr>Beta decay to probe BSM physics</vt:lpstr>
      <vt:lpstr>Probing CKM matrix unitarity</vt:lpstr>
      <vt:lpstr>Probing CKM matrix unitarity</vt:lpstr>
      <vt:lpstr>Probing CKM matrix unitarity</vt:lpstr>
      <vt:lpstr>Probing CKM matrix unitarity</vt:lpstr>
      <vt:lpstr>Why recoil spectroscopy ? </vt:lpstr>
      <vt:lpstr>Why recoil spectroscopy ? </vt:lpstr>
      <vt:lpstr>Why recoil spectroscopy ? </vt:lpstr>
      <vt:lpstr>Why recoil spectroscopy ? </vt:lpstr>
      <vt:lpstr>Why recoil spectroscopy ? </vt:lpstr>
      <vt:lpstr>II. Superconducting Tunnel Junctions</vt:lpstr>
      <vt:lpstr>Superconducting Tunnel Junctions (STJ)</vt:lpstr>
      <vt:lpstr>Superconducting Tunnel Junctions (STJ)</vt:lpstr>
      <vt:lpstr>Superconducting Tunnel Junctions (STJ)</vt:lpstr>
      <vt:lpstr>Superconducting Tunnel Junctions (STJ)</vt:lpstr>
      <vt:lpstr>Superconducting Tunnel Junctions (STJ)</vt:lpstr>
      <vt:lpstr>Superconducting Tunnel Junctions (STJ)</vt:lpstr>
      <vt:lpstr>Superconducting Tunnel Junctions</vt:lpstr>
      <vt:lpstr>BeEST experiment</vt:lpstr>
      <vt:lpstr>BeEST experiment</vt:lpstr>
      <vt:lpstr>BeEST experiment</vt:lpstr>
      <vt:lpstr>BeEST experiment</vt:lpstr>
      <vt:lpstr>How to use short-lived nuclei ?</vt:lpstr>
      <vt:lpstr>How to use short-lived nuclei ?</vt:lpstr>
      <vt:lpstr>How to use short-lived nuclei ?</vt:lpstr>
      <vt:lpstr>How to use short-lived nuclei ?</vt:lpstr>
      <vt:lpstr>III. SALER Set up</vt:lpstr>
      <vt:lpstr>SALER Experiment</vt:lpstr>
      <vt:lpstr>SALER Experiment</vt:lpstr>
      <vt:lpstr>SALER Experiment</vt:lpstr>
      <vt:lpstr>Unshielded device</vt:lpstr>
      <vt:lpstr>Unshielded device</vt:lpstr>
      <vt:lpstr>Unshielded device</vt:lpstr>
      <vt:lpstr>Shielding</vt:lpstr>
      <vt:lpstr>Shielding</vt:lpstr>
      <vt:lpstr>Shielding</vt:lpstr>
      <vt:lpstr>Shielding</vt:lpstr>
      <vt:lpstr>Assembling</vt:lpstr>
      <vt:lpstr>Assembling</vt:lpstr>
      <vt:lpstr>Laser calibration</vt:lpstr>
      <vt:lpstr>Laser calibration</vt:lpstr>
      <vt:lpstr>Laser calibration</vt:lpstr>
      <vt:lpstr>Laser calibration</vt:lpstr>
      <vt:lpstr>Laser calibration</vt:lpstr>
      <vt:lpstr>Conclusion and outlook</vt:lpstr>
      <vt:lpstr>Conclusion and outlook</vt:lpstr>
      <vt:lpstr>Conclusion and outlook</vt:lpstr>
      <vt:lpstr>Conclusion and outlook</vt:lpstr>
      <vt:lpstr>Collaboration</vt:lpstr>
      <vt:lpstr>Thanks for listening !</vt:lpstr>
      <vt:lpstr>Back-up </vt:lpstr>
      <vt:lpstr>Superconducting Tunnel Junctions</vt:lpstr>
      <vt:lpstr>Superconducting Tunnel Junctions</vt:lpstr>
      <vt:lpstr>Superconducting Tunnel Junctions</vt:lpstr>
      <vt:lpstr>About BeEST results</vt:lpstr>
      <vt:lpstr>Stastical Uncertainties (from Andrew Marino’s poster)</vt:lpstr>
      <vt:lpstr>Beta decay spectrum</vt:lpstr>
      <vt:lpstr>Beta decay to probe BSM physics</vt:lpstr>
      <vt:lpstr>Extension of SM Lagrangian (V.Dumenil)</vt:lpstr>
      <vt:lpstr>Effects on the recoil spectrum</vt:lpstr>
      <vt:lpstr>ASGARD</vt:lpstr>
      <vt:lpstr>What about fierz interference term ?</vt:lpstr>
      <vt:lpstr>Material effects </vt:lpstr>
      <vt:lpstr>The importance of background</vt:lpstr>
      <vt:lpstr>Elastic cross-section studies</vt:lpstr>
      <vt:lpstr>STJs for SALER</vt:lpstr>
      <vt:lpstr>STJs for SALER</vt:lpstr>
      <vt:lpstr>Electronic pickup </vt:lpstr>
      <vt:lpstr>Additional photos</vt:lpstr>
      <vt:lpstr>Laser calibration</vt:lpstr>
      <vt:lpstr>Additional laser photos</vt:lpstr>
      <vt:lpstr>STJs masks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Driss Guillet</dc:creator>
  <cp:lastModifiedBy>Driss Guillet</cp:lastModifiedBy>
  <cp:revision>113</cp:revision>
  <dcterms:created xsi:type="dcterms:W3CDTF">2025-06-23T08:34:17Z</dcterms:created>
  <dcterms:modified xsi:type="dcterms:W3CDTF">2026-03-17T13:01:30Z</dcterms:modified>
</cp:coreProperties>
</file>