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887" r:id="rId2"/>
    <p:sldId id="956" r:id="rId3"/>
    <p:sldId id="281" r:id="rId4"/>
    <p:sldId id="332" r:id="rId5"/>
    <p:sldId id="811" r:id="rId6"/>
    <p:sldId id="407" r:id="rId7"/>
    <p:sldId id="411" r:id="rId8"/>
    <p:sldId id="390" r:id="rId9"/>
    <p:sldId id="415" r:id="rId10"/>
    <p:sldId id="414" r:id="rId11"/>
    <p:sldId id="471" r:id="rId12"/>
    <p:sldId id="877" r:id="rId13"/>
    <p:sldId id="949" r:id="rId14"/>
    <p:sldId id="952" r:id="rId15"/>
    <p:sldId id="954" r:id="rId16"/>
    <p:sldId id="955" r:id="rId17"/>
    <p:sldId id="943" r:id="rId18"/>
    <p:sldId id="965" r:id="rId19"/>
    <p:sldId id="964" r:id="rId20"/>
    <p:sldId id="966" r:id="rId21"/>
    <p:sldId id="958" r:id="rId22"/>
    <p:sldId id="959" r:id="rId23"/>
    <p:sldId id="960" r:id="rId24"/>
    <p:sldId id="961" r:id="rId25"/>
    <p:sldId id="962" r:id="rId26"/>
    <p:sldId id="957" r:id="rId27"/>
    <p:sldId id="967" r:id="rId28"/>
    <p:sldId id="272" r:id="rId29"/>
    <p:sldId id="932" r:id="rId30"/>
    <p:sldId id="940" r:id="rId31"/>
    <p:sldId id="951" r:id="rId32"/>
    <p:sldId id="913" r:id="rId33"/>
    <p:sldId id="417" r:id="rId34"/>
    <p:sldId id="941" r:id="rId35"/>
    <p:sldId id="914" r:id="rId36"/>
    <p:sldId id="809" r:id="rId37"/>
    <p:sldId id="312" r:id="rId38"/>
    <p:sldId id="533" r:id="rId39"/>
    <p:sldId id="715" r:id="rId40"/>
    <p:sldId id="674" r:id="rId41"/>
    <p:sldId id="675" r:id="rId42"/>
    <p:sldId id="771"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9600"/>
    <a:srgbClr val="F9BA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4757" autoAdjust="0"/>
  </p:normalViewPr>
  <p:slideViewPr>
    <p:cSldViewPr snapToGrid="0">
      <p:cViewPr varScale="1">
        <p:scale>
          <a:sx n="107" d="100"/>
          <a:sy n="107" d="100"/>
        </p:scale>
        <p:origin x="16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3B9F-452C-419B-9C49-F415F37DA24D}" type="datetimeFigureOut">
              <a:rPr lang="fr-FR" smtClean="0"/>
              <a:t>17/03/2026</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F80F5-A724-4784-99FD-8C8E3F61CD85}" type="slidenum">
              <a:rPr lang="fr-FR" smtClean="0"/>
              <a:t>‹#›</a:t>
            </a:fld>
            <a:endParaRPr lang="fr-FR"/>
          </a:p>
        </p:txBody>
      </p:sp>
    </p:spTree>
    <p:extLst>
      <p:ext uri="{BB962C8B-B14F-4D97-AF65-F5344CB8AC3E}">
        <p14:creationId xmlns:p14="http://schemas.microsoft.com/office/powerpoint/2010/main" val="272049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direct.com/topics/physics-and-astronomy/multipol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ciencedirect.com/topics/physics-and-astronomy/dipole-moment" TargetMode="External"/><Relationship Id="rId5" Type="http://schemas.openxmlformats.org/officeDocument/2006/relationships/hyperlink" Target="https://www.sciencedirect.com/topics/physics-and-astronomy/quadrupole" TargetMode="External"/><Relationship Id="rId4" Type="http://schemas.openxmlformats.org/officeDocument/2006/relationships/hyperlink" Target="https://www.sciencedirect.com/topics/physics-and-astronomy/electric-charg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5459F-A7E0-4AB0-B1E2-0E07BF6EF00A}" type="slidenum">
              <a:rPr lang="de-DE" smtClean="0"/>
              <a:t>4</a:t>
            </a:fld>
            <a:endParaRPr lang="de-DE"/>
          </a:p>
        </p:txBody>
      </p:sp>
    </p:spTree>
    <p:extLst>
      <p:ext uri="{BB962C8B-B14F-4D97-AF65-F5344CB8AC3E}">
        <p14:creationId xmlns:p14="http://schemas.microsoft.com/office/powerpoint/2010/main" val="260881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 The magnetic dipole moment µ provides a fingerprint of the shell model orbit the valence nucleon(s) occupy [deG22]. The electric quadrupole moment, Q, provides a measure of the deformation and shape of the proton distribution of the nucleus, thus complementing the information provided by measurements of the nuclear mean-squared charge radius. These are all well-established as exceedingly potent observables to test and guide the development of nuclear theory [Pas13, Co15, Ver22, Sas22, Soh23, </a:t>
            </a:r>
            <a:r>
              <a:rPr lang="en-US" sz="1800" dirty="0">
                <a:effectLst/>
                <a:latin typeface="Times New Roman" panose="02020603050405020304" pitchFamily="18" charset="0"/>
                <a:ea typeface="Times New Roman" panose="02020603050405020304" pitchFamily="18" charset="0"/>
              </a:rPr>
              <a:t>Seu23</a:t>
            </a:r>
            <a:r>
              <a:rPr lang="en-GB" sz="1800"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fld id="{76EF80F5-A724-4784-99FD-8C8E3F61CD85}" type="slidenum">
              <a:rPr lang="fr-FR" smtClean="0"/>
              <a:t>5</a:t>
            </a:fld>
            <a:endParaRPr lang="fr-FR"/>
          </a:p>
        </p:txBody>
      </p:sp>
    </p:spTree>
    <p:extLst>
      <p:ext uri="{BB962C8B-B14F-4D97-AF65-F5344CB8AC3E}">
        <p14:creationId xmlns:p14="http://schemas.microsoft.com/office/powerpoint/2010/main" val="206298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electromagnetic properties could be described completely by specifying the charge and current densities of this assembly. Only the protons can contribute to the former while, in addition to the proton.</a:t>
            </a:r>
          </a:p>
          <a:p>
            <a:r>
              <a:rPr lang="en-US" dirty="0"/>
              <a:t>currents, the spin currents of both neutrons and protons can contribute to the latter. f Such a description is unwieldy, however, and it is more convenient to describe the electromagnetic properties in terms of the electromagnetic multipole moments.</a:t>
            </a:r>
          </a:p>
          <a:p>
            <a:endParaRPr lang="en-US" dirty="0"/>
          </a:p>
          <a:p>
            <a:r>
              <a:rPr lang="en-US" dirty="0"/>
              <a:t>The magnetic dipole moment primarily provides information about the spin structure and the overall magnetic properties of the nucleus. It doesn't directly describe the shape but rather the angular momentum distribution.</a:t>
            </a:r>
          </a:p>
          <a:p>
            <a:endParaRPr lang="en-US" dirty="0"/>
          </a:p>
          <a:p>
            <a:r>
              <a:rPr lang="en-US" dirty="0"/>
              <a:t>Electric moments characterize the distribution of charge in the nucleus. As is known, the charge distribution can be expanded into </a:t>
            </a:r>
            <a:r>
              <a:rPr lang="en-US" dirty="0">
                <a:hlinkClick r:id="rId3" tooltip="Learn more about multipoles from ScienceDirect's AI-generated Topic Pages"/>
              </a:rPr>
              <a:t>multipoles</a:t>
            </a:r>
            <a:r>
              <a:rPr lang="en-US" dirty="0"/>
              <a:t> and represent the distribution as a superposition of model combinations of </a:t>
            </a:r>
            <a:r>
              <a:rPr lang="en-US" dirty="0">
                <a:hlinkClick r:id="rId4" tooltip="Learn more about electric charges from ScienceDirect's AI-generated Topic Pages"/>
              </a:rPr>
              <a:t>electric charges</a:t>
            </a:r>
            <a:r>
              <a:rPr lang="en-US" dirty="0"/>
              <a:t>: dipole, </a:t>
            </a:r>
            <a:r>
              <a:rPr lang="en-US" dirty="0">
                <a:hlinkClick r:id="rId5" tooltip="Learn more about quadrupole from ScienceDirect's AI-generated Topic Pages"/>
              </a:rPr>
              <a:t>quadrupole</a:t>
            </a:r>
            <a:r>
              <a:rPr lang="en-US" dirty="0"/>
              <a:t>, etc.</a:t>
            </a:r>
          </a:p>
          <a:p>
            <a:r>
              <a:rPr lang="en-US" dirty="0"/>
              <a:t>The </a:t>
            </a:r>
            <a:r>
              <a:rPr lang="en-US" dirty="0">
                <a:hlinkClick r:id="rId6" tooltip="Learn more about dipole moment from ScienceDirect's AI-generated Topic Pages"/>
              </a:rPr>
              <a:t>dipole moment</a:t>
            </a:r>
            <a:r>
              <a:rPr lang="en-US" dirty="0"/>
              <a:t> of the nucleus is zero. This means that there is no spatial separation of the proton (charged) and neutron (neutral) components in the nucleus, and the center of the charge distribution coincides with the center of gravity of the nucleus. This does not contradict the fact that these distributions may have different, but symmetrical, external boundaries (Section 2.3).</a:t>
            </a:r>
          </a:p>
          <a:p>
            <a:r>
              <a:rPr lang="en-US" dirty="0"/>
              <a:t>For nuclei, the quadrupole moment characterizes the deviation of the charge distribution from sphericity. In spherically symmetric nuclei, it is zero. However, in </a:t>
            </a:r>
            <a:r>
              <a:rPr lang="en-US" dirty="0" err="1"/>
              <a:t>nonspherical</a:t>
            </a:r>
            <a:r>
              <a:rPr lang="en-US" dirty="0"/>
              <a:t> nuclei the quadrupole moment is nonzero. Thus, for a nucleus in the form of a prolate ellipsoid elongated along the spin, the quadrupole moment has a positive value, and for a nucleus in the form of an oblate ellipsoid with respect to the direction of the spin, it is negative.</a:t>
            </a:r>
          </a:p>
          <a:p>
            <a:r>
              <a:rPr lang="en-US" dirty="0"/>
              <a:t>Deviations from spherical symmetry in most cases do not exceed 10</a:t>
            </a:r>
          </a:p>
          <a:p>
            <a:endParaRPr lang="fr-FR" dirty="0"/>
          </a:p>
        </p:txBody>
      </p:sp>
      <p:sp>
        <p:nvSpPr>
          <p:cNvPr id="4" name="Slide Number Placeholder 3"/>
          <p:cNvSpPr>
            <a:spLocks noGrp="1"/>
          </p:cNvSpPr>
          <p:nvPr>
            <p:ph type="sldNum" sz="quarter" idx="5"/>
          </p:nvPr>
        </p:nvSpPr>
        <p:spPr/>
        <p:txBody>
          <a:bodyPr/>
          <a:lstStyle/>
          <a:p>
            <a:fld id="{76EF80F5-A724-4784-99FD-8C8E3F61CD85}" type="slidenum">
              <a:rPr lang="fr-FR" smtClean="0"/>
              <a:t>7</a:t>
            </a:fld>
            <a:endParaRPr lang="fr-FR"/>
          </a:p>
        </p:txBody>
      </p:sp>
    </p:spTree>
    <p:extLst>
      <p:ext uri="{BB962C8B-B14F-4D97-AF65-F5344CB8AC3E}">
        <p14:creationId xmlns:p14="http://schemas.microsoft.com/office/powerpoint/2010/main" val="1456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proton </a:t>
            </a:r>
            <a:r>
              <a:rPr lang="en-US" dirty="0" err="1"/>
              <a:t>gl</a:t>
            </a:r>
            <a:r>
              <a:rPr lang="en-US" dirty="0"/>
              <a:t>=1 and </a:t>
            </a:r>
            <a:r>
              <a:rPr lang="en-US" dirty="0" err="1"/>
              <a:t>gs</a:t>
            </a:r>
            <a:r>
              <a:rPr lang="en-US" dirty="0"/>
              <a:t>=5.587 while for a neutron </a:t>
            </a:r>
            <a:r>
              <a:rPr lang="en-US" dirty="0" err="1"/>
              <a:t>gl</a:t>
            </a:r>
            <a:r>
              <a:rPr lang="en-US" dirty="0"/>
              <a:t>=0 and </a:t>
            </a:r>
            <a:r>
              <a:rPr lang="en-US" dirty="0" err="1"/>
              <a:t>gs</a:t>
            </a:r>
            <a:r>
              <a:rPr lang="en-US" dirty="0"/>
              <a:t>= 3.826.</a:t>
            </a:r>
          </a:p>
          <a:p>
            <a:endParaRPr lang="en-US" dirty="0"/>
          </a:p>
          <a:p>
            <a:r>
              <a:rPr lang="en-US" b="1" dirty="0"/>
              <a:t>orbital angular momentum</a:t>
            </a:r>
            <a:r>
              <a:rPr lang="en-US" dirty="0"/>
              <a:t> (usually denoted </a:t>
            </a:r>
            <a:r>
              <a:rPr lang="en-US" b="1" dirty="0"/>
              <a:t>L</a:t>
            </a:r>
            <a:r>
              <a:rPr lang="en-US" dirty="0"/>
              <a:t>), and </a:t>
            </a:r>
            <a:r>
              <a:rPr lang="en-US" b="1" dirty="0"/>
              <a:t>spin angular momentum (S)</a:t>
            </a:r>
            <a:endParaRPr lang="fr-FR" dirty="0"/>
          </a:p>
        </p:txBody>
      </p:sp>
      <p:sp>
        <p:nvSpPr>
          <p:cNvPr id="4" name="Slide Number Placeholder 3"/>
          <p:cNvSpPr>
            <a:spLocks noGrp="1"/>
          </p:cNvSpPr>
          <p:nvPr>
            <p:ph type="sldNum" sz="quarter" idx="5"/>
          </p:nvPr>
        </p:nvSpPr>
        <p:spPr/>
        <p:txBody>
          <a:bodyPr/>
          <a:lstStyle/>
          <a:p>
            <a:fld id="{76EF80F5-A724-4784-99FD-8C8E3F61CD85}" type="slidenum">
              <a:rPr lang="fr-FR" smtClean="0"/>
              <a:t>8</a:t>
            </a:fld>
            <a:endParaRPr lang="fr-FR"/>
          </a:p>
        </p:txBody>
      </p:sp>
    </p:spTree>
    <p:extLst>
      <p:ext uri="{BB962C8B-B14F-4D97-AF65-F5344CB8AC3E}">
        <p14:creationId xmlns:p14="http://schemas.microsoft.com/office/powerpoint/2010/main" val="65187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Indium Z= 49</a:t>
            </a:r>
          </a:p>
        </p:txBody>
      </p:sp>
      <p:sp>
        <p:nvSpPr>
          <p:cNvPr id="4" name="Slide Number Placeholder 3"/>
          <p:cNvSpPr>
            <a:spLocks noGrp="1"/>
          </p:cNvSpPr>
          <p:nvPr>
            <p:ph type="sldNum" sz="quarter" idx="5"/>
          </p:nvPr>
        </p:nvSpPr>
        <p:spPr/>
        <p:txBody>
          <a:bodyPr/>
          <a:lstStyle/>
          <a:p>
            <a:fld id="{76EF80F5-A724-4784-99FD-8C8E3F61CD85}" type="slidenum">
              <a:rPr lang="fr-FR" smtClean="0"/>
              <a:t>9</a:t>
            </a:fld>
            <a:endParaRPr lang="fr-FR"/>
          </a:p>
        </p:txBody>
      </p:sp>
    </p:spTree>
    <p:extLst>
      <p:ext uri="{BB962C8B-B14F-4D97-AF65-F5344CB8AC3E}">
        <p14:creationId xmlns:p14="http://schemas.microsoft.com/office/powerpoint/2010/main" val="137084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76EF80F5-A724-4784-99FD-8C8E3F61CD85}" type="slidenum">
              <a:rPr lang="fr-FR" smtClean="0"/>
              <a:t>10</a:t>
            </a:fld>
            <a:endParaRPr lang="fr-FR"/>
          </a:p>
        </p:txBody>
      </p:sp>
    </p:spTree>
    <p:extLst>
      <p:ext uri="{BB962C8B-B14F-4D97-AF65-F5344CB8AC3E}">
        <p14:creationId xmlns:p14="http://schemas.microsoft.com/office/powerpoint/2010/main" val="256349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76EF80F5-A724-4784-99FD-8C8E3F61CD85}" type="slidenum">
              <a:rPr lang="fr-FR" smtClean="0"/>
              <a:t>11</a:t>
            </a:fld>
            <a:endParaRPr lang="fr-FR"/>
          </a:p>
        </p:txBody>
      </p:sp>
    </p:spTree>
    <p:extLst>
      <p:ext uri="{BB962C8B-B14F-4D97-AF65-F5344CB8AC3E}">
        <p14:creationId xmlns:p14="http://schemas.microsoft.com/office/powerpoint/2010/main" val="125052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B9BDFC-D7DF-4D5B-9BB8-AA8C52189604}"/>
              </a:ext>
            </a:extLst>
          </p:cNvPr>
          <p:cNvSpPr/>
          <p:nvPr/>
        </p:nvSpPr>
        <p:spPr>
          <a:xfrm>
            <a:off x="0" y="8371"/>
            <a:ext cx="12191998" cy="6841264"/>
          </a:xfrm>
          <a:prstGeom prst="rect">
            <a:avLst/>
          </a:prstGeom>
          <a:gradFill flip="none" rotWithShape="1">
            <a:gsLst>
              <a:gs pos="48000">
                <a:schemeClr val="accent2">
                  <a:lumMod val="75000"/>
                </a:schemeClr>
              </a:gs>
              <a:gs pos="99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2D1B544-0A74-4338-889E-E9D61FC81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ous-titre 2">
            <a:extLst>
              <a:ext uri="{FF2B5EF4-FFF2-40B4-BE49-F238E27FC236}">
                <a16:creationId xmlns:a16="http://schemas.microsoft.com/office/drawing/2014/main" id="{7D75E097-B5AF-4719-84D3-9505B1803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Espace réservé de la date 3">
            <a:extLst>
              <a:ext uri="{FF2B5EF4-FFF2-40B4-BE49-F238E27FC236}">
                <a16:creationId xmlns:a16="http://schemas.microsoft.com/office/drawing/2014/main" id="{5881A2CC-291F-4437-9D2C-872DC190A10D}"/>
              </a:ext>
            </a:extLst>
          </p:cNvPr>
          <p:cNvSpPr>
            <a:spLocks noGrp="1"/>
          </p:cNvSpPr>
          <p:nvPr>
            <p:ph type="dt" sz="half" idx="10"/>
          </p:nvPr>
        </p:nvSpPr>
        <p:spPr/>
        <p:txBody>
          <a:bodyPr/>
          <a:lstStyle/>
          <a:p>
            <a:fld id="{3120A27B-2BD6-4F8D-AC4F-C49B4542FBD5}" type="datetime1">
              <a:rPr lang="fr-FR" smtClean="0"/>
              <a:t>17/03/2026</a:t>
            </a:fld>
            <a:endParaRPr lang="fr-FR"/>
          </a:p>
        </p:txBody>
      </p:sp>
      <p:sp>
        <p:nvSpPr>
          <p:cNvPr id="5" name="Espace réservé du pied de page 4">
            <a:extLst>
              <a:ext uri="{FF2B5EF4-FFF2-40B4-BE49-F238E27FC236}">
                <a16:creationId xmlns:a16="http://schemas.microsoft.com/office/drawing/2014/main" id="{E9DD9995-B584-4818-A5CA-52D914283C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7F8A3F-A5C8-452F-8A32-5A0B079E5858}"/>
              </a:ext>
            </a:extLst>
          </p:cNvPr>
          <p:cNvSpPr>
            <a:spLocks noGrp="1"/>
          </p:cNvSpPr>
          <p:nvPr>
            <p:ph type="sldNum" sz="quarter" idx="12"/>
          </p:nvPr>
        </p:nvSpPr>
        <p:spPr/>
        <p:txBody>
          <a:bodyPr/>
          <a:lstStyle/>
          <a:p>
            <a:fld id="{F8F1DF15-C229-48B7-BAF9-986BF1C52604}" type="slidenum">
              <a:rPr lang="fr-FR" smtClean="0"/>
              <a:t>‹#›</a:t>
            </a:fld>
            <a:endParaRPr lang="fr-FR"/>
          </a:p>
        </p:txBody>
      </p:sp>
      <p:sp>
        <p:nvSpPr>
          <p:cNvPr id="8" name="Triangle isocèle 7">
            <a:extLst>
              <a:ext uri="{FF2B5EF4-FFF2-40B4-BE49-F238E27FC236}">
                <a16:creationId xmlns:a16="http://schemas.microsoft.com/office/drawing/2014/main" id="{1211F719-F482-4AFF-9A06-AE3262CCA39F}"/>
              </a:ext>
            </a:extLst>
          </p:cNvPr>
          <p:cNvSpPr/>
          <p:nvPr/>
        </p:nvSpPr>
        <p:spPr>
          <a:xfrm rot="10800000">
            <a:off x="5313680" y="8366"/>
            <a:ext cx="6878318" cy="936511"/>
          </a:xfrm>
          <a:prstGeom prst="triangle">
            <a:avLst>
              <a:gd name="adj" fmla="val 0"/>
            </a:avLst>
          </a:prstGeom>
          <a:gradFill>
            <a:gsLst>
              <a:gs pos="0">
                <a:schemeClr val="accent3">
                  <a:lumMod val="40000"/>
                  <a:lumOff val="60000"/>
                  <a:alpha val="21000"/>
                </a:schemeClr>
              </a:gs>
              <a:gs pos="30000">
                <a:schemeClr val="tx2">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EAA029F0-5518-4B09-A2E8-E015502BABFD}"/>
              </a:ext>
            </a:extLst>
          </p:cNvPr>
          <p:cNvSpPr/>
          <p:nvPr/>
        </p:nvSpPr>
        <p:spPr>
          <a:xfrm rot="10800000">
            <a:off x="8191500" y="8365"/>
            <a:ext cx="4000498" cy="1139710"/>
          </a:xfrm>
          <a:prstGeom prst="triangle">
            <a:avLst>
              <a:gd name="adj" fmla="val 0"/>
            </a:avLst>
          </a:prstGeom>
          <a:gradFill>
            <a:gsLst>
              <a:gs pos="0">
                <a:schemeClr val="accent1">
                  <a:lumMod val="50000"/>
                </a:schemeClr>
              </a:gs>
              <a:gs pos="62000">
                <a:schemeClr val="bg2">
                  <a:lumMod val="2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77519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BD67E-8D65-4670-ADF6-5D93DB334693}"/>
              </a:ext>
            </a:extLst>
          </p:cNvPr>
          <p:cNvSpPr>
            <a:spLocks noGrp="1"/>
          </p:cNvSpPr>
          <p:nvPr>
            <p:ph type="title"/>
          </p:nvPr>
        </p:nvSpPr>
        <p:spPr/>
        <p:txBody>
          <a:bodyPr/>
          <a:lstStyle/>
          <a:p>
            <a:r>
              <a:rPr lang="en-US"/>
              <a:t>Click to edit Master title style</a:t>
            </a:r>
            <a:endParaRPr lang="fr-FR"/>
          </a:p>
        </p:txBody>
      </p:sp>
      <p:sp>
        <p:nvSpPr>
          <p:cNvPr id="3" name="Espace réservé du texte vertical 2">
            <a:extLst>
              <a:ext uri="{FF2B5EF4-FFF2-40B4-BE49-F238E27FC236}">
                <a16:creationId xmlns:a16="http://schemas.microsoft.com/office/drawing/2014/main" id="{4CA8F633-09FE-47CF-A039-ED2E689DF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F40A89D5-F7AE-4258-B0AA-113035300294}"/>
              </a:ext>
            </a:extLst>
          </p:cNvPr>
          <p:cNvSpPr>
            <a:spLocks noGrp="1"/>
          </p:cNvSpPr>
          <p:nvPr>
            <p:ph type="dt" sz="half" idx="10"/>
          </p:nvPr>
        </p:nvSpPr>
        <p:spPr/>
        <p:txBody>
          <a:bodyPr/>
          <a:lstStyle/>
          <a:p>
            <a:fld id="{0D5B5455-634C-47B3-956A-46E00D8FD7F4}" type="datetime1">
              <a:rPr lang="fr-FR" smtClean="0"/>
              <a:t>17/03/2026</a:t>
            </a:fld>
            <a:endParaRPr lang="fr-FR"/>
          </a:p>
        </p:txBody>
      </p:sp>
      <p:sp>
        <p:nvSpPr>
          <p:cNvPr id="5" name="Espace réservé du pied de page 4">
            <a:extLst>
              <a:ext uri="{FF2B5EF4-FFF2-40B4-BE49-F238E27FC236}">
                <a16:creationId xmlns:a16="http://schemas.microsoft.com/office/drawing/2014/main" id="{36CD614E-DAA0-40D8-B369-A47E29B7EB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16F35C-E03A-4A6A-98E8-2149A73707B6}"/>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163427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D9FCCF6-A638-424A-8717-08A8C82408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Espace réservé du texte vertical 2">
            <a:extLst>
              <a:ext uri="{FF2B5EF4-FFF2-40B4-BE49-F238E27FC236}">
                <a16:creationId xmlns:a16="http://schemas.microsoft.com/office/drawing/2014/main" id="{E2CF5E33-3FFC-487F-B272-E3C2B5D12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BFDB5CE8-E60A-461A-863E-52BF171BCC7D}"/>
              </a:ext>
            </a:extLst>
          </p:cNvPr>
          <p:cNvSpPr>
            <a:spLocks noGrp="1"/>
          </p:cNvSpPr>
          <p:nvPr>
            <p:ph type="dt" sz="half" idx="10"/>
          </p:nvPr>
        </p:nvSpPr>
        <p:spPr/>
        <p:txBody>
          <a:bodyPr/>
          <a:lstStyle/>
          <a:p>
            <a:fld id="{22F5C4C4-7C5B-4339-992C-D831375CBCD9}" type="datetime1">
              <a:rPr lang="fr-FR" smtClean="0"/>
              <a:t>17/03/2026</a:t>
            </a:fld>
            <a:endParaRPr lang="fr-FR"/>
          </a:p>
        </p:txBody>
      </p:sp>
      <p:sp>
        <p:nvSpPr>
          <p:cNvPr id="5" name="Espace réservé du pied de page 4">
            <a:extLst>
              <a:ext uri="{FF2B5EF4-FFF2-40B4-BE49-F238E27FC236}">
                <a16:creationId xmlns:a16="http://schemas.microsoft.com/office/drawing/2014/main" id="{3076BE9D-6D8A-4A8E-8D92-F8C868DAFA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98EFBC-5394-4CE7-8727-01D4DD22E160}"/>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163528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F4A7E16A-3F03-4B7C-9988-FD6588BE6220}" type="datetime1">
              <a:rPr lang="nl-BE" smtClean="0"/>
              <a:t>17/03/2026</a:t>
            </a:fld>
            <a:endParaRPr lang="nl-NL"/>
          </a:p>
        </p:txBody>
      </p:sp>
      <p:sp>
        <p:nvSpPr>
          <p:cNvPr id="5" name="Tijdelijke aanduiding voor voettekst 4"/>
          <p:cNvSpPr>
            <a:spLocks noGrp="1"/>
          </p:cNvSpPr>
          <p:nvPr>
            <p:ph type="ftr" sz="quarter" idx="11"/>
          </p:nvPr>
        </p:nvSpPr>
        <p:spPr/>
        <p:txBody>
          <a:bodyPr/>
          <a:lstStyle/>
          <a:p>
            <a:r>
              <a:rPr lang="nl-NL"/>
              <a:t>Faculty, department, unit ...</a:t>
            </a:r>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783222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dirty="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fld id="{B65ECA86-42C0-4492-8BE8-596217341E75}" type="datetime1">
              <a:rPr lang="nl-BE" smtClean="0"/>
              <a:t>17/03/2026</a:t>
            </a:fld>
            <a:endParaRPr lang="nl-NL" dirty="0"/>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3303163952"/>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Otsikko ja sisältö">
    <p:spTree>
      <p:nvGrpSpPr>
        <p:cNvPr id="1" name=""/>
        <p:cNvGrpSpPr/>
        <p:nvPr/>
      </p:nvGrpSpPr>
      <p:grpSpPr>
        <a:xfrm>
          <a:off x="0" y="0"/>
          <a:ext cx="0" cy="0"/>
          <a:chOff x="0" y="0"/>
          <a:chExt cx="0" cy="0"/>
        </a:xfrm>
      </p:grpSpPr>
      <p:sp>
        <p:nvSpPr>
          <p:cNvPr id="11" name="Otsikon paikkamerkki 1"/>
          <p:cNvSpPr>
            <a:spLocks noGrp="1"/>
          </p:cNvSpPr>
          <p:nvPr>
            <p:ph type="title"/>
          </p:nvPr>
        </p:nvSpPr>
        <p:spPr>
          <a:xfrm>
            <a:off x="609603" y="637579"/>
            <a:ext cx="982455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en-US"/>
              <a:t>Click to edit Master title style</a:t>
            </a:r>
            <a:endParaRPr lang="fi-FI" dirty="0"/>
          </a:p>
        </p:txBody>
      </p:sp>
      <p:sp>
        <p:nvSpPr>
          <p:cNvPr id="13" name="Tekstin paikkamerkki 2"/>
          <p:cNvSpPr>
            <a:spLocks noGrp="1"/>
          </p:cNvSpPr>
          <p:nvPr>
            <p:ph idx="1"/>
          </p:nvPr>
        </p:nvSpPr>
        <p:spPr>
          <a:xfrm>
            <a:off x="609600" y="1844699"/>
            <a:ext cx="109728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 name="Date Placeholder 1">
            <a:extLst>
              <a:ext uri="{FF2B5EF4-FFF2-40B4-BE49-F238E27FC236}">
                <a16:creationId xmlns:a16="http://schemas.microsoft.com/office/drawing/2014/main" id="{4A034624-0012-47EF-AAA3-E8EC320F3676}"/>
              </a:ext>
            </a:extLst>
          </p:cNvPr>
          <p:cNvSpPr>
            <a:spLocks noGrp="1"/>
          </p:cNvSpPr>
          <p:nvPr>
            <p:ph type="dt" sz="half" idx="10"/>
          </p:nvPr>
        </p:nvSpPr>
        <p:spPr/>
        <p:txBody>
          <a:bodyPr/>
          <a:lstStyle/>
          <a:p>
            <a:endParaRPr lang="nl-NL" dirty="0"/>
          </a:p>
        </p:txBody>
      </p:sp>
      <p:sp>
        <p:nvSpPr>
          <p:cNvPr id="3" name="Footer Placeholder 2">
            <a:extLst>
              <a:ext uri="{FF2B5EF4-FFF2-40B4-BE49-F238E27FC236}">
                <a16:creationId xmlns:a16="http://schemas.microsoft.com/office/drawing/2014/main" id="{E32EAFB3-F897-4F98-9BCC-05C69AA15C2E}"/>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id="{1C7BE745-0452-4044-B492-71C4C253DDF6}"/>
              </a:ext>
            </a:extLst>
          </p:cNvPr>
          <p:cNvSpPr>
            <a:spLocks noGrp="1"/>
          </p:cNvSpPr>
          <p:nvPr>
            <p:ph type="sldNum" sz="quarter" idx="12"/>
          </p:nvPr>
        </p:nvSpPr>
        <p:spPr/>
        <p:txBody>
          <a:bodyPr/>
          <a:lstStyle/>
          <a:p>
            <a:fld id="{0A297500-7527-634B-90F4-69D0994C32B4}" type="slidenum">
              <a:rPr lang="nl-NL" smtClean="0"/>
              <a:pPr/>
              <a:t>‹#›</a:t>
            </a:fld>
            <a:endParaRPr lang="nl-NL" dirty="0"/>
          </a:p>
        </p:txBody>
      </p:sp>
    </p:spTree>
    <p:extLst>
      <p:ext uri="{BB962C8B-B14F-4D97-AF65-F5344CB8AC3E}">
        <p14:creationId xmlns:p14="http://schemas.microsoft.com/office/powerpoint/2010/main" val="149111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891E0-7769-4079-9B87-D5BF0A4C66EB}"/>
              </a:ext>
            </a:extLst>
          </p:cNvPr>
          <p:cNvSpPr>
            <a:spLocks noGrp="1"/>
          </p:cNvSpPr>
          <p:nvPr>
            <p:ph type="title"/>
          </p:nvPr>
        </p:nvSpPr>
        <p:spPr/>
        <p:txBody>
          <a:body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7797656F-10CC-4E89-998A-4E70C26F4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5819E167-D0FD-4710-A2F4-90EBC4A7B7F3}"/>
              </a:ext>
            </a:extLst>
          </p:cNvPr>
          <p:cNvSpPr>
            <a:spLocks noGrp="1"/>
          </p:cNvSpPr>
          <p:nvPr>
            <p:ph type="dt" sz="half" idx="10"/>
          </p:nvPr>
        </p:nvSpPr>
        <p:spPr/>
        <p:txBody>
          <a:bodyPr/>
          <a:lstStyle/>
          <a:p>
            <a:fld id="{78336414-B074-4F24-930F-1D86BC9BF0A5}" type="datetime1">
              <a:rPr lang="fr-FR" smtClean="0"/>
              <a:t>17/03/2026</a:t>
            </a:fld>
            <a:endParaRPr lang="fr-FR"/>
          </a:p>
        </p:txBody>
      </p:sp>
      <p:sp>
        <p:nvSpPr>
          <p:cNvPr id="5" name="Espace réservé du pied de page 4">
            <a:extLst>
              <a:ext uri="{FF2B5EF4-FFF2-40B4-BE49-F238E27FC236}">
                <a16:creationId xmlns:a16="http://schemas.microsoft.com/office/drawing/2014/main" id="{0EBE8EA1-0D71-4310-84C9-B91A5FAB0E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BB796A-EB7C-4821-B251-1C65F1CF567C}"/>
              </a:ext>
            </a:extLst>
          </p:cNvPr>
          <p:cNvSpPr>
            <a:spLocks noGrp="1"/>
          </p:cNvSpPr>
          <p:nvPr>
            <p:ph type="sldNum" sz="quarter" idx="12"/>
          </p:nvPr>
        </p:nvSpPr>
        <p:spPr>
          <a:xfrm>
            <a:off x="11612882" y="0"/>
            <a:ext cx="579118" cy="433387"/>
          </a:xfrm>
        </p:spPr>
        <p:txBody>
          <a:bodyPr/>
          <a:lstStyle>
            <a:lvl1pPr>
              <a:defRPr sz="1600">
                <a:solidFill>
                  <a:schemeClr val="bg1"/>
                </a:solidFill>
              </a:defRPr>
            </a:lvl1pPr>
          </a:lstStyle>
          <a:p>
            <a:fld id="{F8F1DF15-C229-48B7-BAF9-986BF1C52604}" type="slidenum">
              <a:rPr lang="fr-FR" smtClean="0"/>
              <a:pPr/>
              <a:t>‹#›</a:t>
            </a:fld>
            <a:endParaRPr lang="fr-FR" dirty="0"/>
          </a:p>
        </p:txBody>
      </p:sp>
    </p:spTree>
    <p:extLst>
      <p:ext uri="{BB962C8B-B14F-4D97-AF65-F5344CB8AC3E}">
        <p14:creationId xmlns:p14="http://schemas.microsoft.com/office/powerpoint/2010/main" val="1825302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9B924D-D5A8-4434-9934-83F6C61D4A48}"/>
              </a:ext>
            </a:extLst>
          </p:cNvPr>
          <p:cNvSpPr/>
          <p:nvPr/>
        </p:nvSpPr>
        <p:spPr>
          <a:xfrm>
            <a:off x="0" y="8371"/>
            <a:ext cx="12191998" cy="4484498"/>
          </a:xfrm>
          <a:prstGeom prst="rect">
            <a:avLst/>
          </a:prstGeom>
          <a:gradFill flip="none" rotWithShape="1">
            <a:gsLst>
              <a:gs pos="48000">
                <a:schemeClr val="accent2">
                  <a:lumMod val="75000"/>
                </a:schemeClr>
              </a:gs>
              <a:gs pos="99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B5946C3-22A9-4F74-B1B1-31CE6CF632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70F21BCE-9B13-42D8-A52F-5C7EFEB82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Espace réservé de la date 3">
            <a:extLst>
              <a:ext uri="{FF2B5EF4-FFF2-40B4-BE49-F238E27FC236}">
                <a16:creationId xmlns:a16="http://schemas.microsoft.com/office/drawing/2014/main" id="{1E68AB46-7CA1-48C1-B34F-AF588102B5BF}"/>
              </a:ext>
            </a:extLst>
          </p:cNvPr>
          <p:cNvSpPr>
            <a:spLocks noGrp="1"/>
          </p:cNvSpPr>
          <p:nvPr>
            <p:ph type="dt" sz="half" idx="10"/>
          </p:nvPr>
        </p:nvSpPr>
        <p:spPr/>
        <p:txBody>
          <a:bodyPr/>
          <a:lstStyle/>
          <a:p>
            <a:fld id="{61735CFE-2478-46BC-82A2-190E11B9EBF8}" type="datetime1">
              <a:rPr lang="fr-FR" smtClean="0"/>
              <a:t>17/03/2026</a:t>
            </a:fld>
            <a:endParaRPr lang="fr-FR"/>
          </a:p>
        </p:txBody>
      </p:sp>
      <p:sp>
        <p:nvSpPr>
          <p:cNvPr id="5" name="Espace réservé du pied de page 4">
            <a:extLst>
              <a:ext uri="{FF2B5EF4-FFF2-40B4-BE49-F238E27FC236}">
                <a16:creationId xmlns:a16="http://schemas.microsoft.com/office/drawing/2014/main" id="{966AAAD7-CAF7-46DB-92F3-69821BE396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DA8E01-6325-437D-A7CF-5254C831663C}"/>
              </a:ext>
            </a:extLst>
          </p:cNvPr>
          <p:cNvSpPr>
            <a:spLocks noGrp="1"/>
          </p:cNvSpPr>
          <p:nvPr>
            <p:ph type="sldNum" sz="quarter" idx="12"/>
          </p:nvPr>
        </p:nvSpPr>
        <p:spPr/>
        <p:txBody>
          <a:bodyPr/>
          <a:lstStyle/>
          <a:p>
            <a:fld id="{F8F1DF15-C229-48B7-BAF9-986BF1C52604}" type="slidenum">
              <a:rPr lang="fr-FR" smtClean="0"/>
              <a:t>‹#›</a:t>
            </a:fld>
            <a:endParaRPr lang="fr-FR"/>
          </a:p>
        </p:txBody>
      </p:sp>
      <p:sp>
        <p:nvSpPr>
          <p:cNvPr id="8" name="Triangle isocèle 7">
            <a:extLst>
              <a:ext uri="{FF2B5EF4-FFF2-40B4-BE49-F238E27FC236}">
                <a16:creationId xmlns:a16="http://schemas.microsoft.com/office/drawing/2014/main" id="{52E66049-1E86-402E-BE41-19A855D391F5}"/>
              </a:ext>
            </a:extLst>
          </p:cNvPr>
          <p:cNvSpPr/>
          <p:nvPr/>
        </p:nvSpPr>
        <p:spPr>
          <a:xfrm rot="10800000">
            <a:off x="5313680" y="8366"/>
            <a:ext cx="6878318" cy="936511"/>
          </a:xfrm>
          <a:prstGeom prst="triangle">
            <a:avLst>
              <a:gd name="adj" fmla="val 0"/>
            </a:avLst>
          </a:prstGeom>
          <a:gradFill>
            <a:gsLst>
              <a:gs pos="0">
                <a:schemeClr val="accent3">
                  <a:lumMod val="40000"/>
                  <a:lumOff val="60000"/>
                  <a:alpha val="21000"/>
                </a:schemeClr>
              </a:gs>
              <a:gs pos="30000">
                <a:schemeClr val="tx2">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8CACF624-D584-44BA-AE2A-A6A55FEB8022}"/>
              </a:ext>
            </a:extLst>
          </p:cNvPr>
          <p:cNvSpPr/>
          <p:nvPr/>
        </p:nvSpPr>
        <p:spPr>
          <a:xfrm rot="10800000">
            <a:off x="8191500" y="8365"/>
            <a:ext cx="4000498" cy="1139710"/>
          </a:xfrm>
          <a:prstGeom prst="triangle">
            <a:avLst>
              <a:gd name="adj" fmla="val 0"/>
            </a:avLst>
          </a:prstGeom>
          <a:gradFill>
            <a:gsLst>
              <a:gs pos="0">
                <a:schemeClr val="accent1">
                  <a:lumMod val="50000"/>
                </a:schemeClr>
              </a:gs>
              <a:gs pos="62000">
                <a:schemeClr val="bg2">
                  <a:lumMod val="2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8001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59A4C8-15EF-4E1A-8775-3A9C76A4F58D}"/>
              </a:ext>
            </a:extLst>
          </p:cNvPr>
          <p:cNvSpPr>
            <a:spLocks noGrp="1"/>
          </p:cNvSpPr>
          <p:nvPr>
            <p:ph type="title"/>
          </p:nvPr>
        </p:nvSpPr>
        <p:spPr/>
        <p:txBody>
          <a:body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A24FCF8-A8EC-450F-A189-9D75EF10A3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a:extLst>
              <a:ext uri="{FF2B5EF4-FFF2-40B4-BE49-F238E27FC236}">
                <a16:creationId xmlns:a16="http://schemas.microsoft.com/office/drawing/2014/main" id="{2B29A514-0705-4359-85DD-F0C38A1727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4">
            <a:extLst>
              <a:ext uri="{FF2B5EF4-FFF2-40B4-BE49-F238E27FC236}">
                <a16:creationId xmlns:a16="http://schemas.microsoft.com/office/drawing/2014/main" id="{77C7A89F-DA59-4642-9375-2C3679B20DA3}"/>
              </a:ext>
            </a:extLst>
          </p:cNvPr>
          <p:cNvSpPr>
            <a:spLocks noGrp="1"/>
          </p:cNvSpPr>
          <p:nvPr>
            <p:ph type="dt" sz="half" idx="10"/>
          </p:nvPr>
        </p:nvSpPr>
        <p:spPr/>
        <p:txBody>
          <a:bodyPr/>
          <a:lstStyle/>
          <a:p>
            <a:fld id="{9E0F80E4-1A95-42A5-A21F-25ABD53F998E}" type="datetime1">
              <a:rPr lang="fr-FR" smtClean="0"/>
              <a:t>17/03/2026</a:t>
            </a:fld>
            <a:endParaRPr lang="fr-FR"/>
          </a:p>
        </p:txBody>
      </p:sp>
      <p:sp>
        <p:nvSpPr>
          <p:cNvPr id="6" name="Espace réservé du pied de page 5">
            <a:extLst>
              <a:ext uri="{FF2B5EF4-FFF2-40B4-BE49-F238E27FC236}">
                <a16:creationId xmlns:a16="http://schemas.microsoft.com/office/drawing/2014/main" id="{31654376-EB3F-4081-B607-578FABFB49C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4CDE6C9-23B5-41B0-B3E8-C7C08E813A2F}"/>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2978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9803CE-71AD-4E7B-A3D0-0608DE69B102}"/>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DD19E371-08A2-45DD-BF18-0FBB5D8A1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6924F990-9124-406B-9FCD-1FFF71E885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43DF4038-F4F1-455C-B099-931F08A8C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802BF0C2-2EC6-487F-877F-D9361FC4B4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6">
            <a:extLst>
              <a:ext uri="{FF2B5EF4-FFF2-40B4-BE49-F238E27FC236}">
                <a16:creationId xmlns:a16="http://schemas.microsoft.com/office/drawing/2014/main" id="{D2639A83-7796-45C8-9783-2A5665D88888}"/>
              </a:ext>
            </a:extLst>
          </p:cNvPr>
          <p:cNvSpPr>
            <a:spLocks noGrp="1"/>
          </p:cNvSpPr>
          <p:nvPr>
            <p:ph type="dt" sz="half" idx="10"/>
          </p:nvPr>
        </p:nvSpPr>
        <p:spPr/>
        <p:txBody>
          <a:bodyPr/>
          <a:lstStyle/>
          <a:p>
            <a:fld id="{2DDE3928-B406-4B17-B7DA-B40C5E523FBC}" type="datetime1">
              <a:rPr lang="fr-FR" smtClean="0"/>
              <a:t>17/03/2026</a:t>
            </a:fld>
            <a:endParaRPr lang="fr-FR"/>
          </a:p>
        </p:txBody>
      </p:sp>
      <p:sp>
        <p:nvSpPr>
          <p:cNvPr id="8" name="Espace réservé du pied de page 7">
            <a:extLst>
              <a:ext uri="{FF2B5EF4-FFF2-40B4-BE49-F238E27FC236}">
                <a16:creationId xmlns:a16="http://schemas.microsoft.com/office/drawing/2014/main" id="{434AC9D4-C232-4E1B-9F28-327D00E596B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589194B-30BE-420C-8757-5BD9FB549933}"/>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4780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F3CAF8-E4E8-4D6B-A3E6-D31379D3854E}"/>
              </a:ext>
            </a:extLst>
          </p:cNvPr>
          <p:cNvSpPr>
            <a:spLocks noGrp="1"/>
          </p:cNvSpPr>
          <p:nvPr>
            <p:ph type="title"/>
          </p:nvPr>
        </p:nvSpPr>
        <p:spPr/>
        <p:txBody>
          <a:bodyPr/>
          <a:lstStyle/>
          <a:p>
            <a:r>
              <a:rPr lang="en-US"/>
              <a:t>Click to edit Master title style</a:t>
            </a:r>
            <a:endParaRPr lang="fr-FR"/>
          </a:p>
        </p:txBody>
      </p:sp>
      <p:sp>
        <p:nvSpPr>
          <p:cNvPr id="3" name="Espace réservé de la date 2">
            <a:extLst>
              <a:ext uri="{FF2B5EF4-FFF2-40B4-BE49-F238E27FC236}">
                <a16:creationId xmlns:a16="http://schemas.microsoft.com/office/drawing/2014/main" id="{646BC892-9DEC-4920-9370-3DE2EAAF737C}"/>
              </a:ext>
            </a:extLst>
          </p:cNvPr>
          <p:cNvSpPr>
            <a:spLocks noGrp="1"/>
          </p:cNvSpPr>
          <p:nvPr>
            <p:ph type="dt" sz="half" idx="10"/>
          </p:nvPr>
        </p:nvSpPr>
        <p:spPr/>
        <p:txBody>
          <a:bodyPr/>
          <a:lstStyle/>
          <a:p>
            <a:fld id="{4814E0D3-5FC3-497F-983D-28998499F510}" type="datetime1">
              <a:rPr lang="fr-FR" smtClean="0"/>
              <a:t>17/03/2026</a:t>
            </a:fld>
            <a:endParaRPr lang="fr-FR"/>
          </a:p>
        </p:txBody>
      </p:sp>
      <p:sp>
        <p:nvSpPr>
          <p:cNvPr id="4" name="Espace réservé du pied de page 3">
            <a:extLst>
              <a:ext uri="{FF2B5EF4-FFF2-40B4-BE49-F238E27FC236}">
                <a16:creationId xmlns:a16="http://schemas.microsoft.com/office/drawing/2014/main" id="{BA093F80-B48D-45F0-9C28-FF4C9413FB0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7911574-5D6D-43CE-ADC8-71EDC793901D}"/>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392791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C48D0E-BDA5-4288-8000-DEE3FDCC7050}"/>
              </a:ext>
            </a:extLst>
          </p:cNvPr>
          <p:cNvSpPr>
            <a:spLocks noGrp="1"/>
          </p:cNvSpPr>
          <p:nvPr>
            <p:ph type="dt" sz="half" idx="10"/>
          </p:nvPr>
        </p:nvSpPr>
        <p:spPr/>
        <p:txBody>
          <a:bodyPr/>
          <a:lstStyle/>
          <a:p>
            <a:fld id="{55739DFC-5978-4F16-8560-53DD6FB552C2}" type="datetime1">
              <a:rPr lang="fr-FR" smtClean="0"/>
              <a:t>17/03/2026</a:t>
            </a:fld>
            <a:endParaRPr lang="fr-FR"/>
          </a:p>
        </p:txBody>
      </p:sp>
      <p:sp>
        <p:nvSpPr>
          <p:cNvPr id="3" name="Espace réservé du pied de page 2">
            <a:extLst>
              <a:ext uri="{FF2B5EF4-FFF2-40B4-BE49-F238E27FC236}">
                <a16:creationId xmlns:a16="http://schemas.microsoft.com/office/drawing/2014/main" id="{8C144D3C-8133-4FCB-9EEA-3C22BA1F3BE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2B7B002-D89B-42A5-93DA-0CD95FB4D707}"/>
              </a:ext>
            </a:extLst>
          </p:cNvPr>
          <p:cNvSpPr>
            <a:spLocks noGrp="1"/>
          </p:cNvSpPr>
          <p:nvPr>
            <p:ph type="sldNum" sz="quarter" idx="12"/>
          </p:nvPr>
        </p:nvSpPr>
        <p:spPr>
          <a:xfrm>
            <a:off x="11606213" y="6424613"/>
            <a:ext cx="585787" cy="433387"/>
          </a:xfrm>
        </p:spPr>
        <p:txBody>
          <a:bodyPr/>
          <a:lstStyle>
            <a:lvl1pPr>
              <a:defRPr sz="1600">
                <a:solidFill>
                  <a:schemeClr val="tx1"/>
                </a:solidFill>
              </a:defRPr>
            </a:lvl1pPr>
          </a:lstStyle>
          <a:p>
            <a:fld id="{F8F1DF15-C229-48B7-BAF9-986BF1C52604}" type="slidenum">
              <a:rPr lang="fr-FR" smtClean="0"/>
              <a:t>‹#›</a:t>
            </a:fld>
            <a:endParaRPr lang="fr-FR"/>
          </a:p>
        </p:txBody>
      </p:sp>
    </p:spTree>
    <p:extLst>
      <p:ext uri="{BB962C8B-B14F-4D97-AF65-F5344CB8AC3E}">
        <p14:creationId xmlns:p14="http://schemas.microsoft.com/office/powerpoint/2010/main" val="1290007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7E2AB5-1CCE-41CC-A7E2-B9719497C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718A5C45-CEB2-4231-9F2D-43CF97C588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a:extLst>
              <a:ext uri="{FF2B5EF4-FFF2-40B4-BE49-F238E27FC236}">
                <a16:creationId xmlns:a16="http://schemas.microsoft.com/office/drawing/2014/main" id="{5CD69D57-6335-4810-8AE1-7A0E84370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e la date 4">
            <a:extLst>
              <a:ext uri="{FF2B5EF4-FFF2-40B4-BE49-F238E27FC236}">
                <a16:creationId xmlns:a16="http://schemas.microsoft.com/office/drawing/2014/main" id="{7ED6BB89-475C-4E3E-BD77-A0CE931563C3}"/>
              </a:ext>
            </a:extLst>
          </p:cNvPr>
          <p:cNvSpPr>
            <a:spLocks noGrp="1"/>
          </p:cNvSpPr>
          <p:nvPr>
            <p:ph type="dt" sz="half" idx="10"/>
          </p:nvPr>
        </p:nvSpPr>
        <p:spPr/>
        <p:txBody>
          <a:bodyPr/>
          <a:lstStyle/>
          <a:p>
            <a:fld id="{A932CD30-810E-47D8-9B68-FC0C7AA55DE6}" type="datetime1">
              <a:rPr lang="fr-FR" smtClean="0"/>
              <a:t>17/03/2026</a:t>
            </a:fld>
            <a:endParaRPr lang="fr-FR"/>
          </a:p>
        </p:txBody>
      </p:sp>
      <p:sp>
        <p:nvSpPr>
          <p:cNvPr id="6" name="Espace réservé du pied de page 5">
            <a:extLst>
              <a:ext uri="{FF2B5EF4-FFF2-40B4-BE49-F238E27FC236}">
                <a16:creationId xmlns:a16="http://schemas.microsoft.com/office/drawing/2014/main" id="{9FD35CA1-DB57-4944-AD0B-4B9C300645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856954-986D-4E70-8EE0-1DC520A0047B}"/>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114901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7AE1AF-A790-41CC-A181-9B46C95BD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Espace réservé pour une image  2">
            <a:extLst>
              <a:ext uri="{FF2B5EF4-FFF2-40B4-BE49-F238E27FC236}">
                <a16:creationId xmlns:a16="http://schemas.microsoft.com/office/drawing/2014/main" id="{FCAF8D6D-0FE4-4DA8-B17D-8B750398F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Espace réservé du texte 3">
            <a:extLst>
              <a:ext uri="{FF2B5EF4-FFF2-40B4-BE49-F238E27FC236}">
                <a16:creationId xmlns:a16="http://schemas.microsoft.com/office/drawing/2014/main" id="{EE06FE2D-4D92-4933-88AE-130B4BD42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e la date 4">
            <a:extLst>
              <a:ext uri="{FF2B5EF4-FFF2-40B4-BE49-F238E27FC236}">
                <a16:creationId xmlns:a16="http://schemas.microsoft.com/office/drawing/2014/main" id="{92E94003-2ACA-4F83-8900-3EE9C8D60BC9}"/>
              </a:ext>
            </a:extLst>
          </p:cNvPr>
          <p:cNvSpPr>
            <a:spLocks noGrp="1"/>
          </p:cNvSpPr>
          <p:nvPr>
            <p:ph type="dt" sz="half" idx="10"/>
          </p:nvPr>
        </p:nvSpPr>
        <p:spPr/>
        <p:txBody>
          <a:bodyPr/>
          <a:lstStyle/>
          <a:p>
            <a:fld id="{17606685-FFA8-4205-87AB-3895A13A71ED}" type="datetime1">
              <a:rPr lang="fr-FR" smtClean="0"/>
              <a:t>17/03/2026</a:t>
            </a:fld>
            <a:endParaRPr lang="fr-FR"/>
          </a:p>
        </p:txBody>
      </p:sp>
      <p:sp>
        <p:nvSpPr>
          <p:cNvPr id="6" name="Espace réservé du pied de page 5">
            <a:extLst>
              <a:ext uri="{FF2B5EF4-FFF2-40B4-BE49-F238E27FC236}">
                <a16:creationId xmlns:a16="http://schemas.microsoft.com/office/drawing/2014/main" id="{2AB4FA4A-BE69-43B5-BD37-433BEB475B5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5FF6F69-2852-4153-8D78-DB557A228316}"/>
              </a:ext>
            </a:extLst>
          </p:cNvPr>
          <p:cNvSpPr>
            <a:spLocks noGrp="1"/>
          </p:cNvSpPr>
          <p:nvPr>
            <p:ph type="sldNum" sz="quarter" idx="12"/>
          </p:nvPr>
        </p:nvSpPr>
        <p:spPr/>
        <p:txBody>
          <a:bodyPr/>
          <a:lstStyle/>
          <a:p>
            <a:fld id="{F8F1DF15-C229-48B7-BAF9-986BF1C52604}" type="slidenum">
              <a:rPr lang="fr-FR" smtClean="0"/>
              <a:t>‹#›</a:t>
            </a:fld>
            <a:endParaRPr lang="fr-FR"/>
          </a:p>
        </p:txBody>
      </p:sp>
    </p:spTree>
    <p:extLst>
      <p:ext uri="{BB962C8B-B14F-4D97-AF65-F5344CB8AC3E}">
        <p14:creationId xmlns:p14="http://schemas.microsoft.com/office/powerpoint/2010/main" val="26874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0A3F12A-E16F-465E-BE55-1CE079631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0DA02E-1B04-403A-B691-294F40A3B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CCC00-352E-476E-A975-FD811F0119DE}" type="datetime1">
              <a:rPr lang="fr-FR" smtClean="0"/>
              <a:t>17/03/2026</a:t>
            </a:fld>
            <a:endParaRPr lang="fr-FR"/>
          </a:p>
        </p:txBody>
      </p:sp>
      <p:sp>
        <p:nvSpPr>
          <p:cNvPr id="5" name="Espace réservé du pied de page 4">
            <a:extLst>
              <a:ext uri="{FF2B5EF4-FFF2-40B4-BE49-F238E27FC236}">
                <a16:creationId xmlns:a16="http://schemas.microsoft.com/office/drawing/2014/main" id="{472BEC62-5943-4E78-AB47-6503EB5BB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7" name="Rectangle 6">
            <a:extLst>
              <a:ext uri="{FF2B5EF4-FFF2-40B4-BE49-F238E27FC236}">
                <a16:creationId xmlns:a16="http://schemas.microsoft.com/office/drawing/2014/main" id="{BDB4C266-07F2-4B22-9870-83D8CDCCEA7E}"/>
              </a:ext>
            </a:extLst>
          </p:cNvPr>
          <p:cNvSpPr/>
          <p:nvPr/>
        </p:nvSpPr>
        <p:spPr>
          <a:xfrm>
            <a:off x="0" y="8371"/>
            <a:ext cx="12191998" cy="681037"/>
          </a:xfrm>
          <a:prstGeom prst="rect">
            <a:avLst/>
          </a:prstGeom>
          <a:gradFill flip="none" rotWithShape="1">
            <a:gsLst>
              <a:gs pos="48000">
                <a:schemeClr val="accent2">
                  <a:lumMod val="75000"/>
                </a:schemeClr>
              </a:gs>
              <a:gs pos="99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1B23267B-1C49-42BE-B4E1-3A63D6E1FB05}"/>
              </a:ext>
            </a:extLst>
          </p:cNvPr>
          <p:cNvSpPr/>
          <p:nvPr/>
        </p:nvSpPr>
        <p:spPr>
          <a:xfrm rot="10800000">
            <a:off x="5313680" y="8364"/>
            <a:ext cx="6878318" cy="806284"/>
          </a:xfrm>
          <a:prstGeom prst="triangle">
            <a:avLst>
              <a:gd name="adj" fmla="val 0"/>
            </a:avLst>
          </a:prstGeom>
          <a:gradFill>
            <a:gsLst>
              <a:gs pos="0">
                <a:schemeClr val="accent3">
                  <a:lumMod val="40000"/>
                  <a:lumOff val="60000"/>
                  <a:alpha val="21000"/>
                </a:schemeClr>
              </a:gs>
              <a:gs pos="30000">
                <a:schemeClr val="tx2">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41D515AD-2DE9-4255-BA09-9F43E6A5B3C2}"/>
              </a:ext>
            </a:extLst>
          </p:cNvPr>
          <p:cNvSpPr/>
          <p:nvPr/>
        </p:nvSpPr>
        <p:spPr>
          <a:xfrm rot="10800000">
            <a:off x="8191500" y="8363"/>
            <a:ext cx="4000498" cy="889412"/>
          </a:xfrm>
          <a:prstGeom prst="triangle">
            <a:avLst>
              <a:gd name="adj" fmla="val 0"/>
            </a:avLst>
          </a:prstGeom>
          <a:gradFill>
            <a:gsLst>
              <a:gs pos="0">
                <a:schemeClr val="accent1">
                  <a:lumMod val="50000"/>
                </a:schemeClr>
              </a:gs>
              <a:gs pos="62000">
                <a:schemeClr val="bg2">
                  <a:lumMod val="2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itre 1">
            <a:extLst>
              <a:ext uri="{FF2B5EF4-FFF2-40B4-BE49-F238E27FC236}">
                <a16:creationId xmlns:a16="http://schemas.microsoft.com/office/drawing/2014/main" id="{17C25D36-4C29-444C-8F79-AD63368C9C14}"/>
              </a:ext>
            </a:extLst>
          </p:cNvPr>
          <p:cNvSpPr>
            <a:spLocks noGrp="1"/>
          </p:cNvSpPr>
          <p:nvPr>
            <p:ph type="title"/>
          </p:nvPr>
        </p:nvSpPr>
        <p:spPr>
          <a:xfrm>
            <a:off x="76200" y="136526"/>
            <a:ext cx="10515600" cy="544512"/>
          </a:xfrm>
          <a:prstGeom prst="rect">
            <a:avLst/>
          </a:prstGeom>
        </p:spPr>
        <p:txBody>
          <a:bodyPr vert="horz" lIns="91440" tIns="45720" rIns="91440" bIns="45720" rtlCol="0" anchor="ctr">
            <a:normAutofit/>
          </a:bodyPr>
          <a:lstStyle/>
          <a:p>
            <a:r>
              <a:rPr lang="fr-FR" dirty="0"/>
              <a:t>Modifiez le style du titre</a:t>
            </a:r>
          </a:p>
        </p:txBody>
      </p:sp>
      <p:sp>
        <p:nvSpPr>
          <p:cNvPr id="6" name="Espace réservé du numéro de diapositive 5">
            <a:extLst>
              <a:ext uri="{FF2B5EF4-FFF2-40B4-BE49-F238E27FC236}">
                <a16:creationId xmlns:a16="http://schemas.microsoft.com/office/drawing/2014/main" id="{3AD81980-68AC-49F4-B98F-9DC260B6412C}"/>
              </a:ext>
            </a:extLst>
          </p:cNvPr>
          <p:cNvSpPr>
            <a:spLocks noGrp="1"/>
          </p:cNvSpPr>
          <p:nvPr>
            <p:ph type="sldNum" sz="quarter" idx="4"/>
          </p:nvPr>
        </p:nvSpPr>
        <p:spPr>
          <a:xfrm>
            <a:off x="11586212" y="6424613"/>
            <a:ext cx="579118" cy="433387"/>
          </a:xfrm>
          <a:prstGeom prst="rect">
            <a:avLst/>
          </a:prstGeom>
        </p:spPr>
        <p:txBody>
          <a:bodyPr vert="horz" lIns="91440" tIns="45720" rIns="91440" bIns="45720" rtlCol="0" anchor="ctr"/>
          <a:lstStyle>
            <a:lvl1pPr algn="r">
              <a:defRPr sz="1600">
                <a:solidFill>
                  <a:schemeClr val="tx1"/>
                </a:solidFill>
              </a:defRPr>
            </a:lvl1pPr>
          </a:lstStyle>
          <a:p>
            <a:fld id="{F8F1DF15-C229-48B7-BAF9-986BF1C52604}" type="slidenum">
              <a:rPr lang="fr-FR" smtClean="0"/>
              <a:t>‹#›</a:t>
            </a:fld>
            <a:endParaRPr lang="fr-FR"/>
          </a:p>
        </p:txBody>
      </p:sp>
    </p:spTree>
    <p:extLst>
      <p:ext uri="{BB962C8B-B14F-4D97-AF65-F5344CB8AC3E}">
        <p14:creationId xmlns:p14="http://schemas.microsoft.com/office/powerpoint/2010/main" val="3901374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3200" b="1" kern="1200">
          <a:solidFill>
            <a:schemeClr val="bg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webp"/><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C4A06-A0F1-EA1F-9F3E-5BD13FABAED9}"/>
              </a:ext>
            </a:extLst>
          </p:cNvPr>
          <p:cNvSpPr>
            <a:spLocks noGrp="1"/>
          </p:cNvSpPr>
          <p:nvPr>
            <p:ph type="title"/>
          </p:nvPr>
        </p:nvSpPr>
        <p:spPr>
          <a:xfrm>
            <a:off x="831850" y="908460"/>
            <a:ext cx="10515600" cy="2852737"/>
          </a:xfrm>
        </p:spPr>
        <p:txBody>
          <a:bodyPr/>
          <a:lstStyle/>
          <a:p>
            <a:pPr algn="ctr"/>
            <a:r>
              <a:rPr lang="en-US" noProof="0" dirty="0"/>
              <a:t>RF-laser double-resonance spectroscopy in a gas jet : results and perspectives </a:t>
            </a:r>
          </a:p>
        </p:txBody>
      </p:sp>
      <p:sp>
        <p:nvSpPr>
          <p:cNvPr id="4" name="Slide Number Placeholder 3">
            <a:extLst>
              <a:ext uri="{FF2B5EF4-FFF2-40B4-BE49-F238E27FC236}">
                <a16:creationId xmlns:a16="http://schemas.microsoft.com/office/drawing/2014/main" id="{C7C30A66-F427-9EA7-0D1A-F0C2CE4BF560}"/>
              </a:ext>
            </a:extLst>
          </p:cNvPr>
          <p:cNvSpPr>
            <a:spLocks noGrp="1"/>
          </p:cNvSpPr>
          <p:nvPr>
            <p:ph type="sldNum" sz="quarter" idx="12"/>
          </p:nvPr>
        </p:nvSpPr>
        <p:spPr/>
        <p:txBody>
          <a:bodyPr/>
          <a:lstStyle/>
          <a:p>
            <a:fld id="{F8F1DF15-C229-48B7-BAF9-986BF1C52604}" type="slidenum">
              <a:rPr lang="en-US" noProof="0" smtClean="0"/>
              <a:pPr/>
              <a:t>1</a:t>
            </a:fld>
            <a:endParaRPr lang="en-US" noProof="0" dirty="0"/>
          </a:p>
        </p:txBody>
      </p:sp>
      <p:pic>
        <p:nvPicPr>
          <p:cNvPr id="2" name="Picture 1">
            <a:extLst>
              <a:ext uri="{FF2B5EF4-FFF2-40B4-BE49-F238E27FC236}">
                <a16:creationId xmlns:a16="http://schemas.microsoft.com/office/drawing/2014/main" id="{090AACBF-163E-192F-EC1E-FBD3DB5FE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146" y="5330663"/>
            <a:ext cx="2989739" cy="1057241"/>
          </a:xfrm>
          <a:prstGeom prst="rect">
            <a:avLst/>
          </a:prstGeom>
        </p:spPr>
      </p:pic>
      <p:pic>
        <p:nvPicPr>
          <p:cNvPr id="3" name="Picture 2">
            <a:extLst>
              <a:ext uri="{FF2B5EF4-FFF2-40B4-BE49-F238E27FC236}">
                <a16:creationId xmlns:a16="http://schemas.microsoft.com/office/drawing/2014/main" id="{852618A4-AEE0-1D55-3926-EF62295CF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962" y="4502782"/>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E3760313-18C8-ED4B-90EF-FA8BBB4F9677}"/>
              </a:ext>
            </a:extLst>
          </p:cNvPr>
          <p:cNvSpPr txBox="1">
            <a:spLocks/>
          </p:cNvSpPr>
          <p:nvPr/>
        </p:nvSpPr>
        <p:spPr>
          <a:xfrm>
            <a:off x="1382598" y="4502782"/>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noProof="0" dirty="0">
                <a:solidFill>
                  <a:schemeClr val="tx1"/>
                </a:solidFill>
                <a:latin typeface="Arial" panose="020B0604020202020204" pitchFamily="34" charset="0"/>
              </a:rPr>
              <a:t>Pierre </a:t>
            </a:r>
            <a:r>
              <a:rPr lang="en-US" noProof="0" dirty="0" err="1">
                <a:solidFill>
                  <a:schemeClr val="tx1"/>
                </a:solidFill>
                <a:latin typeface="Arial" panose="020B0604020202020204" pitchFamily="34" charset="0"/>
              </a:rPr>
              <a:t>Lassègues</a:t>
            </a:r>
            <a:r>
              <a:rPr lang="en-US" noProof="0" dirty="0">
                <a:solidFill>
                  <a:schemeClr val="tx1"/>
                </a:solidFill>
                <a:latin typeface="Arial" panose="020B0604020202020204" pitchFamily="34" charset="0"/>
              </a:rPr>
              <a:t> </a:t>
            </a:r>
          </a:p>
        </p:txBody>
      </p:sp>
    </p:spTree>
    <p:extLst>
      <p:ext uri="{BB962C8B-B14F-4D97-AF65-F5344CB8AC3E}">
        <p14:creationId xmlns:p14="http://schemas.microsoft.com/office/powerpoint/2010/main" val="2481149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2559F-2B60-2479-1154-F863F4477B03}"/>
              </a:ext>
            </a:extLst>
          </p:cNvPr>
          <p:cNvPicPr>
            <a:picLocks noChangeAspect="1"/>
          </p:cNvPicPr>
          <p:nvPr/>
        </p:nvPicPr>
        <p:blipFill rotWithShape="1">
          <a:blip r:embed="rId3"/>
          <a:srcRect l="16769"/>
          <a:stretch/>
        </p:blipFill>
        <p:spPr>
          <a:xfrm>
            <a:off x="4384431" y="1987030"/>
            <a:ext cx="7201781" cy="4840474"/>
          </a:xfrm>
          <a:prstGeom prst="rect">
            <a:avLst/>
          </a:prstGeom>
        </p:spPr>
      </p:pic>
      <p:sp>
        <p:nvSpPr>
          <p:cNvPr id="2" name="Title 1">
            <a:extLst>
              <a:ext uri="{FF2B5EF4-FFF2-40B4-BE49-F238E27FC236}">
                <a16:creationId xmlns:a16="http://schemas.microsoft.com/office/drawing/2014/main" id="{3F1A2D57-BFDB-125A-4011-10396377C62E}"/>
              </a:ext>
            </a:extLst>
          </p:cNvPr>
          <p:cNvSpPr>
            <a:spLocks noGrp="1"/>
          </p:cNvSpPr>
          <p:nvPr>
            <p:ph type="title"/>
          </p:nvPr>
        </p:nvSpPr>
        <p:spPr/>
        <p:txBody>
          <a:bodyPr/>
          <a:lstStyle/>
          <a:p>
            <a:r>
              <a:rPr lang="en-US" noProof="0" dirty="0"/>
              <a:t> How ? : Spectroscopy</a:t>
            </a:r>
          </a:p>
        </p:txBody>
      </p:sp>
      <p:sp>
        <p:nvSpPr>
          <p:cNvPr id="4" name="Slide Number Placeholder 3">
            <a:extLst>
              <a:ext uri="{FF2B5EF4-FFF2-40B4-BE49-F238E27FC236}">
                <a16:creationId xmlns:a16="http://schemas.microsoft.com/office/drawing/2014/main" id="{E7D3E4FA-CECE-47D4-3566-4606920014C0}"/>
              </a:ext>
            </a:extLst>
          </p:cNvPr>
          <p:cNvSpPr>
            <a:spLocks noGrp="1"/>
          </p:cNvSpPr>
          <p:nvPr>
            <p:ph type="sldNum" sz="quarter" idx="12"/>
          </p:nvPr>
        </p:nvSpPr>
        <p:spPr/>
        <p:txBody>
          <a:bodyPr/>
          <a:lstStyle/>
          <a:p>
            <a:fld id="{F8F1DF15-C229-48B7-BAF9-986BF1C52604}" type="slidenum">
              <a:rPr lang="en-US" noProof="0" smtClean="0"/>
              <a:t>10</a:t>
            </a:fld>
            <a:endParaRPr lang="en-US" noProof="0" dirty="0"/>
          </a:p>
        </p:txBody>
      </p:sp>
      <p:sp>
        <p:nvSpPr>
          <p:cNvPr id="52" name="TextBox 174">
            <a:extLst>
              <a:ext uri="{FF2B5EF4-FFF2-40B4-BE49-F238E27FC236}">
                <a16:creationId xmlns:a16="http://schemas.microsoft.com/office/drawing/2014/main" id="{854D422A-3F22-C6DE-1B1C-8E29509D6B71}"/>
              </a:ext>
            </a:extLst>
          </p:cNvPr>
          <p:cNvSpPr txBox="1"/>
          <p:nvPr/>
        </p:nvSpPr>
        <p:spPr>
          <a:xfrm>
            <a:off x="4004101" y="1067223"/>
            <a:ext cx="65669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pic>
        <p:nvPicPr>
          <p:cNvPr id="5" name="Picture 4" descr="A picture containing light, sitting, clock&#10;&#10;Description automatically generated">
            <a:extLst>
              <a:ext uri="{FF2B5EF4-FFF2-40B4-BE49-F238E27FC236}">
                <a16:creationId xmlns:a16="http://schemas.microsoft.com/office/drawing/2014/main" id="{B28B40A4-046E-9A68-0ABB-F34DA1FB39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16" t="5924" r="7436" b="54479"/>
          <a:stretch/>
        </p:blipFill>
        <p:spPr>
          <a:xfrm>
            <a:off x="4796224" y="681038"/>
            <a:ext cx="1287907" cy="1480248"/>
          </a:xfrm>
          <a:prstGeom prst="rect">
            <a:avLst/>
          </a:prstGeom>
        </p:spPr>
      </p:pic>
      <p:sp>
        <p:nvSpPr>
          <p:cNvPr id="6" name="TextBox 176">
            <a:extLst>
              <a:ext uri="{FF2B5EF4-FFF2-40B4-BE49-F238E27FC236}">
                <a16:creationId xmlns:a16="http://schemas.microsoft.com/office/drawing/2014/main" id="{25210508-128D-5747-D652-BA42CE5CACF1}"/>
              </a:ext>
            </a:extLst>
          </p:cNvPr>
          <p:cNvSpPr txBox="1"/>
          <p:nvPr/>
        </p:nvSpPr>
        <p:spPr>
          <a:xfrm>
            <a:off x="6749832" y="1067219"/>
            <a:ext cx="254787"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sp>
        <p:nvSpPr>
          <p:cNvPr id="7" name="TextBox 177">
            <a:extLst>
              <a:ext uri="{FF2B5EF4-FFF2-40B4-BE49-F238E27FC236}">
                <a16:creationId xmlns:a16="http://schemas.microsoft.com/office/drawing/2014/main" id="{5341EB4F-B005-CA6B-A3D9-544A68A04F2F}"/>
              </a:ext>
            </a:extLst>
          </p:cNvPr>
          <p:cNvSpPr txBox="1"/>
          <p:nvPr/>
        </p:nvSpPr>
        <p:spPr>
          <a:xfrm>
            <a:off x="8876154" y="1067219"/>
            <a:ext cx="254787"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pic>
        <p:nvPicPr>
          <p:cNvPr id="8" name="Picture 7" descr="A picture containing light, sitting, clock&#10;&#10;Description automatically generated">
            <a:extLst>
              <a:ext uri="{FF2B5EF4-FFF2-40B4-BE49-F238E27FC236}">
                <a16:creationId xmlns:a16="http://schemas.microsoft.com/office/drawing/2014/main" id="{AACC0A3C-C3E4-13D6-7A1F-7F46ABB903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14" t="59735" r="20825" b="16459"/>
          <a:stretch/>
        </p:blipFill>
        <p:spPr>
          <a:xfrm>
            <a:off x="7550940" y="855294"/>
            <a:ext cx="822348" cy="1131736"/>
          </a:xfrm>
          <a:prstGeom prst="rect">
            <a:avLst/>
          </a:prstGeom>
        </p:spPr>
      </p:pic>
      <p:pic>
        <p:nvPicPr>
          <p:cNvPr id="9" name="Picture 8" descr="A picture containing light, sitting, clock&#10;&#10;Description automatically generated">
            <a:extLst>
              <a:ext uri="{FF2B5EF4-FFF2-40B4-BE49-F238E27FC236}">
                <a16:creationId xmlns:a16="http://schemas.microsoft.com/office/drawing/2014/main" id="{EB300123-AC14-CEF9-4DE3-00997E99EE02}"/>
              </a:ext>
            </a:extLst>
          </p:cNvPr>
          <p:cNvPicPr>
            <a:picLocks noChangeAspect="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11500"/>
                    </a14:imgEffect>
                  </a14:imgLayer>
                </a14:imgProps>
              </a:ext>
              <a:ext uri="{28A0092B-C50C-407E-A947-70E740481C1C}">
                <a14:useLocalDpi xmlns:a14="http://schemas.microsoft.com/office/drawing/2010/main" val="0"/>
              </a:ext>
            </a:extLst>
          </a:blip>
          <a:srcRect l="83563" t="58216" r="2893" b="11556"/>
          <a:stretch/>
        </p:blipFill>
        <p:spPr>
          <a:xfrm>
            <a:off x="9733260" y="702652"/>
            <a:ext cx="1316342" cy="1437021"/>
          </a:xfrm>
          <a:prstGeom prst="rect">
            <a:avLst/>
          </a:prstGeom>
        </p:spPr>
      </p:pic>
      <p:sp>
        <p:nvSpPr>
          <p:cNvPr id="10" name="TextBox 9">
            <a:extLst>
              <a:ext uri="{FF2B5EF4-FFF2-40B4-BE49-F238E27FC236}">
                <a16:creationId xmlns:a16="http://schemas.microsoft.com/office/drawing/2014/main" id="{5883F778-244A-6E7E-11B6-37EE40EE3D3B}"/>
              </a:ext>
            </a:extLst>
          </p:cNvPr>
          <p:cNvSpPr txBox="1"/>
          <p:nvPr/>
        </p:nvSpPr>
        <p:spPr>
          <a:xfrm>
            <a:off x="686559" y="6147754"/>
            <a:ext cx="3786554" cy="584775"/>
          </a:xfrm>
          <a:prstGeom prst="rect">
            <a:avLst/>
          </a:prstGeom>
          <a:noFill/>
        </p:spPr>
        <p:txBody>
          <a:bodyPr wrap="square" rtlCol="0">
            <a:spAutoFit/>
          </a:bodyPr>
          <a:lstStyle/>
          <a:p>
            <a:r>
              <a:rPr lang="en-US" sz="1600" i="1" noProof="0" dirty="0"/>
              <a:t>Example: D</a:t>
            </a:r>
            <a:r>
              <a:rPr lang="en-US" sz="1600" i="1" baseline="-25000" noProof="0" dirty="0"/>
              <a:t>3/2</a:t>
            </a:r>
            <a:r>
              <a:rPr lang="en-US" sz="1600" i="1" noProof="0" dirty="0"/>
              <a:t> state in 87Sr</a:t>
            </a:r>
            <a:r>
              <a:rPr lang="en-US" sz="1600" i="1" baseline="30000" noProof="0" dirty="0"/>
              <a:t>+</a:t>
            </a:r>
            <a:r>
              <a:rPr lang="en-US" sz="1600" i="1" noProof="0" dirty="0"/>
              <a:t>. Theoretical</a:t>
            </a:r>
          </a:p>
          <a:p>
            <a:r>
              <a:rPr lang="en-US" sz="1600" noProof="0" dirty="0">
                <a:effectLst/>
                <a:ea typeface="Times New Roman" panose="02020603050405020304" pitchFamily="18" charset="0"/>
              </a:rPr>
              <a:t>[</a:t>
            </a:r>
            <a:r>
              <a:rPr lang="en-US" sz="1200" i="1" noProof="0" dirty="0">
                <a:ea typeface="Times New Roman" panose="02020603050405020304" pitchFamily="18" charset="0"/>
              </a:rPr>
              <a:t>B.K. Sahoo</a:t>
            </a:r>
            <a:r>
              <a:rPr lang="en-US" sz="1600" noProof="0" dirty="0">
                <a:effectLst/>
                <a:ea typeface="Times New Roman" panose="02020603050405020304" pitchFamily="18" charset="0"/>
              </a:rPr>
              <a:t>]</a:t>
            </a:r>
            <a:r>
              <a:rPr lang="en-US" sz="1600" i="1" noProof="0" dirty="0"/>
              <a:t>.</a:t>
            </a:r>
          </a:p>
        </p:txBody>
      </p:sp>
      <p:sp>
        <p:nvSpPr>
          <p:cNvPr id="12" name="TextBox 11">
            <a:extLst>
              <a:ext uri="{FF2B5EF4-FFF2-40B4-BE49-F238E27FC236}">
                <a16:creationId xmlns:a16="http://schemas.microsoft.com/office/drawing/2014/main" id="{D6A7A9C6-8BB1-14AD-DCB1-75FF0AC71234}"/>
              </a:ext>
            </a:extLst>
          </p:cNvPr>
          <p:cNvSpPr txBox="1"/>
          <p:nvPr/>
        </p:nvSpPr>
        <p:spPr>
          <a:xfrm>
            <a:off x="1731196" y="1775105"/>
            <a:ext cx="2741917" cy="461665"/>
          </a:xfrm>
          <a:prstGeom prst="rect">
            <a:avLst/>
          </a:prstGeom>
          <a:noFill/>
        </p:spPr>
        <p:txBody>
          <a:bodyPr wrap="square">
            <a:spAutoFit/>
          </a:bodyPr>
          <a:lstStyle/>
          <a:p>
            <a:pPr algn="r"/>
            <a:r>
              <a:rPr lang="en-US" sz="1200" noProof="0" dirty="0">
                <a:effectLst/>
              </a:rPr>
              <a:t>Schwartz, C. Theory of Hyperfine Structure. </a:t>
            </a:r>
            <a:r>
              <a:rPr lang="en-US" sz="1200" i="1" noProof="0" dirty="0">
                <a:effectLst/>
              </a:rPr>
              <a:t>Phys. Rev.</a:t>
            </a:r>
            <a:r>
              <a:rPr lang="en-US" sz="1200" noProof="0" dirty="0">
                <a:effectLst/>
              </a:rPr>
              <a:t> </a:t>
            </a:r>
            <a:r>
              <a:rPr lang="en-US" sz="1200" b="1" noProof="0" dirty="0">
                <a:effectLst/>
              </a:rPr>
              <a:t>97</a:t>
            </a:r>
            <a:r>
              <a:rPr lang="en-US" sz="1200" noProof="0" dirty="0">
                <a:effectLst/>
              </a:rPr>
              <a:t>, 380–395 (1955).</a:t>
            </a:r>
          </a:p>
        </p:txBody>
      </p:sp>
      <mc:AlternateContent xmlns:mc="http://schemas.openxmlformats.org/markup-compatibility/2006" xmlns:a14="http://schemas.microsoft.com/office/drawing/2010/main">
        <mc:Choice Requires="a14">
          <p:sp>
            <p:nvSpPr>
              <p:cNvPr id="13" name="TextBox 174">
                <a:extLst>
                  <a:ext uri="{FF2B5EF4-FFF2-40B4-BE49-F238E27FC236}">
                    <a16:creationId xmlns:a16="http://schemas.microsoft.com/office/drawing/2014/main" id="{767F9B97-6A4B-12CD-2E03-9C2ADB1AB353}"/>
                  </a:ext>
                </a:extLst>
              </p:cNvPr>
              <p:cNvSpPr txBox="1"/>
              <p:nvPr/>
            </p:nvSpPr>
            <p:spPr>
              <a:xfrm>
                <a:off x="2107220" y="996676"/>
                <a:ext cx="1964053"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sz="4000" b="0" i="1" u="none" strike="noStrike" kern="1200" cap="none" spc="0" baseline="0" noProof="0" smtClean="0">
                          <a:solidFill>
                            <a:srgbClr val="000000"/>
                          </a:solidFill>
                          <a:uFillTx/>
                          <a:latin typeface="Cambria Math" panose="02040503050406030204" pitchFamily="18" charset="0"/>
                          <a:ea typeface="Cambria Math" panose="02040503050406030204" pitchFamily="18" charset="0"/>
                        </a:rPr>
                        <m:t>∆</m:t>
                      </m:r>
                      <m:sSub>
                        <m:sSubPr>
                          <m:ctrlPr>
                            <a:rPr lang="en-US" sz="4000" b="0" i="1" u="none" strike="noStrike" kern="1200" cap="none" spc="0" baseline="0" noProof="0" smtClean="0">
                              <a:solidFill>
                                <a:srgbClr val="000000"/>
                              </a:solidFill>
                              <a:uFillTx/>
                              <a:latin typeface="Cambria Math" panose="02040503050406030204" pitchFamily="18" charset="0"/>
                            </a:rPr>
                          </m:ctrlPr>
                        </m:sSubPr>
                        <m:e>
                          <m:r>
                            <a:rPr lang="en-US" sz="4000" b="0" i="1" u="none" strike="noStrike" kern="1200" cap="none" spc="0" baseline="0" noProof="0" smtClean="0">
                              <a:solidFill>
                                <a:srgbClr val="000000"/>
                              </a:solidFill>
                              <a:uFillTx/>
                              <a:latin typeface="Cambria Math" panose="02040503050406030204" pitchFamily="18" charset="0"/>
                            </a:rPr>
                            <m:t>𝐸</m:t>
                          </m:r>
                        </m:e>
                        <m:sub>
                          <m:r>
                            <a:rPr lang="en-US" sz="4000" b="0" i="1" u="none" strike="noStrike" kern="1200" cap="none" spc="0" baseline="0" noProof="0" smtClean="0">
                              <a:solidFill>
                                <a:srgbClr val="000000"/>
                              </a:solidFill>
                              <a:uFillTx/>
                              <a:latin typeface="Cambria Math" panose="02040503050406030204" pitchFamily="18" charset="0"/>
                            </a:rPr>
                            <m:t>𝐻𝐹𝑆</m:t>
                          </m:r>
                        </m:sub>
                      </m:sSub>
                    </m:oMath>
                  </m:oMathPara>
                </a14:m>
                <a:endParaRPr lang="en-US" sz="4000" b="0" i="0" u="none" strike="noStrike" kern="1200" cap="none" spc="0" baseline="0" noProof="0" dirty="0">
                  <a:solidFill>
                    <a:srgbClr val="000000"/>
                  </a:solidFill>
                  <a:uFillTx/>
                  <a:latin typeface="Calibri"/>
                </a:endParaRPr>
              </a:p>
            </p:txBody>
          </p:sp>
        </mc:Choice>
        <mc:Fallback xmlns="">
          <p:sp>
            <p:nvSpPr>
              <p:cNvPr id="13" name="TextBox 174">
                <a:extLst>
                  <a:ext uri="{FF2B5EF4-FFF2-40B4-BE49-F238E27FC236}">
                    <a16:creationId xmlns:a16="http://schemas.microsoft.com/office/drawing/2014/main" id="{767F9B97-6A4B-12CD-2E03-9C2ADB1AB353}"/>
                  </a:ext>
                </a:extLst>
              </p:cNvPr>
              <p:cNvSpPr txBox="1">
                <a:spLocks noRot="1" noChangeAspect="1" noMove="1" noResize="1" noEditPoints="1" noAdjustHandles="1" noChangeArrowheads="1" noChangeShapeType="1" noTextEdit="1"/>
              </p:cNvSpPr>
              <p:nvPr/>
            </p:nvSpPr>
            <p:spPr>
              <a:xfrm>
                <a:off x="2107220" y="996676"/>
                <a:ext cx="1964053" cy="707886"/>
              </a:xfrm>
              <a:prstGeom prst="rect">
                <a:avLst/>
              </a:prstGeom>
              <a:blipFill>
                <a:blip r:embed="rId7"/>
                <a:stretch>
                  <a:fillRect/>
                </a:stretch>
              </a:blipFill>
              <a:ln cap="flat">
                <a:noFill/>
              </a:ln>
            </p:spPr>
            <p:txBody>
              <a:bodyPr/>
              <a:lstStyle/>
              <a:p>
                <a:r>
                  <a:rPr lang="fr-FR">
                    <a:noFill/>
                  </a:rPr>
                  <a:t> </a:t>
                </a:r>
              </a:p>
            </p:txBody>
          </p:sp>
        </mc:Fallback>
      </mc:AlternateContent>
      <p:sp>
        <p:nvSpPr>
          <p:cNvPr id="14" name="Content Placeholder 1">
            <a:extLst>
              <a:ext uri="{FF2B5EF4-FFF2-40B4-BE49-F238E27FC236}">
                <a16:creationId xmlns:a16="http://schemas.microsoft.com/office/drawing/2014/main" id="{5238D4C5-8BD2-DED6-1631-3ECB2F9E4A2C}"/>
              </a:ext>
            </a:extLst>
          </p:cNvPr>
          <p:cNvSpPr>
            <a:spLocks noGrp="1"/>
          </p:cNvSpPr>
          <p:nvPr>
            <p:ph idx="1"/>
          </p:nvPr>
        </p:nvSpPr>
        <p:spPr>
          <a:xfrm>
            <a:off x="76201" y="2819672"/>
            <a:ext cx="3557954" cy="2745180"/>
          </a:xfrm>
        </p:spPr>
        <p:txBody>
          <a:bodyPr>
            <a:normAutofit/>
          </a:bodyPr>
          <a:lstStyle/>
          <a:p>
            <a:pPr algn="just"/>
            <a:r>
              <a:rPr lang="en-US" sz="2000" noProof="0" dirty="0"/>
              <a:t>Nuclear moments lead to shift and splitting of fine structure levels (</a:t>
            </a:r>
            <a:r>
              <a:rPr lang="en-US" sz="2000" i="1" noProof="0" dirty="0"/>
              <a:t>hyper</a:t>
            </a:r>
            <a:r>
              <a:rPr lang="en-US" sz="2000" noProof="0" dirty="0"/>
              <a:t>fine structure)</a:t>
            </a:r>
          </a:p>
          <a:p>
            <a:pPr marL="0" indent="0" algn="just">
              <a:buNone/>
            </a:pPr>
            <a:endParaRPr lang="en-US" sz="2000" noProof="0" dirty="0"/>
          </a:p>
          <a:p>
            <a:pPr algn="just"/>
            <a:r>
              <a:rPr lang="en-US" sz="2000" noProof="0" dirty="0"/>
              <a:t>Contribution of higher-order magnetic octupole moment is three or more orders of magnitude smaller</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E1BF49F-BC69-8A81-EBD6-2C19213308EA}"/>
                  </a:ext>
                </a:extLst>
              </p:cNvPr>
              <p:cNvSpPr txBox="1"/>
              <p:nvPr/>
            </p:nvSpPr>
            <p:spPr>
              <a:xfrm>
                <a:off x="3805313" y="4673865"/>
                <a:ext cx="672813" cy="39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b="0" i="1" noProof="0" smtClean="0">
                              <a:latin typeface="Cambria Math" panose="02040503050406030204" pitchFamily="18" charset="0"/>
                            </a:rPr>
                            <m:t>𝐷</m:t>
                          </m:r>
                        </m:e>
                        <m:sub>
                          <m:r>
                            <a:rPr lang="en-US" b="0" i="1" noProof="0" smtClean="0">
                              <a:latin typeface="Cambria Math" panose="02040503050406030204" pitchFamily="18" charset="0"/>
                            </a:rPr>
                            <m:t>3/2</m:t>
                          </m:r>
                        </m:sub>
                      </m:sSub>
                    </m:oMath>
                  </m:oMathPara>
                </a14:m>
                <a:endParaRPr lang="en-US" noProof="0" dirty="0"/>
              </a:p>
            </p:txBody>
          </p:sp>
        </mc:Choice>
        <mc:Fallback xmlns="">
          <p:sp>
            <p:nvSpPr>
              <p:cNvPr id="15" name="TextBox 14">
                <a:extLst>
                  <a:ext uri="{FF2B5EF4-FFF2-40B4-BE49-F238E27FC236}">
                    <a16:creationId xmlns:a16="http://schemas.microsoft.com/office/drawing/2014/main" id="{4E1BF49F-BC69-8A81-EBD6-2C19213308EA}"/>
                  </a:ext>
                </a:extLst>
              </p:cNvPr>
              <p:cNvSpPr txBox="1">
                <a:spLocks noRot="1" noChangeAspect="1" noMove="1" noResize="1" noEditPoints="1" noAdjustHandles="1" noChangeArrowheads="1" noChangeShapeType="1" noTextEdit="1"/>
              </p:cNvSpPr>
              <p:nvPr/>
            </p:nvSpPr>
            <p:spPr>
              <a:xfrm>
                <a:off x="3805313" y="4673865"/>
                <a:ext cx="672813" cy="394210"/>
              </a:xfrm>
              <a:prstGeom prst="rect">
                <a:avLst/>
              </a:prstGeom>
              <a:blipFill>
                <a:blip r:embed="rId8"/>
                <a:stretch>
                  <a:fillRect b="-9375"/>
                </a:stretch>
              </a:blipFill>
            </p:spPr>
            <p:txBody>
              <a:bodyPr/>
              <a:lstStyle/>
              <a:p>
                <a:r>
                  <a:rPr lang="fr-FR">
                    <a:noFill/>
                  </a:rPr>
                  <a:t> </a:t>
                </a:r>
              </a:p>
            </p:txBody>
          </p:sp>
        </mc:Fallback>
      </mc:AlternateContent>
    </p:spTree>
    <p:extLst>
      <p:ext uri="{BB962C8B-B14F-4D97-AF65-F5344CB8AC3E}">
        <p14:creationId xmlns:p14="http://schemas.microsoft.com/office/powerpoint/2010/main" val="1564250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2559F-2B60-2479-1154-F863F4477B03}"/>
              </a:ext>
            </a:extLst>
          </p:cNvPr>
          <p:cNvPicPr>
            <a:picLocks noChangeAspect="1"/>
          </p:cNvPicPr>
          <p:nvPr/>
        </p:nvPicPr>
        <p:blipFill rotWithShape="1">
          <a:blip r:embed="rId3"/>
          <a:srcRect l="16769"/>
          <a:stretch/>
        </p:blipFill>
        <p:spPr>
          <a:xfrm>
            <a:off x="4384431" y="1987030"/>
            <a:ext cx="7201781" cy="4840474"/>
          </a:xfrm>
          <a:prstGeom prst="rect">
            <a:avLst/>
          </a:prstGeom>
        </p:spPr>
      </p:pic>
      <p:sp>
        <p:nvSpPr>
          <p:cNvPr id="2" name="Title 1">
            <a:extLst>
              <a:ext uri="{FF2B5EF4-FFF2-40B4-BE49-F238E27FC236}">
                <a16:creationId xmlns:a16="http://schemas.microsoft.com/office/drawing/2014/main" id="{3F1A2D57-BFDB-125A-4011-10396377C62E}"/>
              </a:ext>
            </a:extLst>
          </p:cNvPr>
          <p:cNvSpPr>
            <a:spLocks noGrp="1"/>
          </p:cNvSpPr>
          <p:nvPr>
            <p:ph type="title"/>
          </p:nvPr>
        </p:nvSpPr>
        <p:spPr/>
        <p:txBody>
          <a:bodyPr/>
          <a:lstStyle/>
          <a:p>
            <a:r>
              <a:rPr lang="en-US" noProof="0" dirty="0"/>
              <a:t> How ? : Spectroscopy</a:t>
            </a:r>
          </a:p>
        </p:txBody>
      </p:sp>
      <p:sp>
        <p:nvSpPr>
          <p:cNvPr id="4" name="Slide Number Placeholder 3">
            <a:extLst>
              <a:ext uri="{FF2B5EF4-FFF2-40B4-BE49-F238E27FC236}">
                <a16:creationId xmlns:a16="http://schemas.microsoft.com/office/drawing/2014/main" id="{E7D3E4FA-CECE-47D4-3566-4606920014C0}"/>
              </a:ext>
            </a:extLst>
          </p:cNvPr>
          <p:cNvSpPr>
            <a:spLocks noGrp="1"/>
          </p:cNvSpPr>
          <p:nvPr>
            <p:ph type="sldNum" sz="quarter" idx="12"/>
          </p:nvPr>
        </p:nvSpPr>
        <p:spPr/>
        <p:txBody>
          <a:bodyPr/>
          <a:lstStyle/>
          <a:p>
            <a:fld id="{F8F1DF15-C229-48B7-BAF9-986BF1C52604}" type="slidenum">
              <a:rPr lang="en-US" noProof="0" smtClean="0"/>
              <a:t>11</a:t>
            </a:fld>
            <a:endParaRPr lang="en-US" noProof="0" dirty="0"/>
          </a:p>
        </p:txBody>
      </p:sp>
      <p:sp>
        <p:nvSpPr>
          <p:cNvPr id="52" name="TextBox 174">
            <a:extLst>
              <a:ext uri="{FF2B5EF4-FFF2-40B4-BE49-F238E27FC236}">
                <a16:creationId xmlns:a16="http://schemas.microsoft.com/office/drawing/2014/main" id="{854D422A-3F22-C6DE-1B1C-8E29509D6B71}"/>
              </a:ext>
            </a:extLst>
          </p:cNvPr>
          <p:cNvSpPr txBox="1"/>
          <p:nvPr/>
        </p:nvSpPr>
        <p:spPr>
          <a:xfrm>
            <a:off x="4004101" y="1067223"/>
            <a:ext cx="65669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pic>
        <p:nvPicPr>
          <p:cNvPr id="5" name="Picture 4" descr="A picture containing light, sitting, clock&#10;&#10;Description automatically generated">
            <a:extLst>
              <a:ext uri="{FF2B5EF4-FFF2-40B4-BE49-F238E27FC236}">
                <a16:creationId xmlns:a16="http://schemas.microsoft.com/office/drawing/2014/main" id="{B28B40A4-046E-9A68-0ABB-F34DA1FB39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16" t="5924" r="7436" b="54479"/>
          <a:stretch/>
        </p:blipFill>
        <p:spPr>
          <a:xfrm>
            <a:off x="4796224" y="681038"/>
            <a:ext cx="1287907" cy="1480248"/>
          </a:xfrm>
          <a:prstGeom prst="rect">
            <a:avLst/>
          </a:prstGeom>
        </p:spPr>
      </p:pic>
      <p:sp>
        <p:nvSpPr>
          <p:cNvPr id="6" name="TextBox 176">
            <a:extLst>
              <a:ext uri="{FF2B5EF4-FFF2-40B4-BE49-F238E27FC236}">
                <a16:creationId xmlns:a16="http://schemas.microsoft.com/office/drawing/2014/main" id="{25210508-128D-5747-D652-BA42CE5CACF1}"/>
              </a:ext>
            </a:extLst>
          </p:cNvPr>
          <p:cNvSpPr txBox="1"/>
          <p:nvPr/>
        </p:nvSpPr>
        <p:spPr>
          <a:xfrm>
            <a:off x="6749832" y="1067219"/>
            <a:ext cx="254787"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sp>
        <p:nvSpPr>
          <p:cNvPr id="7" name="TextBox 177">
            <a:extLst>
              <a:ext uri="{FF2B5EF4-FFF2-40B4-BE49-F238E27FC236}">
                <a16:creationId xmlns:a16="http://schemas.microsoft.com/office/drawing/2014/main" id="{5341EB4F-B005-CA6B-A3D9-544A68A04F2F}"/>
              </a:ext>
            </a:extLst>
          </p:cNvPr>
          <p:cNvSpPr txBox="1"/>
          <p:nvPr/>
        </p:nvSpPr>
        <p:spPr>
          <a:xfrm>
            <a:off x="8876154" y="1067219"/>
            <a:ext cx="254787"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pic>
        <p:nvPicPr>
          <p:cNvPr id="8" name="Picture 7" descr="A picture containing light, sitting, clock&#10;&#10;Description automatically generated">
            <a:extLst>
              <a:ext uri="{FF2B5EF4-FFF2-40B4-BE49-F238E27FC236}">
                <a16:creationId xmlns:a16="http://schemas.microsoft.com/office/drawing/2014/main" id="{AACC0A3C-C3E4-13D6-7A1F-7F46ABB903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14" t="59735" r="20825" b="16459"/>
          <a:stretch/>
        </p:blipFill>
        <p:spPr>
          <a:xfrm>
            <a:off x="7550940" y="855294"/>
            <a:ext cx="822348" cy="1131736"/>
          </a:xfrm>
          <a:prstGeom prst="rect">
            <a:avLst/>
          </a:prstGeom>
        </p:spPr>
      </p:pic>
      <p:pic>
        <p:nvPicPr>
          <p:cNvPr id="9" name="Picture 8" descr="A picture containing light, sitting, clock&#10;&#10;Description automatically generated">
            <a:extLst>
              <a:ext uri="{FF2B5EF4-FFF2-40B4-BE49-F238E27FC236}">
                <a16:creationId xmlns:a16="http://schemas.microsoft.com/office/drawing/2014/main" id="{EB300123-AC14-CEF9-4DE3-00997E99EE02}"/>
              </a:ext>
            </a:extLst>
          </p:cNvPr>
          <p:cNvPicPr>
            <a:picLocks noChangeAspect="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11500"/>
                    </a14:imgEffect>
                  </a14:imgLayer>
                </a14:imgProps>
              </a:ext>
              <a:ext uri="{28A0092B-C50C-407E-A947-70E740481C1C}">
                <a14:useLocalDpi xmlns:a14="http://schemas.microsoft.com/office/drawing/2010/main" val="0"/>
              </a:ext>
            </a:extLst>
          </a:blip>
          <a:srcRect l="83563" t="58216" r="2893" b="11556"/>
          <a:stretch/>
        </p:blipFill>
        <p:spPr>
          <a:xfrm>
            <a:off x="9733260" y="702652"/>
            <a:ext cx="1316342" cy="1437021"/>
          </a:xfrm>
          <a:prstGeom prst="rect">
            <a:avLst/>
          </a:prstGeom>
        </p:spPr>
      </p:pic>
      <p:sp>
        <p:nvSpPr>
          <p:cNvPr id="10" name="TextBox 9">
            <a:extLst>
              <a:ext uri="{FF2B5EF4-FFF2-40B4-BE49-F238E27FC236}">
                <a16:creationId xmlns:a16="http://schemas.microsoft.com/office/drawing/2014/main" id="{5883F778-244A-6E7E-11B6-37EE40EE3D3B}"/>
              </a:ext>
            </a:extLst>
          </p:cNvPr>
          <p:cNvSpPr txBox="1"/>
          <p:nvPr/>
        </p:nvSpPr>
        <p:spPr>
          <a:xfrm>
            <a:off x="686559" y="6147754"/>
            <a:ext cx="3786554" cy="584775"/>
          </a:xfrm>
          <a:prstGeom prst="rect">
            <a:avLst/>
          </a:prstGeom>
          <a:noFill/>
        </p:spPr>
        <p:txBody>
          <a:bodyPr wrap="square" rtlCol="0">
            <a:spAutoFit/>
          </a:bodyPr>
          <a:lstStyle/>
          <a:p>
            <a:r>
              <a:rPr lang="en-US" sz="1600" i="1" noProof="0" dirty="0"/>
              <a:t>Example: D</a:t>
            </a:r>
            <a:r>
              <a:rPr lang="en-US" sz="1600" i="1" baseline="-25000" noProof="0" dirty="0"/>
              <a:t>3/2</a:t>
            </a:r>
            <a:r>
              <a:rPr lang="en-US" sz="1600" i="1" noProof="0" dirty="0"/>
              <a:t> state in 87Sr</a:t>
            </a:r>
            <a:r>
              <a:rPr lang="en-US" sz="1600" i="1" baseline="30000" noProof="0" dirty="0"/>
              <a:t>+</a:t>
            </a:r>
            <a:r>
              <a:rPr lang="en-US" sz="1600" i="1" noProof="0" dirty="0"/>
              <a:t>. Theoretical</a:t>
            </a:r>
          </a:p>
          <a:p>
            <a:r>
              <a:rPr lang="en-US" sz="1600" noProof="0" dirty="0">
                <a:effectLst/>
                <a:ea typeface="Times New Roman" panose="02020603050405020304" pitchFamily="18" charset="0"/>
              </a:rPr>
              <a:t>[</a:t>
            </a:r>
            <a:r>
              <a:rPr lang="en-US" sz="1200" i="1" noProof="0" dirty="0">
                <a:ea typeface="Times New Roman" panose="02020603050405020304" pitchFamily="18" charset="0"/>
              </a:rPr>
              <a:t>B.K. Sahoo</a:t>
            </a:r>
            <a:r>
              <a:rPr lang="en-US" sz="1600" noProof="0" dirty="0">
                <a:effectLst/>
                <a:ea typeface="Times New Roman" panose="02020603050405020304" pitchFamily="18" charset="0"/>
              </a:rPr>
              <a:t>]</a:t>
            </a:r>
            <a:r>
              <a:rPr lang="en-US" sz="1600" i="1" noProof="0" dirty="0"/>
              <a:t>.</a:t>
            </a:r>
          </a:p>
        </p:txBody>
      </p:sp>
      <p:sp>
        <p:nvSpPr>
          <p:cNvPr id="12" name="TextBox 11">
            <a:extLst>
              <a:ext uri="{FF2B5EF4-FFF2-40B4-BE49-F238E27FC236}">
                <a16:creationId xmlns:a16="http://schemas.microsoft.com/office/drawing/2014/main" id="{D6A7A9C6-8BB1-14AD-DCB1-75FF0AC71234}"/>
              </a:ext>
            </a:extLst>
          </p:cNvPr>
          <p:cNvSpPr txBox="1"/>
          <p:nvPr/>
        </p:nvSpPr>
        <p:spPr>
          <a:xfrm>
            <a:off x="1731196" y="1775105"/>
            <a:ext cx="2741917" cy="461665"/>
          </a:xfrm>
          <a:prstGeom prst="rect">
            <a:avLst/>
          </a:prstGeom>
          <a:noFill/>
        </p:spPr>
        <p:txBody>
          <a:bodyPr wrap="square">
            <a:spAutoFit/>
          </a:bodyPr>
          <a:lstStyle/>
          <a:p>
            <a:pPr algn="r"/>
            <a:r>
              <a:rPr lang="en-US" sz="1200" noProof="0" dirty="0">
                <a:effectLst/>
              </a:rPr>
              <a:t>Schwartz, C. Theory of Hyperfine Structure. </a:t>
            </a:r>
            <a:r>
              <a:rPr lang="en-US" sz="1200" i="1" noProof="0" dirty="0">
                <a:effectLst/>
              </a:rPr>
              <a:t>Phys. Rev.</a:t>
            </a:r>
            <a:r>
              <a:rPr lang="en-US" sz="1200" noProof="0" dirty="0">
                <a:effectLst/>
              </a:rPr>
              <a:t> </a:t>
            </a:r>
            <a:r>
              <a:rPr lang="en-US" sz="1200" b="1" noProof="0" dirty="0">
                <a:effectLst/>
              </a:rPr>
              <a:t>97</a:t>
            </a:r>
            <a:r>
              <a:rPr lang="en-US" sz="1200" noProof="0" dirty="0">
                <a:effectLst/>
              </a:rPr>
              <a:t>, 380–395 (1955).</a:t>
            </a:r>
          </a:p>
        </p:txBody>
      </p:sp>
      <mc:AlternateContent xmlns:mc="http://schemas.openxmlformats.org/markup-compatibility/2006" xmlns:a14="http://schemas.microsoft.com/office/drawing/2010/main">
        <mc:Choice Requires="a14">
          <p:sp>
            <p:nvSpPr>
              <p:cNvPr id="13" name="TextBox 174">
                <a:extLst>
                  <a:ext uri="{FF2B5EF4-FFF2-40B4-BE49-F238E27FC236}">
                    <a16:creationId xmlns:a16="http://schemas.microsoft.com/office/drawing/2014/main" id="{767F9B97-6A4B-12CD-2E03-9C2ADB1AB353}"/>
                  </a:ext>
                </a:extLst>
              </p:cNvPr>
              <p:cNvSpPr txBox="1"/>
              <p:nvPr/>
            </p:nvSpPr>
            <p:spPr>
              <a:xfrm>
                <a:off x="2107220" y="996676"/>
                <a:ext cx="1964053"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r>
                        <a:rPr lang="en-US" sz="4000" b="0" i="1" u="none" strike="noStrike" kern="1200" cap="none" spc="0" baseline="0" noProof="0" smtClean="0">
                          <a:solidFill>
                            <a:srgbClr val="000000"/>
                          </a:solidFill>
                          <a:uFillTx/>
                          <a:latin typeface="Cambria Math" panose="02040503050406030204" pitchFamily="18" charset="0"/>
                          <a:ea typeface="Cambria Math" panose="02040503050406030204" pitchFamily="18" charset="0"/>
                        </a:rPr>
                        <m:t>∆</m:t>
                      </m:r>
                      <m:sSub>
                        <m:sSubPr>
                          <m:ctrlPr>
                            <a:rPr lang="en-US" sz="4000" b="0" i="1" u="none" strike="noStrike" kern="1200" cap="none" spc="0" baseline="0" noProof="0" smtClean="0">
                              <a:solidFill>
                                <a:srgbClr val="000000"/>
                              </a:solidFill>
                              <a:uFillTx/>
                              <a:latin typeface="Cambria Math" panose="02040503050406030204" pitchFamily="18" charset="0"/>
                            </a:rPr>
                          </m:ctrlPr>
                        </m:sSubPr>
                        <m:e>
                          <m:r>
                            <a:rPr lang="en-US" sz="4000" b="0" i="1" u="none" strike="noStrike" kern="1200" cap="none" spc="0" baseline="0" noProof="0" smtClean="0">
                              <a:solidFill>
                                <a:srgbClr val="000000"/>
                              </a:solidFill>
                              <a:uFillTx/>
                              <a:latin typeface="Cambria Math" panose="02040503050406030204" pitchFamily="18" charset="0"/>
                            </a:rPr>
                            <m:t>𝐸</m:t>
                          </m:r>
                        </m:e>
                        <m:sub>
                          <m:r>
                            <a:rPr lang="en-US" sz="4000" b="0" i="1" u="none" strike="noStrike" kern="1200" cap="none" spc="0" baseline="0" noProof="0" smtClean="0">
                              <a:solidFill>
                                <a:srgbClr val="000000"/>
                              </a:solidFill>
                              <a:uFillTx/>
                              <a:latin typeface="Cambria Math" panose="02040503050406030204" pitchFamily="18" charset="0"/>
                            </a:rPr>
                            <m:t>𝐻𝐹𝑆</m:t>
                          </m:r>
                        </m:sub>
                      </m:sSub>
                    </m:oMath>
                  </m:oMathPara>
                </a14:m>
                <a:endParaRPr lang="en-US" sz="4000" b="0" i="0" u="none" strike="noStrike" kern="1200" cap="none" spc="0" baseline="0" noProof="0" dirty="0">
                  <a:solidFill>
                    <a:srgbClr val="000000"/>
                  </a:solidFill>
                  <a:uFillTx/>
                  <a:latin typeface="Calibri"/>
                </a:endParaRPr>
              </a:p>
            </p:txBody>
          </p:sp>
        </mc:Choice>
        <mc:Fallback xmlns="">
          <p:sp>
            <p:nvSpPr>
              <p:cNvPr id="13" name="TextBox 174">
                <a:extLst>
                  <a:ext uri="{FF2B5EF4-FFF2-40B4-BE49-F238E27FC236}">
                    <a16:creationId xmlns:a16="http://schemas.microsoft.com/office/drawing/2014/main" id="{767F9B97-6A4B-12CD-2E03-9C2ADB1AB353}"/>
                  </a:ext>
                </a:extLst>
              </p:cNvPr>
              <p:cNvSpPr txBox="1">
                <a:spLocks noRot="1" noChangeAspect="1" noMove="1" noResize="1" noEditPoints="1" noAdjustHandles="1" noChangeArrowheads="1" noChangeShapeType="1" noTextEdit="1"/>
              </p:cNvSpPr>
              <p:nvPr/>
            </p:nvSpPr>
            <p:spPr>
              <a:xfrm>
                <a:off x="2107220" y="996676"/>
                <a:ext cx="1964053" cy="707886"/>
              </a:xfrm>
              <a:prstGeom prst="rect">
                <a:avLst/>
              </a:prstGeom>
              <a:blipFill>
                <a:blip r:embed="rId7"/>
                <a:stretch>
                  <a:fillRect/>
                </a:stretch>
              </a:blipFill>
              <a:ln cap="flat">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E1BF49F-BC69-8A81-EBD6-2C19213308EA}"/>
                  </a:ext>
                </a:extLst>
              </p:cNvPr>
              <p:cNvSpPr txBox="1"/>
              <p:nvPr/>
            </p:nvSpPr>
            <p:spPr>
              <a:xfrm>
                <a:off x="3805313" y="4673865"/>
                <a:ext cx="672813" cy="394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b="0" i="1" noProof="0" smtClean="0">
                              <a:latin typeface="Cambria Math" panose="02040503050406030204" pitchFamily="18" charset="0"/>
                            </a:rPr>
                            <m:t>𝐷</m:t>
                          </m:r>
                        </m:e>
                        <m:sub>
                          <m:r>
                            <a:rPr lang="en-US" b="0" i="1" noProof="0" smtClean="0">
                              <a:latin typeface="Cambria Math" panose="02040503050406030204" pitchFamily="18" charset="0"/>
                            </a:rPr>
                            <m:t>3/2</m:t>
                          </m:r>
                        </m:sub>
                      </m:sSub>
                    </m:oMath>
                  </m:oMathPara>
                </a14:m>
                <a:endParaRPr lang="en-US" noProof="0" dirty="0"/>
              </a:p>
            </p:txBody>
          </p:sp>
        </mc:Choice>
        <mc:Fallback xmlns="">
          <p:sp>
            <p:nvSpPr>
              <p:cNvPr id="15" name="TextBox 14">
                <a:extLst>
                  <a:ext uri="{FF2B5EF4-FFF2-40B4-BE49-F238E27FC236}">
                    <a16:creationId xmlns:a16="http://schemas.microsoft.com/office/drawing/2014/main" id="{4E1BF49F-BC69-8A81-EBD6-2C19213308EA}"/>
                  </a:ext>
                </a:extLst>
              </p:cNvPr>
              <p:cNvSpPr txBox="1">
                <a:spLocks noRot="1" noChangeAspect="1" noMove="1" noResize="1" noEditPoints="1" noAdjustHandles="1" noChangeArrowheads="1" noChangeShapeType="1" noTextEdit="1"/>
              </p:cNvSpPr>
              <p:nvPr/>
            </p:nvSpPr>
            <p:spPr>
              <a:xfrm>
                <a:off x="3805313" y="4673865"/>
                <a:ext cx="672813" cy="394210"/>
              </a:xfrm>
              <a:prstGeom prst="rect">
                <a:avLst/>
              </a:prstGeom>
              <a:blipFill>
                <a:blip r:embed="rId8"/>
                <a:stretch>
                  <a:fillRect b="-9375"/>
                </a:stretch>
              </a:blipFill>
            </p:spPr>
            <p:txBody>
              <a:bodyPr/>
              <a:lstStyle/>
              <a:p>
                <a:r>
                  <a:rPr lang="fr-FR">
                    <a:noFill/>
                  </a:rPr>
                  <a:t> </a:t>
                </a:r>
              </a:p>
            </p:txBody>
          </p:sp>
        </mc:Fallback>
      </mc:AlternateContent>
      <p:sp>
        <p:nvSpPr>
          <p:cNvPr id="19" name="Rectangle: Rounded Corners 18">
            <a:extLst>
              <a:ext uri="{FF2B5EF4-FFF2-40B4-BE49-F238E27FC236}">
                <a16:creationId xmlns:a16="http://schemas.microsoft.com/office/drawing/2014/main" id="{F7106122-ACC0-4A20-3981-EC1F5CB48594}"/>
              </a:ext>
            </a:extLst>
          </p:cNvPr>
          <p:cNvSpPr/>
          <p:nvPr/>
        </p:nvSpPr>
        <p:spPr>
          <a:xfrm>
            <a:off x="188595" y="2404761"/>
            <a:ext cx="3612273" cy="294381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noProof="0" dirty="0"/>
              <a:t>To resolve magnetic Octupole moment contribution we  need a </a:t>
            </a:r>
            <a:r>
              <a:rPr lang="en-US" sz="2800" b="1" noProof="0" dirty="0"/>
              <a:t>sub kHz resolution</a:t>
            </a:r>
          </a:p>
        </p:txBody>
      </p:sp>
    </p:spTree>
    <p:extLst>
      <p:ext uri="{BB962C8B-B14F-4D97-AF65-F5344CB8AC3E}">
        <p14:creationId xmlns:p14="http://schemas.microsoft.com/office/powerpoint/2010/main" val="59703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BFE3B-500D-2EB0-0CAB-A99F9BBF1F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0A85F35-2A75-AB46-9A07-EE55AB408D58}"/>
              </a:ext>
            </a:extLst>
          </p:cNvPr>
          <p:cNvSpPr>
            <a:spLocks noGrp="1"/>
          </p:cNvSpPr>
          <p:nvPr>
            <p:ph type="title"/>
          </p:nvPr>
        </p:nvSpPr>
        <p:spPr/>
        <p:txBody>
          <a:bodyPr/>
          <a:lstStyle/>
          <a:p>
            <a:r>
              <a:rPr lang="en-US" noProof="0" dirty="0"/>
              <a:t>In-gas jet Laser-Radiofrequency double resonance</a:t>
            </a:r>
          </a:p>
        </p:txBody>
      </p:sp>
      <p:sp>
        <p:nvSpPr>
          <p:cNvPr id="6" name="Text Placeholder 5">
            <a:extLst>
              <a:ext uri="{FF2B5EF4-FFF2-40B4-BE49-F238E27FC236}">
                <a16:creationId xmlns:a16="http://schemas.microsoft.com/office/drawing/2014/main" id="{10E69172-AA6C-C48A-05F8-03014D394D32}"/>
              </a:ext>
            </a:extLst>
          </p:cNvPr>
          <p:cNvSpPr>
            <a:spLocks noGrp="1"/>
          </p:cNvSpPr>
          <p:nvPr>
            <p:ph type="body" idx="1"/>
          </p:nvPr>
        </p:nvSpPr>
        <p:spPr/>
        <p:txBody>
          <a:bodyPr/>
          <a:lstStyle/>
          <a:p>
            <a:endParaRPr lang="en-US" noProof="0" dirty="0"/>
          </a:p>
        </p:txBody>
      </p:sp>
      <p:sp>
        <p:nvSpPr>
          <p:cNvPr id="3" name="Slide Number Placeholder 2">
            <a:extLst>
              <a:ext uri="{FF2B5EF4-FFF2-40B4-BE49-F238E27FC236}">
                <a16:creationId xmlns:a16="http://schemas.microsoft.com/office/drawing/2014/main" id="{1E1176E1-2934-898F-9E7E-CC540F2C4EE2}"/>
              </a:ext>
            </a:extLst>
          </p:cNvPr>
          <p:cNvSpPr>
            <a:spLocks noGrp="1"/>
          </p:cNvSpPr>
          <p:nvPr>
            <p:ph type="sldNum" sz="quarter" idx="12"/>
          </p:nvPr>
        </p:nvSpPr>
        <p:spPr/>
        <p:txBody>
          <a:bodyPr/>
          <a:lstStyle/>
          <a:p>
            <a:fld id="{0A297500-7527-634B-90F4-69D0994C32B4}" type="slidenum">
              <a:rPr lang="en-US" noProof="0" smtClean="0"/>
              <a:t>12</a:t>
            </a:fld>
            <a:endParaRPr lang="en-US" noProof="0" dirty="0"/>
          </a:p>
        </p:txBody>
      </p:sp>
    </p:spTree>
    <p:extLst>
      <p:ext uri="{BB962C8B-B14F-4D97-AF65-F5344CB8AC3E}">
        <p14:creationId xmlns:p14="http://schemas.microsoft.com/office/powerpoint/2010/main" val="399964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9C45-4D48-F820-E04F-42E6F0ABA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26733-F659-1345-FE10-6978A7E00171}"/>
              </a:ext>
            </a:extLst>
          </p:cNvPr>
          <p:cNvSpPr>
            <a:spLocks noGrp="1"/>
          </p:cNvSpPr>
          <p:nvPr>
            <p:ph type="title"/>
          </p:nvPr>
        </p:nvSpPr>
        <p:spPr/>
        <p:txBody>
          <a:bodyPr/>
          <a:lstStyle/>
          <a:p>
            <a:r>
              <a:rPr lang="en-US" noProof="0" dirty="0"/>
              <a:t>State of the art</a:t>
            </a:r>
          </a:p>
        </p:txBody>
      </p:sp>
      <p:sp>
        <p:nvSpPr>
          <p:cNvPr id="4" name="Slide Number Placeholder 3">
            <a:extLst>
              <a:ext uri="{FF2B5EF4-FFF2-40B4-BE49-F238E27FC236}">
                <a16:creationId xmlns:a16="http://schemas.microsoft.com/office/drawing/2014/main" id="{7BB794C6-3A3D-9AD4-0A56-F9F78E190E10}"/>
              </a:ext>
            </a:extLst>
          </p:cNvPr>
          <p:cNvSpPr>
            <a:spLocks noGrp="1"/>
          </p:cNvSpPr>
          <p:nvPr>
            <p:ph type="sldNum" sz="quarter" idx="12"/>
          </p:nvPr>
        </p:nvSpPr>
        <p:spPr/>
        <p:txBody>
          <a:bodyPr/>
          <a:lstStyle/>
          <a:p>
            <a:fld id="{F8F1DF15-C229-48B7-BAF9-986BF1C52604}" type="slidenum">
              <a:rPr lang="en-US" noProof="0" smtClean="0"/>
              <a:pPr/>
              <a:t>13</a:t>
            </a:fld>
            <a:endParaRPr lang="en-US" noProof="0" dirty="0"/>
          </a:p>
        </p:txBody>
      </p:sp>
      <p:sp>
        <p:nvSpPr>
          <p:cNvPr id="5" name="Rectangle 4">
            <a:extLst>
              <a:ext uri="{FF2B5EF4-FFF2-40B4-BE49-F238E27FC236}">
                <a16:creationId xmlns:a16="http://schemas.microsoft.com/office/drawing/2014/main" id="{391A6C73-70B1-6FEB-E362-89C6E6447019}"/>
              </a:ext>
            </a:extLst>
          </p:cNvPr>
          <p:cNvSpPr/>
          <p:nvPr/>
        </p:nvSpPr>
        <p:spPr>
          <a:xfrm>
            <a:off x="8330005" y="1145603"/>
            <a:ext cx="701040" cy="754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EDEB6E5B-AA00-6682-032C-241C361B9B4F}"/>
              </a:ext>
            </a:extLst>
          </p:cNvPr>
          <p:cNvSpPr/>
          <p:nvPr/>
        </p:nvSpPr>
        <p:spPr>
          <a:xfrm>
            <a:off x="8192845" y="1837376"/>
            <a:ext cx="723520" cy="1350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Content Placeholder 10">
            <a:extLst>
              <a:ext uri="{FF2B5EF4-FFF2-40B4-BE49-F238E27FC236}">
                <a16:creationId xmlns:a16="http://schemas.microsoft.com/office/drawing/2014/main" id="{9F793FB0-36EF-C9A0-04CC-007532887F77}"/>
              </a:ext>
            </a:extLst>
          </p:cNvPr>
          <p:cNvPicPr>
            <a:picLocks noChangeAspect="1"/>
          </p:cNvPicPr>
          <p:nvPr/>
        </p:nvPicPr>
        <p:blipFill>
          <a:blip r:embed="rId2"/>
          <a:stretch>
            <a:fillRect/>
          </a:stretch>
        </p:blipFill>
        <p:spPr>
          <a:xfrm>
            <a:off x="529080" y="831717"/>
            <a:ext cx="10824720" cy="4299157"/>
          </a:xfrm>
          <a:prstGeom prst="rect">
            <a:avLst/>
          </a:prstGeom>
        </p:spPr>
      </p:pic>
      <p:sp>
        <p:nvSpPr>
          <p:cNvPr id="13" name="Rectangle 12">
            <a:extLst>
              <a:ext uri="{FF2B5EF4-FFF2-40B4-BE49-F238E27FC236}">
                <a16:creationId xmlns:a16="http://schemas.microsoft.com/office/drawing/2014/main" id="{9ECD5FB6-1491-3D8B-F33D-1F31F5495CCE}"/>
              </a:ext>
            </a:extLst>
          </p:cNvPr>
          <p:cNvSpPr/>
          <p:nvPr/>
        </p:nvSpPr>
        <p:spPr>
          <a:xfrm>
            <a:off x="8473440" y="939372"/>
            <a:ext cx="701040" cy="754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42C0BDC-ABCB-98B9-76FA-D62287FFB1E5}"/>
              </a:ext>
            </a:extLst>
          </p:cNvPr>
          <p:cNvSpPr/>
          <p:nvPr/>
        </p:nvSpPr>
        <p:spPr>
          <a:xfrm>
            <a:off x="8336280" y="1631145"/>
            <a:ext cx="723520" cy="1350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45DC8BF6-1FBD-87F8-9EA8-40BD766FA26B}"/>
              </a:ext>
            </a:extLst>
          </p:cNvPr>
          <p:cNvSpPr/>
          <p:nvPr/>
        </p:nvSpPr>
        <p:spPr>
          <a:xfrm>
            <a:off x="7556120" y="2561487"/>
            <a:ext cx="1348740" cy="4198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DB123659-EA10-96B5-F067-40144D508A11}"/>
              </a:ext>
            </a:extLst>
          </p:cNvPr>
          <p:cNvSpPr/>
          <p:nvPr/>
        </p:nvSpPr>
        <p:spPr>
          <a:xfrm>
            <a:off x="8314945" y="1989329"/>
            <a:ext cx="762000" cy="9207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E21FC67F-9817-81EA-09BD-0C3DF7D2C5D0}"/>
              </a:ext>
            </a:extLst>
          </p:cNvPr>
          <p:cNvCxnSpPr>
            <a:cxnSpLocks/>
          </p:cNvCxnSpPr>
          <p:nvPr/>
        </p:nvCxnSpPr>
        <p:spPr>
          <a:xfrm>
            <a:off x="891599" y="4711214"/>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61740E2-0D7D-29C7-8D23-A9E6F6A20F46}"/>
              </a:ext>
            </a:extLst>
          </p:cNvPr>
          <p:cNvCxnSpPr>
            <a:cxnSpLocks/>
          </p:cNvCxnSpPr>
          <p:nvPr/>
        </p:nvCxnSpPr>
        <p:spPr>
          <a:xfrm>
            <a:off x="2132135" y="4552815"/>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50984AB-5E11-172F-DDE2-13E405FF140E}"/>
              </a:ext>
            </a:extLst>
          </p:cNvPr>
          <p:cNvCxnSpPr>
            <a:cxnSpLocks/>
          </p:cNvCxnSpPr>
          <p:nvPr/>
        </p:nvCxnSpPr>
        <p:spPr>
          <a:xfrm>
            <a:off x="2132135" y="4853451"/>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1A11C16-F556-6AD8-A65F-45C99A31F217}"/>
              </a:ext>
            </a:extLst>
          </p:cNvPr>
          <p:cNvCxnSpPr>
            <a:cxnSpLocks/>
          </p:cNvCxnSpPr>
          <p:nvPr/>
        </p:nvCxnSpPr>
        <p:spPr>
          <a:xfrm flipH="1">
            <a:off x="1886504" y="4551037"/>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636309D-B850-F756-CBF0-BF8F84A91C93}"/>
              </a:ext>
            </a:extLst>
          </p:cNvPr>
          <p:cNvCxnSpPr>
            <a:cxnSpLocks/>
          </p:cNvCxnSpPr>
          <p:nvPr/>
        </p:nvCxnSpPr>
        <p:spPr>
          <a:xfrm flipH="1" flipV="1">
            <a:off x="1883028" y="4696682"/>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FA9CFC3-E313-3D65-2EA0-3B9A94263B77}"/>
              </a:ext>
            </a:extLst>
          </p:cNvPr>
          <p:cNvSpPr txBox="1"/>
          <p:nvPr/>
        </p:nvSpPr>
        <p:spPr>
          <a:xfrm>
            <a:off x="3149401" y="4397148"/>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24" name="TextBox 23">
            <a:extLst>
              <a:ext uri="{FF2B5EF4-FFF2-40B4-BE49-F238E27FC236}">
                <a16:creationId xmlns:a16="http://schemas.microsoft.com/office/drawing/2014/main" id="{0548A1D9-D27F-C8D5-2230-4DE801585D27}"/>
              </a:ext>
            </a:extLst>
          </p:cNvPr>
          <p:cNvSpPr txBox="1"/>
          <p:nvPr/>
        </p:nvSpPr>
        <p:spPr>
          <a:xfrm>
            <a:off x="3149401" y="4804707"/>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cxnSp>
        <p:nvCxnSpPr>
          <p:cNvPr id="25" name="Straight Connector 24">
            <a:extLst>
              <a:ext uri="{FF2B5EF4-FFF2-40B4-BE49-F238E27FC236}">
                <a16:creationId xmlns:a16="http://schemas.microsoft.com/office/drawing/2014/main" id="{0D921242-8947-59BC-7327-8148A4063921}"/>
              </a:ext>
            </a:extLst>
          </p:cNvPr>
          <p:cNvCxnSpPr>
            <a:cxnSpLocks/>
          </p:cNvCxnSpPr>
          <p:nvPr/>
        </p:nvCxnSpPr>
        <p:spPr>
          <a:xfrm>
            <a:off x="841676" y="5875787"/>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3E49F16-D3F7-6E9F-8A8E-8628588B09FE}"/>
              </a:ext>
            </a:extLst>
          </p:cNvPr>
          <p:cNvCxnSpPr>
            <a:cxnSpLocks/>
          </p:cNvCxnSpPr>
          <p:nvPr/>
        </p:nvCxnSpPr>
        <p:spPr>
          <a:xfrm>
            <a:off x="2082212" y="5717388"/>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E5A90E5-9D2C-D3BE-849C-F9904094E008}"/>
              </a:ext>
            </a:extLst>
          </p:cNvPr>
          <p:cNvCxnSpPr>
            <a:cxnSpLocks/>
          </p:cNvCxnSpPr>
          <p:nvPr/>
        </p:nvCxnSpPr>
        <p:spPr>
          <a:xfrm>
            <a:off x="2082212" y="6018024"/>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1087BB5-82A1-7345-0E36-DE57B5873ED3}"/>
              </a:ext>
            </a:extLst>
          </p:cNvPr>
          <p:cNvCxnSpPr>
            <a:cxnSpLocks/>
          </p:cNvCxnSpPr>
          <p:nvPr/>
        </p:nvCxnSpPr>
        <p:spPr>
          <a:xfrm flipH="1">
            <a:off x="1836581" y="5715610"/>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073E15C-B3C0-C0EE-8FD2-5B4D23A16DBA}"/>
              </a:ext>
            </a:extLst>
          </p:cNvPr>
          <p:cNvCxnSpPr>
            <a:cxnSpLocks/>
          </p:cNvCxnSpPr>
          <p:nvPr/>
        </p:nvCxnSpPr>
        <p:spPr>
          <a:xfrm flipH="1" flipV="1">
            <a:off x="1833105" y="5861255"/>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25A3CDE4-200C-012B-8705-97E949F50443}"/>
              </a:ext>
            </a:extLst>
          </p:cNvPr>
          <p:cNvSpPr txBox="1"/>
          <p:nvPr/>
        </p:nvSpPr>
        <p:spPr>
          <a:xfrm>
            <a:off x="3099478" y="5561721"/>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31" name="TextBox 30">
            <a:extLst>
              <a:ext uri="{FF2B5EF4-FFF2-40B4-BE49-F238E27FC236}">
                <a16:creationId xmlns:a16="http://schemas.microsoft.com/office/drawing/2014/main" id="{579BA86F-20DB-D00B-5B9D-0D499065AC5A}"/>
              </a:ext>
            </a:extLst>
          </p:cNvPr>
          <p:cNvSpPr txBox="1"/>
          <p:nvPr/>
        </p:nvSpPr>
        <p:spPr>
          <a:xfrm>
            <a:off x="3099478" y="5969280"/>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cxnSp>
        <p:nvCxnSpPr>
          <p:cNvPr id="32" name="Straight Arrow Connector 31">
            <a:extLst>
              <a:ext uri="{FF2B5EF4-FFF2-40B4-BE49-F238E27FC236}">
                <a16:creationId xmlns:a16="http://schemas.microsoft.com/office/drawing/2014/main" id="{02FEB49A-42C9-37C4-68AF-A9B54017E2F7}"/>
              </a:ext>
            </a:extLst>
          </p:cNvPr>
          <p:cNvCxnSpPr>
            <a:cxnSpLocks/>
          </p:cNvCxnSpPr>
          <p:nvPr/>
        </p:nvCxnSpPr>
        <p:spPr>
          <a:xfrm flipV="1">
            <a:off x="2405616" y="4097147"/>
            <a:ext cx="0" cy="430652"/>
          </a:xfrm>
          <a:prstGeom prst="straightConnector1">
            <a:avLst/>
          </a:prstGeom>
          <a:ln w="57150">
            <a:solidFill>
              <a:srgbClr val="0070C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2FD0571-BA8A-8649-C401-8AEC7B39203B}"/>
              </a:ext>
            </a:extLst>
          </p:cNvPr>
          <p:cNvCxnSpPr>
            <a:cxnSpLocks/>
          </p:cNvCxnSpPr>
          <p:nvPr/>
        </p:nvCxnSpPr>
        <p:spPr>
          <a:xfrm flipV="1">
            <a:off x="2405616" y="4551037"/>
            <a:ext cx="0" cy="1164574"/>
          </a:xfrm>
          <a:prstGeom prst="straightConnector1">
            <a:avLst/>
          </a:prstGeom>
          <a:ln w="76200">
            <a:solidFill>
              <a:srgbClr val="EA96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C65D1EB4-2584-FB50-DF55-1354925BEF54}"/>
              </a:ext>
            </a:extLst>
          </p:cNvPr>
          <p:cNvSpPr/>
          <p:nvPr/>
        </p:nvSpPr>
        <p:spPr>
          <a:xfrm>
            <a:off x="2147023" y="5956766"/>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11BF58C7-AB52-9A87-B2C1-7FEB501804A6}"/>
              </a:ext>
            </a:extLst>
          </p:cNvPr>
          <p:cNvSpPr/>
          <p:nvPr/>
        </p:nvSpPr>
        <p:spPr>
          <a:xfrm>
            <a:off x="2362937" y="5659909"/>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D95C06D9-DA39-6968-716A-32A31D47BB19}"/>
              </a:ext>
            </a:extLst>
          </p:cNvPr>
          <p:cNvSpPr/>
          <p:nvPr/>
        </p:nvSpPr>
        <p:spPr>
          <a:xfrm>
            <a:off x="2606407" y="5949624"/>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Oval 36">
            <a:extLst>
              <a:ext uri="{FF2B5EF4-FFF2-40B4-BE49-F238E27FC236}">
                <a16:creationId xmlns:a16="http://schemas.microsoft.com/office/drawing/2014/main" id="{12A765C7-8916-D9FF-04E5-91D12D9D8A1C}"/>
              </a:ext>
            </a:extLst>
          </p:cNvPr>
          <p:cNvSpPr/>
          <p:nvPr/>
        </p:nvSpPr>
        <p:spPr>
          <a:xfrm>
            <a:off x="2771995" y="5656634"/>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8" name="Straight Connector 37">
            <a:extLst>
              <a:ext uri="{FF2B5EF4-FFF2-40B4-BE49-F238E27FC236}">
                <a16:creationId xmlns:a16="http://schemas.microsoft.com/office/drawing/2014/main" id="{223EA629-68C7-1AAD-0771-BAA8CB55A7DD}"/>
              </a:ext>
            </a:extLst>
          </p:cNvPr>
          <p:cNvCxnSpPr>
            <a:cxnSpLocks/>
          </p:cNvCxnSpPr>
          <p:nvPr/>
        </p:nvCxnSpPr>
        <p:spPr>
          <a:xfrm>
            <a:off x="838200" y="4303511"/>
            <a:ext cx="2311201"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12CAA56-1949-CAAE-6183-04B5DA53D921}"/>
              </a:ext>
            </a:extLst>
          </p:cNvPr>
          <p:cNvSpPr txBox="1"/>
          <p:nvPr/>
        </p:nvSpPr>
        <p:spPr>
          <a:xfrm>
            <a:off x="3128642" y="4145248"/>
            <a:ext cx="354584"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IP</a:t>
            </a:r>
          </a:p>
        </p:txBody>
      </p:sp>
      <p:sp>
        <p:nvSpPr>
          <p:cNvPr id="40" name="TextBox 39">
            <a:extLst>
              <a:ext uri="{FF2B5EF4-FFF2-40B4-BE49-F238E27FC236}">
                <a16:creationId xmlns:a16="http://schemas.microsoft.com/office/drawing/2014/main" id="{F4026FA5-7301-23A0-3241-45B6D7D6C734}"/>
              </a:ext>
            </a:extLst>
          </p:cNvPr>
          <p:cNvSpPr txBox="1"/>
          <p:nvPr/>
        </p:nvSpPr>
        <p:spPr>
          <a:xfrm>
            <a:off x="2084561" y="6277057"/>
            <a:ext cx="1095172" cy="523220"/>
          </a:xfrm>
          <a:prstGeom prst="rect">
            <a:avLst/>
          </a:prstGeom>
          <a:noFill/>
        </p:spPr>
        <p:txBody>
          <a:bodyPr wrap="none" rtlCol="0">
            <a:spAutoFit/>
          </a:bodyPr>
          <a:lstStyle/>
          <a:p>
            <a:r>
              <a:rPr lang="en-US" sz="2800" noProof="0" dirty="0"/>
              <a:t>Sonde</a:t>
            </a:r>
          </a:p>
        </p:txBody>
      </p:sp>
      <p:pic>
        <p:nvPicPr>
          <p:cNvPr id="3" name="Picture Placeholder 2">
            <a:extLst>
              <a:ext uri="{FF2B5EF4-FFF2-40B4-BE49-F238E27FC236}">
                <a16:creationId xmlns:a16="http://schemas.microsoft.com/office/drawing/2014/main" id="{29E930F3-D1FC-D9F6-5FBE-A2436437C2FC}"/>
              </a:ext>
            </a:extLst>
          </p:cNvPr>
          <p:cNvPicPr>
            <a:picLocks noChangeAspect="1"/>
          </p:cNvPicPr>
          <p:nvPr/>
        </p:nvPicPr>
        <p:blipFill>
          <a:blip r:embed="rId3"/>
          <a:srcRect l="14784" t="18118" r="4331" b="32732"/>
          <a:stretch>
            <a:fillRect/>
          </a:stretch>
        </p:blipFill>
        <p:spPr>
          <a:xfrm>
            <a:off x="5471996" y="4123155"/>
            <a:ext cx="2251976" cy="24327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1578092-5670-6D23-FDEA-D117835E60FC}"/>
              </a:ext>
            </a:extLst>
          </p:cNvPr>
          <p:cNvPicPr>
            <a:picLocks noChangeAspect="1"/>
          </p:cNvPicPr>
          <p:nvPr/>
        </p:nvPicPr>
        <p:blipFill>
          <a:blip r:embed="rId4"/>
          <a:srcRect t="7563"/>
          <a:stretch>
            <a:fillRect/>
          </a:stretch>
        </p:blipFill>
        <p:spPr>
          <a:xfrm>
            <a:off x="8154186" y="5130874"/>
            <a:ext cx="3953596" cy="1672113"/>
          </a:xfrm>
          <a:prstGeom prst="rect">
            <a:avLst/>
          </a:prstGeom>
        </p:spPr>
      </p:pic>
    </p:spTree>
    <p:extLst>
      <p:ext uri="{BB962C8B-B14F-4D97-AF65-F5344CB8AC3E}">
        <p14:creationId xmlns:p14="http://schemas.microsoft.com/office/powerpoint/2010/main" val="754086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13CC-6DAE-7F95-F6AD-629D00ABF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A9790-480F-4D3B-FCF7-917054DDF519}"/>
              </a:ext>
            </a:extLst>
          </p:cNvPr>
          <p:cNvSpPr>
            <a:spLocks noGrp="1"/>
          </p:cNvSpPr>
          <p:nvPr>
            <p:ph type="title"/>
          </p:nvPr>
        </p:nvSpPr>
        <p:spPr/>
        <p:txBody>
          <a:bodyPr/>
          <a:lstStyle/>
          <a:p>
            <a:r>
              <a:rPr lang="en-US" noProof="0" dirty="0"/>
              <a:t>State of the art</a:t>
            </a:r>
          </a:p>
        </p:txBody>
      </p:sp>
      <p:sp>
        <p:nvSpPr>
          <p:cNvPr id="4" name="Slide Number Placeholder 3">
            <a:extLst>
              <a:ext uri="{FF2B5EF4-FFF2-40B4-BE49-F238E27FC236}">
                <a16:creationId xmlns:a16="http://schemas.microsoft.com/office/drawing/2014/main" id="{8E5F4B85-3CB3-7C24-5917-F57E83682CB9}"/>
              </a:ext>
            </a:extLst>
          </p:cNvPr>
          <p:cNvSpPr>
            <a:spLocks noGrp="1"/>
          </p:cNvSpPr>
          <p:nvPr>
            <p:ph type="sldNum" sz="quarter" idx="12"/>
          </p:nvPr>
        </p:nvSpPr>
        <p:spPr/>
        <p:txBody>
          <a:bodyPr/>
          <a:lstStyle/>
          <a:p>
            <a:fld id="{F8F1DF15-C229-48B7-BAF9-986BF1C52604}" type="slidenum">
              <a:rPr lang="en-US" noProof="0" smtClean="0"/>
              <a:pPr/>
              <a:t>14</a:t>
            </a:fld>
            <a:endParaRPr lang="en-US" noProof="0" dirty="0"/>
          </a:p>
        </p:txBody>
      </p:sp>
      <p:sp>
        <p:nvSpPr>
          <p:cNvPr id="7" name="TextBox 6">
            <a:extLst>
              <a:ext uri="{FF2B5EF4-FFF2-40B4-BE49-F238E27FC236}">
                <a16:creationId xmlns:a16="http://schemas.microsoft.com/office/drawing/2014/main" id="{10A46435-A94C-AB56-C538-7D56FBCA36B4}"/>
              </a:ext>
            </a:extLst>
          </p:cNvPr>
          <p:cNvSpPr txBox="1"/>
          <p:nvPr/>
        </p:nvSpPr>
        <p:spPr>
          <a:xfrm>
            <a:off x="358589" y="6488668"/>
            <a:ext cx="4912061" cy="369332"/>
          </a:xfrm>
          <a:prstGeom prst="rect">
            <a:avLst/>
          </a:prstGeom>
          <a:noFill/>
        </p:spPr>
        <p:txBody>
          <a:bodyPr wrap="square">
            <a:spAutoFit/>
          </a:bodyPr>
          <a:lstStyle/>
          <a:p>
            <a:pPr algn="r">
              <a:buNone/>
            </a:pPr>
            <a:r>
              <a:rPr lang="en-US" sz="900" noProof="0" dirty="0" err="1">
                <a:effectLst/>
              </a:rPr>
              <a:t>Ajayakumar</a:t>
            </a:r>
            <a:r>
              <a:rPr lang="en-US" sz="900" noProof="0" dirty="0">
                <a:effectLst/>
              </a:rPr>
              <a:t>, A. </a:t>
            </a:r>
            <a:r>
              <a:rPr lang="en-US" sz="900" i="1" noProof="0" dirty="0">
                <a:effectLst/>
              </a:rPr>
              <a:t>et al.</a:t>
            </a:r>
            <a:r>
              <a:rPr lang="en-US" sz="900" noProof="0" dirty="0">
                <a:effectLst/>
              </a:rPr>
              <a:t> In-gas-jet laser spectroscopy with S3-LEB. </a:t>
            </a:r>
            <a:r>
              <a:rPr lang="en-US" sz="900" i="1" noProof="0" dirty="0">
                <a:effectLst/>
              </a:rPr>
              <a:t>Nuclear Instruments and Methods in Physics Research Section B: Beam Interactions with Materials and Atoms</a:t>
            </a:r>
            <a:r>
              <a:rPr lang="en-US" sz="900" noProof="0" dirty="0">
                <a:effectLst/>
              </a:rPr>
              <a:t> </a:t>
            </a:r>
            <a:r>
              <a:rPr lang="en-US" sz="900" b="1" noProof="0" dirty="0">
                <a:effectLst/>
              </a:rPr>
              <a:t>539</a:t>
            </a:r>
            <a:r>
              <a:rPr lang="en-US" sz="900" noProof="0" dirty="0">
                <a:effectLst/>
              </a:rPr>
              <a:t>, 102–107 (2023).</a:t>
            </a:r>
          </a:p>
        </p:txBody>
      </p:sp>
      <p:sp>
        <p:nvSpPr>
          <p:cNvPr id="5" name="Rectangle 4">
            <a:extLst>
              <a:ext uri="{FF2B5EF4-FFF2-40B4-BE49-F238E27FC236}">
                <a16:creationId xmlns:a16="http://schemas.microsoft.com/office/drawing/2014/main" id="{898D791A-C0CE-5214-090F-AE01E056C57F}"/>
              </a:ext>
            </a:extLst>
          </p:cNvPr>
          <p:cNvSpPr/>
          <p:nvPr/>
        </p:nvSpPr>
        <p:spPr>
          <a:xfrm>
            <a:off x="8330005" y="1145603"/>
            <a:ext cx="701040" cy="754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294A94AA-6D26-BE59-F5D0-93FE71DD1365}"/>
              </a:ext>
            </a:extLst>
          </p:cNvPr>
          <p:cNvSpPr/>
          <p:nvPr/>
        </p:nvSpPr>
        <p:spPr>
          <a:xfrm>
            <a:off x="8192845" y="1837376"/>
            <a:ext cx="723520" cy="1350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Content Placeholder 10">
            <a:extLst>
              <a:ext uri="{FF2B5EF4-FFF2-40B4-BE49-F238E27FC236}">
                <a16:creationId xmlns:a16="http://schemas.microsoft.com/office/drawing/2014/main" id="{21ABD3A1-12BE-C487-D3E6-33F2D1CC1720}"/>
              </a:ext>
            </a:extLst>
          </p:cNvPr>
          <p:cNvPicPr>
            <a:picLocks noChangeAspect="1"/>
          </p:cNvPicPr>
          <p:nvPr/>
        </p:nvPicPr>
        <p:blipFill>
          <a:blip r:embed="rId2"/>
          <a:stretch>
            <a:fillRect/>
          </a:stretch>
        </p:blipFill>
        <p:spPr>
          <a:xfrm>
            <a:off x="529080" y="831717"/>
            <a:ext cx="10824720" cy="4299157"/>
          </a:xfrm>
          <a:prstGeom prst="rect">
            <a:avLst/>
          </a:prstGeom>
        </p:spPr>
      </p:pic>
      <p:sp>
        <p:nvSpPr>
          <p:cNvPr id="13" name="Rectangle 12">
            <a:extLst>
              <a:ext uri="{FF2B5EF4-FFF2-40B4-BE49-F238E27FC236}">
                <a16:creationId xmlns:a16="http://schemas.microsoft.com/office/drawing/2014/main" id="{5F6F06A8-D2FF-EEF5-D5D5-D545870637F0}"/>
              </a:ext>
            </a:extLst>
          </p:cNvPr>
          <p:cNvSpPr/>
          <p:nvPr/>
        </p:nvSpPr>
        <p:spPr>
          <a:xfrm>
            <a:off x="8473440" y="939372"/>
            <a:ext cx="701040" cy="754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D4C6D8B0-0279-98CD-745F-B30445DDF5B7}"/>
              </a:ext>
            </a:extLst>
          </p:cNvPr>
          <p:cNvSpPr/>
          <p:nvPr/>
        </p:nvSpPr>
        <p:spPr>
          <a:xfrm>
            <a:off x="8336280" y="1631145"/>
            <a:ext cx="723520" cy="1350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D5341A9-469D-7A7B-FB89-E40C9A2E4576}"/>
              </a:ext>
            </a:extLst>
          </p:cNvPr>
          <p:cNvSpPr/>
          <p:nvPr/>
        </p:nvSpPr>
        <p:spPr>
          <a:xfrm>
            <a:off x="7556120" y="2561487"/>
            <a:ext cx="1348740" cy="4198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EAD7A3FD-A477-4786-3B86-A3E4EDAD300A}"/>
              </a:ext>
            </a:extLst>
          </p:cNvPr>
          <p:cNvSpPr/>
          <p:nvPr/>
        </p:nvSpPr>
        <p:spPr>
          <a:xfrm>
            <a:off x="8314945" y="1989329"/>
            <a:ext cx="762000" cy="9207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Picture 5">
            <a:extLst>
              <a:ext uri="{FF2B5EF4-FFF2-40B4-BE49-F238E27FC236}">
                <a16:creationId xmlns:a16="http://schemas.microsoft.com/office/drawing/2014/main" id="{E8D110F2-A8F0-DF0B-FABF-25531E1989D2}"/>
              </a:ext>
            </a:extLst>
          </p:cNvPr>
          <p:cNvPicPr>
            <a:picLocks noChangeAspect="1"/>
          </p:cNvPicPr>
          <p:nvPr/>
        </p:nvPicPr>
        <p:blipFill>
          <a:blip r:embed="rId3"/>
          <a:srcRect l="3395"/>
          <a:stretch>
            <a:fillRect/>
          </a:stretch>
        </p:blipFill>
        <p:spPr>
          <a:xfrm>
            <a:off x="0" y="3429000"/>
            <a:ext cx="6378183" cy="2943454"/>
          </a:xfrm>
          <a:prstGeom prst="rect">
            <a:avLst/>
          </a:prstGeom>
        </p:spPr>
      </p:pic>
      <p:graphicFrame>
        <p:nvGraphicFramePr>
          <p:cNvPr id="17" name="Table 6">
            <a:extLst>
              <a:ext uri="{FF2B5EF4-FFF2-40B4-BE49-F238E27FC236}">
                <a16:creationId xmlns:a16="http://schemas.microsoft.com/office/drawing/2014/main" id="{FA4D3BAA-FFFA-2360-4DE3-0E0E01584DF0}"/>
              </a:ext>
            </a:extLst>
          </p:cNvPr>
          <p:cNvGraphicFramePr>
            <a:graphicFrameLocks noGrp="1"/>
          </p:cNvGraphicFramePr>
          <p:nvPr>
            <p:ph idx="1"/>
            <p:extLst>
              <p:ext uri="{D42A27DB-BD31-4B8C-83A1-F6EECF244321}">
                <p14:modId xmlns:p14="http://schemas.microsoft.com/office/powerpoint/2010/main" val="892338801"/>
              </p:ext>
            </p:extLst>
          </p:nvPr>
        </p:nvGraphicFramePr>
        <p:xfrm>
          <a:off x="6743903" y="5265014"/>
          <a:ext cx="5252154" cy="1107440"/>
        </p:xfrm>
        <a:graphic>
          <a:graphicData uri="http://schemas.openxmlformats.org/drawingml/2006/table">
            <a:tbl>
              <a:tblPr firstRow="1" bandRow="1">
                <a:tableStyleId>{69CF1AB2-1976-4502-BF36-3FF5EA218861}</a:tableStyleId>
              </a:tblPr>
              <a:tblGrid>
                <a:gridCol w="2626077">
                  <a:extLst>
                    <a:ext uri="{9D8B030D-6E8A-4147-A177-3AD203B41FA5}">
                      <a16:colId xmlns:a16="http://schemas.microsoft.com/office/drawing/2014/main" val="3169426024"/>
                    </a:ext>
                  </a:extLst>
                </a:gridCol>
                <a:gridCol w="2626077">
                  <a:extLst>
                    <a:ext uri="{9D8B030D-6E8A-4147-A177-3AD203B41FA5}">
                      <a16:colId xmlns:a16="http://schemas.microsoft.com/office/drawing/2014/main" val="15738168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 Method</a:t>
                      </a:r>
                      <a:endParaRPr lang="en-US"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Spectral width (FWHM)</a:t>
                      </a:r>
                      <a:endParaRPr lang="en-US" b="1" noProof="0" dirty="0"/>
                    </a:p>
                  </a:txBody>
                  <a:tcPr/>
                </a:tc>
                <a:extLst>
                  <a:ext uri="{0D108BD9-81ED-4DB2-BD59-A6C34878D82A}">
                    <a16:rowId xmlns:a16="http://schemas.microsoft.com/office/drawing/2014/main" val="292782841"/>
                  </a:ext>
                </a:extLst>
              </a:tr>
              <a:tr h="370840">
                <a:tc>
                  <a:txBody>
                    <a:bodyPr/>
                    <a:lstStyle/>
                    <a:p>
                      <a:r>
                        <a:rPr lang="en-US" noProof="0" dirty="0">
                          <a:cs typeface="Arial" panose="020B0604020202020204" pitchFamily="34" charset="0"/>
                        </a:rPr>
                        <a:t>In-gas-cell</a:t>
                      </a:r>
                    </a:p>
                  </a:txBody>
                  <a:tcPr/>
                </a:tc>
                <a:tc>
                  <a:txBody>
                    <a:bodyPr/>
                    <a:lstStyle/>
                    <a:p>
                      <a:r>
                        <a:rPr lang="en-US" noProof="0" dirty="0">
                          <a:cs typeface="Arial" panose="020B0604020202020204" pitchFamily="34" charset="0"/>
                        </a:rPr>
                        <a:t>~1.8 GHz</a:t>
                      </a:r>
                    </a:p>
                  </a:txBody>
                  <a:tcPr/>
                </a:tc>
                <a:extLst>
                  <a:ext uri="{0D108BD9-81ED-4DB2-BD59-A6C34878D82A}">
                    <a16:rowId xmlns:a16="http://schemas.microsoft.com/office/drawing/2014/main" val="3417158661"/>
                  </a:ext>
                </a:extLst>
              </a:tr>
              <a:tr h="370840">
                <a:tc>
                  <a:txBody>
                    <a:bodyPr/>
                    <a:lstStyle/>
                    <a:p>
                      <a:r>
                        <a:rPr lang="en-US" sz="1800" noProof="0" dirty="0">
                          <a:latin typeface="Calibri" panose="020F0502020204030204" pitchFamily="34" charset="0"/>
                          <a:ea typeface="Calibri" panose="020F0502020204030204" pitchFamily="34" charset="0"/>
                          <a:cs typeface="Arial" panose="020B0604020202020204" pitchFamily="34" charset="0"/>
                        </a:rPr>
                        <a:t>In-gas-jet</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noProof="0" dirty="0">
                          <a:latin typeface="Calibri" panose="020F0502020204030204" pitchFamily="34" charset="0"/>
                          <a:ea typeface="Calibri" panose="020F0502020204030204" pitchFamily="34" charset="0"/>
                          <a:cs typeface="Arial" panose="020B0604020202020204" pitchFamily="34" charset="0"/>
                        </a:rPr>
                        <a:t>~15 MHz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4159382"/>
                  </a:ext>
                </a:extLst>
              </a:tr>
            </a:tbl>
          </a:graphicData>
        </a:graphic>
      </p:graphicFrame>
    </p:spTree>
    <p:extLst>
      <p:ext uri="{BB962C8B-B14F-4D97-AF65-F5344CB8AC3E}">
        <p14:creationId xmlns:p14="http://schemas.microsoft.com/office/powerpoint/2010/main" val="118026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90CA-05B4-2677-06A2-D78D459B8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ACB31-B5BD-520A-2A95-DA54B388D567}"/>
              </a:ext>
            </a:extLst>
          </p:cNvPr>
          <p:cNvSpPr>
            <a:spLocks noGrp="1"/>
          </p:cNvSpPr>
          <p:nvPr>
            <p:ph type="title"/>
          </p:nvPr>
        </p:nvSpPr>
        <p:spPr/>
        <p:txBody>
          <a:bodyPr/>
          <a:lstStyle/>
          <a:p>
            <a:r>
              <a:rPr lang="en-US" noProof="0" dirty="0"/>
              <a:t>Laser - RF</a:t>
            </a:r>
          </a:p>
        </p:txBody>
      </p:sp>
      <p:sp>
        <p:nvSpPr>
          <p:cNvPr id="4" name="Slide Number Placeholder 3">
            <a:extLst>
              <a:ext uri="{FF2B5EF4-FFF2-40B4-BE49-F238E27FC236}">
                <a16:creationId xmlns:a16="http://schemas.microsoft.com/office/drawing/2014/main" id="{3F58F02E-B4B9-5E13-B9DC-7AA93211EBEE}"/>
              </a:ext>
            </a:extLst>
          </p:cNvPr>
          <p:cNvSpPr>
            <a:spLocks noGrp="1"/>
          </p:cNvSpPr>
          <p:nvPr>
            <p:ph type="sldNum" sz="quarter" idx="12"/>
          </p:nvPr>
        </p:nvSpPr>
        <p:spPr/>
        <p:txBody>
          <a:bodyPr/>
          <a:lstStyle/>
          <a:p>
            <a:fld id="{F8F1DF15-C229-48B7-BAF9-986BF1C52604}" type="slidenum">
              <a:rPr lang="en-US" noProof="0" smtClean="0"/>
              <a:pPr/>
              <a:t>15</a:t>
            </a:fld>
            <a:endParaRPr lang="en-US" noProof="0" dirty="0"/>
          </a:p>
        </p:txBody>
      </p:sp>
      <p:pic>
        <p:nvPicPr>
          <p:cNvPr id="19" name="Content Placeholder 10">
            <a:extLst>
              <a:ext uri="{FF2B5EF4-FFF2-40B4-BE49-F238E27FC236}">
                <a16:creationId xmlns:a16="http://schemas.microsoft.com/office/drawing/2014/main" id="{CBFE514C-F32C-B33B-AD29-5873DD1D2187}"/>
              </a:ext>
            </a:extLst>
          </p:cNvPr>
          <p:cNvPicPr>
            <a:picLocks noChangeAspect="1"/>
          </p:cNvPicPr>
          <p:nvPr/>
        </p:nvPicPr>
        <p:blipFill>
          <a:blip r:embed="rId2"/>
          <a:stretch>
            <a:fillRect/>
          </a:stretch>
        </p:blipFill>
        <p:spPr>
          <a:xfrm>
            <a:off x="529080" y="831717"/>
            <a:ext cx="10824720" cy="4299157"/>
          </a:xfrm>
          <a:prstGeom prst="rect">
            <a:avLst/>
          </a:prstGeom>
        </p:spPr>
      </p:pic>
      <p:grpSp>
        <p:nvGrpSpPr>
          <p:cNvPr id="3" name="Group 2">
            <a:extLst>
              <a:ext uri="{FF2B5EF4-FFF2-40B4-BE49-F238E27FC236}">
                <a16:creationId xmlns:a16="http://schemas.microsoft.com/office/drawing/2014/main" id="{9FA396BE-D629-4D45-4FCB-A6ADAFDD6158}"/>
              </a:ext>
            </a:extLst>
          </p:cNvPr>
          <p:cNvGrpSpPr/>
          <p:nvPr/>
        </p:nvGrpSpPr>
        <p:grpSpPr>
          <a:xfrm>
            <a:off x="347824" y="3969268"/>
            <a:ext cx="3750541" cy="2472497"/>
            <a:chOff x="271624" y="1099225"/>
            <a:chExt cx="3750541" cy="247249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653D44-3838-D748-D627-9D6D1492A917}"/>
                    </a:ext>
                  </a:extLst>
                </p:cNvPr>
                <p:cNvSpPr txBox="1"/>
                <p:nvPr/>
              </p:nvSpPr>
              <p:spPr>
                <a:xfrm>
                  <a:off x="312405" y="2446417"/>
                  <a:ext cx="828881" cy="422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400" b="0" i="1" noProof="0" smtClean="0">
                                <a:latin typeface="Cambria Math" panose="02040503050406030204" pitchFamily="18" charset="0"/>
                              </a:rPr>
                            </m:ctrlPr>
                          </m:sPrePr>
                          <m:sub/>
                          <m:sup>
                            <m:r>
                              <a:rPr lang="en-US" sz="2400" b="0" i="1" noProof="0" smtClean="0">
                                <a:latin typeface="Cambria Math" panose="02040503050406030204" pitchFamily="18" charset="0"/>
                              </a:rPr>
                              <m:t>2</m:t>
                            </m:r>
                          </m:sup>
                          <m:e>
                            <m:sSub>
                              <m:sSubPr>
                                <m:ctrlPr>
                                  <a:rPr lang="en-US" sz="2400" i="1" noProof="0" smtClean="0">
                                    <a:latin typeface="Cambria Math" panose="02040503050406030204" pitchFamily="18" charset="0"/>
                                  </a:rPr>
                                </m:ctrlPr>
                              </m:sSubPr>
                              <m:e>
                                <m:r>
                                  <a:rPr lang="en-US" sz="2400" b="0" i="1" noProof="0" smtClean="0">
                                    <a:latin typeface="Cambria Math" panose="02040503050406030204" pitchFamily="18" charset="0"/>
                                  </a:rPr>
                                  <m:t>𝑆</m:t>
                                </m:r>
                              </m:e>
                              <m:sub>
                                <m:f>
                                  <m:fPr>
                                    <m:type m:val="lin"/>
                                    <m:ctrlPr>
                                      <a:rPr lang="en-US" sz="2400" i="1" noProof="0" smtClean="0">
                                        <a:latin typeface="Cambria Math" panose="02040503050406030204" pitchFamily="18" charset="0"/>
                                      </a:rPr>
                                    </m:ctrlPr>
                                  </m:fPr>
                                  <m:num>
                                    <m:r>
                                      <a:rPr lang="en-US" sz="2400" b="0" i="1" noProof="0" smtClean="0">
                                        <a:latin typeface="Cambria Math" panose="02040503050406030204" pitchFamily="18" charset="0"/>
                                      </a:rPr>
                                      <m:t>1</m:t>
                                    </m:r>
                                  </m:num>
                                  <m:den>
                                    <m:r>
                                      <a:rPr lang="en-US" sz="2400" b="0" i="1" noProof="0" smtClean="0">
                                        <a:latin typeface="Cambria Math" panose="02040503050406030204" pitchFamily="18" charset="0"/>
                                      </a:rPr>
                                      <m:t>2</m:t>
                                    </m:r>
                                  </m:den>
                                </m:f>
                              </m:sub>
                            </m:sSub>
                          </m:e>
                        </m:sPre>
                      </m:oMath>
                    </m:oMathPara>
                  </a14:m>
                  <a:endParaRPr lang="en-US" sz="2400" noProof="0" dirty="0"/>
                </a:p>
              </p:txBody>
            </p:sp>
          </mc:Choice>
          <mc:Fallback xmlns="">
            <p:sp>
              <p:nvSpPr>
                <p:cNvPr id="5" name="TextBox 4">
                  <a:extLst>
                    <a:ext uri="{FF2B5EF4-FFF2-40B4-BE49-F238E27FC236}">
                      <a16:creationId xmlns:a16="http://schemas.microsoft.com/office/drawing/2014/main" id="{07653D44-3838-D748-D627-9D6D1492A917}"/>
                    </a:ext>
                  </a:extLst>
                </p:cNvPr>
                <p:cNvSpPr txBox="1">
                  <a:spLocks noRot="1" noChangeAspect="1" noMove="1" noResize="1" noEditPoints="1" noAdjustHandles="1" noChangeArrowheads="1" noChangeShapeType="1" noTextEdit="1"/>
                </p:cNvSpPr>
                <p:nvPr/>
              </p:nvSpPr>
              <p:spPr>
                <a:xfrm>
                  <a:off x="312405" y="2446417"/>
                  <a:ext cx="828881" cy="422808"/>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6AB91F-E9BF-F91A-991B-546062842145}"/>
                    </a:ext>
                  </a:extLst>
                </p:cNvPr>
                <p:cNvSpPr txBox="1"/>
                <p:nvPr/>
              </p:nvSpPr>
              <p:spPr>
                <a:xfrm>
                  <a:off x="271624" y="1253114"/>
                  <a:ext cx="869662" cy="422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400" b="0" i="1" noProof="0" smtClean="0">
                                <a:latin typeface="Cambria Math" panose="02040503050406030204" pitchFamily="18" charset="0"/>
                              </a:rPr>
                            </m:ctrlPr>
                          </m:sPrePr>
                          <m:sub/>
                          <m:sup>
                            <m:r>
                              <a:rPr lang="en-US" sz="2400" b="0" i="1" noProof="0" smtClean="0">
                                <a:latin typeface="Cambria Math" panose="02040503050406030204" pitchFamily="18" charset="0"/>
                              </a:rPr>
                              <m:t>2</m:t>
                            </m:r>
                          </m:sup>
                          <m:e>
                            <m:sSub>
                              <m:sSubPr>
                                <m:ctrlPr>
                                  <a:rPr lang="en-US" sz="2400" i="1" noProof="0" smtClean="0">
                                    <a:latin typeface="Cambria Math" panose="02040503050406030204" pitchFamily="18" charset="0"/>
                                  </a:rPr>
                                </m:ctrlPr>
                              </m:sSubPr>
                              <m:e>
                                <m:r>
                                  <a:rPr lang="en-US" sz="2400" b="0" i="1" noProof="0" smtClean="0">
                                    <a:latin typeface="Cambria Math" panose="02040503050406030204" pitchFamily="18" charset="0"/>
                                  </a:rPr>
                                  <m:t>𝑃</m:t>
                                </m:r>
                              </m:e>
                              <m:sub>
                                <m:f>
                                  <m:fPr>
                                    <m:type m:val="lin"/>
                                    <m:ctrlPr>
                                      <a:rPr lang="en-US" sz="2400" i="1" noProof="0" smtClean="0">
                                        <a:latin typeface="Cambria Math" panose="02040503050406030204" pitchFamily="18" charset="0"/>
                                      </a:rPr>
                                    </m:ctrlPr>
                                  </m:fPr>
                                  <m:num>
                                    <m:r>
                                      <a:rPr lang="en-US" sz="2400" b="0" i="1" noProof="0" smtClean="0">
                                        <a:latin typeface="Cambria Math" panose="02040503050406030204" pitchFamily="18" charset="0"/>
                                      </a:rPr>
                                      <m:t>1</m:t>
                                    </m:r>
                                  </m:num>
                                  <m:den>
                                    <m:r>
                                      <a:rPr lang="en-US" sz="2400" b="0" i="1" noProof="0" smtClean="0">
                                        <a:latin typeface="Cambria Math" panose="02040503050406030204" pitchFamily="18" charset="0"/>
                                      </a:rPr>
                                      <m:t>2</m:t>
                                    </m:r>
                                  </m:den>
                                </m:f>
                              </m:sub>
                            </m:sSub>
                          </m:e>
                        </m:sPre>
                      </m:oMath>
                    </m:oMathPara>
                  </a14:m>
                  <a:endParaRPr lang="en-US" sz="2400" noProof="0" dirty="0"/>
                </a:p>
              </p:txBody>
            </p:sp>
          </mc:Choice>
          <mc:Fallback xmlns="">
            <p:sp>
              <p:nvSpPr>
                <p:cNvPr id="6" name="TextBox 5">
                  <a:extLst>
                    <a:ext uri="{FF2B5EF4-FFF2-40B4-BE49-F238E27FC236}">
                      <a16:creationId xmlns:a16="http://schemas.microsoft.com/office/drawing/2014/main" id="{3F6AB91F-E9BF-F91A-991B-546062842145}"/>
                    </a:ext>
                  </a:extLst>
                </p:cNvPr>
                <p:cNvSpPr txBox="1">
                  <a:spLocks noRot="1" noChangeAspect="1" noMove="1" noResize="1" noEditPoints="1" noAdjustHandles="1" noChangeArrowheads="1" noChangeShapeType="1" noTextEdit="1"/>
                </p:cNvSpPr>
                <p:nvPr/>
              </p:nvSpPr>
              <p:spPr>
                <a:xfrm>
                  <a:off x="271624" y="1253114"/>
                  <a:ext cx="869662" cy="422808"/>
                </a:xfrm>
                <a:prstGeom prst="rect">
                  <a:avLst/>
                </a:prstGeom>
                <a:blipFill>
                  <a:blip r:embed="rId4"/>
                  <a:stretch>
                    <a:fillRect/>
                  </a:stretch>
                </a:blipFill>
              </p:spPr>
              <p:txBody>
                <a:bodyPr/>
                <a:lstStyle/>
                <a:p>
                  <a:r>
                    <a:rPr lang="fr-FR">
                      <a:noFill/>
                    </a:rPr>
                    <a:t> </a:t>
                  </a:r>
                </a:p>
              </p:txBody>
            </p:sp>
          </mc:Fallback>
        </mc:AlternateContent>
        <p:cxnSp>
          <p:nvCxnSpPr>
            <p:cNvPr id="7" name="Straight Connector 6">
              <a:extLst>
                <a:ext uri="{FF2B5EF4-FFF2-40B4-BE49-F238E27FC236}">
                  <a16:creationId xmlns:a16="http://schemas.microsoft.com/office/drawing/2014/main" id="{167ECB8C-0A6F-64DE-71E6-EEF8F444DBF1}"/>
                </a:ext>
              </a:extLst>
            </p:cNvPr>
            <p:cNvCxnSpPr>
              <a:cxnSpLocks/>
            </p:cNvCxnSpPr>
            <p:nvPr/>
          </p:nvCxnSpPr>
          <p:spPr>
            <a:xfrm>
              <a:off x="1167725" y="1413291"/>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C5D20FD-9362-4258-3C5E-7E91F8758B87}"/>
                </a:ext>
              </a:extLst>
            </p:cNvPr>
            <p:cNvCxnSpPr>
              <a:cxnSpLocks/>
            </p:cNvCxnSpPr>
            <p:nvPr/>
          </p:nvCxnSpPr>
          <p:spPr>
            <a:xfrm flipV="1">
              <a:off x="2738702" y="1253113"/>
              <a:ext cx="0" cy="1164574"/>
            </a:xfrm>
            <a:prstGeom prst="straightConnector1">
              <a:avLst/>
            </a:prstGeom>
            <a:ln w="76200">
              <a:solidFill>
                <a:srgbClr val="EA96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CDED88A-E650-F174-9483-98885007C46E}"/>
                </a:ext>
              </a:extLst>
            </p:cNvPr>
            <p:cNvCxnSpPr>
              <a:cxnSpLocks/>
            </p:cNvCxnSpPr>
            <p:nvPr/>
          </p:nvCxnSpPr>
          <p:spPr>
            <a:xfrm>
              <a:off x="2408261" y="1254892"/>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D644FA6-E788-8E91-E26F-0AFBCDF3E0C9}"/>
                </a:ext>
              </a:extLst>
            </p:cNvPr>
            <p:cNvCxnSpPr>
              <a:cxnSpLocks/>
            </p:cNvCxnSpPr>
            <p:nvPr/>
          </p:nvCxnSpPr>
          <p:spPr>
            <a:xfrm>
              <a:off x="2408261" y="1555528"/>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C24C2C7-C6A1-81D6-C898-7A7F289C49EE}"/>
                </a:ext>
              </a:extLst>
            </p:cNvPr>
            <p:cNvCxnSpPr>
              <a:cxnSpLocks/>
            </p:cNvCxnSpPr>
            <p:nvPr/>
          </p:nvCxnSpPr>
          <p:spPr>
            <a:xfrm flipH="1">
              <a:off x="2162630" y="1253114"/>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E67BBA1-201C-2118-51C4-2C1C7AF33621}"/>
                </a:ext>
              </a:extLst>
            </p:cNvPr>
            <p:cNvCxnSpPr>
              <a:cxnSpLocks/>
            </p:cNvCxnSpPr>
            <p:nvPr/>
          </p:nvCxnSpPr>
          <p:spPr>
            <a:xfrm flipH="1" flipV="1">
              <a:off x="2159154" y="1398759"/>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ACB1CFA-0D64-F652-FD3C-CB57E0F33E40}"/>
                </a:ext>
              </a:extLst>
            </p:cNvPr>
            <p:cNvSpPr txBox="1"/>
            <p:nvPr/>
          </p:nvSpPr>
          <p:spPr>
            <a:xfrm>
              <a:off x="3425527" y="1099225"/>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14" name="TextBox 13">
              <a:extLst>
                <a:ext uri="{FF2B5EF4-FFF2-40B4-BE49-F238E27FC236}">
                  <a16:creationId xmlns:a16="http://schemas.microsoft.com/office/drawing/2014/main" id="{D2448147-595A-5BE5-9CB6-6031BA787FB2}"/>
                </a:ext>
              </a:extLst>
            </p:cNvPr>
            <p:cNvSpPr txBox="1"/>
            <p:nvPr/>
          </p:nvSpPr>
          <p:spPr>
            <a:xfrm>
              <a:off x="3425527" y="1506784"/>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cxnSp>
          <p:nvCxnSpPr>
            <p:cNvPr id="15" name="Straight Connector 14">
              <a:extLst>
                <a:ext uri="{FF2B5EF4-FFF2-40B4-BE49-F238E27FC236}">
                  <a16:creationId xmlns:a16="http://schemas.microsoft.com/office/drawing/2014/main" id="{F68B93FD-39AF-5624-873A-A383C0556335}"/>
                </a:ext>
              </a:extLst>
            </p:cNvPr>
            <p:cNvCxnSpPr>
              <a:cxnSpLocks/>
            </p:cNvCxnSpPr>
            <p:nvPr/>
          </p:nvCxnSpPr>
          <p:spPr>
            <a:xfrm>
              <a:off x="1117802" y="2577864"/>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BF02AC4-14E4-67CE-7471-498B58E82A8D}"/>
                </a:ext>
              </a:extLst>
            </p:cNvPr>
            <p:cNvCxnSpPr>
              <a:cxnSpLocks/>
            </p:cNvCxnSpPr>
            <p:nvPr/>
          </p:nvCxnSpPr>
          <p:spPr>
            <a:xfrm>
              <a:off x="2358338" y="2419465"/>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61DF877-AD51-6CD4-F632-758EF3BCF4A8}"/>
                </a:ext>
              </a:extLst>
            </p:cNvPr>
            <p:cNvCxnSpPr>
              <a:cxnSpLocks/>
            </p:cNvCxnSpPr>
            <p:nvPr/>
          </p:nvCxnSpPr>
          <p:spPr>
            <a:xfrm>
              <a:off x="2358338" y="2720101"/>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F7FD0F-21BE-5D16-E9D4-38FE1AB24A10}"/>
                </a:ext>
              </a:extLst>
            </p:cNvPr>
            <p:cNvCxnSpPr>
              <a:cxnSpLocks/>
            </p:cNvCxnSpPr>
            <p:nvPr/>
          </p:nvCxnSpPr>
          <p:spPr>
            <a:xfrm flipH="1">
              <a:off x="2112707" y="2417687"/>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80B299F-5BDE-92BB-5232-233514160D92}"/>
                </a:ext>
              </a:extLst>
            </p:cNvPr>
            <p:cNvCxnSpPr>
              <a:cxnSpLocks/>
            </p:cNvCxnSpPr>
            <p:nvPr/>
          </p:nvCxnSpPr>
          <p:spPr>
            <a:xfrm flipH="1" flipV="1">
              <a:off x="2109231" y="2563332"/>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063A3A0-54B4-EF19-5944-A902752A3EC2}"/>
                </a:ext>
              </a:extLst>
            </p:cNvPr>
            <p:cNvSpPr txBox="1"/>
            <p:nvPr/>
          </p:nvSpPr>
          <p:spPr>
            <a:xfrm>
              <a:off x="3375604" y="2263798"/>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47" name="TextBox 46">
              <a:extLst>
                <a:ext uri="{FF2B5EF4-FFF2-40B4-BE49-F238E27FC236}">
                  <a16:creationId xmlns:a16="http://schemas.microsoft.com/office/drawing/2014/main" id="{519F3538-1309-7FB9-BFAD-E0C6E9FEF3AB}"/>
                </a:ext>
              </a:extLst>
            </p:cNvPr>
            <p:cNvSpPr txBox="1"/>
            <p:nvPr/>
          </p:nvSpPr>
          <p:spPr>
            <a:xfrm>
              <a:off x="3375604" y="2671357"/>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sp>
          <p:nvSpPr>
            <p:cNvPr id="48" name="Oval 47">
              <a:extLst>
                <a:ext uri="{FF2B5EF4-FFF2-40B4-BE49-F238E27FC236}">
                  <a16:creationId xmlns:a16="http://schemas.microsoft.com/office/drawing/2014/main" id="{0D8AB550-7EA0-8135-B9BD-46D92C3B655B}"/>
                </a:ext>
              </a:extLst>
            </p:cNvPr>
            <p:cNvSpPr/>
            <p:nvPr/>
          </p:nvSpPr>
          <p:spPr>
            <a:xfrm>
              <a:off x="2946527" y="2357070"/>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CF2F945A-E404-CECA-5333-ECFA8CB3ECDC}"/>
                </a:ext>
              </a:extLst>
            </p:cNvPr>
            <p:cNvSpPr/>
            <p:nvPr/>
          </p:nvSpPr>
          <p:spPr>
            <a:xfrm>
              <a:off x="2574961" y="2357070"/>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6CB43C90-57B3-9C7A-40FE-6F96779444C5}"/>
                </a:ext>
              </a:extLst>
            </p:cNvPr>
            <p:cNvSpPr/>
            <p:nvPr/>
          </p:nvSpPr>
          <p:spPr>
            <a:xfrm>
              <a:off x="2761915" y="2656606"/>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Oval 48">
              <a:extLst>
                <a:ext uri="{FF2B5EF4-FFF2-40B4-BE49-F238E27FC236}">
                  <a16:creationId xmlns:a16="http://schemas.microsoft.com/office/drawing/2014/main" id="{0EF835FA-1AC2-86C3-83E3-878B91A48A24}"/>
                </a:ext>
              </a:extLst>
            </p:cNvPr>
            <p:cNvSpPr/>
            <p:nvPr/>
          </p:nvSpPr>
          <p:spPr>
            <a:xfrm>
              <a:off x="3103834" y="2650060"/>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TextBox 49">
              <a:extLst>
                <a:ext uri="{FF2B5EF4-FFF2-40B4-BE49-F238E27FC236}">
                  <a16:creationId xmlns:a16="http://schemas.microsoft.com/office/drawing/2014/main" id="{3A2A2D2C-BCE0-902B-0665-678B2BD946FA}"/>
                </a:ext>
              </a:extLst>
            </p:cNvPr>
            <p:cNvSpPr txBox="1"/>
            <p:nvPr/>
          </p:nvSpPr>
          <p:spPr>
            <a:xfrm>
              <a:off x="2311777" y="3048502"/>
              <a:ext cx="1035861" cy="523220"/>
            </a:xfrm>
            <a:prstGeom prst="rect">
              <a:avLst/>
            </a:prstGeom>
            <a:noFill/>
          </p:spPr>
          <p:txBody>
            <a:bodyPr wrap="none" rtlCol="0">
              <a:spAutoFit/>
            </a:bodyPr>
            <a:lstStyle/>
            <a:p>
              <a:r>
                <a:rPr lang="en-US" sz="2800" noProof="0" dirty="0"/>
                <a:t>Pump</a:t>
              </a:r>
            </a:p>
          </p:txBody>
        </p:sp>
      </p:grpSp>
      <p:graphicFrame>
        <p:nvGraphicFramePr>
          <p:cNvPr id="29" name="Table 28">
            <a:extLst>
              <a:ext uri="{FF2B5EF4-FFF2-40B4-BE49-F238E27FC236}">
                <a16:creationId xmlns:a16="http://schemas.microsoft.com/office/drawing/2014/main" id="{36F29265-35BE-0236-2E0B-EA1E3C03655C}"/>
              </a:ext>
            </a:extLst>
          </p:cNvPr>
          <p:cNvGraphicFramePr>
            <a:graphicFrameLocks noGrp="1"/>
          </p:cNvGraphicFramePr>
          <p:nvPr>
            <p:extLst>
              <p:ext uri="{D42A27DB-BD31-4B8C-83A1-F6EECF244321}">
                <p14:modId xmlns:p14="http://schemas.microsoft.com/office/powerpoint/2010/main" val="4158458870"/>
              </p:ext>
            </p:extLst>
          </p:nvPr>
        </p:nvGraphicFramePr>
        <p:xfrm>
          <a:off x="6743162" y="6372454"/>
          <a:ext cx="5252154" cy="370840"/>
        </p:xfrm>
        <a:graphic>
          <a:graphicData uri="http://schemas.openxmlformats.org/drawingml/2006/table">
            <a:tbl>
              <a:tblPr firstRow="1" bandRow="1">
                <a:tableStyleId>{C4B1156A-380E-4F78-BDF5-A606A8083BF9}</a:tableStyleId>
              </a:tblPr>
              <a:tblGrid>
                <a:gridCol w="2626077">
                  <a:extLst>
                    <a:ext uri="{9D8B030D-6E8A-4147-A177-3AD203B41FA5}">
                      <a16:colId xmlns:a16="http://schemas.microsoft.com/office/drawing/2014/main" val="656992011"/>
                    </a:ext>
                  </a:extLst>
                </a:gridCol>
                <a:gridCol w="2626077">
                  <a:extLst>
                    <a:ext uri="{9D8B030D-6E8A-4147-A177-3AD203B41FA5}">
                      <a16:colId xmlns:a16="http://schemas.microsoft.com/office/drawing/2014/main" val="3297636772"/>
                    </a:ext>
                  </a:extLst>
                </a:gridCol>
              </a:tblGrid>
              <a:tr h="370840">
                <a:tc>
                  <a:txBody>
                    <a:bodyPr/>
                    <a:lstStyle/>
                    <a:p>
                      <a:r>
                        <a:rPr lang="en-US" sz="1800" b="1" noProof="0" dirty="0"/>
                        <a:t>Laser-RF</a:t>
                      </a:r>
                      <a:endParaRPr lang="en-US" sz="1800" b="1"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0" noProof="0" dirty="0">
                          <a:latin typeface="Calibri" panose="020F0502020204030204" pitchFamily="34" charset="0"/>
                          <a:ea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1212366357"/>
                  </a:ext>
                </a:extLst>
              </a:tr>
            </a:tbl>
          </a:graphicData>
        </a:graphic>
      </p:graphicFrame>
      <p:graphicFrame>
        <p:nvGraphicFramePr>
          <p:cNvPr id="30" name="Table 6">
            <a:extLst>
              <a:ext uri="{FF2B5EF4-FFF2-40B4-BE49-F238E27FC236}">
                <a16:creationId xmlns:a16="http://schemas.microsoft.com/office/drawing/2014/main" id="{5CFF725D-A8E1-1045-5765-84F60CD6D80A}"/>
              </a:ext>
            </a:extLst>
          </p:cNvPr>
          <p:cNvGraphicFramePr>
            <a:graphicFrameLocks noGrp="1"/>
          </p:cNvGraphicFramePr>
          <p:nvPr>
            <p:ph idx="1"/>
            <p:extLst>
              <p:ext uri="{D42A27DB-BD31-4B8C-83A1-F6EECF244321}">
                <p14:modId xmlns:p14="http://schemas.microsoft.com/office/powerpoint/2010/main" val="1291686716"/>
              </p:ext>
            </p:extLst>
          </p:nvPr>
        </p:nvGraphicFramePr>
        <p:xfrm>
          <a:off x="6743903" y="5265014"/>
          <a:ext cx="5252154" cy="1107440"/>
        </p:xfrm>
        <a:graphic>
          <a:graphicData uri="http://schemas.openxmlformats.org/drawingml/2006/table">
            <a:tbl>
              <a:tblPr firstRow="1" bandRow="1">
                <a:tableStyleId>{69CF1AB2-1976-4502-BF36-3FF5EA218861}</a:tableStyleId>
              </a:tblPr>
              <a:tblGrid>
                <a:gridCol w="2626077">
                  <a:extLst>
                    <a:ext uri="{9D8B030D-6E8A-4147-A177-3AD203B41FA5}">
                      <a16:colId xmlns:a16="http://schemas.microsoft.com/office/drawing/2014/main" val="3169426024"/>
                    </a:ext>
                  </a:extLst>
                </a:gridCol>
                <a:gridCol w="2626077">
                  <a:extLst>
                    <a:ext uri="{9D8B030D-6E8A-4147-A177-3AD203B41FA5}">
                      <a16:colId xmlns:a16="http://schemas.microsoft.com/office/drawing/2014/main" val="15738168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 Method</a:t>
                      </a:r>
                      <a:endParaRPr lang="en-US"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Spectral width (FWHM)</a:t>
                      </a:r>
                      <a:endParaRPr lang="en-US" b="1" noProof="0" dirty="0"/>
                    </a:p>
                  </a:txBody>
                  <a:tcPr/>
                </a:tc>
                <a:extLst>
                  <a:ext uri="{0D108BD9-81ED-4DB2-BD59-A6C34878D82A}">
                    <a16:rowId xmlns:a16="http://schemas.microsoft.com/office/drawing/2014/main" val="292782841"/>
                  </a:ext>
                </a:extLst>
              </a:tr>
              <a:tr h="370840">
                <a:tc>
                  <a:txBody>
                    <a:bodyPr/>
                    <a:lstStyle/>
                    <a:p>
                      <a:r>
                        <a:rPr lang="en-US" noProof="0" dirty="0">
                          <a:cs typeface="Arial" panose="020B0604020202020204" pitchFamily="34" charset="0"/>
                        </a:rPr>
                        <a:t>In-gas-cell</a:t>
                      </a:r>
                    </a:p>
                  </a:txBody>
                  <a:tcPr/>
                </a:tc>
                <a:tc>
                  <a:txBody>
                    <a:bodyPr/>
                    <a:lstStyle/>
                    <a:p>
                      <a:r>
                        <a:rPr lang="en-US" noProof="0" dirty="0">
                          <a:cs typeface="Arial" panose="020B0604020202020204" pitchFamily="34" charset="0"/>
                        </a:rPr>
                        <a:t>~1.8 GHz</a:t>
                      </a:r>
                    </a:p>
                  </a:txBody>
                  <a:tcPr/>
                </a:tc>
                <a:extLst>
                  <a:ext uri="{0D108BD9-81ED-4DB2-BD59-A6C34878D82A}">
                    <a16:rowId xmlns:a16="http://schemas.microsoft.com/office/drawing/2014/main" val="3417158661"/>
                  </a:ext>
                </a:extLst>
              </a:tr>
              <a:tr h="370840">
                <a:tc>
                  <a:txBody>
                    <a:bodyPr/>
                    <a:lstStyle/>
                    <a:p>
                      <a:r>
                        <a:rPr lang="en-US" sz="1800" noProof="0" dirty="0">
                          <a:latin typeface="Calibri" panose="020F0502020204030204" pitchFamily="34" charset="0"/>
                          <a:ea typeface="Calibri" panose="020F0502020204030204" pitchFamily="34" charset="0"/>
                          <a:cs typeface="Arial" panose="020B0604020202020204" pitchFamily="34" charset="0"/>
                        </a:rPr>
                        <a:t>In-gas-jet</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noProof="0" dirty="0">
                          <a:latin typeface="Calibri" panose="020F0502020204030204" pitchFamily="34" charset="0"/>
                          <a:ea typeface="Calibri" panose="020F0502020204030204" pitchFamily="34" charset="0"/>
                          <a:cs typeface="Arial" panose="020B0604020202020204" pitchFamily="34" charset="0"/>
                        </a:rPr>
                        <a:t>~15 MHz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4159382"/>
                  </a:ext>
                </a:extLst>
              </a:tr>
            </a:tbl>
          </a:graphicData>
        </a:graphic>
      </p:graphicFrame>
    </p:spTree>
    <p:extLst>
      <p:ext uri="{BB962C8B-B14F-4D97-AF65-F5344CB8AC3E}">
        <p14:creationId xmlns:p14="http://schemas.microsoft.com/office/powerpoint/2010/main" val="1363001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5B21A-B2B4-40CB-14FD-AB0B7F0BF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9921B-2EA8-BCCB-BCB3-E112B0A47383}"/>
              </a:ext>
            </a:extLst>
          </p:cNvPr>
          <p:cNvSpPr>
            <a:spLocks noGrp="1"/>
          </p:cNvSpPr>
          <p:nvPr>
            <p:ph type="title"/>
          </p:nvPr>
        </p:nvSpPr>
        <p:spPr/>
        <p:txBody>
          <a:bodyPr/>
          <a:lstStyle/>
          <a:p>
            <a:r>
              <a:rPr lang="en-US" noProof="0" dirty="0"/>
              <a:t>Laser - RF</a:t>
            </a:r>
          </a:p>
        </p:txBody>
      </p:sp>
      <p:sp>
        <p:nvSpPr>
          <p:cNvPr id="4" name="Slide Number Placeholder 3">
            <a:extLst>
              <a:ext uri="{FF2B5EF4-FFF2-40B4-BE49-F238E27FC236}">
                <a16:creationId xmlns:a16="http://schemas.microsoft.com/office/drawing/2014/main" id="{7586E078-D0B3-EDDA-95A2-A4A40A513770}"/>
              </a:ext>
            </a:extLst>
          </p:cNvPr>
          <p:cNvSpPr>
            <a:spLocks noGrp="1"/>
          </p:cNvSpPr>
          <p:nvPr>
            <p:ph type="sldNum" sz="quarter" idx="12"/>
          </p:nvPr>
        </p:nvSpPr>
        <p:spPr/>
        <p:txBody>
          <a:bodyPr/>
          <a:lstStyle/>
          <a:p>
            <a:fld id="{F8F1DF15-C229-48B7-BAF9-986BF1C52604}" type="slidenum">
              <a:rPr lang="en-US" noProof="0" smtClean="0"/>
              <a:pPr/>
              <a:t>16</a:t>
            </a:fld>
            <a:endParaRPr lang="en-US" noProof="0" dirty="0"/>
          </a:p>
        </p:txBody>
      </p:sp>
      <p:pic>
        <p:nvPicPr>
          <p:cNvPr id="19" name="Content Placeholder 10">
            <a:extLst>
              <a:ext uri="{FF2B5EF4-FFF2-40B4-BE49-F238E27FC236}">
                <a16:creationId xmlns:a16="http://schemas.microsoft.com/office/drawing/2014/main" id="{6D006AB1-9080-9E7F-68EA-7DD7DDFDE0C5}"/>
              </a:ext>
            </a:extLst>
          </p:cNvPr>
          <p:cNvPicPr>
            <a:picLocks noChangeAspect="1"/>
          </p:cNvPicPr>
          <p:nvPr/>
        </p:nvPicPr>
        <p:blipFill>
          <a:blip r:embed="rId2"/>
          <a:stretch>
            <a:fillRect/>
          </a:stretch>
        </p:blipFill>
        <p:spPr>
          <a:xfrm>
            <a:off x="529080" y="831717"/>
            <a:ext cx="10824720" cy="4299157"/>
          </a:xfrm>
          <a:prstGeom prst="rect">
            <a:avLst/>
          </a:prstGeom>
        </p:spPr>
      </p:pic>
      <p:grpSp>
        <p:nvGrpSpPr>
          <p:cNvPr id="49" name="Group 48">
            <a:extLst>
              <a:ext uri="{FF2B5EF4-FFF2-40B4-BE49-F238E27FC236}">
                <a16:creationId xmlns:a16="http://schemas.microsoft.com/office/drawing/2014/main" id="{21DB3206-0381-896E-28FF-A59BBDEC6C4E}"/>
              </a:ext>
            </a:extLst>
          </p:cNvPr>
          <p:cNvGrpSpPr/>
          <p:nvPr/>
        </p:nvGrpSpPr>
        <p:grpSpPr>
          <a:xfrm>
            <a:off x="1194002" y="3961696"/>
            <a:ext cx="2904363" cy="2451233"/>
            <a:chOff x="788277" y="4292061"/>
            <a:chExt cx="2904363" cy="2451233"/>
          </a:xfrm>
        </p:grpSpPr>
        <p:cxnSp>
          <p:nvCxnSpPr>
            <p:cNvPr id="50" name="Straight Connector 49">
              <a:extLst>
                <a:ext uri="{FF2B5EF4-FFF2-40B4-BE49-F238E27FC236}">
                  <a16:creationId xmlns:a16="http://schemas.microsoft.com/office/drawing/2014/main" id="{7F195E79-13E0-41D6-B415-D50539CC119E}"/>
                </a:ext>
              </a:extLst>
            </p:cNvPr>
            <p:cNvCxnSpPr>
              <a:cxnSpLocks/>
            </p:cNvCxnSpPr>
            <p:nvPr/>
          </p:nvCxnSpPr>
          <p:spPr>
            <a:xfrm>
              <a:off x="838200" y="4606127"/>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264FD2D-DF80-4B72-2DD0-942C79976593}"/>
                </a:ext>
              </a:extLst>
            </p:cNvPr>
            <p:cNvCxnSpPr>
              <a:cxnSpLocks/>
            </p:cNvCxnSpPr>
            <p:nvPr/>
          </p:nvCxnSpPr>
          <p:spPr>
            <a:xfrm flipV="1">
              <a:off x="2381468" y="5607827"/>
              <a:ext cx="0" cy="311114"/>
            </a:xfrm>
            <a:prstGeom prst="straightConnector1">
              <a:avLst/>
            </a:prstGeom>
            <a:ln w="57150">
              <a:solidFill>
                <a:srgbClr val="00B05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77ADC694-0A91-20DF-37E0-5F13AB366B1E}"/>
                </a:ext>
              </a:extLst>
            </p:cNvPr>
            <p:cNvCxnSpPr>
              <a:cxnSpLocks/>
            </p:cNvCxnSpPr>
            <p:nvPr/>
          </p:nvCxnSpPr>
          <p:spPr>
            <a:xfrm>
              <a:off x="2078736" y="4447728"/>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BBF2CDD4-13D2-E6C6-B568-954CE677A3BF}"/>
                </a:ext>
              </a:extLst>
            </p:cNvPr>
            <p:cNvCxnSpPr>
              <a:cxnSpLocks/>
            </p:cNvCxnSpPr>
            <p:nvPr/>
          </p:nvCxnSpPr>
          <p:spPr>
            <a:xfrm>
              <a:off x="2078736" y="4748364"/>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9A90D23-4555-BAB5-9CBD-9585BD430E09}"/>
                </a:ext>
              </a:extLst>
            </p:cNvPr>
            <p:cNvCxnSpPr>
              <a:cxnSpLocks/>
            </p:cNvCxnSpPr>
            <p:nvPr/>
          </p:nvCxnSpPr>
          <p:spPr>
            <a:xfrm flipH="1">
              <a:off x="1833105" y="4445950"/>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44700480-6F30-4143-A7D9-28FB274C2788}"/>
                </a:ext>
              </a:extLst>
            </p:cNvPr>
            <p:cNvCxnSpPr>
              <a:cxnSpLocks/>
            </p:cNvCxnSpPr>
            <p:nvPr/>
          </p:nvCxnSpPr>
          <p:spPr>
            <a:xfrm flipH="1" flipV="1">
              <a:off x="1829629" y="4591595"/>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0AF0C469-07B2-DD82-1264-3746C11BEAC7}"/>
                </a:ext>
              </a:extLst>
            </p:cNvPr>
            <p:cNvSpPr txBox="1"/>
            <p:nvPr/>
          </p:nvSpPr>
          <p:spPr>
            <a:xfrm>
              <a:off x="3096002" y="4292061"/>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57" name="TextBox 56">
              <a:extLst>
                <a:ext uri="{FF2B5EF4-FFF2-40B4-BE49-F238E27FC236}">
                  <a16:creationId xmlns:a16="http://schemas.microsoft.com/office/drawing/2014/main" id="{B96C6C16-2982-D679-57ED-A20287F22EFF}"/>
                </a:ext>
              </a:extLst>
            </p:cNvPr>
            <p:cNvSpPr txBox="1"/>
            <p:nvPr/>
          </p:nvSpPr>
          <p:spPr>
            <a:xfrm>
              <a:off x="3096002" y="4699620"/>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cxnSp>
          <p:nvCxnSpPr>
            <p:cNvPr id="58" name="Straight Connector 57">
              <a:extLst>
                <a:ext uri="{FF2B5EF4-FFF2-40B4-BE49-F238E27FC236}">
                  <a16:creationId xmlns:a16="http://schemas.microsoft.com/office/drawing/2014/main" id="{C50D93EC-9F21-EBC2-AE54-1D75EA0E00F4}"/>
                </a:ext>
              </a:extLst>
            </p:cNvPr>
            <p:cNvCxnSpPr>
              <a:cxnSpLocks/>
            </p:cNvCxnSpPr>
            <p:nvPr/>
          </p:nvCxnSpPr>
          <p:spPr>
            <a:xfrm>
              <a:off x="788277" y="5770700"/>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4097D31-2D47-3CD1-A685-E0A0884751BC}"/>
                </a:ext>
              </a:extLst>
            </p:cNvPr>
            <p:cNvCxnSpPr>
              <a:cxnSpLocks/>
            </p:cNvCxnSpPr>
            <p:nvPr/>
          </p:nvCxnSpPr>
          <p:spPr>
            <a:xfrm>
              <a:off x="2028813" y="5612301"/>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947A9994-0319-C3CE-2C03-841BD49CA4AB}"/>
                </a:ext>
              </a:extLst>
            </p:cNvPr>
            <p:cNvCxnSpPr>
              <a:cxnSpLocks/>
            </p:cNvCxnSpPr>
            <p:nvPr/>
          </p:nvCxnSpPr>
          <p:spPr>
            <a:xfrm>
              <a:off x="2028813" y="5912937"/>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32F1D75-27EB-E70C-AA91-F66376028DB2}"/>
                </a:ext>
              </a:extLst>
            </p:cNvPr>
            <p:cNvCxnSpPr>
              <a:cxnSpLocks/>
            </p:cNvCxnSpPr>
            <p:nvPr/>
          </p:nvCxnSpPr>
          <p:spPr>
            <a:xfrm flipH="1">
              <a:off x="1783182" y="5610523"/>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DC4CC9E-6497-ABE5-356A-C29BFF7FAD8A}"/>
                </a:ext>
              </a:extLst>
            </p:cNvPr>
            <p:cNvCxnSpPr>
              <a:cxnSpLocks/>
            </p:cNvCxnSpPr>
            <p:nvPr/>
          </p:nvCxnSpPr>
          <p:spPr>
            <a:xfrm flipH="1" flipV="1">
              <a:off x="1779706" y="5756168"/>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5BF210C9-31C7-61CD-7A9B-2E6A9261A30C}"/>
                </a:ext>
              </a:extLst>
            </p:cNvPr>
            <p:cNvSpPr txBox="1"/>
            <p:nvPr/>
          </p:nvSpPr>
          <p:spPr>
            <a:xfrm>
              <a:off x="3046079" y="5456634"/>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64" name="TextBox 63">
              <a:extLst>
                <a:ext uri="{FF2B5EF4-FFF2-40B4-BE49-F238E27FC236}">
                  <a16:creationId xmlns:a16="http://schemas.microsoft.com/office/drawing/2014/main" id="{D11C8F95-AEA2-2B13-3A47-A13228FFA295}"/>
                </a:ext>
              </a:extLst>
            </p:cNvPr>
            <p:cNvSpPr txBox="1"/>
            <p:nvPr/>
          </p:nvSpPr>
          <p:spPr>
            <a:xfrm>
              <a:off x="3046079" y="5864193"/>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sp>
          <p:nvSpPr>
            <p:cNvPr id="65" name="Oval 64">
              <a:extLst>
                <a:ext uri="{FF2B5EF4-FFF2-40B4-BE49-F238E27FC236}">
                  <a16:creationId xmlns:a16="http://schemas.microsoft.com/office/drawing/2014/main" id="{0ADF2551-4755-44CF-FCD5-0FC7B40B32F3}"/>
                </a:ext>
              </a:extLst>
            </p:cNvPr>
            <p:cNvSpPr/>
            <p:nvPr/>
          </p:nvSpPr>
          <p:spPr>
            <a:xfrm>
              <a:off x="2126903" y="5845733"/>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6" name="Oval 65">
              <a:extLst>
                <a:ext uri="{FF2B5EF4-FFF2-40B4-BE49-F238E27FC236}">
                  <a16:creationId xmlns:a16="http://schemas.microsoft.com/office/drawing/2014/main" id="{165ED7F4-EC85-E0C1-E6E7-8DDC426EEB67}"/>
                </a:ext>
              </a:extLst>
            </p:cNvPr>
            <p:cNvSpPr/>
            <p:nvPr/>
          </p:nvSpPr>
          <p:spPr>
            <a:xfrm>
              <a:off x="2313674" y="5848387"/>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Oval 66">
              <a:extLst>
                <a:ext uri="{FF2B5EF4-FFF2-40B4-BE49-F238E27FC236}">
                  <a16:creationId xmlns:a16="http://schemas.microsoft.com/office/drawing/2014/main" id="{5D89D58B-8181-5C28-B330-32C674DFE341}"/>
                </a:ext>
              </a:extLst>
            </p:cNvPr>
            <p:cNvSpPr/>
            <p:nvPr/>
          </p:nvSpPr>
          <p:spPr>
            <a:xfrm>
              <a:off x="2511806" y="5848387"/>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8" name="Oval 67">
              <a:extLst>
                <a:ext uri="{FF2B5EF4-FFF2-40B4-BE49-F238E27FC236}">
                  <a16:creationId xmlns:a16="http://schemas.microsoft.com/office/drawing/2014/main" id="{CAB9EB13-636C-43FC-C311-C7C69700BE16}"/>
                </a:ext>
              </a:extLst>
            </p:cNvPr>
            <p:cNvSpPr/>
            <p:nvPr/>
          </p:nvSpPr>
          <p:spPr>
            <a:xfrm>
              <a:off x="2695885" y="5848387"/>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TextBox 68">
              <a:extLst>
                <a:ext uri="{FF2B5EF4-FFF2-40B4-BE49-F238E27FC236}">
                  <a16:creationId xmlns:a16="http://schemas.microsoft.com/office/drawing/2014/main" id="{3D3A9FED-0F1A-7F72-973E-D77A0A7AB655}"/>
                </a:ext>
              </a:extLst>
            </p:cNvPr>
            <p:cNvSpPr txBox="1"/>
            <p:nvPr/>
          </p:nvSpPr>
          <p:spPr>
            <a:xfrm>
              <a:off x="2126903" y="6220074"/>
              <a:ext cx="545342" cy="523220"/>
            </a:xfrm>
            <a:prstGeom prst="rect">
              <a:avLst/>
            </a:prstGeom>
            <a:noFill/>
          </p:spPr>
          <p:txBody>
            <a:bodyPr wrap="none" rtlCol="0">
              <a:spAutoFit/>
            </a:bodyPr>
            <a:lstStyle/>
            <a:p>
              <a:r>
                <a:rPr lang="en-US" sz="2800" noProof="0" dirty="0"/>
                <a:t>RF</a:t>
              </a:r>
            </a:p>
          </p:txBody>
        </p:sp>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CD6C926-1C00-8FA2-AA78-8DE116825E29}"/>
                  </a:ext>
                </a:extLst>
              </p:cNvPr>
              <p:cNvSpPr txBox="1"/>
              <p:nvPr/>
            </p:nvSpPr>
            <p:spPr>
              <a:xfrm>
                <a:off x="388605" y="5316460"/>
                <a:ext cx="828881" cy="422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400" b="0" i="1" noProof="0" smtClean="0">
                              <a:latin typeface="Cambria Math" panose="02040503050406030204" pitchFamily="18" charset="0"/>
                            </a:rPr>
                          </m:ctrlPr>
                        </m:sPrePr>
                        <m:sub/>
                        <m:sup>
                          <m:r>
                            <a:rPr lang="en-US" sz="2400" b="0" i="1" noProof="0" smtClean="0">
                              <a:latin typeface="Cambria Math" panose="02040503050406030204" pitchFamily="18" charset="0"/>
                            </a:rPr>
                            <m:t>2</m:t>
                          </m:r>
                        </m:sup>
                        <m:e>
                          <m:sSub>
                            <m:sSubPr>
                              <m:ctrlPr>
                                <a:rPr lang="en-US" sz="2400" i="1" noProof="0" smtClean="0">
                                  <a:latin typeface="Cambria Math" panose="02040503050406030204" pitchFamily="18" charset="0"/>
                                </a:rPr>
                              </m:ctrlPr>
                            </m:sSubPr>
                            <m:e>
                              <m:r>
                                <a:rPr lang="en-US" sz="2400" b="0" i="1" noProof="0" smtClean="0">
                                  <a:latin typeface="Cambria Math" panose="02040503050406030204" pitchFamily="18" charset="0"/>
                                </a:rPr>
                                <m:t>𝑆</m:t>
                              </m:r>
                            </m:e>
                            <m:sub>
                              <m:f>
                                <m:fPr>
                                  <m:type m:val="lin"/>
                                  <m:ctrlPr>
                                    <a:rPr lang="en-US" sz="2400" i="1" noProof="0" smtClean="0">
                                      <a:latin typeface="Cambria Math" panose="02040503050406030204" pitchFamily="18" charset="0"/>
                                    </a:rPr>
                                  </m:ctrlPr>
                                </m:fPr>
                                <m:num>
                                  <m:r>
                                    <a:rPr lang="en-US" sz="2400" b="0" i="1" noProof="0" smtClean="0">
                                      <a:latin typeface="Cambria Math" panose="02040503050406030204" pitchFamily="18" charset="0"/>
                                    </a:rPr>
                                    <m:t>1</m:t>
                                  </m:r>
                                </m:num>
                                <m:den>
                                  <m:r>
                                    <a:rPr lang="en-US" sz="2400" b="0" i="1" noProof="0" smtClean="0">
                                      <a:latin typeface="Cambria Math" panose="02040503050406030204" pitchFamily="18" charset="0"/>
                                    </a:rPr>
                                    <m:t>2</m:t>
                                  </m:r>
                                </m:den>
                              </m:f>
                            </m:sub>
                          </m:sSub>
                        </m:e>
                      </m:sPre>
                    </m:oMath>
                  </m:oMathPara>
                </a14:m>
                <a:endParaRPr lang="en-US" sz="2400" noProof="0" dirty="0"/>
              </a:p>
            </p:txBody>
          </p:sp>
        </mc:Choice>
        <mc:Fallback xmlns="">
          <p:sp>
            <p:nvSpPr>
              <p:cNvPr id="74" name="TextBox 73">
                <a:extLst>
                  <a:ext uri="{FF2B5EF4-FFF2-40B4-BE49-F238E27FC236}">
                    <a16:creationId xmlns:a16="http://schemas.microsoft.com/office/drawing/2014/main" id="{6CD6C926-1C00-8FA2-AA78-8DE116825E29}"/>
                  </a:ext>
                </a:extLst>
              </p:cNvPr>
              <p:cNvSpPr txBox="1">
                <a:spLocks noRot="1" noChangeAspect="1" noMove="1" noResize="1" noEditPoints="1" noAdjustHandles="1" noChangeArrowheads="1" noChangeShapeType="1" noTextEdit="1"/>
              </p:cNvSpPr>
              <p:nvPr/>
            </p:nvSpPr>
            <p:spPr>
              <a:xfrm>
                <a:off x="388605" y="5316460"/>
                <a:ext cx="828881" cy="422808"/>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ECDE42E-299B-9A32-39C0-6A81DF62EC38}"/>
                  </a:ext>
                </a:extLst>
              </p:cNvPr>
              <p:cNvSpPr txBox="1"/>
              <p:nvPr/>
            </p:nvSpPr>
            <p:spPr>
              <a:xfrm>
                <a:off x="347824" y="4123157"/>
                <a:ext cx="869662" cy="422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400" b="0" i="1" noProof="0" smtClean="0">
                              <a:latin typeface="Cambria Math" panose="02040503050406030204" pitchFamily="18" charset="0"/>
                            </a:rPr>
                          </m:ctrlPr>
                        </m:sPrePr>
                        <m:sub/>
                        <m:sup>
                          <m:r>
                            <a:rPr lang="en-US" sz="2400" b="0" i="1" noProof="0" smtClean="0">
                              <a:latin typeface="Cambria Math" panose="02040503050406030204" pitchFamily="18" charset="0"/>
                            </a:rPr>
                            <m:t>2</m:t>
                          </m:r>
                        </m:sup>
                        <m:e>
                          <m:sSub>
                            <m:sSubPr>
                              <m:ctrlPr>
                                <a:rPr lang="en-US" sz="2400" i="1" noProof="0" smtClean="0">
                                  <a:latin typeface="Cambria Math" panose="02040503050406030204" pitchFamily="18" charset="0"/>
                                </a:rPr>
                              </m:ctrlPr>
                            </m:sSubPr>
                            <m:e>
                              <m:r>
                                <a:rPr lang="en-US" sz="2400" b="0" i="1" noProof="0" smtClean="0">
                                  <a:latin typeface="Cambria Math" panose="02040503050406030204" pitchFamily="18" charset="0"/>
                                </a:rPr>
                                <m:t>𝑃</m:t>
                              </m:r>
                            </m:e>
                            <m:sub>
                              <m:f>
                                <m:fPr>
                                  <m:type m:val="lin"/>
                                  <m:ctrlPr>
                                    <a:rPr lang="en-US" sz="2400" i="1" noProof="0" smtClean="0">
                                      <a:latin typeface="Cambria Math" panose="02040503050406030204" pitchFamily="18" charset="0"/>
                                    </a:rPr>
                                  </m:ctrlPr>
                                </m:fPr>
                                <m:num>
                                  <m:r>
                                    <a:rPr lang="en-US" sz="2400" b="0" i="1" noProof="0" smtClean="0">
                                      <a:latin typeface="Cambria Math" panose="02040503050406030204" pitchFamily="18" charset="0"/>
                                    </a:rPr>
                                    <m:t>1</m:t>
                                  </m:r>
                                </m:num>
                                <m:den>
                                  <m:r>
                                    <a:rPr lang="en-US" sz="2400" b="0" i="1" noProof="0" smtClean="0">
                                      <a:latin typeface="Cambria Math" panose="02040503050406030204" pitchFamily="18" charset="0"/>
                                    </a:rPr>
                                    <m:t>2</m:t>
                                  </m:r>
                                </m:den>
                              </m:f>
                            </m:sub>
                          </m:sSub>
                        </m:e>
                      </m:sPre>
                    </m:oMath>
                  </m:oMathPara>
                </a14:m>
                <a:endParaRPr lang="en-US" sz="2400" noProof="0" dirty="0"/>
              </a:p>
            </p:txBody>
          </p:sp>
        </mc:Choice>
        <mc:Fallback xmlns="">
          <p:sp>
            <p:nvSpPr>
              <p:cNvPr id="75" name="TextBox 74">
                <a:extLst>
                  <a:ext uri="{FF2B5EF4-FFF2-40B4-BE49-F238E27FC236}">
                    <a16:creationId xmlns:a16="http://schemas.microsoft.com/office/drawing/2014/main" id="{FECDE42E-299B-9A32-39C0-6A81DF62EC38}"/>
                  </a:ext>
                </a:extLst>
              </p:cNvPr>
              <p:cNvSpPr txBox="1">
                <a:spLocks noRot="1" noChangeAspect="1" noMove="1" noResize="1" noEditPoints="1" noAdjustHandles="1" noChangeArrowheads="1" noChangeShapeType="1" noTextEdit="1"/>
              </p:cNvSpPr>
              <p:nvPr/>
            </p:nvSpPr>
            <p:spPr>
              <a:xfrm>
                <a:off x="347824" y="4123157"/>
                <a:ext cx="869662" cy="422808"/>
              </a:xfrm>
              <a:prstGeom prst="rect">
                <a:avLst/>
              </a:prstGeom>
              <a:blipFill>
                <a:blip r:embed="rId4"/>
                <a:stretch>
                  <a:fillRect/>
                </a:stretch>
              </a:blipFill>
            </p:spPr>
            <p:txBody>
              <a:bodyPr/>
              <a:lstStyle/>
              <a:p>
                <a:r>
                  <a:rPr lang="fr-FR">
                    <a:noFill/>
                  </a:rPr>
                  <a:t> </a:t>
                </a:r>
              </a:p>
            </p:txBody>
          </p:sp>
        </mc:Fallback>
      </mc:AlternateContent>
      <p:graphicFrame>
        <p:nvGraphicFramePr>
          <p:cNvPr id="9" name="Table 8">
            <a:extLst>
              <a:ext uri="{FF2B5EF4-FFF2-40B4-BE49-F238E27FC236}">
                <a16:creationId xmlns:a16="http://schemas.microsoft.com/office/drawing/2014/main" id="{DF4E88CD-2A99-74DC-1AF6-3F83FAACAE90}"/>
              </a:ext>
            </a:extLst>
          </p:cNvPr>
          <p:cNvGraphicFramePr>
            <a:graphicFrameLocks noGrp="1"/>
          </p:cNvGraphicFramePr>
          <p:nvPr>
            <p:extLst>
              <p:ext uri="{D42A27DB-BD31-4B8C-83A1-F6EECF244321}">
                <p14:modId xmlns:p14="http://schemas.microsoft.com/office/powerpoint/2010/main" val="442966897"/>
              </p:ext>
            </p:extLst>
          </p:nvPr>
        </p:nvGraphicFramePr>
        <p:xfrm>
          <a:off x="6743162" y="6372454"/>
          <a:ext cx="5252154" cy="370840"/>
        </p:xfrm>
        <a:graphic>
          <a:graphicData uri="http://schemas.openxmlformats.org/drawingml/2006/table">
            <a:tbl>
              <a:tblPr firstRow="1" bandRow="1">
                <a:tableStyleId>{C4B1156A-380E-4F78-BDF5-A606A8083BF9}</a:tableStyleId>
              </a:tblPr>
              <a:tblGrid>
                <a:gridCol w="2626077">
                  <a:extLst>
                    <a:ext uri="{9D8B030D-6E8A-4147-A177-3AD203B41FA5}">
                      <a16:colId xmlns:a16="http://schemas.microsoft.com/office/drawing/2014/main" val="656992011"/>
                    </a:ext>
                  </a:extLst>
                </a:gridCol>
                <a:gridCol w="2626077">
                  <a:extLst>
                    <a:ext uri="{9D8B030D-6E8A-4147-A177-3AD203B41FA5}">
                      <a16:colId xmlns:a16="http://schemas.microsoft.com/office/drawing/2014/main" val="3297636772"/>
                    </a:ext>
                  </a:extLst>
                </a:gridCol>
              </a:tblGrid>
              <a:tr h="370840">
                <a:tc>
                  <a:txBody>
                    <a:bodyPr/>
                    <a:lstStyle/>
                    <a:p>
                      <a:r>
                        <a:rPr lang="en-US" sz="1800" b="1" noProof="0" dirty="0"/>
                        <a:t>Laser-RF</a:t>
                      </a:r>
                      <a:endParaRPr lang="en-US" sz="1800" b="1"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0" noProof="0" dirty="0">
                          <a:latin typeface="Calibri" panose="020F0502020204030204" pitchFamily="34" charset="0"/>
                          <a:ea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1212366357"/>
                  </a:ext>
                </a:extLst>
              </a:tr>
            </a:tbl>
          </a:graphicData>
        </a:graphic>
      </p:graphicFrame>
      <p:graphicFrame>
        <p:nvGraphicFramePr>
          <p:cNvPr id="10" name="Table 6">
            <a:extLst>
              <a:ext uri="{FF2B5EF4-FFF2-40B4-BE49-F238E27FC236}">
                <a16:creationId xmlns:a16="http://schemas.microsoft.com/office/drawing/2014/main" id="{AA29B08C-CAC1-507E-F007-8271D85F4347}"/>
              </a:ext>
            </a:extLst>
          </p:cNvPr>
          <p:cNvGraphicFramePr>
            <a:graphicFrameLocks noGrp="1"/>
          </p:cNvGraphicFramePr>
          <p:nvPr>
            <p:ph idx="1"/>
            <p:extLst>
              <p:ext uri="{D42A27DB-BD31-4B8C-83A1-F6EECF244321}">
                <p14:modId xmlns:p14="http://schemas.microsoft.com/office/powerpoint/2010/main" val="2164791965"/>
              </p:ext>
            </p:extLst>
          </p:nvPr>
        </p:nvGraphicFramePr>
        <p:xfrm>
          <a:off x="6743903" y="5265014"/>
          <a:ext cx="5252154" cy="1107440"/>
        </p:xfrm>
        <a:graphic>
          <a:graphicData uri="http://schemas.openxmlformats.org/drawingml/2006/table">
            <a:tbl>
              <a:tblPr firstRow="1" bandRow="1">
                <a:tableStyleId>{69CF1AB2-1976-4502-BF36-3FF5EA218861}</a:tableStyleId>
              </a:tblPr>
              <a:tblGrid>
                <a:gridCol w="2626077">
                  <a:extLst>
                    <a:ext uri="{9D8B030D-6E8A-4147-A177-3AD203B41FA5}">
                      <a16:colId xmlns:a16="http://schemas.microsoft.com/office/drawing/2014/main" val="3169426024"/>
                    </a:ext>
                  </a:extLst>
                </a:gridCol>
                <a:gridCol w="2626077">
                  <a:extLst>
                    <a:ext uri="{9D8B030D-6E8A-4147-A177-3AD203B41FA5}">
                      <a16:colId xmlns:a16="http://schemas.microsoft.com/office/drawing/2014/main" val="15738168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 Method</a:t>
                      </a:r>
                      <a:endParaRPr lang="en-US"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Spectral width (FWHM)</a:t>
                      </a:r>
                      <a:endParaRPr lang="en-US" b="1" noProof="0" dirty="0"/>
                    </a:p>
                  </a:txBody>
                  <a:tcPr/>
                </a:tc>
                <a:extLst>
                  <a:ext uri="{0D108BD9-81ED-4DB2-BD59-A6C34878D82A}">
                    <a16:rowId xmlns:a16="http://schemas.microsoft.com/office/drawing/2014/main" val="292782841"/>
                  </a:ext>
                </a:extLst>
              </a:tr>
              <a:tr h="370840">
                <a:tc>
                  <a:txBody>
                    <a:bodyPr/>
                    <a:lstStyle/>
                    <a:p>
                      <a:r>
                        <a:rPr lang="en-US" noProof="0" dirty="0">
                          <a:cs typeface="Arial" panose="020B0604020202020204" pitchFamily="34" charset="0"/>
                        </a:rPr>
                        <a:t>In-gas-cell</a:t>
                      </a:r>
                    </a:p>
                  </a:txBody>
                  <a:tcPr/>
                </a:tc>
                <a:tc>
                  <a:txBody>
                    <a:bodyPr/>
                    <a:lstStyle/>
                    <a:p>
                      <a:r>
                        <a:rPr lang="en-US" noProof="0" dirty="0">
                          <a:cs typeface="Arial" panose="020B0604020202020204" pitchFamily="34" charset="0"/>
                        </a:rPr>
                        <a:t>~1.8 GHz</a:t>
                      </a:r>
                    </a:p>
                  </a:txBody>
                  <a:tcPr/>
                </a:tc>
                <a:extLst>
                  <a:ext uri="{0D108BD9-81ED-4DB2-BD59-A6C34878D82A}">
                    <a16:rowId xmlns:a16="http://schemas.microsoft.com/office/drawing/2014/main" val="3417158661"/>
                  </a:ext>
                </a:extLst>
              </a:tr>
              <a:tr h="370840">
                <a:tc>
                  <a:txBody>
                    <a:bodyPr/>
                    <a:lstStyle/>
                    <a:p>
                      <a:r>
                        <a:rPr lang="en-US" sz="1800" noProof="0" dirty="0">
                          <a:latin typeface="Calibri" panose="020F0502020204030204" pitchFamily="34" charset="0"/>
                          <a:ea typeface="Calibri" panose="020F0502020204030204" pitchFamily="34" charset="0"/>
                          <a:cs typeface="Arial" panose="020B0604020202020204" pitchFamily="34" charset="0"/>
                        </a:rPr>
                        <a:t>In-gas-jet</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noProof="0" dirty="0">
                          <a:latin typeface="Calibri" panose="020F0502020204030204" pitchFamily="34" charset="0"/>
                          <a:ea typeface="Calibri" panose="020F0502020204030204" pitchFamily="34" charset="0"/>
                          <a:cs typeface="Arial" panose="020B0604020202020204" pitchFamily="34" charset="0"/>
                        </a:rPr>
                        <a:t>~15 MHz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4159382"/>
                  </a:ext>
                </a:extLst>
              </a:tr>
            </a:tbl>
          </a:graphicData>
        </a:graphic>
      </p:graphicFrame>
    </p:spTree>
    <p:extLst>
      <p:ext uri="{BB962C8B-B14F-4D97-AF65-F5344CB8AC3E}">
        <p14:creationId xmlns:p14="http://schemas.microsoft.com/office/powerpoint/2010/main" val="1897335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FA97-044E-77E8-62AB-EF7A06E65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FD91A8-0244-008E-23F7-8C881176455F}"/>
              </a:ext>
            </a:extLst>
          </p:cNvPr>
          <p:cNvSpPr>
            <a:spLocks noGrp="1"/>
          </p:cNvSpPr>
          <p:nvPr>
            <p:ph type="title"/>
          </p:nvPr>
        </p:nvSpPr>
        <p:spPr/>
        <p:txBody>
          <a:bodyPr/>
          <a:lstStyle/>
          <a:p>
            <a:r>
              <a:rPr lang="en-US" noProof="0" dirty="0"/>
              <a:t>Laser - RF</a:t>
            </a:r>
          </a:p>
        </p:txBody>
      </p:sp>
      <p:sp>
        <p:nvSpPr>
          <p:cNvPr id="4" name="Slide Number Placeholder 3">
            <a:extLst>
              <a:ext uri="{FF2B5EF4-FFF2-40B4-BE49-F238E27FC236}">
                <a16:creationId xmlns:a16="http://schemas.microsoft.com/office/drawing/2014/main" id="{F81FCD46-3119-8F37-C872-A058B388B16D}"/>
              </a:ext>
            </a:extLst>
          </p:cNvPr>
          <p:cNvSpPr>
            <a:spLocks noGrp="1"/>
          </p:cNvSpPr>
          <p:nvPr>
            <p:ph type="sldNum" sz="quarter" idx="12"/>
          </p:nvPr>
        </p:nvSpPr>
        <p:spPr/>
        <p:txBody>
          <a:bodyPr/>
          <a:lstStyle/>
          <a:p>
            <a:fld id="{F8F1DF15-C229-48B7-BAF9-986BF1C52604}" type="slidenum">
              <a:rPr lang="en-US" noProof="0" smtClean="0"/>
              <a:pPr/>
              <a:t>17</a:t>
            </a:fld>
            <a:endParaRPr lang="en-US" noProof="0" dirty="0"/>
          </a:p>
        </p:txBody>
      </p:sp>
      <p:pic>
        <p:nvPicPr>
          <p:cNvPr id="19" name="Content Placeholder 10">
            <a:extLst>
              <a:ext uri="{FF2B5EF4-FFF2-40B4-BE49-F238E27FC236}">
                <a16:creationId xmlns:a16="http://schemas.microsoft.com/office/drawing/2014/main" id="{0210AB0F-AEA9-5571-074F-C2AB8E5396BC}"/>
              </a:ext>
            </a:extLst>
          </p:cNvPr>
          <p:cNvPicPr>
            <a:picLocks noChangeAspect="1"/>
          </p:cNvPicPr>
          <p:nvPr/>
        </p:nvPicPr>
        <p:blipFill>
          <a:blip r:embed="rId2"/>
          <a:stretch>
            <a:fillRect/>
          </a:stretch>
        </p:blipFill>
        <p:spPr>
          <a:xfrm>
            <a:off x="529080" y="831717"/>
            <a:ext cx="10824720" cy="4299157"/>
          </a:xfrm>
          <a:prstGeom prst="rect">
            <a:avLst/>
          </a:prstGeom>
        </p:spPr>
      </p:pic>
      <p:grpSp>
        <p:nvGrpSpPr>
          <p:cNvPr id="70" name="Group 69">
            <a:extLst>
              <a:ext uri="{FF2B5EF4-FFF2-40B4-BE49-F238E27FC236}">
                <a16:creationId xmlns:a16="http://schemas.microsoft.com/office/drawing/2014/main" id="{EDD2940F-9DD2-649B-EF0B-34DEAFD2B02E}"/>
              </a:ext>
            </a:extLst>
          </p:cNvPr>
          <p:cNvGrpSpPr/>
          <p:nvPr/>
        </p:nvGrpSpPr>
        <p:grpSpPr>
          <a:xfrm>
            <a:off x="1190526" y="3666937"/>
            <a:ext cx="2907839" cy="2703130"/>
            <a:chOff x="8287905" y="848383"/>
            <a:chExt cx="2907839" cy="2703130"/>
          </a:xfrm>
        </p:grpSpPr>
        <p:cxnSp>
          <p:nvCxnSpPr>
            <p:cNvPr id="71" name="Straight Connector 70">
              <a:extLst>
                <a:ext uri="{FF2B5EF4-FFF2-40B4-BE49-F238E27FC236}">
                  <a16:creationId xmlns:a16="http://schemas.microsoft.com/office/drawing/2014/main" id="{AFE5E5CA-8BB2-EFF4-9C65-48815EB5B889}"/>
                </a:ext>
              </a:extLst>
            </p:cNvPr>
            <p:cNvCxnSpPr>
              <a:cxnSpLocks/>
            </p:cNvCxnSpPr>
            <p:nvPr/>
          </p:nvCxnSpPr>
          <p:spPr>
            <a:xfrm>
              <a:off x="8341304" y="1462450"/>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7FEBA81C-C07A-AEFD-1332-6835A8F00D5B}"/>
                </a:ext>
              </a:extLst>
            </p:cNvPr>
            <p:cNvCxnSpPr>
              <a:cxnSpLocks/>
            </p:cNvCxnSpPr>
            <p:nvPr/>
          </p:nvCxnSpPr>
          <p:spPr>
            <a:xfrm>
              <a:off x="9581840" y="1304051"/>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2A8E561-43A1-D4C0-D636-7D720632644F}"/>
                </a:ext>
              </a:extLst>
            </p:cNvPr>
            <p:cNvCxnSpPr>
              <a:cxnSpLocks/>
            </p:cNvCxnSpPr>
            <p:nvPr/>
          </p:nvCxnSpPr>
          <p:spPr>
            <a:xfrm>
              <a:off x="9581840" y="1604687"/>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D6A0CD11-CF76-11F6-6053-A990036CB3C2}"/>
                </a:ext>
              </a:extLst>
            </p:cNvPr>
            <p:cNvCxnSpPr>
              <a:cxnSpLocks/>
            </p:cNvCxnSpPr>
            <p:nvPr/>
          </p:nvCxnSpPr>
          <p:spPr>
            <a:xfrm flipH="1">
              <a:off x="9336209" y="1302273"/>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A2A992C1-9ECE-F40B-A5E8-7BF3143938BC}"/>
                </a:ext>
              </a:extLst>
            </p:cNvPr>
            <p:cNvCxnSpPr>
              <a:cxnSpLocks/>
            </p:cNvCxnSpPr>
            <p:nvPr/>
          </p:nvCxnSpPr>
          <p:spPr>
            <a:xfrm flipH="1" flipV="1">
              <a:off x="9332733" y="1447918"/>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76E5963B-A4EE-C71F-3155-77559EC0B1C4}"/>
                </a:ext>
              </a:extLst>
            </p:cNvPr>
            <p:cNvSpPr txBox="1"/>
            <p:nvPr/>
          </p:nvSpPr>
          <p:spPr>
            <a:xfrm>
              <a:off x="10599106" y="1148384"/>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77" name="TextBox 76">
              <a:extLst>
                <a:ext uri="{FF2B5EF4-FFF2-40B4-BE49-F238E27FC236}">
                  <a16:creationId xmlns:a16="http://schemas.microsoft.com/office/drawing/2014/main" id="{3FE8A83B-4C26-D99C-309F-9CB620DB26FA}"/>
                </a:ext>
              </a:extLst>
            </p:cNvPr>
            <p:cNvSpPr txBox="1"/>
            <p:nvPr/>
          </p:nvSpPr>
          <p:spPr>
            <a:xfrm>
              <a:off x="10599106" y="1555943"/>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cxnSp>
          <p:nvCxnSpPr>
            <p:cNvPr id="78" name="Straight Connector 77">
              <a:extLst>
                <a:ext uri="{FF2B5EF4-FFF2-40B4-BE49-F238E27FC236}">
                  <a16:creationId xmlns:a16="http://schemas.microsoft.com/office/drawing/2014/main" id="{E19968C3-6663-C1AF-6E5F-5860567EAEA7}"/>
                </a:ext>
              </a:extLst>
            </p:cNvPr>
            <p:cNvCxnSpPr>
              <a:cxnSpLocks/>
            </p:cNvCxnSpPr>
            <p:nvPr/>
          </p:nvCxnSpPr>
          <p:spPr>
            <a:xfrm>
              <a:off x="8291381" y="2627023"/>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78C30BB-5357-7C48-3DF9-6E1C2E1F212D}"/>
                </a:ext>
              </a:extLst>
            </p:cNvPr>
            <p:cNvCxnSpPr>
              <a:cxnSpLocks/>
            </p:cNvCxnSpPr>
            <p:nvPr/>
          </p:nvCxnSpPr>
          <p:spPr>
            <a:xfrm>
              <a:off x="9531917" y="2468624"/>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76CD2E3-CA34-1F82-7081-5BD8C42672D0}"/>
                </a:ext>
              </a:extLst>
            </p:cNvPr>
            <p:cNvCxnSpPr>
              <a:cxnSpLocks/>
            </p:cNvCxnSpPr>
            <p:nvPr/>
          </p:nvCxnSpPr>
          <p:spPr>
            <a:xfrm>
              <a:off x="9531917" y="2769260"/>
              <a:ext cx="994905" cy="0"/>
            </a:xfrm>
            <a:prstGeom prst="line">
              <a:avLst/>
            </a:prstGeom>
            <a:ln w="28575">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5703E595-FE74-0930-E6A9-4C7CF24634EE}"/>
                </a:ext>
              </a:extLst>
            </p:cNvPr>
            <p:cNvCxnSpPr>
              <a:cxnSpLocks/>
            </p:cNvCxnSpPr>
            <p:nvPr/>
          </p:nvCxnSpPr>
          <p:spPr>
            <a:xfrm flipH="1">
              <a:off x="9286286" y="2466846"/>
              <a:ext cx="241553" cy="13427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8A7B3284-7A50-533F-F0C5-5204B63D66B5}"/>
                </a:ext>
              </a:extLst>
            </p:cNvPr>
            <p:cNvCxnSpPr>
              <a:cxnSpLocks/>
            </p:cNvCxnSpPr>
            <p:nvPr/>
          </p:nvCxnSpPr>
          <p:spPr>
            <a:xfrm flipH="1" flipV="1">
              <a:off x="9282810" y="2612491"/>
              <a:ext cx="263995" cy="165469"/>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A2A9B3EF-AF0E-3BEA-B6F2-EA81E119D3F6}"/>
                </a:ext>
              </a:extLst>
            </p:cNvPr>
            <p:cNvSpPr txBox="1"/>
            <p:nvPr/>
          </p:nvSpPr>
          <p:spPr>
            <a:xfrm>
              <a:off x="10549183" y="2312957"/>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2</a:t>
              </a:r>
            </a:p>
          </p:txBody>
        </p:sp>
        <p:sp>
          <p:nvSpPr>
            <p:cNvPr id="84" name="TextBox 83">
              <a:extLst>
                <a:ext uri="{FF2B5EF4-FFF2-40B4-BE49-F238E27FC236}">
                  <a16:creationId xmlns:a16="http://schemas.microsoft.com/office/drawing/2014/main" id="{29BAAA82-DF44-A072-EEAF-D7FB145B2C4E}"/>
                </a:ext>
              </a:extLst>
            </p:cNvPr>
            <p:cNvSpPr txBox="1"/>
            <p:nvPr/>
          </p:nvSpPr>
          <p:spPr>
            <a:xfrm>
              <a:off x="10549183" y="2720516"/>
              <a:ext cx="596638"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F = 1</a:t>
              </a:r>
            </a:p>
          </p:txBody>
        </p:sp>
        <p:cxnSp>
          <p:nvCxnSpPr>
            <p:cNvPr id="85" name="Straight Arrow Connector 84">
              <a:extLst>
                <a:ext uri="{FF2B5EF4-FFF2-40B4-BE49-F238E27FC236}">
                  <a16:creationId xmlns:a16="http://schemas.microsoft.com/office/drawing/2014/main" id="{6A1B0C29-B13F-028F-8B65-E80C1F4D41AE}"/>
                </a:ext>
              </a:extLst>
            </p:cNvPr>
            <p:cNvCxnSpPr>
              <a:cxnSpLocks/>
            </p:cNvCxnSpPr>
            <p:nvPr/>
          </p:nvCxnSpPr>
          <p:spPr>
            <a:xfrm flipV="1">
              <a:off x="9855321" y="848383"/>
              <a:ext cx="0" cy="430652"/>
            </a:xfrm>
            <a:prstGeom prst="straightConnector1">
              <a:avLst/>
            </a:prstGeom>
            <a:ln w="57150">
              <a:solidFill>
                <a:srgbClr val="0070C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B5752638-DC2A-B710-90D0-1C8FE0BD63F6}"/>
                </a:ext>
              </a:extLst>
            </p:cNvPr>
            <p:cNvCxnSpPr>
              <a:cxnSpLocks/>
            </p:cNvCxnSpPr>
            <p:nvPr/>
          </p:nvCxnSpPr>
          <p:spPr>
            <a:xfrm flipV="1">
              <a:off x="9855321" y="1302273"/>
              <a:ext cx="0" cy="1164574"/>
            </a:xfrm>
            <a:prstGeom prst="straightConnector1">
              <a:avLst/>
            </a:prstGeom>
            <a:ln w="76200">
              <a:solidFill>
                <a:srgbClr val="EA96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7" name="Oval 86">
              <a:extLst>
                <a:ext uri="{FF2B5EF4-FFF2-40B4-BE49-F238E27FC236}">
                  <a16:creationId xmlns:a16="http://schemas.microsoft.com/office/drawing/2014/main" id="{ED6ACA59-4145-0B26-5A83-03AE4607CE19}"/>
                </a:ext>
              </a:extLst>
            </p:cNvPr>
            <p:cNvSpPr/>
            <p:nvPr/>
          </p:nvSpPr>
          <p:spPr>
            <a:xfrm>
              <a:off x="9614999" y="2411145"/>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8" name="Oval 87">
              <a:extLst>
                <a:ext uri="{FF2B5EF4-FFF2-40B4-BE49-F238E27FC236}">
                  <a16:creationId xmlns:a16="http://schemas.microsoft.com/office/drawing/2014/main" id="{1861C0DC-0F5A-841E-D766-C9EACF5641C9}"/>
                </a:ext>
              </a:extLst>
            </p:cNvPr>
            <p:cNvSpPr/>
            <p:nvPr/>
          </p:nvSpPr>
          <p:spPr>
            <a:xfrm>
              <a:off x="9812642" y="2411145"/>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9" name="Oval 88">
              <a:extLst>
                <a:ext uri="{FF2B5EF4-FFF2-40B4-BE49-F238E27FC236}">
                  <a16:creationId xmlns:a16="http://schemas.microsoft.com/office/drawing/2014/main" id="{834C4698-0643-7B69-22D1-A31107205CF0}"/>
                </a:ext>
              </a:extLst>
            </p:cNvPr>
            <p:cNvSpPr/>
            <p:nvPr/>
          </p:nvSpPr>
          <p:spPr>
            <a:xfrm>
              <a:off x="10023833" y="2407870"/>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0" name="Oval 89">
              <a:extLst>
                <a:ext uri="{FF2B5EF4-FFF2-40B4-BE49-F238E27FC236}">
                  <a16:creationId xmlns:a16="http://schemas.microsoft.com/office/drawing/2014/main" id="{EACE27AE-BF12-870F-F6AB-36CACD090B24}"/>
                </a:ext>
              </a:extLst>
            </p:cNvPr>
            <p:cNvSpPr/>
            <p:nvPr/>
          </p:nvSpPr>
          <p:spPr>
            <a:xfrm>
              <a:off x="10221700" y="2407870"/>
              <a:ext cx="135587" cy="136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1" name="Straight Connector 90">
              <a:extLst>
                <a:ext uri="{FF2B5EF4-FFF2-40B4-BE49-F238E27FC236}">
                  <a16:creationId xmlns:a16="http://schemas.microsoft.com/office/drawing/2014/main" id="{A0FE462D-27D8-5780-B5A0-AE0878F563EC}"/>
                </a:ext>
              </a:extLst>
            </p:cNvPr>
            <p:cNvCxnSpPr>
              <a:cxnSpLocks/>
            </p:cNvCxnSpPr>
            <p:nvPr/>
          </p:nvCxnSpPr>
          <p:spPr>
            <a:xfrm>
              <a:off x="8287905" y="1054747"/>
              <a:ext cx="2311201"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826F4033-05CC-4543-776D-C97949C28FB1}"/>
                </a:ext>
              </a:extLst>
            </p:cNvPr>
            <p:cNvSpPr txBox="1"/>
            <p:nvPr/>
          </p:nvSpPr>
          <p:spPr>
            <a:xfrm>
              <a:off x="10578347" y="896484"/>
              <a:ext cx="354584" cy="307777"/>
            </a:xfrm>
            <a:prstGeom prst="rect">
              <a:avLst/>
            </a:prstGeom>
            <a:noFill/>
          </p:spPr>
          <p:txBody>
            <a:bodyPr wrap="none" rtlCol="0">
              <a:spAutoFit/>
            </a:bodyPr>
            <a:lstStyle/>
            <a:p>
              <a:r>
                <a:rPr lang="en-US" sz="1400" b="1" noProof="0" dirty="0">
                  <a:latin typeface="Arial" panose="020B0604020202020204" pitchFamily="34" charset="0"/>
                  <a:cs typeface="Arial" panose="020B0604020202020204" pitchFamily="34" charset="0"/>
                </a:rPr>
                <a:t>IP</a:t>
              </a:r>
            </a:p>
          </p:txBody>
        </p:sp>
        <p:sp>
          <p:nvSpPr>
            <p:cNvPr id="93" name="TextBox 92">
              <a:extLst>
                <a:ext uri="{FF2B5EF4-FFF2-40B4-BE49-F238E27FC236}">
                  <a16:creationId xmlns:a16="http://schemas.microsoft.com/office/drawing/2014/main" id="{D23DD0F0-191F-E6D7-10FC-5975E5F153F6}"/>
                </a:ext>
              </a:extLst>
            </p:cNvPr>
            <p:cNvSpPr txBox="1"/>
            <p:nvPr/>
          </p:nvSpPr>
          <p:spPr>
            <a:xfrm>
              <a:off x="9534266" y="3028293"/>
              <a:ext cx="1046120" cy="523220"/>
            </a:xfrm>
            <a:prstGeom prst="rect">
              <a:avLst/>
            </a:prstGeom>
            <a:noFill/>
          </p:spPr>
          <p:txBody>
            <a:bodyPr wrap="none" rtlCol="0">
              <a:spAutoFit/>
            </a:bodyPr>
            <a:lstStyle/>
            <a:p>
              <a:r>
                <a:rPr lang="en-US" sz="2800" noProof="0" dirty="0"/>
                <a:t>Probe</a:t>
              </a:r>
            </a:p>
          </p:txBody>
        </p:sp>
      </p:gr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EFD2E96-1928-9E0D-0D94-D4FEA70A53E2}"/>
                  </a:ext>
                </a:extLst>
              </p:cNvPr>
              <p:cNvSpPr txBox="1"/>
              <p:nvPr/>
            </p:nvSpPr>
            <p:spPr>
              <a:xfrm>
                <a:off x="388605" y="5316460"/>
                <a:ext cx="828881" cy="422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400" b="0" i="1" noProof="0" smtClean="0">
                              <a:latin typeface="Cambria Math" panose="02040503050406030204" pitchFamily="18" charset="0"/>
                            </a:rPr>
                          </m:ctrlPr>
                        </m:sPrePr>
                        <m:sub/>
                        <m:sup>
                          <m:r>
                            <a:rPr lang="en-US" sz="2400" b="0" i="1" noProof="0" smtClean="0">
                              <a:latin typeface="Cambria Math" panose="02040503050406030204" pitchFamily="18" charset="0"/>
                            </a:rPr>
                            <m:t>2</m:t>
                          </m:r>
                        </m:sup>
                        <m:e>
                          <m:sSub>
                            <m:sSubPr>
                              <m:ctrlPr>
                                <a:rPr lang="en-US" sz="2400" i="1" noProof="0" smtClean="0">
                                  <a:latin typeface="Cambria Math" panose="02040503050406030204" pitchFamily="18" charset="0"/>
                                </a:rPr>
                              </m:ctrlPr>
                            </m:sSubPr>
                            <m:e>
                              <m:r>
                                <a:rPr lang="en-US" sz="2400" b="0" i="1" noProof="0" smtClean="0">
                                  <a:latin typeface="Cambria Math" panose="02040503050406030204" pitchFamily="18" charset="0"/>
                                </a:rPr>
                                <m:t>𝑆</m:t>
                              </m:r>
                            </m:e>
                            <m:sub>
                              <m:f>
                                <m:fPr>
                                  <m:type m:val="lin"/>
                                  <m:ctrlPr>
                                    <a:rPr lang="en-US" sz="2400" i="1" noProof="0" smtClean="0">
                                      <a:latin typeface="Cambria Math" panose="02040503050406030204" pitchFamily="18" charset="0"/>
                                    </a:rPr>
                                  </m:ctrlPr>
                                </m:fPr>
                                <m:num>
                                  <m:r>
                                    <a:rPr lang="en-US" sz="2400" b="0" i="1" noProof="0" smtClean="0">
                                      <a:latin typeface="Cambria Math" panose="02040503050406030204" pitchFamily="18" charset="0"/>
                                    </a:rPr>
                                    <m:t>1</m:t>
                                  </m:r>
                                </m:num>
                                <m:den>
                                  <m:r>
                                    <a:rPr lang="en-US" sz="2400" b="0" i="1" noProof="0" smtClean="0">
                                      <a:latin typeface="Cambria Math" panose="02040503050406030204" pitchFamily="18" charset="0"/>
                                    </a:rPr>
                                    <m:t>2</m:t>
                                  </m:r>
                                </m:den>
                              </m:f>
                            </m:sub>
                          </m:sSub>
                        </m:e>
                      </m:sPre>
                    </m:oMath>
                  </m:oMathPara>
                </a14:m>
                <a:endParaRPr lang="en-US" sz="2400" noProof="0" dirty="0"/>
              </a:p>
            </p:txBody>
          </p:sp>
        </mc:Choice>
        <mc:Fallback xmlns="">
          <p:sp>
            <p:nvSpPr>
              <p:cNvPr id="68" name="TextBox 67">
                <a:extLst>
                  <a:ext uri="{FF2B5EF4-FFF2-40B4-BE49-F238E27FC236}">
                    <a16:creationId xmlns:a16="http://schemas.microsoft.com/office/drawing/2014/main" id="{0EFD2E96-1928-9E0D-0D94-D4FEA70A53E2}"/>
                  </a:ext>
                </a:extLst>
              </p:cNvPr>
              <p:cNvSpPr txBox="1">
                <a:spLocks noRot="1" noChangeAspect="1" noMove="1" noResize="1" noEditPoints="1" noAdjustHandles="1" noChangeArrowheads="1" noChangeShapeType="1" noTextEdit="1"/>
              </p:cNvSpPr>
              <p:nvPr/>
            </p:nvSpPr>
            <p:spPr>
              <a:xfrm>
                <a:off x="388605" y="5316460"/>
                <a:ext cx="828881" cy="422808"/>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89E331B-E614-1185-0534-B5A73B18406F}"/>
                  </a:ext>
                </a:extLst>
              </p:cNvPr>
              <p:cNvSpPr txBox="1"/>
              <p:nvPr/>
            </p:nvSpPr>
            <p:spPr>
              <a:xfrm>
                <a:off x="347824" y="4123157"/>
                <a:ext cx="869662" cy="422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400" b="0" i="1" noProof="0" smtClean="0">
                              <a:latin typeface="Cambria Math" panose="02040503050406030204" pitchFamily="18" charset="0"/>
                            </a:rPr>
                          </m:ctrlPr>
                        </m:sPrePr>
                        <m:sub/>
                        <m:sup>
                          <m:r>
                            <a:rPr lang="en-US" sz="2400" b="0" i="1" noProof="0" smtClean="0">
                              <a:latin typeface="Cambria Math" panose="02040503050406030204" pitchFamily="18" charset="0"/>
                            </a:rPr>
                            <m:t>2</m:t>
                          </m:r>
                        </m:sup>
                        <m:e>
                          <m:sSub>
                            <m:sSubPr>
                              <m:ctrlPr>
                                <a:rPr lang="en-US" sz="2400" i="1" noProof="0" smtClean="0">
                                  <a:latin typeface="Cambria Math" panose="02040503050406030204" pitchFamily="18" charset="0"/>
                                </a:rPr>
                              </m:ctrlPr>
                            </m:sSubPr>
                            <m:e>
                              <m:r>
                                <a:rPr lang="en-US" sz="2400" b="0" i="1" noProof="0" smtClean="0">
                                  <a:latin typeface="Cambria Math" panose="02040503050406030204" pitchFamily="18" charset="0"/>
                                </a:rPr>
                                <m:t>𝑃</m:t>
                              </m:r>
                            </m:e>
                            <m:sub>
                              <m:f>
                                <m:fPr>
                                  <m:type m:val="lin"/>
                                  <m:ctrlPr>
                                    <a:rPr lang="en-US" sz="2400" i="1" noProof="0" smtClean="0">
                                      <a:latin typeface="Cambria Math" panose="02040503050406030204" pitchFamily="18" charset="0"/>
                                    </a:rPr>
                                  </m:ctrlPr>
                                </m:fPr>
                                <m:num>
                                  <m:r>
                                    <a:rPr lang="en-US" sz="2400" b="0" i="1" noProof="0" smtClean="0">
                                      <a:latin typeface="Cambria Math" panose="02040503050406030204" pitchFamily="18" charset="0"/>
                                    </a:rPr>
                                    <m:t>1</m:t>
                                  </m:r>
                                </m:num>
                                <m:den>
                                  <m:r>
                                    <a:rPr lang="en-US" sz="2400" b="0" i="1" noProof="0" smtClean="0">
                                      <a:latin typeface="Cambria Math" panose="02040503050406030204" pitchFamily="18" charset="0"/>
                                    </a:rPr>
                                    <m:t>2</m:t>
                                  </m:r>
                                </m:den>
                              </m:f>
                            </m:sub>
                          </m:sSub>
                        </m:e>
                      </m:sPre>
                    </m:oMath>
                  </m:oMathPara>
                </a14:m>
                <a:endParaRPr lang="en-US" sz="2400" noProof="0" dirty="0"/>
              </a:p>
            </p:txBody>
          </p:sp>
        </mc:Choice>
        <mc:Fallback xmlns="">
          <p:sp>
            <p:nvSpPr>
              <p:cNvPr id="69" name="TextBox 68">
                <a:extLst>
                  <a:ext uri="{FF2B5EF4-FFF2-40B4-BE49-F238E27FC236}">
                    <a16:creationId xmlns:a16="http://schemas.microsoft.com/office/drawing/2014/main" id="{D89E331B-E614-1185-0534-B5A73B18406F}"/>
                  </a:ext>
                </a:extLst>
              </p:cNvPr>
              <p:cNvSpPr txBox="1">
                <a:spLocks noRot="1" noChangeAspect="1" noMove="1" noResize="1" noEditPoints="1" noAdjustHandles="1" noChangeArrowheads="1" noChangeShapeType="1" noTextEdit="1"/>
              </p:cNvSpPr>
              <p:nvPr/>
            </p:nvSpPr>
            <p:spPr>
              <a:xfrm>
                <a:off x="347824" y="4123157"/>
                <a:ext cx="869662" cy="422808"/>
              </a:xfrm>
              <a:prstGeom prst="rect">
                <a:avLst/>
              </a:prstGeom>
              <a:blipFill>
                <a:blip r:embed="rId4"/>
                <a:stretch>
                  <a:fillRect/>
                </a:stretch>
              </a:blipFill>
            </p:spPr>
            <p:txBody>
              <a:bodyPr/>
              <a:lstStyle/>
              <a:p>
                <a:r>
                  <a:rPr lang="fr-FR">
                    <a:noFill/>
                  </a:rPr>
                  <a:t> </a:t>
                </a:r>
              </a:p>
            </p:txBody>
          </p:sp>
        </mc:Fallback>
      </mc:AlternateContent>
      <p:graphicFrame>
        <p:nvGraphicFramePr>
          <p:cNvPr id="8" name="Table 7">
            <a:extLst>
              <a:ext uri="{FF2B5EF4-FFF2-40B4-BE49-F238E27FC236}">
                <a16:creationId xmlns:a16="http://schemas.microsoft.com/office/drawing/2014/main" id="{DAF328A0-A77A-6942-37E8-4B9E1AA9B836}"/>
              </a:ext>
            </a:extLst>
          </p:cNvPr>
          <p:cNvGraphicFramePr>
            <a:graphicFrameLocks noGrp="1"/>
          </p:cNvGraphicFramePr>
          <p:nvPr>
            <p:extLst>
              <p:ext uri="{D42A27DB-BD31-4B8C-83A1-F6EECF244321}">
                <p14:modId xmlns:p14="http://schemas.microsoft.com/office/powerpoint/2010/main" val="1600360171"/>
              </p:ext>
            </p:extLst>
          </p:nvPr>
        </p:nvGraphicFramePr>
        <p:xfrm>
          <a:off x="6743162" y="6372454"/>
          <a:ext cx="5252154" cy="370840"/>
        </p:xfrm>
        <a:graphic>
          <a:graphicData uri="http://schemas.openxmlformats.org/drawingml/2006/table">
            <a:tbl>
              <a:tblPr firstRow="1" bandRow="1">
                <a:tableStyleId>{C4B1156A-380E-4F78-BDF5-A606A8083BF9}</a:tableStyleId>
              </a:tblPr>
              <a:tblGrid>
                <a:gridCol w="2626077">
                  <a:extLst>
                    <a:ext uri="{9D8B030D-6E8A-4147-A177-3AD203B41FA5}">
                      <a16:colId xmlns:a16="http://schemas.microsoft.com/office/drawing/2014/main" val="656992011"/>
                    </a:ext>
                  </a:extLst>
                </a:gridCol>
                <a:gridCol w="2626077">
                  <a:extLst>
                    <a:ext uri="{9D8B030D-6E8A-4147-A177-3AD203B41FA5}">
                      <a16:colId xmlns:a16="http://schemas.microsoft.com/office/drawing/2014/main" val="3297636772"/>
                    </a:ext>
                  </a:extLst>
                </a:gridCol>
              </a:tblGrid>
              <a:tr h="370840">
                <a:tc>
                  <a:txBody>
                    <a:bodyPr/>
                    <a:lstStyle/>
                    <a:p>
                      <a:r>
                        <a:rPr lang="en-US" sz="1800" b="1" noProof="0" dirty="0"/>
                        <a:t>Laser-RF</a:t>
                      </a:r>
                      <a:endParaRPr lang="en-US" sz="1800" b="1"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0" noProof="0" dirty="0">
                          <a:latin typeface="Calibri" panose="020F0502020204030204" pitchFamily="34" charset="0"/>
                          <a:ea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1212366357"/>
                  </a:ext>
                </a:extLst>
              </a:tr>
            </a:tbl>
          </a:graphicData>
        </a:graphic>
      </p:graphicFrame>
      <p:graphicFrame>
        <p:nvGraphicFramePr>
          <p:cNvPr id="9" name="Table 6">
            <a:extLst>
              <a:ext uri="{FF2B5EF4-FFF2-40B4-BE49-F238E27FC236}">
                <a16:creationId xmlns:a16="http://schemas.microsoft.com/office/drawing/2014/main" id="{C64DEF97-7946-C422-B937-9F3D5806FD4F}"/>
              </a:ext>
            </a:extLst>
          </p:cNvPr>
          <p:cNvGraphicFramePr>
            <a:graphicFrameLocks noGrp="1"/>
          </p:cNvGraphicFramePr>
          <p:nvPr>
            <p:ph idx="1"/>
            <p:extLst>
              <p:ext uri="{D42A27DB-BD31-4B8C-83A1-F6EECF244321}">
                <p14:modId xmlns:p14="http://schemas.microsoft.com/office/powerpoint/2010/main" val="1195147304"/>
              </p:ext>
            </p:extLst>
          </p:nvPr>
        </p:nvGraphicFramePr>
        <p:xfrm>
          <a:off x="6743903" y="5265014"/>
          <a:ext cx="5252154" cy="1107440"/>
        </p:xfrm>
        <a:graphic>
          <a:graphicData uri="http://schemas.openxmlformats.org/drawingml/2006/table">
            <a:tbl>
              <a:tblPr firstRow="1" bandRow="1">
                <a:tableStyleId>{69CF1AB2-1976-4502-BF36-3FF5EA218861}</a:tableStyleId>
              </a:tblPr>
              <a:tblGrid>
                <a:gridCol w="2626077">
                  <a:extLst>
                    <a:ext uri="{9D8B030D-6E8A-4147-A177-3AD203B41FA5}">
                      <a16:colId xmlns:a16="http://schemas.microsoft.com/office/drawing/2014/main" val="3169426024"/>
                    </a:ext>
                  </a:extLst>
                </a:gridCol>
                <a:gridCol w="2626077">
                  <a:extLst>
                    <a:ext uri="{9D8B030D-6E8A-4147-A177-3AD203B41FA5}">
                      <a16:colId xmlns:a16="http://schemas.microsoft.com/office/drawing/2014/main" val="15738168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 Method</a:t>
                      </a:r>
                      <a:endParaRPr lang="en-US"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Spectral width (FWHM)</a:t>
                      </a:r>
                      <a:endParaRPr lang="en-US" b="1" noProof="0" dirty="0"/>
                    </a:p>
                  </a:txBody>
                  <a:tcPr/>
                </a:tc>
                <a:extLst>
                  <a:ext uri="{0D108BD9-81ED-4DB2-BD59-A6C34878D82A}">
                    <a16:rowId xmlns:a16="http://schemas.microsoft.com/office/drawing/2014/main" val="292782841"/>
                  </a:ext>
                </a:extLst>
              </a:tr>
              <a:tr h="370840">
                <a:tc>
                  <a:txBody>
                    <a:bodyPr/>
                    <a:lstStyle/>
                    <a:p>
                      <a:r>
                        <a:rPr lang="en-US" noProof="0" dirty="0">
                          <a:cs typeface="Arial" panose="020B0604020202020204" pitchFamily="34" charset="0"/>
                        </a:rPr>
                        <a:t>In-gas-cell</a:t>
                      </a:r>
                    </a:p>
                  </a:txBody>
                  <a:tcPr/>
                </a:tc>
                <a:tc>
                  <a:txBody>
                    <a:bodyPr/>
                    <a:lstStyle/>
                    <a:p>
                      <a:r>
                        <a:rPr lang="en-US" noProof="0" dirty="0">
                          <a:cs typeface="Arial" panose="020B0604020202020204" pitchFamily="34" charset="0"/>
                        </a:rPr>
                        <a:t>~1.8 GHz</a:t>
                      </a:r>
                    </a:p>
                  </a:txBody>
                  <a:tcPr/>
                </a:tc>
                <a:extLst>
                  <a:ext uri="{0D108BD9-81ED-4DB2-BD59-A6C34878D82A}">
                    <a16:rowId xmlns:a16="http://schemas.microsoft.com/office/drawing/2014/main" val="3417158661"/>
                  </a:ext>
                </a:extLst>
              </a:tr>
              <a:tr h="370840">
                <a:tc>
                  <a:txBody>
                    <a:bodyPr/>
                    <a:lstStyle/>
                    <a:p>
                      <a:r>
                        <a:rPr lang="en-US" sz="1800" noProof="0" dirty="0">
                          <a:latin typeface="Calibri" panose="020F0502020204030204" pitchFamily="34" charset="0"/>
                          <a:ea typeface="Calibri" panose="020F0502020204030204" pitchFamily="34" charset="0"/>
                          <a:cs typeface="Arial" panose="020B0604020202020204" pitchFamily="34" charset="0"/>
                        </a:rPr>
                        <a:t>In-gas-jet</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noProof="0" dirty="0">
                          <a:latin typeface="Calibri" panose="020F0502020204030204" pitchFamily="34" charset="0"/>
                          <a:ea typeface="Calibri" panose="020F0502020204030204" pitchFamily="34" charset="0"/>
                          <a:cs typeface="Arial" panose="020B0604020202020204" pitchFamily="34" charset="0"/>
                        </a:rPr>
                        <a:t>~15 MHz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4159382"/>
                  </a:ext>
                </a:extLst>
              </a:tr>
            </a:tbl>
          </a:graphicData>
        </a:graphic>
      </p:graphicFrame>
    </p:spTree>
    <p:extLst>
      <p:ext uri="{BB962C8B-B14F-4D97-AF65-F5344CB8AC3E}">
        <p14:creationId xmlns:p14="http://schemas.microsoft.com/office/powerpoint/2010/main" val="2658619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6287-4565-5331-765F-9DC04C27A7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7D084-1F26-F8FF-12CF-00F8B73BA5B1}"/>
              </a:ext>
            </a:extLst>
          </p:cNvPr>
          <p:cNvSpPr>
            <a:spLocks noGrp="1"/>
          </p:cNvSpPr>
          <p:nvPr>
            <p:ph type="title"/>
          </p:nvPr>
        </p:nvSpPr>
        <p:spPr/>
        <p:txBody>
          <a:bodyPr/>
          <a:lstStyle/>
          <a:p>
            <a:r>
              <a:rPr lang="en-US" noProof="0" dirty="0"/>
              <a:t>Proof of concept</a:t>
            </a:r>
          </a:p>
        </p:txBody>
      </p:sp>
      <p:sp>
        <p:nvSpPr>
          <p:cNvPr id="4" name="Slide Number Placeholder 3">
            <a:extLst>
              <a:ext uri="{FF2B5EF4-FFF2-40B4-BE49-F238E27FC236}">
                <a16:creationId xmlns:a16="http://schemas.microsoft.com/office/drawing/2014/main" id="{DDEF28A9-E903-D8F2-3AEA-9A22DADF5C6A}"/>
              </a:ext>
            </a:extLst>
          </p:cNvPr>
          <p:cNvSpPr>
            <a:spLocks noGrp="1"/>
          </p:cNvSpPr>
          <p:nvPr>
            <p:ph type="sldNum" sz="quarter" idx="12"/>
          </p:nvPr>
        </p:nvSpPr>
        <p:spPr/>
        <p:txBody>
          <a:bodyPr/>
          <a:lstStyle/>
          <a:p>
            <a:fld id="{F8F1DF15-C229-48B7-BAF9-986BF1C52604}" type="slidenum">
              <a:rPr lang="en-US" noProof="0" smtClean="0"/>
              <a:pPr/>
              <a:t>18</a:t>
            </a:fld>
            <a:endParaRPr lang="en-US" noProof="0" dirty="0"/>
          </a:p>
        </p:txBody>
      </p:sp>
      <p:sp>
        <p:nvSpPr>
          <p:cNvPr id="7" name="Content Placeholder 1">
            <a:extLst>
              <a:ext uri="{FF2B5EF4-FFF2-40B4-BE49-F238E27FC236}">
                <a16:creationId xmlns:a16="http://schemas.microsoft.com/office/drawing/2014/main" id="{C9D9B310-2321-F8AC-B7E9-16A289722888}"/>
              </a:ext>
            </a:extLst>
          </p:cNvPr>
          <p:cNvSpPr txBox="1">
            <a:spLocks/>
          </p:cNvSpPr>
          <p:nvPr/>
        </p:nvSpPr>
        <p:spPr>
          <a:xfrm>
            <a:off x="222283" y="799489"/>
            <a:ext cx="3369330" cy="319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noProof="0" dirty="0">
                <a:cs typeface="Arial" panose="020B0604020202020204" pitchFamily="34" charset="0"/>
              </a:rPr>
              <a:t>Preliminary results </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Measurements on Na</a:t>
            </a:r>
          </a:p>
          <a:p>
            <a:pPr marL="0" indent="0">
              <a:buFont typeface="Arial" panose="020B0604020202020204" pitchFamily="34" charset="0"/>
              <a:buNone/>
            </a:pPr>
            <a:r>
              <a:rPr lang="en-US" sz="2000" noProof="0" dirty="0">
                <a:cs typeface="Arial" panose="020B0604020202020204" pitchFamily="34" charset="0"/>
              </a:rPr>
              <a:t> </a:t>
            </a:r>
            <a:r>
              <a:rPr lang="en-US" sz="2000" b="1" noProof="0" dirty="0">
                <a:latin typeface="Calibri" panose="020F0502020204030204" pitchFamily="34" charset="0"/>
                <a:ea typeface="Calibri" panose="020F0502020204030204" pitchFamily="34" charset="0"/>
                <a:cs typeface="Calibri" panose="020F0502020204030204" pitchFamily="34" charset="0"/>
              </a:rPr>
              <a:t>Spectral width: 20-30 </a:t>
            </a:r>
            <a:r>
              <a:rPr lang="en-US" sz="2000" b="1" noProof="0" dirty="0" err="1">
                <a:latin typeface="Calibri" panose="020F0502020204030204" pitchFamily="34" charset="0"/>
                <a:ea typeface="Calibri" panose="020F0502020204030204" pitchFamily="34" charset="0"/>
                <a:cs typeface="Calibri" panose="020F0502020204030204" pitchFamily="34" charset="0"/>
              </a:rPr>
              <a:t>KHz</a:t>
            </a:r>
            <a:endParaRPr lang="en-US" sz="2000" b="1"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noProof="0" dirty="0">
                <a:latin typeface="Calibri" panose="020F0502020204030204" pitchFamily="34" charset="0"/>
                <a:ea typeface="Calibri" panose="020F0502020204030204" pitchFamily="34" charset="0"/>
                <a:cs typeface="Calibri" panose="020F0502020204030204" pitchFamily="34" charset="0"/>
              </a:rPr>
              <a:t>Accord to literature :  </a:t>
            </a:r>
          </a:p>
          <a:p>
            <a:pPr marL="0" indent="0">
              <a:buFont typeface="Arial" panose="020B0604020202020204" pitchFamily="34" charset="0"/>
              <a:buNone/>
            </a:pPr>
            <a:r>
              <a:rPr lang="en-US" sz="2000" noProof="0" dirty="0">
                <a:latin typeface="Calibri" panose="020F0502020204030204" pitchFamily="34" charset="0"/>
                <a:ea typeface="Calibri" panose="020F0502020204030204" pitchFamily="34" charset="0"/>
                <a:cs typeface="Calibri" panose="020F0502020204030204" pitchFamily="34" charset="0"/>
              </a:rPr>
              <a:t>ΔA</a:t>
            </a:r>
            <a:r>
              <a:rPr lang="en-US" sz="1100" noProof="0" dirty="0">
                <a:latin typeface="Calibri" panose="020F0502020204030204" pitchFamily="34" charset="0"/>
                <a:ea typeface="Calibri" panose="020F0502020204030204" pitchFamily="34" charset="0"/>
                <a:cs typeface="Calibri" panose="020F0502020204030204" pitchFamily="34" charset="0"/>
              </a:rPr>
              <a:t>HFS</a:t>
            </a:r>
            <a:r>
              <a:rPr lang="en-US" sz="2000" noProof="0" dirty="0">
                <a:latin typeface="Calibri" panose="020F0502020204030204" pitchFamily="34" charset="0"/>
                <a:ea typeface="Calibri" panose="020F0502020204030204" pitchFamily="34" charset="0"/>
                <a:cs typeface="Calibri" panose="020F0502020204030204" pitchFamily="34" charset="0"/>
              </a:rPr>
              <a:t> = 200Hz</a:t>
            </a:r>
          </a:p>
          <a:p>
            <a:pPr marL="0" indent="0">
              <a:buFont typeface="Arial" panose="020B0604020202020204" pitchFamily="34" charset="0"/>
              <a:buNone/>
            </a:pPr>
            <a:r>
              <a:rPr lang="en-US" sz="2000" noProof="0" dirty="0">
                <a:cs typeface="Arial" panose="020B0604020202020204" pitchFamily="34" charset="0"/>
              </a:rPr>
              <a:t>Systematics : ~100Hz</a:t>
            </a:r>
          </a:p>
          <a:p>
            <a:pPr marL="0" indent="0">
              <a:buFont typeface="Arial" panose="020B0604020202020204" pitchFamily="34" charset="0"/>
              <a:buNone/>
            </a:pPr>
            <a:endParaRPr lang="en-US" sz="1800" noProof="0" dirty="0">
              <a:cs typeface="Arial" panose="020B0604020202020204" pitchFamily="34" charset="0"/>
            </a:endParaRPr>
          </a:p>
        </p:txBody>
      </p:sp>
      <p:pic>
        <p:nvPicPr>
          <p:cNvPr id="9" name="Picture 8">
            <a:extLst>
              <a:ext uri="{FF2B5EF4-FFF2-40B4-BE49-F238E27FC236}">
                <a16:creationId xmlns:a16="http://schemas.microsoft.com/office/drawing/2014/main" id="{F89F954C-5D67-EAFF-B088-95C5B38EE4B7}"/>
              </a:ext>
            </a:extLst>
          </p:cNvPr>
          <p:cNvPicPr>
            <a:picLocks noChangeAspect="1"/>
          </p:cNvPicPr>
          <p:nvPr/>
        </p:nvPicPr>
        <p:blipFill>
          <a:blip r:embed="rId2">
            <a:extLst>
              <a:ext uri="{28A0092B-C50C-407E-A947-70E740481C1C}">
                <a14:useLocalDpi xmlns:a14="http://schemas.microsoft.com/office/drawing/2010/main" val="0"/>
              </a:ext>
            </a:extLst>
          </a:blip>
          <a:srcRect l="8710" r="1"/>
          <a:stretch>
            <a:fillRect/>
          </a:stretch>
        </p:blipFill>
        <p:spPr>
          <a:xfrm>
            <a:off x="3904145" y="1437284"/>
            <a:ext cx="7708737" cy="4755880"/>
          </a:xfrm>
          <a:prstGeom prst="rect">
            <a:avLst/>
          </a:prstGeom>
        </p:spPr>
      </p:pic>
      <p:pic>
        <p:nvPicPr>
          <p:cNvPr id="10" name="Content Placeholder 5">
            <a:extLst>
              <a:ext uri="{FF2B5EF4-FFF2-40B4-BE49-F238E27FC236}">
                <a16:creationId xmlns:a16="http://schemas.microsoft.com/office/drawing/2014/main" id="{9CC888DF-CDCF-46A2-DFAD-E62BDF2D0140}"/>
              </a:ext>
            </a:extLst>
          </p:cNvPr>
          <p:cNvPicPr>
            <a:picLocks noChangeAspect="1"/>
          </p:cNvPicPr>
          <p:nvPr/>
        </p:nvPicPr>
        <p:blipFill>
          <a:blip r:embed="rId3">
            <a:extLst>
              <a:ext uri="{28A0092B-C50C-407E-A947-70E740481C1C}">
                <a14:useLocalDpi xmlns:a14="http://schemas.microsoft.com/office/drawing/2010/main" val="0"/>
              </a:ext>
            </a:extLst>
          </a:blip>
          <a:srcRect l="47206" t="24754" r="12823" b="58893"/>
          <a:stretch>
            <a:fillRect/>
          </a:stretch>
        </p:blipFill>
        <p:spPr>
          <a:xfrm>
            <a:off x="4174502" y="1593809"/>
            <a:ext cx="2318995" cy="711561"/>
          </a:xfrm>
          <a:prstGeom prst="rect">
            <a:avLst/>
          </a:prstGeom>
        </p:spPr>
      </p:pic>
      <p:sp>
        <p:nvSpPr>
          <p:cNvPr id="16" name="Rectangle 15">
            <a:extLst>
              <a:ext uri="{FF2B5EF4-FFF2-40B4-BE49-F238E27FC236}">
                <a16:creationId xmlns:a16="http://schemas.microsoft.com/office/drawing/2014/main" id="{CA7B9C98-EF2A-CAA6-C168-52E7464B580B}"/>
              </a:ext>
            </a:extLst>
          </p:cNvPr>
          <p:cNvSpPr/>
          <p:nvPr/>
        </p:nvSpPr>
        <p:spPr>
          <a:xfrm>
            <a:off x="21430" y="6486525"/>
            <a:ext cx="283369" cy="2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41159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D4BEC-0DE2-56E4-3D50-A24F4BA4D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C18A3-A429-924F-C3B9-1FB7EA1E90B6}"/>
              </a:ext>
            </a:extLst>
          </p:cNvPr>
          <p:cNvSpPr>
            <a:spLocks noGrp="1"/>
          </p:cNvSpPr>
          <p:nvPr>
            <p:ph type="title"/>
          </p:nvPr>
        </p:nvSpPr>
        <p:spPr/>
        <p:txBody>
          <a:bodyPr/>
          <a:lstStyle/>
          <a:p>
            <a:r>
              <a:rPr lang="en-US" noProof="0" dirty="0"/>
              <a:t>Proof of concept</a:t>
            </a:r>
          </a:p>
        </p:txBody>
      </p:sp>
      <p:sp>
        <p:nvSpPr>
          <p:cNvPr id="4" name="Slide Number Placeholder 3">
            <a:extLst>
              <a:ext uri="{FF2B5EF4-FFF2-40B4-BE49-F238E27FC236}">
                <a16:creationId xmlns:a16="http://schemas.microsoft.com/office/drawing/2014/main" id="{BEBD99F4-0914-836C-BF09-34D3F930BFBF}"/>
              </a:ext>
            </a:extLst>
          </p:cNvPr>
          <p:cNvSpPr>
            <a:spLocks noGrp="1"/>
          </p:cNvSpPr>
          <p:nvPr>
            <p:ph type="sldNum" sz="quarter" idx="12"/>
          </p:nvPr>
        </p:nvSpPr>
        <p:spPr/>
        <p:txBody>
          <a:bodyPr/>
          <a:lstStyle/>
          <a:p>
            <a:fld id="{F8F1DF15-C229-48B7-BAF9-986BF1C52604}" type="slidenum">
              <a:rPr lang="en-US" noProof="0" smtClean="0"/>
              <a:pPr/>
              <a:t>19</a:t>
            </a:fld>
            <a:endParaRPr lang="en-US" noProof="0" dirty="0"/>
          </a:p>
        </p:txBody>
      </p:sp>
      <p:pic>
        <p:nvPicPr>
          <p:cNvPr id="9" name="Picture 8">
            <a:extLst>
              <a:ext uri="{FF2B5EF4-FFF2-40B4-BE49-F238E27FC236}">
                <a16:creationId xmlns:a16="http://schemas.microsoft.com/office/drawing/2014/main" id="{F6D43A7B-C088-9429-63EE-AC163E65FCE2}"/>
              </a:ext>
            </a:extLst>
          </p:cNvPr>
          <p:cNvPicPr>
            <a:picLocks noChangeAspect="1"/>
          </p:cNvPicPr>
          <p:nvPr/>
        </p:nvPicPr>
        <p:blipFill>
          <a:blip r:embed="rId2">
            <a:extLst>
              <a:ext uri="{28A0092B-C50C-407E-A947-70E740481C1C}">
                <a14:useLocalDpi xmlns:a14="http://schemas.microsoft.com/office/drawing/2010/main" val="0"/>
              </a:ext>
            </a:extLst>
          </a:blip>
          <a:srcRect l="8710" r="1"/>
          <a:stretch>
            <a:fillRect/>
          </a:stretch>
        </p:blipFill>
        <p:spPr>
          <a:xfrm>
            <a:off x="3904145" y="1437284"/>
            <a:ext cx="7708737" cy="4755880"/>
          </a:xfrm>
          <a:prstGeom prst="rect">
            <a:avLst/>
          </a:prstGeom>
        </p:spPr>
      </p:pic>
      <p:pic>
        <p:nvPicPr>
          <p:cNvPr id="10" name="Content Placeholder 5">
            <a:extLst>
              <a:ext uri="{FF2B5EF4-FFF2-40B4-BE49-F238E27FC236}">
                <a16:creationId xmlns:a16="http://schemas.microsoft.com/office/drawing/2014/main" id="{10199098-EA69-DD99-5BEA-FA40B6871C4E}"/>
              </a:ext>
            </a:extLst>
          </p:cNvPr>
          <p:cNvPicPr>
            <a:picLocks noChangeAspect="1"/>
          </p:cNvPicPr>
          <p:nvPr/>
        </p:nvPicPr>
        <p:blipFill>
          <a:blip r:embed="rId3">
            <a:extLst>
              <a:ext uri="{28A0092B-C50C-407E-A947-70E740481C1C}">
                <a14:useLocalDpi xmlns:a14="http://schemas.microsoft.com/office/drawing/2010/main" val="0"/>
              </a:ext>
            </a:extLst>
          </a:blip>
          <a:srcRect l="47206" t="24754" r="12823" b="58893"/>
          <a:stretch>
            <a:fillRect/>
          </a:stretch>
        </p:blipFill>
        <p:spPr>
          <a:xfrm>
            <a:off x="4174502" y="1593809"/>
            <a:ext cx="2318995" cy="711561"/>
          </a:xfrm>
          <a:prstGeom prst="rect">
            <a:avLst/>
          </a:prstGeom>
        </p:spPr>
      </p:pic>
      <p:sp>
        <p:nvSpPr>
          <p:cNvPr id="16" name="Rectangle 15">
            <a:extLst>
              <a:ext uri="{FF2B5EF4-FFF2-40B4-BE49-F238E27FC236}">
                <a16:creationId xmlns:a16="http://schemas.microsoft.com/office/drawing/2014/main" id="{E68A010C-0A09-7509-8C9E-C6DB67444DA6}"/>
              </a:ext>
            </a:extLst>
          </p:cNvPr>
          <p:cNvSpPr/>
          <p:nvPr/>
        </p:nvSpPr>
        <p:spPr>
          <a:xfrm>
            <a:off x="21430" y="6486525"/>
            <a:ext cx="283369" cy="2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2">
            <a:extLst>
              <a:ext uri="{FF2B5EF4-FFF2-40B4-BE49-F238E27FC236}">
                <a16:creationId xmlns:a16="http://schemas.microsoft.com/office/drawing/2014/main" id="{DA253DB4-CD8D-F169-0FAA-07C2182DAA36}"/>
              </a:ext>
            </a:extLst>
          </p:cNvPr>
          <p:cNvSpPr/>
          <p:nvPr/>
        </p:nvSpPr>
        <p:spPr>
          <a:xfrm>
            <a:off x="7558676" y="3263468"/>
            <a:ext cx="589935" cy="22983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Content Placeholder 1">
            <a:extLst>
              <a:ext uri="{FF2B5EF4-FFF2-40B4-BE49-F238E27FC236}">
                <a16:creationId xmlns:a16="http://schemas.microsoft.com/office/drawing/2014/main" id="{2B4D83A6-95E8-AC65-2B88-1D3A1846402B}"/>
              </a:ext>
            </a:extLst>
          </p:cNvPr>
          <p:cNvSpPr txBox="1">
            <a:spLocks/>
          </p:cNvSpPr>
          <p:nvPr/>
        </p:nvSpPr>
        <p:spPr>
          <a:xfrm>
            <a:off x="222283" y="799489"/>
            <a:ext cx="3369330" cy="319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noProof="0" dirty="0">
                <a:cs typeface="Arial" panose="020B0604020202020204" pitchFamily="34" charset="0"/>
              </a:rPr>
              <a:t>Preliminary results </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Measurements on Na</a:t>
            </a:r>
          </a:p>
          <a:p>
            <a:pPr marL="0" indent="0">
              <a:buFont typeface="Arial" panose="020B0604020202020204" pitchFamily="34" charset="0"/>
              <a:buNone/>
            </a:pPr>
            <a:r>
              <a:rPr lang="en-US" sz="2000" noProof="0" dirty="0">
                <a:cs typeface="Arial" panose="020B0604020202020204" pitchFamily="34" charset="0"/>
              </a:rPr>
              <a:t> </a:t>
            </a:r>
            <a:r>
              <a:rPr lang="en-US" sz="2000" b="1" noProof="0" dirty="0">
                <a:latin typeface="Calibri" panose="020F0502020204030204" pitchFamily="34" charset="0"/>
                <a:ea typeface="Calibri" panose="020F0502020204030204" pitchFamily="34" charset="0"/>
                <a:cs typeface="Calibri" panose="020F0502020204030204" pitchFamily="34" charset="0"/>
              </a:rPr>
              <a:t>Spectral width: 20-30 </a:t>
            </a:r>
            <a:r>
              <a:rPr lang="en-US" sz="2000" b="1" noProof="0" dirty="0" err="1">
                <a:latin typeface="Calibri" panose="020F0502020204030204" pitchFamily="34" charset="0"/>
                <a:ea typeface="Calibri" panose="020F0502020204030204" pitchFamily="34" charset="0"/>
                <a:cs typeface="Calibri" panose="020F0502020204030204" pitchFamily="34" charset="0"/>
              </a:rPr>
              <a:t>KHz</a:t>
            </a:r>
            <a:endParaRPr lang="en-US" sz="2000" b="1"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noProof="0" dirty="0">
                <a:latin typeface="Calibri" panose="020F0502020204030204" pitchFamily="34" charset="0"/>
                <a:ea typeface="Calibri" panose="020F0502020204030204" pitchFamily="34" charset="0"/>
                <a:cs typeface="Calibri" panose="020F0502020204030204" pitchFamily="34" charset="0"/>
              </a:rPr>
              <a:t>Accord to literature :  </a:t>
            </a:r>
          </a:p>
          <a:p>
            <a:pPr marL="0" indent="0">
              <a:buFont typeface="Arial" panose="020B0604020202020204" pitchFamily="34" charset="0"/>
              <a:buNone/>
            </a:pPr>
            <a:r>
              <a:rPr lang="en-US" sz="2000" noProof="0" dirty="0">
                <a:latin typeface="Calibri" panose="020F0502020204030204" pitchFamily="34" charset="0"/>
                <a:ea typeface="Calibri" panose="020F0502020204030204" pitchFamily="34" charset="0"/>
                <a:cs typeface="Calibri" panose="020F0502020204030204" pitchFamily="34" charset="0"/>
              </a:rPr>
              <a:t>ΔA</a:t>
            </a:r>
            <a:r>
              <a:rPr lang="en-US" sz="1100" noProof="0" dirty="0">
                <a:latin typeface="Calibri" panose="020F0502020204030204" pitchFamily="34" charset="0"/>
                <a:ea typeface="Calibri" panose="020F0502020204030204" pitchFamily="34" charset="0"/>
                <a:cs typeface="Calibri" panose="020F0502020204030204" pitchFamily="34" charset="0"/>
              </a:rPr>
              <a:t>HFS</a:t>
            </a:r>
            <a:r>
              <a:rPr lang="en-US" sz="2000" noProof="0" dirty="0">
                <a:latin typeface="Calibri" panose="020F0502020204030204" pitchFamily="34" charset="0"/>
                <a:ea typeface="Calibri" panose="020F0502020204030204" pitchFamily="34" charset="0"/>
                <a:cs typeface="Calibri" panose="020F0502020204030204" pitchFamily="34" charset="0"/>
              </a:rPr>
              <a:t> = 200Hz</a:t>
            </a:r>
          </a:p>
          <a:p>
            <a:pPr marL="0" indent="0">
              <a:buFont typeface="Arial" panose="020B0604020202020204" pitchFamily="34" charset="0"/>
              <a:buNone/>
            </a:pPr>
            <a:r>
              <a:rPr lang="en-US" sz="2000" noProof="0" dirty="0">
                <a:cs typeface="Arial" panose="020B0604020202020204" pitchFamily="34" charset="0"/>
              </a:rPr>
              <a:t>Systematics : ~100Hz</a:t>
            </a:r>
          </a:p>
          <a:p>
            <a:pPr marL="0" indent="0">
              <a:buFont typeface="Arial" panose="020B0604020202020204" pitchFamily="34" charset="0"/>
              <a:buNone/>
            </a:pPr>
            <a:endParaRPr lang="en-US" sz="1800" noProof="0" dirty="0">
              <a:cs typeface="Arial" panose="020B0604020202020204" pitchFamily="34" charset="0"/>
            </a:endParaRPr>
          </a:p>
        </p:txBody>
      </p:sp>
    </p:spTree>
    <p:extLst>
      <p:ext uri="{BB962C8B-B14F-4D97-AF65-F5344CB8AC3E}">
        <p14:creationId xmlns:p14="http://schemas.microsoft.com/office/powerpoint/2010/main" val="380945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347C5-EF35-C8E1-1543-B4260EA814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FAFA67-167C-FFEE-21D6-8F94F78A08ED}"/>
              </a:ext>
            </a:extLst>
          </p:cNvPr>
          <p:cNvSpPr>
            <a:spLocks noGrp="1"/>
          </p:cNvSpPr>
          <p:nvPr>
            <p:ph type="title"/>
          </p:nvPr>
        </p:nvSpPr>
        <p:spPr/>
        <p:txBody>
          <a:bodyPr/>
          <a:lstStyle/>
          <a:p>
            <a:r>
              <a:rPr lang="en-US" noProof="0" dirty="0"/>
              <a:t>Motivation</a:t>
            </a:r>
          </a:p>
        </p:txBody>
      </p:sp>
      <p:sp>
        <p:nvSpPr>
          <p:cNvPr id="6" name="Text Placeholder 5">
            <a:extLst>
              <a:ext uri="{FF2B5EF4-FFF2-40B4-BE49-F238E27FC236}">
                <a16:creationId xmlns:a16="http://schemas.microsoft.com/office/drawing/2014/main" id="{CA067347-0550-F4D1-ABB1-CCE0FDCBFAA0}"/>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C4509307-F136-CE36-7CC3-BE18A8639909}"/>
              </a:ext>
            </a:extLst>
          </p:cNvPr>
          <p:cNvSpPr>
            <a:spLocks noGrp="1"/>
          </p:cNvSpPr>
          <p:nvPr>
            <p:ph type="sldNum" sz="quarter" idx="12"/>
          </p:nvPr>
        </p:nvSpPr>
        <p:spPr/>
        <p:txBody>
          <a:bodyPr/>
          <a:lstStyle/>
          <a:p>
            <a:fld id="{F8F1DF15-C229-48B7-BAF9-986BF1C52604}" type="slidenum">
              <a:rPr lang="en-US" noProof="0" smtClean="0"/>
              <a:pPr/>
              <a:t>2</a:t>
            </a:fld>
            <a:endParaRPr lang="en-US" noProof="0" dirty="0"/>
          </a:p>
        </p:txBody>
      </p:sp>
    </p:spTree>
    <p:extLst>
      <p:ext uri="{BB962C8B-B14F-4D97-AF65-F5344CB8AC3E}">
        <p14:creationId xmlns:p14="http://schemas.microsoft.com/office/powerpoint/2010/main" val="388098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092A-8B9E-5BE3-2D3D-2CA653BDB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A32C7-89EF-1DED-6AAD-157BBEC800B0}"/>
              </a:ext>
            </a:extLst>
          </p:cNvPr>
          <p:cNvSpPr>
            <a:spLocks noGrp="1"/>
          </p:cNvSpPr>
          <p:nvPr>
            <p:ph type="title"/>
          </p:nvPr>
        </p:nvSpPr>
        <p:spPr/>
        <p:txBody>
          <a:bodyPr/>
          <a:lstStyle/>
          <a:p>
            <a:r>
              <a:rPr lang="en-US" noProof="0" dirty="0"/>
              <a:t>Proof of concept</a:t>
            </a:r>
          </a:p>
        </p:txBody>
      </p:sp>
      <p:sp>
        <p:nvSpPr>
          <p:cNvPr id="4" name="Slide Number Placeholder 3">
            <a:extLst>
              <a:ext uri="{FF2B5EF4-FFF2-40B4-BE49-F238E27FC236}">
                <a16:creationId xmlns:a16="http://schemas.microsoft.com/office/drawing/2014/main" id="{59EB6D42-20E2-2A46-EC4F-C966F7D54567}"/>
              </a:ext>
            </a:extLst>
          </p:cNvPr>
          <p:cNvSpPr>
            <a:spLocks noGrp="1"/>
          </p:cNvSpPr>
          <p:nvPr>
            <p:ph type="sldNum" sz="quarter" idx="12"/>
          </p:nvPr>
        </p:nvSpPr>
        <p:spPr/>
        <p:txBody>
          <a:bodyPr/>
          <a:lstStyle/>
          <a:p>
            <a:fld id="{F8F1DF15-C229-48B7-BAF9-986BF1C52604}" type="slidenum">
              <a:rPr lang="en-US" noProof="0" smtClean="0"/>
              <a:pPr/>
              <a:t>20</a:t>
            </a:fld>
            <a:endParaRPr lang="en-US" noProof="0" dirty="0"/>
          </a:p>
        </p:txBody>
      </p:sp>
      <p:pic>
        <p:nvPicPr>
          <p:cNvPr id="9" name="Picture 8">
            <a:extLst>
              <a:ext uri="{FF2B5EF4-FFF2-40B4-BE49-F238E27FC236}">
                <a16:creationId xmlns:a16="http://schemas.microsoft.com/office/drawing/2014/main" id="{1ED4C79B-BC0B-997E-B505-F99D8979B45D}"/>
              </a:ext>
            </a:extLst>
          </p:cNvPr>
          <p:cNvPicPr>
            <a:picLocks noChangeAspect="1"/>
          </p:cNvPicPr>
          <p:nvPr/>
        </p:nvPicPr>
        <p:blipFill>
          <a:blip r:embed="rId2">
            <a:extLst>
              <a:ext uri="{28A0092B-C50C-407E-A947-70E740481C1C}">
                <a14:useLocalDpi xmlns:a14="http://schemas.microsoft.com/office/drawing/2010/main" val="0"/>
              </a:ext>
            </a:extLst>
          </a:blip>
          <a:srcRect l="8710" r="1"/>
          <a:stretch>
            <a:fillRect/>
          </a:stretch>
        </p:blipFill>
        <p:spPr>
          <a:xfrm>
            <a:off x="42857" y="4222376"/>
            <a:ext cx="4014998" cy="2477040"/>
          </a:xfrm>
          <a:prstGeom prst="rect">
            <a:avLst/>
          </a:prstGeom>
        </p:spPr>
      </p:pic>
      <p:pic>
        <p:nvPicPr>
          <p:cNvPr id="10" name="Content Placeholder 5">
            <a:extLst>
              <a:ext uri="{FF2B5EF4-FFF2-40B4-BE49-F238E27FC236}">
                <a16:creationId xmlns:a16="http://schemas.microsoft.com/office/drawing/2014/main" id="{B6BCABC7-B93F-CF3B-3F11-D9C524CD26AB}"/>
              </a:ext>
            </a:extLst>
          </p:cNvPr>
          <p:cNvPicPr>
            <a:picLocks noChangeAspect="1"/>
          </p:cNvPicPr>
          <p:nvPr/>
        </p:nvPicPr>
        <p:blipFill>
          <a:blip r:embed="rId3">
            <a:extLst>
              <a:ext uri="{28A0092B-C50C-407E-A947-70E740481C1C}">
                <a14:useLocalDpi xmlns:a14="http://schemas.microsoft.com/office/drawing/2010/main" val="0"/>
              </a:ext>
            </a:extLst>
          </a:blip>
          <a:srcRect l="47206" t="24754" r="12823" b="58893"/>
          <a:stretch>
            <a:fillRect/>
          </a:stretch>
        </p:blipFill>
        <p:spPr>
          <a:xfrm>
            <a:off x="685202" y="3318914"/>
            <a:ext cx="2318995" cy="711561"/>
          </a:xfrm>
          <a:prstGeom prst="rect">
            <a:avLst/>
          </a:prstGeom>
        </p:spPr>
      </p:pic>
      <p:sp>
        <p:nvSpPr>
          <p:cNvPr id="12" name="Arrow: Right 11">
            <a:extLst>
              <a:ext uri="{FF2B5EF4-FFF2-40B4-BE49-F238E27FC236}">
                <a16:creationId xmlns:a16="http://schemas.microsoft.com/office/drawing/2014/main" id="{B70B0723-F90D-369A-ADD8-6D213140AA7B}"/>
              </a:ext>
            </a:extLst>
          </p:cNvPr>
          <p:cNvSpPr/>
          <p:nvPr/>
        </p:nvSpPr>
        <p:spPr>
          <a:xfrm>
            <a:off x="3757505" y="4738236"/>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9540E344-E8E3-0AEB-282E-E086B7FB95C6}"/>
              </a:ext>
            </a:extLst>
          </p:cNvPr>
          <p:cNvSpPr/>
          <p:nvPr/>
        </p:nvSpPr>
        <p:spPr>
          <a:xfrm>
            <a:off x="21430" y="6486525"/>
            <a:ext cx="283369" cy="2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1" name="Straight Connector 20">
            <a:extLst>
              <a:ext uri="{FF2B5EF4-FFF2-40B4-BE49-F238E27FC236}">
                <a16:creationId xmlns:a16="http://schemas.microsoft.com/office/drawing/2014/main" id="{C4EE03E9-61AF-4DFA-ED3A-B198E25E6E60}"/>
              </a:ext>
            </a:extLst>
          </p:cNvPr>
          <p:cNvCxnSpPr/>
          <p:nvPr/>
        </p:nvCxnSpPr>
        <p:spPr>
          <a:xfrm>
            <a:off x="4057855" y="1003897"/>
            <a:ext cx="0" cy="2834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BC0741-9BBC-CC6F-318D-12533D469C01}"/>
              </a:ext>
            </a:extLst>
          </p:cNvPr>
          <p:cNvCxnSpPr/>
          <p:nvPr/>
        </p:nvCxnSpPr>
        <p:spPr>
          <a:xfrm>
            <a:off x="8255922" y="832447"/>
            <a:ext cx="0" cy="2834678"/>
          </a:xfrm>
          <a:prstGeom prst="line">
            <a:avLst/>
          </a:prstGeom>
        </p:spPr>
        <p:style>
          <a:lnRef idx="1">
            <a:schemeClr val="accent1"/>
          </a:lnRef>
          <a:fillRef idx="0">
            <a:schemeClr val="accent1"/>
          </a:fillRef>
          <a:effectRef idx="0">
            <a:schemeClr val="accent1"/>
          </a:effectRef>
          <a:fontRef idx="minor">
            <a:schemeClr val="tx1"/>
          </a:fontRef>
        </p:style>
      </p:cxnSp>
      <p:sp>
        <p:nvSpPr>
          <p:cNvPr id="2056" name="TextBox 2055">
            <a:extLst>
              <a:ext uri="{FF2B5EF4-FFF2-40B4-BE49-F238E27FC236}">
                <a16:creationId xmlns:a16="http://schemas.microsoft.com/office/drawing/2014/main" id="{BBAC210C-BE77-6184-397D-A5D1E4F3283F}"/>
              </a:ext>
            </a:extLst>
          </p:cNvPr>
          <p:cNvSpPr txBox="1"/>
          <p:nvPr/>
        </p:nvSpPr>
        <p:spPr>
          <a:xfrm>
            <a:off x="4217825" y="799489"/>
            <a:ext cx="3638029" cy="1292662"/>
          </a:xfrm>
          <a:prstGeom prst="rect">
            <a:avLst/>
          </a:prstGeom>
          <a:noFill/>
        </p:spPr>
        <p:txBody>
          <a:bodyPr wrap="square">
            <a:spAutoFit/>
          </a:bodyPr>
          <a:lstStyle/>
          <a:p>
            <a:pPr marL="0" indent="0">
              <a:buFont typeface="Arial" panose="020B0604020202020204" pitchFamily="34" charset="0"/>
              <a:buNone/>
            </a:pPr>
            <a:r>
              <a:rPr lang="en-US" sz="2000" b="1" noProof="0" dirty="0">
                <a:cs typeface="Arial" panose="020B0604020202020204" pitchFamily="34" charset="0"/>
              </a:rPr>
              <a:t>Preliminary results</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Coherent excitation</a:t>
            </a:r>
          </a:p>
          <a:p>
            <a:endParaRPr lang="en-US" sz="2000" noProof="0" dirty="0"/>
          </a:p>
          <a:p>
            <a:pPr marL="0" indent="0">
              <a:buFont typeface="Arial" panose="020B0604020202020204" pitchFamily="34" charset="0"/>
              <a:buNone/>
            </a:pPr>
            <a:endParaRPr lang="en-US" sz="1800" noProof="0" dirty="0">
              <a:cs typeface="Arial" panose="020B0604020202020204" pitchFamily="34" charset="0"/>
            </a:endParaRPr>
          </a:p>
        </p:txBody>
      </p:sp>
      <p:sp>
        <p:nvSpPr>
          <p:cNvPr id="2064" name="Arrow: Right 2063">
            <a:extLst>
              <a:ext uri="{FF2B5EF4-FFF2-40B4-BE49-F238E27FC236}">
                <a16:creationId xmlns:a16="http://schemas.microsoft.com/office/drawing/2014/main" id="{CA6325CB-EF43-831E-41EC-5838DFE38A03}"/>
              </a:ext>
            </a:extLst>
          </p:cNvPr>
          <p:cNvSpPr/>
          <p:nvPr/>
        </p:nvSpPr>
        <p:spPr>
          <a:xfrm>
            <a:off x="3757505" y="2078057"/>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2">
            <a:extLst>
              <a:ext uri="{FF2B5EF4-FFF2-40B4-BE49-F238E27FC236}">
                <a16:creationId xmlns:a16="http://schemas.microsoft.com/office/drawing/2014/main" id="{257444CC-CD93-2D21-BFA3-FBE1BEF9319F}"/>
              </a:ext>
            </a:extLst>
          </p:cNvPr>
          <p:cNvSpPr/>
          <p:nvPr/>
        </p:nvSpPr>
        <p:spPr>
          <a:xfrm>
            <a:off x="1789471" y="4886632"/>
            <a:ext cx="589935" cy="1468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Content Placeholder 1">
            <a:extLst>
              <a:ext uri="{FF2B5EF4-FFF2-40B4-BE49-F238E27FC236}">
                <a16:creationId xmlns:a16="http://schemas.microsoft.com/office/drawing/2014/main" id="{E4301182-57F8-3CE4-2A62-1ADF3D2C531D}"/>
              </a:ext>
            </a:extLst>
          </p:cNvPr>
          <p:cNvSpPr txBox="1">
            <a:spLocks/>
          </p:cNvSpPr>
          <p:nvPr/>
        </p:nvSpPr>
        <p:spPr>
          <a:xfrm>
            <a:off x="222283" y="799489"/>
            <a:ext cx="3369330" cy="319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noProof="0" dirty="0">
                <a:cs typeface="Arial" panose="020B0604020202020204" pitchFamily="34" charset="0"/>
              </a:rPr>
              <a:t>Preliminary results </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Measurements on Na</a:t>
            </a:r>
          </a:p>
          <a:p>
            <a:pPr marL="0" indent="0">
              <a:buFont typeface="Arial" panose="020B0604020202020204" pitchFamily="34" charset="0"/>
              <a:buNone/>
            </a:pPr>
            <a:r>
              <a:rPr lang="en-US" sz="2000" noProof="0" dirty="0">
                <a:cs typeface="Arial" panose="020B0604020202020204" pitchFamily="34" charset="0"/>
              </a:rPr>
              <a:t> </a:t>
            </a:r>
            <a:r>
              <a:rPr lang="en-US" sz="2000" b="1" noProof="0" dirty="0">
                <a:latin typeface="Calibri" panose="020F0502020204030204" pitchFamily="34" charset="0"/>
                <a:ea typeface="Calibri" panose="020F0502020204030204" pitchFamily="34" charset="0"/>
                <a:cs typeface="Calibri" panose="020F0502020204030204" pitchFamily="34" charset="0"/>
              </a:rPr>
              <a:t>Spectral width: 20-30 </a:t>
            </a:r>
            <a:r>
              <a:rPr lang="en-US" sz="2000" b="1" noProof="0" dirty="0" err="1">
                <a:latin typeface="Calibri" panose="020F0502020204030204" pitchFamily="34" charset="0"/>
                <a:ea typeface="Calibri" panose="020F0502020204030204" pitchFamily="34" charset="0"/>
                <a:cs typeface="Calibri" panose="020F0502020204030204" pitchFamily="34" charset="0"/>
              </a:rPr>
              <a:t>KHz</a:t>
            </a:r>
            <a:endParaRPr lang="en-US" sz="2000" b="1"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noProof="0" dirty="0">
                <a:latin typeface="Calibri" panose="020F0502020204030204" pitchFamily="34" charset="0"/>
                <a:ea typeface="Calibri" panose="020F0502020204030204" pitchFamily="34" charset="0"/>
                <a:cs typeface="Calibri" panose="020F0502020204030204" pitchFamily="34" charset="0"/>
              </a:rPr>
              <a:t>Accord to literature :  </a:t>
            </a:r>
          </a:p>
          <a:p>
            <a:pPr marL="0" indent="0">
              <a:buFont typeface="Arial" panose="020B0604020202020204" pitchFamily="34" charset="0"/>
              <a:buNone/>
            </a:pPr>
            <a:r>
              <a:rPr lang="en-US" sz="2000" noProof="0" dirty="0">
                <a:latin typeface="Calibri" panose="020F0502020204030204" pitchFamily="34" charset="0"/>
                <a:ea typeface="Calibri" panose="020F0502020204030204" pitchFamily="34" charset="0"/>
                <a:cs typeface="Calibri" panose="020F0502020204030204" pitchFamily="34" charset="0"/>
              </a:rPr>
              <a:t>ΔA</a:t>
            </a:r>
            <a:r>
              <a:rPr lang="en-US" sz="1100" noProof="0" dirty="0">
                <a:latin typeface="Calibri" panose="020F0502020204030204" pitchFamily="34" charset="0"/>
                <a:ea typeface="Calibri" panose="020F0502020204030204" pitchFamily="34" charset="0"/>
                <a:cs typeface="Calibri" panose="020F0502020204030204" pitchFamily="34" charset="0"/>
              </a:rPr>
              <a:t>HFS</a:t>
            </a:r>
            <a:r>
              <a:rPr lang="en-US" sz="2000" noProof="0" dirty="0">
                <a:latin typeface="Calibri" panose="020F0502020204030204" pitchFamily="34" charset="0"/>
                <a:ea typeface="Calibri" panose="020F0502020204030204" pitchFamily="34" charset="0"/>
                <a:cs typeface="Calibri" panose="020F0502020204030204" pitchFamily="34" charset="0"/>
              </a:rPr>
              <a:t> = 200Hz</a:t>
            </a:r>
          </a:p>
          <a:p>
            <a:pPr marL="0" indent="0">
              <a:buFont typeface="Arial" panose="020B0604020202020204" pitchFamily="34" charset="0"/>
              <a:buNone/>
            </a:pPr>
            <a:r>
              <a:rPr lang="en-US" sz="2000" noProof="0" dirty="0">
                <a:cs typeface="Arial" panose="020B0604020202020204" pitchFamily="34" charset="0"/>
              </a:rPr>
              <a:t>Systematics : ~100Hz</a:t>
            </a:r>
          </a:p>
          <a:p>
            <a:pPr marL="0" indent="0">
              <a:buFont typeface="Arial" panose="020B0604020202020204" pitchFamily="34" charset="0"/>
              <a:buNone/>
            </a:pPr>
            <a:endParaRPr lang="en-US" sz="1800" noProof="0" dirty="0">
              <a:cs typeface="Arial" panose="020B0604020202020204" pitchFamily="34" charset="0"/>
            </a:endParaRPr>
          </a:p>
        </p:txBody>
      </p:sp>
    </p:spTree>
    <p:extLst>
      <p:ext uri="{BB962C8B-B14F-4D97-AF65-F5344CB8AC3E}">
        <p14:creationId xmlns:p14="http://schemas.microsoft.com/office/powerpoint/2010/main" val="87152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BAFF3-FBB8-B6B1-6C27-B1E72E035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BA351-CCCF-F62C-F181-4BED0077D707}"/>
              </a:ext>
            </a:extLst>
          </p:cNvPr>
          <p:cNvSpPr>
            <a:spLocks noGrp="1"/>
          </p:cNvSpPr>
          <p:nvPr>
            <p:ph type="title"/>
          </p:nvPr>
        </p:nvSpPr>
        <p:spPr/>
        <p:txBody>
          <a:bodyPr/>
          <a:lstStyle/>
          <a:p>
            <a:r>
              <a:rPr lang="en-US" noProof="0" dirty="0"/>
              <a:t>Coherent excitation </a:t>
            </a:r>
          </a:p>
        </p:txBody>
      </p:sp>
      <p:sp>
        <p:nvSpPr>
          <p:cNvPr id="4" name="Slide Number Placeholder 3">
            <a:extLst>
              <a:ext uri="{FF2B5EF4-FFF2-40B4-BE49-F238E27FC236}">
                <a16:creationId xmlns:a16="http://schemas.microsoft.com/office/drawing/2014/main" id="{A4A8EA08-E83A-C894-51C1-9E41730B67C4}"/>
              </a:ext>
            </a:extLst>
          </p:cNvPr>
          <p:cNvSpPr>
            <a:spLocks noGrp="1"/>
          </p:cNvSpPr>
          <p:nvPr>
            <p:ph type="sldNum" sz="quarter" idx="12"/>
          </p:nvPr>
        </p:nvSpPr>
        <p:spPr/>
        <p:txBody>
          <a:bodyPr/>
          <a:lstStyle/>
          <a:p>
            <a:fld id="{F8F1DF15-C229-48B7-BAF9-986BF1C52604}" type="slidenum">
              <a:rPr lang="en-US" noProof="0" smtClean="0"/>
              <a:pPr/>
              <a:t>21</a:t>
            </a:fld>
            <a:endParaRPr lang="en-US" noProof="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CC1D850-2686-14C2-E52F-FE7CE085CC91}"/>
                  </a:ext>
                </a:extLst>
              </p:cNvPr>
              <p:cNvSpPr txBox="1"/>
              <p:nvPr/>
            </p:nvSpPr>
            <p:spPr>
              <a:xfrm>
                <a:off x="419100" y="1048367"/>
                <a:ext cx="5095090" cy="5010474"/>
              </a:xfrm>
              <a:prstGeom prst="rect">
                <a:avLst/>
              </a:prstGeom>
              <a:noFill/>
            </p:spPr>
            <p:txBody>
              <a:bodyPr wrap="square">
                <a:spAutoFit/>
              </a:bodyPr>
              <a:lstStyle/>
              <a:p>
                <a:endParaRPr lang="en-US" noProof="0" dirty="0"/>
              </a:p>
              <a:p>
                <a:r>
                  <a:rPr lang="en-US" b="1" noProof="0" dirty="0"/>
                  <a:t>Atomic populations :</a:t>
                </a:r>
              </a:p>
              <a:p>
                <a:endParaRPr lang="en-US" b="1" noProof="0" dirty="0"/>
              </a:p>
              <a:p>
                <a:r>
                  <a:rPr lang="en-US" noProof="0" dirty="0"/>
                  <a:t>P(</a:t>
                </a:r>
                <a:r>
                  <a:rPr lang="en-US" noProof="0" dirty="0" err="1"/>
                  <a:t>δ,t</a:t>
                </a:r>
                <a:r>
                  <a:rPr lang="en-US" noProof="0" dirty="0"/>
                  <a:t>)=</a:t>
                </a:r>
                <a14:m>
                  <m:oMath xmlns:m="http://schemas.openxmlformats.org/officeDocument/2006/math">
                    <m:f>
                      <m:fPr>
                        <m:ctrlPr>
                          <a:rPr lang="en-US" i="1" noProof="0" smtClean="0">
                            <a:latin typeface="Cambria Math" panose="02040503050406030204" pitchFamily="18" charset="0"/>
                          </a:rPr>
                        </m:ctrlPr>
                      </m:fPr>
                      <m:num>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0</m:t>
                            </m:r>
                          </m:sub>
                          <m:sup>
                            <m:r>
                              <a:rPr lang="en-US" i="1" noProof="0" smtClean="0">
                                <a:latin typeface="Cambria Math" panose="02040503050406030204" pitchFamily="18" charset="0"/>
                              </a:rPr>
                              <m:t>2</m:t>
                            </m:r>
                          </m:sup>
                        </m:sSubSup>
                      </m:num>
                      <m:den>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𝑟</m:t>
                            </m:r>
                          </m:sub>
                          <m:sup>
                            <m:r>
                              <a:rPr lang="en-US" i="1" noProof="0" smtClean="0">
                                <a:latin typeface="Cambria Math" panose="02040503050406030204" pitchFamily="18" charset="0"/>
                              </a:rPr>
                              <m:t>2</m:t>
                            </m:r>
                          </m:sup>
                        </m:sSubSup>
                      </m:den>
                    </m:f>
                    <m:sSup>
                      <m:sSupPr>
                        <m:ctrlPr>
                          <a:rPr lang="en-US" i="1" noProof="0" smtClean="0">
                            <a:latin typeface="Cambria Math" panose="02040503050406030204" pitchFamily="18" charset="0"/>
                          </a:rPr>
                        </m:ctrlPr>
                      </m:sSupPr>
                      <m:e>
                        <m:r>
                          <a:rPr lang="en-US" i="1" noProof="0" smtClean="0">
                            <a:latin typeface="Cambria Math" panose="02040503050406030204" pitchFamily="18" charset="0"/>
                          </a:rPr>
                          <m:t>𝑠𝑖𝑛</m:t>
                        </m:r>
                      </m:e>
                      <m:sup>
                        <m:r>
                          <a:rPr lang="en-US" i="1" noProof="0" smtClean="0">
                            <a:latin typeface="Cambria Math" panose="02040503050406030204" pitchFamily="18" charset="0"/>
                          </a:rPr>
                          <m:t>2</m:t>
                        </m:r>
                      </m:sup>
                    </m:sSup>
                    <m:d>
                      <m:dPr>
                        <m:ctrlPr>
                          <a:rPr lang="en-US" i="1" noProof="0" smtClean="0">
                            <a:latin typeface="Cambria Math" panose="02040503050406030204" pitchFamily="18" charset="0"/>
                          </a:rPr>
                        </m:ctrlPr>
                      </m:dPr>
                      <m:e>
                        <m:f>
                          <m:fPr>
                            <m:ctrlPr>
                              <a:rPr lang="en-US" i="1" noProof="0" smtClean="0">
                                <a:latin typeface="Cambria Math" panose="02040503050406030204" pitchFamily="18" charset="0"/>
                              </a:rPr>
                            </m:ctrlPr>
                          </m:fPr>
                          <m:num>
                            <m:sSub>
                              <m:sSubPr>
                                <m:ctrlPr>
                                  <a:rPr lang="en-US" i="1" noProof="0" smtClean="0">
                                    <a:latin typeface="Cambria Math" panose="02040503050406030204" pitchFamily="18" charset="0"/>
                                  </a:rPr>
                                </m:ctrlPr>
                              </m:sSubPr>
                              <m:e>
                                <m:r>
                                  <m:rPr>
                                    <m:nor/>
                                  </m:rPr>
                                  <a:rPr lang="en-US" noProof="0" smtClean="0"/>
                                  <m:t>Ω</m:t>
                                </m:r>
                              </m:e>
                              <m:sub>
                                <m:r>
                                  <a:rPr lang="en-US" i="1" noProof="0" smtClean="0">
                                    <a:latin typeface="Cambria Math" panose="02040503050406030204" pitchFamily="18" charset="0"/>
                                  </a:rPr>
                                  <m:t>𝑟</m:t>
                                </m:r>
                              </m:sub>
                            </m:sSub>
                            <m:r>
                              <a:rPr lang="en-US" i="1" noProof="0" smtClean="0">
                                <a:latin typeface="Cambria Math" panose="02040503050406030204" pitchFamily="18" charset="0"/>
                                <a:ea typeface="Cambria Math" panose="02040503050406030204" pitchFamily="18" charset="0"/>
                              </a:rPr>
                              <m:t>𝜏</m:t>
                            </m:r>
                          </m:num>
                          <m:den>
                            <m:r>
                              <a:rPr lang="en-US" i="1" noProof="0" smtClean="0">
                                <a:latin typeface="Cambria Math" panose="02040503050406030204" pitchFamily="18" charset="0"/>
                              </a:rPr>
                              <m:t>2</m:t>
                            </m:r>
                          </m:den>
                        </m:f>
                      </m:e>
                    </m:d>
                  </m:oMath>
                </a14:m>
                <a:endParaRPr lang="en-US" noProof="0" dirty="0"/>
              </a:p>
              <a:p>
                <a:endParaRPr lang="en-US" b="1" noProof="0" dirty="0"/>
              </a:p>
              <a:p>
                <a:endParaRPr lang="en-US" noProof="0" dirty="0"/>
              </a:p>
              <a:p>
                <a14:m>
                  <m:oMath xmlns:m="http://schemas.openxmlformats.org/officeDocument/2006/math">
                    <m:sSub>
                      <m:sSubPr>
                        <m:ctrlPr>
                          <a:rPr lang="en-US" i="1" noProof="0" smtClean="0">
                            <a:latin typeface="Cambria Math" panose="02040503050406030204" pitchFamily="18" charset="0"/>
                          </a:rPr>
                        </m:ctrlPr>
                      </m:sSubPr>
                      <m:e>
                        <m:r>
                          <m:rPr>
                            <m:nor/>
                          </m:rPr>
                          <a:rPr lang="en-US" noProof="0" smtClean="0"/>
                          <m:t>Ω</m:t>
                        </m:r>
                      </m:e>
                      <m:sub>
                        <m:r>
                          <a:rPr lang="en-US" i="1" noProof="0" smtClean="0">
                            <a:latin typeface="Cambria Math" panose="02040503050406030204" pitchFamily="18" charset="0"/>
                          </a:rPr>
                          <m:t>𝑟</m:t>
                        </m:r>
                      </m:sub>
                    </m:sSub>
                    <m:r>
                      <a:rPr lang="en-US" i="1" noProof="0" smtClean="0">
                        <a:latin typeface="Cambria Math" panose="02040503050406030204" pitchFamily="18" charset="0"/>
                      </a:rPr>
                      <m:t>=</m:t>
                    </m:r>
                    <m:rad>
                      <m:radPr>
                        <m:degHide m:val="on"/>
                        <m:ctrlPr>
                          <a:rPr lang="en-US" i="1" noProof="0" smtClean="0">
                            <a:latin typeface="Cambria Math" panose="02040503050406030204" pitchFamily="18" charset="0"/>
                          </a:rPr>
                        </m:ctrlPr>
                      </m:radPr>
                      <m:deg/>
                      <m:e>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0</m:t>
                            </m:r>
                          </m:sub>
                          <m:sup>
                            <m:r>
                              <a:rPr lang="en-US" i="1" noProof="0" smtClean="0">
                                <a:latin typeface="Cambria Math" panose="02040503050406030204" pitchFamily="18" charset="0"/>
                              </a:rPr>
                              <m:t>2</m:t>
                            </m:r>
                          </m:sup>
                        </m:sSubSup>
                        <m:r>
                          <a:rPr lang="en-US" i="1" noProof="0" smtClean="0">
                            <a:latin typeface="Cambria Math" panose="02040503050406030204" pitchFamily="18" charset="0"/>
                          </a:rPr>
                          <m:t>+</m:t>
                        </m:r>
                        <m:sSup>
                          <m:sSupPr>
                            <m:ctrlPr>
                              <a:rPr lang="en-US" i="1" noProof="0" smtClean="0">
                                <a:latin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𝛿</m:t>
                            </m:r>
                          </m:e>
                          <m:sup>
                            <m:r>
                              <a:rPr lang="en-US" i="1" noProof="0" smtClean="0">
                                <a:latin typeface="Cambria Math" panose="02040503050406030204" pitchFamily="18" charset="0"/>
                              </a:rPr>
                              <m:t>2</m:t>
                            </m:r>
                          </m:sup>
                        </m:sSup>
                      </m:e>
                    </m:rad>
                  </m:oMath>
                </a14:m>
                <a:r>
                  <a:rPr lang="en-US" noProof="0" dirty="0"/>
                  <a:t>​</a:t>
                </a:r>
              </a:p>
              <a:p>
                <a:endParaRPr lang="en-US" b="1" noProof="0" dirty="0"/>
              </a:p>
              <a:p>
                <a:r>
                  <a:rPr lang="en-US" b="1" noProof="0" dirty="0"/>
                  <a:t>Rabi oscillations</a:t>
                </a:r>
                <a:r>
                  <a:rPr lang="en-US" noProof="0" dirty="0"/>
                  <a:t> — coherent transfer of population between |f⟩ and |e⟩.</a:t>
                </a:r>
              </a:p>
              <a:p>
                <a:endParaRPr lang="en-US" noProof="0" dirty="0"/>
              </a:p>
              <a:p>
                <a:pPr lvl="0" eaLnBrk="0" fontAlgn="base" hangingPunct="0">
                  <a:spcBef>
                    <a:spcPct val="0"/>
                  </a:spcBef>
                  <a:spcAft>
                    <a:spcPct val="0"/>
                  </a:spcAft>
                </a:pPr>
                <a:r>
                  <a:rPr lang="en-US" b="1" noProof="0" dirty="0">
                    <a:latin typeface="Arial" panose="020B0604020202020204" pitchFamily="34" charset="0"/>
                  </a:rPr>
                  <a:t>π pulse:</a:t>
                </a:r>
                <a:r>
                  <a:rPr lang="en-US" noProof="0" dirty="0">
                    <a:latin typeface="Arial" panose="020B0604020202020204" pitchFamily="34" charset="0"/>
                  </a:rPr>
                  <a:t> Transfers </a:t>
                </a:r>
                <a:r>
                  <a:rPr lang="en-US" b="1" noProof="0" dirty="0">
                    <a:latin typeface="Arial" panose="020B0604020202020204" pitchFamily="34" charset="0"/>
                  </a:rPr>
                  <a:t>100% of the population</a:t>
                </a:r>
                <a:r>
                  <a:rPr lang="en-US" noProof="0" dirty="0">
                    <a:latin typeface="Arial" panose="020B0604020202020204" pitchFamily="34" charset="0"/>
                  </a:rPr>
                  <a:t> </a:t>
                </a:r>
                <a:r>
                  <a:rPr lang="en-US" b="1" noProof="0" dirty="0">
                    <a:latin typeface="Arial" panose="020B0604020202020204" pitchFamily="34" charset="0"/>
                  </a:rPr>
                  <a:t>π/2 pulse:</a:t>
                </a:r>
                <a:r>
                  <a:rPr lang="en-US" noProof="0" dirty="0">
                    <a:latin typeface="Arial" panose="020B0604020202020204" pitchFamily="34" charset="0"/>
                  </a:rPr>
                  <a:t> Transfers </a:t>
                </a:r>
                <a:r>
                  <a:rPr lang="en-US" b="1" noProof="0" dirty="0">
                    <a:latin typeface="Arial" panose="020B0604020202020204" pitchFamily="34" charset="0"/>
                  </a:rPr>
                  <a:t>50% of the population</a:t>
                </a:r>
                <a:r>
                  <a:rPr lang="en-US" noProof="0" dirty="0">
                    <a:latin typeface="Arial" panose="020B0604020202020204" pitchFamily="34" charset="0"/>
                  </a:rPr>
                  <a:t>, creating an </a:t>
                </a:r>
                <a:r>
                  <a:rPr lang="en-US" b="1" noProof="0" dirty="0">
                    <a:latin typeface="Arial" panose="020B0604020202020204" pitchFamily="34" charset="0"/>
                  </a:rPr>
                  <a:t>equal superposition</a:t>
                </a:r>
                <a:r>
                  <a:rPr lang="en-US" noProof="0" dirty="0">
                    <a:latin typeface="Arial" panose="020B0604020202020204" pitchFamily="34" charset="0"/>
                  </a:rPr>
                  <a:t> of |f⟩ and |e⟩.</a:t>
                </a:r>
              </a:p>
              <a:p>
                <a:endParaRPr lang="en-US" noProof="0" dirty="0"/>
              </a:p>
              <a:p>
                <a:endParaRPr lang="en-US" noProof="0" dirty="0"/>
              </a:p>
            </p:txBody>
          </p:sp>
        </mc:Choice>
        <mc:Fallback xmlns="">
          <p:sp>
            <p:nvSpPr>
              <p:cNvPr id="5" name="TextBox 4">
                <a:extLst>
                  <a:ext uri="{FF2B5EF4-FFF2-40B4-BE49-F238E27FC236}">
                    <a16:creationId xmlns:a16="http://schemas.microsoft.com/office/drawing/2014/main" id="{6CC1D850-2686-14C2-E52F-FE7CE085CC91}"/>
                  </a:ext>
                </a:extLst>
              </p:cNvPr>
              <p:cNvSpPr txBox="1">
                <a:spLocks noRot="1" noChangeAspect="1" noMove="1" noResize="1" noEditPoints="1" noAdjustHandles="1" noChangeArrowheads="1" noChangeShapeType="1" noTextEdit="1"/>
              </p:cNvSpPr>
              <p:nvPr/>
            </p:nvSpPr>
            <p:spPr>
              <a:xfrm>
                <a:off x="419100" y="1048367"/>
                <a:ext cx="5095090" cy="5010474"/>
              </a:xfrm>
              <a:prstGeom prst="rect">
                <a:avLst/>
              </a:prstGeom>
              <a:blipFill>
                <a:blip r:embed="rId2"/>
                <a:stretch>
                  <a:fillRect l="-1077"/>
                </a:stretch>
              </a:blipFill>
            </p:spPr>
            <p:txBody>
              <a:bodyPr/>
              <a:lstStyle/>
              <a:p>
                <a:r>
                  <a:rPr lang="fr-FR">
                    <a:noFill/>
                  </a:rPr>
                  <a:t> </a:t>
                </a:r>
              </a:p>
            </p:txBody>
          </p:sp>
        </mc:Fallback>
      </mc:AlternateContent>
      <p:cxnSp>
        <p:nvCxnSpPr>
          <p:cNvPr id="8" name="Straight Connector 7">
            <a:extLst>
              <a:ext uri="{FF2B5EF4-FFF2-40B4-BE49-F238E27FC236}">
                <a16:creationId xmlns:a16="http://schemas.microsoft.com/office/drawing/2014/main" id="{00F28B15-4ACB-142C-C0C1-00AE1BD14E7B}"/>
              </a:ext>
            </a:extLst>
          </p:cNvPr>
          <p:cNvCxnSpPr>
            <a:cxnSpLocks/>
          </p:cNvCxnSpPr>
          <p:nvPr/>
        </p:nvCxnSpPr>
        <p:spPr>
          <a:xfrm>
            <a:off x="7812405" y="2993253"/>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B62E313-0FE3-3C20-2F30-6889D3E0ABFE}"/>
              </a:ext>
            </a:extLst>
          </p:cNvPr>
          <p:cNvCxnSpPr>
            <a:cxnSpLocks/>
          </p:cNvCxnSpPr>
          <p:nvPr/>
        </p:nvCxnSpPr>
        <p:spPr>
          <a:xfrm>
            <a:off x="7812405" y="1233033"/>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6E696567-CF57-AE8A-24A4-63B2D43375A6}"/>
              </a:ext>
            </a:extLst>
          </p:cNvPr>
          <p:cNvSpPr txBox="1"/>
          <p:nvPr/>
        </p:nvSpPr>
        <p:spPr>
          <a:xfrm>
            <a:off x="7092315" y="2808587"/>
            <a:ext cx="621030" cy="369332"/>
          </a:xfrm>
          <a:prstGeom prst="rect">
            <a:avLst/>
          </a:prstGeom>
          <a:noFill/>
        </p:spPr>
        <p:txBody>
          <a:bodyPr wrap="square">
            <a:spAutoFit/>
          </a:bodyPr>
          <a:lstStyle/>
          <a:p>
            <a:r>
              <a:rPr lang="en-US" noProof="0" dirty="0"/>
              <a:t>|f⟩ </a:t>
            </a:r>
          </a:p>
        </p:txBody>
      </p:sp>
      <p:sp>
        <p:nvSpPr>
          <p:cNvPr id="14" name="TextBox 13">
            <a:extLst>
              <a:ext uri="{FF2B5EF4-FFF2-40B4-BE49-F238E27FC236}">
                <a16:creationId xmlns:a16="http://schemas.microsoft.com/office/drawing/2014/main" id="{E7D443AC-3513-A157-31A6-8D646BDD055A}"/>
              </a:ext>
            </a:extLst>
          </p:cNvPr>
          <p:cNvSpPr txBox="1"/>
          <p:nvPr/>
        </p:nvSpPr>
        <p:spPr>
          <a:xfrm>
            <a:off x="7092315" y="1048367"/>
            <a:ext cx="621030" cy="369332"/>
          </a:xfrm>
          <a:prstGeom prst="rect">
            <a:avLst/>
          </a:prstGeom>
          <a:noFill/>
        </p:spPr>
        <p:txBody>
          <a:bodyPr wrap="square">
            <a:spAutoFit/>
          </a:bodyPr>
          <a:lstStyle/>
          <a:p>
            <a:r>
              <a:rPr lang="en-US" noProof="0" dirty="0"/>
              <a:t>|e⟩ </a:t>
            </a:r>
          </a:p>
        </p:txBody>
      </p:sp>
      <p:cxnSp>
        <p:nvCxnSpPr>
          <p:cNvPr id="16" name="Straight Arrow Connector 15">
            <a:extLst>
              <a:ext uri="{FF2B5EF4-FFF2-40B4-BE49-F238E27FC236}">
                <a16:creationId xmlns:a16="http://schemas.microsoft.com/office/drawing/2014/main" id="{500110F8-E41C-CD9F-D3D3-F479BFB841A6}"/>
              </a:ext>
            </a:extLst>
          </p:cNvPr>
          <p:cNvCxnSpPr>
            <a:cxnSpLocks/>
          </p:cNvCxnSpPr>
          <p:nvPr/>
        </p:nvCxnSpPr>
        <p:spPr>
          <a:xfrm flipV="1">
            <a:off x="8155305" y="1233033"/>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82204EA-C859-6EBF-F781-AEEF5D507975}"/>
              </a:ext>
            </a:extLst>
          </p:cNvPr>
          <p:cNvCxnSpPr>
            <a:cxnSpLocks/>
          </p:cNvCxnSpPr>
          <p:nvPr/>
        </p:nvCxnSpPr>
        <p:spPr>
          <a:xfrm>
            <a:off x="8353425" y="1233033"/>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B12F9C8-3FBD-656B-3AE2-03A32BF848D1}"/>
              </a:ext>
            </a:extLst>
          </p:cNvPr>
          <p:cNvGrpSpPr/>
          <p:nvPr/>
        </p:nvGrpSpPr>
        <p:grpSpPr>
          <a:xfrm>
            <a:off x="6369628" y="3840166"/>
            <a:ext cx="4914900" cy="2195944"/>
            <a:chOff x="6400800" y="3470835"/>
            <a:chExt cx="4914900" cy="2195944"/>
          </a:xfrm>
        </p:grpSpPr>
        <p:pic>
          <p:nvPicPr>
            <p:cNvPr id="4098" name="Picture 2" descr="7,008 Sinusoid Royalty-Free Images, Stock Photos &amp; Pictures | Shutterstock">
              <a:extLst>
                <a:ext uri="{FF2B5EF4-FFF2-40B4-BE49-F238E27FC236}">
                  <a16:creationId xmlns:a16="http://schemas.microsoft.com/office/drawing/2014/main" id="{EC123724-D90D-46A3-88A4-542849A7E1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53" r="19279" b="17663"/>
            <a:stretch>
              <a:fillRect/>
            </a:stretch>
          </p:blipFill>
          <p:spPr bwMode="auto">
            <a:xfrm>
              <a:off x="6553200" y="3470835"/>
              <a:ext cx="4762497" cy="219594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A58F403-911B-DC4C-BD66-24714682945B}"/>
                </a:ext>
              </a:extLst>
            </p:cNvPr>
            <p:cNvCxnSpPr/>
            <p:nvPr/>
          </p:nvCxnSpPr>
          <p:spPr>
            <a:xfrm>
              <a:off x="6400800" y="5496791"/>
              <a:ext cx="4914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38622-257D-9371-68E4-82B888CC60F0}"/>
                </a:ext>
              </a:extLst>
            </p:cNvPr>
            <p:cNvCxnSpPr>
              <a:cxnSpLocks/>
            </p:cNvCxnSpPr>
            <p:nvPr/>
          </p:nvCxnSpPr>
          <p:spPr>
            <a:xfrm flipV="1">
              <a:off x="6553200" y="4021282"/>
              <a:ext cx="0" cy="1627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A9B704C-8E64-28BF-0331-6FFD1DA07EA9}"/>
              </a:ext>
            </a:extLst>
          </p:cNvPr>
          <p:cNvSpPr txBox="1"/>
          <p:nvPr/>
        </p:nvSpPr>
        <p:spPr>
          <a:xfrm>
            <a:off x="10276609" y="6182591"/>
            <a:ext cx="649537" cy="369332"/>
          </a:xfrm>
          <a:prstGeom prst="rect">
            <a:avLst/>
          </a:prstGeom>
          <a:noFill/>
        </p:spPr>
        <p:txBody>
          <a:bodyPr wrap="none" rtlCol="0">
            <a:spAutoFit/>
          </a:bodyPr>
          <a:lstStyle/>
          <a:p>
            <a:r>
              <a:rPr lang="en-US" noProof="0" dirty="0"/>
              <a:t>Time</a:t>
            </a:r>
          </a:p>
        </p:txBody>
      </p:sp>
      <mc:AlternateContent xmlns:mc="http://schemas.openxmlformats.org/markup-compatibility/2006" xmlns:a14="http://schemas.microsoft.com/office/drawing/2010/main">
        <mc:Choice Requires="a14">
          <p:sp>
            <p:nvSpPr>
              <p:cNvPr id="4096" name="TextBox 4095">
                <a:extLst>
                  <a:ext uri="{FF2B5EF4-FFF2-40B4-BE49-F238E27FC236}">
                    <a16:creationId xmlns:a16="http://schemas.microsoft.com/office/drawing/2014/main" id="{86E45012-41BA-037D-FBBB-1FB48A794E56}"/>
                  </a:ext>
                </a:extLst>
              </p:cNvPr>
              <p:cNvSpPr txBox="1"/>
              <p:nvPr/>
            </p:nvSpPr>
            <p:spPr>
              <a:xfrm>
                <a:off x="6190511" y="3840166"/>
                <a:ext cx="644236" cy="3878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𝑃</m:t>
                          </m:r>
                        </m:e>
                        <m:sub>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𝑒</m:t>
                              </m:r>
                              <m:r>
                                <a:rPr lang="en-US" i="1" noProof="0" smtClean="0">
                                  <a:latin typeface="Cambria Math" panose="02040503050406030204" pitchFamily="18" charset="0"/>
                                </a:rPr>
                                <m:t> </m:t>
                              </m:r>
                            </m:e>
                          </m:d>
                        </m:sub>
                      </m:sSub>
                    </m:oMath>
                  </m:oMathPara>
                </a14:m>
                <a:endParaRPr lang="en-US" noProof="0" dirty="0"/>
              </a:p>
            </p:txBody>
          </p:sp>
        </mc:Choice>
        <mc:Fallback xmlns="">
          <p:sp>
            <p:nvSpPr>
              <p:cNvPr id="4096" name="TextBox 4095">
                <a:extLst>
                  <a:ext uri="{FF2B5EF4-FFF2-40B4-BE49-F238E27FC236}">
                    <a16:creationId xmlns:a16="http://schemas.microsoft.com/office/drawing/2014/main" id="{86E45012-41BA-037D-FBBB-1FB48A794E56}"/>
                  </a:ext>
                </a:extLst>
              </p:cNvPr>
              <p:cNvSpPr txBox="1">
                <a:spLocks noRot="1" noChangeAspect="1" noMove="1" noResize="1" noEditPoints="1" noAdjustHandles="1" noChangeArrowheads="1" noChangeShapeType="1" noTextEdit="1"/>
              </p:cNvSpPr>
              <p:nvPr/>
            </p:nvSpPr>
            <p:spPr>
              <a:xfrm>
                <a:off x="6190511" y="3840166"/>
                <a:ext cx="644236" cy="387863"/>
              </a:xfrm>
              <a:prstGeom prst="rect">
                <a:avLst/>
              </a:prstGeom>
              <a:blipFill>
                <a:blip r:embed="rId4"/>
                <a:stretch>
                  <a:fillRect t="-48438" r="-48571" b="-126563"/>
                </a:stretch>
              </a:blipFill>
            </p:spPr>
            <p:txBody>
              <a:bodyPr/>
              <a:lstStyle/>
              <a:p>
                <a:r>
                  <a:rPr lang="fr-FR">
                    <a:noFill/>
                  </a:rPr>
                  <a:t> </a:t>
                </a:r>
              </a:p>
            </p:txBody>
          </p:sp>
        </mc:Fallback>
      </mc:AlternateContent>
      <p:sp>
        <p:nvSpPr>
          <p:cNvPr id="4097" name="Oval 4096">
            <a:extLst>
              <a:ext uri="{FF2B5EF4-FFF2-40B4-BE49-F238E27FC236}">
                <a16:creationId xmlns:a16="http://schemas.microsoft.com/office/drawing/2014/main" id="{8EFF74A5-CCA3-BE86-3C8F-8A1A3400A183}"/>
              </a:ext>
            </a:extLst>
          </p:cNvPr>
          <p:cNvSpPr/>
          <p:nvPr/>
        </p:nvSpPr>
        <p:spPr>
          <a:xfrm>
            <a:off x="9071559" y="2837457"/>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4100" name="Straight Connector 4099">
            <a:extLst>
              <a:ext uri="{FF2B5EF4-FFF2-40B4-BE49-F238E27FC236}">
                <a16:creationId xmlns:a16="http://schemas.microsoft.com/office/drawing/2014/main" id="{72302ABA-575D-1B32-3580-1AC16B12FC69}"/>
              </a:ext>
            </a:extLst>
          </p:cNvPr>
          <p:cNvCxnSpPr/>
          <p:nvPr/>
        </p:nvCxnSpPr>
        <p:spPr>
          <a:xfrm flipV="1">
            <a:off x="6522028" y="4034097"/>
            <a:ext cx="0" cy="2148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86180BC-4DF2-80F5-6498-FA7CA4FF6C69}"/>
              </a:ext>
            </a:extLst>
          </p:cNvPr>
          <p:cNvSpPr/>
          <p:nvPr/>
        </p:nvSpPr>
        <p:spPr>
          <a:xfrm>
            <a:off x="9071559" y="1077237"/>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06" name="Oval 4105">
            <a:extLst>
              <a:ext uri="{FF2B5EF4-FFF2-40B4-BE49-F238E27FC236}">
                <a16:creationId xmlns:a16="http://schemas.microsoft.com/office/drawing/2014/main" id="{71CC8579-75CB-225C-32C5-DB2C95284595}"/>
              </a:ext>
            </a:extLst>
          </p:cNvPr>
          <p:cNvSpPr/>
          <p:nvPr/>
        </p:nvSpPr>
        <p:spPr>
          <a:xfrm>
            <a:off x="9071559" y="1077237"/>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07" name="Oval 4106">
            <a:extLst>
              <a:ext uri="{FF2B5EF4-FFF2-40B4-BE49-F238E27FC236}">
                <a16:creationId xmlns:a16="http://schemas.microsoft.com/office/drawing/2014/main" id="{5FCD76FD-B760-93CE-CB41-F28796F29442}"/>
              </a:ext>
            </a:extLst>
          </p:cNvPr>
          <p:cNvSpPr/>
          <p:nvPr/>
        </p:nvSpPr>
        <p:spPr>
          <a:xfrm>
            <a:off x="9071559" y="2835636"/>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33" name="Rectangle 4132">
            <a:extLst>
              <a:ext uri="{FF2B5EF4-FFF2-40B4-BE49-F238E27FC236}">
                <a16:creationId xmlns:a16="http://schemas.microsoft.com/office/drawing/2014/main" id="{A5A1B896-0F48-721F-8034-FEF8C9005A4A}"/>
              </a:ext>
            </a:extLst>
          </p:cNvPr>
          <p:cNvSpPr/>
          <p:nvPr/>
        </p:nvSpPr>
        <p:spPr>
          <a:xfrm>
            <a:off x="444500" y="6018522"/>
            <a:ext cx="4635500" cy="26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34" name="Rectangle 4133">
            <a:extLst>
              <a:ext uri="{FF2B5EF4-FFF2-40B4-BE49-F238E27FC236}">
                <a16:creationId xmlns:a16="http://schemas.microsoft.com/office/drawing/2014/main" id="{11043B05-529C-D7D9-EF97-7F829670825C}"/>
              </a:ext>
            </a:extLst>
          </p:cNvPr>
          <p:cNvSpPr/>
          <p:nvPr/>
        </p:nvSpPr>
        <p:spPr>
          <a:xfrm>
            <a:off x="444500" y="6296644"/>
            <a:ext cx="4953000" cy="561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C78C2F2D-9778-DD20-A4C2-93968E30BE14}"/>
              </a:ext>
            </a:extLst>
          </p:cNvPr>
          <p:cNvGrpSpPr/>
          <p:nvPr/>
        </p:nvGrpSpPr>
        <p:grpSpPr>
          <a:xfrm>
            <a:off x="2921000" y="2340412"/>
            <a:ext cx="2349148" cy="936350"/>
            <a:chOff x="4813651" y="3086555"/>
            <a:chExt cx="2349148" cy="936350"/>
          </a:xfrm>
        </p:grpSpPr>
        <p:pic>
          <p:nvPicPr>
            <p:cNvPr id="7" name="Picture 2" descr="Two different Ramsey sequences: (a) standard Ramsey sequence [25] with... |  Download Scientific Diagram">
              <a:extLst>
                <a:ext uri="{FF2B5EF4-FFF2-40B4-BE49-F238E27FC236}">
                  <a16:creationId xmlns:a16="http://schemas.microsoft.com/office/drawing/2014/main" id="{A26FD7AC-61EC-E44F-682E-CE92862AC8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796" b="56092"/>
            <a:stretch>
              <a:fillRect/>
            </a:stretch>
          </p:blipFill>
          <p:spPr bwMode="auto">
            <a:xfrm>
              <a:off x="4813651" y="3086555"/>
              <a:ext cx="1606200" cy="9363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148753-2D99-A40C-9E01-31B1E271E80B}"/>
                </a:ext>
              </a:extLst>
            </p:cNvPr>
            <p:cNvSpPr/>
            <p:nvPr/>
          </p:nvSpPr>
          <p:spPr>
            <a:xfrm>
              <a:off x="5686422" y="3307555"/>
              <a:ext cx="1476377" cy="479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3326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4.16667E-6 2.59259E-6 L 0.07812 -0.00139 " pathEditMode="relative" rAng="0" ptsTypes="AA">
                                      <p:cBhvr>
                                        <p:cTn id="6" dur="2000" fill="hold"/>
                                        <p:tgtEl>
                                          <p:spTgt spid="4100"/>
                                        </p:tgtEl>
                                        <p:attrNameLst>
                                          <p:attrName>ppt_x</p:attrName>
                                          <p:attrName>ppt_y</p:attrName>
                                        </p:attrNameLst>
                                      </p:cBhvr>
                                      <p:rCtr x="3906" y="-69"/>
                                    </p:animMotion>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10" presetClass="exit" presetSubtype="0" fill="hold" grpId="0" nodeType="withEffect">
                                  <p:stCondLst>
                                    <p:cond delay="0"/>
                                  </p:stCondLst>
                                  <p:childTnLst>
                                    <p:animEffect transition="out" filter="fade">
                                      <p:cBhvr>
                                        <p:cTn id="11" dur="2000"/>
                                        <p:tgtEl>
                                          <p:spTgt spid="4097"/>
                                        </p:tgtEl>
                                      </p:cBhvr>
                                    </p:animEffect>
                                    <p:set>
                                      <p:cBhvr>
                                        <p:cTn id="12" dur="1" fill="hold">
                                          <p:stCondLst>
                                            <p:cond delay="1999"/>
                                          </p:stCondLst>
                                        </p:cTn>
                                        <p:tgtEl>
                                          <p:spTgt spid="4097"/>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grpId="0" nodeType="afterEffect">
                                  <p:stCondLst>
                                    <p:cond delay="0"/>
                                  </p:stCondLst>
                                  <p:childTnLst>
                                    <p:set>
                                      <p:cBhvr>
                                        <p:cTn id="15" dur="1" fill="hold">
                                          <p:stCondLst>
                                            <p:cond delay="0"/>
                                          </p:stCondLst>
                                        </p:cTn>
                                        <p:tgtEl>
                                          <p:spTgt spid="413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fill="hold" nodeType="clickEffect">
                                  <p:stCondLst>
                                    <p:cond delay="0"/>
                                  </p:stCondLst>
                                  <p:childTnLst>
                                    <p:animMotion origin="layout" path="M 0.07812 -0.00139 L 0.16198 2.59259E-6 " pathEditMode="relative" rAng="0" ptsTypes="AA">
                                      <p:cBhvr>
                                        <p:cTn id="19" dur="2000" fill="hold"/>
                                        <p:tgtEl>
                                          <p:spTgt spid="4100"/>
                                        </p:tgtEl>
                                        <p:attrNameLst>
                                          <p:attrName>ppt_x</p:attrName>
                                          <p:attrName>ppt_y</p:attrName>
                                        </p:attrNameLst>
                                      </p:cBhvr>
                                      <p:rCtr x="4128" y="23"/>
                                    </p:animMotion>
                                  </p:childTnLst>
                                </p:cTn>
                              </p:par>
                              <p:par>
                                <p:cTn id="20" presetID="10" presetClass="exit" presetSubtype="0" fill="hold" grpId="1" nodeType="withEffect">
                                  <p:stCondLst>
                                    <p:cond delay="0"/>
                                  </p:stCondLst>
                                  <p:childTnLst>
                                    <p:animEffect transition="out" filter="fade">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par>
                                <p:cTn id="23" presetID="10" presetClass="entr" presetSubtype="0" fill="hold" grpId="1" nodeType="withEffect">
                                  <p:stCondLst>
                                    <p:cond delay="0"/>
                                  </p:stCondLst>
                                  <p:childTnLst>
                                    <p:set>
                                      <p:cBhvr>
                                        <p:cTn id="24" dur="1" fill="hold">
                                          <p:stCondLst>
                                            <p:cond delay="0"/>
                                          </p:stCondLst>
                                        </p:cTn>
                                        <p:tgtEl>
                                          <p:spTgt spid="4097"/>
                                        </p:tgtEl>
                                        <p:attrNameLst>
                                          <p:attrName>style.visibility</p:attrName>
                                        </p:attrNameLst>
                                      </p:cBhvr>
                                      <p:to>
                                        <p:strVal val="visible"/>
                                      </p:to>
                                    </p:set>
                                    <p:animEffect transition="in" filter="fade">
                                      <p:cBhvr>
                                        <p:cTn id="25" dur="2000"/>
                                        <p:tgtEl>
                                          <p:spTgt spid="409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fill="hold" nodeType="clickEffect">
                                  <p:stCondLst>
                                    <p:cond delay="0"/>
                                  </p:stCondLst>
                                  <p:childTnLst>
                                    <p:animMotion origin="layout" path="M 0.16198 2.59259E-6 L 0.20338 2.59259E-6 " pathEditMode="relative" rAng="0" ptsTypes="AA">
                                      <p:cBhvr>
                                        <p:cTn id="29" dur="2000" fill="hold"/>
                                        <p:tgtEl>
                                          <p:spTgt spid="4100"/>
                                        </p:tgtEl>
                                        <p:attrNameLst>
                                          <p:attrName>ppt_x</p:attrName>
                                          <p:attrName>ppt_y</p:attrName>
                                        </p:attrNameLst>
                                      </p:cBhvr>
                                      <p:rCtr x="2070" y="0"/>
                                    </p:animMotion>
                                  </p:childTnLst>
                                </p:cTn>
                              </p:par>
                              <p:par>
                                <p:cTn id="30" presetID="10" presetClass="entr" presetSubtype="0" fill="hold" grpId="0" nodeType="withEffect">
                                  <p:stCondLst>
                                    <p:cond delay="0"/>
                                  </p:stCondLst>
                                  <p:childTnLst>
                                    <p:set>
                                      <p:cBhvr>
                                        <p:cTn id="31" dur="1" fill="hold">
                                          <p:stCondLst>
                                            <p:cond delay="0"/>
                                          </p:stCondLst>
                                        </p:cTn>
                                        <p:tgtEl>
                                          <p:spTgt spid="4107"/>
                                        </p:tgtEl>
                                        <p:attrNameLst>
                                          <p:attrName>style.visibility</p:attrName>
                                        </p:attrNameLst>
                                      </p:cBhvr>
                                      <p:to>
                                        <p:strVal val="visible"/>
                                      </p:to>
                                    </p:set>
                                    <p:animEffect transition="in" filter="fade">
                                      <p:cBhvr>
                                        <p:cTn id="32" dur="2000"/>
                                        <p:tgtEl>
                                          <p:spTgt spid="410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06"/>
                                        </p:tgtEl>
                                        <p:attrNameLst>
                                          <p:attrName>style.visibility</p:attrName>
                                        </p:attrNameLst>
                                      </p:cBhvr>
                                      <p:to>
                                        <p:strVal val="visible"/>
                                      </p:to>
                                    </p:set>
                                    <p:animEffect transition="in" filter="fade">
                                      <p:cBhvr>
                                        <p:cTn id="35" dur="2000"/>
                                        <p:tgtEl>
                                          <p:spTgt spid="4106"/>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2000"/>
                                        <p:tgtEl>
                                          <p:spTgt spid="3"/>
                                        </p:tgtEl>
                                      </p:cBhvr>
                                    </p:animEffect>
                                  </p:childTnLst>
                                </p:cTn>
                              </p:par>
                            </p:childTnLst>
                          </p:cTn>
                        </p:par>
                        <p:par>
                          <p:cTn id="39" fill="hold">
                            <p:stCondLst>
                              <p:cond delay="2000"/>
                            </p:stCondLst>
                            <p:childTnLst>
                              <p:par>
                                <p:cTn id="40" presetID="1" presetClass="exit" presetSubtype="0" fill="hold" grpId="0" nodeType="afterEffect">
                                  <p:stCondLst>
                                    <p:cond delay="0"/>
                                  </p:stCondLst>
                                  <p:childTnLst>
                                    <p:set>
                                      <p:cBhvr>
                                        <p:cTn id="41" dur="1" fill="hold">
                                          <p:stCondLst>
                                            <p:cond delay="0"/>
                                          </p:stCondLst>
                                        </p:cTn>
                                        <p:tgtEl>
                                          <p:spTgt spid="4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animBg="1"/>
      <p:bldP spid="4097" grpId="1" animBg="1"/>
      <p:bldP spid="3" grpId="0" animBg="1"/>
      <p:bldP spid="3" grpId="1" animBg="1"/>
      <p:bldP spid="3" grpId="2" animBg="1"/>
      <p:bldP spid="4106" grpId="0" animBg="1"/>
      <p:bldP spid="4107" grpId="0" animBg="1"/>
      <p:bldP spid="4133" grpId="0" animBg="1"/>
      <p:bldP spid="41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F3552-962C-2E9D-84D6-8D15B333694A}"/>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E3BD1F6C-5758-A8EC-9F82-2E892E16617E}"/>
              </a:ext>
            </a:extLst>
          </p:cNvPr>
          <p:cNvGrpSpPr/>
          <p:nvPr/>
        </p:nvGrpSpPr>
        <p:grpSpPr>
          <a:xfrm>
            <a:off x="5403668" y="3370400"/>
            <a:ext cx="2349148" cy="936350"/>
            <a:chOff x="4813651" y="3086555"/>
            <a:chExt cx="2349148" cy="936350"/>
          </a:xfrm>
        </p:grpSpPr>
        <p:pic>
          <p:nvPicPr>
            <p:cNvPr id="26" name="Picture 2" descr="Two different Ramsey sequences: (a) standard Ramsey sequence [25] with... |  Download Scientific Diagram">
              <a:extLst>
                <a:ext uri="{FF2B5EF4-FFF2-40B4-BE49-F238E27FC236}">
                  <a16:creationId xmlns:a16="http://schemas.microsoft.com/office/drawing/2014/main" id="{A1DD0AFA-A7FC-AC4F-910C-5B66DBF881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796" b="56092"/>
            <a:stretch>
              <a:fillRect/>
            </a:stretch>
          </p:blipFill>
          <p:spPr bwMode="auto">
            <a:xfrm>
              <a:off x="4813651" y="3086555"/>
              <a:ext cx="1606200" cy="93635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16F83FD-212B-7689-9CEE-EB641DC1E57D}"/>
                </a:ext>
              </a:extLst>
            </p:cNvPr>
            <p:cNvSpPr/>
            <p:nvPr/>
          </p:nvSpPr>
          <p:spPr>
            <a:xfrm>
              <a:off x="5686422" y="3307555"/>
              <a:ext cx="1476377" cy="479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2043E266-A305-6A05-9CFB-572CC1DBE3FB}"/>
              </a:ext>
            </a:extLst>
          </p:cNvPr>
          <p:cNvSpPr>
            <a:spLocks noGrp="1"/>
          </p:cNvSpPr>
          <p:nvPr>
            <p:ph type="title"/>
          </p:nvPr>
        </p:nvSpPr>
        <p:spPr/>
        <p:txBody>
          <a:bodyPr/>
          <a:lstStyle/>
          <a:p>
            <a:r>
              <a:rPr lang="en-US" noProof="0" dirty="0"/>
              <a:t>Proof of concept</a:t>
            </a:r>
          </a:p>
        </p:txBody>
      </p:sp>
      <p:sp>
        <p:nvSpPr>
          <p:cNvPr id="4" name="Slide Number Placeholder 3">
            <a:extLst>
              <a:ext uri="{FF2B5EF4-FFF2-40B4-BE49-F238E27FC236}">
                <a16:creationId xmlns:a16="http://schemas.microsoft.com/office/drawing/2014/main" id="{6F9EC121-2B0F-46BA-E607-25CA3E4E9468}"/>
              </a:ext>
            </a:extLst>
          </p:cNvPr>
          <p:cNvSpPr>
            <a:spLocks noGrp="1"/>
          </p:cNvSpPr>
          <p:nvPr>
            <p:ph type="sldNum" sz="quarter" idx="12"/>
          </p:nvPr>
        </p:nvSpPr>
        <p:spPr/>
        <p:txBody>
          <a:bodyPr/>
          <a:lstStyle/>
          <a:p>
            <a:fld id="{F8F1DF15-C229-48B7-BAF9-986BF1C52604}" type="slidenum">
              <a:rPr lang="en-US" noProof="0" smtClean="0"/>
              <a:pPr/>
              <a:t>22</a:t>
            </a:fld>
            <a:endParaRPr lang="en-US" noProof="0" dirty="0"/>
          </a:p>
        </p:txBody>
      </p:sp>
      <p:pic>
        <p:nvPicPr>
          <p:cNvPr id="9" name="Picture 8">
            <a:extLst>
              <a:ext uri="{FF2B5EF4-FFF2-40B4-BE49-F238E27FC236}">
                <a16:creationId xmlns:a16="http://schemas.microsoft.com/office/drawing/2014/main" id="{519EE75F-9E98-3390-241C-C885983289E0}"/>
              </a:ext>
            </a:extLst>
          </p:cNvPr>
          <p:cNvPicPr>
            <a:picLocks noChangeAspect="1"/>
          </p:cNvPicPr>
          <p:nvPr/>
        </p:nvPicPr>
        <p:blipFill>
          <a:blip r:embed="rId3">
            <a:extLst>
              <a:ext uri="{28A0092B-C50C-407E-A947-70E740481C1C}">
                <a14:useLocalDpi xmlns:a14="http://schemas.microsoft.com/office/drawing/2010/main" val="0"/>
              </a:ext>
            </a:extLst>
          </a:blip>
          <a:srcRect l="8710" r="1"/>
          <a:stretch>
            <a:fillRect/>
          </a:stretch>
        </p:blipFill>
        <p:spPr>
          <a:xfrm>
            <a:off x="42857" y="4222376"/>
            <a:ext cx="4014998" cy="2477040"/>
          </a:xfrm>
          <a:prstGeom prst="rect">
            <a:avLst/>
          </a:prstGeom>
        </p:spPr>
      </p:pic>
      <p:pic>
        <p:nvPicPr>
          <p:cNvPr id="10" name="Content Placeholder 5">
            <a:extLst>
              <a:ext uri="{FF2B5EF4-FFF2-40B4-BE49-F238E27FC236}">
                <a16:creationId xmlns:a16="http://schemas.microsoft.com/office/drawing/2014/main" id="{5B3F9F03-BA6D-8BD7-B6CE-1044FDB4A572}"/>
              </a:ext>
            </a:extLst>
          </p:cNvPr>
          <p:cNvPicPr>
            <a:picLocks noChangeAspect="1"/>
          </p:cNvPicPr>
          <p:nvPr/>
        </p:nvPicPr>
        <p:blipFill>
          <a:blip r:embed="rId4">
            <a:extLst>
              <a:ext uri="{28A0092B-C50C-407E-A947-70E740481C1C}">
                <a14:useLocalDpi xmlns:a14="http://schemas.microsoft.com/office/drawing/2010/main" val="0"/>
              </a:ext>
            </a:extLst>
          </a:blip>
          <a:srcRect l="47206" t="24754" r="12823" b="58893"/>
          <a:stretch>
            <a:fillRect/>
          </a:stretch>
        </p:blipFill>
        <p:spPr>
          <a:xfrm>
            <a:off x="685202" y="3318914"/>
            <a:ext cx="2318995" cy="711561"/>
          </a:xfrm>
          <a:prstGeom prst="rect">
            <a:avLst/>
          </a:prstGeom>
        </p:spPr>
      </p:pic>
      <p:pic>
        <p:nvPicPr>
          <p:cNvPr id="5" name="Picture 4">
            <a:extLst>
              <a:ext uri="{FF2B5EF4-FFF2-40B4-BE49-F238E27FC236}">
                <a16:creationId xmlns:a16="http://schemas.microsoft.com/office/drawing/2014/main" id="{67FA2F15-1F9A-A60E-3A02-73A5B6231CF2}"/>
              </a:ext>
            </a:extLst>
          </p:cNvPr>
          <p:cNvPicPr>
            <a:picLocks noChangeAspect="1"/>
          </p:cNvPicPr>
          <p:nvPr/>
        </p:nvPicPr>
        <p:blipFill>
          <a:blip r:embed="rId5"/>
          <a:srcRect l="8857"/>
          <a:stretch>
            <a:fillRect/>
          </a:stretch>
        </p:blipFill>
        <p:spPr>
          <a:xfrm>
            <a:off x="4129088" y="4222376"/>
            <a:ext cx="4055602" cy="2477040"/>
          </a:xfrm>
          <a:prstGeom prst="rect">
            <a:avLst/>
          </a:prstGeom>
        </p:spPr>
      </p:pic>
      <p:sp>
        <p:nvSpPr>
          <p:cNvPr id="6" name="Freeform: Shape 5">
            <a:extLst>
              <a:ext uri="{FF2B5EF4-FFF2-40B4-BE49-F238E27FC236}">
                <a16:creationId xmlns:a16="http://schemas.microsoft.com/office/drawing/2014/main" id="{AC4DB2C0-5408-D9D8-F5E4-0AA2230C39AC}"/>
              </a:ext>
            </a:extLst>
          </p:cNvPr>
          <p:cNvSpPr/>
          <p:nvPr/>
        </p:nvSpPr>
        <p:spPr>
          <a:xfrm>
            <a:off x="4233494" y="4323588"/>
            <a:ext cx="3863936" cy="2032000"/>
          </a:xfrm>
          <a:custGeom>
            <a:avLst/>
            <a:gdLst>
              <a:gd name="connsiteX0" fmla="*/ 0 w 5592762"/>
              <a:gd name="connsiteY0" fmla="*/ 3000541 h 3022897"/>
              <a:gd name="connsiteX1" fmla="*/ 990600 w 5592762"/>
              <a:gd name="connsiteY1" fmla="*/ 2876716 h 3022897"/>
              <a:gd name="connsiteX2" fmla="*/ 1552575 w 5592762"/>
              <a:gd name="connsiteY2" fmla="*/ 2790991 h 3022897"/>
              <a:gd name="connsiteX3" fmla="*/ 2143125 w 5592762"/>
              <a:gd name="connsiteY3" fmla="*/ 2343316 h 3022897"/>
              <a:gd name="connsiteX4" fmla="*/ 2876550 w 5592762"/>
              <a:gd name="connsiteY4" fmla="*/ 166 h 3022897"/>
              <a:gd name="connsiteX5" fmla="*/ 3581400 w 5592762"/>
              <a:gd name="connsiteY5" fmla="*/ 2467141 h 3022897"/>
              <a:gd name="connsiteX6" fmla="*/ 4219575 w 5592762"/>
              <a:gd name="connsiteY6" fmla="*/ 2810041 h 3022897"/>
              <a:gd name="connsiteX7" fmla="*/ 4848225 w 5592762"/>
              <a:gd name="connsiteY7" fmla="*/ 2876716 h 3022897"/>
              <a:gd name="connsiteX8" fmla="*/ 5524500 w 5592762"/>
              <a:gd name="connsiteY8" fmla="*/ 3010066 h 3022897"/>
              <a:gd name="connsiteX9" fmla="*/ 5534025 w 5592762"/>
              <a:gd name="connsiteY9" fmla="*/ 3010066 h 302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2762" h="3022897">
                <a:moveTo>
                  <a:pt x="0" y="3000541"/>
                </a:moveTo>
                <a:lnTo>
                  <a:pt x="990600" y="2876716"/>
                </a:lnTo>
                <a:cubicBezTo>
                  <a:pt x="1249363" y="2841791"/>
                  <a:pt x="1360488" y="2879891"/>
                  <a:pt x="1552575" y="2790991"/>
                </a:cubicBezTo>
                <a:cubicBezTo>
                  <a:pt x="1744662" y="2702091"/>
                  <a:pt x="1922463" y="2808453"/>
                  <a:pt x="2143125" y="2343316"/>
                </a:cubicBezTo>
                <a:cubicBezTo>
                  <a:pt x="2363787" y="1878179"/>
                  <a:pt x="2636838" y="-20472"/>
                  <a:pt x="2876550" y="166"/>
                </a:cubicBezTo>
                <a:cubicBezTo>
                  <a:pt x="3116263" y="20803"/>
                  <a:pt x="3357563" y="1998828"/>
                  <a:pt x="3581400" y="2467141"/>
                </a:cubicBezTo>
                <a:cubicBezTo>
                  <a:pt x="3805238" y="2935453"/>
                  <a:pt x="4008438" y="2741779"/>
                  <a:pt x="4219575" y="2810041"/>
                </a:cubicBezTo>
                <a:cubicBezTo>
                  <a:pt x="4430712" y="2878303"/>
                  <a:pt x="4630737" y="2843378"/>
                  <a:pt x="4848225" y="2876716"/>
                </a:cubicBezTo>
                <a:cubicBezTo>
                  <a:pt x="5065713" y="2910054"/>
                  <a:pt x="5524500" y="3010066"/>
                  <a:pt x="5524500" y="3010066"/>
                </a:cubicBezTo>
                <a:cubicBezTo>
                  <a:pt x="5638800" y="3032291"/>
                  <a:pt x="5586412" y="3021178"/>
                  <a:pt x="5534025" y="301006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Arrow: Right 11">
            <a:extLst>
              <a:ext uri="{FF2B5EF4-FFF2-40B4-BE49-F238E27FC236}">
                <a16:creationId xmlns:a16="http://schemas.microsoft.com/office/drawing/2014/main" id="{60F7E2C2-5945-399D-CB4F-88D8EE578C93}"/>
              </a:ext>
            </a:extLst>
          </p:cNvPr>
          <p:cNvSpPr/>
          <p:nvPr/>
        </p:nvSpPr>
        <p:spPr>
          <a:xfrm>
            <a:off x="3757505" y="4738236"/>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B5B7E40-E239-3460-5CED-533B87C03EBD}"/>
              </a:ext>
            </a:extLst>
          </p:cNvPr>
          <p:cNvSpPr/>
          <p:nvPr/>
        </p:nvSpPr>
        <p:spPr>
          <a:xfrm>
            <a:off x="21430" y="6486525"/>
            <a:ext cx="283369" cy="2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1" name="Straight Connector 20">
            <a:extLst>
              <a:ext uri="{FF2B5EF4-FFF2-40B4-BE49-F238E27FC236}">
                <a16:creationId xmlns:a16="http://schemas.microsoft.com/office/drawing/2014/main" id="{61C4E6B0-69D6-B73C-369E-86DABEC65EA9}"/>
              </a:ext>
            </a:extLst>
          </p:cNvPr>
          <p:cNvCxnSpPr/>
          <p:nvPr/>
        </p:nvCxnSpPr>
        <p:spPr>
          <a:xfrm>
            <a:off x="4057855" y="1003897"/>
            <a:ext cx="0" cy="2834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9D321E-D728-9CF7-0D0B-4FA180BE5A97}"/>
              </a:ext>
            </a:extLst>
          </p:cNvPr>
          <p:cNvCxnSpPr/>
          <p:nvPr/>
        </p:nvCxnSpPr>
        <p:spPr>
          <a:xfrm>
            <a:off x="8255922" y="832447"/>
            <a:ext cx="0" cy="2834678"/>
          </a:xfrm>
          <a:prstGeom prst="line">
            <a:avLst/>
          </a:prstGeom>
        </p:spPr>
        <p:style>
          <a:lnRef idx="1">
            <a:schemeClr val="accent1"/>
          </a:lnRef>
          <a:fillRef idx="0">
            <a:schemeClr val="accent1"/>
          </a:fillRef>
          <a:effectRef idx="0">
            <a:schemeClr val="accent1"/>
          </a:effectRef>
          <a:fontRef idx="minor">
            <a:schemeClr val="tx1"/>
          </a:fontRef>
        </p:style>
      </p:cxnSp>
      <p:sp>
        <p:nvSpPr>
          <p:cNvPr id="2056" name="TextBox 2055">
            <a:extLst>
              <a:ext uri="{FF2B5EF4-FFF2-40B4-BE49-F238E27FC236}">
                <a16:creationId xmlns:a16="http://schemas.microsoft.com/office/drawing/2014/main" id="{C91FC9EB-C701-4590-7645-D6265D01CA6F}"/>
              </a:ext>
            </a:extLst>
          </p:cNvPr>
          <p:cNvSpPr txBox="1"/>
          <p:nvPr/>
        </p:nvSpPr>
        <p:spPr>
          <a:xfrm>
            <a:off x="4217825" y="799489"/>
            <a:ext cx="3638029" cy="1600438"/>
          </a:xfrm>
          <a:prstGeom prst="rect">
            <a:avLst/>
          </a:prstGeom>
          <a:noFill/>
        </p:spPr>
        <p:txBody>
          <a:bodyPr wrap="square">
            <a:spAutoFit/>
          </a:bodyPr>
          <a:lstStyle/>
          <a:p>
            <a:pPr marL="0" indent="0">
              <a:buFont typeface="Arial" panose="020B0604020202020204" pitchFamily="34" charset="0"/>
              <a:buNone/>
            </a:pPr>
            <a:r>
              <a:rPr lang="en-US" sz="2000" b="1" noProof="0" dirty="0">
                <a:cs typeface="Arial" panose="020B0604020202020204" pitchFamily="34" charset="0"/>
              </a:rPr>
              <a:t>Rabi oscillation</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Coherent excitation</a:t>
            </a:r>
          </a:p>
          <a:p>
            <a:endParaRPr lang="en-US" sz="2000" noProof="0" dirty="0"/>
          </a:p>
          <a:p>
            <a:r>
              <a:rPr lang="en-US" sz="2000" b="1" noProof="0" dirty="0">
                <a:latin typeface="Calibri" panose="020F0502020204030204" pitchFamily="34" charset="0"/>
                <a:ea typeface="Calibri" panose="020F0502020204030204" pitchFamily="34" charset="0"/>
                <a:cs typeface="Calibri" panose="020F0502020204030204" pitchFamily="34" charset="0"/>
              </a:rPr>
              <a:t>Spectral width </a:t>
            </a:r>
            <a:r>
              <a:rPr lang="en-US" sz="2000" b="1" noProof="0" dirty="0"/>
              <a:t>: ~10 </a:t>
            </a:r>
            <a:r>
              <a:rPr lang="en-US" sz="2000" b="1" noProof="0" dirty="0" err="1"/>
              <a:t>KHz</a:t>
            </a:r>
            <a:endParaRPr lang="en-US" sz="2000" b="1" noProof="0" dirty="0"/>
          </a:p>
          <a:p>
            <a:pPr marL="0" indent="0">
              <a:buFont typeface="Arial" panose="020B0604020202020204" pitchFamily="34" charset="0"/>
              <a:buNone/>
            </a:pPr>
            <a:endParaRPr lang="en-US" sz="1800" noProof="0" dirty="0">
              <a:cs typeface="Arial" panose="020B0604020202020204" pitchFamily="34" charset="0"/>
            </a:endParaRPr>
          </a:p>
        </p:txBody>
      </p:sp>
      <mc:AlternateContent xmlns:mc="http://schemas.openxmlformats.org/markup-compatibility/2006" xmlns:a14="http://schemas.microsoft.com/office/drawing/2010/main">
        <mc:Choice Requires="a14">
          <p:sp>
            <p:nvSpPr>
              <p:cNvPr id="2059" name="TextBox 2058">
                <a:extLst>
                  <a:ext uri="{FF2B5EF4-FFF2-40B4-BE49-F238E27FC236}">
                    <a16:creationId xmlns:a16="http://schemas.microsoft.com/office/drawing/2014/main" id="{374CF8A7-FC1F-4134-51F3-5BBE1DC3A6CD}"/>
                  </a:ext>
                </a:extLst>
              </p:cNvPr>
              <p:cNvSpPr txBox="1"/>
              <p:nvPr/>
            </p:nvSpPr>
            <p:spPr>
              <a:xfrm>
                <a:off x="4728670" y="2591731"/>
                <a:ext cx="2178391" cy="568810"/>
              </a:xfrm>
              <a:prstGeom prst="rect">
                <a:avLst/>
              </a:prstGeom>
              <a:noFill/>
            </p:spPr>
            <p:txBody>
              <a:bodyPr wrap="square">
                <a:spAutoFit/>
              </a:bodyPr>
              <a:lstStyle/>
              <a:p>
                <a:r>
                  <a:rPr lang="en-US" noProof="0" dirty="0"/>
                  <a:t>P(</a:t>
                </a:r>
                <a:r>
                  <a:rPr lang="en-US" noProof="0" dirty="0" err="1"/>
                  <a:t>δ,t</a:t>
                </a:r>
                <a:r>
                  <a:rPr lang="en-US" noProof="0" dirty="0"/>
                  <a:t>)=</a:t>
                </a:r>
                <a14:m>
                  <m:oMath xmlns:m="http://schemas.openxmlformats.org/officeDocument/2006/math">
                    <m:f>
                      <m:fPr>
                        <m:ctrlPr>
                          <a:rPr lang="en-US" i="1" noProof="0" smtClean="0">
                            <a:latin typeface="Cambria Math" panose="02040503050406030204" pitchFamily="18" charset="0"/>
                          </a:rPr>
                        </m:ctrlPr>
                      </m:fPr>
                      <m:num>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0</m:t>
                            </m:r>
                          </m:sub>
                          <m:sup>
                            <m:r>
                              <a:rPr lang="en-US" i="1" noProof="0" smtClean="0">
                                <a:latin typeface="Cambria Math" panose="02040503050406030204" pitchFamily="18" charset="0"/>
                              </a:rPr>
                              <m:t>2</m:t>
                            </m:r>
                          </m:sup>
                        </m:sSubSup>
                      </m:num>
                      <m:den>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𝑟</m:t>
                            </m:r>
                          </m:sub>
                          <m:sup>
                            <m:r>
                              <a:rPr lang="en-US" i="1" noProof="0" smtClean="0">
                                <a:latin typeface="Cambria Math" panose="02040503050406030204" pitchFamily="18" charset="0"/>
                              </a:rPr>
                              <m:t>2</m:t>
                            </m:r>
                          </m:sup>
                        </m:sSubSup>
                      </m:den>
                    </m:f>
                    <m:sSup>
                      <m:sSupPr>
                        <m:ctrlPr>
                          <a:rPr lang="en-US" i="1" noProof="0" smtClean="0">
                            <a:latin typeface="Cambria Math" panose="02040503050406030204" pitchFamily="18" charset="0"/>
                          </a:rPr>
                        </m:ctrlPr>
                      </m:sSupPr>
                      <m:e>
                        <m:r>
                          <a:rPr lang="en-US" i="1" noProof="0" smtClean="0">
                            <a:latin typeface="Cambria Math" panose="02040503050406030204" pitchFamily="18" charset="0"/>
                          </a:rPr>
                          <m:t>𝑠𝑖𝑛</m:t>
                        </m:r>
                      </m:e>
                      <m:sup>
                        <m:r>
                          <a:rPr lang="en-US" i="1" noProof="0" smtClean="0">
                            <a:latin typeface="Cambria Math" panose="02040503050406030204" pitchFamily="18" charset="0"/>
                          </a:rPr>
                          <m:t>2</m:t>
                        </m:r>
                      </m:sup>
                    </m:sSup>
                    <m:d>
                      <m:dPr>
                        <m:ctrlPr>
                          <a:rPr lang="en-US" i="1" noProof="0" smtClean="0">
                            <a:latin typeface="Cambria Math" panose="02040503050406030204" pitchFamily="18" charset="0"/>
                          </a:rPr>
                        </m:ctrlPr>
                      </m:dPr>
                      <m:e>
                        <m:f>
                          <m:fPr>
                            <m:ctrlPr>
                              <a:rPr lang="en-US" i="1" noProof="0" smtClean="0">
                                <a:latin typeface="Cambria Math" panose="02040503050406030204" pitchFamily="18" charset="0"/>
                              </a:rPr>
                            </m:ctrlPr>
                          </m:fPr>
                          <m:num>
                            <m:sSub>
                              <m:sSubPr>
                                <m:ctrlPr>
                                  <a:rPr lang="en-US" i="1" noProof="0" smtClean="0">
                                    <a:latin typeface="Cambria Math" panose="02040503050406030204" pitchFamily="18" charset="0"/>
                                  </a:rPr>
                                </m:ctrlPr>
                              </m:sSubPr>
                              <m:e>
                                <m:r>
                                  <m:rPr>
                                    <m:nor/>
                                  </m:rPr>
                                  <a:rPr lang="en-US" noProof="0" smtClean="0"/>
                                  <m:t>Ω</m:t>
                                </m:r>
                              </m:e>
                              <m:sub>
                                <m:r>
                                  <a:rPr lang="en-US" i="1" noProof="0" smtClean="0">
                                    <a:latin typeface="Cambria Math" panose="02040503050406030204" pitchFamily="18" charset="0"/>
                                  </a:rPr>
                                  <m:t>𝑟</m:t>
                                </m:r>
                              </m:sub>
                            </m:sSub>
                            <m:r>
                              <a:rPr lang="en-US" i="1" noProof="0" smtClean="0">
                                <a:latin typeface="Cambria Math" panose="02040503050406030204" pitchFamily="18" charset="0"/>
                                <a:ea typeface="Cambria Math" panose="02040503050406030204" pitchFamily="18" charset="0"/>
                              </a:rPr>
                              <m:t>𝜏</m:t>
                            </m:r>
                          </m:num>
                          <m:den>
                            <m:r>
                              <a:rPr lang="en-US" i="1" noProof="0" smtClean="0">
                                <a:latin typeface="Cambria Math" panose="02040503050406030204" pitchFamily="18" charset="0"/>
                              </a:rPr>
                              <m:t>2</m:t>
                            </m:r>
                          </m:den>
                        </m:f>
                      </m:e>
                    </m:d>
                  </m:oMath>
                </a14:m>
                <a:endParaRPr lang="en-US" noProof="0" dirty="0"/>
              </a:p>
            </p:txBody>
          </p:sp>
        </mc:Choice>
        <mc:Fallback xmlns="">
          <p:sp>
            <p:nvSpPr>
              <p:cNvPr id="2059" name="TextBox 2058">
                <a:extLst>
                  <a:ext uri="{FF2B5EF4-FFF2-40B4-BE49-F238E27FC236}">
                    <a16:creationId xmlns:a16="http://schemas.microsoft.com/office/drawing/2014/main" id="{374CF8A7-FC1F-4134-51F3-5BBE1DC3A6CD}"/>
                  </a:ext>
                </a:extLst>
              </p:cNvPr>
              <p:cNvSpPr txBox="1">
                <a:spLocks noRot="1" noChangeAspect="1" noMove="1" noResize="1" noEditPoints="1" noAdjustHandles="1" noChangeArrowheads="1" noChangeShapeType="1" noTextEdit="1"/>
              </p:cNvSpPr>
              <p:nvPr/>
            </p:nvSpPr>
            <p:spPr>
              <a:xfrm>
                <a:off x="4728670" y="2591731"/>
                <a:ext cx="2178391" cy="568810"/>
              </a:xfrm>
              <a:prstGeom prst="rect">
                <a:avLst/>
              </a:prstGeom>
              <a:blipFill>
                <a:blip r:embed="rId6"/>
                <a:stretch>
                  <a:fillRect l="-25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62" name="TextBox 2061">
                <a:extLst>
                  <a:ext uri="{FF2B5EF4-FFF2-40B4-BE49-F238E27FC236}">
                    <a16:creationId xmlns:a16="http://schemas.microsoft.com/office/drawing/2014/main" id="{686B2917-A56B-AA75-0CF6-02B02E26A345}"/>
                  </a:ext>
                </a:extLst>
              </p:cNvPr>
              <p:cNvSpPr txBox="1"/>
              <p:nvPr/>
            </p:nvSpPr>
            <p:spPr>
              <a:xfrm>
                <a:off x="7009868" y="2710679"/>
                <a:ext cx="1770295" cy="405496"/>
              </a:xfrm>
              <a:prstGeom prst="rect">
                <a:avLst/>
              </a:prstGeom>
              <a:noFill/>
            </p:spPr>
            <p:txBody>
              <a:bodyPr wrap="square">
                <a:spAutoFit/>
              </a:bodyPr>
              <a:lstStyle/>
              <a:p>
                <a14:m>
                  <m:oMath xmlns:m="http://schemas.openxmlformats.org/officeDocument/2006/math">
                    <m:sSub>
                      <m:sSubPr>
                        <m:ctrlPr>
                          <a:rPr lang="en-US" sz="1000" i="1" noProof="0" smtClean="0">
                            <a:latin typeface="Cambria Math" panose="02040503050406030204" pitchFamily="18" charset="0"/>
                          </a:rPr>
                        </m:ctrlPr>
                      </m:sSubPr>
                      <m:e>
                        <m:r>
                          <m:rPr>
                            <m:nor/>
                          </m:rPr>
                          <a:rPr lang="en-US" sz="1000" noProof="0" smtClean="0"/>
                          <m:t>Ω</m:t>
                        </m:r>
                      </m:e>
                      <m:sub>
                        <m:r>
                          <a:rPr lang="en-US" sz="1000" b="0" i="1" noProof="0" smtClean="0">
                            <a:latin typeface="Cambria Math" panose="02040503050406030204" pitchFamily="18" charset="0"/>
                          </a:rPr>
                          <m:t>𝑟</m:t>
                        </m:r>
                      </m:sub>
                    </m:sSub>
                    <m:r>
                      <a:rPr lang="en-US" sz="1000" b="0" i="1" noProof="0" smtClean="0">
                        <a:latin typeface="Cambria Math" panose="02040503050406030204" pitchFamily="18" charset="0"/>
                      </a:rPr>
                      <m:t>=</m:t>
                    </m:r>
                    <m:rad>
                      <m:radPr>
                        <m:degHide m:val="on"/>
                        <m:ctrlPr>
                          <a:rPr lang="en-US" sz="1000" b="0" i="1" noProof="0" smtClean="0">
                            <a:latin typeface="Cambria Math" panose="02040503050406030204" pitchFamily="18" charset="0"/>
                          </a:rPr>
                        </m:ctrlPr>
                      </m:radPr>
                      <m:deg/>
                      <m:e>
                        <m:sSubSup>
                          <m:sSubSupPr>
                            <m:ctrlPr>
                              <a:rPr lang="en-US" sz="1000" i="1" noProof="0" smtClean="0">
                                <a:latin typeface="Cambria Math" panose="02040503050406030204" pitchFamily="18" charset="0"/>
                              </a:rPr>
                            </m:ctrlPr>
                          </m:sSubSupPr>
                          <m:e>
                            <m:r>
                              <m:rPr>
                                <m:nor/>
                              </m:rPr>
                              <a:rPr lang="en-US" sz="1000" noProof="0" smtClean="0"/>
                              <m:t>Ω</m:t>
                            </m:r>
                          </m:e>
                          <m:sub>
                            <m:r>
                              <a:rPr lang="en-US" sz="1000" i="1" noProof="0" smtClean="0">
                                <a:latin typeface="Cambria Math" panose="02040503050406030204" pitchFamily="18" charset="0"/>
                              </a:rPr>
                              <m:t>0</m:t>
                            </m:r>
                          </m:sub>
                          <m:sup>
                            <m:r>
                              <a:rPr lang="en-US" sz="1000" i="1" noProof="0" smtClean="0">
                                <a:latin typeface="Cambria Math" panose="02040503050406030204" pitchFamily="18" charset="0"/>
                              </a:rPr>
                              <m:t>2</m:t>
                            </m:r>
                          </m:sup>
                        </m:sSubSup>
                        <m:r>
                          <a:rPr lang="en-US" sz="1000" b="0" i="1" noProof="0" smtClean="0">
                            <a:latin typeface="Cambria Math" panose="02040503050406030204" pitchFamily="18" charset="0"/>
                          </a:rPr>
                          <m:t>+</m:t>
                        </m:r>
                        <m:sSup>
                          <m:sSupPr>
                            <m:ctrlPr>
                              <a:rPr lang="en-US" sz="1000" i="1" noProof="0" smtClean="0">
                                <a:latin typeface="Cambria Math" panose="02040503050406030204" pitchFamily="18" charset="0"/>
                              </a:rPr>
                            </m:ctrlPr>
                          </m:sSupPr>
                          <m:e>
                            <m:r>
                              <a:rPr lang="en-US" sz="1000" i="1" noProof="0" smtClean="0">
                                <a:latin typeface="Cambria Math" panose="02040503050406030204" pitchFamily="18" charset="0"/>
                                <a:ea typeface="Cambria Math" panose="02040503050406030204" pitchFamily="18" charset="0"/>
                              </a:rPr>
                              <m:t>𝛿</m:t>
                            </m:r>
                          </m:e>
                          <m:sup>
                            <m:r>
                              <a:rPr lang="en-US" sz="1000" i="1" noProof="0" smtClean="0">
                                <a:latin typeface="Cambria Math" panose="02040503050406030204" pitchFamily="18" charset="0"/>
                              </a:rPr>
                              <m:t>2</m:t>
                            </m:r>
                          </m:sup>
                        </m:sSup>
                      </m:e>
                    </m:rad>
                  </m:oMath>
                </a14:m>
                <a:r>
                  <a:rPr lang="en-US" noProof="0" dirty="0"/>
                  <a:t>​</a:t>
                </a:r>
              </a:p>
            </p:txBody>
          </p:sp>
        </mc:Choice>
        <mc:Fallback xmlns="">
          <p:sp>
            <p:nvSpPr>
              <p:cNvPr id="2062" name="TextBox 2061">
                <a:extLst>
                  <a:ext uri="{FF2B5EF4-FFF2-40B4-BE49-F238E27FC236}">
                    <a16:creationId xmlns:a16="http://schemas.microsoft.com/office/drawing/2014/main" id="{686B2917-A56B-AA75-0CF6-02B02E26A345}"/>
                  </a:ext>
                </a:extLst>
              </p:cNvPr>
              <p:cNvSpPr txBox="1">
                <a:spLocks noRot="1" noChangeAspect="1" noMove="1" noResize="1" noEditPoints="1" noAdjustHandles="1" noChangeArrowheads="1" noChangeShapeType="1" noTextEdit="1"/>
              </p:cNvSpPr>
              <p:nvPr/>
            </p:nvSpPr>
            <p:spPr>
              <a:xfrm>
                <a:off x="7009868" y="2710679"/>
                <a:ext cx="1770295" cy="405496"/>
              </a:xfrm>
              <a:prstGeom prst="rect">
                <a:avLst/>
              </a:prstGeom>
              <a:blipFill>
                <a:blip r:embed="rId7"/>
                <a:stretch>
                  <a:fillRect t="-9091" b="-15152"/>
                </a:stretch>
              </a:blipFill>
            </p:spPr>
            <p:txBody>
              <a:bodyPr/>
              <a:lstStyle/>
              <a:p>
                <a:r>
                  <a:rPr lang="fr-FR">
                    <a:noFill/>
                  </a:rPr>
                  <a:t> </a:t>
                </a:r>
              </a:p>
            </p:txBody>
          </p:sp>
        </mc:Fallback>
      </mc:AlternateContent>
      <p:sp>
        <p:nvSpPr>
          <p:cNvPr id="2064" name="Arrow: Right 2063">
            <a:extLst>
              <a:ext uri="{FF2B5EF4-FFF2-40B4-BE49-F238E27FC236}">
                <a16:creationId xmlns:a16="http://schemas.microsoft.com/office/drawing/2014/main" id="{AE64AF63-5454-3070-FB04-9D5FADE98925}"/>
              </a:ext>
            </a:extLst>
          </p:cNvPr>
          <p:cNvSpPr/>
          <p:nvPr/>
        </p:nvSpPr>
        <p:spPr>
          <a:xfrm>
            <a:off x="3757505" y="2078057"/>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2">
            <a:extLst>
              <a:ext uri="{FF2B5EF4-FFF2-40B4-BE49-F238E27FC236}">
                <a16:creationId xmlns:a16="http://schemas.microsoft.com/office/drawing/2014/main" id="{B8A80E15-AA68-E9DA-702A-2BFFFC66352D}"/>
              </a:ext>
            </a:extLst>
          </p:cNvPr>
          <p:cNvSpPr/>
          <p:nvPr/>
        </p:nvSpPr>
        <p:spPr>
          <a:xfrm>
            <a:off x="1789471" y="4886632"/>
            <a:ext cx="589935" cy="1468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Content Placeholder 1">
            <a:extLst>
              <a:ext uri="{FF2B5EF4-FFF2-40B4-BE49-F238E27FC236}">
                <a16:creationId xmlns:a16="http://schemas.microsoft.com/office/drawing/2014/main" id="{02B2470F-694E-42F8-4365-6CC5B85786C2}"/>
              </a:ext>
            </a:extLst>
          </p:cNvPr>
          <p:cNvSpPr txBox="1">
            <a:spLocks/>
          </p:cNvSpPr>
          <p:nvPr/>
        </p:nvSpPr>
        <p:spPr>
          <a:xfrm>
            <a:off x="222283" y="799489"/>
            <a:ext cx="3369330" cy="319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noProof="0" dirty="0">
                <a:cs typeface="Arial" panose="020B0604020202020204" pitchFamily="34" charset="0"/>
              </a:rPr>
              <a:t>Preliminary results </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Measurements on Na</a:t>
            </a:r>
          </a:p>
          <a:p>
            <a:pPr marL="0" indent="0">
              <a:buFont typeface="Arial" panose="020B0604020202020204" pitchFamily="34" charset="0"/>
              <a:buNone/>
            </a:pPr>
            <a:r>
              <a:rPr lang="en-US" sz="2000" noProof="0" dirty="0">
                <a:cs typeface="Arial" panose="020B0604020202020204" pitchFamily="34" charset="0"/>
              </a:rPr>
              <a:t> </a:t>
            </a:r>
            <a:r>
              <a:rPr lang="en-US" sz="2000" b="1" noProof="0" dirty="0">
                <a:latin typeface="Calibri" panose="020F0502020204030204" pitchFamily="34" charset="0"/>
                <a:ea typeface="Calibri" panose="020F0502020204030204" pitchFamily="34" charset="0"/>
                <a:cs typeface="Calibri" panose="020F0502020204030204" pitchFamily="34" charset="0"/>
              </a:rPr>
              <a:t>Spectral width : 20-30 </a:t>
            </a:r>
            <a:r>
              <a:rPr lang="en-US" sz="2000" b="1" noProof="0" dirty="0" err="1">
                <a:latin typeface="Calibri" panose="020F0502020204030204" pitchFamily="34" charset="0"/>
                <a:ea typeface="Calibri" panose="020F0502020204030204" pitchFamily="34" charset="0"/>
                <a:cs typeface="Calibri" panose="020F0502020204030204" pitchFamily="34" charset="0"/>
              </a:rPr>
              <a:t>KHz</a:t>
            </a:r>
            <a:endParaRPr lang="en-US" sz="2000" b="1"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noProof="0" dirty="0">
                <a:latin typeface="Calibri" panose="020F0502020204030204" pitchFamily="34" charset="0"/>
                <a:ea typeface="Calibri" panose="020F0502020204030204" pitchFamily="34" charset="0"/>
                <a:cs typeface="Calibri" panose="020F0502020204030204" pitchFamily="34" charset="0"/>
              </a:rPr>
              <a:t>Accord to literature :  </a:t>
            </a:r>
          </a:p>
          <a:p>
            <a:pPr marL="0" indent="0">
              <a:buFont typeface="Arial" panose="020B0604020202020204" pitchFamily="34" charset="0"/>
              <a:buNone/>
            </a:pPr>
            <a:r>
              <a:rPr lang="en-US" sz="2000" noProof="0" dirty="0">
                <a:latin typeface="Calibri" panose="020F0502020204030204" pitchFamily="34" charset="0"/>
                <a:ea typeface="Calibri" panose="020F0502020204030204" pitchFamily="34" charset="0"/>
                <a:cs typeface="Calibri" panose="020F0502020204030204" pitchFamily="34" charset="0"/>
              </a:rPr>
              <a:t>ΔA</a:t>
            </a:r>
            <a:r>
              <a:rPr lang="en-US" sz="1100" noProof="0" dirty="0">
                <a:latin typeface="Calibri" panose="020F0502020204030204" pitchFamily="34" charset="0"/>
                <a:ea typeface="Calibri" panose="020F0502020204030204" pitchFamily="34" charset="0"/>
                <a:cs typeface="Calibri" panose="020F0502020204030204" pitchFamily="34" charset="0"/>
              </a:rPr>
              <a:t>HFS</a:t>
            </a:r>
            <a:r>
              <a:rPr lang="en-US" sz="2000" noProof="0" dirty="0">
                <a:latin typeface="Calibri" panose="020F0502020204030204" pitchFamily="34" charset="0"/>
                <a:ea typeface="Calibri" panose="020F0502020204030204" pitchFamily="34" charset="0"/>
                <a:cs typeface="Calibri" panose="020F0502020204030204" pitchFamily="34" charset="0"/>
              </a:rPr>
              <a:t> = 200Hz</a:t>
            </a:r>
          </a:p>
          <a:p>
            <a:pPr marL="0" indent="0">
              <a:buFont typeface="Arial" panose="020B0604020202020204" pitchFamily="34" charset="0"/>
              <a:buNone/>
            </a:pPr>
            <a:r>
              <a:rPr lang="en-US" sz="2000" noProof="0" dirty="0">
                <a:cs typeface="Arial" panose="020B0604020202020204" pitchFamily="34" charset="0"/>
              </a:rPr>
              <a:t>Systematics : ~100Hz</a:t>
            </a:r>
          </a:p>
          <a:p>
            <a:pPr marL="0" indent="0">
              <a:buFont typeface="Arial" panose="020B0604020202020204" pitchFamily="34" charset="0"/>
              <a:buNone/>
            </a:pPr>
            <a:endParaRPr lang="en-US" sz="1800" noProof="0" dirty="0">
              <a:cs typeface="Arial" panose="020B0604020202020204" pitchFamily="34" charset="0"/>
            </a:endParaRPr>
          </a:p>
        </p:txBody>
      </p:sp>
    </p:spTree>
    <p:extLst>
      <p:ext uri="{BB962C8B-B14F-4D97-AF65-F5344CB8AC3E}">
        <p14:creationId xmlns:p14="http://schemas.microsoft.com/office/powerpoint/2010/main" val="3272143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70FC0-5567-23BD-7EDC-29B2DF6FE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F353F-A178-C161-D844-6AEEFD60E624}"/>
              </a:ext>
            </a:extLst>
          </p:cNvPr>
          <p:cNvSpPr>
            <a:spLocks noGrp="1"/>
          </p:cNvSpPr>
          <p:nvPr>
            <p:ph type="title"/>
          </p:nvPr>
        </p:nvSpPr>
        <p:spPr/>
        <p:txBody>
          <a:bodyPr/>
          <a:lstStyle/>
          <a:p>
            <a:r>
              <a:rPr lang="en-US" noProof="0" dirty="0"/>
              <a:t>Ramsey Interferometry</a:t>
            </a:r>
          </a:p>
        </p:txBody>
      </p:sp>
      <p:sp>
        <p:nvSpPr>
          <p:cNvPr id="4" name="Slide Number Placeholder 3">
            <a:extLst>
              <a:ext uri="{FF2B5EF4-FFF2-40B4-BE49-F238E27FC236}">
                <a16:creationId xmlns:a16="http://schemas.microsoft.com/office/drawing/2014/main" id="{833E4A97-3A15-5DB3-54E4-D7ED7B33AA81}"/>
              </a:ext>
            </a:extLst>
          </p:cNvPr>
          <p:cNvSpPr>
            <a:spLocks noGrp="1"/>
          </p:cNvSpPr>
          <p:nvPr>
            <p:ph type="sldNum" sz="quarter" idx="12"/>
          </p:nvPr>
        </p:nvSpPr>
        <p:spPr/>
        <p:txBody>
          <a:bodyPr/>
          <a:lstStyle/>
          <a:p>
            <a:fld id="{F8F1DF15-C229-48B7-BAF9-986BF1C52604}" type="slidenum">
              <a:rPr lang="en-US" noProof="0" smtClean="0"/>
              <a:pPr/>
              <a:t>23</a:t>
            </a:fld>
            <a:endParaRPr lang="en-US" noProof="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F0D2C11-726C-5D76-8290-9ABD72887A8F}"/>
                  </a:ext>
                </a:extLst>
              </p:cNvPr>
              <p:cNvSpPr txBox="1"/>
              <p:nvPr/>
            </p:nvSpPr>
            <p:spPr>
              <a:xfrm>
                <a:off x="169289" y="928689"/>
                <a:ext cx="4726561" cy="2326599"/>
              </a:xfrm>
              <a:prstGeom prst="rect">
                <a:avLst/>
              </a:prstGeom>
              <a:noFill/>
            </p:spPr>
            <p:txBody>
              <a:bodyPr wrap="square">
                <a:spAutoFit/>
              </a:bodyPr>
              <a:lstStyle/>
              <a:p>
                <a:endParaRPr lang="en-US" noProof="0" dirty="0"/>
              </a:p>
              <a:p>
                <a:pPr>
                  <a:buFont typeface="Arial" panose="020B0604020202020204" pitchFamily="34" charset="0"/>
                  <a:buChar char="•"/>
                </a:pPr>
                <a:r>
                  <a:rPr lang="en-US" b="1" noProof="0" dirty="0"/>
                  <a:t>Sequence:</a:t>
                </a:r>
                <a:endParaRPr lang="en-US" noProof="0" dirty="0"/>
              </a:p>
              <a:p>
                <a:pPr lvl="1"/>
                <a:r>
                  <a:rPr lang="en-US" b="1" noProof="0" dirty="0"/>
                  <a:t>First π/2 pulse</a:t>
                </a:r>
                <a:r>
                  <a:rPr lang="en-US" noProof="0" dirty="0"/>
                  <a:t> — creates a coherent superposition:</a:t>
                </a:r>
                <a:br>
                  <a:rPr lang="en-US" noProof="0" dirty="0"/>
                </a:br>
                <a14:m>
                  <m:oMathPara xmlns:m="http://schemas.openxmlformats.org/officeDocument/2006/math">
                    <m:oMathParaPr>
                      <m:jc m:val="centerGroup"/>
                    </m:oMathParaPr>
                    <m:oMath xmlns:m="http://schemas.openxmlformats.org/officeDocument/2006/math">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𝜓</m:t>
                          </m:r>
                        </m:e>
                      </m:d>
                      <m:r>
                        <a:rPr lang="en-US" noProof="0" smtClean="0">
                          <a:latin typeface="Cambria Math" panose="02040503050406030204" pitchFamily="18" charset="0"/>
                        </a:rPr>
                        <m:t>=</m:t>
                      </m:r>
                      <m:f>
                        <m:fPr>
                          <m:ctrlPr>
                            <a:rPr lang="en-US" i="1" noProof="0" smtClean="0">
                              <a:latin typeface="Cambria Math" panose="02040503050406030204" pitchFamily="18" charset="0"/>
                            </a:rPr>
                          </m:ctrlPr>
                        </m:fPr>
                        <m:num>
                          <m:r>
                            <a:rPr lang="en-US" noProof="0" smtClean="0">
                              <a:latin typeface="Cambria Math" panose="02040503050406030204" pitchFamily="18" charset="0"/>
                            </a:rPr>
                            <m:t>1</m:t>
                          </m:r>
                        </m:num>
                        <m:den>
                          <m:rad>
                            <m:radPr>
                              <m:degHide m:val="on"/>
                              <m:ctrlPr>
                                <a:rPr lang="en-US" i="1" noProof="0" smtClean="0">
                                  <a:latin typeface="Cambria Math" panose="02040503050406030204" pitchFamily="18" charset="0"/>
                                </a:rPr>
                              </m:ctrlPr>
                            </m:radPr>
                            <m:deg/>
                            <m:e>
                              <m:r>
                                <a:rPr lang="en-US" noProof="0" smtClean="0">
                                  <a:latin typeface="Cambria Math" panose="02040503050406030204" pitchFamily="18" charset="0"/>
                                </a:rPr>
                                <m:t>2</m:t>
                              </m:r>
                            </m:e>
                          </m:rad>
                        </m:den>
                      </m:f>
                      <m:d>
                        <m:dPr>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𝑓</m:t>
                          </m:r>
                        </m:e>
                      </m:d>
                      <m:r>
                        <a:rPr lang="en-US" noProof="0" smtClean="0">
                          <a:latin typeface="Cambria Math" panose="02040503050406030204" pitchFamily="18" charset="0"/>
                        </a:rPr>
                        <m:t>+∣</m:t>
                      </m:r>
                      <m:r>
                        <a:rPr lang="en-US" i="1" noProof="0" smtClean="0">
                          <a:latin typeface="Cambria Math" panose="02040503050406030204" pitchFamily="18" charset="0"/>
                        </a:rPr>
                        <m:t> </m:t>
                      </m:r>
                      <m:d>
                        <m:dPr>
                          <m:begChr m:val=""/>
                          <m:ctrlPr>
                            <a:rPr lang="en-US" i="1" noProof="0" smtClean="0">
                              <a:latin typeface="Cambria Math" panose="02040503050406030204" pitchFamily="18" charset="0"/>
                            </a:rPr>
                          </m:ctrlPr>
                        </m:dPr>
                        <m:e>
                          <m:d>
                            <m:dPr>
                              <m:begChr m:val=""/>
                              <m:endChr m:val="⟩"/>
                              <m:ctrlPr>
                                <a:rPr lang="en-US" i="1" noProof="0" smtClean="0">
                                  <a:latin typeface="Cambria Math" panose="02040503050406030204" pitchFamily="18" charset="0"/>
                                </a:rPr>
                              </m:ctrlPr>
                            </m:dPr>
                            <m:e>
                              <m:r>
                                <a:rPr lang="en-US" b="0" i="1" noProof="0" smtClean="0">
                                  <a:latin typeface="Cambria Math" panose="02040503050406030204" pitchFamily="18" charset="0"/>
                                </a:rPr>
                                <m:t>𝑒</m:t>
                              </m:r>
                            </m:e>
                          </m:d>
                        </m:e>
                      </m:d>
                    </m:oMath>
                  </m:oMathPara>
                </a14:m>
                <a:endParaRPr lang="en-US" noProof="0" dirty="0"/>
              </a:p>
              <a:p>
                <a:pPr lvl="1"/>
                <a:endParaRPr lang="en-US" noProof="0" dirty="0"/>
              </a:p>
              <a:p>
                <a:pPr lvl="1"/>
                <a:endParaRPr lang="en-US" noProof="0" dirty="0"/>
              </a:p>
            </p:txBody>
          </p:sp>
        </mc:Choice>
        <mc:Fallback xmlns="">
          <p:sp>
            <p:nvSpPr>
              <p:cNvPr id="13" name="TextBox 12">
                <a:extLst>
                  <a:ext uri="{FF2B5EF4-FFF2-40B4-BE49-F238E27FC236}">
                    <a16:creationId xmlns:a16="http://schemas.microsoft.com/office/drawing/2014/main" id="{9F0D2C11-726C-5D76-8290-9ABD72887A8F}"/>
                  </a:ext>
                </a:extLst>
              </p:cNvPr>
              <p:cNvSpPr txBox="1">
                <a:spLocks noRot="1" noChangeAspect="1" noMove="1" noResize="1" noEditPoints="1" noAdjustHandles="1" noChangeArrowheads="1" noChangeShapeType="1" noTextEdit="1"/>
              </p:cNvSpPr>
              <p:nvPr/>
            </p:nvSpPr>
            <p:spPr>
              <a:xfrm>
                <a:off x="169289" y="928689"/>
                <a:ext cx="4726561" cy="2326599"/>
              </a:xfrm>
              <a:prstGeom prst="rect">
                <a:avLst/>
              </a:prstGeom>
              <a:blipFill>
                <a:blip r:embed="rId2"/>
                <a:stretch>
                  <a:fillRect l="-903"/>
                </a:stretch>
              </a:blipFill>
            </p:spPr>
            <p:txBody>
              <a:bodyPr/>
              <a:lstStyle/>
              <a:p>
                <a:r>
                  <a:rPr lang="fr-FR">
                    <a:noFill/>
                  </a:rPr>
                  <a:t> </a:t>
                </a:r>
              </a:p>
            </p:txBody>
          </p:sp>
        </mc:Fallback>
      </mc:AlternateContent>
      <p:cxnSp>
        <p:nvCxnSpPr>
          <p:cNvPr id="14" name="Straight Connector 13">
            <a:extLst>
              <a:ext uri="{FF2B5EF4-FFF2-40B4-BE49-F238E27FC236}">
                <a16:creationId xmlns:a16="http://schemas.microsoft.com/office/drawing/2014/main" id="{256283EA-20AD-23A5-1382-71BD4FB8D5FF}"/>
              </a:ext>
            </a:extLst>
          </p:cNvPr>
          <p:cNvCxnSpPr>
            <a:cxnSpLocks/>
          </p:cNvCxnSpPr>
          <p:nvPr/>
        </p:nvCxnSpPr>
        <p:spPr>
          <a:xfrm>
            <a:off x="5528312"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1380479-F90A-A7F1-1D2D-445CD0F77771}"/>
              </a:ext>
            </a:extLst>
          </p:cNvPr>
          <p:cNvCxnSpPr>
            <a:cxnSpLocks/>
          </p:cNvCxnSpPr>
          <p:nvPr/>
        </p:nvCxnSpPr>
        <p:spPr>
          <a:xfrm>
            <a:off x="5528312"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8246672C-B1A3-1A7B-31F9-8AABEDC6F02C}"/>
              </a:ext>
            </a:extLst>
          </p:cNvPr>
          <p:cNvSpPr txBox="1"/>
          <p:nvPr/>
        </p:nvSpPr>
        <p:spPr>
          <a:xfrm>
            <a:off x="4808222" y="3785354"/>
            <a:ext cx="621030" cy="369332"/>
          </a:xfrm>
          <a:prstGeom prst="rect">
            <a:avLst/>
          </a:prstGeom>
          <a:noFill/>
        </p:spPr>
        <p:txBody>
          <a:bodyPr wrap="square">
            <a:spAutoFit/>
          </a:bodyPr>
          <a:lstStyle/>
          <a:p>
            <a:r>
              <a:rPr lang="en-US" noProof="0" dirty="0"/>
              <a:t>|f⟩ </a:t>
            </a:r>
          </a:p>
        </p:txBody>
      </p:sp>
      <p:sp>
        <p:nvSpPr>
          <p:cNvPr id="17" name="TextBox 16">
            <a:extLst>
              <a:ext uri="{FF2B5EF4-FFF2-40B4-BE49-F238E27FC236}">
                <a16:creationId xmlns:a16="http://schemas.microsoft.com/office/drawing/2014/main" id="{2A70E735-AC8E-E83E-3CE7-FF1FDF793383}"/>
              </a:ext>
            </a:extLst>
          </p:cNvPr>
          <p:cNvSpPr txBox="1"/>
          <p:nvPr/>
        </p:nvSpPr>
        <p:spPr>
          <a:xfrm>
            <a:off x="4808222" y="2025134"/>
            <a:ext cx="621030" cy="369332"/>
          </a:xfrm>
          <a:prstGeom prst="rect">
            <a:avLst/>
          </a:prstGeom>
          <a:noFill/>
        </p:spPr>
        <p:txBody>
          <a:bodyPr wrap="square">
            <a:spAutoFit/>
          </a:bodyPr>
          <a:lstStyle/>
          <a:p>
            <a:r>
              <a:rPr lang="en-US" noProof="0" dirty="0"/>
              <a:t>|e⟩ </a:t>
            </a:r>
          </a:p>
        </p:txBody>
      </p:sp>
      <p:cxnSp>
        <p:nvCxnSpPr>
          <p:cNvPr id="18" name="Straight Arrow Connector 17">
            <a:extLst>
              <a:ext uri="{FF2B5EF4-FFF2-40B4-BE49-F238E27FC236}">
                <a16:creationId xmlns:a16="http://schemas.microsoft.com/office/drawing/2014/main" id="{4D8386AD-8B99-F077-315A-E6BE4BC92142}"/>
              </a:ext>
            </a:extLst>
          </p:cNvPr>
          <p:cNvCxnSpPr>
            <a:cxnSpLocks/>
          </p:cNvCxnSpPr>
          <p:nvPr/>
        </p:nvCxnSpPr>
        <p:spPr>
          <a:xfrm flipV="1">
            <a:off x="5871212"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B70645C-9980-790B-568B-733FC193DD8D}"/>
              </a:ext>
            </a:extLst>
          </p:cNvPr>
          <p:cNvCxnSpPr>
            <a:cxnSpLocks/>
          </p:cNvCxnSpPr>
          <p:nvPr/>
        </p:nvCxnSpPr>
        <p:spPr>
          <a:xfrm>
            <a:off x="6069332"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174E1F-2062-78EC-6B9F-603236194C25}"/>
              </a:ext>
            </a:extLst>
          </p:cNvPr>
          <p:cNvCxnSpPr>
            <a:cxnSpLocks/>
          </p:cNvCxnSpPr>
          <p:nvPr/>
        </p:nvCxnSpPr>
        <p:spPr>
          <a:xfrm>
            <a:off x="7482840"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3AB1C69-D57B-7A9D-1EBE-18363D244F0A}"/>
              </a:ext>
            </a:extLst>
          </p:cNvPr>
          <p:cNvCxnSpPr>
            <a:cxnSpLocks/>
          </p:cNvCxnSpPr>
          <p:nvPr/>
        </p:nvCxnSpPr>
        <p:spPr>
          <a:xfrm>
            <a:off x="7482840"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B7000B5-0A7A-DD04-C7C6-B1033E1815B7}"/>
              </a:ext>
            </a:extLst>
          </p:cNvPr>
          <p:cNvCxnSpPr>
            <a:cxnSpLocks/>
          </p:cNvCxnSpPr>
          <p:nvPr/>
        </p:nvCxnSpPr>
        <p:spPr>
          <a:xfrm flipV="1">
            <a:off x="782574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8EB585-DEB1-4406-E744-65443A13F7BA}"/>
              </a:ext>
            </a:extLst>
          </p:cNvPr>
          <p:cNvCxnSpPr>
            <a:cxnSpLocks/>
          </p:cNvCxnSpPr>
          <p:nvPr/>
        </p:nvCxnSpPr>
        <p:spPr>
          <a:xfrm>
            <a:off x="802386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D2B95F-05D6-E1EF-4CF1-068EF959DA53}"/>
              </a:ext>
            </a:extLst>
          </p:cNvPr>
          <p:cNvCxnSpPr>
            <a:cxnSpLocks/>
          </p:cNvCxnSpPr>
          <p:nvPr/>
        </p:nvCxnSpPr>
        <p:spPr>
          <a:xfrm>
            <a:off x="9349740"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3A25DFF-1033-3293-B3CA-A9F8FBC215ED}"/>
              </a:ext>
            </a:extLst>
          </p:cNvPr>
          <p:cNvCxnSpPr>
            <a:cxnSpLocks/>
          </p:cNvCxnSpPr>
          <p:nvPr/>
        </p:nvCxnSpPr>
        <p:spPr>
          <a:xfrm>
            <a:off x="9349740"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1B132AA-1558-1F85-F0BF-0FE245B9678A}"/>
              </a:ext>
            </a:extLst>
          </p:cNvPr>
          <p:cNvCxnSpPr>
            <a:cxnSpLocks/>
          </p:cNvCxnSpPr>
          <p:nvPr/>
        </p:nvCxnSpPr>
        <p:spPr>
          <a:xfrm flipV="1">
            <a:off x="969264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B5B0AEE-7FC6-953B-7925-3FDDAFCA614D}"/>
              </a:ext>
            </a:extLst>
          </p:cNvPr>
          <p:cNvCxnSpPr>
            <a:cxnSpLocks/>
          </p:cNvCxnSpPr>
          <p:nvPr/>
        </p:nvCxnSpPr>
        <p:spPr>
          <a:xfrm>
            <a:off x="989076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25CF061-E460-C440-ADA0-14643C7489C8}"/>
              </a:ext>
            </a:extLst>
          </p:cNvPr>
          <p:cNvSpPr/>
          <p:nvPr/>
        </p:nvSpPr>
        <p:spPr>
          <a:xfrm>
            <a:off x="6697981" y="3816045"/>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Oval 32">
            <a:extLst>
              <a:ext uri="{FF2B5EF4-FFF2-40B4-BE49-F238E27FC236}">
                <a16:creationId xmlns:a16="http://schemas.microsoft.com/office/drawing/2014/main" id="{700B3590-6DCC-BEA1-ECE8-713C70F40158}"/>
              </a:ext>
            </a:extLst>
          </p:cNvPr>
          <p:cNvSpPr/>
          <p:nvPr/>
        </p:nvSpPr>
        <p:spPr>
          <a:xfrm>
            <a:off x="6697981" y="2055825"/>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Oval 33">
            <a:extLst>
              <a:ext uri="{FF2B5EF4-FFF2-40B4-BE49-F238E27FC236}">
                <a16:creationId xmlns:a16="http://schemas.microsoft.com/office/drawing/2014/main" id="{00CE75D4-3FB8-5DA6-B4FE-B9E3A15AB8A1}"/>
              </a:ext>
            </a:extLst>
          </p:cNvPr>
          <p:cNvSpPr/>
          <p:nvPr/>
        </p:nvSpPr>
        <p:spPr>
          <a:xfrm>
            <a:off x="6697981" y="2055825"/>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7CD3BE48-3CC1-3AA3-9E93-50EE714B82D3}"/>
              </a:ext>
            </a:extLst>
          </p:cNvPr>
          <p:cNvSpPr/>
          <p:nvPr/>
        </p:nvSpPr>
        <p:spPr>
          <a:xfrm>
            <a:off x="6697981" y="3814224"/>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A102566C-6C88-FA6C-1B8A-8F3AE78C4E20}"/>
              </a:ext>
            </a:extLst>
          </p:cNvPr>
          <p:cNvSpPr/>
          <p:nvPr/>
        </p:nvSpPr>
        <p:spPr>
          <a:xfrm>
            <a:off x="10581640" y="3809070"/>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Oval 36">
            <a:extLst>
              <a:ext uri="{FF2B5EF4-FFF2-40B4-BE49-F238E27FC236}">
                <a16:creationId xmlns:a16="http://schemas.microsoft.com/office/drawing/2014/main" id="{E344A3E6-F6DF-CB0B-10CB-5B79191B9A83}"/>
              </a:ext>
            </a:extLst>
          </p:cNvPr>
          <p:cNvSpPr/>
          <p:nvPr/>
        </p:nvSpPr>
        <p:spPr>
          <a:xfrm>
            <a:off x="10581640" y="2048850"/>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Oval 37">
            <a:extLst>
              <a:ext uri="{FF2B5EF4-FFF2-40B4-BE49-F238E27FC236}">
                <a16:creationId xmlns:a16="http://schemas.microsoft.com/office/drawing/2014/main" id="{30B05A03-8C57-C72E-21E8-CF6EBE16386F}"/>
              </a:ext>
            </a:extLst>
          </p:cNvPr>
          <p:cNvSpPr/>
          <p:nvPr/>
        </p:nvSpPr>
        <p:spPr>
          <a:xfrm>
            <a:off x="10581640" y="2048850"/>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Oval 38">
            <a:extLst>
              <a:ext uri="{FF2B5EF4-FFF2-40B4-BE49-F238E27FC236}">
                <a16:creationId xmlns:a16="http://schemas.microsoft.com/office/drawing/2014/main" id="{917E7348-3470-F16D-FADA-4F669AFA6C7C}"/>
              </a:ext>
            </a:extLst>
          </p:cNvPr>
          <p:cNvSpPr/>
          <p:nvPr/>
        </p:nvSpPr>
        <p:spPr>
          <a:xfrm>
            <a:off x="10581640" y="3807249"/>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6">
            <a:extLst>
              <a:ext uri="{FF2B5EF4-FFF2-40B4-BE49-F238E27FC236}">
                <a16:creationId xmlns:a16="http://schemas.microsoft.com/office/drawing/2014/main" id="{0E0D1EF0-929B-8294-E83A-E8BB54D946D0}"/>
              </a:ext>
            </a:extLst>
          </p:cNvPr>
          <p:cNvSpPr txBox="1"/>
          <p:nvPr/>
        </p:nvSpPr>
        <p:spPr>
          <a:xfrm>
            <a:off x="6002658" y="1321100"/>
            <a:ext cx="695323" cy="369332"/>
          </a:xfrm>
          <a:prstGeom prst="rect">
            <a:avLst/>
          </a:prstGeom>
          <a:noFill/>
        </p:spPr>
        <p:txBody>
          <a:bodyPr wrap="square">
            <a:spAutoFit/>
          </a:bodyPr>
          <a:lstStyle/>
          <a:p>
            <a:r>
              <a:rPr lang="en-US" b="1" noProof="0" dirty="0"/>
              <a:t>π/2 </a:t>
            </a:r>
            <a:endParaRPr lang="en-US" noProof="0" dirty="0"/>
          </a:p>
        </p:txBody>
      </p:sp>
      <p:grpSp>
        <p:nvGrpSpPr>
          <p:cNvPr id="9" name="Group 8">
            <a:extLst>
              <a:ext uri="{FF2B5EF4-FFF2-40B4-BE49-F238E27FC236}">
                <a16:creationId xmlns:a16="http://schemas.microsoft.com/office/drawing/2014/main" id="{BC23F9D3-8C56-20A2-9F25-A1DF13F1943C}"/>
              </a:ext>
            </a:extLst>
          </p:cNvPr>
          <p:cNvGrpSpPr/>
          <p:nvPr/>
        </p:nvGrpSpPr>
        <p:grpSpPr>
          <a:xfrm>
            <a:off x="5608369" y="4262936"/>
            <a:ext cx="1089613" cy="2195944"/>
            <a:chOff x="6400800" y="3470835"/>
            <a:chExt cx="1089613" cy="2195944"/>
          </a:xfrm>
        </p:grpSpPr>
        <p:pic>
          <p:nvPicPr>
            <p:cNvPr id="10" name="Picture 2" descr="7,008 Sinusoid Royalty-Free Images, Stock Photos &amp; Pictures | Shutterstock">
              <a:extLst>
                <a:ext uri="{FF2B5EF4-FFF2-40B4-BE49-F238E27FC236}">
                  <a16:creationId xmlns:a16="http://schemas.microsoft.com/office/drawing/2014/main" id="{52B33D75-30E1-76EF-CD2F-4112D7B561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53" r="70900" b="17663"/>
            <a:stretch>
              <a:fillRect/>
            </a:stretch>
          </p:blipFill>
          <p:spPr bwMode="auto">
            <a:xfrm>
              <a:off x="6553201" y="3470835"/>
              <a:ext cx="937212" cy="21959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885B005E-9CE5-6839-8AFB-58F0EEF77293}"/>
                </a:ext>
              </a:extLst>
            </p:cNvPr>
            <p:cNvCxnSpPr>
              <a:cxnSpLocks/>
            </p:cNvCxnSpPr>
            <p:nvPr/>
          </p:nvCxnSpPr>
          <p:spPr>
            <a:xfrm>
              <a:off x="6400800" y="5496791"/>
              <a:ext cx="10896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42FDD9E-C6B1-F268-5CA4-C7C7884E44CC}"/>
                </a:ext>
              </a:extLst>
            </p:cNvPr>
            <p:cNvCxnSpPr>
              <a:cxnSpLocks/>
            </p:cNvCxnSpPr>
            <p:nvPr/>
          </p:nvCxnSpPr>
          <p:spPr>
            <a:xfrm flipV="1">
              <a:off x="6553200" y="4021282"/>
              <a:ext cx="0" cy="1627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B6EC764-D0F0-1099-1102-BA1AED56272F}"/>
              </a:ext>
            </a:extLst>
          </p:cNvPr>
          <p:cNvSpPr txBox="1"/>
          <p:nvPr/>
        </p:nvSpPr>
        <p:spPr>
          <a:xfrm>
            <a:off x="6352859" y="6382463"/>
            <a:ext cx="649537" cy="369332"/>
          </a:xfrm>
          <a:prstGeom prst="rect">
            <a:avLst/>
          </a:prstGeom>
          <a:noFill/>
        </p:spPr>
        <p:txBody>
          <a:bodyPr wrap="none" rtlCol="0">
            <a:spAutoFit/>
          </a:bodyPr>
          <a:lstStyle/>
          <a:p>
            <a:r>
              <a:rPr lang="en-US" noProof="0" dirty="0"/>
              <a:t>Time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39426DE-E29C-6850-8335-5F0EF656F9E5}"/>
                  </a:ext>
                </a:extLst>
              </p:cNvPr>
              <p:cNvSpPr txBox="1"/>
              <p:nvPr/>
            </p:nvSpPr>
            <p:spPr>
              <a:xfrm>
                <a:off x="5429252" y="4262936"/>
                <a:ext cx="644236" cy="3878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𝑃</m:t>
                          </m:r>
                        </m:e>
                        <m:sub>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𝑒</m:t>
                              </m:r>
                              <m:r>
                                <a:rPr lang="en-US" i="1" noProof="0" smtClean="0">
                                  <a:latin typeface="Cambria Math" panose="02040503050406030204" pitchFamily="18" charset="0"/>
                                </a:rPr>
                                <m:t> </m:t>
                              </m:r>
                            </m:e>
                          </m:d>
                        </m:sub>
                      </m:sSub>
                    </m:oMath>
                  </m:oMathPara>
                </a14:m>
                <a:endParaRPr lang="en-US" noProof="0" dirty="0"/>
              </a:p>
            </p:txBody>
          </p:sp>
        </mc:Choice>
        <mc:Fallback xmlns="">
          <p:sp>
            <p:nvSpPr>
              <p:cNvPr id="23" name="TextBox 22">
                <a:extLst>
                  <a:ext uri="{FF2B5EF4-FFF2-40B4-BE49-F238E27FC236}">
                    <a16:creationId xmlns:a16="http://schemas.microsoft.com/office/drawing/2014/main" id="{539426DE-E29C-6850-8335-5F0EF656F9E5}"/>
                  </a:ext>
                </a:extLst>
              </p:cNvPr>
              <p:cNvSpPr txBox="1">
                <a:spLocks noRot="1" noChangeAspect="1" noMove="1" noResize="1" noEditPoints="1" noAdjustHandles="1" noChangeArrowheads="1" noChangeShapeType="1" noTextEdit="1"/>
              </p:cNvSpPr>
              <p:nvPr/>
            </p:nvSpPr>
            <p:spPr>
              <a:xfrm>
                <a:off x="5429252" y="4262936"/>
                <a:ext cx="644236" cy="387863"/>
              </a:xfrm>
              <a:prstGeom prst="rect">
                <a:avLst/>
              </a:prstGeom>
              <a:blipFill>
                <a:blip r:embed="rId4"/>
                <a:stretch>
                  <a:fillRect t="-48438" r="-48571" b="-126563"/>
                </a:stretch>
              </a:blipFill>
            </p:spPr>
            <p:txBody>
              <a:bodyPr/>
              <a:lstStyle/>
              <a:p>
                <a:r>
                  <a:rPr lang="fr-FR">
                    <a:noFill/>
                  </a:rPr>
                  <a:t> </a:t>
                </a:r>
              </a:p>
            </p:txBody>
          </p:sp>
        </mc:Fallback>
      </mc:AlternateContent>
      <p:cxnSp>
        <p:nvCxnSpPr>
          <p:cNvPr id="28" name="Straight Connector 27">
            <a:extLst>
              <a:ext uri="{FF2B5EF4-FFF2-40B4-BE49-F238E27FC236}">
                <a16:creationId xmlns:a16="http://schemas.microsoft.com/office/drawing/2014/main" id="{2A1C0479-E701-8A03-845C-E30B390708A5}"/>
              </a:ext>
            </a:extLst>
          </p:cNvPr>
          <p:cNvCxnSpPr/>
          <p:nvPr/>
        </p:nvCxnSpPr>
        <p:spPr>
          <a:xfrm flipV="1">
            <a:off x="6230669" y="4456867"/>
            <a:ext cx="0" cy="2148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01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B5F0D-7C94-3589-48E1-86818E041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1A1E9-A1B6-D9D8-CBCA-136F0D72DBC3}"/>
              </a:ext>
            </a:extLst>
          </p:cNvPr>
          <p:cNvSpPr>
            <a:spLocks noGrp="1"/>
          </p:cNvSpPr>
          <p:nvPr>
            <p:ph type="title"/>
          </p:nvPr>
        </p:nvSpPr>
        <p:spPr/>
        <p:txBody>
          <a:bodyPr/>
          <a:lstStyle/>
          <a:p>
            <a:r>
              <a:rPr lang="en-US" noProof="0" dirty="0"/>
              <a:t>Ramsey Interferometry</a:t>
            </a:r>
          </a:p>
        </p:txBody>
      </p:sp>
      <p:sp>
        <p:nvSpPr>
          <p:cNvPr id="4" name="Slide Number Placeholder 3">
            <a:extLst>
              <a:ext uri="{FF2B5EF4-FFF2-40B4-BE49-F238E27FC236}">
                <a16:creationId xmlns:a16="http://schemas.microsoft.com/office/drawing/2014/main" id="{4EC68F62-0751-67C2-53C8-627867080485}"/>
              </a:ext>
            </a:extLst>
          </p:cNvPr>
          <p:cNvSpPr>
            <a:spLocks noGrp="1"/>
          </p:cNvSpPr>
          <p:nvPr>
            <p:ph type="sldNum" sz="quarter" idx="12"/>
          </p:nvPr>
        </p:nvSpPr>
        <p:spPr/>
        <p:txBody>
          <a:bodyPr/>
          <a:lstStyle/>
          <a:p>
            <a:fld id="{F8F1DF15-C229-48B7-BAF9-986BF1C52604}" type="slidenum">
              <a:rPr lang="en-US" noProof="0" smtClean="0"/>
              <a:pPr/>
              <a:t>24</a:t>
            </a:fld>
            <a:endParaRPr lang="en-US" noProof="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AB8C844-0EE9-A8B2-97D1-5B3EC6F6B7A9}"/>
                  </a:ext>
                </a:extLst>
              </p:cNvPr>
              <p:cNvSpPr txBox="1"/>
              <p:nvPr/>
            </p:nvSpPr>
            <p:spPr>
              <a:xfrm>
                <a:off x="169289" y="928689"/>
                <a:ext cx="4726561" cy="3157596"/>
              </a:xfrm>
              <a:prstGeom prst="rect">
                <a:avLst/>
              </a:prstGeom>
              <a:noFill/>
            </p:spPr>
            <p:txBody>
              <a:bodyPr wrap="square">
                <a:spAutoFit/>
              </a:bodyPr>
              <a:lstStyle/>
              <a:p>
                <a:endParaRPr lang="en-US" noProof="0" dirty="0"/>
              </a:p>
              <a:p>
                <a:pPr>
                  <a:buFont typeface="Arial" panose="020B0604020202020204" pitchFamily="34" charset="0"/>
                  <a:buChar char="•"/>
                </a:pPr>
                <a:r>
                  <a:rPr lang="en-US" b="1" noProof="0" dirty="0"/>
                  <a:t>Sequence:</a:t>
                </a:r>
                <a:endParaRPr lang="en-US" noProof="0" dirty="0"/>
              </a:p>
              <a:p>
                <a:pPr lvl="1"/>
                <a:r>
                  <a:rPr lang="en-US" b="1" noProof="0" dirty="0"/>
                  <a:t>First π/2 pulse</a:t>
                </a:r>
                <a:r>
                  <a:rPr lang="en-US" noProof="0" dirty="0"/>
                  <a:t> — creates a coherent superposition:</a:t>
                </a:r>
                <a:br>
                  <a:rPr lang="en-US" noProof="0" dirty="0"/>
                </a:br>
                <a14:m>
                  <m:oMathPara xmlns:m="http://schemas.openxmlformats.org/officeDocument/2006/math">
                    <m:oMathParaPr>
                      <m:jc m:val="centerGroup"/>
                    </m:oMathParaPr>
                    <m:oMath xmlns:m="http://schemas.openxmlformats.org/officeDocument/2006/math">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𝜓</m:t>
                          </m:r>
                        </m:e>
                      </m:d>
                      <m:r>
                        <a:rPr lang="en-US" noProof="0" smtClean="0">
                          <a:latin typeface="Cambria Math" panose="02040503050406030204" pitchFamily="18" charset="0"/>
                        </a:rPr>
                        <m:t>=</m:t>
                      </m:r>
                      <m:f>
                        <m:fPr>
                          <m:ctrlPr>
                            <a:rPr lang="en-US" i="1" noProof="0" smtClean="0">
                              <a:latin typeface="Cambria Math" panose="02040503050406030204" pitchFamily="18" charset="0"/>
                            </a:rPr>
                          </m:ctrlPr>
                        </m:fPr>
                        <m:num>
                          <m:r>
                            <a:rPr lang="en-US" noProof="0" smtClean="0">
                              <a:latin typeface="Cambria Math" panose="02040503050406030204" pitchFamily="18" charset="0"/>
                            </a:rPr>
                            <m:t>1</m:t>
                          </m:r>
                        </m:num>
                        <m:den>
                          <m:rad>
                            <m:radPr>
                              <m:degHide m:val="on"/>
                              <m:ctrlPr>
                                <a:rPr lang="en-US" i="1" noProof="0" smtClean="0">
                                  <a:latin typeface="Cambria Math" panose="02040503050406030204" pitchFamily="18" charset="0"/>
                                </a:rPr>
                              </m:ctrlPr>
                            </m:radPr>
                            <m:deg/>
                            <m:e>
                              <m:r>
                                <a:rPr lang="en-US" noProof="0" smtClean="0">
                                  <a:latin typeface="Cambria Math" panose="02040503050406030204" pitchFamily="18" charset="0"/>
                                </a:rPr>
                                <m:t>2</m:t>
                              </m:r>
                            </m:e>
                          </m:rad>
                        </m:den>
                      </m:f>
                      <m:d>
                        <m:dPr>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𝑓</m:t>
                          </m:r>
                        </m:e>
                      </m:d>
                      <m:r>
                        <a:rPr lang="en-US" noProof="0" smtClean="0">
                          <a:latin typeface="Cambria Math" panose="02040503050406030204" pitchFamily="18" charset="0"/>
                        </a:rPr>
                        <m:t>+∣</m:t>
                      </m:r>
                      <m:r>
                        <a:rPr lang="en-US" i="1" noProof="0" smtClean="0">
                          <a:latin typeface="Cambria Math" panose="02040503050406030204" pitchFamily="18" charset="0"/>
                        </a:rPr>
                        <m:t> </m:t>
                      </m:r>
                      <m:d>
                        <m:dPr>
                          <m:begChr m:val=""/>
                          <m:ctrlPr>
                            <a:rPr lang="en-US" i="1" noProof="0" smtClean="0">
                              <a:latin typeface="Cambria Math" panose="02040503050406030204" pitchFamily="18" charset="0"/>
                            </a:rPr>
                          </m:ctrlPr>
                        </m:dPr>
                        <m:e>
                          <m:d>
                            <m:dPr>
                              <m:begChr m:val=""/>
                              <m:endChr m:val="⟩"/>
                              <m:ctrlPr>
                                <a:rPr lang="en-US" i="1" noProof="0" smtClean="0">
                                  <a:latin typeface="Cambria Math" panose="02040503050406030204" pitchFamily="18" charset="0"/>
                                </a:rPr>
                              </m:ctrlPr>
                            </m:dPr>
                            <m:e>
                              <m:r>
                                <a:rPr lang="en-US" b="0" i="1" noProof="0" smtClean="0">
                                  <a:latin typeface="Cambria Math" panose="02040503050406030204" pitchFamily="18" charset="0"/>
                                </a:rPr>
                                <m:t>𝑒</m:t>
                              </m:r>
                            </m:e>
                          </m:d>
                        </m:e>
                      </m:d>
                    </m:oMath>
                  </m:oMathPara>
                </a14:m>
                <a:endParaRPr lang="en-US" noProof="0" dirty="0"/>
              </a:p>
              <a:p>
                <a:pPr lvl="1"/>
                <a:r>
                  <a:rPr lang="en-US" b="1" noProof="0" dirty="0"/>
                  <a:t>Free evolution time T</a:t>
                </a:r>
                <a:r>
                  <a:rPr lang="en-US" noProof="0" dirty="0"/>
                  <a:t> — relative phase accumulates:</a:t>
                </a:r>
                <a:br>
                  <a:rPr lang="en-US" noProof="0" dirty="0"/>
                </a:br>
                <a14:m>
                  <m:oMathPara xmlns:m="http://schemas.openxmlformats.org/officeDocument/2006/math">
                    <m:oMathParaPr>
                      <m:jc m:val="centerGroup"/>
                    </m:oMathParaPr>
                    <m:oMath xmlns:m="http://schemas.openxmlformats.org/officeDocument/2006/math">
                      <m:r>
                        <a:rPr lang="en-US" i="1" noProof="0" smtClean="0">
                          <a:latin typeface="Cambria Math" panose="02040503050406030204" pitchFamily="18" charset="0"/>
                        </a:rPr>
                        <m:t>𝜙</m:t>
                      </m:r>
                      <m:r>
                        <a:rPr lang="en-US" noProof="0" smtClean="0">
                          <a:latin typeface="Cambria Math" panose="02040503050406030204" pitchFamily="18" charset="0"/>
                        </a:rPr>
                        <m:t>=</m:t>
                      </m:r>
                      <m:r>
                        <a:rPr lang="en-US" i="1" noProof="0" smtClean="0">
                          <a:latin typeface="Cambria Math" panose="02040503050406030204" pitchFamily="18" charset="0"/>
                        </a:rPr>
                        <m:t>𝛿</m:t>
                      </m:r>
                      <m:r>
                        <a:rPr lang="en-US" i="1" noProof="0" smtClean="0">
                          <a:latin typeface="Cambria Math" panose="02040503050406030204" pitchFamily="18" charset="0"/>
                        </a:rPr>
                        <m:t>𝑇</m:t>
                      </m:r>
                      <m:r>
                        <a:rPr lang="en-US" noProof="0" smtClean="0">
                          <a:latin typeface="Cambria Math" panose="02040503050406030204" pitchFamily="18" charset="0"/>
                        </a:rPr>
                        <m:t>, </m:t>
                      </m:r>
                      <m:r>
                        <a:rPr lang="en-US" i="1" noProof="0" smtClean="0">
                          <a:latin typeface="Cambria Math" panose="02040503050406030204" pitchFamily="18" charset="0"/>
                        </a:rPr>
                        <m:t>𝛿</m:t>
                      </m:r>
                      <m:r>
                        <a:rPr lang="en-US" noProof="0" smtClean="0">
                          <a:latin typeface="Cambria Math" panose="02040503050406030204" pitchFamily="18" charset="0"/>
                        </a:rPr>
                        <m:t>=</m:t>
                      </m:r>
                      <m:r>
                        <a:rPr lang="en-US" i="1" noProof="0" smtClean="0">
                          <a:latin typeface="Cambria Math" panose="02040503050406030204" pitchFamily="18" charset="0"/>
                        </a:rPr>
                        <m:t>𝜔</m:t>
                      </m:r>
                      <m:r>
                        <a:rPr lang="en-US" noProof="0" smtClean="0">
                          <a:latin typeface="Cambria Math" panose="02040503050406030204" pitchFamily="18" charset="0"/>
                        </a:rPr>
                        <m:t>−</m:t>
                      </m:r>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𝜔</m:t>
                          </m:r>
                        </m:e>
                        <m:sub>
                          <m:r>
                            <a:rPr lang="en-US" noProof="0" smtClean="0">
                              <a:latin typeface="Cambria Math" panose="02040503050406030204" pitchFamily="18" charset="0"/>
                            </a:rPr>
                            <m:t>0</m:t>
                          </m:r>
                        </m:sub>
                      </m:sSub>
                    </m:oMath>
                  </m:oMathPara>
                </a14:m>
                <a:endParaRPr lang="en-US" noProof="0" dirty="0"/>
              </a:p>
              <a:p>
                <a:pPr lvl="1"/>
                <a:endParaRPr lang="en-US" noProof="0" dirty="0"/>
              </a:p>
              <a:p>
                <a:pPr lvl="1"/>
                <a:endParaRPr lang="en-US" noProof="0" dirty="0"/>
              </a:p>
            </p:txBody>
          </p:sp>
        </mc:Choice>
        <mc:Fallback xmlns="">
          <p:sp>
            <p:nvSpPr>
              <p:cNvPr id="13" name="TextBox 12">
                <a:extLst>
                  <a:ext uri="{FF2B5EF4-FFF2-40B4-BE49-F238E27FC236}">
                    <a16:creationId xmlns:a16="http://schemas.microsoft.com/office/drawing/2014/main" id="{2AB8C844-0EE9-A8B2-97D1-5B3EC6F6B7A9}"/>
                  </a:ext>
                </a:extLst>
              </p:cNvPr>
              <p:cNvSpPr txBox="1">
                <a:spLocks noRot="1" noChangeAspect="1" noMove="1" noResize="1" noEditPoints="1" noAdjustHandles="1" noChangeArrowheads="1" noChangeShapeType="1" noTextEdit="1"/>
              </p:cNvSpPr>
              <p:nvPr/>
            </p:nvSpPr>
            <p:spPr>
              <a:xfrm>
                <a:off x="169289" y="928689"/>
                <a:ext cx="4726561" cy="3157596"/>
              </a:xfrm>
              <a:prstGeom prst="rect">
                <a:avLst/>
              </a:prstGeom>
              <a:blipFill>
                <a:blip r:embed="rId2"/>
                <a:stretch>
                  <a:fillRect l="-903"/>
                </a:stretch>
              </a:blipFill>
            </p:spPr>
            <p:txBody>
              <a:bodyPr/>
              <a:lstStyle/>
              <a:p>
                <a:r>
                  <a:rPr lang="fr-FR">
                    <a:noFill/>
                  </a:rPr>
                  <a:t> </a:t>
                </a:r>
              </a:p>
            </p:txBody>
          </p:sp>
        </mc:Fallback>
      </mc:AlternateContent>
      <p:cxnSp>
        <p:nvCxnSpPr>
          <p:cNvPr id="14" name="Straight Connector 13">
            <a:extLst>
              <a:ext uri="{FF2B5EF4-FFF2-40B4-BE49-F238E27FC236}">
                <a16:creationId xmlns:a16="http://schemas.microsoft.com/office/drawing/2014/main" id="{77B153C6-834F-4B94-E3CE-C940B1B0A98F}"/>
              </a:ext>
            </a:extLst>
          </p:cNvPr>
          <p:cNvCxnSpPr>
            <a:cxnSpLocks/>
          </p:cNvCxnSpPr>
          <p:nvPr/>
        </p:nvCxnSpPr>
        <p:spPr>
          <a:xfrm>
            <a:off x="5528312"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DF07B9C-8440-7E27-25A6-A75BBF8329EB}"/>
              </a:ext>
            </a:extLst>
          </p:cNvPr>
          <p:cNvCxnSpPr>
            <a:cxnSpLocks/>
          </p:cNvCxnSpPr>
          <p:nvPr/>
        </p:nvCxnSpPr>
        <p:spPr>
          <a:xfrm>
            <a:off x="5528312"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0F25035-3B58-05A4-A46E-E58B103F61DB}"/>
              </a:ext>
            </a:extLst>
          </p:cNvPr>
          <p:cNvSpPr txBox="1"/>
          <p:nvPr/>
        </p:nvSpPr>
        <p:spPr>
          <a:xfrm>
            <a:off x="4808222" y="3785354"/>
            <a:ext cx="621030" cy="369332"/>
          </a:xfrm>
          <a:prstGeom prst="rect">
            <a:avLst/>
          </a:prstGeom>
          <a:noFill/>
        </p:spPr>
        <p:txBody>
          <a:bodyPr wrap="square">
            <a:spAutoFit/>
          </a:bodyPr>
          <a:lstStyle/>
          <a:p>
            <a:r>
              <a:rPr lang="en-US" noProof="0" dirty="0"/>
              <a:t>|f⟩ </a:t>
            </a:r>
          </a:p>
        </p:txBody>
      </p:sp>
      <p:sp>
        <p:nvSpPr>
          <p:cNvPr id="17" name="TextBox 16">
            <a:extLst>
              <a:ext uri="{FF2B5EF4-FFF2-40B4-BE49-F238E27FC236}">
                <a16:creationId xmlns:a16="http://schemas.microsoft.com/office/drawing/2014/main" id="{D5A6BDA2-77E5-E1B4-0445-98C52A565802}"/>
              </a:ext>
            </a:extLst>
          </p:cNvPr>
          <p:cNvSpPr txBox="1"/>
          <p:nvPr/>
        </p:nvSpPr>
        <p:spPr>
          <a:xfrm>
            <a:off x="4808222" y="2025134"/>
            <a:ext cx="621030" cy="369332"/>
          </a:xfrm>
          <a:prstGeom prst="rect">
            <a:avLst/>
          </a:prstGeom>
          <a:noFill/>
        </p:spPr>
        <p:txBody>
          <a:bodyPr wrap="square">
            <a:spAutoFit/>
          </a:bodyPr>
          <a:lstStyle/>
          <a:p>
            <a:r>
              <a:rPr lang="en-US" noProof="0" dirty="0"/>
              <a:t>|e⟩ </a:t>
            </a:r>
          </a:p>
        </p:txBody>
      </p:sp>
      <p:cxnSp>
        <p:nvCxnSpPr>
          <p:cNvPr id="18" name="Straight Arrow Connector 17">
            <a:extLst>
              <a:ext uri="{FF2B5EF4-FFF2-40B4-BE49-F238E27FC236}">
                <a16:creationId xmlns:a16="http://schemas.microsoft.com/office/drawing/2014/main" id="{717589A9-2D7E-3215-E002-4CF1BD3878BC}"/>
              </a:ext>
            </a:extLst>
          </p:cNvPr>
          <p:cNvCxnSpPr>
            <a:cxnSpLocks/>
          </p:cNvCxnSpPr>
          <p:nvPr/>
        </p:nvCxnSpPr>
        <p:spPr>
          <a:xfrm flipV="1">
            <a:off x="5871212"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D3A51B-31BB-508B-4228-8803257F3A02}"/>
              </a:ext>
            </a:extLst>
          </p:cNvPr>
          <p:cNvCxnSpPr>
            <a:cxnSpLocks/>
          </p:cNvCxnSpPr>
          <p:nvPr/>
        </p:nvCxnSpPr>
        <p:spPr>
          <a:xfrm>
            <a:off x="6069332"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20D969-EE3F-EA4C-81AA-775CF99E17FA}"/>
              </a:ext>
            </a:extLst>
          </p:cNvPr>
          <p:cNvCxnSpPr>
            <a:cxnSpLocks/>
          </p:cNvCxnSpPr>
          <p:nvPr/>
        </p:nvCxnSpPr>
        <p:spPr>
          <a:xfrm>
            <a:off x="7482840"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C5AADD4-8438-471B-1BF6-489A64292824}"/>
              </a:ext>
            </a:extLst>
          </p:cNvPr>
          <p:cNvCxnSpPr>
            <a:cxnSpLocks/>
          </p:cNvCxnSpPr>
          <p:nvPr/>
        </p:nvCxnSpPr>
        <p:spPr>
          <a:xfrm>
            <a:off x="7482840"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3AEAB67-1590-7C5C-2AE9-11E8E58AB4E0}"/>
              </a:ext>
            </a:extLst>
          </p:cNvPr>
          <p:cNvCxnSpPr>
            <a:cxnSpLocks/>
          </p:cNvCxnSpPr>
          <p:nvPr/>
        </p:nvCxnSpPr>
        <p:spPr>
          <a:xfrm flipV="1">
            <a:off x="782574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0132238-DDD6-C7F0-9010-A456D7AB6386}"/>
              </a:ext>
            </a:extLst>
          </p:cNvPr>
          <p:cNvCxnSpPr>
            <a:cxnSpLocks/>
          </p:cNvCxnSpPr>
          <p:nvPr/>
        </p:nvCxnSpPr>
        <p:spPr>
          <a:xfrm>
            <a:off x="802386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B58A2B-3CC3-7A2A-4916-C00994E08A1E}"/>
              </a:ext>
            </a:extLst>
          </p:cNvPr>
          <p:cNvCxnSpPr>
            <a:cxnSpLocks/>
          </p:cNvCxnSpPr>
          <p:nvPr/>
        </p:nvCxnSpPr>
        <p:spPr>
          <a:xfrm>
            <a:off x="9349740"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3AEC14D2-4706-DF94-8250-1BD72DBFC361}"/>
              </a:ext>
            </a:extLst>
          </p:cNvPr>
          <p:cNvCxnSpPr>
            <a:cxnSpLocks/>
          </p:cNvCxnSpPr>
          <p:nvPr/>
        </p:nvCxnSpPr>
        <p:spPr>
          <a:xfrm>
            <a:off x="9349740"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794CDC9-FC88-54EA-7060-DDF8BB54CC1B}"/>
              </a:ext>
            </a:extLst>
          </p:cNvPr>
          <p:cNvCxnSpPr>
            <a:cxnSpLocks/>
          </p:cNvCxnSpPr>
          <p:nvPr/>
        </p:nvCxnSpPr>
        <p:spPr>
          <a:xfrm flipV="1">
            <a:off x="969264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5C91C1-662A-389F-6DAF-DE7216AB8413}"/>
              </a:ext>
            </a:extLst>
          </p:cNvPr>
          <p:cNvCxnSpPr>
            <a:cxnSpLocks/>
          </p:cNvCxnSpPr>
          <p:nvPr/>
        </p:nvCxnSpPr>
        <p:spPr>
          <a:xfrm>
            <a:off x="989076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A354116C-1658-52F5-8F5C-A4BC40F0E76E}"/>
              </a:ext>
            </a:extLst>
          </p:cNvPr>
          <p:cNvSpPr/>
          <p:nvPr/>
        </p:nvSpPr>
        <p:spPr>
          <a:xfrm>
            <a:off x="6697981" y="3816045"/>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Oval 32">
            <a:extLst>
              <a:ext uri="{FF2B5EF4-FFF2-40B4-BE49-F238E27FC236}">
                <a16:creationId xmlns:a16="http://schemas.microsoft.com/office/drawing/2014/main" id="{3E9452FA-263F-19F8-495E-38DFF69CFF97}"/>
              </a:ext>
            </a:extLst>
          </p:cNvPr>
          <p:cNvSpPr/>
          <p:nvPr/>
        </p:nvSpPr>
        <p:spPr>
          <a:xfrm>
            <a:off x="6697981" y="2055825"/>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Oval 33">
            <a:extLst>
              <a:ext uri="{FF2B5EF4-FFF2-40B4-BE49-F238E27FC236}">
                <a16:creationId xmlns:a16="http://schemas.microsoft.com/office/drawing/2014/main" id="{DE8B41C6-B8F0-EAF6-58BF-4B8B71D823B6}"/>
              </a:ext>
            </a:extLst>
          </p:cNvPr>
          <p:cNvSpPr/>
          <p:nvPr/>
        </p:nvSpPr>
        <p:spPr>
          <a:xfrm>
            <a:off x="6697981" y="2055825"/>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0FCF4C74-D1E4-E779-6CBA-4CBC94252B52}"/>
              </a:ext>
            </a:extLst>
          </p:cNvPr>
          <p:cNvSpPr/>
          <p:nvPr/>
        </p:nvSpPr>
        <p:spPr>
          <a:xfrm>
            <a:off x="6697981" y="3814224"/>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EAB62B45-1C05-1D0C-BEE2-7CE0ECCCB73D}"/>
              </a:ext>
            </a:extLst>
          </p:cNvPr>
          <p:cNvSpPr/>
          <p:nvPr/>
        </p:nvSpPr>
        <p:spPr>
          <a:xfrm>
            <a:off x="10581640" y="3809070"/>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Oval 36">
            <a:extLst>
              <a:ext uri="{FF2B5EF4-FFF2-40B4-BE49-F238E27FC236}">
                <a16:creationId xmlns:a16="http://schemas.microsoft.com/office/drawing/2014/main" id="{557B0CAD-2BCF-49A2-4E50-815BDE9D57DD}"/>
              </a:ext>
            </a:extLst>
          </p:cNvPr>
          <p:cNvSpPr/>
          <p:nvPr/>
        </p:nvSpPr>
        <p:spPr>
          <a:xfrm>
            <a:off x="10581640" y="2048850"/>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Oval 37">
            <a:extLst>
              <a:ext uri="{FF2B5EF4-FFF2-40B4-BE49-F238E27FC236}">
                <a16:creationId xmlns:a16="http://schemas.microsoft.com/office/drawing/2014/main" id="{F2DB2694-F5CE-4C1A-74D9-0B0395B652B0}"/>
              </a:ext>
            </a:extLst>
          </p:cNvPr>
          <p:cNvSpPr/>
          <p:nvPr/>
        </p:nvSpPr>
        <p:spPr>
          <a:xfrm>
            <a:off x="10581640" y="2048850"/>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Oval 38">
            <a:extLst>
              <a:ext uri="{FF2B5EF4-FFF2-40B4-BE49-F238E27FC236}">
                <a16:creationId xmlns:a16="http://schemas.microsoft.com/office/drawing/2014/main" id="{5F1E907C-E620-7385-69F1-6A9C0571473C}"/>
              </a:ext>
            </a:extLst>
          </p:cNvPr>
          <p:cNvSpPr/>
          <p:nvPr/>
        </p:nvSpPr>
        <p:spPr>
          <a:xfrm>
            <a:off x="10581640" y="3807249"/>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0" name="Group 39">
            <a:extLst>
              <a:ext uri="{FF2B5EF4-FFF2-40B4-BE49-F238E27FC236}">
                <a16:creationId xmlns:a16="http://schemas.microsoft.com/office/drawing/2014/main" id="{AF7BD7A9-F215-8D26-7C18-81D78BCD499C}"/>
              </a:ext>
            </a:extLst>
          </p:cNvPr>
          <p:cNvGrpSpPr/>
          <p:nvPr/>
        </p:nvGrpSpPr>
        <p:grpSpPr>
          <a:xfrm>
            <a:off x="5608369" y="4262936"/>
            <a:ext cx="1089613" cy="2195944"/>
            <a:chOff x="6400800" y="3470835"/>
            <a:chExt cx="1089613" cy="2195944"/>
          </a:xfrm>
        </p:grpSpPr>
        <p:pic>
          <p:nvPicPr>
            <p:cNvPr id="41" name="Picture 2" descr="7,008 Sinusoid Royalty-Free Images, Stock Photos &amp; Pictures | Shutterstock">
              <a:extLst>
                <a:ext uri="{FF2B5EF4-FFF2-40B4-BE49-F238E27FC236}">
                  <a16:creationId xmlns:a16="http://schemas.microsoft.com/office/drawing/2014/main" id="{78640BE5-2041-ABE1-ECD9-5ACDE192E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53" r="70900" b="17663"/>
            <a:stretch>
              <a:fillRect/>
            </a:stretch>
          </p:blipFill>
          <p:spPr bwMode="auto">
            <a:xfrm>
              <a:off x="6553201" y="3470835"/>
              <a:ext cx="937212" cy="219594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6DBC9CBC-DCFF-2C56-3DF1-06B915D93B9E}"/>
                </a:ext>
              </a:extLst>
            </p:cNvPr>
            <p:cNvCxnSpPr>
              <a:cxnSpLocks/>
            </p:cNvCxnSpPr>
            <p:nvPr/>
          </p:nvCxnSpPr>
          <p:spPr>
            <a:xfrm>
              <a:off x="6400800" y="5496791"/>
              <a:ext cx="10896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DCBEAF7-3A0E-F8E7-A67D-77B6527AA08E}"/>
                </a:ext>
              </a:extLst>
            </p:cNvPr>
            <p:cNvCxnSpPr>
              <a:cxnSpLocks/>
            </p:cNvCxnSpPr>
            <p:nvPr/>
          </p:nvCxnSpPr>
          <p:spPr>
            <a:xfrm flipV="1">
              <a:off x="6553200" y="4021282"/>
              <a:ext cx="0" cy="1627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D1E2B07A-8088-5CC7-C02A-F80E893BC937}"/>
              </a:ext>
            </a:extLst>
          </p:cNvPr>
          <p:cNvSpPr txBox="1"/>
          <p:nvPr/>
        </p:nvSpPr>
        <p:spPr>
          <a:xfrm>
            <a:off x="6352859" y="6382463"/>
            <a:ext cx="649537" cy="369332"/>
          </a:xfrm>
          <a:prstGeom prst="rect">
            <a:avLst/>
          </a:prstGeom>
          <a:noFill/>
        </p:spPr>
        <p:txBody>
          <a:bodyPr wrap="none" rtlCol="0">
            <a:spAutoFit/>
          </a:bodyPr>
          <a:lstStyle/>
          <a:p>
            <a:r>
              <a:rPr lang="en-US" noProof="0" dirty="0"/>
              <a:t>Time</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D735C95-D6C5-F571-8198-EB6003852B63}"/>
                  </a:ext>
                </a:extLst>
              </p:cNvPr>
              <p:cNvSpPr txBox="1"/>
              <p:nvPr/>
            </p:nvSpPr>
            <p:spPr>
              <a:xfrm>
                <a:off x="5429252" y="4262936"/>
                <a:ext cx="644236" cy="3878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𝑃</m:t>
                          </m:r>
                        </m:e>
                        <m:sub>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𝑒</m:t>
                              </m:r>
                              <m:r>
                                <a:rPr lang="en-US" i="1" noProof="0" smtClean="0">
                                  <a:latin typeface="Cambria Math" panose="02040503050406030204" pitchFamily="18" charset="0"/>
                                </a:rPr>
                                <m:t> </m:t>
                              </m:r>
                            </m:e>
                          </m:d>
                        </m:sub>
                      </m:sSub>
                    </m:oMath>
                  </m:oMathPara>
                </a14:m>
                <a:endParaRPr lang="en-US" noProof="0" dirty="0"/>
              </a:p>
            </p:txBody>
          </p:sp>
        </mc:Choice>
        <mc:Fallback xmlns="">
          <p:sp>
            <p:nvSpPr>
              <p:cNvPr id="45" name="TextBox 44">
                <a:extLst>
                  <a:ext uri="{FF2B5EF4-FFF2-40B4-BE49-F238E27FC236}">
                    <a16:creationId xmlns:a16="http://schemas.microsoft.com/office/drawing/2014/main" id="{CD735C95-D6C5-F571-8198-EB6003852B63}"/>
                  </a:ext>
                </a:extLst>
              </p:cNvPr>
              <p:cNvSpPr txBox="1">
                <a:spLocks noRot="1" noChangeAspect="1" noMove="1" noResize="1" noEditPoints="1" noAdjustHandles="1" noChangeArrowheads="1" noChangeShapeType="1" noTextEdit="1"/>
              </p:cNvSpPr>
              <p:nvPr/>
            </p:nvSpPr>
            <p:spPr>
              <a:xfrm>
                <a:off x="5429252" y="4262936"/>
                <a:ext cx="644236" cy="387863"/>
              </a:xfrm>
              <a:prstGeom prst="rect">
                <a:avLst/>
              </a:prstGeom>
              <a:blipFill>
                <a:blip r:embed="rId4"/>
                <a:stretch>
                  <a:fillRect t="-48438" r="-48571" b="-126563"/>
                </a:stretch>
              </a:blipFill>
            </p:spPr>
            <p:txBody>
              <a:bodyPr/>
              <a:lstStyle/>
              <a:p>
                <a:r>
                  <a:rPr lang="fr-FR">
                    <a:noFill/>
                  </a:rPr>
                  <a:t> </a:t>
                </a:r>
              </a:p>
            </p:txBody>
          </p:sp>
        </mc:Fallback>
      </mc:AlternateContent>
      <p:cxnSp>
        <p:nvCxnSpPr>
          <p:cNvPr id="46" name="Straight Connector 45">
            <a:extLst>
              <a:ext uri="{FF2B5EF4-FFF2-40B4-BE49-F238E27FC236}">
                <a16:creationId xmlns:a16="http://schemas.microsoft.com/office/drawing/2014/main" id="{086A0290-4335-503E-3DD7-CAD90FEB2FBC}"/>
              </a:ext>
            </a:extLst>
          </p:cNvPr>
          <p:cNvCxnSpPr/>
          <p:nvPr/>
        </p:nvCxnSpPr>
        <p:spPr>
          <a:xfrm flipV="1">
            <a:off x="6230669" y="4456867"/>
            <a:ext cx="0" cy="2148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AE24FF-02A3-4BDB-D73E-A072962FA732}"/>
              </a:ext>
            </a:extLst>
          </p:cNvPr>
          <p:cNvSpPr txBox="1"/>
          <p:nvPr/>
        </p:nvSpPr>
        <p:spPr>
          <a:xfrm>
            <a:off x="6002658" y="1321100"/>
            <a:ext cx="695323" cy="369332"/>
          </a:xfrm>
          <a:prstGeom prst="rect">
            <a:avLst/>
          </a:prstGeom>
          <a:noFill/>
        </p:spPr>
        <p:txBody>
          <a:bodyPr wrap="square">
            <a:spAutoFit/>
          </a:bodyPr>
          <a:lstStyle/>
          <a:p>
            <a:r>
              <a:rPr lang="en-US" b="1" noProof="0" dirty="0"/>
              <a:t>π/2 </a:t>
            </a:r>
            <a:endParaRPr lang="en-US" noProof="0" dirty="0"/>
          </a:p>
        </p:txBody>
      </p:sp>
      <p:sp>
        <p:nvSpPr>
          <p:cNvPr id="6" name="TextBox 5">
            <a:extLst>
              <a:ext uri="{FF2B5EF4-FFF2-40B4-BE49-F238E27FC236}">
                <a16:creationId xmlns:a16="http://schemas.microsoft.com/office/drawing/2014/main" id="{280A2342-A878-71C0-BE88-63D52DF36B3B}"/>
              </a:ext>
            </a:extLst>
          </p:cNvPr>
          <p:cNvSpPr txBox="1"/>
          <p:nvPr/>
        </p:nvSpPr>
        <p:spPr>
          <a:xfrm>
            <a:off x="8142017" y="1260753"/>
            <a:ext cx="479425" cy="369332"/>
          </a:xfrm>
          <a:prstGeom prst="rect">
            <a:avLst/>
          </a:prstGeom>
          <a:noFill/>
        </p:spPr>
        <p:txBody>
          <a:bodyPr wrap="square">
            <a:spAutoFit/>
          </a:bodyPr>
          <a:lstStyle/>
          <a:p>
            <a:r>
              <a:rPr lang="en-US" b="1" noProof="0" dirty="0"/>
              <a:t> T</a:t>
            </a:r>
            <a:r>
              <a:rPr lang="en-US" noProof="0" dirty="0"/>
              <a:t> </a:t>
            </a:r>
          </a:p>
        </p:txBody>
      </p:sp>
    </p:spTree>
    <p:extLst>
      <p:ext uri="{BB962C8B-B14F-4D97-AF65-F5344CB8AC3E}">
        <p14:creationId xmlns:p14="http://schemas.microsoft.com/office/powerpoint/2010/main" val="3578220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8C03-A398-D7AE-DA85-BCCA94A45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6F305-1056-F273-8BE1-96C20A1E9642}"/>
              </a:ext>
            </a:extLst>
          </p:cNvPr>
          <p:cNvSpPr>
            <a:spLocks noGrp="1"/>
          </p:cNvSpPr>
          <p:nvPr>
            <p:ph type="title"/>
          </p:nvPr>
        </p:nvSpPr>
        <p:spPr/>
        <p:txBody>
          <a:bodyPr/>
          <a:lstStyle/>
          <a:p>
            <a:r>
              <a:rPr lang="en-US" noProof="0" dirty="0"/>
              <a:t>Ramsey Interferometry</a:t>
            </a:r>
          </a:p>
        </p:txBody>
      </p:sp>
      <p:sp>
        <p:nvSpPr>
          <p:cNvPr id="4" name="Slide Number Placeholder 3">
            <a:extLst>
              <a:ext uri="{FF2B5EF4-FFF2-40B4-BE49-F238E27FC236}">
                <a16:creationId xmlns:a16="http://schemas.microsoft.com/office/drawing/2014/main" id="{466BEF41-51E4-C0ED-119C-5E29C4EA44AA}"/>
              </a:ext>
            </a:extLst>
          </p:cNvPr>
          <p:cNvSpPr>
            <a:spLocks noGrp="1"/>
          </p:cNvSpPr>
          <p:nvPr>
            <p:ph type="sldNum" sz="quarter" idx="12"/>
          </p:nvPr>
        </p:nvSpPr>
        <p:spPr/>
        <p:txBody>
          <a:bodyPr/>
          <a:lstStyle/>
          <a:p>
            <a:fld id="{F8F1DF15-C229-48B7-BAF9-986BF1C52604}" type="slidenum">
              <a:rPr lang="en-US" noProof="0" smtClean="0"/>
              <a:pPr/>
              <a:t>25</a:t>
            </a:fld>
            <a:endParaRPr lang="en-US" noProof="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303510D-4D2F-176D-F5DA-CFBFC5C7FEA0}"/>
                  </a:ext>
                </a:extLst>
              </p:cNvPr>
              <p:cNvSpPr txBox="1"/>
              <p:nvPr/>
            </p:nvSpPr>
            <p:spPr>
              <a:xfrm>
                <a:off x="169289" y="928689"/>
                <a:ext cx="4726561" cy="3988592"/>
              </a:xfrm>
              <a:prstGeom prst="rect">
                <a:avLst/>
              </a:prstGeom>
              <a:noFill/>
            </p:spPr>
            <p:txBody>
              <a:bodyPr wrap="square">
                <a:spAutoFit/>
              </a:bodyPr>
              <a:lstStyle/>
              <a:p>
                <a:endParaRPr lang="en-US" noProof="0" dirty="0"/>
              </a:p>
              <a:p>
                <a:pPr>
                  <a:buFont typeface="Arial" panose="020B0604020202020204" pitchFamily="34" charset="0"/>
                  <a:buChar char="•"/>
                </a:pPr>
                <a:r>
                  <a:rPr lang="en-US" b="1" noProof="0" dirty="0"/>
                  <a:t>Sequence:</a:t>
                </a:r>
                <a:endParaRPr lang="en-US" noProof="0" dirty="0"/>
              </a:p>
              <a:p>
                <a:pPr lvl="1"/>
                <a:r>
                  <a:rPr lang="en-US" b="1" noProof="0" dirty="0"/>
                  <a:t>First π/2 pulse</a:t>
                </a:r>
                <a:r>
                  <a:rPr lang="en-US" noProof="0" dirty="0"/>
                  <a:t> — creates a coherent superposition:</a:t>
                </a:r>
                <a:br>
                  <a:rPr lang="en-US" noProof="0" dirty="0"/>
                </a:br>
                <a14:m>
                  <m:oMathPara xmlns:m="http://schemas.openxmlformats.org/officeDocument/2006/math">
                    <m:oMathParaPr>
                      <m:jc m:val="centerGroup"/>
                    </m:oMathParaPr>
                    <m:oMath xmlns:m="http://schemas.openxmlformats.org/officeDocument/2006/math">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𝜓</m:t>
                          </m:r>
                        </m:e>
                      </m:d>
                      <m:r>
                        <a:rPr lang="en-US" noProof="0" smtClean="0">
                          <a:latin typeface="Cambria Math" panose="02040503050406030204" pitchFamily="18" charset="0"/>
                        </a:rPr>
                        <m:t>=</m:t>
                      </m:r>
                      <m:f>
                        <m:fPr>
                          <m:ctrlPr>
                            <a:rPr lang="en-US" i="1" noProof="0" smtClean="0">
                              <a:latin typeface="Cambria Math" panose="02040503050406030204" pitchFamily="18" charset="0"/>
                            </a:rPr>
                          </m:ctrlPr>
                        </m:fPr>
                        <m:num>
                          <m:r>
                            <a:rPr lang="en-US" noProof="0" smtClean="0">
                              <a:latin typeface="Cambria Math" panose="02040503050406030204" pitchFamily="18" charset="0"/>
                            </a:rPr>
                            <m:t>1</m:t>
                          </m:r>
                        </m:num>
                        <m:den>
                          <m:rad>
                            <m:radPr>
                              <m:degHide m:val="on"/>
                              <m:ctrlPr>
                                <a:rPr lang="en-US" i="1" noProof="0" smtClean="0">
                                  <a:latin typeface="Cambria Math" panose="02040503050406030204" pitchFamily="18" charset="0"/>
                                </a:rPr>
                              </m:ctrlPr>
                            </m:radPr>
                            <m:deg/>
                            <m:e>
                              <m:r>
                                <a:rPr lang="en-US" noProof="0" smtClean="0">
                                  <a:latin typeface="Cambria Math" panose="02040503050406030204" pitchFamily="18" charset="0"/>
                                </a:rPr>
                                <m:t>2</m:t>
                              </m:r>
                            </m:e>
                          </m:rad>
                        </m:den>
                      </m:f>
                      <m:d>
                        <m:dPr>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𝑓</m:t>
                          </m:r>
                        </m:e>
                      </m:d>
                      <m:r>
                        <a:rPr lang="en-US" noProof="0" smtClean="0">
                          <a:latin typeface="Cambria Math" panose="02040503050406030204" pitchFamily="18" charset="0"/>
                        </a:rPr>
                        <m:t>+∣</m:t>
                      </m:r>
                      <m:r>
                        <a:rPr lang="en-US" i="1" noProof="0" smtClean="0">
                          <a:latin typeface="Cambria Math" panose="02040503050406030204" pitchFamily="18" charset="0"/>
                        </a:rPr>
                        <m:t> </m:t>
                      </m:r>
                      <m:d>
                        <m:dPr>
                          <m:begChr m:val=""/>
                          <m:ctrlPr>
                            <a:rPr lang="en-US" i="1" noProof="0" smtClean="0">
                              <a:latin typeface="Cambria Math" panose="02040503050406030204" pitchFamily="18" charset="0"/>
                            </a:rPr>
                          </m:ctrlPr>
                        </m:dPr>
                        <m:e>
                          <m:d>
                            <m:dPr>
                              <m:begChr m:val=""/>
                              <m:endChr m:val="⟩"/>
                              <m:ctrlPr>
                                <a:rPr lang="en-US" i="1" noProof="0" smtClean="0">
                                  <a:latin typeface="Cambria Math" panose="02040503050406030204" pitchFamily="18" charset="0"/>
                                </a:rPr>
                              </m:ctrlPr>
                            </m:dPr>
                            <m:e>
                              <m:r>
                                <a:rPr lang="en-US" b="0" i="1" noProof="0" smtClean="0">
                                  <a:latin typeface="Cambria Math" panose="02040503050406030204" pitchFamily="18" charset="0"/>
                                </a:rPr>
                                <m:t>𝑒</m:t>
                              </m:r>
                            </m:e>
                          </m:d>
                        </m:e>
                      </m:d>
                    </m:oMath>
                  </m:oMathPara>
                </a14:m>
                <a:endParaRPr lang="en-US" noProof="0" dirty="0"/>
              </a:p>
              <a:p>
                <a:pPr lvl="1"/>
                <a:r>
                  <a:rPr lang="en-US" b="1" noProof="0" dirty="0"/>
                  <a:t>Free evolution time T</a:t>
                </a:r>
                <a:r>
                  <a:rPr lang="en-US" noProof="0" dirty="0"/>
                  <a:t> — relative phase accumulates:</a:t>
                </a:r>
                <a:br>
                  <a:rPr lang="en-US" noProof="0" dirty="0"/>
                </a:br>
                <a14:m>
                  <m:oMathPara xmlns:m="http://schemas.openxmlformats.org/officeDocument/2006/math">
                    <m:oMathParaPr>
                      <m:jc m:val="centerGroup"/>
                    </m:oMathParaPr>
                    <m:oMath xmlns:m="http://schemas.openxmlformats.org/officeDocument/2006/math">
                      <m:r>
                        <a:rPr lang="en-US" i="1" noProof="0" smtClean="0">
                          <a:latin typeface="Cambria Math" panose="02040503050406030204" pitchFamily="18" charset="0"/>
                        </a:rPr>
                        <m:t>𝜙</m:t>
                      </m:r>
                      <m:r>
                        <a:rPr lang="en-US" noProof="0" smtClean="0">
                          <a:latin typeface="Cambria Math" panose="02040503050406030204" pitchFamily="18" charset="0"/>
                        </a:rPr>
                        <m:t>=</m:t>
                      </m:r>
                      <m:r>
                        <a:rPr lang="en-US" i="1" noProof="0" smtClean="0">
                          <a:latin typeface="Cambria Math" panose="02040503050406030204" pitchFamily="18" charset="0"/>
                        </a:rPr>
                        <m:t>𝛿</m:t>
                      </m:r>
                      <m:r>
                        <a:rPr lang="en-US" i="1" noProof="0" smtClean="0">
                          <a:latin typeface="Cambria Math" panose="02040503050406030204" pitchFamily="18" charset="0"/>
                        </a:rPr>
                        <m:t>𝑇</m:t>
                      </m:r>
                      <m:r>
                        <a:rPr lang="en-US" noProof="0" smtClean="0">
                          <a:latin typeface="Cambria Math" panose="02040503050406030204" pitchFamily="18" charset="0"/>
                        </a:rPr>
                        <m:t>, </m:t>
                      </m:r>
                      <m:r>
                        <a:rPr lang="en-US" i="1" noProof="0" smtClean="0">
                          <a:latin typeface="Cambria Math" panose="02040503050406030204" pitchFamily="18" charset="0"/>
                        </a:rPr>
                        <m:t>𝛿</m:t>
                      </m:r>
                      <m:r>
                        <a:rPr lang="en-US" noProof="0" smtClean="0">
                          <a:latin typeface="Cambria Math" panose="02040503050406030204" pitchFamily="18" charset="0"/>
                        </a:rPr>
                        <m:t>=</m:t>
                      </m:r>
                      <m:r>
                        <a:rPr lang="en-US" i="1" noProof="0" smtClean="0">
                          <a:latin typeface="Cambria Math" panose="02040503050406030204" pitchFamily="18" charset="0"/>
                        </a:rPr>
                        <m:t>𝜔</m:t>
                      </m:r>
                      <m:r>
                        <a:rPr lang="en-US" noProof="0" smtClean="0">
                          <a:latin typeface="Cambria Math" panose="02040503050406030204" pitchFamily="18" charset="0"/>
                        </a:rPr>
                        <m:t>−</m:t>
                      </m:r>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𝜔</m:t>
                          </m:r>
                        </m:e>
                        <m:sub>
                          <m:r>
                            <a:rPr lang="en-US" noProof="0" smtClean="0">
                              <a:latin typeface="Cambria Math" panose="02040503050406030204" pitchFamily="18" charset="0"/>
                            </a:rPr>
                            <m:t>0</m:t>
                          </m:r>
                        </m:sub>
                      </m:sSub>
                    </m:oMath>
                  </m:oMathPara>
                </a14:m>
                <a:endParaRPr lang="en-US" noProof="0" dirty="0"/>
              </a:p>
              <a:p>
                <a:pPr lvl="1"/>
                <a:endParaRPr lang="en-US" noProof="0" dirty="0"/>
              </a:p>
              <a:p>
                <a:pPr lvl="1"/>
                <a:r>
                  <a:rPr lang="en-US" b="1" noProof="0" dirty="0"/>
                  <a:t>Second π/2 pulse</a:t>
                </a:r>
                <a:r>
                  <a:rPr lang="en-US" noProof="0" dirty="0"/>
                  <a:t> — recombines states and converts phase into population difference.</a:t>
                </a:r>
              </a:p>
              <a:p>
                <a:pPr lvl="1"/>
                <a:endParaRPr lang="en-US" noProof="0" dirty="0"/>
              </a:p>
              <a:p>
                <a:pPr lvl="1"/>
                <a:endParaRPr lang="en-US" noProof="0" dirty="0"/>
              </a:p>
            </p:txBody>
          </p:sp>
        </mc:Choice>
        <mc:Fallback xmlns="">
          <p:sp>
            <p:nvSpPr>
              <p:cNvPr id="13" name="TextBox 12">
                <a:extLst>
                  <a:ext uri="{FF2B5EF4-FFF2-40B4-BE49-F238E27FC236}">
                    <a16:creationId xmlns:a16="http://schemas.microsoft.com/office/drawing/2014/main" id="{9303510D-4D2F-176D-F5DA-CFBFC5C7FEA0}"/>
                  </a:ext>
                </a:extLst>
              </p:cNvPr>
              <p:cNvSpPr txBox="1">
                <a:spLocks noRot="1" noChangeAspect="1" noMove="1" noResize="1" noEditPoints="1" noAdjustHandles="1" noChangeArrowheads="1" noChangeShapeType="1" noTextEdit="1"/>
              </p:cNvSpPr>
              <p:nvPr/>
            </p:nvSpPr>
            <p:spPr>
              <a:xfrm>
                <a:off x="169289" y="928689"/>
                <a:ext cx="4726561" cy="3988592"/>
              </a:xfrm>
              <a:prstGeom prst="rect">
                <a:avLst/>
              </a:prstGeom>
              <a:blipFill>
                <a:blip r:embed="rId2"/>
                <a:stretch>
                  <a:fillRect l="-903" r="-1161"/>
                </a:stretch>
              </a:blipFill>
            </p:spPr>
            <p:txBody>
              <a:bodyPr/>
              <a:lstStyle/>
              <a:p>
                <a:r>
                  <a:rPr lang="fr-FR">
                    <a:noFill/>
                  </a:rPr>
                  <a:t> </a:t>
                </a:r>
              </a:p>
            </p:txBody>
          </p:sp>
        </mc:Fallback>
      </mc:AlternateContent>
      <p:cxnSp>
        <p:nvCxnSpPr>
          <p:cNvPr id="14" name="Straight Connector 13">
            <a:extLst>
              <a:ext uri="{FF2B5EF4-FFF2-40B4-BE49-F238E27FC236}">
                <a16:creationId xmlns:a16="http://schemas.microsoft.com/office/drawing/2014/main" id="{4BEA6573-4FE9-F21A-CBBA-9D779B370B5F}"/>
              </a:ext>
            </a:extLst>
          </p:cNvPr>
          <p:cNvCxnSpPr>
            <a:cxnSpLocks/>
          </p:cNvCxnSpPr>
          <p:nvPr/>
        </p:nvCxnSpPr>
        <p:spPr>
          <a:xfrm>
            <a:off x="5528312"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8D6FD8A-B407-E935-1232-BC0EF144122D}"/>
              </a:ext>
            </a:extLst>
          </p:cNvPr>
          <p:cNvCxnSpPr>
            <a:cxnSpLocks/>
          </p:cNvCxnSpPr>
          <p:nvPr/>
        </p:nvCxnSpPr>
        <p:spPr>
          <a:xfrm>
            <a:off x="5528312"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664C5F5-7BAC-94DC-ED47-124B52C10F7E}"/>
              </a:ext>
            </a:extLst>
          </p:cNvPr>
          <p:cNvSpPr txBox="1"/>
          <p:nvPr/>
        </p:nvSpPr>
        <p:spPr>
          <a:xfrm>
            <a:off x="4808222" y="3785354"/>
            <a:ext cx="621030" cy="369332"/>
          </a:xfrm>
          <a:prstGeom prst="rect">
            <a:avLst/>
          </a:prstGeom>
          <a:noFill/>
        </p:spPr>
        <p:txBody>
          <a:bodyPr wrap="square">
            <a:spAutoFit/>
          </a:bodyPr>
          <a:lstStyle/>
          <a:p>
            <a:r>
              <a:rPr lang="en-US" noProof="0" dirty="0"/>
              <a:t>|f⟩ </a:t>
            </a:r>
          </a:p>
        </p:txBody>
      </p:sp>
      <p:sp>
        <p:nvSpPr>
          <p:cNvPr id="17" name="TextBox 16">
            <a:extLst>
              <a:ext uri="{FF2B5EF4-FFF2-40B4-BE49-F238E27FC236}">
                <a16:creationId xmlns:a16="http://schemas.microsoft.com/office/drawing/2014/main" id="{5FD56FF0-4012-CCDB-C7A6-9949A05DBE41}"/>
              </a:ext>
            </a:extLst>
          </p:cNvPr>
          <p:cNvSpPr txBox="1"/>
          <p:nvPr/>
        </p:nvSpPr>
        <p:spPr>
          <a:xfrm>
            <a:off x="4808222" y="2025134"/>
            <a:ext cx="621030" cy="369332"/>
          </a:xfrm>
          <a:prstGeom prst="rect">
            <a:avLst/>
          </a:prstGeom>
          <a:noFill/>
        </p:spPr>
        <p:txBody>
          <a:bodyPr wrap="square">
            <a:spAutoFit/>
          </a:bodyPr>
          <a:lstStyle/>
          <a:p>
            <a:r>
              <a:rPr lang="en-US" noProof="0" dirty="0"/>
              <a:t>|e⟩ </a:t>
            </a:r>
          </a:p>
        </p:txBody>
      </p:sp>
      <p:cxnSp>
        <p:nvCxnSpPr>
          <p:cNvPr id="18" name="Straight Arrow Connector 17">
            <a:extLst>
              <a:ext uri="{FF2B5EF4-FFF2-40B4-BE49-F238E27FC236}">
                <a16:creationId xmlns:a16="http://schemas.microsoft.com/office/drawing/2014/main" id="{69B4C344-3B9D-FE66-B615-BF6E5844F1EE}"/>
              </a:ext>
            </a:extLst>
          </p:cNvPr>
          <p:cNvCxnSpPr>
            <a:cxnSpLocks/>
          </p:cNvCxnSpPr>
          <p:nvPr/>
        </p:nvCxnSpPr>
        <p:spPr>
          <a:xfrm flipV="1">
            <a:off x="5871212"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821D18F-1E21-05E9-9F0E-B426FE6279C1}"/>
              </a:ext>
            </a:extLst>
          </p:cNvPr>
          <p:cNvCxnSpPr>
            <a:cxnSpLocks/>
          </p:cNvCxnSpPr>
          <p:nvPr/>
        </p:nvCxnSpPr>
        <p:spPr>
          <a:xfrm>
            <a:off x="6069332"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7BAE27-ADF6-953B-CED4-E087D9874693}"/>
              </a:ext>
            </a:extLst>
          </p:cNvPr>
          <p:cNvCxnSpPr>
            <a:cxnSpLocks/>
          </p:cNvCxnSpPr>
          <p:nvPr/>
        </p:nvCxnSpPr>
        <p:spPr>
          <a:xfrm>
            <a:off x="7482840"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779369D-5253-349A-2B1C-A5B3A1AA826D}"/>
              </a:ext>
            </a:extLst>
          </p:cNvPr>
          <p:cNvCxnSpPr>
            <a:cxnSpLocks/>
          </p:cNvCxnSpPr>
          <p:nvPr/>
        </p:nvCxnSpPr>
        <p:spPr>
          <a:xfrm>
            <a:off x="7482840"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D873744-E59F-9ED3-A276-832C9A4DD020}"/>
              </a:ext>
            </a:extLst>
          </p:cNvPr>
          <p:cNvCxnSpPr>
            <a:cxnSpLocks/>
          </p:cNvCxnSpPr>
          <p:nvPr/>
        </p:nvCxnSpPr>
        <p:spPr>
          <a:xfrm flipV="1">
            <a:off x="782574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D476928-ED9D-700E-441F-F2276DCAF334}"/>
              </a:ext>
            </a:extLst>
          </p:cNvPr>
          <p:cNvCxnSpPr>
            <a:cxnSpLocks/>
          </p:cNvCxnSpPr>
          <p:nvPr/>
        </p:nvCxnSpPr>
        <p:spPr>
          <a:xfrm>
            <a:off x="802386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40D172B-5FD8-6D9C-BCD6-3ED8B2985A6E}"/>
              </a:ext>
            </a:extLst>
          </p:cNvPr>
          <p:cNvCxnSpPr>
            <a:cxnSpLocks/>
          </p:cNvCxnSpPr>
          <p:nvPr/>
        </p:nvCxnSpPr>
        <p:spPr>
          <a:xfrm>
            <a:off x="9349740" y="397002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6FE910E-4621-3575-6DA0-490348B63F81}"/>
              </a:ext>
            </a:extLst>
          </p:cNvPr>
          <p:cNvCxnSpPr>
            <a:cxnSpLocks/>
          </p:cNvCxnSpPr>
          <p:nvPr/>
        </p:nvCxnSpPr>
        <p:spPr>
          <a:xfrm>
            <a:off x="9349740" y="2209800"/>
            <a:ext cx="176784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1E39D52A-2222-E65B-D136-63D5488AA3A2}"/>
              </a:ext>
            </a:extLst>
          </p:cNvPr>
          <p:cNvCxnSpPr>
            <a:cxnSpLocks/>
          </p:cNvCxnSpPr>
          <p:nvPr/>
        </p:nvCxnSpPr>
        <p:spPr>
          <a:xfrm flipV="1">
            <a:off x="969264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9941AFB-5A4D-25F5-1616-8DA9243FB630}"/>
              </a:ext>
            </a:extLst>
          </p:cNvPr>
          <p:cNvCxnSpPr>
            <a:cxnSpLocks/>
          </p:cNvCxnSpPr>
          <p:nvPr/>
        </p:nvCxnSpPr>
        <p:spPr>
          <a:xfrm>
            <a:off x="9890760" y="2209800"/>
            <a:ext cx="0" cy="1760220"/>
          </a:xfrm>
          <a:prstGeom prst="straightConnector1">
            <a:avLst/>
          </a:prstGeom>
          <a:ln w="38100">
            <a:solidFill>
              <a:srgbClr val="EA96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B25537B-46E8-F40C-9AD2-DBBAB457FBC4}"/>
              </a:ext>
            </a:extLst>
          </p:cNvPr>
          <p:cNvSpPr/>
          <p:nvPr/>
        </p:nvSpPr>
        <p:spPr>
          <a:xfrm>
            <a:off x="6697981" y="3816045"/>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Oval 32">
            <a:extLst>
              <a:ext uri="{FF2B5EF4-FFF2-40B4-BE49-F238E27FC236}">
                <a16:creationId xmlns:a16="http://schemas.microsoft.com/office/drawing/2014/main" id="{18F91A62-F545-B3BC-B9C5-6495078A9F50}"/>
              </a:ext>
            </a:extLst>
          </p:cNvPr>
          <p:cNvSpPr/>
          <p:nvPr/>
        </p:nvSpPr>
        <p:spPr>
          <a:xfrm>
            <a:off x="6697981" y="2055825"/>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Oval 33">
            <a:extLst>
              <a:ext uri="{FF2B5EF4-FFF2-40B4-BE49-F238E27FC236}">
                <a16:creationId xmlns:a16="http://schemas.microsoft.com/office/drawing/2014/main" id="{BB97BBEA-8D24-1CAB-3FE6-BA04F39DA1D8}"/>
              </a:ext>
            </a:extLst>
          </p:cNvPr>
          <p:cNvSpPr/>
          <p:nvPr/>
        </p:nvSpPr>
        <p:spPr>
          <a:xfrm>
            <a:off x="6697981" y="2055825"/>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0DB9654A-091E-F195-6F9D-4320D6EA3C4F}"/>
              </a:ext>
            </a:extLst>
          </p:cNvPr>
          <p:cNvSpPr/>
          <p:nvPr/>
        </p:nvSpPr>
        <p:spPr>
          <a:xfrm>
            <a:off x="6697981" y="3814224"/>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5DAA9975-7674-5DCF-7C5A-6A8B736F3138}"/>
              </a:ext>
            </a:extLst>
          </p:cNvPr>
          <p:cNvSpPr/>
          <p:nvPr/>
        </p:nvSpPr>
        <p:spPr>
          <a:xfrm>
            <a:off x="10581640" y="3809070"/>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Oval 36">
            <a:extLst>
              <a:ext uri="{FF2B5EF4-FFF2-40B4-BE49-F238E27FC236}">
                <a16:creationId xmlns:a16="http://schemas.microsoft.com/office/drawing/2014/main" id="{383B69BA-3808-6A5C-DC63-CB4E8CC58BD9}"/>
              </a:ext>
            </a:extLst>
          </p:cNvPr>
          <p:cNvSpPr/>
          <p:nvPr/>
        </p:nvSpPr>
        <p:spPr>
          <a:xfrm>
            <a:off x="10581640" y="2048850"/>
            <a:ext cx="369466" cy="31159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Oval 37">
            <a:extLst>
              <a:ext uri="{FF2B5EF4-FFF2-40B4-BE49-F238E27FC236}">
                <a16:creationId xmlns:a16="http://schemas.microsoft.com/office/drawing/2014/main" id="{6CE25840-9F85-1C68-A9EA-AE5966C6456B}"/>
              </a:ext>
            </a:extLst>
          </p:cNvPr>
          <p:cNvSpPr/>
          <p:nvPr/>
        </p:nvSpPr>
        <p:spPr>
          <a:xfrm>
            <a:off x="10581640" y="2048850"/>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Oval 38">
            <a:extLst>
              <a:ext uri="{FF2B5EF4-FFF2-40B4-BE49-F238E27FC236}">
                <a16:creationId xmlns:a16="http://schemas.microsoft.com/office/drawing/2014/main" id="{0D503923-374D-5AD2-2E52-E5D00DC5D984}"/>
              </a:ext>
            </a:extLst>
          </p:cNvPr>
          <p:cNvSpPr/>
          <p:nvPr/>
        </p:nvSpPr>
        <p:spPr>
          <a:xfrm>
            <a:off x="10581640" y="3807249"/>
            <a:ext cx="369466" cy="311592"/>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0" name="Group 39">
            <a:extLst>
              <a:ext uri="{FF2B5EF4-FFF2-40B4-BE49-F238E27FC236}">
                <a16:creationId xmlns:a16="http://schemas.microsoft.com/office/drawing/2014/main" id="{0FC324E2-9234-BA54-301B-EDD76306103E}"/>
              </a:ext>
            </a:extLst>
          </p:cNvPr>
          <p:cNvGrpSpPr/>
          <p:nvPr/>
        </p:nvGrpSpPr>
        <p:grpSpPr>
          <a:xfrm>
            <a:off x="5608369" y="4262936"/>
            <a:ext cx="1089613" cy="2195944"/>
            <a:chOff x="6400800" y="3470835"/>
            <a:chExt cx="1089613" cy="2195944"/>
          </a:xfrm>
        </p:grpSpPr>
        <p:pic>
          <p:nvPicPr>
            <p:cNvPr id="41" name="Picture 2" descr="7,008 Sinusoid Royalty-Free Images, Stock Photos &amp; Pictures | Shutterstock">
              <a:extLst>
                <a:ext uri="{FF2B5EF4-FFF2-40B4-BE49-F238E27FC236}">
                  <a16:creationId xmlns:a16="http://schemas.microsoft.com/office/drawing/2014/main" id="{56F5DB27-6054-D431-699F-7AC942E941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53" r="70900" b="17663"/>
            <a:stretch>
              <a:fillRect/>
            </a:stretch>
          </p:blipFill>
          <p:spPr bwMode="auto">
            <a:xfrm>
              <a:off x="6553201" y="3470835"/>
              <a:ext cx="937212" cy="219594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83F26EAE-F323-4AB8-E569-3A4D9A9967A5}"/>
                </a:ext>
              </a:extLst>
            </p:cNvPr>
            <p:cNvCxnSpPr>
              <a:cxnSpLocks/>
            </p:cNvCxnSpPr>
            <p:nvPr/>
          </p:nvCxnSpPr>
          <p:spPr>
            <a:xfrm>
              <a:off x="6400800" y="5496791"/>
              <a:ext cx="10896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A2A8519-720F-C19E-F838-39E09EB97FA0}"/>
                </a:ext>
              </a:extLst>
            </p:cNvPr>
            <p:cNvCxnSpPr>
              <a:cxnSpLocks/>
            </p:cNvCxnSpPr>
            <p:nvPr/>
          </p:nvCxnSpPr>
          <p:spPr>
            <a:xfrm flipV="1">
              <a:off x="6553200" y="4021282"/>
              <a:ext cx="0" cy="1627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F48E095F-2CC6-EA8D-05C7-9D66758FDB47}"/>
              </a:ext>
            </a:extLst>
          </p:cNvPr>
          <p:cNvSpPr txBox="1"/>
          <p:nvPr/>
        </p:nvSpPr>
        <p:spPr>
          <a:xfrm>
            <a:off x="6352859" y="6382463"/>
            <a:ext cx="649537" cy="369332"/>
          </a:xfrm>
          <a:prstGeom prst="rect">
            <a:avLst/>
          </a:prstGeom>
          <a:noFill/>
        </p:spPr>
        <p:txBody>
          <a:bodyPr wrap="none" rtlCol="0">
            <a:spAutoFit/>
          </a:bodyPr>
          <a:lstStyle/>
          <a:p>
            <a:r>
              <a:rPr lang="en-US" noProof="0" dirty="0"/>
              <a:t>Time</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B499F2F-28B3-A75D-1E21-15BDBBAF0185}"/>
                  </a:ext>
                </a:extLst>
              </p:cNvPr>
              <p:cNvSpPr txBox="1"/>
              <p:nvPr/>
            </p:nvSpPr>
            <p:spPr>
              <a:xfrm>
                <a:off x="5429252" y="4262936"/>
                <a:ext cx="644236" cy="3878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𝑃</m:t>
                          </m:r>
                        </m:e>
                        <m:sub>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𝑒</m:t>
                              </m:r>
                              <m:r>
                                <a:rPr lang="en-US" i="1" noProof="0" smtClean="0">
                                  <a:latin typeface="Cambria Math" panose="02040503050406030204" pitchFamily="18" charset="0"/>
                                </a:rPr>
                                <m:t> </m:t>
                              </m:r>
                            </m:e>
                          </m:d>
                        </m:sub>
                      </m:sSub>
                    </m:oMath>
                  </m:oMathPara>
                </a14:m>
                <a:endParaRPr lang="en-US" noProof="0" dirty="0"/>
              </a:p>
            </p:txBody>
          </p:sp>
        </mc:Choice>
        <mc:Fallback xmlns="">
          <p:sp>
            <p:nvSpPr>
              <p:cNvPr id="45" name="TextBox 44">
                <a:extLst>
                  <a:ext uri="{FF2B5EF4-FFF2-40B4-BE49-F238E27FC236}">
                    <a16:creationId xmlns:a16="http://schemas.microsoft.com/office/drawing/2014/main" id="{FB499F2F-28B3-A75D-1E21-15BDBBAF0185}"/>
                  </a:ext>
                </a:extLst>
              </p:cNvPr>
              <p:cNvSpPr txBox="1">
                <a:spLocks noRot="1" noChangeAspect="1" noMove="1" noResize="1" noEditPoints="1" noAdjustHandles="1" noChangeArrowheads="1" noChangeShapeType="1" noTextEdit="1"/>
              </p:cNvSpPr>
              <p:nvPr/>
            </p:nvSpPr>
            <p:spPr>
              <a:xfrm>
                <a:off x="5429252" y="4262936"/>
                <a:ext cx="644236" cy="387863"/>
              </a:xfrm>
              <a:prstGeom prst="rect">
                <a:avLst/>
              </a:prstGeom>
              <a:blipFill>
                <a:blip r:embed="rId4"/>
                <a:stretch>
                  <a:fillRect t="-48438" r="-48571" b="-126563"/>
                </a:stretch>
              </a:blipFill>
            </p:spPr>
            <p:txBody>
              <a:bodyPr/>
              <a:lstStyle/>
              <a:p>
                <a:r>
                  <a:rPr lang="fr-FR">
                    <a:noFill/>
                  </a:rPr>
                  <a:t> </a:t>
                </a:r>
              </a:p>
            </p:txBody>
          </p:sp>
        </mc:Fallback>
      </mc:AlternateContent>
      <p:cxnSp>
        <p:nvCxnSpPr>
          <p:cNvPr id="46" name="Straight Connector 45">
            <a:extLst>
              <a:ext uri="{FF2B5EF4-FFF2-40B4-BE49-F238E27FC236}">
                <a16:creationId xmlns:a16="http://schemas.microsoft.com/office/drawing/2014/main" id="{BEBABC48-9857-52BE-9434-82063C4A4434}"/>
              </a:ext>
            </a:extLst>
          </p:cNvPr>
          <p:cNvCxnSpPr/>
          <p:nvPr/>
        </p:nvCxnSpPr>
        <p:spPr>
          <a:xfrm flipV="1">
            <a:off x="6230669" y="4456867"/>
            <a:ext cx="0" cy="2148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4AB4C-C73A-9AF4-A142-B5E639B1C4BF}"/>
                  </a:ext>
                </a:extLst>
              </p:cNvPr>
              <p:cNvSpPr txBox="1"/>
              <p:nvPr/>
            </p:nvSpPr>
            <p:spPr>
              <a:xfrm>
                <a:off x="323804" y="5012254"/>
                <a:ext cx="6153150" cy="964110"/>
              </a:xfrm>
              <a:prstGeom prst="rect">
                <a:avLst/>
              </a:prstGeom>
              <a:noFill/>
            </p:spPr>
            <p:txBody>
              <a:bodyPr wrap="square">
                <a:spAutoFit/>
              </a:bodyPr>
              <a:lstStyle/>
              <a:p>
                <a:pPr>
                  <a:buFont typeface="Arial" panose="020B0604020202020204" pitchFamily="34" charset="0"/>
                  <a:buChar char="•"/>
                </a:pPr>
                <a:r>
                  <a:rPr lang="en-US" b="1" noProof="0" dirty="0"/>
                  <a:t>Population after sequence:</a:t>
                </a:r>
                <a:endParaRPr lang="en-US" noProof="0" dirty="0"/>
              </a:p>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𝑃</m:t>
                          </m:r>
                        </m:e>
                        <m:sub>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𝑒</m:t>
                              </m:r>
                              <m:r>
                                <a:rPr lang="en-US" i="1" noProof="0" smtClean="0">
                                  <a:latin typeface="Cambria Math" panose="02040503050406030204" pitchFamily="18" charset="0"/>
                                </a:rPr>
                                <m:t> </m:t>
                              </m:r>
                            </m:e>
                          </m:d>
                        </m:sub>
                      </m:sSub>
                      <m:d>
                        <m:dPr>
                          <m:ctrlPr>
                            <a:rPr lang="en-US" i="1" noProof="0" smtClean="0">
                              <a:latin typeface="Cambria Math" panose="02040503050406030204" pitchFamily="18" charset="0"/>
                            </a:rPr>
                          </m:ctrlPr>
                        </m:dPr>
                        <m:e>
                          <m:r>
                            <a:rPr lang="en-US" i="1" noProof="0" smtClean="0">
                              <a:latin typeface="Cambria Math" panose="02040503050406030204" pitchFamily="18" charset="0"/>
                            </a:rPr>
                            <m:t>𝑡</m:t>
                          </m:r>
                        </m:e>
                      </m:d>
                      <m:r>
                        <a:rPr lang="en-US" noProof="0" smtClean="0">
                          <a:latin typeface="Cambria Math" panose="02040503050406030204" pitchFamily="18" charset="0"/>
                        </a:rPr>
                        <m:t>=</m:t>
                      </m:r>
                      <m:r>
                        <m:rPr>
                          <m:nor/>
                        </m:rPr>
                        <a:rPr lang="en-US" noProof="0" smtClean="0"/>
                        <m:t>1/2 ∗ [1 + </m:t>
                      </m:r>
                      <m:r>
                        <m:rPr>
                          <m:nor/>
                        </m:rPr>
                        <a:rPr lang="en-US" noProof="0" smtClean="0"/>
                        <m:t>cos</m:t>
                      </m:r>
                      <m:r>
                        <m:rPr>
                          <m:nor/>
                        </m:rPr>
                        <a:rPr lang="en-US" noProof="0" smtClean="0"/>
                        <m:t>((</m:t>
                      </m:r>
                      <m:r>
                        <m:rPr>
                          <m:nor/>
                        </m:rPr>
                        <a:rPr lang="en-US" noProof="0" smtClean="0"/>
                        <m:t>ω</m:t>
                      </m:r>
                      <m:r>
                        <m:rPr>
                          <m:nor/>
                        </m:rPr>
                        <a:rPr lang="en-US" noProof="0" smtClean="0"/>
                        <m:t> − </m:t>
                      </m:r>
                      <m:r>
                        <m:rPr>
                          <m:nor/>
                        </m:rPr>
                        <a:rPr lang="en-US" noProof="0" smtClean="0"/>
                        <m:t>ω</m:t>
                      </m:r>
                      <m:r>
                        <m:rPr>
                          <m:nor/>
                        </m:rPr>
                        <a:rPr lang="en-US" noProof="0" smtClean="0"/>
                        <m:t>₀) ∗ </m:t>
                      </m:r>
                      <m:r>
                        <m:rPr>
                          <m:nor/>
                        </m:rPr>
                        <a:rPr lang="en-US" noProof="0" smtClean="0"/>
                        <m:t>T</m:t>
                      </m:r>
                      <m:r>
                        <m:rPr>
                          <m:nor/>
                        </m:rPr>
                        <a:rPr lang="en-US" noProof="0" smtClean="0"/>
                        <m:t>)]</m:t>
                      </m:r>
                    </m:oMath>
                  </m:oMathPara>
                </a14:m>
                <a:endParaRPr lang="en-US" noProof="0" dirty="0"/>
              </a:p>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𝑃</m:t>
                          </m:r>
                        </m:e>
                        <m:sub>
                          <m:d>
                            <m:dPr>
                              <m:begChr m:val=""/>
                              <m:endChr m:val="⟩"/>
                              <m:ctrlPr>
                                <a:rPr lang="en-US" i="1" noProof="0" smtClean="0">
                                  <a:latin typeface="Cambria Math" panose="02040503050406030204" pitchFamily="18" charset="0"/>
                                </a:rPr>
                              </m:ctrlPr>
                            </m:dPr>
                            <m:e>
                              <m:r>
                                <a:rPr lang="en-US" noProof="0" smtClean="0">
                                  <a:latin typeface="Cambria Math" panose="02040503050406030204" pitchFamily="18" charset="0"/>
                                </a:rPr>
                                <m:t>∣</m:t>
                              </m:r>
                              <m:r>
                                <a:rPr lang="en-US" i="1" noProof="0" smtClean="0">
                                  <a:latin typeface="Cambria Math" panose="02040503050406030204" pitchFamily="18" charset="0"/>
                                </a:rPr>
                                <m:t>𝑓</m:t>
                              </m:r>
                              <m:r>
                                <a:rPr lang="en-US" i="1" noProof="0" smtClean="0">
                                  <a:latin typeface="Cambria Math" panose="02040503050406030204" pitchFamily="18" charset="0"/>
                                </a:rPr>
                                <m:t> </m:t>
                              </m:r>
                            </m:e>
                          </m:d>
                        </m:sub>
                      </m:sSub>
                      <m:d>
                        <m:dPr>
                          <m:ctrlPr>
                            <a:rPr lang="en-US" i="1" noProof="0" smtClean="0">
                              <a:latin typeface="Cambria Math" panose="02040503050406030204" pitchFamily="18" charset="0"/>
                            </a:rPr>
                          </m:ctrlPr>
                        </m:dPr>
                        <m:e>
                          <m:r>
                            <a:rPr lang="en-US" i="1" noProof="0" smtClean="0">
                              <a:latin typeface="Cambria Math" panose="02040503050406030204" pitchFamily="18" charset="0"/>
                            </a:rPr>
                            <m:t>𝑡</m:t>
                          </m:r>
                        </m:e>
                      </m:d>
                      <m:r>
                        <a:rPr lang="en-US" noProof="0" smtClean="0">
                          <a:latin typeface="Cambria Math" panose="02040503050406030204" pitchFamily="18" charset="0"/>
                        </a:rPr>
                        <m:t>=</m:t>
                      </m:r>
                      <m:r>
                        <m:rPr>
                          <m:nor/>
                        </m:rPr>
                        <a:rPr lang="en-US" noProof="0" smtClean="0"/>
                        <m:t>1/2 ∗ [1 + </m:t>
                      </m:r>
                      <m:r>
                        <m:rPr>
                          <m:nor/>
                        </m:rPr>
                        <a:rPr lang="en-US" noProof="0" smtClean="0"/>
                        <m:t>sin</m:t>
                      </m:r>
                      <m:r>
                        <m:rPr>
                          <m:nor/>
                        </m:rPr>
                        <a:rPr lang="en-US" noProof="0" smtClean="0"/>
                        <m:t>((</m:t>
                      </m:r>
                      <m:r>
                        <m:rPr>
                          <m:nor/>
                        </m:rPr>
                        <a:rPr lang="en-US" noProof="0" smtClean="0"/>
                        <m:t>ω</m:t>
                      </m:r>
                      <m:r>
                        <m:rPr>
                          <m:nor/>
                        </m:rPr>
                        <a:rPr lang="en-US" noProof="0" smtClean="0"/>
                        <m:t> − </m:t>
                      </m:r>
                      <m:r>
                        <m:rPr>
                          <m:nor/>
                        </m:rPr>
                        <a:rPr lang="en-US" noProof="0" smtClean="0"/>
                        <m:t>ω</m:t>
                      </m:r>
                      <m:r>
                        <m:rPr>
                          <m:nor/>
                        </m:rPr>
                        <a:rPr lang="en-US" noProof="0" smtClean="0"/>
                        <m:t>₀) ∗ </m:t>
                      </m:r>
                      <m:r>
                        <m:rPr>
                          <m:nor/>
                        </m:rPr>
                        <a:rPr lang="en-US" noProof="0" smtClean="0"/>
                        <m:t>T</m:t>
                      </m:r>
                      <m:r>
                        <m:rPr>
                          <m:nor/>
                        </m:rPr>
                        <a:rPr lang="en-US" noProof="0" smtClean="0"/>
                        <m:t>)]</m:t>
                      </m:r>
                    </m:oMath>
                  </m:oMathPara>
                </a14:m>
                <a:endParaRPr lang="en-US" noProof="0" dirty="0"/>
              </a:p>
            </p:txBody>
          </p:sp>
        </mc:Choice>
        <mc:Fallback xmlns="">
          <p:sp>
            <p:nvSpPr>
              <p:cNvPr id="5" name="TextBox 4">
                <a:extLst>
                  <a:ext uri="{FF2B5EF4-FFF2-40B4-BE49-F238E27FC236}">
                    <a16:creationId xmlns:a16="http://schemas.microsoft.com/office/drawing/2014/main" id="{E364AB4C-C73A-9AF4-A142-B5E639B1C4BF}"/>
                  </a:ext>
                </a:extLst>
              </p:cNvPr>
              <p:cNvSpPr txBox="1">
                <a:spLocks noRot="1" noChangeAspect="1" noMove="1" noResize="1" noEditPoints="1" noAdjustHandles="1" noChangeArrowheads="1" noChangeShapeType="1" noTextEdit="1"/>
              </p:cNvSpPr>
              <p:nvPr/>
            </p:nvSpPr>
            <p:spPr>
              <a:xfrm>
                <a:off x="323804" y="5012254"/>
                <a:ext cx="6153150" cy="964110"/>
              </a:xfrm>
              <a:prstGeom prst="rect">
                <a:avLst/>
              </a:prstGeom>
              <a:blipFill>
                <a:blip r:embed="rId5"/>
                <a:stretch>
                  <a:fillRect l="-595" t="-3165" b="-50633"/>
                </a:stretch>
              </a:blipFill>
            </p:spPr>
            <p:txBody>
              <a:bodyPr/>
              <a:lstStyle/>
              <a:p>
                <a:r>
                  <a:rPr lang="fr-FR">
                    <a:noFill/>
                  </a:rPr>
                  <a:t> </a:t>
                </a:r>
              </a:p>
            </p:txBody>
          </p:sp>
        </mc:Fallback>
      </mc:AlternateContent>
      <p:sp>
        <p:nvSpPr>
          <p:cNvPr id="7" name="TextBox 6">
            <a:extLst>
              <a:ext uri="{FF2B5EF4-FFF2-40B4-BE49-F238E27FC236}">
                <a16:creationId xmlns:a16="http://schemas.microsoft.com/office/drawing/2014/main" id="{04A64B22-5BD9-0116-2B79-CEC8B9C9EC08}"/>
              </a:ext>
            </a:extLst>
          </p:cNvPr>
          <p:cNvSpPr txBox="1"/>
          <p:nvPr/>
        </p:nvSpPr>
        <p:spPr>
          <a:xfrm>
            <a:off x="6002658" y="1321100"/>
            <a:ext cx="695323" cy="369332"/>
          </a:xfrm>
          <a:prstGeom prst="rect">
            <a:avLst/>
          </a:prstGeom>
          <a:noFill/>
        </p:spPr>
        <p:txBody>
          <a:bodyPr wrap="square">
            <a:spAutoFit/>
          </a:bodyPr>
          <a:lstStyle/>
          <a:p>
            <a:r>
              <a:rPr lang="en-US" b="1" noProof="0" dirty="0"/>
              <a:t>π/2 </a:t>
            </a:r>
            <a:endParaRPr lang="en-US" noProof="0" dirty="0"/>
          </a:p>
        </p:txBody>
      </p:sp>
      <p:sp>
        <p:nvSpPr>
          <p:cNvPr id="6" name="TextBox 5">
            <a:extLst>
              <a:ext uri="{FF2B5EF4-FFF2-40B4-BE49-F238E27FC236}">
                <a16:creationId xmlns:a16="http://schemas.microsoft.com/office/drawing/2014/main" id="{E294F57F-50CA-C232-3941-D234A95551EE}"/>
              </a:ext>
            </a:extLst>
          </p:cNvPr>
          <p:cNvSpPr txBox="1"/>
          <p:nvPr/>
        </p:nvSpPr>
        <p:spPr>
          <a:xfrm>
            <a:off x="8142017" y="1260753"/>
            <a:ext cx="479425" cy="369332"/>
          </a:xfrm>
          <a:prstGeom prst="rect">
            <a:avLst/>
          </a:prstGeom>
          <a:noFill/>
        </p:spPr>
        <p:txBody>
          <a:bodyPr wrap="square">
            <a:spAutoFit/>
          </a:bodyPr>
          <a:lstStyle/>
          <a:p>
            <a:r>
              <a:rPr lang="en-US" b="1" noProof="0" dirty="0"/>
              <a:t> T</a:t>
            </a:r>
            <a:r>
              <a:rPr lang="en-US" noProof="0" dirty="0"/>
              <a:t> </a:t>
            </a:r>
          </a:p>
        </p:txBody>
      </p:sp>
      <p:sp>
        <p:nvSpPr>
          <p:cNvPr id="9" name="TextBox 8">
            <a:extLst>
              <a:ext uri="{FF2B5EF4-FFF2-40B4-BE49-F238E27FC236}">
                <a16:creationId xmlns:a16="http://schemas.microsoft.com/office/drawing/2014/main" id="{2BCAF474-33FF-2553-C81A-74012B8B448D}"/>
              </a:ext>
            </a:extLst>
          </p:cNvPr>
          <p:cNvSpPr txBox="1"/>
          <p:nvPr/>
        </p:nvSpPr>
        <p:spPr>
          <a:xfrm>
            <a:off x="9896477" y="1321100"/>
            <a:ext cx="695323" cy="369332"/>
          </a:xfrm>
          <a:prstGeom prst="rect">
            <a:avLst/>
          </a:prstGeom>
          <a:noFill/>
        </p:spPr>
        <p:txBody>
          <a:bodyPr wrap="square">
            <a:spAutoFit/>
          </a:bodyPr>
          <a:lstStyle/>
          <a:p>
            <a:r>
              <a:rPr lang="en-US" b="1" noProof="0" dirty="0"/>
              <a:t>π/2 </a:t>
            </a:r>
            <a:endParaRPr lang="en-US" noProof="0" dirty="0"/>
          </a:p>
        </p:txBody>
      </p:sp>
    </p:spTree>
    <p:extLst>
      <p:ext uri="{BB962C8B-B14F-4D97-AF65-F5344CB8AC3E}">
        <p14:creationId xmlns:p14="http://schemas.microsoft.com/office/powerpoint/2010/main" val="1045571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16A2-6AFA-3D2C-8F62-AED94A49FBB9}"/>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9FDC3A3F-8470-FD72-F299-8F5BF60D72A4}"/>
              </a:ext>
            </a:extLst>
          </p:cNvPr>
          <p:cNvGrpSpPr/>
          <p:nvPr/>
        </p:nvGrpSpPr>
        <p:grpSpPr>
          <a:xfrm>
            <a:off x="5403668" y="3370400"/>
            <a:ext cx="2349148" cy="936350"/>
            <a:chOff x="4813651" y="3086555"/>
            <a:chExt cx="2349148" cy="936350"/>
          </a:xfrm>
        </p:grpSpPr>
        <p:pic>
          <p:nvPicPr>
            <p:cNvPr id="26" name="Picture 2" descr="Two different Ramsey sequences: (a) standard Ramsey sequence [25] with... |  Download Scientific Diagram">
              <a:extLst>
                <a:ext uri="{FF2B5EF4-FFF2-40B4-BE49-F238E27FC236}">
                  <a16:creationId xmlns:a16="http://schemas.microsoft.com/office/drawing/2014/main" id="{FD85B32A-B889-6BF8-76CC-2D8E54BAE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796" b="56092"/>
            <a:stretch>
              <a:fillRect/>
            </a:stretch>
          </p:blipFill>
          <p:spPr bwMode="auto">
            <a:xfrm>
              <a:off x="4813651" y="3086555"/>
              <a:ext cx="1606200" cy="93635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A784A18-25C8-4905-A957-EF0574360E4B}"/>
                </a:ext>
              </a:extLst>
            </p:cNvPr>
            <p:cNvSpPr/>
            <p:nvPr/>
          </p:nvSpPr>
          <p:spPr>
            <a:xfrm>
              <a:off x="5686422" y="3307555"/>
              <a:ext cx="1476377" cy="479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F332A8A6-73F3-E483-D071-0277AA64456B}"/>
              </a:ext>
            </a:extLst>
          </p:cNvPr>
          <p:cNvSpPr>
            <a:spLocks noGrp="1"/>
          </p:cNvSpPr>
          <p:nvPr>
            <p:ph type="title"/>
          </p:nvPr>
        </p:nvSpPr>
        <p:spPr/>
        <p:txBody>
          <a:bodyPr/>
          <a:lstStyle/>
          <a:p>
            <a:r>
              <a:rPr lang="en-US" noProof="0" dirty="0"/>
              <a:t>Proof of concept</a:t>
            </a:r>
          </a:p>
        </p:txBody>
      </p:sp>
      <p:sp>
        <p:nvSpPr>
          <p:cNvPr id="4" name="Slide Number Placeholder 3">
            <a:extLst>
              <a:ext uri="{FF2B5EF4-FFF2-40B4-BE49-F238E27FC236}">
                <a16:creationId xmlns:a16="http://schemas.microsoft.com/office/drawing/2014/main" id="{0611F109-B14C-0FF0-91DA-64C8317F5522}"/>
              </a:ext>
            </a:extLst>
          </p:cNvPr>
          <p:cNvSpPr>
            <a:spLocks noGrp="1"/>
          </p:cNvSpPr>
          <p:nvPr>
            <p:ph type="sldNum" sz="quarter" idx="12"/>
          </p:nvPr>
        </p:nvSpPr>
        <p:spPr/>
        <p:txBody>
          <a:bodyPr/>
          <a:lstStyle/>
          <a:p>
            <a:fld id="{F8F1DF15-C229-48B7-BAF9-986BF1C52604}" type="slidenum">
              <a:rPr lang="en-US" noProof="0" smtClean="0"/>
              <a:pPr/>
              <a:t>26</a:t>
            </a:fld>
            <a:endParaRPr lang="en-US" noProof="0" dirty="0"/>
          </a:p>
        </p:txBody>
      </p:sp>
      <p:pic>
        <p:nvPicPr>
          <p:cNvPr id="9" name="Picture 8">
            <a:extLst>
              <a:ext uri="{FF2B5EF4-FFF2-40B4-BE49-F238E27FC236}">
                <a16:creationId xmlns:a16="http://schemas.microsoft.com/office/drawing/2014/main" id="{F970F35F-60B8-1729-88BF-E95B13AD6DFA}"/>
              </a:ext>
            </a:extLst>
          </p:cNvPr>
          <p:cNvPicPr>
            <a:picLocks noChangeAspect="1"/>
          </p:cNvPicPr>
          <p:nvPr/>
        </p:nvPicPr>
        <p:blipFill>
          <a:blip r:embed="rId3">
            <a:extLst>
              <a:ext uri="{28A0092B-C50C-407E-A947-70E740481C1C}">
                <a14:useLocalDpi xmlns:a14="http://schemas.microsoft.com/office/drawing/2010/main" val="0"/>
              </a:ext>
            </a:extLst>
          </a:blip>
          <a:srcRect l="8710" r="1"/>
          <a:stretch>
            <a:fillRect/>
          </a:stretch>
        </p:blipFill>
        <p:spPr>
          <a:xfrm>
            <a:off x="42857" y="4222376"/>
            <a:ext cx="4014998" cy="2477040"/>
          </a:xfrm>
          <a:prstGeom prst="rect">
            <a:avLst/>
          </a:prstGeom>
        </p:spPr>
      </p:pic>
      <p:pic>
        <p:nvPicPr>
          <p:cNvPr id="10" name="Content Placeholder 5">
            <a:extLst>
              <a:ext uri="{FF2B5EF4-FFF2-40B4-BE49-F238E27FC236}">
                <a16:creationId xmlns:a16="http://schemas.microsoft.com/office/drawing/2014/main" id="{DD1C4E29-0BDF-E675-CE7B-E8D8E4A0E310}"/>
              </a:ext>
            </a:extLst>
          </p:cNvPr>
          <p:cNvPicPr>
            <a:picLocks noChangeAspect="1"/>
          </p:cNvPicPr>
          <p:nvPr/>
        </p:nvPicPr>
        <p:blipFill>
          <a:blip r:embed="rId4">
            <a:extLst>
              <a:ext uri="{28A0092B-C50C-407E-A947-70E740481C1C}">
                <a14:useLocalDpi xmlns:a14="http://schemas.microsoft.com/office/drawing/2010/main" val="0"/>
              </a:ext>
            </a:extLst>
          </a:blip>
          <a:srcRect l="47206" t="24754" r="12823" b="58893"/>
          <a:stretch>
            <a:fillRect/>
          </a:stretch>
        </p:blipFill>
        <p:spPr>
          <a:xfrm>
            <a:off x="685202" y="3318914"/>
            <a:ext cx="2318995" cy="711561"/>
          </a:xfrm>
          <a:prstGeom prst="rect">
            <a:avLst/>
          </a:prstGeom>
        </p:spPr>
      </p:pic>
      <p:pic>
        <p:nvPicPr>
          <p:cNvPr id="5" name="Picture 4">
            <a:extLst>
              <a:ext uri="{FF2B5EF4-FFF2-40B4-BE49-F238E27FC236}">
                <a16:creationId xmlns:a16="http://schemas.microsoft.com/office/drawing/2014/main" id="{9726F629-A003-B55F-AB95-C9245615C197}"/>
              </a:ext>
            </a:extLst>
          </p:cNvPr>
          <p:cNvPicPr>
            <a:picLocks noChangeAspect="1"/>
          </p:cNvPicPr>
          <p:nvPr/>
        </p:nvPicPr>
        <p:blipFill>
          <a:blip r:embed="rId5"/>
          <a:srcRect l="8857"/>
          <a:stretch>
            <a:fillRect/>
          </a:stretch>
        </p:blipFill>
        <p:spPr>
          <a:xfrm>
            <a:off x="4129088" y="4222376"/>
            <a:ext cx="4055602" cy="2477040"/>
          </a:xfrm>
          <a:prstGeom prst="rect">
            <a:avLst/>
          </a:prstGeom>
        </p:spPr>
      </p:pic>
      <p:sp>
        <p:nvSpPr>
          <p:cNvPr id="6" name="Freeform: Shape 5">
            <a:extLst>
              <a:ext uri="{FF2B5EF4-FFF2-40B4-BE49-F238E27FC236}">
                <a16:creationId xmlns:a16="http://schemas.microsoft.com/office/drawing/2014/main" id="{875D07B6-5ADD-DF93-D9F7-6FAE0C69B138}"/>
              </a:ext>
            </a:extLst>
          </p:cNvPr>
          <p:cNvSpPr/>
          <p:nvPr/>
        </p:nvSpPr>
        <p:spPr>
          <a:xfrm>
            <a:off x="4233494" y="4323588"/>
            <a:ext cx="3863936" cy="2032000"/>
          </a:xfrm>
          <a:custGeom>
            <a:avLst/>
            <a:gdLst>
              <a:gd name="connsiteX0" fmla="*/ 0 w 5592762"/>
              <a:gd name="connsiteY0" fmla="*/ 3000541 h 3022897"/>
              <a:gd name="connsiteX1" fmla="*/ 990600 w 5592762"/>
              <a:gd name="connsiteY1" fmla="*/ 2876716 h 3022897"/>
              <a:gd name="connsiteX2" fmla="*/ 1552575 w 5592762"/>
              <a:gd name="connsiteY2" fmla="*/ 2790991 h 3022897"/>
              <a:gd name="connsiteX3" fmla="*/ 2143125 w 5592762"/>
              <a:gd name="connsiteY3" fmla="*/ 2343316 h 3022897"/>
              <a:gd name="connsiteX4" fmla="*/ 2876550 w 5592762"/>
              <a:gd name="connsiteY4" fmla="*/ 166 h 3022897"/>
              <a:gd name="connsiteX5" fmla="*/ 3581400 w 5592762"/>
              <a:gd name="connsiteY5" fmla="*/ 2467141 h 3022897"/>
              <a:gd name="connsiteX6" fmla="*/ 4219575 w 5592762"/>
              <a:gd name="connsiteY6" fmla="*/ 2810041 h 3022897"/>
              <a:gd name="connsiteX7" fmla="*/ 4848225 w 5592762"/>
              <a:gd name="connsiteY7" fmla="*/ 2876716 h 3022897"/>
              <a:gd name="connsiteX8" fmla="*/ 5524500 w 5592762"/>
              <a:gd name="connsiteY8" fmla="*/ 3010066 h 3022897"/>
              <a:gd name="connsiteX9" fmla="*/ 5534025 w 5592762"/>
              <a:gd name="connsiteY9" fmla="*/ 3010066 h 302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2762" h="3022897">
                <a:moveTo>
                  <a:pt x="0" y="3000541"/>
                </a:moveTo>
                <a:lnTo>
                  <a:pt x="990600" y="2876716"/>
                </a:lnTo>
                <a:cubicBezTo>
                  <a:pt x="1249363" y="2841791"/>
                  <a:pt x="1360488" y="2879891"/>
                  <a:pt x="1552575" y="2790991"/>
                </a:cubicBezTo>
                <a:cubicBezTo>
                  <a:pt x="1744662" y="2702091"/>
                  <a:pt x="1922463" y="2808453"/>
                  <a:pt x="2143125" y="2343316"/>
                </a:cubicBezTo>
                <a:cubicBezTo>
                  <a:pt x="2363787" y="1878179"/>
                  <a:pt x="2636838" y="-20472"/>
                  <a:pt x="2876550" y="166"/>
                </a:cubicBezTo>
                <a:cubicBezTo>
                  <a:pt x="3116263" y="20803"/>
                  <a:pt x="3357563" y="1998828"/>
                  <a:pt x="3581400" y="2467141"/>
                </a:cubicBezTo>
                <a:cubicBezTo>
                  <a:pt x="3805238" y="2935453"/>
                  <a:pt x="4008438" y="2741779"/>
                  <a:pt x="4219575" y="2810041"/>
                </a:cubicBezTo>
                <a:cubicBezTo>
                  <a:pt x="4430712" y="2878303"/>
                  <a:pt x="4630737" y="2843378"/>
                  <a:pt x="4848225" y="2876716"/>
                </a:cubicBezTo>
                <a:cubicBezTo>
                  <a:pt x="5065713" y="2910054"/>
                  <a:pt x="5524500" y="3010066"/>
                  <a:pt x="5524500" y="3010066"/>
                </a:cubicBezTo>
                <a:cubicBezTo>
                  <a:pt x="5638800" y="3032291"/>
                  <a:pt x="5586412" y="3021178"/>
                  <a:pt x="5534025" y="301006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Arrow: Right 11">
            <a:extLst>
              <a:ext uri="{FF2B5EF4-FFF2-40B4-BE49-F238E27FC236}">
                <a16:creationId xmlns:a16="http://schemas.microsoft.com/office/drawing/2014/main" id="{F4DA1A34-BB47-7807-947D-325EED977C33}"/>
              </a:ext>
            </a:extLst>
          </p:cNvPr>
          <p:cNvSpPr/>
          <p:nvPr/>
        </p:nvSpPr>
        <p:spPr>
          <a:xfrm>
            <a:off x="3757505" y="4738236"/>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4784079A-BC3E-5ECA-CCC1-06044BB8A086}"/>
              </a:ext>
            </a:extLst>
          </p:cNvPr>
          <p:cNvSpPr/>
          <p:nvPr/>
        </p:nvSpPr>
        <p:spPr>
          <a:xfrm>
            <a:off x="21430" y="6486525"/>
            <a:ext cx="283369" cy="2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1" name="Straight Connector 20">
            <a:extLst>
              <a:ext uri="{FF2B5EF4-FFF2-40B4-BE49-F238E27FC236}">
                <a16:creationId xmlns:a16="http://schemas.microsoft.com/office/drawing/2014/main" id="{C0AF1F84-7C28-7C30-0681-4C8DB78B2D3D}"/>
              </a:ext>
            </a:extLst>
          </p:cNvPr>
          <p:cNvCxnSpPr/>
          <p:nvPr/>
        </p:nvCxnSpPr>
        <p:spPr>
          <a:xfrm>
            <a:off x="4057855" y="1003897"/>
            <a:ext cx="0" cy="2834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02BDE0-FE91-D262-2445-4517E4E3EC5D}"/>
              </a:ext>
            </a:extLst>
          </p:cNvPr>
          <p:cNvCxnSpPr/>
          <p:nvPr/>
        </p:nvCxnSpPr>
        <p:spPr>
          <a:xfrm>
            <a:off x="8255922" y="832447"/>
            <a:ext cx="0" cy="2834678"/>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Two different Ramsey sequences: (a) standard Ramsey sequence [25] with... |  Download Scientific Diagram">
            <a:extLst>
              <a:ext uri="{FF2B5EF4-FFF2-40B4-BE49-F238E27FC236}">
                <a16:creationId xmlns:a16="http://schemas.microsoft.com/office/drawing/2014/main" id="{4AA7BC17-2622-EAAA-A8EC-C3A9D9835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250" b="56092"/>
          <a:stretch>
            <a:fillRect/>
          </a:stretch>
        </p:blipFill>
        <p:spPr bwMode="auto">
          <a:xfrm>
            <a:off x="8887643" y="3370400"/>
            <a:ext cx="2390775" cy="936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053">
            <a:extLst>
              <a:ext uri="{FF2B5EF4-FFF2-40B4-BE49-F238E27FC236}">
                <a16:creationId xmlns:a16="http://schemas.microsoft.com/office/drawing/2014/main" id="{4EB152D6-BFE4-C8C9-CAE1-684D821A2478}"/>
              </a:ext>
            </a:extLst>
          </p:cNvPr>
          <p:cNvPicPr>
            <a:picLocks noChangeAspect="1"/>
          </p:cNvPicPr>
          <p:nvPr/>
        </p:nvPicPr>
        <p:blipFill>
          <a:blip r:embed="rId6"/>
          <a:stretch>
            <a:fillRect/>
          </a:stretch>
        </p:blipFill>
        <p:spPr>
          <a:xfrm>
            <a:off x="8215317" y="4222376"/>
            <a:ext cx="3763451" cy="2569888"/>
          </a:xfrm>
          <a:prstGeom prst="rect">
            <a:avLst/>
          </a:prstGeom>
        </p:spPr>
      </p:pic>
      <p:sp>
        <p:nvSpPr>
          <p:cNvPr id="19" name="Arrow: Right 18">
            <a:extLst>
              <a:ext uri="{FF2B5EF4-FFF2-40B4-BE49-F238E27FC236}">
                <a16:creationId xmlns:a16="http://schemas.microsoft.com/office/drawing/2014/main" id="{DCFF80DD-3694-60BB-7681-713F3B61AAAD}"/>
              </a:ext>
            </a:extLst>
          </p:cNvPr>
          <p:cNvSpPr/>
          <p:nvPr/>
        </p:nvSpPr>
        <p:spPr>
          <a:xfrm>
            <a:off x="7843735" y="4738236"/>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57" name="TextBox 2056">
            <a:extLst>
              <a:ext uri="{FF2B5EF4-FFF2-40B4-BE49-F238E27FC236}">
                <a16:creationId xmlns:a16="http://schemas.microsoft.com/office/drawing/2014/main" id="{6AA38E12-E741-EF5C-1E9B-69EA4640C89F}"/>
              </a:ext>
            </a:extLst>
          </p:cNvPr>
          <p:cNvSpPr txBox="1"/>
          <p:nvPr/>
        </p:nvSpPr>
        <p:spPr>
          <a:xfrm>
            <a:off x="8340739" y="799489"/>
            <a:ext cx="3638029" cy="1631216"/>
          </a:xfrm>
          <a:prstGeom prst="rect">
            <a:avLst/>
          </a:prstGeom>
          <a:noFill/>
        </p:spPr>
        <p:txBody>
          <a:bodyPr wrap="square">
            <a:spAutoFit/>
          </a:bodyPr>
          <a:lstStyle/>
          <a:p>
            <a:pPr marL="0" indent="0">
              <a:buFont typeface="Arial" panose="020B0604020202020204" pitchFamily="34" charset="0"/>
              <a:buNone/>
            </a:pPr>
            <a:r>
              <a:rPr lang="en-US" sz="2000" b="1" noProof="0" dirty="0">
                <a:cs typeface="Arial" panose="020B0604020202020204" pitchFamily="34" charset="0"/>
              </a:rPr>
              <a:t>Ramsey interferometry</a:t>
            </a:r>
            <a:r>
              <a:rPr lang="en-US" sz="2000" noProof="0" dirty="0">
                <a:cs typeface="Arial" panose="020B0604020202020204" pitchFamily="34" charset="0"/>
              </a:rPr>
              <a:t>:</a:t>
            </a:r>
          </a:p>
          <a:p>
            <a:pPr marL="0" indent="0">
              <a:buFont typeface="Arial" panose="020B0604020202020204" pitchFamily="34" charset="0"/>
              <a:buNone/>
            </a:pPr>
            <a:r>
              <a:rPr lang="en-US" sz="2000" noProof="0" dirty="0">
                <a:cs typeface="Arial" panose="020B0604020202020204" pitchFamily="34" charset="0"/>
              </a:rPr>
              <a:t>2 pulses separated by time T</a:t>
            </a:r>
          </a:p>
          <a:p>
            <a:endParaRPr lang="en-US" sz="2000" noProof="0" dirty="0"/>
          </a:p>
          <a:p>
            <a:r>
              <a:rPr lang="en-US" sz="2000" b="1" noProof="0" dirty="0">
                <a:latin typeface="Calibri" panose="020F0502020204030204" pitchFamily="34" charset="0"/>
                <a:ea typeface="Calibri" panose="020F0502020204030204" pitchFamily="34" charset="0"/>
                <a:cs typeface="Calibri" panose="020F0502020204030204" pitchFamily="34" charset="0"/>
              </a:rPr>
              <a:t>Spectral width </a:t>
            </a:r>
            <a:r>
              <a:rPr lang="en-US" sz="2000" b="1" noProof="0" dirty="0"/>
              <a:t>: ~2,5 </a:t>
            </a:r>
            <a:r>
              <a:rPr lang="en-US" sz="2000" b="1" noProof="0" dirty="0" err="1"/>
              <a:t>KHz</a:t>
            </a:r>
            <a:endParaRPr lang="en-US" sz="2000" b="1" noProof="0" dirty="0"/>
          </a:p>
          <a:p>
            <a:pPr marL="0" indent="0">
              <a:buFont typeface="Arial" panose="020B0604020202020204" pitchFamily="34" charset="0"/>
              <a:buNone/>
            </a:pPr>
            <a:endParaRPr lang="en-US" sz="2000" noProof="0" dirty="0">
              <a:cs typeface="Arial" panose="020B0604020202020204" pitchFamily="34" charset="0"/>
            </a:endParaRPr>
          </a:p>
        </p:txBody>
      </p:sp>
      <mc:AlternateContent xmlns:mc="http://schemas.openxmlformats.org/markup-compatibility/2006" xmlns:a14="http://schemas.microsoft.com/office/drawing/2010/main">
        <mc:Choice Requires="a14">
          <p:sp>
            <p:nvSpPr>
              <p:cNvPr id="2059" name="TextBox 2058">
                <a:extLst>
                  <a:ext uri="{FF2B5EF4-FFF2-40B4-BE49-F238E27FC236}">
                    <a16:creationId xmlns:a16="http://schemas.microsoft.com/office/drawing/2014/main" id="{FCEB922C-18EB-65EB-9FEA-D1E022D6D3CA}"/>
                  </a:ext>
                </a:extLst>
              </p:cNvPr>
              <p:cNvSpPr txBox="1"/>
              <p:nvPr/>
            </p:nvSpPr>
            <p:spPr>
              <a:xfrm>
                <a:off x="4728670" y="2591731"/>
                <a:ext cx="2178391" cy="568810"/>
              </a:xfrm>
              <a:prstGeom prst="rect">
                <a:avLst/>
              </a:prstGeom>
              <a:noFill/>
            </p:spPr>
            <p:txBody>
              <a:bodyPr wrap="square">
                <a:spAutoFit/>
              </a:bodyPr>
              <a:lstStyle/>
              <a:p>
                <a:r>
                  <a:rPr lang="en-US" noProof="0" dirty="0"/>
                  <a:t>P(</a:t>
                </a:r>
                <a:r>
                  <a:rPr lang="en-US" noProof="0" dirty="0" err="1"/>
                  <a:t>δ,t</a:t>
                </a:r>
                <a:r>
                  <a:rPr lang="en-US" noProof="0" dirty="0"/>
                  <a:t>)=</a:t>
                </a:r>
                <a14:m>
                  <m:oMath xmlns:m="http://schemas.openxmlformats.org/officeDocument/2006/math">
                    <m:f>
                      <m:fPr>
                        <m:ctrlPr>
                          <a:rPr lang="en-US" i="1" noProof="0" smtClean="0">
                            <a:latin typeface="Cambria Math" panose="02040503050406030204" pitchFamily="18" charset="0"/>
                          </a:rPr>
                        </m:ctrlPr>
                      </m:fPr>
                      <m:num>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0</m:t>
                            </m:r>
                          </m:sub>
                          <m:sup>
                            <m:r>
                              <a:rPr lang="en-US" i="1" noProof="0" smtClean="0">
                                <a:latin typeface="Cambria Math" panose="02040503050406030204" pitchFamily="18" charset="0"/>
                              </a:rPr>
                              <m:t>2</m:t>
                            </m:r>
                          </m:sup>
                        </m:sSubSup>
                      </m:num>
                      <m:den>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𝑟</m:t>
                            </m:r>
                          </m:sub>
                          <m:sup>
                            <m:r>
                              <a:rPr lang="en-US" i="1" noProof="0" smtClean="0">
                                <a:latin typeface="Cambria Math" panose="02040503050406030204" pitchFamily="18" charset="0"/>
                              </a:rPr>
                              <m:t>2</m:t>
                            </m:r>
                          </m:sup>
                        </m:sSubSup>
                      </m:den>
                    </m:f>
                    <m:sSup>
                      <m:sSupPr>
                        <m:ctrlPr>
                          <a:rPr lang="en-US" i="1" noProof="0" smtClean="0">
                            <a:latin typeface="Cambria Math" panose="02040503050406030204" pitchFamily="18" charset="0"/>
                          </a:rPr>
                        </m:ctrlPr>
                      </m:sSupPr>
                      <m:e>
                        <m:r>
                          <a:rPr lang="en-US" i="1" noProof="0" smtClean="0">
                            <a:latin typeface="Cambria Math" panose="02040503050406030204" pitchFamily="18" charset="0"/>
                          </a:rPr>
                          <m:t>𝑠𝑖𝑛</m:t>
                        </m:r>
                      </m:e>
                      <m:sup>
                        <m:r>
                          <a:rPr lang="en-US" i="1" noProof="0" smtClean="0">
                            <a:latin typeface="Cambria Math" panose="02040503050406030204" pitchFamily="18" charset="0"/>
                          </a:rPr>
                          <m:t>2</m:t>
                        </m:r>
                      </m:sup>
                    </m:sSup>
                    <m:d>
                      <m:dPr>
                        <m:ctrlPr>
                          <a:rPr lang="en-US" i="1" noProof="0" smtClean="0">
                            <a:latin typeface="Cambria Math" panose="02040503050406030204" pitchFamily="18" charset="0"/>
                          </a:rPr>
                        </m:ctrlPr>
                      </m:dPr>
                      <m:e>
                        <m:f>
                          <m:fPr>
                            <m:ctrlPr>
                              <a:rPr lang="en-US" i="1" noProof="0" smtClean="0">
                                <a:latin typeface="Cambria Math" panose="02040503050406030204" pitchFamily="18" charset="0"/>
                              </a:rPr>
                            </m:ctrlPr>
                          </m:fPr>
                          <m:num>
                            <m:sSub>
                              <m:sSubPr>
                                <m:ctrlPr>
                                  <a:rPr lang="en-US" i="1" noProof="0" smtClean="0">
                                    <a:latin typeface="Cambria Math" panose="02040503050406030204" pitchFamily="18" charset="0"/>
                                  </a:rPr>
                                </m:ctrlPr>
                              </m:sSubPr>
                              <m:e>
                                <m:r>
                                  <m:rPr>
                                    <m:nor/>
                                  </m:rPr>
                                  <a:rPr lang="en-US" noProof="0" smtClean="0"/>
                                  <m:t>Ω</m:t>
                                </m:r>
                              </m:e>
                              <m:sub>
                                <m:r>
                                  <a:rPr lang="en-US" i="1" noProof="0" smtClean="0">
                                    <a:latin typeface="Cambria Math" panose="02040503050406030204" pitchFamily="18" charset="0"/>
                                  </a:rPr>
                                  <m:t>𝑟</m:t>
                                </m:r>
                              </m:sub>
                            </m:sSub>
                            <m:r>
                              <a:rPr lang="en-US" i="1" noProof="0" smtClean="0">
                                <a:latin typeface="Cambria Math" panose="02040503050406030204" pitchFamily="18" charset="0"/>
                                <a:ea typeface="Cambria Math" panose="02040503050406030204" pitchFamily="18" charset="0"/>
                              </a:rPr>
                              <m:t>𝜏</m:t>
                            </m:r>
                          </m:num>
                          <m:den>
                            <m:r>
                              <a:rPr lang="en-US" i="1" noProof="0" smtClean="0">
                                <a:latin typeface="Cambria Math" panose="02040503050406030204" pitchFamily="18" charset="0"/>
                              </a:rPr>
                              <m:t>2</m:t>
                            </m:r>
                          </m:den>
                        </m:f>
                      </m:e>
                    </m:d>
                  </m:oMath>
                </a14:m>
                <a:endParaRPr lang="en-US" noProof="0" dirty="0"/>
              </a:p>
            </p:txBody>
          </p:sp>
        </mc:Choice>
        <mc:Fallback xmlns="">
          <p:sp>
            <p:nvSpPr>
              <p:cNvPr id="2059" name="TextBox 2058">
                <a:extLst>
                  <a:ext uri="{FF2B5EF4-FFF2-40B4-BE49-F238E27FC236}">
                    <a16:creationId xmlns:a16="http://schemas.microsoft.com/office/drawing/2014/main" id="{FCEB922C-18EB-65EB-9FEA-D1E022D6D3CA}"/>
                  </a:ext>
                </a:extLst>
              </p:cNvPr>
              <p:cNvSpPr txBox="1">
                <a:spLocks noRot="1" noChangeAspect="1" noMove="1" noResize="1" noEditPoints="1" noAdjustHandles="1" noChangeArrowheads="1" noChangeShapeType="1" noTextEdit="1"/>
              </p:cNvSpPr>
              <p:nvPr/>
            </p:nvSpPr>
            <p:spPr>
              <a:xfrm>
                <a:off x="4728670" y="2591731"/>
                <a:ext cx="2178391" cy="568810"/>
              </a:xfrm>
              <a:prstGeom prst="rect">
                <a:avLst/>
              </a:prstGeom>
              <a:blipFill>
                <a:blip r:embed="rId7"/>
                <a:stretch>
                  <a:fillRect l="-25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62" name="TextBox 2061">
                <a:extLst>
                  <a:ext uri="{FF2B5EF4-FFF2-40B4-BE49-F238E27FC236}">
                    <a16:creationId xmlns:a16="http://schemas.microsoft.com/office/drawing/2014/main" id="{6535D684-3695-31FA-BC8B-E49F620C6A8B}"/>
                  </a:ext>
                </a:extLst>
              </p:cNvPr>
              <p:cNvSpPr txBox="1"/>
              <p:nvPr/>
            </p:nvSpPr>
            <p:spPr>
              <a:xfrm>
                <a:off x="7009868" y="2710679"/>
                <a:ext cx="1770295" cy="405496"/>
              </a:xfrm>
              <a:prstGeom prst="rect">
                <a:avLst/>
              </a:prstGeom>
              <a:noFill/>
            </p:spPr>
            <p:txBody>
              <a:bodyPr wrap="square">
                <a:spAutoFit/>
              </a:bodyPr>
              <a:lstStyle/>
              <a:p>
                <a14:m>
                  <m:oMath xmlns:m="http://schemas.openxmlformats.org/officeDocument/2006/math">
                    <m:sSub>
                      <m:sSubPr>
                        <m:ctrlPr>
                          <a:rPr lang="en-US" sz="1000" i="1" noProof="0" smtClean="0">
                            <a:latin typeface="Cambria Math" panose="02040503050406030204" pitchFamily="18" charset="0"/>
                          </a:rPr>
                        </m:ctrlPr>
                      </m:sSubPr>
                      <m:e>
                        <m:r>
                          <m:rPr>
                            <m:nor/>
                          </m:rPr>
                          <a:rPr lang="en-US" sz="1000" noProof="0" smtClean="0"/>
                          <m:t>Ω</m:t>
                        </m:r>
                      </m:e>
                      <m:sub>
                        <m:r>
                          <a:rPr lang="en-US" sz="1000" b="0" i="1" noProof="0" smtClean="0">
                            <a:latin typeface="Cambria Math" panose="02040503050406030204" pitchFamily="18" charset="0"/>
                          </a:rPr>
                          <m:t>𝑟</m:t>
                        </m:r>
                      </m:sub>
                    </m:sSub>
                    <m:r>
                      <a:rPr lang="en-US" sz="1000" b="0" i="1" noProof="0" smtClean="0">
                        <a:latin typeface="Cambria Math" panose="02040503050406030204" pitchFamily="18" charset="0"/>
                      </a:rPr>
                      <m:t>=</m:t>
                    </m:r>
                    <m:rad>
                      <m:radPr>
                        <m:degHide m:val="on"/>
                        <m:ctrlPr>
                          <a:rPr lang="en-US" sz="1000" b="0" i="1" noProof="0" smtClean="0">
                            <a:latin typeface="Cambria Math" panose="02040503050406030204" pitchFamily="18" charset="0"/>
                          </a:rPr>
                        </m:ctrlPr>
                      </m:radPr>
                      <m:deg/>
                      <m:e>
                        <m:sSubSup>
                          <m:sSubSupPr>
                            <m:ctrlPr>
                              <a:rPr lang="en-US" sz="1000" i="1" noProof="0" smtClean="0">
                                <a:latin typeface="Cambria Math" panose="02040503050406030204" pitchFamily="18" charset="0"/>
                              </a:rPr>
                            </m:ctrlPr>
                          </m:sSubSupPr>
                          <m:e>
                            <m:r>
                              <m:rPr>
                                <m:nor/>
                              </m:rPr>
                              <a:rPr lang="en-US" sz="1000" noProof="0" smtClean="0"/>
                              <m:t>Ω</m:t>
                            </m:r>
                          </m:e>
                          <m:sub>
                            <m:r>
                              <a:rPr lang="en-US" sz="1000" i="1" noProof="0" smtClean="0">
                                <a:latin typeface="Cambria Math" panose="02040503050406030204" pitchFamily="18" charset="0"/>
                              </a:rPr>
                              <m:t>0</m:t>
                            </m:r>
                          </m:sub>
                          <m:sup>
                            <m:r>
                              <a:rPr lang="en-US" sz="1000" i="1" noProof="0" smtClean="0">
                                <a:latin typeface="Cambria Math" panose="02040503050406030204" pitchFamily="18" charset="0"/>
                              </a:rPr>
                              <m:t>2</m:t>
                            </m:r>
                          </m:sup>
                        </m:sSubSup>
                        <m:r>
                          <a:rPr lang="en-US" sz="1000" b="0" i="1" noProof="0" smtClean="0">
                            <a:latin typeface="Cambria Math" panose="02040503050406030204" pitchFamily="18" charset="0"/>
                          </a:rPr>
                          <m:t>+</m:t>
                        </m:r>
                        <m:sSup>
                          <m:sSupPr>
                            <m:ctrlPr>
                              <a:rPr lang="en-US" sz="1000" i="1" noProof="0" smtClean="0">
                                <a:latin typeface="Cambria Math" panose="02040503050406030204" pitchFamily="18" charset="0"/>
                              </a:rPr>
                            </m:ctrlPr>
                          </m:sSupPr>
                          <m:e>
                            <m:r>
                              <a:rPr lang="en-US" sz="1000" i="1" noProof="0" smtClean="0">
                                <a:latin typeface="Cambria Math" panose="02040503050406030204" pitchFamily="18" charset="0"/>
                                <a:ea typeface="Cambria Math" panose="02040503050406030204" pitchFamily="18" charset="0"/>
                              </a:rPr>
                              <m:t>𝛿</m:t>
                            </m:r>
                          </m:e>
                          <m:sup>
                            <m:r>
                              <a:rPr lang="en-US" sz="1000" i="1" noProof="0" smtClean="0">
                                <a:latin typeface="Cambria Math" panose="02040503050406030204" pitchFamily="18" charset="0"/>
                              </a:rPr>
                              <m:t>2</m:t>
                            </m:r>
                          </m:sup>
                        </m:sSup>
                      </m:e>
                    </m:rad>
                  </m:oMath>
                </a14:m>
                <a:r>
                  <a:rPr lang="en-US" noProof="0" dirty="0"/>
                  <a:t>​</a:t>
                </a:r>
              </a:p>
            </p:txBody>
          </p:sp>
        </mc:Choice>
        <mc:Fallback xmlns="">
          <p:sp>
            <p:nvSpPr>
              <p:cNvPr id="2062" name="TextBox 2061">
                <a:extLst>
                  <a:ext uri="{FF2B5EF4-FFF2-40B4-BE49-F238E27FC236}">
                    <a16:creationId xmlns:a16="http://schemas.microsoft.com/office/drawing/2014/main" id="{6535D684-3695-31FA-BC8B-E49F620C6A8B}"/>
                  </a:ext>
                </a:extLst>
              </p:cNvPr>
              <p:cNvSpPr txBox="1">
                <a:spLocks noRot="1" noChangeAspect="1" noMove="1" noResize="1" noEditPoints="1" noAdjustHandles="1" noChangeArrowheads="1" noChangeShapeType="1" noTextEdit="1"/>
              </p:cNvSpPr>
              <p:nvPr/>
            </p:nvSpPr>
            <p:spPr>
              <a:xfrm>
                <a:off x="7009868" y="2710679"/>
                <a:ext cx="1770295" cy="405496"/>
              </a:xfrm>
              <a:prstGeom prst="rect">
                <a:avLst/>
              </a:prstGeom>
              <a:blipFill>
                <a:blip r:embed="rId8"/>
                <a:stretch>
                  <a:fillRect t="-9091" b="-1515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63" name="TextBox 2062">
                <a:extLst>
                  <a:ext uri="{FF2B5EF4-FFF2-40B4-BE49-F238E27FC236}">
                    <a16:creationId xmlns:a16="http://schemas.microsoft.com/office/drawing/2014/main" id="{B197B2A1-B1A1-55B3-38EA-23558A196BA0}"/>
                  </a:ext>
                </a:extLst>
              </p:cNvPr>
              <p:cNvSpPr txBox="1"/>
              <p:nvPr/>
            </p:nvSpPr>
            <p:spPr>
              <a:xfrm>
                <a:off x="8586899" y="2607208"/>
                <a:ext cx="3382817" cy="582147"/>
              </a:xfrm>
              <a:prstGeom prst="rect">
                <a:avLst/>
              </a:prstGeom>
              <a:noFill/>
            </p:spPr>
            <p:txBody>
              <a:bodyPr wrap="square">
                <a:spAutoFit/>
              </a:bodyPr>
              <a:lstStyle/>
              <a:p>
                <a:r>
                  <a:rPr lang="en-US" noProof="0" dirty="0"/>
                  <a:t>P(</a:t>
                </a:r>
                <a:r>
                  <a:rPr lang="en-US" noProof="0" dirty="0" err="1"/>
                  <a:t>δ,t</a:t>
                </a:r>
                <a:r>
                  <a:rPr lang="en-US" noProof="0" dirty="0"/>
                  <a:t>)=</a:t>
                </a:r>
                <a14:m>
                  <m:oMath xmlns:m="http://schemas.openxmlformats.org/officeDocument/2006/math">
                    <m:f>
                      <m:fPr>
                        <m:ctrlPr>
                          <a:rPr lang="en-US" i="1" noProof="0" smtClean="0">
                            <a:latin typeface="Cambria Math" panose="02040503050406030204" pitchFamily="18" charset="0"/>
                          </a:rPr>
                        </m:ctrlPr>
                      </m:fPr>
                      <m:num>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0</m:t>
                            </m:r>
                          </m:sub>
                          <m:sup>
                            <m:r>
                              <a:rPr lang="en-US" i="1" noProof="0" smtClean="0">
                                <a:latin typeface="Cambria Math" panose="02040503050406030204" pitchFamily="18" charset="0"/>
                              </a:rPr>
                              <m:t>2</m:t>
                            </m:r>
                          </m:sup>
                        </m:sSubSup>
                      </m:num>
                      <m:den>
                        <m:sSubSup>
                          <m:sSubSupPr>
                            <m:ctrlPr>
                              <a:rPr lang="en-US" i="1" noProof="0" smtClean="0">
                                <a:latin typeface="Cambria Math" panose="02040503050406030204" pitchFamily="18" charset="0"/>
                              </a:rPr>
                            </m:ctrlPr>
                          </m:sSubSupPr>
                          <m:e>
                            <m:r>
                              <m:rPr>
                                <m:nor/>
                              </m:rPr>
                              <a:rPr lang="en-US" noProof="0" smtClean="0"/>
                              <m:t>Ω</m:t>
                            </m:r>
                          </m:e>
                          <m:sub>
                            <m:r>
                              <a:rPr lang="en-US" i="1" noProof="0" smtClean="0">
                                <a:latin typeface="Cambria Math" panose="02040503050406030204" pitchFamily="18" charset="0"/>
                              </a:rPr>
                              <m:t>𝑟</m:t>
                            </m:r>
                          </m:sub>
                          <m:sup>
                            <m:r>
                              <a:rPr lang="en-US" i="1" noProof="0" smtClean="0">
                                <a:latin typeface="Cambria Math" panose="02040503050406030204" pitchFamily="18" charset="0"/>
                              </a:rPr>
                              <m:t>2</m:t>
                            </m:r>
                          </m:sup>
                        </m:sSubSup>
                      </m:den>
                    </m:f>
                    <m:sSup>
                      <m:sSupPr>
                        <m:ctrlPr>
                          <a:rPr lang="en-US" i="1" noProof="0" smtClean="0">
                            <a:latin typeface="Cambria Math" panose="02040503050406030204" pitchFamily="18" charset="0"/>
                          </a:rPr>
                        </m:ctrlPr>
                      </m:sSupPr>
                      <m:e>
                        <m:r>
                          <a:rPr lang="en-US" i="1" noProof="0" smtClean="0">
                            <a:latin typeface="Cambria Math" panose="02040503050406030204" pitchFamily="18" charset="0"/>
                          </a:rPr>
                          <m:t>𝑠𝑖𝑛</m:t>
                        </m:r>
                      </m:e>
                      <m:sup>
                        <m:r>
                          <a:rPr lang="en-US" i="1" noProof="0" smtClean="0">
                            <a:latin typeface="Cambria Math" panose="02040503050406030204" pitchFamily="18" charset="0"/>
                          </a:rPr>
                          <m:t>2</m:t>
                        </m:r>
                      </m:sup>
                    </m:sSup>
                    <m:d>
                      <m:dPr>
                        <m:ctrlPr>
                          <a:rPr lang="en-US" i="1" noProof="0" smtClean="0">
                            <a:latin typeface="Cambria Math" panose="02040503050406030204" pitchFamily="18" charset="0"/>
                          </a:rPr>
                        </m:ctrlPr>
                      </m:dPr>
                      <m:e>
                        <m:f>
                          <m:fPr>
                            <m:ctrlPr>
                              <a:rPr lang="en-US" i="1" noProof="0" smtClean="0">
                                <a:latin typeface="Cambria Math" panose="02040503050406030204" pitchFamily="18" charset="0"/>
                              </a:rPr>
                            </m:ctrlPr>
                          </m:fPr>
                          <m:num>
                            <m:sSub>
                              <m:sSubPr>
                                <m:ctrlPr>
                                  <a:rPr lang="en-US" i="1" noProof="0" smtClean="0">
                                    <a:latin typeface="Cambria Math" panose="02040503050406030204" pitchFamily="18" charset="0"/>
                                  </a:rPr>
                                </m:ctrlPr>
                              </m:sSubPr>
                              <m:e>
                                <m:r>
                                  <m:rPr>
                                    <m:nor/>
                                  </m:rPr>
                                  <a:rPr lang="en-US" noProof="0" smtClean="0"/>
                                  <m:t>Ω</m:t>
                                </m:r>
                              </m:e>
                              <m:sub>
                                <m:r>
                                  <a:rPr lang="en-US" i="1" noProof="0" smtClean="0">
                                    <a:latin typeface="Cambria Math" panose="02040503050406030204" pitchFamily="18" charset="0"/>
                                  </a:rPr>
                                  <m:t>𝑟</m:t>
                                </m:r>
                              </m:sub>
                            </m:sSub>
                            <m:r>
                              <a:rPr lang="en-US" i="1" noProof="0" smtClean="0">
                                <a:latin typeface="Cambria Math" panose="02040503050406030204" pitchFamily="18" charset="0"/>
                                <a:ea typeface="Cambria Math" panose="02040503050406030204" pitchFamily="18" charset="0"/>
                              </a:rPr>
                              <m:t>𝜏</m:t>
                            </m:r>
                          </m:num>
                          <m:den>
                            <m:r>
                              <a:rPr lang="en-US" i="1" noProof="0" smtClean="0">
                                <a:latin typeface="Cambria Math" panose="02040503050406030204" pitchFamily="18" charset="0"/>
                              </a:rPr>
                              <m:t>2</m:t>
                            </m:r>
                          </m:den>
                        </m:f>
                      </m:e>
                    </m:d>
                  </m:oMath>
                </a14:m>
                <a:r>
                  <a:rPr lang="en-US" noProof="0" dirty="0"/>
                  <a:t> </a:t>
                </a:r>
                <a14:m>
                  <m:oMath xmlns:m="http://schemas.openxmlformats.org/officeDocument/2006/math">
                    <m:sSup>
                      <m:sSupPr>
                        <m:ctrlPr>
                          <a:rPr lang="en-US" i="1" noProof="0" smtClean="0">
                            <a:latin typeface="Cambria Math" panose="02040503050406030204" pitchFamily="18" charset="0"/>
                          </a:rPr>
                        </m:ctrlPr>
                      </m:sSupPr>
                      <m:e>
                        <m:r>
                          <a:rPr lang="en-US" b="0" i="1" noProof="0" smtClean="0">
                            <a:latin typeface="Cambria Math" panose="02040503050406030204" pitchFamily="18" charset="0"/>
                          </a:rPr>
                          <m:t>𝑐𝑜𝑠</m:t>
                        </m:r>
                      </m:e>
                      <m:sup>
                        <m:r>
                          <a:rPr lang="en-US" i="1" noProof="0" smtClean="0">
                            <a:latin typeface="Cambria Math" panose="02040503050406030204" pitchFamily="18" charset="0"/>
                          </a:rPr>
                          <m:t>2</m:t>
                        </m:r>
                      </m:sup>
                    </m:sSup>
                    <m:d>
                      <m:dPr>
                        <m:ctrlPr>
                          <a:rPr lang="en-US" i="1" noProof="0" smtClean="0">
                            <a:latin typeface="Cambria Math" panose="02040503050406030204" pitchFamily="18" charset="0"/>
                          </a:rPr>
                        </m:ctrlPr>
                      </m:dPr>
                      <m:e>
                        <m:f>
                          <m:fPr>
                            <m:ctrlPr>
                              <a:rPr lang="en-US" i="1" noProof="0" smtClean="0">
                                <a:latin typeface="Cambria Math" panose="02040503050406030204" pitchFamily="18" charset="0"/>
                              </a:rPr>
                            </m:ctrlPr>
                          </m:fPr>
                          <m:num>
                            <m:r>
                              <m:rPr>
                                <m:nor/>
                              </m:rPr>
                              <a:rPr lang="en-US" noProof="0" smtClean="0"/>
                              <m:t>δ</m:t>
                            </m:r>
                            <m:r>
                              <m:rPr>
                                <m:nor/>
                              </m:rPr>
                              <a:rPr lang="en-US" b="0" i="0" noProof="0" smtClean="0"/>
                              <m:t>T</m:t>
                            </m:r>
                          </m:num>
                          <m:den>
                            <m:r>
                              <a:rPr lang="en-US" i="1" noProof="0" smtClean="0">
                                <a:latin typeface="Cambria Math" panose="02040503050406030204" pitchFamily="18" charset="0"/>
                              </a:rPr>
                              <m:t>2</m:t>
                            </m:r>
                          </m:den>
                        </m:f>
                      </m:e>
                    </m:d>
                  </m:oMath>
                </a14:m>
                <a:endParaRPr lang="en-US" noProof="0" dirty="0"/>
              </a:p>
            </p:txBody>
          </p:sp>
        </mc:Choice>
        <mc:Fallback xmlns="">
          <p:sp>
            <p:nvSpPr>
              <p:cNvPr id="2063" name="TextBox 2062">
                <a:extLst>
                  <a:ext uri="{FF2B5EF4-FFF2-40B4-BE49-F238E27FC236}">
                    <a16:creationId xmlns:a16="http://schemas.microsoft.com/office/drawing/2014/main" id="{B197B2A1-B1A1-55B3-38EA-23558A196BA0}"/>
                  </a:ext>
                </a:extLst>
              </p:cNvPr>
              <p:cNvSpPr txBox="1">
                <a:spLocks noRot="1" noChangeAspect="1" noMove="1" noResize="1" noEditPoints="1" noAdjustHandles="1" noChangeArrowheads="1" noChangeShapeType="1" noTextEdit="1"/>
              </p:cNvSpPr>
              <p:nvPr/>
            </p:nvSpPr>
            <p:spPr>
              <a:xfrm>
                <a:off x="8586899" y="2607208"/>
                <a:ext cx="3382817" cy="582147"/>
              </a:xfrm>
              <a:prstGeom prst="rect">
                <a:avLst/>
              </a:prstGeom>
              <a:blipFill>
                <a:blip r:embed="rId9"/>
                <a:stretch>
                  <a:fillRect l="-1622"/>
                </a:stretch>
              </a:blipFill>
            </p:spPr>
            <p:txBody>
              <a:bodyPr/>
              <a:lstStyle/>
              <a:p>
                <a:r>
                  <a:rPr lang="fr-FR">
                    <a:noFill/>
                  </a:rPr>
                  <a:t> </a:t>
                </a:r>
              </a:p>
            </p:txBody>
          </p:sp>
        </mc:Fallback>
      </mc:AlternateContent>
      <p:sp>
        <p:nvSpPr>
          <p:cNvPr id="2064" name="Arrow: Right 2063">
            <a:extLst>
              <a:ext uri="{FF2B5EF4-FFF2-40B4-BE49-F238E27FC236}">
                <a16:creationId xmlns:a16="http://schemas.microsoft.com/office/drawing/2014/main" id="{4887EF27-A698-EE26-0EA8-2664D4E0BBA8}"/>
              </a:ext>
            </a:extLst>
          </p:cNvPr>
          <p:cNvSpPr/>
          <p:nvPr/>
        </p:nvSpPr>
        <p:spPr>
          <a:xfrm>
            <a:off x="3757505" y="2078057"/>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65" name="Arrow: Right 2064">
            <a:extLst>
              <a:ext uri="{FF2B5EF4-FFF2-40B4-BE49-F238E27FC236}">
                <a16:creationId xmlns:a16="http://schemas.microsoft.com/office/drawing/2014/main" id="{97184906-A136-C678-4CC0-13EA5A326AFC}"/>
              </a:ext>
            </a:extLst>
          </p:cNvPr>
          <p:cNvSpPr/>
          <p:nvPr/>
        </p:nvSpPr>
        <p:spPr>
          <a:xfrm>
            <a:off x="7810329" y="2072421"/>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Content Placeholder 1">
            <a:extLst>
              <a:ext uri="{FF2B5EF4-FFF2-40B4-BE49-F238E27FC236}">
                <a16:creationId xmlns:a16="http://schemas.microsoft.com/office/drawing/2014/main" id="{D76324C8-0B44-72BA-EB27-E81F760F7385}"/>
              </a:ext>
            </a:extLst>
          </p:cNvPr>
          <p:cNvSpPr txBox="1">
            <a:spLocks/>
          </p:cNvSpPr>
          <p:nvPr/>
        </p:nvSpPr>
        <p:spPr>
          <a:xfrm>
            <a:off x="222283" y="799489"/>
            <a:ext cx="3369330" cy="319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noProof="0" dirty="0">
                <a:cs typeface="Arial" panose="020B0604020202020204" pitchFamily="34" charset="0"/>
              </a:rPr>
              <a:t>Preliminary results </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Measurements on Na</a:t>
            </a:r>
          </a:p>
          <a:p>
            <a:pPr marL="0" indent="0">
              <a:buFont typeface="Arial" panose="020B0604020202020204" pitchFamily="34" charset="0"/>
              <a:buNone/>
            </a:pPr>
            <a:r>
              <a:rPr lang="en-US" sz="2000" noProof="0" dirty="0">
                <a:cs typeface="Arial" panose="020B0604020202020204" pitchFamily="34" charset="0"/>
              </a:rPr>
              <a:t> </a:t>
            </a:r>
            <a:r>
              <a:rPr lang="en-US" sz="2000" b="1" noProof="0" dirty="0">
                <a:latin typeface="Calibri" panose="020F0502020204030204" pitchFamily="34" charset="0"/>
                <a:ea typeface="Calibri" panose="020F0502020204030204" pitchFamily="34" charset="0"/>
                <a:cs typeface="Calibri" panose="020F0502020204030204" pitchFamily="34" charset="0"/>
              </a:rPr>
              <a:t>Spectral width : 20-30 </a:t>
            </a:r>
            <a:r>
              <a:rPr lang="en-US" sz="2000" b="1" noProof="0" dirty="0" err="1">
                <a:latin typeface="Calibri" panose="020F0502020204030204" pitchFamily="34" charset="0"/>
                <a:ea typeface="Calibri" panose="020F0502020204030204" pitchFamily="34" charset="0"/>
                <a:cs typeface="Calibri" panose="020F0502020204030204" pitchFamily="34" charset="0"/>
              </a:rPr>
              <a:t>KHz</a:t>
            </a:r>
            <a:endParaRPr lang="en-US" sz="2000" b="1"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noProof="0" dirty="0">
                <a:latin typeface="Calibri" panose="020F0502020204030204" pitchFamily="34" charset="0"/>
                <a:ea typeface="Calibri" panose="020F0502020204030204" pitchFamily="34" charset="0"/>
                <a:cs typeface="Calibri" panose="020F0502020204030204" pitchFamily="34" charset="0"/>
              </a:rPr>
              <a:t>Accord to literature :  </a:t>
            </a:r>
          </a:p>
          <a:p>
            <a:pPr marL="0" indent="0">
              <a:buFont typeface="Arial" panose="020B0604020202020204" pitchFamily="34" charset="0"/>
              <a:buNone/>
            </a:pPr>
            <a:r>
              <a:rPr lang="en-US" sz="2000" noProof="0" dirty="0">
                <a:latin typeface="Calibri" panose="020F0502020204030204" pitchFamily="34" charset="0"/>
                <a:ea typeface="Calibri" panose="020F0502020204030204" pitchFamily="34" charset="0"/>
                <a:cs typeface="Calibri" panose="020F0502020204030204" pitchFamily="34" charset="0"/>
              </a:rPr>
              <a:t>ΔA</a:t>
            </a:r>
            <a:r>
              <a:rPr lang="en-US" sz="1100" noProof="0" dirty="0">
                <a:latin typeface="Calibri" panose="020F0502020204030204" pitchFamily="34" charset="0"/>
                <a:ea typeface="Calibri" panose="020F0502020204030204" pitchFamily="34" charset="0"/>
                <a:cs typeface="Calibri" panose="020F0502020204030204" pitchFamily="34" charset="0"/>
              </a:rPr>
              <a:t>HFS</a:t>
            </a:r>
            <a:r>
              <a:rPr lang="en-US" sz="2000" noProof="0" dirty="0">
                <a:latin typeface="Calibri" panose="020F0502020204030204" pitchFamily="34" charset="0"/>
                <a:ea typeface="Calibri" panose="020F0502020204030204" pitchFamily="34" charset="0"/>
                <a:cs typeface="Calibri" panose="020F0502020204030204" pitchFamily="34" charset="0"/>
              </a:rPr>
              <a:t> = 200Hz</a:t>
            </a:r>
          </a:p>
          <a:p>
            <a:pPr marL="0" indent="0">
              <a:buFont typeface="Arial" panose="020B0604020202020204" pitchFamily="34" charset="0"/>
              <a:buNone/>
            </a:pPr>
            <a:r>
              <a:rPr lang="en-US" sz="2000" noProof="0" dirty="0" err="1">
                <a:cs typeface="Arial" panose="020B0604020202020204" pitchFamily="34" charset="0"/>
              </a:rPr>
              <a:t>Systématics</a:t>
            </a:r>
            <a:r>
              <a:rPr lang="en-US" sz="2000" noProof="0" dirty="0">
                <a:cs typeface="Arial" panose="020B0604020202020204" pitchFamily="34" charset="0"/>
              </a:rPr>
              <a:t> : ~100Hz</a:t>
            </a:r>
          </a:p>
          <a:p>
            <a:pPr marL="0" indent="0">
              <a:buFont typeface="Arial" panose="020B0604020202020204" pitchFamily="34" charset="0"/>
              <a:buNone/>
            </a:pPr>
            <a:endParaRPr lang="en-US" sz="1800" noProof="0" dirty="0">
              <a:cs typeface="Arial" panose="020B0604020202020204" pitchFamily="34" charset="0"/>
            </a:endParaRPr>
          </a:p>
        </p:txBody>
      </p:sp>
      <p:sp>
        <p:nvSpPr>
          <p:cNvPr id="11" name="TextBox 10">
            <a:extLst>
              <a:ext uri="{FF2B5EF4-FFF2-40B4-BE49-F238E27FC236}">
                <a16:creationId xmlns:a16="http://schemas.microsoft.com/office/drawing/2014/main" id="{63ECE7B3-0BD2-97FC-F512-6E461DD7DCEA}"/>
              </a:ext>
            </a:extLst>
          </p:cNvPr>
          <p:cNvSpPr txBox="1"/>
          <p:nvPr/>
        </p:nvSpPr>
        <p:spPr>
          <a:xfrm>
            <a:off x="4217825" y="799489"/>
            <a:ext cx="3638029" cy="1600438"/>
          </a:xfrm>
          <a:prstGeom prst="rect">
            <a:avLst/>
          </a:prstGeom>
          <a:noFill/>
        </p:spPr>
        <p:txBody>
          <a:bodyPr wrap="square">
            <a:spAutoFit/>
          </a:bodyPr>
          <a:lstStyle/>
          <a:p>
            <a:pPr marL="0" indent="0">
              <a:buFont typeface="Arial" panose="020B0604020202020204" pitchFamily="34" charset="0"/>
              <a:buNone/>
            </a:pPr>
            <a:r>
              <a:rPr lang="en-US" sz="2000" b="1" noProof="0" dirty="0">
                <a:cs typeface="Arial" panose="020B0604020202020204" pitchFamily="34" charset="0"/>
              </a:rPr>
              <a:t>Rabi oscillation</a:t>
            </a:r>
            <a:r>
              <a:rPr lang="en-US" sz="2000" noProof="0" dirty="0">
                <a:cs typeface="Arial" panose="020B0604020202020204" pitchFamily="34" charset="0"/>
              </a:rPr>
              <a:t>: </a:t>
            </a:r>
          </a:p>
          <a:p>
            <a:pPr marL="0" indent="0">
              <a:buFont typeface="Arial" panose="020B0604020202020204" pitchFamily="34" charset="0"/>
              <a:buNone/>
            </a:pPr>
            <a:r>
              <a:rPr lang="en-US" sz="2000" noProof="0" dirty="0">
                <a:cs typeface="Arial" panose="020B0604020202020204" pitchFamily="34" charset="0"/>
              </a:rPr>
              <a:t>Coherent excitation</a:t>
            </a:r>
          </a:p>
          <a:p>
            <a:endParaRPr lang="en-US" sz="2000" noProof="0" dirty="0"/>
          </a:p>
          <a:p>
            <a:r>
              <a:rPr lang="en-US" sz="2000" b="1" noProof="0" dirty="0">
                <a:latin typeface="Calibri" panose="020F0502020204030204" pitchFamily="34" charset="0"/>
                <a:ea typeface="Calibri" panose="020F0502020204030204" pitchFamily="34" charset="0"/>
                <a:cs typeface="Calibri" panose="020F0502020204030204" pitchFamily="34" charset="0"/>
              </a:rPr>
              <a:t>Spectral width </a:t>
            </a:r>
            <a:r>
              <a:rPr lang="en-US" sz="2000" b="1" noProof="0" dirty="0"/>
              <a:t>: ~10 </a:t>
            </a:r>
            <a:r>
              <a:rPr lang="en-US" sz="2000" b="1" noProof="0" dirty="0" err="1"/>
              <a:t>KHz</a:t>
            </a:r>
            <a:endParaRPr lang="en-US" sz="2000" b="1" noProof="0" dirty="0"/>
          </a:p>
          <a:p>
            <a:pPr marL="0" indent="0">
              <a:buFont typeface="Arial" panose="020B0604020202020204" pitchFamily="34" charset="0"/>
              <a:buNone/>
            </a:pPr>
            <a:endParaRPr lang="en-US" sz="1800" noProof="0" dirty="0">
              <a:cs typeface="Arial" panose="020B0604020202020204" pitchFamily="34" charset="0"/>
            </a:endParaRPr>
          </a:p>
        </p:txBody>
      </p:sp>
      <p:sp>
        <p:nvSpPr>
          <p:cNvPr id="14" name="Rectangle 13">
            <a:extLst>
              <a:ext uri="{FF2B5EF4-FFF2-40B4-BE49-F238E27FC236}">
                <a16:creationId xmlns:a16="http://schemas.microsoft.com/office/drawing/2014/main" id="{3E5C2659-A1F3-4C9A-A16E-E6A8C4E8BCFD}"/>
              </a:ext>
            </a:extLst>
          </p:cNvPr>
          <p:cNvSpPr/>
          <p:nvPr/>
        </p:nvSpPr>
        <p:spPr>
          <a:xfrm>
            <a:off x="1789471" y="4886632"/>
            <a:ext cx="589935" cy="1468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3278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32EE7-AA3A-4093-D171-CFD0DD413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A62DC-A0DD-9E96-18B8-8A07BE7F308B}"/>
              </a:ext>
            </a:extLst>
          </p:cNvPr>
          <p:cNvSpPr>
            <a:spLocks noGrp="1"/>
          </p:cNvSpPr>
          <p:nvPr>
            <p:ph type="title"/>
          </p:nvPr>
        </p:nvSpPr>
        <p:spPr/>
        <p:txBody>
          <a:bodyPr/>
          <a:lstStyle/>
          <a:p>
            <a:r>
              <a:rPr lang="en-US" noProof="0" dirty="0"/>
              <a:t>Proof of concept</a:t>
            </a:r>
          </a:p>
        </p:txBody>
      </p:sp>
      <p:sp>
        <p:nvSpPr>
          <p:cNvPr id="4" name="Slide Number Placeholder 3">
            <a:extLst>
              <a:ext uri="{FF2B5EF4-FFF2-40B4-BE49-F238E27FC236}">
                <a16:creationId xmlns:a16="http://schemas.microsoft.com/office/drawing/2014/main" id="{B58FE035-C353-B864-92A2-DDE87EE9E52E}"/>
              </a:ext>
            </a:extLst>
          </p:cNvPr>
          <p:cNvSpPr>
            <a:spLocks noGrp="1"/>
          </p:cNvSpPr>
          <p:nvPr>
            <p:ph type="sldNum" sz="quarter" idx="12"/>
          </p:nvPr>
        </p:nvSpPr>
        <p:spPr/>
        <p:txBody>
          <a:bodyPr/>
          <a:lstStyle/>
          <a:p>
            <a:fld id="{F8F1DF15-C229-48B7-BAF9-986BF1C52604}" type="slidenum">
              <a:rPr lang="en-US" noProof="0" smtClean="0"/>
              <a:pPr/>
              <a:t>27</a:t>
            </a:fld>
            <a:endParaRPr lang="en-US" noProof="0" dirty="0"/>
          </a:p>
        </p:txBody>
      </p:sp>
      <p:pic>
        <p:nvPicPr>
          <p:cNvPr id="9" name="Picture 8">
            <a:extLst>
              <a:ext uri="{FF2B5EF4-FFF2-40B4-BE49-F238E27FC236}">
                <a16:creationId xmlns:a16="http://schemas.microsoft.com/office/drawing/2014/main" id="{4F6A8F02-84CB-6E19-0723-3F874676144C}"/>
              </a:ext>
            </a:extLst>
          </p:cNvPr>
          <p:cNvPicPr>
            <a:picLocks noChangeAspect="1"/>
          </p:cNvPicPr>
          <p:nvPr/>
        </p:nvPicPr>
        <p:blipFill>
          <a:blip r:embed="rId2">
            <a:extLst>
              <a:ext uri="{28A0092B-C50C-407E-A947-70E740481C1C}">
                <a14:useLocalDpi xmlns:a14="http://schemas.microsoft.com/office/drawing/2010/main" val="0"/>
              </a:ext>
            </a:extLst>
          </a:blip>
          <a:srcRect l="8710" r="1"/>
          <a:stretch>
            <a:fillRect/>
          </a:stretch>
        </p:blipFill>
        <p:spPr>
          <a:xfrm>
            <a:off x="42857" y="4222376"/>
            <a:ext cx="4014998" cy="2477040"/>
          </a:xfrm>
          <a:prstGeom prst="rect">
            <a:avLst/>
          </a:prstGeom>
        </p:spPr>
      </p:pic>
      <p:pic>
        <p:nvPicPr>
          <p:cNvPr id="5" name="Picture 4">
            <a:extLst>
              <a:ext uri="{FF2B5EF4-FFF2-40B4-BE49-F238E27FC236}">
                <a16:creationId xmlns:a16="http://schemas.microsoft.com/office/drawing/2014/main" id="{2866B997-B19D-1C5F-B6F2-CBBE6F51EF30}"/>
              </a:ext>
            </a:extLst>
          </p:cNvPr>
          <p:cNvPicPr>
            <a:picLocks noChangeAspect="1"/>
          </p:cNvPicPr>
          <p:nvPr/>
        </p:nvPicPr>
        <p:blipFill>
          <a:blip r:embed="rId3"/>
          <a:srcRect l="8857"/>
          <a:stretch>
            <a:fillRect/>
          </a:stretch>
        </p:blipFill>
        <p:spPr>
          <a:xfrm>
            <a:off x="4129088" y="4222376"/>
            <a:ext cx="4055602" cy="2477040"/>
          </a:xfrm>
          <a:prstGeom prst="rect">
            <a:avLst/>
          </a:prstGeom>
        </p:spPr>
      </p:pic>
      <p:sp>
        <p:nvSpPr>
          <p:cNvPr id="6" name="Freeform: Shape 5">
            <a:extLst>
              <a:ext uri="{FF2B5EF4-FFF2-40B4-BE49-F238E27FC236}">
                <a16:creationId xmlns:a16="http://schemas.microsoft.com/office/drawing/2014/main" id="{1C0D3376-BFD1-7CA5-77CE-F3C8C0471A63}"/>
              </a:ext>
            </a:extLst>
          </p:cNvPr>
          <p:cNvSpPr/>
          <p:nvPr/>
        </p:nvSpPr>
        <p:spPr>
          <a:xfrm>
            <a:off x="4233494" y="4323588"/>
            <a:ext cx="3863936" cy="2032000"/>
          </a:xfrm>
          <a:custGeom>
            <a:avLst/>
            <a:gdLst>
              <a:gd name="connsiteX0" fmla="*/ 0 w 5592762"/>
              <a:gd name="connsiteY0" fmla="*/ 3000541 h 3022897"/>
              <a:gd name="connsiteX1" fmla="*/ 990600 w 5592762"/>
              <a:gd name="connsiteY1" fmla="*/ 2876716 h 3022897"/>
              <a:gd name="connsiteX2" fmla="*/ 1552575 w 5592762"/>
              <a:gd name="connsiteY2" fmla="*/ 2790991 h 3022897"/>
              <a:gd name="connsiteX3" fmla="*/ 2143125 w 5592762"/>
              <a:gd name="connsiteY3" fmla="*/ 2343316 h 3022897"/>
              <a:gd name="connsiteX4" fmla="*/ 2876550 w 5592762"/>
              <a:gd name="connsiteY4" fmla="*/ 166 h 3022897"/>
              <a:gd name="connsiteX5" fmla="*/ 3581400 w 5592762"/>
              <a:gd name="connsiteY5" fmla="*/ 2467141 h 3022897"/>
              <a:gd name="connsiteX6" fmla="*/ 4219575 w 5592762"/>
              <a:gd name="connsiteY6" fmla="*/ 2810041 h 3022897"/>
              <a:gd name="connsiteX7" fmla="*/ 4848225 w 5592762"/>
              <a:gd name="connsiteY7" fmla="*/ 2876716 h 3022897"/>
              <a:gd name="connsiteX8" fmla="*/ 5524500 w 5592762"/>
              <a:gd name="connsiteY8" fmla="*/ 3010066 h 3022897"/>
              <a:gd name="connsiteX9" fmla="*/ 5534025 w 5592762"/>
              <a:gd name="connsiteY9" fmla="*/ 3010066 h 302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2762" h="3022897">
                <a:moveTo>
                  <a:pt x="0" y="3000541"/>
                </a:moveTo>
                <a:lnTo>
                  <a:pt x="990600" y="2876716"/>
                </a:lnTo>
                <a:cubicBezTo>
                  <a:pt x="1249363" y="2841791"/>
                  <a:pt x="1360488" y="2879891"/>
                  <a:pt x="1552575" y="2790991"/>
                </a:cubicBezTo>
                <a:cubicBezTo>
                  <a:pt x="1744662" y="2702091"/>
                  <a:pt x="1922463" y="2808453"/>
                  <a:pt x="2143125" y="2343316"/>
                </a:cubicBezTo>
                <a:cubicBezTo>
                  <a:pt x="2363787" y="1878179"/>
                  <a:pt x="2636838" y="-20472"/>
                  <a:pt x="2876550" y="166"/>
                </a:cubicBezTo>
                <a:cubicBezTo>
                  <a:pt x="3116263" y="20803"/>
                  <a:pt x="3357563" y="1998828"/>
                  <a:pt x="3581400" y="2467141"/>
                </a:cubicBezTo>
                <a:cubicBezTo>
                  <a:pt x="3805238" y="2935453"/>
                  <a:pt x="4008438" y="2741779"/>
                  <a:pt x="4219575" y="2810041"/>
                </a:cubicBezTo>
                <a:cubicBezTo>
                  <a:pt x="4430712" y="2878303"/>
                  <a:pt x="4630737" y="2843378"/>
                  <a:pt x="4848225" y="2876716"/>
                </a:cubicBezTo>
                <a:cubicBezTo>
                  <a:pt x="5065713" y="2910054"/>
                  <a:pt x="5524500" y="3010066"/>
                  <a:pt x="5524500" y="3010066"/>
                </a:cubicBezTo>
                <a:cubicBezTo>
                  <a:pt x="5638800" y="3032291"/>
                  <a:pt x="5586412" y="3021178"/>
                  <a:pt x="5534025" y="3010066"/>
                </a:cubicBezTo>
              </a:path>
            </a:pathLst>
          </a:cu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Arrow: Right 11">
            <a:extLst>
              <a:ext uri="{FF2B5EF4-FFF2-40B4-BE49-F238E27FC236}">
                <a16:creationId xmlns:a16="http://schemas.microsoft.com/office/drawing/2014/main" id="{FEA1A032-4298-3BB3-7BA0-1FD99958C6C6}"/>
              </a:ext>
            </a:extLst>
          </p:cNvPr>
          <p:cNvSpPr/>
          <p:nvPr/>
        </p:nvSpPr>
        <p:spPr>
          <a:xfrm>
            <a:off x="3757505" y="4738236"/>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27C5827C-AD4A-2E8A-5156-EE047721AD57}"/>
              </a:ext>
            </a:extLst>
          </p:cNvPr>
          <p:cNvSpPr/>
          <p:nvPr/>
        </p:nvSpPr>
        <p:spPr>
          <a:xfrm>
            <a:off x="21430" y="6486525"/>
            <a:ext cx="283369" cy="285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054" name="Picture 2053">
            <a:extLst>
              <a:ext uri="{FF2B5EF4-FFF2-40B4-BE49-F238E27FC236}">
                <a16:creationId xmlns:a16="http://schemas.microsoft.com/office/drawing/2014/main" id="{54E42DD0-6562-D75A-A768-75A5A26FB6B8}"/>
              </a:ext>
            </a:extLst>
          </p:cNvPr>
          <p:cNvPicPr>
            <a:picLocks noChangeAspect="1"/>
          </p:cNvPicPr>
          <p:nvPr/>
        </p:nvPicPr>
        <p:blipFill>
          <a:blip r:embed="rId4"/>
          <a:stretch>
            <a:fillRect/>
          </a:stretch>
        </p:blipFill>
        <p:spPr>
          <a:xfrm>
            <a:off x="8215317" y="4222376"/>
            <a:ext cx="3763451" cy="2569888"/>
          </a:xfrm>
          <a:prstGeom prst="rect">
            <a:avLst/>
          </a:prstGeom>
        </p:spPr>
      </p:pic>
      <p:sp>
        <p:nvSpPr>
          <p:cNvPr id="19" name="Arrow: Right 18">
            <a:extLst>
              <a:ext uri="{FF2B5EF4-FFF2-40B4-BE49-F238E27FC236}">
                <a16:creationId xmlns:a16="http://schemas.microsoft.com/office/drawing/2014/main" id="{73A4BD76-B3ED-847C-EF72-79272389698B}"/>
              </a:ext>
            </a:extLst>
          </p:cNvPr>
          <p:cNvSpPr/>
          <p:nvPr/>
        </p:nvSpPr>
        <p:spPr>
          <a:xfrm>
            <a:off x="7843735" y="4738236"/>
            <a:ext cx="743164" cy="716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aphicFrame>
        <p:nvGraphicFramePr>
          <p:cNvPr id="13" name="Table 6">
            <a:extLst>
              <a:ext uri="{FF2B5EF4-FFF2-40B4-BE49-F238E27FC236}">
                <a16:creationId xmlns:a16="http://schemas.microsoft.com/office/drawing/2014/main" id="{245B179E-FAE5-1C97-4B1D-83F848724346}"/>
              </a:ext>
            </a:extLst>
          </p:cNvPr>
          <p:cNvGraphicFramePr>
            <a:graphicFrameLocks/>
          </p:cNvGraphicFramePr>
          <p:nvPr>
            <p:extLst>
              <p:ext uri="{D42A27DB-BD31-4B8C-83A1-F6EECF244321}">
                <p14:modId xmlns:p14="http://schemas.microsoft.com/office/powerpoint/2010/main" val="1497086027"/>
              </p:ext>
            </p:extLst>
          </p:nvPr>
        </p:nvGraphicFramePr>
        <p:xfrm>
          <a:off x="3545679" y="1336696"/>
          <a:ext cx="5306584" cy="2219960"/>
        </p:xfrm>
        <a:graphic>
          <a:graphicData uri="http://schemas.openxmlformats.org/drawingml/2006/table">
            <a:tbl>
              <a:tblPr firstRow="1" bandRow="1">
                <a:tableStyleId>{69CF1AB2-1976-4502-BF36-3FF5EA218861}</a:tableStyleId>
              </a:tblPr>
              <a:tblGrid>
                <a:gridCol w="2653292">
                  <a:extLst>
                    <a:ext uri="{9D8B030D-6E8A-4147-A177-3AD203B41FA5}">
                      <a16:colId xmlns:a16="http://schemas.microsoft.com/office/drawing/2014/main" val="3169426024"/>
                    </a:ext>
                  </a:extLst>
                </a:gridCol>
                <a:gridCol w="2653292">
                  <a:extLst>
                    <a:ext uri="{9D8B030D-6E8A-4147-A177-3AD203B41FA5}">
                      <a16:colId xmlns:a16="http://schemas.microsoft.com/office/drawing/2014/main" val="15738168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 Method</a:t>
                      </a:r>
                      <a:endParaRPr lang="en-US"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Spectral width (FWHM)</a:t>
                      </a:r>
                      <a:endParaRPr lang="en-US" b="1" noProof="0" dirty="0"/>
                    </a:p>
                  </a:txBody>
                  <a:tcPr/>
                </a:tc>
                <a:extLst>
                  <a:ext uri="{0D108BD9-81ED-4DB2-BD59-A6C34878D82A}">
                    <a16:rowId xmlns:a16="http://schemas.microsoft.com/office/drawing/2014/main" val="292782841"/>
                  </a:ext>
                </a:extLst>
              </a:tr>
              <a:tr h="370840">
                <a:tc>
                  <a:txBody>
                    <a:bodyPr/>
                    <a:lstStyle/>
                    <a:p>
                      <a:r>
                        <a:rPr lang="en-US" noProof="0" dirty="0">
                          <a:cs typeface="Arial" panose="020B0604020202020204" pitchFamily="34" charset="0"/>
                        </a:rPr>
                        <a:t>In-gas-cell</a:t>
                      </a:r>
                    </a:p>
                  </a:txBody>
                  <a:tcPr/>
                </a:tc>
                <a:tc>
                  <a:txBody>
                    <a:bodyPr/>
                    <a:lstStyle/>
                    <a:p>
                      <a:r>
                        <a:rPr lang="en-US" noProof="0" dirty="0">
                          <a:cs typeface="Arial" panose="020B0604020202020204" pitchFamily="34" charset="0"/>
                        </a:rPr>
                        <a:t>1.8 GHz</a:t>
                      </a:r>
                    </a:p>
                  </a:txBody>
                  <a:tcPr/>
                </a:tc>
                <a:extLst>
                  <a:ext uri="{0D108BD9-81ED-4DB2-BD59-A6C34878D82A}">
                    <a16:rowId xmlns:a16="http://schemas.microsoft.com/office/drawing/2014/main" val="3417158661"/>
                  </a:ext>
                </a:extLst>
              </a:tr>
              <a:tr h="370840">
                <a:tc>
                  <a:txBody>
                    <a:bodyPr/>
                    <a:lstStyle/>
                    <a:p>
                      <a:r>
                        <a:rPr lang="en-US" sz="1800" noProof="0" dirty="0">
                          <a:latin typeface="Calibri" panose="020F0502020204030204" pitchFamily="34" charset="0"/>
                          <a:ea typeface="Calibri" panose="020F0502020204030204" pitchFamily="34" charset="0"/>
                          <a:cs typeface="Arial" panose="020B0604020202020204" pitchFamily="34" charset="0"/>
                        </a:rPr>
                        <a:t>In-gas-jet</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noProof="0" dirty="0">
                          <a:latin typeface="Calibri" panose="020F0502020204030204" pitchFamily="34" charset="0"/>
                          <a:ea typeface="Calibri" panose="020F0502020204030204" pitchFamily="34" charset="0"/>
                          <a:cs typeface="Arial" panose="020B0604020202020204" pitchFamily="34" charset="0"/>
                        </a:rPr>
                        <a:t>15 MHz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4159382"/>
                  </a:ext>
                </a:extLst>
              </a:tr>
              <a:tr h="370840">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Laser-RF</a:t>
                      </a:r>
                    </a:p>
                  </a:txBody>
                  <a:tcPr/>
                </a:tc>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25 </a:t>
                      </a:r>
                      <a:r>
                        <a:rPr lang="en-US" sz="1800" noProof="0" dirty="0" err="1">
                          <a:latin typeface="Calibri" panose="020F0502020204030204" pitchFamily="34" charset="0"/>
                          <a:ea typeface="Calibri" panose="020F0502020204030204" pitchFamily="34" charset="0"/>
                          <a:cs typeface="Calibri" panose="020F0502020204030204" pitchFamily="34" charset="0"/>
                        </a:rPr>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70383133"/>
                  </a:ext>
                </a:extLst>
              </a:tr>
              <a:tr h="370840">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Rabi-Laser-RF</a:t>
                      </a:r>
                    </a:p>
                  </a:txBody>
                  <a:tcPr/>
                </a:tc>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10 </a:t>
                      </a:r>
                      <a:r>
                        <a:rPr lang="en-US" sz="1800" noProof="0" dirty="0" err="1">
                          <a:latin typeface="Calibri" panose="020F0502020204030204" pitchFamily="34" charset="0"/>
                          <a:ea typeface="Calibri" panose="020F0502020204030204" pitchFamily="34" charset="0"/>
                          <a:cs typeface="Calibri" panose="020F0502020204030204" pitchFamily="34" charset="0"/>
                        </a:rPr>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45645449"/>
                  </a:ext>
                </a:extLst>
              </a:tr>
              <a:tr h="370840">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Ramsey-Laser-RF</a:t>
                      </a:r>
                    </a:p>
                  </a:txBody>
                  <a:tcPr/>
                </a:tc>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2,5 </a:t>
                      </a:r>
                      <a:r>
                        <a:rPr lang="en-US" sz="1800" noProof="0" dirty="0" err="1">
                          <a:latin typeface="Calibri" panose="020F0502020204030204" pitchFamily="34" charset="0"/>
                          <a:ea typeface="Calibri" panose="020F0502020204030204" pitchFamily="34" charset="0"/>
                          <a:cs typeface="Calibri" panose="020F0502020204030204" pitchFamily="34" charset="0"/>
                        </a:rPr>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06740984"/>
                  </a:ext>
                </a:extLst>
              </a:tr>
            </a:tbl>
          </a:graphicData>
        </a:graphic>
      </p:graphicFrame>
      <p:graphicFrame>
        <p:nvGraphicFramePr>
          <p:cNvPr id="14" name="Table 13">
            <a:extLst>
              <a:ext uri="{FF2B5EF4-FFF2-40B4-BE49-F238E27FC236}">
                <a16:creationId xmlns:a16="http://schemas.microsoft.com/office/drawing/2014/main" id="{27529D52-3BDB-71A4-5241-8D91037CFC08}"/>
              </a:ext>
            </a:extLst>
          </p:cNvPr>
          <p:cNvGraphicFramePr>
            <a:graphicFrameLocks noGrp="1"/>
          </p:cNvGraphicFramePr>
          <p:nvPr>
            <p:extLst>
              <p:ext uri="{D42A27DB-BD31-4B8C-83A1-F6EECF244321}">
                <p14:modId xmlns:p14="http://schemas.microsoft.com/office/powerpoint/2010/main" val="1491383478"/>
              </p:ext>
            </p:extLst>
          </p:nvPr>
        </p:nvGraphicFramePr>
        <p:xfrm>
          <a:off x="3541394" y="2454197"/>
          <a:ext cx="5306584" cy="1112520"/>
        </p:xfrm>
        <a:graphic>
          <a:graphicData uri="http://schemas.openxmlformats.org/drawingml/2006/table">
            <a:tbl>
              <a:tblPr firstRow="1" bandRow="1">
                <a:tableStyleId>{C4B1156A-380E-4F78-BDF5-A606A8083BF9}</a:tableStyleId>
              </a:tblPr>
              <a:tblGrid>
                <a:gridCol w="2653292">
                  <a:extLst>
                    <a:ext uri="{9D8B030D-6E8A-4147-A177-3AD203B41FA5}">
                      <a16:colId xmlns:a16="http://schemas.microsoft.com/office/drawing/2014/main" val="656992011"/>
                    </a:ext>
                  </a:extLst>
                </a:gridCol>
                <a:gridCol w="2653292">
                  <a:extLst>
                    <a:ext uri="{9D8B030D-6E8A-4147-A177-3AD203B41FA5}">
                      <a16:colId xmlns:a16="http://schemas.microsoft.com/office/drawing/2014/main" val="3297636772"/>
                    </a:ext>
                  </a:extLst>
                </a:gridCol>
              </a:tblGrid>
              <a:tr h="370840">
                <a:tc>
                  <a:txBody>
                    <a:bodyPr/>
                    <a:lstStyle/>
                    <a:p>
                      <a:r>
                        <a:rPr lang="en-US" sz="1800" b="0" noProof="0" dirty="0"/>
                        <a:t>Laser-RF</a:t>
                      </a:r>
                      <a:endParaRPr lang="en-US" sz="1800" b="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0" noProof="0" dirty="0"/>
                        <a:t>25 </a:t>
                      </a:r>
                      <a:r>
                        <a:rPr lang="en-US" sz="1800" b="0" noProof="0" dirty="0" err="1"/>
                        <a:t>KHz</a:t>
                      </a:r>
                      <a:endParaRPr lang="en-US" sz="1800" b="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12366357"/>
                  </a:ext>
                </a:extLst>
              </a:tr>
              <a:tr h="370840">
                <a:tc>
                  <a:txBody>
                    <a:bodyPr/>
                    <a:lstStyle/>
                    <a:p>
                      <a:r>
                        <a:rPr lang="en-US" sz="1800" noProof="0" dirty="0"/>
                        <a:t>Rabi-Laser-RF</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noProof="0" dirty="0"/>
                        <a:t>10 </a:t>
                      </a:r>
                      <a:r>
                        <a:rPr lang="en-US" sz="1800" noProof="0" dirty="0" err="1"/>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13453113"/>
                  </a:ext>
                </a:extLst>
              </a:tr>
              <a:tr h="370840">
                <a:tc>
                  <a:txBody>
                    <a:bodyPr/>
                    <a:lstStyle/>
                    <a:p>
                      <a:r>
                        <a:rPr lang="en-US" sz="1800" noProof="0" dirty="0"/>
                        <a:t>Ramsey-Laser-RF</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noProof="0" dirty="0"/>
                        <a:t>2,5 </a:t>
                      </a:r>
                      <a:r>
                        <a:rPr lang="en-US" sz="1800" noProof="0" dirty="0" err="1"/>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2135071"/>
                  </a:ext>
                </a:extLst>
              </a:tr>
            </a:tbl>
          </a:graphicData>
        </a:graphic>
      </p:graphicFrame>
      <p:sp>
        <p:nvSpPr>
          <p:cNvPr id="15" name="Rectangle 14">
            <a:extLst>
              <a:ext uri="{FF2B5EF4-FFF2-40B4-BE49-F238E27FC236}">
                <a16:creationId xmlns:a16="http://schemas.microsoft.com/office/drawing/2014/main" id="{2D781A87-C318-C519-75F7-45B058BF64BD}"/>
              </a:ext>
            </a:extLst>
          </p:cNvPr>
          <p:cNvSpPr/>
          <p:nvPr/>
        </p:nvSpPr>
        <p:spPr>
          <a:xfrm>
            <a:off x="1789471" y="4886632"/>
            <a:ext cx="589935" cy="1468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44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6F2101-6E33-3462-F978-620B49901767}"/>
              </a:ext>
            </a:extLst>
          </p:cNvPr>
          <p:cNvSpPr>
            <a:spLocks noGrp="1"/>
          </p:cNvSpPr>
          <p:nvPr>
            <p:ph type="sldNum" sz="quarter" idx="12"/>
          </p:nvPr>
        </p:nvSpPr>
        <p:spPr/>
        <p:txBody>
          <a:bodyPr/>
          <a:lstStyle/>
          <a:p>
            <a:fld id="{0A297500-7527-634B-90F4-69D0994C32B4}" type="slidenum">
              <a:rPr lang="en-US" noProof="0" smtClean="0"/>
              <a:t>28</a:t>
            </a:fld>
            <a:endParaRPr lang="en-US" noProof="0" dirty="0"/>
          </a:p>
        </p:txBody>
      </p:sp>
      <p:sp>
        <p:nvSpPr>
          <p:cNvPr id="5" name="Title 4">
            <a:extLst>
              <a:ext uri="{FF2B5EF4-FFF2-40B4-BE49-F238E27FC236}">
                <a16:creationId xmlns:a16="http://schemas.microsoft.com/office/drawing/2014/main" id="{3968E4CF-05A0-858C-1451-9E760074A04B}"/>
              </a:ext>
            </a:extLst>
          </p:cNvPr>
          <p:cNvSpPr>
            <a:spLocks noGrp="1"/>
          </p:cNvSpPr>
          <p:nvPr>
            <p:ph type="title"/>
          </p:nvPr>
        </p:nvSpPr>
        <p:spPr/>
        <p:txBody>
          <a:bodyPr/>
          <a:lstStyle/>
          <a:p>
            <a:r>
              <a:rPr lang="en-US" noProof="0" dirty="0"/>
              <a:t>Future of the experiment</a:t>
            </a:r>
          </a:p>
        </p:txBody>
      </p:sp>
      <p:pic>
        <p:nvPicPr>
          <p:cNvPr id="7" name="Picture 6">
            <a:extLst>
              <a:ext uri="{FF2B5EF4-FFF2-40B4-BE49-F238E27FC236}">
                <a16:creationId xmlns:a16="http://schemas.microsoft.com/office/drawing/2014/main" id="{7109428D-812A-11E3-CE97-EFCA4740AD38}"/>
              </a:ext>
            </a:extLst>
          </p:cNvPr>
          <p:cNvPicPr>
            <a:picLocks noChangeAspect="1"/>
          </p:cNvPicPr>
          <p:nvPr/>
        </p:nvPicPr>
        <p:blipFill>
          <a:blip r:embed="rId2"/>
          <a:stretch>
            <a:fillRect/>
          </a:stretch>
        </p:blipFill>
        <p:spPr>
          <a:xfrm>
            <a:off x="399831" y="2220531"/>
            <a:ext cx="4833272" cy="3624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B9D9D2A-FC1A-4A6D-FD95-FB93B4CFCEEE}"/>
              </a:ext>
            </a:extLst>
          </p:cNvPr>
          <p:cNvPicPr>
            <a:picLocks noChangeAspect="1"/>
          </p:cNvPicPr>
          <p:nvPr/>
        </p:nvPicPr>
        <p:blipFill>
          <a:blip r:embed="rId3"/>
          <a:stretch>
            <a:fillRect/>
          </a:stretch>
        </p:blipFill>
        <p:spPr>
          <a:xfrm>
            <a:off x="5533250" y="2220531"/>
            <a:ext cx="6444364" cy="3624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A9006C24-E228-8B6B-D844-A0CB9B93FAED}"/>
              </a:ext>
            </a:extLst>
          </p:cNvPr>
          <p:cNvSpPr txBox="1"/>
          <p:nvPr/>
        </p:nvSpPr>
        <p:spPr>
          <a:xfrm>
            <a:off x="399831" y="1157681"/>
            <a:ext cx="11216169" cy="369332"/>
          </a:xfrm>
          <a:prstGeom prst="rect">
            <a:avLst/>
          </a:prstGeom>
          <a:noFill/>
        </p:spPr>
        <p:txBody>
          <a:bodyPr wrap="square" rtlCol="0">
            <a:spAutoFit/>
          </a:bodyPr>
          <a:lstStyle/>
          <a:p>
            <a:r>
              <a:rPr lang="en-US" noProof="0" dirty="0"/>
              <a:t>Improved connections and dimensions</a:t>
            </a:r>
          </a:p>
        </p:txBody>
      </p:sp>
    </p:spTree>
    <p:extLst>
      <p:ext uri="{BB962C8B-B14F-4D97-AF65-F5344CB8AC3E}">
        <p14:creationId xmlns:p14="http://schemas.microsoft.com/office/powerpoint/2010/main" val="1139615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672DAD-18E6-F1F0-38A1-E2AC40847277}"/>
              </a:ext>
            </a:extLst>
          </p:cNvPr>
          <p:cNvSpPr>
            <a:spLocks noGrp="1"/>
          </p:cNvSpPr>
          <p:nvPr>
            <p:ph type="sldNum" sz="quarter" idx="12"/>
          </p:nvPr>
        </p:nvSpPr>
        <p:spPr/>
        <p:txBody>
          <a:bodyPr/>
          <a:lstStyle/>
          <a:p>
            <a:fld id="{0A297500-7527-634B-90F4-69D0994C32B4}" type="slidenum">
              <a:rPr lang="en-US" noProof="0" smtClean="0"/>
              <a:t>29</a:t>
            </a:fld>
            <a:endParaRPr lang="en-US" noProof="0" dirty="0"/>
          </a:p>
        </p:txBody>
      </p:sp>
      <p:sp>
        <p:nvSpPr>
          <p:cNvPr id="4" name="Title 3">
            <a:extLst>
              <a:ext uri="{FF2B5EF4-FFF2-40B4-BE49-F238E27FC236}">
                <a16:creationId xmlns:a16="http://schemas.microsoft.com/office/drawing/2014/main" id="{6384331B-6DEA-0A30-9CCF-8609F94A713B}"/>
              </a:ext>
            </a:extLst>
          </p:cNvPr>
          <p:cNvSpPr>
            <a:spLocks noGrp="1"/>
          </p:cNvSpPr>
          <p:nvPr>
            <p:ph type="title"/>
          </p:nvPr>
        </p:nvSpPr>
        <p:spPr/>
        <p:txBody>
          <a:bodyPr/>
          <a:lstStyle/>
          <a:p>
            <a:r>
              <a:rPr lang="en-US" noProof="0" dirty="0"/>
              <a:t>Future of the experiment </a:t>
            </a:r>
          </a:p>
        </p:txBody>
      </p:sp>
      <p:pic>
        <p:nvPicPr>
          <p:cNvPr id="5" name="Picture 4">
            <a:extLst>
              <a:ext uri="{FF2B5EF4-FFF2-40B4-BE49-F238E27FC236}">
                <a16:creationId xmlns:a16="http://schemas.microsoft.com/office/drawing/2014/main" id="{5C878028-8D1A-580C-5430-FC13C618F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563" y="1147914"/>
            <a:ext cx="6933210" cy="3904853"/>
          </a:xfrm>
          <a:prstGeom prst="rect">
            <a:avLst/>
          </a:prstGeom>
        </p:spPr>
      </p:pic>
      <p:sp>
        <p:nvSpPr>
          <p:cNvPr id="9" name="TextBox 8">
            <a:extLst>
              <a:ext uri="{FF2B5EF4-FFF2-40B4-BE49-F238E27FC236}">
                <a16:creationId xmlns:a16="http://schemas.microsoft.com/office/drawing/2014/main" id="{EB6E02B0-D26E-778F-CB71-43738B73DB86}"/>
              </a:ext>
            </a:extLst>
          </p:cNvPr>
          <p:cNvSpPr txBox="1"/>
          <p:nvPr/>
        </p:nvSpPr>
        <p:spPr>
          <a:xfrm>
            <a:off x="483464" y="1359448"/>
            <a:ext cx="4111031" cy="4031873"/>
          </a:xfrm>
          <a:prstGeom prst="rect">
            <a:avLst/>
          </a:prstGeom>
          <a:noFill/>
        </p:spPr>
        <p:txBody>
          <a:bodyPr wrap="square">
            <a:spAutoFit/>
          </a:bodyPr>
          <a:lstStyle/>
          <a:p>
            <a:pPr lvl="0" eaLnBrk="0" fontAlgn="base" hangingPunct="0">
              <a:spcBef>
                <a:spcPct val="0"/>
              </a:spcBef>
              <a:spcAft>
                <a:spcPct val="0"/>
              </a:spcAft>
            </a:pPr>
            <a:r>
              <a:rPr lang="en-US" sz="2000" b="1" noProof="0" dirty="0"/>
              <a:t>Cancellation of Zeeman splitting</a:t>
            </a:r>
          </a:p>
          <a:p>
            <a:pPr lvl="0" eaLnBrk="0" fontAlgn="base" hangingPunct="0">
              <a:spcBef>
                <a:spcPct val="0"/>
              </a:spcBef>
              <a:spcAft>
                <a:spcPct val="0"/>
              </a:spcAft>
            </a:pPr>
            <a:endParaRPr lang="en-US" sz="2000" b="1" noProof="0" dirty="0">
              <a:latin typeface="Arial" panose="020B0604020202020204" pitchFamily="34" charset="0"/>
            </a:endParaRPr>
          </a:p>
          <a:p>
            <a:pPr lvl="0" eaLnBrk="0" fontAlgn="base" hangingPunct="0">
              <a:spcBef>
                <a:spcPct val="0"/>
              </a:spcBef>
              <a:spcAft>
                <a:spcPct val="0"/>
              </a:spcAft>
              <a:buFontTx/>
              <a:buChar char="•"/>
            </a:pPr>
            <a:r>
              <a:rPr lang="en-US" b="1" noProof="0" dirty="0">
                <a:latin typeface="Arial" panose="020B0604020202020204" pitchFamily="34" charset="0"/>
              </a:rPr>
              <a:t>Enhance signal-to-noise ratio :</a:t>
            </a:r>
          </a:p>
          <a:p>
            <a:pPr lvl="0" eaLnBrk="0" fontAlgn="base" hangingPunct="0">
              <a:spcBef>
                <a:spcPct val="0"/>
              </a:spcBef>
              <a:spcAft>
                <a:spcPct val="0"/>
              </a:spcAft>
            </a:pPr>
            <a:r>
              <a:rPr lang="en-US" noProof="0" dirty="0">
                <a:latin typeface="Arial" panose="020B0604020202020204" pitchFamily="34" charset="0"/>
              </a:rPr>
              <a:t>In exotic or rare isotope beams maximizes detectable signal.</a:t>
            </a:r>
          </a:p>
          <a:p>
            <a:pPr lvl="0" eaLnBrk="0" fontAlgn="base" hangingPunct="0">
              <a:spcBef>
                <a:spcPct val="0"/>
              </a:spcBef>
              <a:spcAft>
                <a:spcPct val="0"/>
              </a:spcAft>
              <a:buFontTx/>
              <a:buChar char="•"/>
            </a:pPr>
            <a:endParaRPr lang="en-US" noProof="0" dirty="0">
              <a:latin typeface="Arial" panose="020B0604020202020204" pitchFamily="34" charset="0"/>
            </a:endParaRPr>
          </a:p>
          <a:p>
            <a:pPr lvl="0" eaLnBrk="0" fontAlgn="base" hangingPunct="0">
              <a:spcBef>
                <a:spcPct val="0"/>
              </a:spcBef>
              <a:spcAft>
                <a:spcPct val="0"/>
              </a:spcAft>
              <a:buFontTx/>
              <a:buChar char="•"/>
            </a:pPr>
            <a:r>
              <a:rPr lang="en-US" b="1" noProof="0" dirty="0">
                <a:latin typeface="Arial" panose="020B0604020202020204" pitchFamily="34" charset="0"/>
              </a:rPr>
              <a:t>Simplify spectra:</a:t>
            </a:r>
            <a:r>
              <a:rPr lang="en-US" noProof="0" dirty="0">
                <a:latin typeface="Arial" panose="020B0604020202020204" pitchFamily="34" charset="0"/>
              </a:rPr>
              <a:t> Reduced line broadening and overlap</a:t>
            </a:r>
          </a:p>
          <a:p>
            <a:pPr lvl="0" eaLnBrk="0" fontAlgn="base" hangingPunct="0">
              <a:spcBef>
                <a:spcPct val="0"/>
              </a:spcBef>
              <a:spcAft>
                <a:spcPct val="0"/>
              </a:spcAft>
              <a:buFontTx/>
              <a:buChar char="•"/>
            </a:pPr>
            <a:endParaRPr lang="en-US" noProof="0" dirty="0">
              <a:latin typeface="Arial" panose="020B0604020202020204" pitchFamily="34" charset="0"/>
            </a:endParaRPr>
          </a:p>
          <a:p>
            <a:pPr lvl="0" eaLnBrk="0" fontAlgn="base" hangingPunct="0">
              <a:spcBef>
                <a:spcPct val="0"/>
              </a:spcBef>
              <a:spcAft>
                <a:spcPct val="0"/>
              </a:spcAft>
              <a:buFontTx/>
              <a:buChar char="•"/>
            </a:pPr>
            <a:r>
              <a:rPr lang="en-US" b="1" noProof="0" dirty="0">
                <a:latin typeface="Arial" panose="020B0604020202020204" pitchFamily="34" charset="0"/>
              </a:rPr>
              <a:t>Experimental implementation:</a:t>
            </a:r>
            <a:r>
              <a:rPr lang="en-US" noProof="0" dirty="0">
                <a:latin typeface="Arial" panose="020B0604020202020204" pitchFamily="34" charset="0"/>
              </a:rPr>
              <a:t> </a:t>
            </a:r>
          </a:p>
          <a:p>
            <a:pPr lvl="0" eaLnBrk="0" fontAlgn="base" hangingPunct="0">
              <a:spcBef>
                <a:spcPct val="0"/>
              </a:spcBef>
              <a:spcAft>
                <a:spcPct val="0"/>
              </a:spcAft>
            </a:pPr>
            <a:r>
              <a:rPr lang="en-US" noProof="0" dirty="0">
                <a:latin typeface="Arial" panose="020B0604020202020204" pitchFamily="34" charset="0"/>
              </a:rPr>
              <a:t>dedicated coil system (saddle coils for transverse components and Helmholtz or Maxwell coils for longitudinal field compensation).</a:t>
            </a:r>
          </a:p>
        </p:txBody>
      </p:sp>
      <p:sp>
        <p:nvSpPr>
          <p:cNvPr id="10" name="Arrow: Right 9">
            <a:extLst>
              <a:ext uri="{FF2B5EF4-FFF2-40B4-BE49-F238E27FC236}">
                <a16:creationId xmlns:a16="http://schemas.microsoft.com/office/drawing/2014/main" id="{C7BB96C7-9E22-2B13-EE82-10945528B744}"/>
              </a:ext>
            </a:extLst>
          </p:cNvPr>
          <p:cNvSpPr/>
          <p:nvPr/>
        </p:nvSpPr>
        <p:spPr>
          <a:xfrm>
            <a:off x="6184900" y="2438400"/>
            <a:ext cx="2222500" cy="45720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Arrow: Right 10">
            <a:extLst>
              <a:ext uri="{FF2B5EF4-FFF2-40B4-BE49-F238E27FC236}">
                <a16:creationId xmlns:a16="http://schemas.microsoft.com/office/drawing/2014/main" id="{A1C50442-0D1E-C81A-DF71-FFB1EB277DCE}"/>
              </a:ext>
            </a:extLst>
          </p:cNvPr>
          <p:cNvSpPr/>
          <p:nvPr/>
        </p:nvSpPr>
        <p:spPr>
          <a:xfrm rot="10800000">
            <a:off x="9107536" y="2438400"/>
            <a:ext cx="2222500" cy="45720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2794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5;p17">
            <a:extLst>
              <a:ext uri="{FF2B5EF4-FFF2-40B4-BE49-F238E27FC236}">
                <a16:creationId xmlns:a16="http://schemas.microsoft.com/office/drawing/2014/main" id="{A856A653-680E-EB02-EEDB-CEB7786AD902}"/>
              </a:ext>
            </a:extLst>
          </p:cNvPr>
          <p:cNvPicPr preferRelativeResize="0"/>
          <p:nvPr/>
        </p:nvPicPr>
        <p:blipFill>
          <a:blip r:embed="rId2">
            <a:alphaModFix/>
          </a:blip>
          <a:stretch>
            <a:fillRect/>
          </a:stretch>
        </p:blipFill>
        <p:spPr>
          <a:xfrm>
            <a:off x="695195" y="1009218"/>
            <a:ext cx="7304867" cy="3751708"/>
          </a:xfrm>
          <a:prstGeom prst="rect">
            <a:avLst/>
          </a:prstGeom>
          <a:noFill/>
          <a:ln>
            <a:noFill/>
          </a:ln>
        </p:spPr>
      </p:pic>
      <p:sp>
        <p:nvSpPr>
          <p:cNvPr id="8" name="Content Placeholder 7">
            <a:extLst>
              <a:ext uri="{FF2B5EF4-FFF2-40B4-BE49-F238E27FC236}">
                <a16:creationId xmlns:a16="http://schemas.microsoft.com/office/drawing/2014/main" id="{A74BA054-2ED3-90DC-D7D6-6FFE74C0B0A5}"/>
              </a:ext>
            </a:extLst>
          </p:cNvPr>
          <p:cNvSpPr>
            <a:spLocks noGrp="1"/>
          </p:cNvSpPr>
          <p:nvPr>
            <p:ph idx="1"/>
          </p:nvPr>
        </p:nvSpPr>
        <p:spPr>
          <a:xfrm>
            <a:off x="5149717" y="2004462"/>
            <a:ext cx="6656893" cy="3958781"/>
          </a:xfrm>
        </p:spPr>
        <p:txBody>
          <a:bodyPr>
            <a:normAutofit/>
          </a:bodyPr>
          <a:lstStyle/>
          <a:p>
            <a:r>
              <a:rPr lang="en-US" sz="1800" noProof="0" dirty="0"/>
              <a:t>Atomic nuclei are complex objects to understand</a:t>
            </a:r>
          </a:p>
          <a:p>
            <a:pPr lvl="1"/>
            <a:r>
              <a:rPr lang="en-US" sz="1800" noProof="0" dirty="0"/>
              <a:t>Many-body problem</a:t>
            </a:r>
          </a:p>
          <a:p>
            <a:pPr lvl="1"/>
            <a:r>
              <a:rPr lang="en-US" sz="1800" noProof="0" dirty="0"/>
              <a:t>Non-central, strong, unknown intern-nucleon force</a:t>
            </a:r>
          </a:p>
          <a:p>
            <a:r>
              <a:rPr lang="en-US" sz="1800" noProof="0" dirty="0"/>
              <a:t>Complexity results in emergent and intricate behaviors</a:t>
            </a:r>
          </a:p>
          <a:p>
            <a:endParaRPr lang="en-US" sz="1800" noProof="0" dirty="0"/>
          </a:p>
          <a:p>
            <a:r>
              <a:rPr lang="en-US" sz="1800" noProof="0" dirty="0"/>
              <a:t>The electrons bound to the atom are perfect ‘spies’</a:t>
            </a:r>
          </a:p>
          <a:p>
            <a:pPr lvl="1"/>
            <a:r>
              <a:rPr lang="en-US" sz="1800" noProof="0" dirty="0"/>
              <a:t>Overlap of electron </a:t>
            </a:r>
            <a:r>
              <a:rPr lang="en-US" sz="1800" noProof="0" dirty="0" err="1"/>
              <a:t>wf</a:t>
            </a:r>
            <a:r>
              <a:rPr lang="en-US" sz="1800" noProof="0" dirty="0"/>
              <a:t> with nuclear </a:t>
            </a:r>
            <a:r>
              <a:rPr lang="en-US" sz="1800" noProof="0" dirty="0" err="1"/>
              <a:t>wf</a:t>
            </a:r>
            <a:br>
              <a:rPr lang="en-US" sz="1800" noProof="0" dirty="0"/>
            </a:br>
            <a:r>
              <a:rPr lang="en-US" sz="1800" noProof="0" dirty="0"/>
              <a:t>=&gt; information on the nucleus!</a:t>
            </a:r>
          </a:p>
          <a:p>
            <a:pPr lvl="1"/>
            <a:r>
              <a:rPr lang="en-US" sz="1800" noProof="0" dirty="0"/>
              <a:t>Binding energies of these electrons can be measured with exquisite precision</a:t>
            </a:r>
            <a:br>
              <a:rPr lang="en-US" sz="1800" noProof="0" dirty="0"/>
            </a:br>
            <a:r>
              <a:rPr lang="en-US" sz="1800" noProof="0" dirty="0"/>
              <a:t>=&gt; Tests of standard model of particle physics!</a:t>
            </a:r>
          </a:p>
        </p:txBody>
      </p:sp>
      <p:sp>
        <p:nvSpPr>
          <p:cNvPr id="4" name="Slide Number Placeholder 3">
            <a:extLst>
              <a:ext uri="{FF2B5EF4-FFF2-40B4-BE49-F238E27FC236}">
                <a16:creationId xmlns:a16="http://schemas.microsoft.com/office/drawing/2014/main" id="{D95D7D36-1E6E-4868-C5CF-35CE35980724}"/>
              </a:ext>
            </a:extLst>
          </p:cNvPr>
          <p:cNvSpPr>
            <a:spLocks noGrp="1"/>
          </p:cNvSpPr>
          <p:nvPr>
            <p:ph type="sldNum" sz="quarter" idx="12"/>
          </p:nvPr>
        </p:nvSpPr>
        <p:spPr/>
        <p:txBody>
          <a:bodyPr/>
          <a:lstStyle/>
          <a:p>
            <a:fld id="{0A297500-7527-634B-90F4-69D0994C32B4}" type="slidenum">
              <a:rPr lang="en-US" noProof="0" smtClean="0"/>
              <a:t>3</a:t>
            </a:fld>
            <a:endParaRPr lang="en-US" noProof="0" dirty="0"/>
          </a:p>
        </p:txBody>
      </p:sp>
      <p:sp>
        <p:nvSpPr>
          <p:cNvPr id="7" name="Title 6">
            <a:extLst>
              <a:ext uri="{FF2B5EF4-FFF2-40B4-BE49-F238E27FC236}">
                <a16:creationId xmlns:a16="http://schemas.microsoft.com/office/drawing/2014/main" id="{81CF4D9B-9895-D9A5-9204-538DEAA9FDC1}"/>
              </a:ext>
            </a:extLst>
          </p:cNvPr>
          <p:cNvSpPr>
            <a:spLocks noGrp="1"/>
          </p:cNvSpPr>
          <p:nvPr>
            <p:ph type="title"/>
          </p:nvPr>
        </p:nvSpPr>
        <p:spPr/>
        <p:txBody>
          <a:bodyPr/>
          <a:lstStyle/>
          <a:p>
            <a:r>
              <a:rPr lang="en-US" noProof="0" dirty="0"/>
              <a:t>Atomic nuclei</a:t>
            </a:r>
          </a:p>
        </p:txBody>
      </p:sp>
    </p:spTree>
    <p:extLst>
      <p:ext uri="{BB962C8B-B14F-4D97-AF65-F5344CB8AC3E}">
        <p14:creationId xmlns:p14="http://schemas.microsoft.com/office/powerpoint/2010/main" val="515059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3BC31-0A3B-F3F7-5423-FAE4439DC3B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27AF1F-6008-8E57-6E67-327D21CE2DF7}"/>
              </a:ext>
            </a:extLst>
          </p:cNvPr>
          <p:cNvSpPr>
            <a:spLocks noGrp="1"/>
          </p:cNvSpPr>
          <p:nvPr>
            <p:ph type="sldNum" sz="quarter" idx="12"/>
          </p:nvPr>
        </p:nvSpPr>
        <p:spPr/>
        <p:txBody>
          <a:bodyPr/>
          <a:lstStyle/>
          <a:p>
            <a:fld id="{0A297500-7527-634B-90F4-69D0994C32B4}" type="slidenum">
              <a:rPr lang="en-US" noProof="0" smtClean="0"/>
              <a:t>30</a:t>
            </a:fld>
            <a:endParaRPr lang="en-US" noProof="0" dirty="0"/>
          </a:p>
        </p:txBody>
      </p:sp>
      <p:sp>
        <p:nvSpPr>
          <p:cNvPr id="4" name="Title 3">
            <a:extLst>
              <a:ext uri="{FF2B5EF4-FFF2-40B4-BE49-F238E27FC236}">
                <a16:creationId xmlns:a16="http://schemas.microsoft.com/office/drawing/2014/main" id="{6A0D1BE6-632F-156C-16AA-953B2A7314C3}"/>
              </a:ext>
            </a:extLst>
          </p:cNvPr>
          <p:cNvSpPr>
            <a:spLocks noGrp="1"/>
          </p:cNvSpPr>
          <p:nvPr>
            <p:ph type="title"/>
          </p:nvPr>
        </p:nvSpPr>
        <p:spPr/>
        <p:txBody>
          <a:bodyPr/>
          <a:lstStyle/>
          <a:p>
            <a:r>
              <a:rPr lang="en-US" noProof="0" dirty="0"/>
              <a:t>Future of the experiment</a:t>
            </a:r>
          </a:p>
        </p:txBody>
      </p:sp>
      <p:pic>
        <p:nvPicPr>
          <p:cNvPr id="5" name="Picture 4">
            <a:extLst>
              <a:ext uri="{FF2B5EF4-FFF2-40B4-BE49-F238E27FC236}">
                <a16:creationId xmlns:a16="http://schemas.microsoft.com/office/drawing/2014/main" id="{EECC18D2-A562-8DF0-AC96-01B0182D8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563" y="1147914"/>
            <a:ext cx="6933210" cy="3904853"/>
          </a:xfrm>
          <a:prstGeom prst="rect">
            <a:avLst/>
          </a:prstGeom>
        </p:spPr>
      </p:pic>
      <p:sp>
        <p:nvSpPr>
          <p:cNvPr id="10" name="Arrow: Right 9">
            <a:extLst>
              <a:ext uri="{FF2B5EF4-FFF2-40B4-BE49-F238E27FC236}">
                <a16:creationId xmlns:a16="http://schemas.microsoft.com/office/drawing/2014/main" id="{CD9400FB-A426-5A87-2FE1-27DD3C46CFE0}"/>
              </a:ext>
            </a:extLst>
          </p:cNvPr>
          <p:cNvSpPr/>
          <p:nvPr/>
        </p:nvSpPr>
        <p:spPr>
          <a:xfrm>
            <a:off x="6184900" y="2438400"/>
            <a:ext cx="2222500" cy="45720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Arrow: Right 10">
            <a:extLst>
              <a:ext uri="{FF2B5EF4-FFF2-40B4-BE49-F238E27FC236}">
                <a16:creationId xmlns:a16="http://schemas.microsoft.com/office/drawing/2014/main" id="{0A0527AA-5E69-F3FE-A0CB-8FE37E838144}"/>
              </a:ext>
            </a:extLst>
          </p:cNvPr>
          <p:cNvSpPr/>
          <p:nvPr/>
        </p:nvSpPr>
        <p:spPr>
          <a:xfrm rot="10800000">
            <a:off x="9107536" y="2438400"/>
            <a:ext cx="2222500" cy="45720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 name="Picture 1">
            <a:extLst>
              <a:ext uri="{FF2B5EF4-FFF2-40B4-BE49-F238E27FC236}">
                <a16:creationId xmlns:a16="http://schemas.microsoft.com/office/drawing/2014/main" id="{B6EEF76C-1DE2-A068-2BEB-C51870ED1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841" y="1147914"/>
            <a:ext cx="6929930" cy="3904853"/>
          </a:xfrm>
          <a:prstGeom prst="rect">
            <a:avLst/>
          </a:prstGeom>
        </p:spPr>
      </p:pic>
      <p:sp>
        <p:nvSpPr>
          <p:cNvPr id="6" name="TextBox 5">
            <a:extLst>
              <a:ext uri="{FF2B5EF4-FFF2-40B4-BE49-F238E27FC236}">
                <a16:creationId xmlns:a16="http://schemas.microsoft.com/office/drawing/2014/main" id="{6510DB4C-29C8-C5DD-6C5D-18AF78CAE75C}"/>
              </a:ext>
            </a:extLst>
          </p:cNvPr>
          <p:cNvSpPr txBox="1"/>
          <p:nvPr/>
        </p:nvSpPr>
        <p:spPr>
          <a:xfrm>
            <a:off x="483464" y="1359448"/>
            <a:ext cx="4111031" cy="4031873"/>
          </a:xfrm>
          <a:prstGeom prst="rect">
            <a:avLst/>
          </a:prstGeom>
          <a:noFill/>
        </p:spPr>
        <p:txBody>
          <a:bodyPr wrap="square">
            <a:spAutoFit/>
          </a:bodyPr>
          <a:lstStyle/>
          <a:p>
            <a:pPr lvl="0" eaLnBrk="0" fontAlgn="base" hangingPunct="0">
              <a:spcBef>
                <a:spcPct val="0"/>
              </a:spcBef>
              <a:spcAft>
                <a:spcPct val="0"/>
              </a:spcAft>
            </a:pPr>
            <a:r>
              <a:rPr lang="en-US" sz="2000" b="1" noProof="0" dirty="0"/>
              <a:t>Cancellation of Zeeman splitting</a:t>
            </a:r>
          </a:p>
          <a:p>
            <a:pPr lvl="0" eaLnBrk="0" fontAlgn="base" hangingPunct="0">
              <a:spcBef>
                <a:spcPct val="0"/>
              </a:spcBef>
              <a:spcAft>
                <a:spcPct val="0"/>
              </a:spcAft>
            </a:pPr>
            <a:endParaRPr lang="en-US" sz="2000" b="1" noProof="0" dirty="0">
              <a:latin typeface="Arial" panose="020B0604020202020204" pitchFamily="34" charset="0"/>
            </a:endParaRPr>
          </a:p>
          <a:p>
            <a:pPr lvl="0" eaLnBrk="0" fontAlgn="base" hangingPunct="0">
              <a:spcBef>
                <a:spcPct val="0"/>
              </a:spcBef>
              <a:spcAft>
                <a:spcPct val="0"/>
              </a:spcAft>
              <a:buFontTx/>
              <a:buChar char="•"/>
            </a:pPr>
            <a:r>
              <a:rPr lang="en-US" b="1" noProof="0" dirty="0">
                <a:latin typeface="Arial" panose="020B0604020202020204" pitchFamily="34" charset="0"/>
              </a:rPr>
              <a:t>Enhance signal-to-noise ratio :</a:t>
            </a:r>
          </a:p>
          <a:p>
            <a:pPr lvl="0" eaLnBrk="0" fontAlgn="base" hangingPunct="0">
              <a:spcBef>
                <a:spcPct val="0"/>
              </a:spcBef>
              <a:spcAft>
                <a:spcPct val="0"/>
              </a:spcAft>
            </a:pPr>
            <a:r>
              <a:rPr lang="en-US" noProof="0" dirty="0">
                <a:latin typeface="Arial" panose="020B0604020202020204" pitchFamily="34" charset="0"/>
              </a:rPr>
              <a:t>In exotic or rare isotope beams maximizes detectable signal.</a:t>
            </a:r>
          </a:p>
          <a:p>
            <a:pPr lvl="0" eaLnBrk="0" fontAlgn="base" hangingPunct="0">
              <a:spcBef>
                <a:spcPct val="0"/>
              </a:spcBef>
              <a:spcAft>
                <a:spcPct val="0"/>
              </a:spcAft>
              <a:buFontTx/>
              <a:buChar char="•"/>
            </a:pPr>
            <a:endParaRPr lang="en-US" noProof="0" dirty="0">
              <a:latin typeface="Arial" panose="020B0604020202020204" pitchFamily="34" charset="0"/>
            </a:endParaRPr>
          </a:p>
          <a:p>
            <a:pPr lvl="0" eaLnBrk="0" fontAlgn="base" hangingPunct="0">
              <a:spcBef>
                <a:spcPct val="0"/>
              </a:spcBef>
              <a:spcAft>
                <a:spcPct val="0"/>
              </a:spcAft>
              <a:buFontTx/>
              <a:buChar char="•"/>
            </a:pPr>
            <a:r>
              <a:rPr lang="en-US" b="1" noProof="0" dirty="0">
                <a:latin typeface="Arial" panose="020B0604020202020204" pitchFamily="34" charset="0"/>
              </a:rPr>
              <a:t>Simplify spectra:</a:t>
            </a:r>
            <a:r>
              <a:rPr lang="en-US" noProof="0" dirty="0">
                <a:latin typeface="Arial" panose="020B0604020202020204" pitchFamily="34" charset="0"/>
              </a:rPr>
              <a:t> Reduced line broadening and overlap</a:t>
            </a:r>
          </a:p>
          <a:p>
            <a:pPr lvl="0" eaLnBrk="0" fontAlgn="base" hangingPunct="0">
              <a:spcBef>
                <a:spcPct val="0"/>
              </a:spcBef>
              <a:spcAft>
                <a:spcPct val="0"/>
              </a:spcAft>
              <a:buFontTx/>
              <a:buChar char="•"/>
            </a:pPr>
            <a:endParaRPr lang="en-US" noProof="0" dirty="0">
              <a:latin typeface="Arial" panose="020B0604020202020204" pitchFamily="34" charset="0"/>
            </a:endParaRPr>
          </a:p>
          <a:p>
            <a:pPr lvl="0" eaLnBrk="0" fontAlgn="base" hangingPunct="0">
              <a:spcBef>
                <a:spcPct val="0"/>
              </a:spcBef>
              <a:spcAft>
                <a:spcPct val="0"/>
              </a:spcAft>
              <a:buFontTx/>
              <a:buChar char="•"/>
            </a:pPr>
            <a:r>
              <a:rPr lang="en-US" b="1" noProof="0" dirty="0">
                <a:latin typeface="Arial" panose="020B0604020202020204" pitchFamily="34" charset="0"/>
              </a:rPr>
              <a:t>Experimental implementation:</a:t>
            </a:r>
            <a:r>
              <a:rPr lang="en-US" noProof="0" dirty="0">
                <a:latin typeface="Arial" panose="020B0604020202020204" pitchFamily="34" charset="0"/>
              </a:rPr>
              <a:t> </a:t>
            </a:r>
          </a:p>
          <a:p>
            <a:pPr lvl="0" eaLnBrk="0" fontAlgn="base" hangingPunct="0">
              <a:spcBef>
                <a:spcPct val="0"/>
              </a:spcBef>
              <a:spcAft>
                <a:spcPct val="0"/>
              </a:spcAft>
            </a:pPr>
            <a:r>
              <a:rPr lang="en-US" noProof="0" dirty="0">
                <a:latin typeface="Arial" panose="020B0604020202020204" pitchFamily="34" charset="0"/>
              </a:rPr>
              <a:t>dedicated coil system (saddle coils for transverse components and Helmholtz or Maxwell coils for longitudinal field compensation).</a:t>
            </a:r>
          </a:p>
        </p:txBody>
      </p:sp>
    </p:spTree>
    <p:extLst>
      <p:ext uri="{BB962C8B-B14F-4D97-AF65-F5344CB8AC3E}">
        <p14:creationId xmlns:p14="http://schemas.microsoft.com/office/powerpoint/2010/main" val="2785463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F90FF-E239-5960-B59F-4CB0AF4656A9}"/>
              </a:ext>
            </a:extLst>
          </p:cNvPr>
          <p:cNvSpPr>
            <a:spLocks noGrp="1"/>
          </p:cNvSpPr>
          <p:nvPr>
            <p:ph type="sldNum" sz="quarter" idx="12"/>
          </p:nvPr>
        </p:nvSpPr>
        <p:spPr/>
        <p:txBody>
          <a:bodyPr/>
          <a:lstStyle/>
          <a:p>
            <a:fld id="{0A297500-7527-634B-90F4-69D0994C32B4}" type="slidenum">
              <a:rPr lang="en-US" noProof="0" smtClean="0"/>
              <a:t>31</a:t>
            </a:fld>
            <a:endParaRPr lang="en-US" noProof="0" dirty="0"/>
          </a:p>
        </p:txBody>
      </p:sp>
      <p:sp>
        <p:nvSpPr>
          <p:cNvPr id="4" name="Title 3">
            <a:extLst>
              <a:ext uri="{FF2B5EF4-FFF2-40B4-BE49-F238E27FC236}">
                <a16:creationId xmlns:a16="http://schemas.microsoft.com/office/drawing/2014/main" id="{7361E046-F792-7756-87F4-5D8124E59345}"/>
              </a:ext>
            </a:extLst>
          </p:cNvPr>
          <p:cNvSpPr>
            <a:spLocks noGrp="1"/>
          </p:cNvSpPr>
          <p:nvPr>
            <p:ph type="title"/>
          </p:nvPr>
        </p:nvSpPr>
        <p:spPr/>
        <p:txBody>
          <a:bodyPr/>
          <a:lstStyle/>
          <a:p>
            <a:r>
              <a:rPr lang="en-US" noProof="0" dirty="0"/>
              <a:t>Future of the experiment</a:t>
            </a:r>
          </a:p>
        </p:txBody>
      </p:sp>
      <p:cxnSp>
        <p:nvCxnSpPr>
          <p:cNvPr id="5" name="Straight Connector 4">
            <a:extLst>
              <a:ext uri="{FF2B5EF4-FFF2-40B4-BE49-F238E27FC236}">
                <a16:creationId xmlns:a16="http://schemas.microsoft.com/office/drawing/2014/main" id="{0A722134-739B-4A31-DA45-E83F8BCFA762}"/>
              </a:ext>
            </a:extLst>
          </p:cNvPr>
          <p:cNvCxnSpPr/>
          <p:nvPr/>
        </p:nvCxnSpPr>
        <p:spPr>
          <a:xfrm>
            <a:off x="4393274" y="1080097"/>
            <a:ext cx="0" cy="28346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6FFCF1D-2454-90FE-D867-E0C3D9AE1E6E}"/>
                  </a:ext>
                </a:extLst>
              </p:cNvPr>
              <p:cNvSpPr txBox="1"/>
              <p:nvPr/>
            </p:nvSpPr>
            <p:spPr>
              <a:xfrm>
                <a:off x="0" y="1727722"/>
                <a:ext cx="4315796" cy="37181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endParaRPr lang="en-US" noProof="0" dirty="0">
                  <a:latin typeface="Arial" panose="020B0604020202020204" pitchFamily="34" charset="0"/>
                </a:endParaRPr>
              </a:p>
              <a:p>
                <a:pPr marL="285750" indent="-285750">
                  <a:buFont typeface="Arial" panose="020B0604020202020204" pitchFamily="34" charset="0"/>
                  <a:buChar char="•"/>
                </a:pPr>
                <a:r>
                  <a:rPr lang="en-US" b="1" noProof="0" dirty="0"/>
                  <a:t>Very sensitive </a:t>
                </a:r>
                <a14:m>
                  <m:oMath xmlns:m="http://schemas.openxmlformats.org/officeDocument/2006/math">
                    <m:r>
                      <a:rPr lang="en-US" noProof="0" smtClean="0">
                        <a:latin typeface="Cambria Math" panose="02040503050406030204" pitchFamily="18" charset="0"/>
                      </a:rPr>
                      <m:t>2</m:t>
                    </m:r>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𝐷</m:t>
                        </m:r>
                      </m:e>
                      <m:sub>
                        <m:r>
                          <a:rPr lang="en-US" noProof="0" smtClean="0">
                            <a:latin typeface="Cambria Math" panose="02040503050406030204" pitchFamily="18" charset="0"/>
                          </a:rPr>
                          <m:t>5/2</m:t>
                        </m:r>
                      </m:sub>
                    </m:sSub>
                  </m:oMath>
                </a14:m>
                <a:r>
                  <a:rPr lang="en-US" b="1" noProof="0" dirty="0"/>
                  <a:t>state</a:t>
                </a:r>
                <a:r>
                  <a:rPr lang="en-US" noProof="0" dirty="0"/>
                  <a:t> :</a:t>
                </a:r>
                <a:br>
                  <a:rPr lang="en-US" noProof="0" dirty="0"/>
                </a:br>
                <a:r>
                  <a:rPr lang="en-US" noProof="0" dirty="0"/>
                  <a:t>Atomic state known to be the most sensitive to the </a:t>
                </a:r>
                <a:r>
                  <a:rPr lang="en-US" b="1" noProof="0" dirty="0"/>
                  <a:t>nuclear magnetic octupole moment</a:t>
                </a:r>
                <a:r>
                  <a:rPr lang="en-US" noProof="0" dirty="0"/>
                  <a:t> in the periodic table [1] .</a:t>
                </a:r>
              </a:p>
              <a:p>
                <a:pPr marL="285750" indent="-285750">
                  <a:buFont typeface="Arial" panose="020B0604020202020204" pitchFamily="34" charset="0"/>
                  <a:buChar char="•"/>
                </a:pPr>
                <a:endParaRPr lang="en-US" b="1" noProof="0" dirty="0"/>
              </a:p>
              <a:p>
                <a:pPr marL="285750" indent="-285750">
                  <a:buFont typeface="Arial" panose="020B0604020202020204" pitchFamily="34" charset="0"/>
                  <a:buChar char="•"/>
                </a:pPr>
                <a:r>
                  <a:rPr lang="en-US" b="1" noProof="0" dirty="0"/>
                  <a:t>High atomic number</a:t>
                </a:r>
                <a:r>
                  <a:rPr lang="en-US" i="1" noProof="0" dirty="0"/>
                  <a:t>(Z = 83)</a:t>
                </a:r>
                <a:r>
                  <a:rPr lang="en-US" noProof="0" dirty="0"/>
                  <a:t> : </a:t>
                </a:r>
              </a:p>
              <a:p>
                <a:pPr lvl="1"/>
                <a:r>
                  <a:rPr lang="en-US" noProof="0" dirty="0"/>
                  <a:t>Significant </a:t>
                </a:r>
                <a:r>
                  <a:rPr lang="en-US" b="1" noProof="0" dirty="0"/>
                  <a:t>relativistic and hyperfine effects</a:t>
                </a:r>
                <a:r>
                  <a:rPr lang="en-US" noProof="0" dirty="0"/>
                  <a:t> increase the sensitivity to </a:t>
                </a:r>
                <a:r>
                  <a:rPr lang="en-US" b="1" noProof="0" dirty="0"/>
                  <a:t>higher-order moments</a:t>
                </a:r>
              </a:p>
              <a:p>
                <a:pPr marL="0" marR="0" lvl="0" indent="0" algn="l" defTabSz="914400" rtl="0" eaLnBrk="0" fontAlgn="base" latinLnBrk="0" hangingPunct="0">
                  <a:lnSpc>
                    <a:spcPct val="100000"/>
                  </a:lnSpc>
                  <a:spcBef>
                    <a:spcPct val="0"/>
                  </a:spcBef>
                  <a:spcAft>
                    <a:spcPct val="0"/>
                  </a:spcAft>
                  <a:buClrTx/>
                  <a:buSzTx/>
                  <a:tabLst/>
                </a:pPr>
                <a:endParaRPr lang="en-US" noProof="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800" b="0" i="0" u="none" strike="noStrike" cap="none" normalizeH="0" baseline="0" noProof="0" dirty="0">
                  <a:ln>
                    <a:noFill/>
                  </a:ln>
                  <a:solidFill>
                    <a:schemeClr val="tx1"/>
                  </a:solidFill>
                  <a:effectLst/>
                  <a:latin typeface="Arial" panose="020B0604020202020204" pitchFamily="34" charset="0"/>
                </a:endParaRPr>
              </a:p>
            </p:txBody>
          </p:sp>
        </mc:Choice>
        <mc:Fallback xmlns="">
          <p:sp>
            <p:nvSpPr>
              <p:cNvPr id="6" name="TextBox 5">
                <a:extLst>
                  <a:ext uri="{FF2B5EF4-FFF2-40B4-BE49-F238E27FC236}">
                    <a16:creationId xmlns:a16="http://schemas.microsoft.com/office/drawing/2014/main" id="{76FFCF1D-2454-90FE-D867-E0C3D9AE1E6E}"/>
                  </a:ext>
                </a:extLst>
              </p:cNvPr>
              <p:cNvSpPr txBox="1">
                <a:spLocks noRot="1" noChangeAspect="1" noMove="1" noResize="1" noEditPoints="1" noAdjustHandles="1" noChangeArrowheads="1" noChangeShapeType="1" noTextEdit="1"/>
              </p:cNvSpPr>
              <p:nvPr/>
            </p:nvSpPr>
            <p:spPr>
              <a:xfrm>
                <a:off x="0" y="1727722"/>
                <a:ext cx="4315796" cy="3718197"/>
              </a:xfrm>
              <a:prstGeom prst="rect">
                <a:avLst/>
              </a:prstGeom>
              <a:blipFill>
                <a:blip r:embed="rId2"/>
                <a:stretch>
                  <a:fillRect l="-847"/>
                </a:stretch>
              </a:blipFill>
            </p:spPr>
            <p:txBody>
              <a:bodyPr/>
              <a:lstStyle/>
              <a:p>
                <a:r>
                  <a:rPr lang="fr-FR">
                    <a:noFill/>
                  </a:rPr>
                  <a:t> </a:t>
                </a:r>
              </a:p>
            </p:txBody>
          </p:sp>
        </mc:Fallback>
      </mc:AlternateContent>
      <p:cxnSp>
        <p:nvCxnSpPr>
          <p:cNvPr id="7" name="Straight Connector 6">
            <a:extLst>
              <a:ext uri="{FF2B5EF4-FFF2-40B4-BE49-F238E27FC236}">
                <a16:creationId xmlns:a16="http://schemas.microsoft.com/office/drawing/2014/main" id="{0EA89D04-50FE-6286-A893-0C730A5F162E}"/>
              </a:ext>
            </a:extLst>
          </p:cNvPr>
          <p:cNvCxnSpPr/>
          <p:nvPr/>
        </p:nvCxnSpPr>
        <p:spPr>
          <a:xfrm>
            <a:off x="8090788" y="1080097"/>
            <a:ext cx="0" cy="2834678"/>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A5AC7C8-20D7-1B97-7F38-64F0F90B3B46}"/>
              </a:ext>
            </a:extLst>
          </p:cNvPr>
          <p:cNvGrpSpPr/>
          <p:nvPr/>
        </p:nvGrpSpPr>
        <p:grpSpPr>
          <a:xfrm>
            <a:off x="167822" y="693792"/>
            <a:ext cx="996527" cy="963500"/>
            <a:chOff x="3606696" y="5119189"/>
            <a:chExt cx="1155161" cy="1112153"/>
          </a:xfrm>
        </p:grpSpPr>
        <p:sp>
          <p:nvSpPr>
            <p:cNvPr id="9" name="Rectangle 8">
              <a:extLst>
                <a:ext uri="{FF2B5EF4-FFF2-40B4-BE49-F238E27FC236}">
                  <a16:creationId xmlns:a16="http://schemas.microsoft.com/office/drawing/2014/main" id="{535A97D8-404C-0B16-3EF5-CCDC4E9842E2}"/>
                </a:ext>
              </a:extLst>
            </p:cNvPr>
            <p:cNvSpPr/>
            <p:nvPr/>
          </p:nvSpPr>
          <p:spPr>
            <a:xfrm>
              <a:off x="3666324" y="5192486"/>
              <a:ext cx="1043268" cy="1038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noProof="0" dirty="0"/>
                <a:t>Bi</a:t>
              </a:r>
            </a:p>
          </p:txBody>
        </p:sp>
        <p:sp>
          <p:nvSpPr>
            <p:cNvPr id="10" name="TextBox 9">
              <a:extLst>
                <a:ext uri="{FF2B5EF4-FFF2-40B4-BE49-F238E27FC236}">
                  <a16:creationId xmlns:a16="http://schemas.microsoft.com/office/drawing/2014/main" id="{F473E307-9FA8-92F8-5E40-AA3A51E68AE3}"/>
                </a:ext>
              </a:extLst>
            </p:cNvPr>
            <p:cNvSpPr txBox="1"/>
            <p:nvPr/>
          </p:nvSpPr>
          <p:spPr>
            <a:xfrm>
              <a:off x="3606696" y="5119189"/>
              <a:ext cx="555172" cy="369332"/>
            </a:xfrm>
            <a:prstGeom prst="rect">
              <a:avLst/>
            </a:prstGeom>
            <a:noFill/>
          </p:spPr>
          <p:txBody>
            <a:bodyPr wrap="square" rtlCol="0">
              <a:spAutoFit/>
            </a:bodyPr>
            <a:lstStyle/>
            <a:p>
              <a:r>
                <a:rPr lang="en-US" noProof="0" dirty="0">
                  <a:solidFill>
                    <a:schemeClr val="bg1"/>
                  </a:solidFill>
                </a:rPr>
                <a:t>83</a:t>
              </a:r>
            </a:p>
          </p:txBody>
        </p:sp>
        <p:sp>
          <p:nvSpPr>
            <p:cNvPr id="11" name="TextBox 10">
              <a:extLst>
                <a:ext uri="{FF2B5EF4-FFF2-40B4-BE49-F238E27FC236}">
                  <a16:creationId xmlns:a16="http://schemas.microsoft.com/office/drawing/2014/main" id="{8B409860-51BD-5114-177D-3E2F2E6150D1}"/>
                </a:ext>
              </a:extLst>
            </p:cNvPr>
            <p:cNvSpPr txBox="1"/>
            <p:nvPr/>
          </p:nvSpPr>
          <p:spPr>
            <a:xfrm>
              <a:off x="3614057" y="5855290"/>
              <a:ext cx="1147800" cy="369332"/>
            </a:xfrm>
            <a:prstGeom prst="rect">
              <a:avLst/>
            </a:prstGeom>
            <a:noFill/>
          </p:spPr>
          <p:txBody>
            <a:bodyPr wrap="square" rtlCol="0">
              <a:spAutoFit/>
            </a:bodyPr>
            <a:lstStyle/>
            <a:p>
              <a:pPr algn="ctr"/>
              <a:r>
                <a:rPr lang="en-US" noProof="0" dirty="0">
                  <a:solidFill>
                    <a:schemeClr val="bg1"/>
                  </a:solidFill>
                </a:rPr>
                <a:t>Bismuth</a:t>
              </a:r>
            </a:p>
          </p:txBody>
        </p:sp>
      </p:grpSp>
      <p:grpSp>
        <p:nvGrpSpPr>
          <p:cNvPr id="13" name="Group 12">
            <a:extLst>
              <a:ext uri="{FF2B5EF4-FFF2-40B4-BE49-F238E27FC236}">
                <a16:creationId xmlns:a16="http://schemas.microsoft.com/office/drawing/2014/main" id="{45232A2F-F99B-AB40-73D7-BAFD80DC784A}"/>
              </a:ext>
            </a:extLst>
          </p:cNvPr>
          <p:cNvGrpSpPr/>
          <p:nvPr/>
        </p:nvGrpSpPr>
        <p:grpSpPr>
          <a:xfrm>
            <a:off x="4454312" y="732792"/>
            <a:ext cx="996527" cy="965512"/>
            <a:chOff x="3606696" y="5119189"/>
            <a:chExt cx="1155161" cy="1114475"/>
          </a:xfrm>
        </p:grpSpPr>
        <p:sp>
          <p:nvSpPr>
            <p:cNvPr id="14" name="Rectangle 13">
              <a:extLst>
                <a:ext uri="{FF2B5EF4-FFF2-40B4-BE49-F238E27FC236}">
                  <a16:creationId xmlns:a16="http://schemas.microsoft.com/office/drawing/2014/main" id="{3E7A72EB-AC3A-D6A8-B585-EAEE502CD8DB}"/>
                </a:ext>
              </a:extLst>
            </p:cNvPr>
            <p:cNvSpPr/>
            <p:nvPr/>
          </p:nvSpPr>
          <p:spPr>
            <a:xfrm>
              <a:off x="3666324" y="5192486"/>
              <a:ext cx="1043268" cy="1038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noProof="0" dirty="0"/>
                <a:t>Dy</a:t>
              </a:r>
            </a:p>
          </p:txBody>
        </p:sp>
        <p:sp>
          <p:nvSpPr>
            <p:cNvPr id="15" name="TextBox 14">
              <a:extLst>
                <a:ext uri="{FF2B5EF4-FFF2-40B4-BE49-F238E27FC236}">
                  <a16:creationId xmlns:a16="http://schemas.microsoft.com/office/drawing/2014/main" id="{492C75D9-8DAE-7D9F-D38B-06FA481CCF01}"/>
                </a:ext>
              </a:extLst>
            </p:cNvPr>
            <p:cNvSpPr txBox="1"/>
            <p:nvPr/>
          </p:nvSpPr>
          <p:spPr>
            <a:xfrm>
              <a:off x="3606696" y="5119189"/>
              <a:ext cx="555172" cy="426314"/>
            </a:xfrm>
            <a:prstGeom prst="rect">
              <a:avLst/>
            </a:prstGeom>
            <a:noFill/>
          </p:spPr>
          <p:txBody>
            <a:bodyPr wrap="square" rtlCol="0">
              <a:spAutoFit/>
            </a:bodyPr>
            <a:lstStyle/>
            <a:p>
              <a:r>
                <a:rPr lang="en-US" noProof="0" dirty="0">
                  <a:solidFill>
                    <a:schemeClr val="bg1"/>
                  </a:solidFill>
                </a:rPr>
                <a:t>66</a:t>
              </a:r>
            </a:p>
          </p:txBody>
        </p:sp>
        <p:sp>
          <p:nvSpPr>
            <p:cNvPr id="16" name="TextBox 15">
              <a:extLst>
                <a:ext uri="{FF2B5EF4-FFF2-40B4-BE49-F238E27FC236}">
                  <a16:creationId xmlns:a16="http://schemas.microsoft.com/office/drawing/2014/main" id="{BC8C53DB-89C2-83A5-0BA4-62CD1A262D10}"/>
                </a:ext>
              </a:extLst>
            </p:cNvPr>
            <p:cNvSpPr txBox="1"/>
            <p:nvPr/>
          </p:nvSpPr>
          <p:spPr>
            <a:xfrm>
              <a:off x="3614057" y="5913928"/>
              <a:ext cx="1147800" cy="319736"/>
            </a:xfrm>
            <a:prstGeom prst="rect">
              <a:avLst/>
            </a:prstGeom>
            <a:noFill/>
          </p:spPr>
          <p:txBody>
            <a:bodyPr wrap="square" rtlCol="0">
              <a:spAutoFit/>
            </a:bodyPr>
            <a:lstStyle/>
            <a:p>
              <a:pPr algn="ctr"/>
              <a:r>
                <a:rPr lang="en-US" sz="1200" noProof="0" dirty="0">
                  <a:solidFill>
                    <a:schemeClr val="bg1"/>
                  </a:solidFill>
                </a:rPr>
                <a:t>Dysprosium</a:t>
              </a:r>
            </a:p>
          </p:txBody>
        </p:sp>
      </p:grpSp>
      <p:grpSp>
        <p:nvGrpSpPr>
          <p:cNvPr id="17" name="Group 16">
            <a:extLst>
              <a:ext uri="{FF2B5EF4-FFF2-40B4-BE49-F238E27FC236}">
                <a16:creationId xmlns:a16="http://schemas.microsoft.com/office/drawing/2014/main" id="{5A8AE917-5983-7B51-FFEB-7A0653B3692A}"/>
              </a:ext>
            </a:extLst>
          </p:cNvPr>
          <p:cNvGrpSpPr/>
          <p:nvPr/>
        </p:nvGrpSpPr>
        <p:grpSpPr>
          <a:xfrm>
            <a:off x="8268294" y="786132"/>
            <a:ext cx="996527" cy="965513"/>
            <a:chOff x="3606696" y="5119189"/>
            <a:chExt cx="1155161" cy="1114476"/>
          </a:xfrm>
        </p:grpSpPr>
        <p:sp>
          <p:nvSpPr>
            <p:cNvPr id="18" name="Rectangle 17">
              <a:extLst>
                <a:ext uri="{FF2B5EF4-FFF2-40B4-BE49-F238E27FC236}">
                  <a16:creationId xmlns:a16="http://schemas.microsoft.com/office/drawing/2014/main" id="{74824B45-45D2-980F-53D5-B80687A21931}"/>
                </a:ext>
              </a:extLst>
            </p:cNvPr>
            <p:cNvSpPr/>
            <p:nvPr/>
          </p:nvSpPr>
          <p:spPr>
            <a:xfrm>
              <a:off x="3666323" y="5192486"/>
              <a:ext cx="1043268" cy="1038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noProof="0" dirty="0"/>
                <a:t>Gd</a:t>
              </a:r>
            </a:p>
          </p:txBody>
        </p:sp>
        <p:sp>
          <p:nvSpPr>
            <p:cNvPr id="19" name="TextBox 18">
              <a:extLst>
                <a:ext uri="{FF2B5EF4-FFF2-40B4-BE49-F238E27FC236}">
                  <a16:creationId xmlns:a16="http://schemas.microsoft.com/office/drawing/2014/main" id="{B723846D-729D-6112-B616-1C97BF99AEE4}"/>
                </a:ext>
              </a:extLst>
            </p:cNvPr>
            <p:cNvSpPr txBox="1"/>
            <p:nvPr/>
          </p:nvSpPr>
          <p:spPr>
            <a:xfrm>
              <a:off x="3606696" y="5119189"/>
              <a:ext cx="555172" cy="426314"/>
            </a:xfrm>
            <a:prstGeom prst="rect">
              <a:avLst/>
            </a:prstGeom>
            <a:noFill/>
          </p:spPr>
          <p:txBody>
            <a:bodyPr wrap="square" rtlCol="0">
              <a:spAutoFit/>
            </a:bodyPr>
            <a:lstStyle/>
            <a:p>
              <a:r>
                <a:rPr lang="en-US" noProof="0" dirty="0">
                  <a:solidFill>
                    <a:schemeClr val="bg1"/>
                  </a:solidFill>
                </a:rPr>
                <a:t>64</a:t>
              </a:r>
            </a:p>
          </p:txBody>
        </p:sp>
        <p:sp>
          <p:nvSpPr>
            <p:cNvPr id="20" name="TextBox 19">
              <a:extLst>
                <a:ext uri="{FF2B5EF4-FFF2-40B4-BE49-F238E27FC236}">
                  <a16:creationId xmlns:a16="http://schemas.microsoft.com/office/drawing/2014/main" id="{C53C8CE0-D5F6-B814-1626-447E3E6D153F}"/>
                </a:ext>
              </a:extLst>
            </p:cNvPr>
            <p:cNvSpPr txBox="1"/>
            <p:nvPr/>
          </p:nvSpPr>
          <p:spPr>
            <a:xfrm>
              <a:off x="3614057" y="5913929"/>
              <a:ext cx="1147800" cy="319736"/>
            </a:xfrm>
            <a:prstGeom prst="rect">
              <a:avLst/>
            </a:prstGeom>
            <a:noFill/>
          </p:spPr>
          <p:txBody>
            <a:bodyPr wrap="square" rtlCol="0">
              <a:spAutoFit/>
            </a:bodyPr>
            <a:lstStyle/>
            <a:p>
              <a:pPr algn="ctr"/>
              <a:r>
                <a:rPr lang="en-US" sz="1200" noProof="0" dirty="0">
                  <a:solidFill>
                    <a:schemeClr val="bg1"/>
                  </a:solidFill>
                </a:rPr>
                <a:t>Gadolinium</a:t>
              </a:r>
            </a:p>
          </p:txBody>
        </p:sp>
      </p:grpSp>
      <p:sp>
        <p:nvSpPr>
          <p:cNvPr id="22" name="TextBox 21">
            <a:extLst>
              <a:ext uri="{FF2B5EF4-FFF2-40B4-BE49-F238E27FC236}">
                <a16:creationId xmlns:a16="http://schemas.microsoft.com/office/drawing/2014/main" id="{ED84D135-3904-0181-7AF7-3D2DE2ED37A0}"/>
              </a:ext>
            </a:extLst>
          </p:cNvPr>
          <p:cNvSpPr txBox="1"/>
          <p:nvPr/>
        </p:nvSpPr>
        <p:spPr>
          <a:xfrm>
            <a:off x="8180233" y="2013942"/>
            <a:ext cx="3985097" cy="2862322"/>
          </a:xfrm>
          <a:prstGeom prst="rect">
            <a:avLst/>
          </a:prstGeom>
          <a:noFill/>
        </p:spPr>
        <p:txBody>
          <a:bodyPr wrap="square">
            <a:spAutoFit/>
          </a:bodyPr>
          <a:lstStyle/>
          <a:p>
            <a:pPr marL="285750" indent="-285750">
              <a:buFont typeface="Arial" panose="020B0604020202020204" pitchFamily="34" charset="0"/>
              <a:buChar char="•"/>
            </a:pPr>
            <a:r>
              <a:rPr lang="en-US" noProof="0" dirty="0"/>
              <a:t>Historical measurements on ¹⁵⁵Gd show that the octupole moment is higher than predicted by simple models, revealing relativistic effects and complex electronic correlations [2].</a:t>
            </a:r>
          </a:p>
          <a:p>
            <a:pPr marL="285750" indent="-285750">
              <a:buFont typeface="Arial" panose="020B0604020202020204" pitchFamily="34" charset="0"/>
              <a:buChar char="•"/>
            </a:pPr>
            <a:endParaRPr lang="en-US" noProof="0" dirty="0"/>
          </a:p>
          <a:p>
            <a:pPr marL="285750" indent="-285750">
              <a:buFont typeface="Arial" panose="020B0604020202020204" pitchFamily="34" charset="0"/>
              <a:buChar char="•"/>
            </a:pPr>
            <a:r>
              <a:rPr lang="en-US" noProof="0" dirty="0"/>
              <a:t>Produced from the first day at S3-LEB → immediately accessible for measurements..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91E4F9A-687E-600A-3391-6938059B23E9}"/>
                  </a:ext>
                </a:extLst>
              </p:cNvPr>
              <p:cNvSpPr txBox="1"/>
              <p:nvPr/>
            </p:nvSpPr>
            <p:spPr>
              <a:xfrm>
                <a:off x="4517314" y="1922420"/>
                <a:ext cx="3573473" cy="2115964"/>
              </a:xfrm>
              <a:prstGeom prst="rect">
                <a:avLst/>
              </a:prstGeom>
              <a:noFill/>
            </p:spPr>
            <p:txBody>
              <a:bodyPr wrap="square">
                <a:spAutoFit/>
              </a:bodyPr>
              <a:lstStyle/>
              <a:p>
                <a:r>
                  <a:rPr lang="en-US" b="1" noProof="0" dirty="0"/>
                  <a:t>Several isotopes with high nuclear spin (</a:t>
                </a:r>
                <a14:m>
                  <m:oMath xmlns:m="http://schemas.openxmlformats.org/officeDocument/2006/math">
                    <m:r>
                      <a:rPr lang="en-US" i="1" noProof="0" smtClean="0">
                        <a:latin typeface="Cambria Math" panose="02040503050406030204" pitchFamily="18" charset="0"/>
                      </a:rPr>
                      <m:t>𝐼</m:t>
                    </m:r>
                    <m:r>
                      <a:rPr lang="en-US" i="0" noProof="0" smtClean="0">
                        <a:latin typeface="Cambria Math" panose="02040503050406030204" pitchFamily="18" charset="0"/>
                      </a:rPr>
                      <m:t>=5/2</m:t>
                    </m:r>
                  </m:oMath>
                </a14:m>
                <a:r>
                  <a:rPr lang="en-US" b="1" noProof="0" dirty="0"/>
                  <a:t> for </a:t>
                </a:r>
                <a14:m>
                  <m:oMath xmlns:m="http://schemas.openxmlformats.org/officeDocument/2006/math">
                    <m:sSup>
                      <m:sSupPr>
                        <m:ctrlPr>
                          <a:rPr lang="en-US" i="1" noProof="0" smtClean="0">
                            <a:latin typeface="Cambria Math" panose="02040503050406030204" pitchFamily="18" charset="0"/>
                          </a:rPr>
                        </m:ctrlPr>
                      </m:sSupPr>
                      <m:e/>
                      <m:sup>
                        <m:r>
                          <a:rPr lang="en-US" noProof="0" smtClean="0">
                            <a:latin typeface="Cambria Math" panose="02040503050406030204" pitchFamily="18" charset="0"/>
                          </a:rPr>
                          <m:t>161</m:t>
                        </m:r>
                      </m:sup>
                    </m:sSup>
                  </m:oMath>
                </a14:m>
                <a:r>
                  <a:rPr lang="en-US" b="1" noProof="0" dirty="0"/>
                  <a:t>Dy and </a:t>
                </a:r>
                <a14:m>
                  <m:oMath xmlns:m="http://schemas.openxmlformats.org/officeDocument/2006/math">
                    <m:sSup>
                      <m:sSupPr>
                        <m:ctrlPr>
                          <a:rPr lang="en-US" i="1" noProof="0" smtClean="0">
                            <a:latin typeface="Cambria Math" panose="02040503050406030204" pitchFamily="18" charset="0"/>
                          </a:rPr>
                        </m:ctrlPr>
                      </m:sSupPr>
                      <m:e/>
                      <m:sup>
                        <m:r>
                          <a:rPr lang="en-US" noProof="0" smtClean="0">
                            <a:latin typeface="Cambria Math" panose="02040503050406030204" pitchFamily="18" charset="0"/>
                          </a:rPr>
                          <m:t>163</m:t>
                        </m:r>
                      </m:sup>
                    </m:sSup>
                  </m:oMath>
                </a14:m>
                <a:r>
                  <a:rPr lang="en-US" b="1" noProof="0" dirty="0"/>
                  <a:t>Dy)</a:t>
                </a:r>
                <a:r>
                  <a:rPr lang="en-US" noProof="0" dirty="0"/>
                  <a:t> :</a:t>
                </a:r>
                <a:br>
                  <a:rPr lang="en-US" noProof="0" dirty="0"/>
                </a:br>
                <a:r>
                  <a:rPr lang="en-US" noProof="0" dirty="0"/>
                  <a:t>Non-zero nuclear magnetic octupole moment and potentially measurable higher-order hyperfine contributions.</a:t>
                </a:r>
              </a:p>
            </p:txBody>
          </p:sp>
        </mc:Choice>
        <mc:Fallback xmlns="">
          <p:sp>
            <p:nvSpPr>
              <p:cNvPr id="24" name="TextBox 23">
                <a:extLst>
                  <a:ext uri="{FF2B5EF4-FFF2-40B4-BE49-F238E27FC236}">
                    <a16:creationId xmlns:a16="http://schemas.microsoft.com/office/drawing/2014/main" id="{191E4F9A-687E-600A-3391-6938059B23E9}"/>
                  </a:ext>
                </a:extLst>
              </p:cNvPr>
              <p:cNvSpPr txBox="1">
                <a:spLocks noRot="1" noChangeAspect="1" noMove="1" noResize="1" noEditPoints="1" noAdjustHandles="1" noChangeArrowheads="1" noChangeShapeType="1" noTextEdit="1"/>
              </p:cNvSpPr>
              <p:nvPr/>
            </p:nvSpPr>
            <p:spPr>
              <a:xfrm>
                <a:off x="4517314" y="1922420"/>
                <a:ext cx="3573473" cy="2115964"/>
              </a:xfrm>
              <a:prstGeom prst="rect">
                <a:avLst/>
              </a:prstGeom>
              <a:blipFill>
                <a:blip r:embed="rId3"/>
                <a:stretch>
                  <a:fillRect l="-1365" t="-1441" r="-2730" b="-3746"/>
                </a:stretch>
              </a:blipFill>
            </p:spPr>
            <p:txBody>
              <a:bodyPr/>
              <a:lstStyle/>
              <a:p>
                <a:r>
                  <a:rPr lang="fr-FR">
                    <a:noFill/>
                  </a:rPr>
                  <a:t> </a:t>
                </a:r>
              </a:p>
            </p:txBody>
          </p:sp>
        </mc:Fallback>
      </mc:AlternateContent>
      <p:sp>
        <p:nvSpPr>
          <p:cNvPr id="26" name="TextBox 25">
            <a:extLst>
              <a:ext uri="{FF2B5EF4-FFF2-40B4-BE49-F238E27FC236}">
                <a16:creationId xmlns:a16="http://schemas.microsoft.com/office/drawing/2014/main" id="{84DDC627-3B9C-2424-8B56-6A9ADA346594}"/>
              </a:ext>
            </a:extLst>
          </p:cNvPr>
          <p:cNvSpPr txBox="1"/>
          <p:nvPr/>
        </p:nvSpPr>
        <p:spPr>
          <a:xfrm>
            <a:off x="167822" y="6301502"/>
            <a:ext cx="6144986" cy="707886"/>
          </a:xfrm>
          <a:prstGeom prst="rect">
            <a:avLst/>
          </a:prstGeom>
          <a:noFill/>
        </p:spPr>
        <p:txBody>
          <a:bodyPr wrap="square">
            <a:spAutoFit/>
          </a:bodyPr>
          <a:lstStyle/>
          <a:p>
            <a:r>
              <a:rPr lang="en-US" sz="1000" noProof="0" dirty="0"/>
              <a:t>[1] Li, J., et al., “Re-Evaluation of the Nuclear Magnetic Octupole Moment of 209Bi”, Atoms 10 (2022).</a:t>
            </a:r>
          </a:p>
          <a:p>
            <a:r>
              <a:rPr lang="en-US" sz="1000" noProof="0" dirty="0"/>
              <a:t>[2] Unsworth, P. J. “Nuclear dipole, quadrupole and octupole moments of 155Gd by atomic beam magnetic resonance”. </a:t>
            </a:r>
            <a:r>
              <a:rPr lang="en-US" sz="1000" i="1" noProof="0" dirty="0"/>
              <a:t>J. Phys. B: At. Mol. Phys.</a:t>
            </a:r>
            <a:r>
              <a:rPr lang="en-US" sz="1000" noProof="0" dirty="0"/>
              <a:t> </a:t>
            </a:r>
            <a:r>
              <a:rPr lang="en-US" sz="1000" b="1" noProof="0" dirty="0"/>
              <a:t>2</a:t>
            </a:r>
            <a:r>
              <a:rPr lang="en-US" sz="1000" noProof="0" dirty="0"/>
              <a:t>, 122–133 (1969).</a:t>
            </a:r>
          </a:p>
          <a:p>
            <a:endParaRPr lang="en-US" sz="1000" noProof="0" dirty="0"/>
          </a:p>
        </p:txBody>
      </p:sp>
    </p:spTree>
    <p:extLst>
      <p:ext uri="{BB962C8B-B14F-4D97-AF65-F5344CB8AC3E}">
        <p14:creationId xmlns:p14="http://schemas.microsoft.com/office/powerpoint/2010/main" val="2811465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A195-DE94-6855-26F7-03C49ECF5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3A302-1423-0C02-E015-5B576B88CC8B}"/>
              </a:ext>
            </a:extLst>
          </p:cNvPr>
          <p:cNvSpPr>
            <a:spLocks noGrp="1"/>
          </p:cNvSpPr>
          <p:nvPr>
            <p:ph type="title"/>
          </p:nvPr>
        </p:nvSpPr>
        <p:spPr/>
        <p:txBody>
          <a:bodyPr/>
          <a:lstStyle/>
          <a:p>
            <a:r>
              <a:rPr lang="en-US" noProof="0" dirty="0"/>
              <a:t>Future of the Experiment</a:t>
            </a:r>
          </a:p>
        </p:txBody>
      </p:sp>
      <p:sp>
        <p:nvSpPr>
          <p:cNvPr id="4" name="Slide Number Placeholder 3">
            <a:extLst>
              <a:ext uri="{FF2B5EF4-FFF2-40B4-BE49-F238E27FC236}">
                <a16:creationId xmlns:a16="http://schemas.microsoft.com/office/drawing/2014/main" id="{4FF25F3C-0D73-6262-BC34-90B1B6B56087}"/>
              </a:ext>
            </a:extLst>
          </p:cNvPr>
          <p:cNvSpPr>
            <a:spLocks noGrp="1"/>
          </p:cNvSpPr>
          <p:nvPr>
            <p:ph type="sldNum" sz="quarter" idx="12"/>
          </p:nvPr>
        </p:nvSpPr>
        <p:spPr/>
        <p:txBody>
          <a:bodyPr/>
          <a:lstStyle/>
          <a:p>
            <a:fld id="{F8F1DF15-C229-48B7-BAF9-986BF1C52604}" type="slidenum">
              <a:rPr lang="en-US" noProof="0" smtClean="0"/>
              <a:t>32</a:t>
            </a:fld>
            <a:endParaRPr lang="en-US" noProof="0" dirty="0"/>
          </a:p>
        </p:txBody>
      </p:sp>
      <p:pic>
        <p:nvPicPr>
          <p:cNvPr id="3" name="Picture 2">
            <a:extLst>
              <a:ext uri="{FF2B5EF4-FFF2-40B4-BE49-F238E27FC236}">
                <a16:creationId xmlns:a16="http://schemas.microsoft.com/office/drawing/2014/main" id="{45D65C0C-A4EF-0E85-4131-EA2354181177}"/>
              </a:ext>
            </a:extLst>
          </p:cNvPr>
          <p:cNvPicPr>
            <a:picLocks noChangeAspect="1"/>
          </p:cNvPicPr>
          <p:nvPr/>
        </p:nvPicPr>
        <p:blipFill rotWithShape="1">
          <a:blip r:embed="rId2">
            <a:extLst>
              <a:ext uri="{28A0092B-C50C-407E-A947-70E740481C1C}">
                <a14:useLocalDpi xmlns:a14="http://schemas.microsoft.com/office/drawing/2010/main" val="0"/>
              </a:ext>
            </a:extLst>
          </a:blip>
          <a:srcRect l="17309" t="34135" r="41542" b="8822"/>
          <a:stretch/>
        </p:blipFill>
        <p:spPr>
          <a:xfrm>
            <a:off x="484043" y="783720"/>
            <a:ext cx="4069080" cy="5640893"/>
          </a:xfrm>
          <a:prstGeom prst="rect">
            <a:avLst/>
          </a:prstGeom>
        </p:spPr>
      </p:pic>
      <p:sp>
        <p:nvSpPr>
          <p:cNvPr id="6" name="Oval 5">
            <a:extLst>
              <a:ext uri="{FF2B5EF4-FFF2-40B4-BE49-F238E27FC236}">
                <a16:creationId xmlns:a16="http://schemas.microsoft.com/office/drawing/2014/main" id="{47C85DFC-6A12-D85B-1BAA-8BFB9FD39D16}"/>
              </a:ext>
            </a:extLst>
          </p:cNvPr>
          <p:cNvSpPr/>
          <p:nvPr/>
        </p:nvSpPr>
        <p:spPr>
          <a:xfrm>
            <a:off x="1463997" y="3428341"/>
            <a:ext cx="111049" cy="10872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Box 7">
            <a:extLst>
              <a:ext uri="{FF2B5EF4-FFF2-40B4-BE49-F238E27FC236}">
                <a16:creationId xmlns:a16="http://schemas.microsoft.com/office/drawing/2014/main" id="{08A8F37A-66B2-1DE9-6C32-DDF276ED794C}"/>
              </a:ext>
            </a:extLst>
          </p:cNvPr>
          <p:cNvSpPr txBox="1"/>
          <p:nvPr/>
        </p:nvSpPr>
        <p:spPr>
          <a:xfrm>
            <a:off x="1407413" y="3537066"/>
            <a:ext cx="1111170" cy="461665"/>
          </a:xfrm>
          <a:prstGeom prst="rect">
            <a:avLst/>
          </a:prstGeom>
          <a:noFill/>
        </p:spPr>
        <p:txBody>
          <a:bodyPr wrap="square" rtlCol="0">
            <a:spAutoFit/>
          </a:bodyPr>
          <a:lstStyle/>
          <a:p>
            <a:r>
              <a:rPr lang="en-US" sz="2400" b="1" noProof="0" dirty="0">
                <a:solidFill>
                  <a:srgbClr val="FF0000"/>
                </a:solidFill>
              </a:rPr>
              <a:t>Caen</a:t>
            </a:r>
          </a:p>
        </p:txBody>
      </p:sp>
      <p:sp>
        <p:nvSpPr>
          <p:cNvPr id="10" name="AutoShape 4" descr="Shut Down PNG Transparent Images Free Download | Vector Files | Pngtree">
            <a:extLst>
              <a:ext uri="{FF2B5EF4-FFF2-40B4-BE49-F238E27FC236}">
                <a16:creationId xmlns:a16="http://schemas.microsoft.com/office/drawing/2014/main" id="{63EB9A4B-9F5E-F8E2-33DD-7B8A2F4816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AutoShape 6">
            <a:extLst>
              <a:ext uri="{FF2B5EF4-FFF2-40B4-BE49-F238E27FC236}">
                <a16:creationId xmlns:a16="http://schemas.microsoft.com/office/drawing/2014/main" id="{6D1F0D36-22E1-3A1C-C1B8-9A40FD91FEB8}"/>
              </a:ext>
            </a:extLst>
          </p:cNvPr>
          <p:cNvSpPr>
            <a:spLocks noChangeAspect="1" noChangeArrowheads="1"/>
          </p:cNvSpPr>
          <p:nvPr/>
        </p:nvSpPr>
        <p:spPr bwMode="auto">
          <a:xfrm>
            <a:off x="428625" y="80963"/>
            <a:ext cx="11334750" cy="6696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pic>
        <p:nvPicPr>
          <p:cNvPr id="3074" name="Picture 2" descr="GANIL">
            <a:extLst>
              <a:ext uri="{FF2B5EF4-FFF2-40B4-BE49-F238E27FC236}">
                <a16:creationId xmlns:a16="http://schemas.microsoft.com/office/drawing/2014/main" id="{A5E3A431-C506-E8FE-3AD1-D1EB09FB8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273" y="5720798"/>
            <a:ext cx="3762095" cy="802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007299-FBA6-EC3D-84E8-65FB2EE3C0CB}"/>
              </a:ext>
            </a:extLst>
          </p:cNvPr>
          <p:cNvSpPr txBox="1"/>
          <p:nvPr/>
        </p:nvSpPr>
        <p:spPr>
          <a:xfrm>
            <a:off x="5224712" y="4787270"/>
            <a:ext cx="6140368" cy="369332"/>
          </a:xfrm>
          <a:prstGeom prst="rect">
            <a:avLst/>
          </a:prstGeom>
          <a:noFill/>
        </p:spPr>
        <p:txBody>
          <a:bodyPr wrap="square">
            <a:spAutoFit/>
          </a:bodyPr>
          <a:lstStyle/>
          <a:p>
            <a:r>
              <a:rPr lang="en-US" b="1" noProof="0" dirty="0" err="1">
                <a:solidFill>
                  <a:srgbClr val="002060"/>
                </a:solidFill>
              </a:rPr>
              <a:t>Laboratoire</a:t>
            </a:r>
            <a:r>
              <a:rPr lang="en-US" b="1" noProof="0" dirty="0">
                <a:solidFill>
                  <a:srgbClr val="002060"/>
                </a:solidFill>
              </a:rPr>
              <a:t> de Physique </a:t>
            </a:r>
            <a:r>
              <a:rPr lang="en-US" b="1" noProof="0" dirty="0" err="1">
                <a:solidFill>
                  <a:srgbClr val="002060"/>
                </a:solidFill>
              </a:rPr>
              <a:t>Corpusculaire</a:t>
            </a:r>
            <a:r>
              <a:rPr lang="en-US" b="1" noProof="0" dirty="0">
                <a:solidFill>
                  <a:srgbClr val="002060"/>
                </a:solidFill>
              </a:rPr>
              <a:t> de Caen (LPC)</a:t>
            </a:r>
          </a:p>
        </p:txBody>
      </p:sp>
      <p:pic>
        <p:nvPicPr>
          <p:cNvPr id="12" name="Picture 2">
            <a:extLst>
              <a:ext uri="{FF2B5EF4-FFF2-40B4-BE49-F238E27FC236}">
                <a16:creationId xmlns:a16="http://schemas.microsoft.com/office/drawing/2014/main" id="{C08FDA80-258E-B17E-A5C6-74079BE7C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512" y="4964243"/>
            <a:ext cx="1864136" cy="18641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h">
            <a:extLst>
              <a:ext uri="{FF2B5EF4-FFF2-40B4-BE49-F238E27FC236}">
                <a16:creationId xmlns:a16="http://schemas.microsoft.com/office/drawing/2014/main" id="{6A16DB4F-CDD1-8EB9-0D4B-F0256C841F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005" y="926577"/>
            <a:ext cx="5419582" cy="360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819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E23E-7108-20D6-0644-05AB4929FCDF}"/>
              </a:ext>
            </a:extLst>
          </p:cNvPr>
          <p:cNvSpPr>
            <a:spLocks noGrp="1"/>
          </p:cNvSpPr>
          <p:nvPr>
            <p:ph type="title"/>
          </p:nvPr>
        </p:nvSpPr>
        <p:spPr/>
        <p:txBody>
          <a:bodyPr/>
          <a:lstStyle/>
          <a:p>
            <a:r>
              <a:rPr lang="en-US" noProof="0" dirty="0"/>
              <a:t>Conclusion</a:t>
            </a:r>
          </a:p>
        </p:txBody>
      </p:sp>
      <p:sp>
        <p:nvSpPr>
          <p:cNvPr id="3" name="Content Placeholder 2">
            <a:extLst>
              <a:ext uri="{FF2B5EF4-FFF2-40B4-BE49-F238E27FC236}">
                <a16:creationId xmlns:a16="http://schemas.microsoft.com/office/drawing/2014/main" id="{555FC396-80F0-F4EE-6277-D8DB6C7B9C7B}"/>
              </a:ext>
            </a:extLst>
          </p:cNvPr>
          <p:cNvSpPr>
            <a:spLocks noGrp="1"/>
          </p:cNvSpPr>
          <p:nvPr>
            <p:ph idx="1"/>
          </p:nvPr>
        </p:nvSpPr>
        <p:spPr>
          <a:xfrm>
            <a:off x="685800" y="1223547"/>
            <a:ext cx="10515600" cy="4351338"/>
          </a:xfrm>
        </p:spPr>
        <p:txBody>
          <a:bodyPr>
            <a:normAutofit fontScale="92500" lnSpcReduction="10000"/>
          </a:bodyPr>
          <a:lstStyle/>
          <a:p>
            <a:r>
              <a:rPr lang="en-US" noProof="0" dirty="0">
                <a:ea typeface="Times New Roman" panose="02020603050405020304" pitchFamily="18" charset="0"/>
              </a:rPr>
              <a:t>Objective is to provide data </a:t>
            </a:r>
            <a:r>
              <a:rPr lang="en-US" noProof="0" dirty="0">
                <a:effectLst/>
                <a:ea typeface="Times New Roman" panose="02020603050405020304" pitchFamily="18" charset="0"/>
              </a:rPr>
              <a:t>on unexplored properties of radioactive isotopes using </a:t>
            </a:r>
            <a:r>
              <a:rPr lang="en-US" b="1" noProof="0" dirty="0">
                <a:ea typeface="Times New Roman" panose="02020603050405020304" pitchFamily="18" charset="0"/>
              </a:rPr>
              <a:t>measurement of magnetic octupole </a:t>
            </a:r>
            <a:r>
              <a:rPr lang="en-US" noProof="0" dirty="0">
                <a:ea typeface="Times New Roman" panose="02020603050405020304" pitchFamily="18" charset="0"/>
              </a:rPr>
              <a:t>moments</a:t>
            </a:r>
          </a:p>
          <a:p>
            <a:endParaRPr lang="en-US" noProof="0" dirty="0">
              <a:effectLst/>
              <a:ea typeface="Times New Roman" panose="02020603050405020304" pitchFamily="18" charset="0"/>
            </a:endParaRPr>
          </a:p>
          <a:p>
            <a:r>
              <a:rPr lang="en-US" noProof="0" dirty="0">
                <a:effectLst/>
                <a:ea typeface="Times New Roman" panose="02020603050405020304" pitchFamily="18" charset="0"/>
              </a:rPr>
              <a:t>New methodology, </a:t>
            </a:r>
            <a:r>
              <a:rPr lang="en-US" noProof="0" dirty="0">
                <a:ea typeface="Times New Roman" panose="02020603050405020304" pitchFamily="18" charset="0"/>
              </a:rPr>
              <a:t>which relies on </a:t>
            </a:r>
            <a:r>
              <a:rPr lang="en-US" b="1" noProof="0" dirty="0"/>
              <a:t>In-gas jet Laser-Radiofrequency double resonance</a:t>
            </a:r>
          </a:p>
          <a:p>
            <a:endParaRPr lang="en-US" b="1" noProof="0" dirty="0"/>
          </a:p>
          <a:p>
            <a:r>
              <a:rPr lang="en-US" noProof="0" dirty="0"/>
              <a:t>High precision spectroscopy</a:t>
            </a:r>
          </a:p>
          <a:p>
            <a:pPr marL="0" indent="0">
              <a:buNone/>
            </a:pPr>
            <a:r>
              <a:rPr lang="en-US" noProof="0" dirty="0"/>
              <a:t> open studies on other </a:t>
            </a:r>
            <a:r>
              <a:rPr lang="en-US" b="1" noProof="0" dirty="0"/>
              <a:t>nuclear </a:t>
            </a:r>
          </a:p>
          <a:p>
            <a:pPr marL="0" indent="0">
              <a:buNone/>
            </a:pPr>
            <a:r>
              <a:rPr lang="en-US" b="1" noProof="0" dirty="0"/>
              <a:t>observables</a:t>
            </a:r>
            <a:r>
              <a:rPr lang="en-US" noProof="0" dirty="0"/>
              <a:t>: Electric quadrupole,</a:t>
            </a:r>
          </a:p>
          <a:p>
            <a:pPr marL="0" indent="0">
              <a:buNone/>
            </a:pPr>
            <a:r>
              <a:rPr lang="en-US" noProof="0" dirty="0"/>
              <a:t> hyperfine anomaly…</a:t>
            </a:r>
          </a:p>
          <a:p>
            <a:endParaRPr lang="en-US" b="1" noProof="0" dirty="0"/>
          </a:p>
          <a:p>
            <a:endParaRPr lang="en-US" b="1" noProof="0" dirty="0"/>
          </a:p>
          <a:p>
            <a:endParaRPr lang="en-US" noProof="0" dirty="0"/>
          </a:p>
        </p:txBody>
      </p:sp>
      <p:sp>
        <p:nvSpPr>
          <p:cNvPr id="4" name="Slide Number Placeholder 3">
            <a:extLst>
              <a:ext uri="{FF2B5EF4-FFF2-40B4-BE49-F238E27FC236}">
                <a16:creationId xmlns:a16="http://schemas.microsoft.com/office/drawing/2014/main" id="{6AF1D16E-535A-7ABA-52B5-760F3036B9DB}"/>
              </a:ext>
            </a:extLst>
          </p:cNvPr>
          <p:cNvSpPr>
            <a:spLocks noGrp="1"/>
          </p:cNvSpPr>
          <p:nvPr>
            <p:ph type="sldNum" sz="quarter" idx="12"/>
          </p:nvPr>
        </p:nvSpPr>
        <p:spPr/>
        <p:txBody>
          <a:bodyPr/>
          <a:lstStyle/>
          <a:p>
            <a:fld id="{F8F1DF15-C229-48B7-BAF9-986BF1C52604}" type="slidenum">
              <a:rPr lang="en-US" noProof="0" smtClean="0"/>
              <a:t>33</a:t>
            </a:fld>
            <a:endParaRPr lang="en-US" noProof="0" dirty="0"/>
          </a:p>
        </p:txBody>
      </p:sp>
      <p:graphicFrame>
        <p:nvGraphicFramePr>
          <p:cNvPr id="5" name="Table 6">
            <a:extLst>
              <a:ext uri="{FF2B5EF4-FFF2-40B4-BE49-F238E27FC236}">
                <a16:creationId xmlns:a16="http://schemas.microsoft.com/office/drawing/2014/main" id="{85A1BDBB-A074-2D48-9BF7-446E4D2A76D6}"/>
              </a:ext>
            </a:extLst>
          </p:cNvPr>
          <p:cNvGraphicFramePr>
            <a:graphicFrameLocks/>
          </p:cNvGraphicFramePr>
          <p:nvPr>
            <p:extLst>
              <p:ext uri="{D42A27DB-BD31-4B8C-83A1-F6EECF244321}">
                <p14:modId xmlns:p14="http://schemas.microsoft.com/office/powerpoint/2010/main" val="1585588245"/>
              </p:ext>
            </p:extLst>
          </p:nvPr>
        </p:nvGraphicFramePr>
        <p:xfrm>
          <a:off x="6146639" y="3504664"/>
          <a:ext cx="5306584" cy="2219960"/>
        </p:xfrm>
        <a:graphic>
          <a:graphicData uri="http://schemas.openxmlformats.org/drawingml/2006/table">
            <a:tbl>
              <a:tblPr firstRow="1" bandRow="1">
                <a:tableStyleId>{69CF1AB2-1976-4502-BF36-3FF5EA218861}</a:tableStyleId>
              </a:tblPr>
              <a:tblGrid>
                <a:gridCol w="2653292">
                  <a:extLst>
                    <a:ext uri="{9D8B030D-6E8A-4147-A177-3AD203B41FA5}">
                      <a16:colId xmlns:a16="http://schemas.microsoft.com/office/drawing/2014/main" val="3169426024"/>
                    </a:ext>
                  </a:extLst>
                </a:gridCol>
                <a:gridCol w="2653292">
                  <a:extLst>
                    <a:ext uri="{9D8B030D-6E8A-4147-A177-3AD203B41FA5}">
                      <a16:colId xmlns:a16="http://schemas.microsoft.com/office/drawing/2014/main" val="15738168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 Method</a:t>
                      </a:r>
                      <a:endParaRPr lang="en-US" b="1"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cs typeface="Arial" panose="020B0604020202020204" pitchFamily="34" charset="0"/>
                        </a:rPr>
                        <a:t>Spectral width (FWHM)</a:t>
                      </a:r>
                      <a:endParaRPr lang="en-US" b="1" noProof="0" dirty="0"/>
                    </a:p>
                  </a:txBody>
                  <a:tcPr/>
                </a:tc>
                <a:extLst>
                  <a:ext uri="{0D108BD9-81ED-4DB2-BD59-A6C34878D82A}">
                    <a16:rowId xmlns:a16="http://schemas.microsoft.com/office/drawing/2014/main" val="292782841"/>
                  </a:ext>
                </a:extLst>
              </a:tr>
              <a:tr h="370840">
                <a:tc>
                  <a:txBody>
                    <a:bodyPr/>
                    <a:lstStyle/>
                    <a:p>
                      <a:r>
                        <a:rPr lang="en-US" noProof="0" dirty="0">
                          <a:cs typeface="Arial" panose="020B0604020202020204" pitchFamily="34" charset="0"/>
                        </a:rPr>
                        <a:t>In-gas-cell</a:t>
                      </a:r>
                    </a:p>
                  </a:txBody>
                  <a:tcPr/>
                </a:tc>
                <a:tc>
                  <a:txBody>
                    <a:bodyPr/>
                    <a:lstStyle/>
                    <a:p>
                      <a:r>
                        <a:rPr lang="en-US" noProof="0" dirty="0">
                          <a:cs typeface="Arial" panose="020B0604020202020204" pitchFamily="34" charset="0"/>
                        </a:rPr>
                        <a:t>1.8 GHz</a:t>
                      </a:r>
                    </a:p>
                  </a:txBody>
                  <a:tcPr/>
                </a:tc>
                <a:extLst>
                  <a:ext uri="{0D108BD9-81ED-4DB2-BD59-A6C34878D82A}">
                    <a16:rowId xmlns:a16="http://schemas.microsoft.com/office/drawing/2014/main" val="3417158661"/>
                  </a:ext>
                </a:extLst>
              </a:tr>
              <a:tr h="370840">
                <a:tc>
                  <a:txBody>
                    <a:bodyPr/>
                    <a:lstStyle/>
                    <a:p>
                      <a:r>
                        <a:rPr lang="en-US" sz="1800" noProof="0" dirty="0">
                          <a:latin typeface="Calibri" panose="020F0502020204030204" pitchFamily="34" charset="0"/>
                          <a:ea typeface="Calibri" panose="020F0502020204030204" pitchFamily="34" charset="0"/>
                          <a:cs typeface="Arial" panose="020B0604020202020204" pitchFamily="34" charset="0"/>
                        </a:rPr>
                        <a:t>In-gas-jet</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noProof="0" dirty="0">
                          <a:latin typeface="Calibri" panose="020F0502020204030204" pitchFamily="34" charset="0"/>
                          <a:ea typeface="Calibri" panose="020F0502020204030204" pitchFamily="34" charset="0"/>
                          <a:cs typeface="Arial" panose="020B0604020202020204" pitchFamily="34" charset="0"/>
                        </a:rPr>
                        <a:t>15 MHz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4159382"/>
                  </a:ext>
                </a:extLst>
              </a:tr>
              <a:tr h="370840">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Laser-RF</a:t>
                      </a:r>
                    </a:p>
                  </a:txBody>
                  <a:tcPr/>
                </a:tc>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25 </a:t>
                      </a:r>
                      <a:r>
                        <a:rPr lang="en-US" sz="1800" noProof="0" dirty="0" err="1">
                          <a:latin typeface="Calibri" panose="020F0502020204030204" pitchFamily="34" charset="0"/>
                          <a:ea typeface="Calibri" panose="020F0502020204030204" pitchFamily="34" charset="0"/>
                          <a:cs typeface="Calibri" panose="020F0502020204030204" pitchFamily="34" charset="0"/>
                        </a:rPr>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70383133"/>
                  </a:ext>
                </a:extLst>
              </a:tr>
              <a:tr h="370840">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Rabi-Laser-RF</a:t>
                      </a:r>
                    </a:p>
                  </a:txBody>
                  <a:tcPr/>
                </a:tc>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10 </a:t>
                      </a:r>
                      <a:r>
                        <a:rPr lang="en-US" sz="1800" noProof="0" dirty="0" err="1">
                          <a:latin typeface="Calibri" panose="020F0502020204030204" pitchFamily="34" charset="0"/>
                          <a:ea typeface="Calibri" panose="020F0502020204030204" pitchFamily="34" charset="0"/>
                          <a:cs typeface="Calibri" panose="020F0502020204030204" pitchFamily="34" charset="0"/>
                        </a:rPr>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45645449"/>
                  </a:ext>
                </a:extLst>
              </a:tr>
              <a:tr h="370840">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Ramsey-Laser-RF</a:t>
                      </a:r>
                    </a:p>
                  </a:txBody>
                  <a:tcPr/>
                </a:tc>
                <a:tc>
                  <a:txBody>
                    <a:bodyPr/>
                    <a:lstStyle/>
                    <a:p>
                      <a:r>
                        <a:rPr lang="en-US" sz="1800" noProof="0" dirty="0">
                          <a:latin typeface="Calibri" panose="020F0502020204030204" pitchFamily="34" charset="0"/>
                          <a:ea typeface="Calibri" panose="020F0502020204030204" pitchFamily="34" charset="0"/>
                          <a:cs typeface="Calibri" panose="020F0502020204030204" pitchFamily="34" charset="0"/>
                        </a:rPr>
                        <a:t>2,5 </a:t>
                      </a:r>
                      <a:r>
                        <a:rPr lang="en-US" sz="1800" noProof="0" dirty="0" err="1">
                          <a:latin typeface="Calibri" panose="020F0502020204030204" pitchFamily="34" charset="0"/>
                          <a:ea typeface="Calibri" panose="020F0502020204030204" pitchFamily="34" charset="0"/>
                          <a:cs typeface="Calibri" panose="020F0502020204030204" pitchFamily="34" charset="0"/>
                        </a:rPr>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06740984"/>
                  </a:ext>
                </a:extLst>
              </a:tr>
            </a:tbl>
          </a:graphicData>
        </a:graphic>
      </p:graphicFrame>
      <p:graphicFrame>
        <p:nvGraphicFramePr>
          <p:cNvPr id="6" name="Table 5">
            <a:extLst>
              <a:ext uri="{FF2B5EF4-FFF2-40B4-BE49-F238E27FC236}">
                <a16:creationId xmlns:a16="http://schemas.microsoft.com/office/drawing/2014/main" id="{90BE0DE3-5766-C72C-4DFE-D725D06169E3}"/>
              </a:ext>
            </a:extLst>
          </p:cNvPr>
          <p:cNvGraphicFramePr>
            <a:graphicFrameLocks noGrp="1"/>
          </p:cNvGraphicFramePr>
          <p:nvPr>
            <p:extLst>
              <p:ext uri="{D42A27DB-BD31-4B8C-83A1-F6EECF244321}">
                <p14:modId xmlns:p14="http://schemas.microsoft.com/office/powerpoint/2010/main" val="2004329751"/>
              </p:ext>
            </p:extLst>
          </p:nvPr>
        </p:nvGraphicFramePr>
        <p:xfrm>
          <a:off x="6160284" y="4622165"/>
          <a:ext cx="5306584" cy="1112520"/>
        </p:xfrm>
        <a:graphic>
          <a:graphicData uri="http://schemas.openxmlformats.org/drawingml/2006/table">
            <a:tbl>
              <a:tblPr firstRow="1" bandRow="1">
                <a:tableStyleId>{C4B1156A-380E-4F78-BDF5-A606A8083BF9}</a:tableStyleId>
              </a:tblPr>
              <a:tblGrid>
                <a:gridCol w="2653292">
                  <a:extLst>
                    <a:ext uri="{9D8B030D-6E8A-4147-A177-3AD203B41FA5}">
                      <a16:colId xmlns:a16="http://schemas.microsoft.com/office/drawing/2014/main" val="656992011"/>
                    </a:ext>
                  </a:extLst>
                </a:gridCol>
                <a:gridCol w="2653292">
                  <a:extLst>
                    <a:ext uri="{9D8B030D-6E8A-4147-A177-3AD203B41FA5}">
                      <a16:colId xmlns:a16="http://schemas.microsoft.com/office/drawing/2014/main" val="3297636772"/>
                    </a:ext>
                  </a:extLst>
                </a:gridCol>
              </a:tblGrid>
              <a:tr h="370840">
                <a:tc>
                  <a:txBody>
                    <a:bodyPr/>
                    <a:lstStyle/>
                    <a:p>
                      <a:r>
                        <a:rPr lang="en-US" sz="1800" b="0" noProof="0" dirty="0"/>
                        <a:t>Laser-RF</a:t>
                      </a:r>
                      <a:endParaRPr lang="en-US" sz="1800" b="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b="0" noProof="0" dirty="0"/>
                        <a:t>25 </a:t>
                      </a:r>
                      <a:r>
                        <a:rPr lang="en-US" sz="1800" b="0" noProof="0" dirty="0" err="1"/>
                        <a:t>KHz</a:t>
                      </a:r>
                      <a:endParaRPr lang="en-US" sz="1800" b="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12366357"/>
                  </a:ext>
                </a:extLst>
              </a:tr>
              <a:tr h="370840">
                <a:tc>
                  <a:txBody>
                    <a:bodyPr/>
                    <a:lstStyle/>
                    <a:p>
                      <a:r>
                        <a:rPr lang="en-US" sz="1800" noProof="0" dirty="0"/>
                        <a:t>Rabi-Laser-RF</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noProof="0" dirty="0"/>
                        <a:t>10 </a:t>
                      </a:r>
                      <a:r>
                        <a:rPr lang="en-US" sz="1800" noProof="0" dirty="0" err="1"/>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13453113"/>
                  </a:ext>
                </a:extLst>
              </a:tr>
              <a:tr h="370840">
                <a:tc>
                  <a:txBody>
                    <a:bodyPr/>
                    <a:lstStyle/>
                    <a:p>
                      <a:r>
                        <a:rPr lang="en-US" sz="1800" noProof="0" dirty="0"/>
                        <a:t>Ramsey-Laser-RF</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800" noProof="0" dirty="0"/>
                        <a:t>2,5 </a:t>
                      </a:r>
                      <a:r>
                        <a:rPr lang="en-US" sz="1800" noProof="0" dirty="0" err="1"/>
                        <a:t>KHz</a:t>
                      </a:r>
                      <a:endParaRPr lang="en-US" sz="1800" noProof="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2135071"/>
                  </a:ext>
                </a:extLst>
              </a:tr>
            </a:tbl>
          </a:graphicData>
        </a:graphic>
      </p:graphicFrame>
    </p:spTree>
    <p:extLst>
      <p:ext uri="{BB962C8B-B14F-4D97-AF65-F5344CB8AC3E}">
        <p14:creationId xmlns:p14="http://schemas.microsoft.com/office/powerpoint/2010/main" val="3210308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0C66-F7C9-4DA2-B525-5D96AE8553BE}"/>
              </a:ext>
            </a:extLst>
          </p:cNvPr>
          <p:cNvSpPr>
            <a:spLocks noGrp="1"/>
          </p:cNvSpPr>
          <p:nvPr>
            <p:ph type="title"/>
          </p:nvPr>
        </p:nvSpPr>
        <p:spPr/>
        <p:txBody>
          <a:bodyPr/>
          <a:lstStyle/>
          <a:p>
            <a:r>
              <a:rPr lang="en-US" noProof="0" dirty="0"/>
              <a:t>Thank You</a:t>
            </a:r>
          </a:p>
        </p:txBody>
      </p:sp>
      <p:sp>
        <p:nvSpPr>
          <p:cNvPr id="4" name="Slide Number Placeholder 3">
            <a:extLst>
              <a:ext uri="{FF2B5EF4-FFF2-40B4-BE49-F238E27FC236}">
                <a16:creationId xmlns:a16="http://schemas.microsoft.com/office/drawing/2014/main" id="{FCB85E1A-4001-74CA-76EC-77517CF36492}"/>
              </a:ext>
            </a:extLst>
          </p:cNvPr>
          <p:cNvSpPr>
            <a:spLocks noGrp="1"/>
          </p:cNvSpPr>
          <p:nvPr>
            <p:ph type="sldNum" sz="quarter" idx="12"/>
          </p:nvPr>
        </p:nvSpPr>
        <p:spPr/>
        <p:txBody>
          <a:bodyPr/>
          <a:lstStyle/>
          <a:p>
            <a:fld id="{F8F1DF15-C229-48B7-BAF9-986BF1C52604}" type="slidenum">
              <a:rPr lang="en-US" noProof="0" smtClean="0"/>
              <a:pPr/>
              <a:t>34</a:t>
            </a:fld>
            <a:endParaRPr lang="en-US" noProof="0" dirty="0"/>
          </a:p>
        </p:txBody>
      </p:sp>
      <p:pic>
        <p:nvPicPr>
          <p:cNvPr id="11266" name="Picture 2" descr="Andrea Raggio - KU Leuven | LinkedIn">
            <a:extLst>
              <a:ext uri="{FF2B5EF4-FFF2-40B4-BE49-F238E27FC236}">
                <a16:creationId xmlns:a16="http://schemas.microsoft.com/office/drawing/2014/main" id="{E1571249-CEB8-8CA2-0BA5-89E4C9785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27" y="1193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U Leuven wie is wie - Rafael Ferrer Garcia">
            <a:extLst>
              <a:ext uri="{FF2B5EF4-FFF2-40B4-BE49-F238E27FC236}">
                <a16:creationId xmlns:a16="http://schemas.microsoft.com/office/drawing/2014/main" id="{3158E4F2-5470-04F0-490A-F3681D209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452" y="1412875"/>
            <a:ext cx="14287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ben de Groote - KU Leuven | LinkedIn">
            <a:extLst>
              <a:ext uri="{FF2B5EF4-FFF2-40B4-BE49-F238E27FC236}">
                <a16:creationId xmlns:a16="http://schemas.microsoft.com/office/drawing/2014/main" id="{43DC8654-130D-36DC-673A-CD6AFD9AE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628" y="1324628"/>
            <a:ext cx="1765300" cy="177417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Antoine de Roubin - Université de Caen ...">
            <a:extLst>
              <a:ext uri="{FF2B5EF4-FFF2-40B4-BE49-F238E27FC236}">
                <a16:creationId xmlns:a16="http://schemas.microsoft.com/office/drawing/2014/main" id="{AFB3833A-C773-1F08-D4BB-7006F22C3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7255" y="1193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Maylis Brun - LPC Caen | LinkedIn">
            <a:extLst>
              <a:ext uri="{FF2B5EF4-FFF2-40B4-BE49-F238E27FC236}">
                <a16:creationId xmlns:a16="http://schemas.microsoft.com/office/drawing/2014/main" id="{885B8E0C-A7BF-4E81-73ED-55179215C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981" y="119379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A606EB-81BA-1A08-6D4A-EBD28B85AEC3}"/>
              </a:ext>
            </a:extLst>
          </p:cNvPr>
          <p:cNvPicPr>
            <a:picLocks noChangeAspect="1"/>
          </p:cNvPicPr>
          <p:nvPr/>
        </p:nvPicPr>
        <p:blipFill>
          <a:blip r:embed="rId7"/>
          <a:stretch>
            <a:fillRect/>
          </a:stretch>
        </p:blipFill>
        <p:spPr>
          <a:xfrm>
            <a:off x="9974353" y="1126849"/>
            <a:ext cx="1638529" cy="1971950"/>
          </a:xfrm>
          <a:prstGeom prst="rect">
            <a:avLst/>
          </a:prstGeom>
        </p:spPr>
      </p:pic>
      <p:pic>
        <p:nvPicPr>
          <p:cNvPr id="7" name="Picture 2">
            <a:extLst>
              <a:ext uri="{FF2B5EF4-FFF2-40B4-BE49-F238E27FC236}">
                <a16:creationId xmlns:a16="http://schemas.microsoft.com/office/drawing/2014/main" id="{283CD705-2D16-7418-7612-1AD1354082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7374" y="4278442"/>
            <a:ext cx="1864136" cy="1864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95F1AEC-7132-B3AB-0441-AE51A5D8AB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889" y="4681890"/>
            <a:ext cx="2989739" cy="1057241"/>
          </a:xfrm>
          <a:prstGeom prst="rect">
            <a:avLst/>
          </a:prstGeom>
        </p:spPr>
      </p:pic>
    </p:spTree>
    <p:extLst>
      <p:ext uri="{BB962C8B-B14F-4D97-AF65-F5344CB8AC3E}">
        <p14:creationId xmlns:p14="http://schemas.microsoft.com/office/powerpoint/2010/main" val="3835945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5C64B-79E1-8D76-0E9C-04A480BB4A13}"/>
              </a:ext>
            </a:extLst>
          </p:cNvPr>
          <p:cNvSpPr>
            <a:spLocks noGrp="1"/>
          </p:cNvSpPr>
          <p:nvPr>
            <p:ph type="title"/>
          </p:nvPr>
        </p:nvSpPr>
        <p:spPr/>
        <p:txBody>
          <a:bodyPr/>
          <a:lstStyle/>
          <a:p>
            <a:r>
              <a:rPr lang="en-US" noProof="0" dirty="0"/>
              <a:t>Supplemental</a:t>
            </a:r>
          </a:p>
        </p:txBody>
      </p:sp>
      <p:sp>
        <p:nvSpPr>
          <p:cNvPr id="6" name="Text Placeholder 5">
            <a:extLst>
              <a:ext uri="{FF2B5EF4-FFF2-40B4-BE49-F238E27FC236}">
                <a16:creationId xmlns:a16="http://schemas.microsoft.com/office/drawing/2014/main" id="{02BDD45B-0FA5-76EC-5A30-E13C60C9AA58}"/>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4628D6CF-4467-060C-3D9A-42D473D8FAA2}"/>
              </a:ext>
            </a:extLst>
          </p:cNvPr>
          <p:cNvSpPr>
            <a:spLocks noGrp="1"/>
          </p:cNvSpPr>
          <p:nvPr>
            <p:ph type="sldNum" sz="quarter" idx="12"/>
          </p:nvPr>
        </p:nvSpPr>
        <p:spPr/>
        <p:txBody>
          <a:bodyPr/>
          <a:lstStyle/>
          <a:p>
            <a:fld id="{F8F1DF15-C229-48B7-BAF9-986BF1C52604}" type="slidenum">
              <a:rPr lang="en-US" noProof="0" smtClean="0"/>
              <a:pPr/>
              <a:t>35</a:t>
            </a:fld>
            <a:endParaRPr lang="en-US" noProof="0" dirty="0"/>
          </a:p>
        </p:txBody>
      </p:sp>
    </p:spTree>
    <p:extLst>
      <p:ext uri="{BB962C8B-B14F-4D97-AF65-F5344CB8AC3E}">
        <p14:creationId xmlns:p14="http://schemas.microsoft.com/office/powerpoint/2010/main" val="1003235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7F2F-1477-B838-D6AF-AAE05ACC2E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750F01-A926-7772-4185-3D20D27972CF}"/>
              </a:ext>
            </a:extLst>
          </p:cNvPr>
          <p:cNvSpPr>
            <a:spLocks noGrp="1"/>
          </p:cNvSpPr>
          <p:nvPr>
            <p:ph type="title"/>
          </p:nvPr>
        </p:nvSpPr>
        <p:spPr/>
        <p:txBody>
          <a:bodyPr>
            <a:normAutofit/>
          </a:bodyPr>
          <a:lstStyle/>
          <a:p>
            <a:r>
              <a:rPr lang="en-US" noProof="0" dirty="0"/>
              <a:t>An example: isotope shifts of </a:t>
            </a:r>
            <a:r>
              <a:rPr lang="en-US" i="1" noProof="0" dirty="0"/>
              <a:t>electronic</a:t>
            </a:r>
            <a:r>
              <a:rPr lang="en-US" noProof="0" dirty="0"/>
              <a:t> energies probe nuclear </a:t>
            </a:r>
            <a:r>
              <a:rPr lang="en-US" i="1" noProof="0" dirty="0"/>
              <a:t>and</a:t>
            </a:r>
            <a:r>
              <a:rPr lang="en-US" noProof="0" dirty="0"/>
              <a:t> fundamental physics</a:t>
            </a:r>
          </a:p>
        </p:txBody>
      </p:sp>
      <p:sp>
        <p:nvSpPr>
          <p:cNvPr id="6" name="Text Placeholder 5">
            <a:extLst>
              <a:ext uri="{FF2B5EF4-FFF2-40B4-BE49-F238E27FC236}">
                <a16:creationId xmlns:a16="http://schemas.microsoft.com/office/drawing/2014/main" id="{3F1DA28A-3DB6-9622-5D37-7167D4341F3D}"/>
              </a:ext>
            </a:extLst>
          </p:cNvPr>
          <p:cNvSpPr>
            <a:spLocks noGrp="1"/>
          </p:cNvSpPr>
          <p:nvPr>
            <p:ph type="body" idx="1"/>
          </p:nvPr>
        </p:nvSpPr>
        <p:spPr/>
        <p:txBody>
          <a:bodyPr/>
          <a:lstStyle/>
          <a:p>
            <a:endParaRPr lang="en-US" noProof="0" dirty="0"/>
          </a:p>
        </p:txBody>
      </p:sp>
      <p:sp>
        <p:nvSpPr>
          <p:cNvPr id="3" name="Slide Number Placeholder 2">
            <a:extLst>
              <a:ext uri="{FF2B5EF4-FFF2-40B4-BE49-F238E27FC236}">
                <a16:creationId xmlns:a16="http://schemas.microsoft.com/office/drawing/2014/main" id="{B163926B-CE6A-C5FC-1654-9A73476E23BC}"/>
              </a:ext>
            </a:extLst>
          </p:cNvPr>
          <p:cNvSpPr>
            <a:spLocks noGrp="1"/>
          </p:cNvSpPr>
          <p:nvPr>
            <p:ph type="sldNum" sz="quarter" idx="12"/>
          </p:nvPr>
        </p:nvSpPr>
        <p:spPr/>
        <p:txBody>
          <a:bodyPr/>
          <a:lstStyle/>
          <a:p>
            <a:fld id="{0A297500-7527-634B-90F4-69D0994C32B4}" type="slidenum">
              <a:rPr lang="en-US" noProof="0" smtClean="0"/>
              <a:t>36</a:t>
            </a:fld>
            <a:endParaRPr lang="en-US" noProof="0" dirty="0"/>
          </a:p>
        </p:txBody>
      </p:sp>
      <p:sp>
        <p:nvSpPr>
          <p:cNvPr id="7" name="Picture Placeholder 6">
            <a:extLst>
              <a:ext uri="{FF2B5EF4-FFF2-40B4-BE49-F238E27FC236}">
                <a16:creationId xmlns:a16="http://schemas.microsoft.com/office/drawing/2014/main" id="{F76B205E-A6FB-1607-6287-02503C054DDF}"/>
              </a:ext>
            </a:extLst>
          </p:cNvPr>
          <p:cNvSpPr>
            <a:spLocks noGrp="1"/>
          </p:cNvSpPr>
          <p:nvPr>
            <p:ph type="pic" sz="quarter" idx="13"/>
          </p:nvPr>
        </p:nvSpPr>
        <p:spPr/>
        <p:txBody>
          <a:bodyPr/>
          <a:lstStyle/>
          <a:p>
            <a:endParaRPr lang="en-US" noProof="0" dirty="0"/>
          </a:p>
        </p:txBody>
      </p:sp>
      <p:sp>
        <p:nvSpPr>
          <p:cNvPr id="8" name="Picture Placeholder 7">
            <a:extLst>
              <a:ext uri="{FF2B5EF4-FFF2-40B4-BE49-F238E27FC236}">
                <a16:creationId xmlns:a16="http://schemas.microsoft.com/office/drawing/2014/main" id="{1EDF5A6A-48CE-0DB1-1754-E64E49F49233}"/>
              </a:ext>
            </a:extLst>
          </p:cNvPr>
          <p:cNvSpPr>
            <a:spLocks noGrp="1"/>
          </p:cNvSpPr>
          <p:nvPr>
            <p:ph type="pic" sz="quarter" idx="14"/>
          </p:nvPr>
        </p:nvSpPr>
        <p:spPr/>
        <p:txBody>
          <a:bodyPr/>
          <a:lstStyle/>
          <a:p>
            <a:endParaRPr lang="en-US" noProof="0" dirty="0"/>
          </a:p>
        </p:txBody>
      </p:sp>
    </p:spTree>
    <p:extLst>
      <p:ext uri="{BB962C8B-B14F-4D97-AF65-F5344CB8AC3E}">
        <p14:creationId xmlns:p14="http://schemas.microsoft.com/office/powerpoint/2010/main" val="1433483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EAA0BC-52A3-4495-8CC0-0FC1074C0321}"/>
              </a:ext>
            </a:extLst>
          </p:cNvPr>
          <p:cNvSpPr>
            <a:spLocks noGrp="1"/>
          </p:cNvSpPr>
          <p:nvPr>
            <p:ph type="title"/>
          </p:nvPr>
        </p:nvSpPr>
        <p:spPr>
          <a:xfrm>
            <a:off x="609603" y="637579"/>
            <a:ext cx="6191373" cy="1019912"/>
          </a:xfrm>
        </p:spPr>
        <p:txBody>
          <a:bodyPr>
            <a:normAutofit/>
          </a:bodyPr>
          <a:lstStyle/>
          <a:p>
            <a:r>
              <a:rPr lang="en-US" noProof="0" dirty="0"/>
              <a:t>Atomic structure as a probe for nuclear structure</a:t>
            </a:r>
          </a:p>
        </p:txBody>
      </p:sp>
      <p:sp>
        <p:nvSpPr>
          <p:cNvPr id="39" name="Content Placeholder 4">
            <a:extLst>
              <a:ext uri="{FF2B5EF4-FFF2-40B4-BE49-F238E27FC236}">
                <a16:creationId xmlns:a16="http://schemas.microsoft.com/office/drawing/2014/main" id="{05236993-AD40-4A3A-B99F-7E28C3F78093}"/>
              </a:ext>
            </a:extLst>
          </p:cNvPr>
          <p:cNvSpPr txBox="1">
            <a:spLocks/>
          </p:cNvSpPr>
          <p:nvPr/>
        </p:nvSpPr>
        <p:spPr>
          <a:xfrm>
            <a:off x="670201" y="2161864"/>
            <a:ext cx="4332873" cy="3664170"/>
          </a:xfrm>
          <a:prstGeom prst="rect">
            <a:avLst/>
          </a:prstGeom>
        </p:spPr>
        <p:txBody>
          <a:bodyPr vert="horz" lIns="91440" tIns="45720" rIns="91440" bIns="45720" rtlCol="0">
            <a:normAutofit/>
          </a:bodyPr>
          <a:lstStyle>
            <a:lvl1pPr marL="342891" indent="-342891" algn="l" defTabSz="457189" rtl="0" eaLnBrk="1" latinLnBrk="0" hangingPunct="1">
              <a:lnSpc>
                <a:spcPct val="100000"/>
              </a:lnSpc>
              <a:spcBef>
                <a:spcPts val="768"/>
              </a:spcBef>
              <a:buClr>
                <a:schemeClr val="accent1"/>
              </a:buClr>
              <a:buFont typeface="Arial"/>
              <a:buChar char="•"/>
              <a:defRPr sz="3200" kern="1200">
                <a:solidFill>
                  <a:schemeClr val="tx2"/>
                </a:solidFill>
                <a:latin typeface="Helvetica" pitchFamily="34" charset="0"/>
                <a:ea typeface="+mn-ea"/>
                <a:cs typeface="Helvetica"/>
              </a:defRPr>
            </a:lvl1pPr>
            <a:lvl2pPr marL="742932" indent="-285744" algn="l" defTabSz="457189" rtl="0" eaLnBrk="1" latinLnBrk="0" hangingPunct="1">
              <a:lnSpc>
                <a:spcPct val="100000"/>
              </a:lnSpc>
              <a:spcBef>
                <a:spcPts val="768"/>
              </a:spcBef>
              <a:buClr>
                <a:schemeClr val="accent1"/>
              </a:buClr>
              <a:buFontTx/>
              <a:buBlip>
                <a:blip r:embed="rId2"/>
              </a:buBlip>
              <a:defRPr sz="2800" kern="1200">
                <a:solidFill>
                  <a:schemeClr val="tx2"/>
                </a:solidFill>
                <a:latin typeface="Helvetica" pitchFamily="34" charset="0"/>
                <a:ea typeface="+mn-ea"/>
                <a:cs typeface="Helvetica"/>
              </a:defRPr>
            </a:lvl2pPr>
            <a:lvl3pPr marL="1144771" indent="-228594" algn="l" defTabSz="457189" rtl="0" eaLnBrk="1" latinLnBrk="0" hangingPunct="1">
              <a:lnSpc>
                <a:spcPct val="100000"/>
              </a:lnSpc>
              <a:spcBef>
                <a:spcPts val="768"/>
              </a:spcBef>
              <a:buClr>
                <a:schemeClr val="accent1"/>
              </a:buClr>
              <a:buSzPct val="80000"/>
              <a:buFontTx/>
              <a:buBlip>
                <a:blip r:embed="rId3"/>
              </a:buBlip>
              <a:defRPr sz="2400" kern="1200">
                <a:solidFill>
                  <a:schemeClr val="tx2"/>
                </a:solidFill>
                <a:latin typeface="Helvetica" pitchFamily="34" charset="0"/>
                <a:ea typeface="+mn-ea"/>
                <a:cs typeface="Helvetica"/>
              </a:defRPr>
            </a:lvl3pPr>
            <a:lvl4pPr marL="1600160" indent="-228594" algn="l" defTabSz="457189" rtl="0" eaLnBrk="1" latinLnBrk="0" hangingPunct="1">
              <a:lnSpc>
                <a:spcPct val="100000"/>
              </a:lnSpc>
              <a:spcBef>
                <a:spcPts val="768"/>
              </a:spcBef>
              <a:buClr>
                <a:schemeClr val="accent1"/>
              </a:buClr>
              <a:buFont typeface="Arial"/>
              <a:buChar char="–"/>
              <a:defRPr sz="2000" kern="1200">
                <a:solidFill>
                  <a:schemeClr val="tx2"/>
                </a:solidFill>
                <a:latin typeface="Helvetica" pitchFamily="34" charset="0"/>
                <a:ea typeface="+mn-ea"/>
                <a:cs typeface="Helvetica"/>
              </a:defRPr>
            </a:lvl4pPr>
            <a:lvl5pPr marL="2057349" indent="-228594" algn="l" defTabSz="457189" rtl="0" eaLnBrk="1" latinLnBrk="0" hangingPunct="1">
              <a:lnSpc>
                <a:spcPct val="100000"/>
              </a:lnSpc>
              <a:spcBef>
                <a:spcPts val="768"/>
              </a:spcBef>
              <a:buClr>
                <a:schemeClr val="accent1"/>
              </a:buClr>
              <a:buFont typeface="Arial"/>
              <a:buChar char="»"/>
              <a:defRPr sz="2000" kern="1200">
                <a:solidFill>
                  <a:schemeClr val="tx2"/>
                </a:solidFill>
                <a:latin typeface="Helvetica" pitchFamily="34" charset="0"/>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noProof="0" dirty="0">
                <a:solidFill>
                  <a:schemeClr val="tx1"/>
                </a:solidFill>
              </a:rPr>
              <a:t>Isotope shift: optical transition frequency shifts from isotope to isotope.</a:t>
            </a:r>
          </a:p>
          <a:p>
            <a:endParaRPr lang="en-US" sz="1800" noProof="0" dirty="0">
              <a:solidFill>
                <a:schemeClr val="tx1"/>
              </a:solidFill>
            </a:endParaRPr>
          </a:p>
          <a:p>
            <a:endParaRPr lang="en-US" sz="1800" noProof="0" dirty="0">
              <a:solidFill>
                <a:schemeClr val="tx1"/>
              </a:solidFill>
            </a:endParaRPr>
          </a:p>
        </p:txBody>
      </p:sp>
      <p:sp>
        <p:nvSpPr>
          <p:cNvPr id="2" name="Slide Number Placeholder 1">
            <a:extLst>
              <a:ext uri="{FF2B5EF4-FFF2-40B4-BE49-F238E27FC236}">
                <a16:creationId xmlns:a16="http://schemas.microsoft.com/office/drawing/2014/main" id="{4088E244-FDC7-4FAD-9557-8B7347CDF6E9}"/>
              </a:ext>
            </a:extLst>
          </p:cNvPr>
          <p:cNvSpPr>
            <a:spLocks noGrp="1"/>
          </p:cNvSpPr>
          <p:nvPr>
            <p:ph type="sldNum" sz="quarter" idx="12"/>
          </p:nvPr>
        </p:nvSpPr>
        <p:spPr/>
        <p:txBody>
          <a:bodyPr/>
          <a:lstStyle/>
          <a:p>
            <a:fld id="{0A297500-7527-634B-90F4-69D0994C32B4}" type="slidenum">
              <a:rPr lang="en-US" noProof="0" smtClean="0"/>
              <a:pPr/>
              <a:t>37</a:t>
            </a:fld>
            <a:endParaRPr lang="en-US" noProof="0" dirty="0"/>
          </a:p>
        </p:txBody>
      </p:sp>
      <p:pic>
        <p:nvPicPr>
          <p:cNvPr id="6" name="Picture 5">
            <a:extLst>
              <a:ext uri="{FF2B5EF4-FFF2-40B4-BE49-F238E27FC236}">
                <a16:creationId xmlns:a16="http://schemas.microsoft.com/office/drawing/2014/main" id="{C9060277-65F9-E50D-366A-5C0A399F56BB}"/>
              </a:ext>
            </a:extLst>
          </p:cNvPr>
          <p:cNvPicPr>
            <a:picLocks noChangeAspect="1"/>
          </p:cNvPicPr>
          <p:nvPr/>
        </p:nvPicPr>
        <p:blipFill>
          <a:blip r:embed="rId4"/>
          <a:stretch>
            <a:fillRect/>
          </a:stretch>
        </p:blipFill>
        <p:spPr>
          <a:xfrm>
            <a:off x="5162753" y="1541783"/>
            <a:ext cx="6830378" cy="4505954"/>
          </a:xfrm>
          <a:prstGeom prst="rect">
            <a:avLst/>
          </a:prstGeom>
        </p:spPr>
      </p:pic>
      <p:pic>
        <p:nvPicPr>
          <p:cNvPr id="7" name="Picture 6">
            <a:extLst>
              <a:ext uri="{FF2B5EF4-FFF2-40B4-BE49-F238E27FC236}">
                <a16:creationId xmlns:a16="http://schemas.microsoft.com/office/drawing/2014/main" id="{00CFDD7B-50D6-8612-7BC5-F587223B9C24}"/>
              </a:ext>
            </a:extLst>
          </p:cNvPr>
          <p:cNvPicPr>
            <a:picLocks noChangeAspect="1"/>
          </p:cNvPicPr>
          <p:nvPr/>
        </p:nvPicPr>
        <p:blipFill>
          <a:blip r:embed="rId5"/>
          <a:stretch>
            <a:fillRect/>
          </a:stretch>
        </p:blipFill>
        <p:spPr>
          <a:xfrm>
            <a:off x="446914" y="3482844"/>
            <a:ext cx="4480535" cy="1121813"/>
          </a:xfrm>
          <a:prstGeom prst="rect">
            <a:avLst/>
          </a:prstGeom>
        </p:spPr>
      </p:pic>
      <p:sp>
        <p:nvSpPr>
          <p:cNvPr id="9" name="Arrow: Down 8">
            <a:extLst>
              <a:ext uri="{FF2B5EF4-FFF2-40B4-BE49-F238E27FC236}">
                <a16:creationId xmlns:a16="http://schemas.microsoft.com/office/drawing/2014/main" id="{5E051EA2-F1E5-A0AC-0467-9CA0EDFBAE3F}"/>
              </a:ext>
            </a:extLst>
          </p:cNvPr>
          <p:cNvSpPr/>
          <p:nvPr/>
        </p:nvSpPr>
        <p:spPr>
          <a:xfrm rot="10800000">
            <a:off x="3399268" y="4532812"/>
            <a:ext cx="391885" cy="8490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Arrow: Down 9">
            <a:extLst>
              <a:ext uri="{FF2B5EF4-FFF2-40B4-BE49-F238E27FC236}">
                <a16:creationId xmlns:a16="http://schemas.microsoft.com/office/drawing/2014/main" id="{B0B22F74-6143-1B4D-73E5-B074DFD3DDFB}"/>
              </a:ext>
            </a:extLst>
          </p:cNvPr>
          <p:cNvSpPr/>
          <p:nvPr/>
        </p:nvSpPr>
        <p:spPr>
          <a:xfrm rot="10800000">
            <a:off x="1642849" y="4604657"/>
            <a:ext cx="391885" cy="8490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4A6E83A1-C96D-11B9-2C45-7377609429D1}"/>
              </a:ext>
            </a:extLst>
          </p:cNvPr>
          <p:cNvSpPr txBox="1"/>
          <p:nvPr/>
        </p:nvSpPr>
        <p:spPr>
          <a:xfrm>
            <a:off x="1053066" y="5467226"/>
            <a:ext cx="1571451" cy="646331"/>
          </a:xfrm>
          <a:prstGeom prst="rect">
            <a:avLst/>
          </a:prstGeom>
          <a:noFill/>
        </p:spPr>
        <p:txBody>
          <a:bodyPr wrap="square" rtlCol="0">
            <a:spAutoFit/>
          </a:bodyPr>
          <a:lstStyle/>
          <a:p>
            <a:pPr algn="ctr"/>
            <a:r>
              <a:rPr lang="en-US" noProof="0" dirty="0"/>
              <a:t>Change in nuclear mass</a:t>
            </a:r>
          </a:p>
        </p:txBody>
      </p:sp>
      <p:sp>
        <p:nvSpPr>
          <p:cNvPr id="12" name="TextBox 11">
            <a:extLst>
              <a:ext uri="{FF2B5EF4-FFF2-40B4-BE49-F238E27FC236}">
                <a16:creationId xmlns:a16="http://schemas.microsoft.com/office/drawing/2014/main" id="{D9CA1F29-7987-EBB6-B9DA-70CB535A8084}"/>
              </a:ext>
            </a:extLst>
          </p:cNvPr>
          <p:cNvSpPr txBox="1"/>
          <p:nvPr/>
        </p:nvSpPr>
        <p:spPr>
          <a:xfrm>
            <a:off x="2733179" y="5433180"/>
            <a:ext cx="1571451" cy="646331"/>
          </a:xfrm>
          <a:prstGeom prst="rect">
            <a:avLst/>
          </a:prstGeom>
          <a:noFill/>
        </p:spPr>
        <p:txBody>
          <a:bodyPr wrap="square" rtlCol="0">
            <a:spAutoFit/>
          </a:bodyPr>
          <a:lstStyle/>
          <a:p>
            <a:pPr algn="ctr"/>
            <a:r>
              <a:rPr lang="en-US" noProof="0" dirty="0"/>
              <a:t>Change in nuclear </a:t>
            </a:r>
            <a:r>
              <a:rPr lang="en-US" b="1" noProof="0" dirty="0"/>
              <a:t>size</a:t>
            </a:r>
          </a:p>
        </p:txBody>
      </p:sp>
    </p:spTree>
    <p:extLst>
      <p:ext uri="{BB962C8B-B14F-4D97-AF65-F5344CB8AC3E}">
        <p14:creationId xmlns:p14="http://schemas.microsoft.com/office/powerpoint/2010/main" val="108801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t>Wider context: higher-precision spectroscopy of radioactive ions</a:t>
            </a:r>
          </a:p>
        </p:txBody>
      </p:sp>
      <p:sp>
        <p:nvSpPr>
          <p:cNvPr id="3" name="Content Placeholder 2"/>
          <p:cNvSpPr>
            <a:spLocks noGrp="1"/>
          </p:cNvSpPr>
          <p:nvPr>
            <p:ph idx="1"/>
          </p:nvPr>
        </p:nvSpPr>
        <p:spPr>
          <a:xfrm>
            <a:off x="851275" y="1632042"/>
            <a:ext cx="5049416" cy="4351338"/>
          </a:xfrm>
        </p:spPr>
        <p:txBody>
          <a:bodyPr>
            <a:normAutofit/>
          </a:bodyPr>
          <a:lstStyle/>
          <a:p>
            <a:endParaRPr lang="en-US" sz="1600" noProof="0" dirty="0"/>
          </a:p>
          <a:p>
            <a:r>
              <a:rPr lang="en-US" sz="1600" noProof="0" dirty="0"/>
              <a:t>Charge radius: </a:t>
            </a:r>
            <a:r>
              <a:rPr lang="en-US" sz="1600" b="1" noProof="0" dirty="0">
                <a:solidFill>
                  <a:schemeClr val="bg2">
                    <a:lumMod val="10000"/>
                  </a:schemeClr>
                </a:solidFill>
              </a:rPr>
              <a:t>&lt;r</a:t>
            </a:r>
            <a:r>
              <a:rPr lang="en-US" sz="1600" b="1" baseline="30000" noProof="0" dirty="0">
                <a:solidFill>
                  <a:schemeClr val="bg2">
                    <a:lumMod val="10000"/>
                  </a:schemeClr>
                </a:solidFill>
              </a:rPr>
              <a:t>2</a:t>
            </a:r>
            <a:r>
              <a:rPr lang="en-US" sz="1600" b="1" noProof="0" dirty="0">
                <a:solidFill>
                  <a:schemeClr val="bg2">
                    <a:lumMod val="10000"/>
                  </a:schemeClr>
                </a:solidFill>
              </a:rPr>
              <a:t>&gt; </a:t>
            </a:r>
            <a:r>
              <a:rPr lang="en-US" sz="1600" noProof="0" dirty="0">
                <a:solidFill>
                  <a:schemeClr val="bg2">
                    <a:lumMod val="10000"/>
                  </a:schemeClr>
                </a:solidFill>
              </a:rPr>
              <a:t>- bulk ‘size’ of the nucleus</a:t>
            </a:r>
          </a:p>
          <a:p>
            <a:endParaRPr lang="en-US" sz="1600" noProof="0" dirty="0"/>
          </a:p>
          <a:p>
            <a:endParaRPr lang="en-US" sz="1600" noProof="0" dirty="0"/>
          </a:p>
          <a:p>
            <a:pPr marL="0" indent="0">
              <a:buNone/>
            </a:pPr>
            <a:endParaRPr lang="en-US" sz="1600" noProof="0" dirty="0"/>
          </a:p>
          <a:p>
            <a:pPr marL="0" indent="0">
              <a:buNone/>
            </a:pPr>
            <a:endParaRPr lang="en-US" sz="1600" noProof="0" dirty="0"/>
          </a:p>
          <a:p>
            <a:r>
              <a:rPr lang="en-US" sz="1600" noProof="0" dirty="0">
                <a:solidFill>
                  <a:schemeClr val="bg2">
                    <a:lumMod val="10000"/>
                  </a:schemeClr>
                </a:solidFill>
              </a:rPr>
              <a:t>Higher-order moments of the charge radii</a:t>
            </a:r>
          </a:p>
          <a:p>
            <a:pPr lvl="1"/>
            <a:r>
              <a:rPr lang="en-US" sz="1600" noProof="0" dirty="0">
                <a:solidFill>
                  <a:schemeClr val="bg2">
                    <a:lumMod val="10000"/>
                  </a:schemeClr>
                </a:solidFill>
              </a:rPr>
              <a:t>E.g. </a:t>
            </a:r>
            <a:r>
              <a:rPr lang="en-US" sz="1600" b="1" noProof="0" dirty="0">
                <a:solidFill>
                  <a:schemeClr val="bg2">
                    <a:lumMod val="10000"/>
                  </a:schemeClr>
                </a:solidFill>
              </a:rPr>
              <a:t>&lt;r</a:t>
            </a:r>
            <a:r>
              <a:rPr lang="en-US" sz="1600" b="1" baseline="30000" noProof="0" dirty="0">
                <a:solidFill>
                  <a:schemeClr val="bg2">
                    <a:lumMod val="10000"/>
                  </a:schemeClr>
                </a:solidFill>
              </a:rPr>
              <a:t>4</a:t>
            </a:r>
            <a:r>
              <a:rPr lang="en-US" sz="1600" b="1" noProof="0" dirty="0">
                <a:solidFill>
                  <a:schemeClr val="bg2">
                    <a:lumMod val="10000"/>
                  </a:schemeClr>
                </a:solidFill>
              </a:rPr>
              <a:t>&gt; </a:t>
            </a:r>
            <a:r>
              <a:rPr lang="en-US" sz="1600" noProof="0" dirty="0">
                <a:solidFill>
                  <a:schemeClr val="bg2">
                    <a:lumMod val="10000"/>
                  </a:schemeClr>
                </a:solidFill>
              </a:rPr>
              <a:t>relates to surface thickness of nuclear density</a:t>
            </a:r>
          </a:p>
          <a:p>
            <a:pPr lvl="1"/>
            <a:endParaRPr lang="en-US" sz="1600" noProof="0" dirty="0">
              <a:solidFill>
                <a:schemeClr val="bg2">
                  <a:lumMod val="10000"/>
                </a:schemeClr>
              </a:solidFill>
            </a:endParaRPr>
          </a:p>
          <a:p>
            <a:pPr lvl="1"/>
            <a:endParaRPr lang="en-US" sz="1600" noProof="0" dirty="0">
              <a:solidFill>
                <a:schemeClr val="bg2">
                  <a:lumMod val="10000"/>
                </a:schemeClr>
              </a:solidFill>
            </a:endParaRPr>
          </a:p>
          <a:p>
            <a:pPr lvl="1"/>
            <a:endParaRPr lang="en-US" sz="1600" noProof="0" dirty="0">
              <a:solidFill>
                <a:schemeClr val="bg2">
                  <a:lumMod val="10000"/>
                </a:schemeClr>
              </a:solidFill>
            </a:endParaRPr>
          </a:p>
          <a:p>
            <a:r>
              <a:rPr lang="en-US" sz="1600" noProof="0" dirty="0">
                <a:solidFill>
                  <a:schemeClr val="bg2">
                    <a:lumMod val="10000"/>
                  </a:schemeClr>
                </a:solidFill>
              </a:rPr>
              <a:t>Beyond-standard model physics from Hz-level isotope shift spectroscopy</a:t>
            </a:r>
          </a:p>
        </p:txBody>
      </p:sp>
      <p:sp>
        <p:nvSpPr>
          <p:cNvPr id="4" name="Down Arrow 3"/>
          <p:cNvSpPr/>
          <p:nvPr/>
        </p:nvSpPr>
        <p:spPr>
          <a:xfrm>
            <a:off x="6025104" y="1454643"/>
            <a:ext cx="373224" cy="44705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TextBox 4"/>
          <p:cNvSpPr txBox="1"/>
          <p:nvPr/>
        </p:nvSpPr>
        <p:spPr>
          <a:xfrm>
            <a:off x="6491689" y="1555083"/>
            <a:ext cx="659155" cy="369332"/>
          </a:xfrm>
          <a:prstGeom prst="rect">
            <a:avLst/>
          </a:prstGeom>
          <a:noFill/>
        </p:spPr>
        <p:txBody>
          <a:bodyPr wrap="none" rtlCol="0">
            <a:spAutoFit/>
          </a:bodyPr>
          <a:lstStyle/>
          <a:p>
            <a:r>
              <a:rPr lang="en-US" noProof="0" dirty="0"/>
              <a:t>MHz</a:t>
            </a:r>
          </a:p>
        </p:txBody>
      </p:sp>
      <p:sp>
        <p:nvSpPr>
          <p:cNvPr id="6" name="TextBox 5"/>
          <p:cNvSpPr txBox="1"/>
          <p:nvPr/>
        </p:nvSpPr>
        <p:spPr>
          <a:xfrm>
            <a:off x="6394211" y="5555903"/>
            <a:ext cx="824265" cy="369332"/>
          </a:xfrm>
          <a:prstGeom prst="rect">
            <a:avLst/>
          </a:prstGeom>
          <a:noFill/>
        </p:spPr>
        <p:txBody>
          <a:bodyPr wrap="none" rtlCol="0">
            <a:spAutoFit/>
          </a:bodyPr>
          <a:lstStyle/>
          <a:p>
            <a:r>
              <a:rPr lang="en-US" noProof="0" dirty="0"/>
              <a:t>sub-Hz</a:t>
            </a:r>
          </a:p>
        </p:txBody>
      </p:sp>
      <p:sp>
        <p:nvSpPr>
          <p:cNvPr id="7" name="TextBox 6"/>
          <p:cNvSpPr txBox="1"/>
          <p:nvPr/>
        </p:nvSpPr>
        <p:spPr>
          <a:xfrm>
            <a:off x="7820657" y="1794124"/>
            <a:ext cx="3326552" cy="923330"/>
          </a:xfrm>
          <a:prstGeom prst="rect">
            <a:avLst/>
          </a:prstGeom>
          <a:noFill/>
        </p:spPr>
        <p:txBody>
          <a:bodyPr wrap="none" rtlCol="0">
            <a:spAutoFit/>
          </a:bodyPr>
          <a:lstStyle/>
          <a:p>
            <a:pPr algn="ctr"/>
            <a:r>
              <a:rPr lang="en-US" noProof="0" dirty="0"/>
              <a:t>Current methods in radioactive</a:t>
            </a:r>
            <a:br>
              <a:rPr lang="en-US" noProof="0" dirty="0"/>
            </a:br>
            <a:r>
              <a:rPr lang="en-US" noProof="0" dirty="0"/>
              <a:t>ion laboratories</a:t>
            </a:r>
            <a:br>
              <a:rPr lang="en-US" noProof="0" dirty="0"/>
            </a:br>
            <a:r>
              <a:rPr lang="en-US" noProof="0" dirty="0"/>
              <a:t>(accelerator-driven labs)</a:t>
            </a:r>
          </a:p>
        </p:txBody>
      </p:sp>
      <p:sp>
        <p:nvSpPr>
          <p:cNvPr id="10" name="TextBox 9"/>
          <p:cNvSpPr txBox="1"/>
          <p:nvPr/>
        </p:nvSpPr>
        <p:spPr>
          <a:xfrm>
            <a:off x="7778017" y="4177596"/>
            <a:ext cx="3452327" cy="1200329"/>
          </a:xfrm>
          <a:prstGeom prst="rect">
            <a:avLst/>
          </a:prstGeom>
          <a:noFill/>
        </p:spPr>
        <p:txBody>
          <a:bodyPr wrap="square" rtlCol="0">
            <a:spAutoFit/>
          </a:bodyPr>
          <a:lstStyle/>
          <a:p>
            <a:pPr algn="ctr"/>
            <a:r>
              <a:rPr lang="en-US" noProof="0" dirty="0"/>
              <a:t>Atom/ion traps + laser cooling + ultra-narrow lines</a:t>
            </a:r>
            <a:br>
              <a:rPr lang="en-US" noProof="0" dirty="0"/>
            </a:br>
            <a:endParaRPr lang="en-US" noProof="0" dirty="0"/>
          </a:p>
          <a:p>
            <a:pPr algn="ctr"/>
            <a:r>
              <a:rPr lang="en-US" noProof="0" dirty="0"/>
              <a:t>QUANTUM TOOLBOX</a:t>
            </a:r>
          </a:p>
        </p:txBody>
      </p:sp>
      <p:sp>
        <p:nvSpPr>
          <p:cNvPr id="11" name="Rectangle 10"/>
          <p:cNvSpPr/>
          <p:nvPr/>
        </p:nvSpPr>
        <p:spPr>
          <a:xfrm>
            <a:off x="7667635" y="1359036"/>
            <a:ext cx="3673090" cy="181013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p:cNvSpPr/>
          <p:nvPr/>
        </p:nvSpPr>
        <p:spPr>
          <a:xfrm>
            <a:off x="7667635" y="3865174"/>
            <a:ext cx="3673090" cy="19216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4"/>
              </a:solidFill>
            </a:endParaRPr>
          </a:p>
        </p:txBody>
      </p:sp>
      <p:sp>
        <p:nvSpPr>
          <p:cNvPr id="19" name="TextBox 18">
            <a:extLst>
              <a:ext uri="{FF2B5EF4-FFF2-40B4-BE49-F238E27FC236}">
                <a16:creationId xmlns:a16="http://schemas.microsoft.com/office/drawing/2014/main" id="{1949C01B-CDE0-EDBB-F81C-2C0BE8DBBBAE}"/>
              </a:ext>
            </a:extLst>
          </p:cNvPr>
          <p:cNvSpPr txBox="1"/>
          <p:nvPr/>
        </p:nvSpPr>
        <p:spPr>
          <a:xfrm>
            <a:off x="6342115" y="2951275"/>
            <a:ext cx="928459" cy="369332"/>
          </a:xfrm>
          <a:prstGeom prst="rect">
            <a:avLst/>
          </a:prstGeom>
          <a:noFill/>
        </p:spPr>
        <p:txBody>
          <a:bodyPr wrap="none" rtlCol="0">
            <a:spAutoFit/>
          </a:bodyPr>
          <a:lstStyle/>
          <a:p>
            <a:r>
              <a:rPr lang="en-US" noProof="0" dirty="0"/>
              <a:t>100 kHz</a:t>
            </a:r>
          </a:p>
        </p:txBody>
      </p:sp>
      <p:sp>
        <p:nvSpPr>
          <p:cNvPr id="9" name="TextBox 8">
            <a:extLst>
              <a:ext uri="{FF2B5EF4-FFF2-40B4-BE49-F238E27FC236}">
                <a16:creationId xmlns:a16="http://schemas.microsoft.com/office/drawing/2014/main" id="{3CBE0EA8-DE0C-BB01-3E76-FD5E4BE8B6DC}"/>
              </a:ext>
            </a:extLst>
          </p:cNvPr>
          <p:cNvSpPr txBox="1"/>
          <p:nvPr/>
        </p:nvSpPr>
        <p:spPr>
          <a:xfrm>
            <a:off x="6496003" y="4168546"/>
            <a:ext cx="774571" cy="369332"/>
          </a:xfrm>
          <a:prstGeom prst="rect">
            <a:avLst/>
          </a:prstGeom>
          <a:noFill/>
        </p:spPr>
        <p:txBody>
          <a:bodyPr wrap="none" rtlCol="0">
            <a:spAutoFit/>
          </a:bodyPr>
          <a:lstStyle/>
          <a:p>
            <a:r>
              <a:rPr lang="en-US" noProof="0" dirty="0"/>
              <a:t>1 kHz</a:t>
            </a:r>
          </a:p>
        </p:txBody>
      </p:sp>
    </p:spTree>
    <p:extLst>
      <p:ext uri="{BB962C8B-B14F-4D97-AF65-F5344CB8AC3E}">
        <p14:creationId xmlns:p14="http://schemas.microsoft.com/office/powerpoint/2010/main" val="3086427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A2ED49F-F746-C3F0-3479-8D1B769E4E91}"/>
              </a:ext>
            </a:extLst>
          </p:cNvPr>
          <p:cNvSpPr>
            <a:spLocks noGrp="1"/>
          </p:cNvSpPr>
          <p:nvPr>
            <p:ph idx="1"/>
          </p:nvPr>
        </p:nvSpPr>
        <p:spPr>
          <a:xfrm>
            <a:off x="576000" y="3359572"/>
            <a:ext cx="11041200" cy="2760427"/>
          </a:xfrm>
        </p:spPr>
        <p:txBody>
          <a:bodyPr/>
          <a:lstStyle/>
          <a:p>
            <a:r>
              <a:rPr lang="en-US" noProof="0" dirty="0"/>
              <a:t>Two transitions:</a:t>
            </a:r>
          </a:p>
          <a:p>
            <a:endParaRPr lang="en-US" noProof="0" dirty="0"/>
          </a:p>
          <a:p>
            <a:endParaRPr lang="en-US" noProof="0" dirty="0"/>
          </a:p>
          <a:p>
            <a:endParaRPr lang="en-US" noProof="0" dirty="0"/>
          </a:p>
          <a:p>
            <a:pPr marL="0" indent="0">
              <a:buNone/>
            </a:pPr>
            <a:r>
              <a:rPr lang="en-US" noProof="0" dirty="0"/>
              <a:t>           y                     =           m            x        +       b</a:t>
            </a:r>
            <a:r>
              <a:rPr lang="en-US" baseline="-25000" noProof="0" dirty="0"/>
              <a:t> </a:t>
            </a:r>
            <a:endParaRPr lang="en-US" noProof="0" dirty="0"/>
          </a:p>
        </p:txBody>
      </p:sp>
      <p:sp>
        <p:nvSpPr>
          <p:cNvPr id="4" name="Slide Number Placeholder 3">
            <a:extLst>
              <a:ext uri="{FF2B5EF4-FFF2-40B4-BE49-F238E27FC236}">
                <a16:creationId xmlns:a16="http://schemas.microsoft.com/office/drawing/2014/main" id="{13BEE85C-D6E8-BA76-1DB7-5669E1B2C3F0}"/>
              </a:ext>
            </a:extLst>
          </p:cNvPr>
          <p:cNvSpPr>
            <a:spLocks noGrp="1"/>
          </p:cNvSpPr>
          <p:nvPr>
            <p:ph type="sldNum" sz="quarter" idx="12"/>
          </p:nvPr>
        </p:nvSpPr>
        <p:spPr/>
        <p:txBody>
          <a:bodyPr/>
          <a:lstStyle/>
          <a:p>
            <a:fld id="{0A297500-7527-634B-90F4-69D0994C32B4}" type="slidenum">
              <a:rPr lang="en-US" noProof="0" smtClean="0"/>
              <a:t>39</a:t>
            </a:fld>
            <a:endParaRPr lang="en-US" noProof="0" dirty="0"/>
          </a:p>
        </p:txBody>
      </p:sp>
      <p:sp>
        <p:nvSpPr>
          <p:cNvPr id="7" name="Title 6">
            <a:extLst>
              <a:ext uri="{FF2B5EF4-FFF2-40B4-BE49-F238E27FC236}">
                <a16:creationId xmlns:a16="http://schemas.microsoft.com/office/drawing/2014/main" id="{F0F38CA9-3355-0B2A-8B33-B771D13DFDD5}"/>
              </a:ext>
            </a:extLst>
          </p:cNvPr>
          <p:cNvSpPr>
            <a:spLocks noGrp="1"/>
          </p:cNvSpPr>
          <p:nvPr>
            <p:ph type="title"/>
          </p:nvPr>
        </p:nvSpPr>
        <p:spPr/>
        <p:txBody>
          <a:bodyPr/>
          <a:lstStyle/>
          <a:p>
            <a:r>
              <a:rPr lang="en-US" noProof="0" dirty="0"/>
              <a:t>King plots</a:t>
            </a:r>
          </a:p>
        </p:txBody>
      </p:sp>
      <p:pic>
        <p:nvPicPr>
          <p:cNvPr id="12" name="Picture 11">
            <a:extLst>
              <a:ext uri="{FF2B5EF4-FFF2-40B4-BE49-F238E27FC236}">
                <a16:creationId xmlns:a16="http://schemas.microsoft.com/office/drawing/2014/main" id="{A67B78A5-356E-760A-0D13-045C3DAC1EDC}"/>
              </a:ext>
            </a:extLst>
          </p:cNvPr>
          <p:cNvPicPr>
            <a:picLocks noChangeAspect="1"/>
          </p:cNvPicPr>
          <p:nvPr/>
        </p:nvPicPr>
        <p:blipFill>
          <a:blip r:embed="rId2"/>
          <a:stretch>
            <a:fillRect/>
          </a:stretch>
        </p:blipFill>
        <p:spPr>
          <a:xfrm>
            <a:off x="2742346" y="1366661"/>
            <a:ext cx="6354062" cy="1590897"/>
          </a:xfrm>
          <a:prstGeom prst="rect">
            <a:avLst/>
          </a:prstGeom>
        </p:spPr>
      </p:pic>
      <p:pic>
        <p:nvPicPr>
          <p:cNvPr id="14" name="Picture 13">
            <a:extLst>
              <a:ext uri="{FF2B5EF4-FFF2-40B4-BE49-F238E27FC236}">
                <a16:creationId xmlns:a16="http://schemas.microsoft.com/office/drawing/2014/main" id="{28FA6414-C810-77A6-8E4C-3E57D0BCE950}"/>
              </a:ext>
            </a:extLst>
          </p:cNvPr>
          <p:cNvPicPr>
            <a:picLocks noChangeAspect="1"/>
          </p:cNvPicPr>
          <p:nvPr/>
        </p:nvPicPr>
        <p:blipFill>
          <a:blip r:embed="rId3"/>
          <a:stretch>
            <a:fillRect/>
          </a:stretch>
        </p:blipFill>
        <p:spPr>
          <a:xfrm>
            <a:off x="797214" y="4379536"/>
            <a:ext cx="7983064" cy="1086002"/>
          </a:xfrm>
          <a:prstGeom prst="rect">
            <a:avLst/>
          </a:prstGeom>
        </p:spPr>
      </p:pic>
    </p:spTree>
    <p:extLst>
      <p:ext uri="{BB962C8B-B14F-4D97-AF65-F5344CB8AC3E}">
        <p14:creationId xmlns:p14="http://schemas.microsoft.com/office/powerpoint/2010/main" val="157789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774FE-55B8-25EF-90C9-BA73DE2FE2F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00A08E-0E97-9E18-2E39-F85C0F893855}"/>
              </a:ext>
            </a:extLst>
          </p:cNvPr>
          <p:cNvSpPr>
            <a:spLocks noGrp="1"/>
          </p:cNvSpPr>
          <p:nvPr>
            <p:ph type="sldNum" sz="quarter" idx="12"/>
          </p:nvPr>
        </p:nvSpPr>
        <p:spPr/>
        <p:txBody>
          <a:bodyPr/>
          <a:lstStyle/>
          <a:p>
            <a:fld id="{480CD61E-EEE6-4D53-A597-0DE12228D098}" type="slidenum">
              <a:rPr lang="en-US" noProof="0" smtClean="0"/>
              <a:t>4</a:t>
            </a:fld>
            <a:endParaRPr lang="en-US" noProof="0" dirty="0"/>
          </a:p>
        </p:txBody>
      </p:sp>
      <p:sp>
        <p:nvSpPr>
          <p:cNvPr id="46" name="Abgerundetes Rechteck 35">
            <a:extLst>
              <a:ext uri="{FF2B5EF4-FFF2-40B4-BE49-F238E27FC236}">
                <a16:creationId xmlns:a16="http://schemas.microsoft.com/office/drawing/2014/main" id="{84ACA096-9EAE-16ED-4CF9-77A796386A50}"/>
              </a:ext>
            </a:extLst>
          </p:cNvPr>
          <p:cNvSpPr/>
          <p:nvPr/>
        </p:nvSpPr>
        <p:spPr>
          <a:xfrm>
            <a:off x="5643532" y="5125511"/>
            <a:ext cx="1409375" cy="802640"/>
          </a:xfrm>
          <a:prstGeom prst="roundRect">
            <a:avLst/>
          </a:prstGeom>
          <a:noFill/>
          <a:ln w="19050">
            <a:solidFill>
              <a:srgbClr val="55A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47" name="Grafik 15">
            <a:extLst>
              <a:ext uri="{FF2B5EF4-FFF2-40B4-BE49-F238E27FC236}">
                <a16:creationId xmlns:a16="http://schemas.microsoft.com/office/drawing/2014/main" id="{AB309F3B-DFD1-4F7A-13EB-95DB69C0F855}"/>
              </a:ext>
            </a:extLst>
          </p:cNvPr>
          <p:cNvPicPr>
            <a:picLocks noChangeAspect="1"/>
          </p:cNvPicPr>
          <p:nvPr/>
        </p:nvPicPr>
        <p:blipFill rotWithShape="1">
          <a:blip r:embed="rId3"/>
          <a:srcRect l="15731" t="23480" r="67415" b="45406"/>
          <a:stretch/>
        </p:blipFill>
        <p:spPr>
          <a:xfrm>
            <a:off x="6102385" y="5438484"/>
            <a:ext cx="406192" cy="412858"/>
          </a:xfrm>
          <a:prstGeom prst="rect">
            <a:avLst/>
          </a:prstGeom>
        </p:spPr>
      </p:pic>
      <p:sp>
        <p:nvSpPr>
          <p:cNvPr id="48" name="Abgerundetes Rechteck 36">
            <a:extLst>
              <a:ext uri="{FF2B5EF4-FFF2-40B4-BE49-F238E27FC236}">
                <a16:creationId xmlns:a16="http://schemas.microsoft.com/office/drawing/2014/main" id="{DB64417A-19B3-83D9-2091-010B484AA76A}"/>
              </a:ext>
            </a:extLst>
          </p:cNvPr>
          <p:cNvSpPr/>
          <p:nvPr/>
        </p:nvSpPr>
        <p:spPr>
          <a:xfrm>
            <a:off x="7224533" y="5125511"/>
            <a:ext cx="4052161" cy="802640"/>
          </a:xfrm>
          <a:prstGeom prst="roundRect">
            <a:avLst/>
          </a:prstGeom>
          <a:noFill/>
          <a:ln w="19050">
            <a:solidFill>
              <a:srgbClr val="FF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49" name="Grafik 16">
            <a:extLst>
              <a:ext uri="{FF2B5EF4-FFF2-40B4-BE49-F238E27FC236}">
                <a16:creationId xmlns:a16="http://schemas.microsoft.com/office/drawing/2014/main" id="{6048C9A6-CE9A-0149-17B9-044F1BF6CF48}"/>
              </a:ext>
            </a:extLst>
          </p:cNvPr>
          <p:cNvPicPr>
            <a:picLocks noChangeAspect="1"/>
          </p:cNvPicPr>
          <p:nvPr/>
        </p:nvPicPr>
        <p:blipFill rotWithShape="1">
          <a:blip r:embed="rId3"/>
          <a:srcRect l="34993" t="14588" r="48153" b="45407"/>
          <a:stretch/>
        </p:blipFill>
        <p:spPr>
          <a:xfrm>
            <a:off x="7523987" y="5295713"/>
            <a:ext cx="467571" cy="516040"/>
          </a:xfrm>
          <a:prstGeom prst="rect">
            <a:avLst/>
          </a:prstGeom>
        </p:spPr>
      </p:pic>
      <p:pic>
        <p:nvPicPr>
          <p:cNvPr id="50" name="Grafik 17">
            <a:extLst>
              <a:ext uri="{FF2B5EF4-FFF2-40B4-BE49-F238E27FC236}">
                <a16:creationId xmlns:a16="http://schemas.microsoft.com/office/drawing/2014/main" id="{05D61E8D-7C4D-3B3D-175B-49B6623FFF8B}"/>
              </a:ext>
            </a:extLst>
          </p:cNvPr>
          <p:cNvPicPr>
            <a:picLocks noChangeAspect="1"/>
          </p:cNvPicPr>
          <p:nvPr/>
        </p:nvPicPr>
        <p:blipFill rotWithShape="1">
          <a:blip r:embed="rId3"/>
          <a:srcRect l="54254" t="14589" r="19261" b="40962"/>
          <a:stretch/>
        </p:blipFill>
        <p:spPr>
          <a:xfrm>
            <a:off x="8568358" y="5292897"/>
            <a:ext cx="734754" cy="573378"/>
          </a:xfrm>
          <a:prstGeom prst="rect">
            <a:avLst/>
          </a:prstGeom>
        </p:spPr>
      </p:pic>
      <p:pic>
        <p:nvPicPr>
          <p:cNvPr id="51" name="Grafik 18">
            <a:extLst>
              <a:ext uri="{FF2B5EF4-FFF2-40B4-BE49-F238E27FC236}">
                <a16:creationId xmlns:a16="http://schemas.microsoft.com/office/drawing/2014/main" id="{C5905F5E-D80B-6DCF-D685-412DDEB1BCD9}"/>
              </a:ext>
            </a:extLst>
          </p:cNvPr>
          <p:cNvPicPr>
            <a:picLocks noChangeAspect="1"/>
          </p:cNvPicPr>
          <p:nvPr/>
        </p:nvPicPr>
        <p:blipFill rotWithShape="1">
          <a:blip r:embed="rId3"/>
          <a:srcRect l="15731" t="59038" r="28892" b="957"/>
          <a:stretch/>
        </p:blipFill>
        <p:spPr>
          <a:xfrm>
            <a:off x="9621316" y="5349223"/>
            <a:ext cx="1536303" cy="516040"/>
          </a:xfrm>
          <a:prstGeom prst="rect">
            <a:avLst/>
          </a:prstGeom>
        </p:spPr>
      </p:pic>
      <p:sp>
        <p:nvSpPr>
          <p:cNvPr id="52" name="Rectangle 51">
            <a:extLst>
              <a:ext uri="{FF2B5EF4-FFF2-40B4-BE49-F238E27FC236}">
                <a16:creationId xmlns:a16="http://schemas.microsoft.com/office/drawing/2014/main" id="{95AA7B3C-6B3F-A444-D1F9-E1F7F4981B3B}"/>
              </a:ext>
            </a:extLst>
          </p:cNvPr>
          <p:cNvSpPr/>
          <p:nvPr/>
        </p:nvSpPr>
        <p:spPr>
          <a:xfrm>
            <a:off x="5643532" y="5125842"/>
            <a:ext cx="1409375" cy="860608"/>
          </a:xfrm>
          <a:prstGeom prst="rect">
            <a:avLst/>
          </a:prstGeom>
          <a:noFill/>
          <a:ln w="165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53" name="Rectangle 52">
            <a:extLst>
              <a:ext uri="{FF2B5EF4-FFF2-40B4-BE49-F238E27FC236}">
                <a16:creationId xmlns:a16="http://schemas.microsoft.com/office/drawing/2014/main" id="{6AD011C0-4560-B916-D3D6-6AE0ACB4B1B0}"/>
              </a:ext>
            </a:extLst>
          </p:cNvPr>
          <p:cNvSpPr/>
          <p:nvPr/>
        </p:nvSpPr>
        <p:spPr>
          <a:xfrm>
            <a:off x="7234424" y="5102953"/>
            <a:ext cx="4004169" cy="802640"/>
          </a:xfrm>
          <a:prstGeom prst="rect">
            <a:avLst/>
          </a:prstGeom>
          <a:noFill/>
          <a:ln w="920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54" name="Rounded Rectangle 53">
            <a:extLst>
              <a:ext uri="{FF2B5EF4-FFF2-40B4-BE49-F238E27FC236}">
                <a16:creationId xmlns:a16="http://schemas.microsoft.com/office/drawing/2014/main" id="{D0463733-6C30-67D2-B8F5-3AA3FE17CC86}"/>
              </a:ext>
            </a:extLst>
          </p:cNvPr>
          <p:cNvSpPr/>
          <p:nvPr/>
        </p:nvSpPr>
        <p:spPr>
          <a:xfrm>
            <a:off x="5738868" y="5269622"/>
            <a:ext cx="1110398" cy="731710"/>
          </a:xfrm>
          <a:prstGeom prst="roundRect">
            <a:avLst/>
          </a:prstGeom>
          <a:noFill/>
          <a:ln w="3810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noProof="0" dirty="0"/>
          </a:p>
        </p:txBody>
      </p:sp>
      <p:sp>
        <p:nvSpPr>
          <p:cNvPr id="55" name="Rounded Rectangle 54">
            <a:extLst>
              <a:ext uri="{FF2B5EF4-FFF2-40B4-BE49-F238E27FC236}">
                <a16:creationId xmlns:a16="http://schemas.microsoft.com/office/drawing/2014/main" id="{F855DE79-B08E-0F5D-616D-39DE45DE71CB}"/>
              </a:ext>
            </a:extLst>
          </p:cNvPr>
          <p:cNvSpPr/>
          <p:nvPr/>
        </p:nvSpPr>
        <p:spPr>
          <a:xfrm>
            <a:off x="7314806" y="5269622"/>
            <a:ext cx="3910179" cy="745690"/>
          </a:xfrm>
          <a:prstGeom prst="roundRect">
            <a:avLst/>
          </a:prstGeom>
          <a:noFill/>
          <a:ln w="38100" cap="flat" cmpd="sng" algn="ctr">
            <a:solidFill>
              <a:schemeClr val="accent1">
                <a:lumMod val="7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noProof="0" dirty="0"/>
          </a:p>
        </p:txBody>
      </p:sp>
      <p:sp>
        <p:nvSpPr>
          <p:cNvPr id="56" name="Inhaltsplatzhalter 2">
            <a:extLst>
              <a:ext uri="{FF2B5EF4-FFF2-40B4-BE49-F238E27FC236}">
                <a16:creationId xmlns:a16="http://schemas.microsoft.com/office/drawing/2014/main" id="{85F1E794-494B-8D64-8D1D-40F3C8BA8BC3}"/>
              </a:ext>
            </a:extLst>
          </p:cNvPr>
          <p:cNvSpPr txBox="1">
            <a:spLocks/>
          </p:cNvSpPr>
          <p:nvPr/>
        </p:nvSpPr>
        <p:spPr>
          <a:xfrm>
            <a:off x="10226956" y="5682200"/>
            <a:ext cx="545505" cy="40609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 indent="0">
              <a:buNone/>
            </a:pPr>
            <a:r>
              <a:rPr lang="en-US" i="1" noProof="0" dirty="0"/>
              <a:t>Q</a:t>
            </a:r>
            <a:r>
              <a:rPr lang="en-US" baseline="-25000" noProof="0" dirty="0"/>
              <a:t>s</a:t>
            </a:r>
          </a:p>
        </p:txBody>
      </p:sp>
      <p:sp>
        <p:nvSpPr>
          <p:cNvPr id="57" name="Inhaltsplatzhalter 2">
            <a:extLst>
              <a:ext uri="{FF2B5EF4-FFF2-40B4-BE49-F238E27FC236}">
                <a16:creationId xmlns:a16="http://schemas.microsoft.com/office/drawing/2014/main" id="{69E7754B-B434-CF7D-6B91-C23DEDC097FB}"/>
              </a:ext>
            </a:extLst>
          </p:cNvPr>
          <p:cNvSpPr txBox="1">
            <a:spLocks/>
          </p:cNvSpPr>
          <p:nvPr/>
        </p:nvSpPr>
        <p:spPr>
          <a:xfrm>
            <a:off x="8720425" y="5694993"/>
            <a:ext cx="388473" cy="40609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 indent="0">
              <a:buNone/>
            </a:pPr>
            <a:r>
              <a:rPr lang="en-US" i="1" noProof="0" dirty="0"/>
              <a:t>µ</a:t>
            </a:r>
          </a:p>
        </p:txBody>
      </p:sp>
      <p:sp>
        <p:nvSpPr>
          <p:cNvPr id="58" name="Inhaltsplatzhalter 2">
            <a:extLst>
              <a:ext uri="{FF2B5EF4-FFF2-40B4-BE49-F238E27FC236}">
                <a16:creationId xmlns:a16="http://schemas.microsoft.com/office/drawing/2014/main" id="{4F09CDA8-B735-53B6-DB10-F264845B20C8}"/>
              </a:ext>
            </a:extLst>
          </p:cNvPr>
          <p:cNvSpPr txBox="1">
            <a:spLocks/>
          </p:cNvSpPr>
          <p:nvPr/>
        </p:nvSpPr>
        <p:spPr>
          <a:xfrm>
            <a:off x="7603774" y="5724251"/>
            <a:ext cx="355208" cy="40609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 indent="0">
              <a:buNone/>
            </a:pPr>
            <a:r>
              <a:rPr lang="en-US" i="1" noProof="0" dirty="0"/>
              <a:t>I</a:t>
            </a:r>
          </a:p>
        </p:txBody>
      </p:sp>
      <p:sp>
        <p:nvSpPr>
          <p:cNvPr id="59" name="Inhaltsplatzhalter 2">
            <a:extLst>
              <a:ext uri="{FF2B5EF4-FFF2-40B4-BE49-F238E27FC236}">
                <a16:creationId xmlns:a16="http://schemas.microsoft.com/office/drawing/2014/main" id="{B835C0F3-E995-8EFC-A956-A0BAC0B874D1}"/>
              </a:ext>
            </a:extLst>
          </p:cNvPr>
          <p:cNvSpPr txBox="1">
            <a:spLocks/>
          </p:cNvSpPr>
          <p:nvPr/>
        </p:nvSpPr>
        <p:spPr>
          <a:xfrm>
            <a:off x="5992975" y="5718196"/>
            <a:ext cx="706571" cy="417719"/>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 indent="0">
              <a:buNone/>
            </a:pPr>
            <a:r>
              <a:rPr lang="en-US" noProof="0" dirty="0"/>
              <a:t>Size</a:t>
            </a:r>
          </a:p>
        </p:txBody>
      </p:sp>
      <p:sp>
        <p:nvSpPr>
          <p:cNvPr id="2" name="Title 1">
            <a:extLst>
              <a:ext uri="{FF2B5EF4-FFF2-40B4-BE49-F238E27FC236}">
                <a16:creationId xmlns:a16="http://schemas.microsoft.com/office/drawing/2014/main" id="{5DF1D41D-035E-4301-431F-F55650080993}"/>
              </a:ext>
            </a:extLst>
          </p:cNvPr>
          <p:cNvSpPr>
            <a:spLocks noGrp="1"/>
          </p:cNvSpPr>
          <p:nvPr>
            <p:ph type="title"/>
          </p:nvPr>
        </p:nvSpPr>
        <p:spPr/>
        <p:txBody>
          <a:bodyPr/>
          <a:lstStyle/>
          <a:p>
            <a:r>
              <a:rPr lang="en-US" noProof="0" dirty="0"/>
              <a:t>Laser spectroscopy for nuclear structure</a:t>
            </a:r>
          </a:p>
        </p:txBody>
      </p:sp>
      <p:pic>
        <p:nvPicPr>
          <p:cNvPr id="9" name="Picture 8">
            <a:extLst>
              <a:ext uri="{FF2B5EF4-FFF2-40B4-BE49-F238E27FC236}">
                <a16:creationId xmlns:a16="http://schemas.microsoft.com/office/drawing/2014/main" id="{D28B9547-4F90-9FEB-0E44-01B70795000E}"/>
              </a:ext>
            </a:extLst>
          </p:cNvPr>
          <p:cNvPicPr>
            <a:picLocks noChangeAspect="1"/>
          </p:cNvPicPr>
          <p:nvPr/>
        </p:nvPicPr>
        <p:blipFill>
          <a:blip r:embed="rId4">
            <a:clrChange>
              <a:clrFrom>
                <a:srgbClr val="FFFFFF"/>
              </a:clrFrom>
              <a:clrTo>
                <a:srgbClr val="FFFFFF">
                  <a:alpha val="0"/>
                </a:srgbClr>
              </a:clrTo>
            </a:clrChange>
          </a:blip>
          <a:srcRect l="29399"/>
          <a:stretch/>
        </p:blipFill>
        <p:spPr>
          <a:xfrm>
            <a:off x="2251410" y="1987145"/>
            <a:ext cx="2760123" cy="4057626"/>
          </a:xfrm>
          <a:prstGeom prst="rect">
            <a:avLst/>
          </a:prstGeom>
        </p:spPr>
      </p:pic>
      <p:sp>
        <p:nvSpPr>
          <p:cNvPr id="10" name="Rectangle 9">
            <a:extLst>
              <a:ext uri="{FF2B5EF4-FFF2-40B4-BE49-F238E27FC236}">
                <a16:creationId xmlns:a16="http://schemas.microsoft.com/office/drawing/2014/main" id="{E299A7EC-8196-680A-5E9F-DF3616A17F2A}"/>
              </a:ext>
            </a:extLst>
          </p:cNvPr>
          <p:cNvSpPr/>
          <p:nvPr/>
        </p:nvSpPr>
        <p:spPr>
          <a:xfrm>
            <a:off x="2028990" y="2599380"/>
            <a:ext cx="840259" cy="72044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FF1E412-8140-F41A-34DC-590330CAB857}"/>
              </a:ext>
            </a:extLst>
          </p:cNvPr>
          <p:cNvSpPr/>
          <p:nvPr/>
        </p:nvSpPr>
        <p:spPr>
          <a:xfrm>
            <a:off x="1888238" y="3999129"/>
            <a:ext cx="840259" cy="52131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EC39F5-59FC-86C8-B3D8-CE276A42B782}"/>
              </a:ext>
            </a:extLst>
          </p:cNvPr>
          <p:cNvSpPr/>
          <p:nvPr/>
        </p:nvSpPr>
        <p:spPr>
          <a:xfrm>
            <a:off x="1888238" y="5476143"/>
            <a:ext cx="840259" cy="52131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256C66E4-B394-0972-BAE2-93BEB7C458CF}"/>
              </a:ext>
            </a:extLst>
          </p:cNvPr>
          <p:cNvSpPr/>
          <p:nvPr/>
        </p:nvSpPr>
        <p:spPr>
          <a:xfrm>
            <a:off x="3390225" y="3199920"/>
            <a:ext cx="1520377" cy="11990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20" name="Rechteck 34">
            <a:extLst>
              <a:ext uri="{FF2B5EF4-FFF2-40B4-BE49-F238E27FC236}">
                <a16:creationId xmlns:a16="http://schemas.microsoft.com/office/drawing/2014/main" id="{0A433EFB-3DC5-495C-40E6-CF6CDFECE4BB}"/>
              </a:ext>
            </a:extLst>
          </p:cNvPr>
          <p:cNvSpPr/>
          <p:nvPr/>
        </p:nvSpPr>
        <p:spPr bwMode="auto">
          <a:xfrm>
            <a:off x="649424" y="2388178"/>
            <a:ext cx="2041654" cy="533521"/>
          </a:xfrm>
          <a:prstGeom prst="rect">
            <a:avLst/>
          </a:prstGeom>
          <a:gradFill>
            <a:gsLst>
              <a:gs pos="0">
                <a:schemeClr val="accent1">
                  <a:lumMod val="5000"/>
                  <a:lumOff val="95000"/>
                </a:schemeClr>
              </a:gs>
              <a:gs pos="74000">
                <a:srgbClr val="C8CDD6"/>
              </a:gs>
            </a:gsLst>
            <a:lin ang="5400000" scaled="1"/>
          </a:gradFill>
          <a:ln w="9525" cap="flat" cmpd="sng" algn="ctr">
            <a:noFill/>
            <a:prstDash val="solid"/>
            <a:round/>
            <a:headEnd type="none" w="med" len="med"/>
            <a:tailEnd type="none" w="med" len="med"/>
          </a:ln>
        </p:spPr>
        <p:txBody>
          <a:bodyPr/>
          <a:lstStyle/>
          <a:p>
            <a:pPr>
              <a:defRPr/>
            </a:pPr>
            <a:endParaRPr lang="en-US" sz="5400" noProof="0" dirty="0">
              <a:latin typeface="Calibri"/>
              <a:cs typeface="Calibri"/>
            </a:endParaRPr>
          </a:p>
        </p:txBody>
      </p:sp>
      <p:sp>
        <p:nvSpPr>
          <p:cNvPr id="21" name="Line 10">
            <a:extLst>
              <a:ext uri="{FF2B5EF4-FFF2-40B4-BE49-F238E27FC236}">
                <a16:creationId xmlns:a16="http://schemas.microsoft.com/office/drawing/2014/main" id="{E581E3E5-424A-16A1-47DA-8370D4D1FE39}"/>
              </a:ext>
            </a:extLst>
          </p:cNvPr>
          <p:cNvSpPr>
            <a:spLocks noChangeShapeType="1"/>
          </p:cNvSpPr>
          <p:nvPr/>
        </p:nvSpPr>
        <p:spPr bwMode="auto">
          <a:xfrm>
            <a:off x="651689" y="2919326"/>
            <a:ext cx="2041653" cy="14518"/>
          </a:xfrm>
          <a:prstGeom prst="line">
            <a:avLst/>
          </a:prstGeom>
          <a:noFill/>
          <a:ln w="38100">
            <a:solidFill>
              <a:schemeClr val="tx1"/>
            </a:solidFill>
            <a:round/>
            <a:headEnd/>
            <a:tailEnd/>
          </a:ln>
        </p:spPr>
        <p:txBody>
          <a:bodyPr/>
          <a:lstStyle/>
          <a:p>
            <a:pPr>
              <a:defRPr/>
            </a:pPr>
            <a:endParaRPr lang="en-US" sz="5400" noProof="0" dirty="0">
              <a:latin typeface="Calibri"/>
              <a:cs typeface="Calibri"/>
            </a:endParaRPr>
          </a:p>
        </p:txBody>
      </p:sp>
      <p:sp>
        <p:nvSpPr>
          <p:cNvPr id="22" name="Line 14">
            <a:extLst>
              <a:ext uri="{FF2B5EF4-FFF2-40B4-BE49-F238E27FC236}">
                <a16:creationId xmlns:a16="http://schemas.microsoft.com/office/drawing/2014/main" id="{D78F6E89-613B-754B-55DD-56BBA92F4253}"/>
              </a:ext>
            </a:extLst>
          </p:cNvPr>
          <p:cNvSpPr>
            <a:spLocks noChangeShapeType="1"/>
          </p:cNvSpPr>
          <p:nvPr/>
        </p:nvSpPr>
        <p:spPr bwMode="auto">
          <a:xfrm flipV="1">
            <a:off x="647064" y="2463812"/>
            <a:ext cx="0" cy="3129987"/>
          </a:xfrm>
          <a:prstGeom prst="line">
            <a:avLst/>
          </a:prstGeom>
          <a:noFill/>
          <a:ln w="28575">
            <a:solidFill>
              <a:schemeClr val="tx1"/>
            </a:solidFill>
            <a:round/>
            <a:headEnd/>
            <a:tailEnd type="triangle" w="med" len="med"/>
          </a:ln>
        </p:spPr>
        <p:txBody>
          <a:bodyPr/>
          <a:lstStyle/>
          <a:p>
            <a:pPr>
              <a:defRPr/>
            </a:pPr>
            <a:endParaRPr lang="en-US" sz="5400" noProof="0" dirty="0">
              <a:latin typeface="Calibri"/>
              <a:cs typeface="Calibri"/>
            </a:endParaRPr>
          </a:p>
        </p:txBody>
      </p:sp>
      <p:sp>
        <p:nvSpPr>
          <p:cNvPr id="23" name="Text Box 15">
            <a:extLst>
              <a:ext uri="{FF2B5EF4-FFF2-40B4-BE49-F238E27FC236}">
                <a16:creationId xmlns:a16="http://schemas.microsoft.com/office/drawing/2014/main" id="{8390E14B-6A0A-58D6-CACE-25C7DBE42DBB}"/>
              </a:ext>
            </a:extLst>
          </p:cNvPr>
          <p:cNvSpPr/>
          <p:nvPr/>
        </p:nvSpPr>
        <p:spPr bwMode="auto">
          <a:xfrm>
            <a:off x="467297" y="2134589"/>
            <a:ext cx="309700" cy="400110"/>
          </a:xfrm>
          <a:prstGeom prst="rect">
            <a:avLst/>
          </a:prstGeom>
          <a:noFill/>
          <a:ln w="9525">
            <a:noFill/>
            <a:miter lim="800000"/>
            <a:headEnd/>
            <a:tailEnd/>
          </a:ln>
        </p:spPr>
        <p:txBody>
          <a:bodyPr wrap="none">
            <a:spAutoFit/>
          </a:bodyPr>
          <a:lstStyle/>
          <a:p>
            <a:pPr>
              <a:defRPr/>
            </a:pPr>
            <a:r>
              <a:rPr lang="en-US" sz="2000" b="1" noProof="0" dirty="0">
                <a:latin typeface="Calibri"/>
                <a:cs typeface="Calibri"/>
              </a:rPr>
              <a:t>E</a:t>
            </a:r>
            <a:endParaRPr lang="en-US" noProof="0" dirty="0"/>
          </a:p>
        </p:txBody>
      </p:sp>
      <p:sp>
        <p:nvSpPr>
          <p:cNvPr id="24" name="Line 16">
            <a:extLst>
              <a:ext uri="{FF2B5EF4-FFF2-40B4-BE49-F238E27FC236}">
                <a16:creationId xmlns:a16="http://schemas.microsoft.com/office/drawing/2014/main" id="{246C1686-C9FE-0C01-9789-7D2AC92B6986}"/>
              </a:ext>
            </a:extLst>
          </p:cNvPr>
          <p:cNvSpPr>
            <a:spLocks noChangeShapeType="1"/>
          </p:cNvSpPr>
          <p:nvPr/>
        </p:nvSpPr>
        <p:spPr bwMode="auto">
          <a:xfrm>
            <a:off x="540602" y="5479981"/>
            <a:ext cx="163090" cy="0"/>
          </a:xfrm>
          <a:prstGeom prst="line">
            <a:avLst/>
          </a:prstGeom>
          <a:noFill/>
          <a:ln w="38100">
            <a:solidFill>
              <a:schemeClr val="tx1"/>
            </a:solidFill>
            <a:round/>
            <a:headEnd/>
            <a:tailEnd/>
          </a:ln>
        </p:spPr>
        <p:txBody>
          <a:bodyPr/>
          <a:lstStyle/>
          <a:p>
            <a:pPr>
              <a:defRPr/>
            </a:pPr>
            <a:endParaRPr lang="en-US" sz="5400" noProof="0" dirty="0">
              <a:latin typeface="Calibri"/>
              <a:cs typeface="Calibri"/>
            </a:endParaRPr>
          </a:p>
        </p:txBody>
      </p:sp>
      <p:sp>
        <p:nvSpPr>
          <p:cNvPr id="25" name="Line 19">
            <a:extLst>
              <a:ext uri="{FF2B5EF4-FFF2-40B4-BE49-F238E27FC236}">
                <a16:creationId xmlns:a16="http://schemas.microsoft.com/office/drawing/2014/main" id="{D438E47F-D53E-B2BA-526F-B33781836B6D}"/>
              </a:ext>
            </a:extLst>
          </p:cNvPr>
          <p:cNvSpPr>
            <a:spLocks noChangeShapeType="1"/>
          </p:cNvSpPr>
          <p:nvPr/>
        </p:nvSpPr>
        <p:spPr bwMode="auto">
          <a:xfrm>
            <a:off x="540602" y="2920269"/>
            <a:ext cx="192536" cy="0"/>
          </a:xfrm>
          <a:prstGeom prst="line">
            <a:avLst/>
          </a:prstGeom>
          <a:noFill/>
          <a:ln w="38100">
            <a:solidFill>
              <a:schemeClr val="tx1"/>
            </a:solidFill>
            <a:round/>
            <a:headEnd/>
            <a:tailEnd/>
          </a:ln>
        </p:spPr>
        <p:txBody>
          <a:bodyPr/>
          <a:lstStyle/>
          <a:p>
            <a:pPr>
              <a:defRPr/>
            </a:pPr>
            <a:endParaRPr lang="en-US" sz="5400" noProof="0" dirty="0">
              <a:latin typeface="Calibri"/>
              <a:cs typeface="Calibri"/>
            </a:endParaRPr>
          </a:p>
        </p:txBody>
      </p:sp>
      <p:sp>
        <p:nvSpPr>
          <p:cNvPr id="26" name="Line 22">
            <a:extLst>
              <a:ext uri="{FF2B5EF4-FFF2-40B4-BE49-F238E27FC236}">
                <a16:creationId xmlns:a16="http://schemas.microsoft.com/office/drawing/2014/main" id="{B59AB6A2-7DBB-5D6F-8924-D0F739C73509}"/>
              </a:ext>
            </a:extLst>
          </p:cNvPr>
          <p:cNvSpPr>
            <a:spLocks noChangeShapeType="1"/>
          </p:cNvSpPr>
          <p:nvPr/>
        </p:nvSpPr>
        <p:spPr bwMode="auto">
          <a:xfrm>
            <a:off x="702652" y="5478667"/>
            <a:ext cx="2014608" cy="7300"/>
          </a:xfrm>
          <a:prstGeom prst="line">
            <a:avLst/>
          </a:prstGeom>
          <a:noFill/>
          <a:ln w="38100">
            <a:solidFill>
              <a:schemeClr val="tx1"/>
            </a:solidFill>
            <a:round/>
            <a:headEnd/>
            <a:tailEnd/>
          </a:ln>
        </p:spPr>
        <p:txBody>
          <a:bodyPr/>
          <a:lstStyle/>
          <a:p>
            <a:pPr>
              <a:defRPr/>
            </a:pPr>
            <a:endParaRPr lang="en-US" sz="5400" noProof="0" dirty="0">
              <a:latin typeface="Calibri"/>
              <a:cs typeface="Calibri"/>
            </a:endParaRPr>
          </a:p>
        </p:txBody>
      </p:sp>
      <p:sp>
        <p:nvSpPr>
          <p:cNvPr id="27" name="Line 24">
            <a:extLst>
              <a:ext uri="{FF2B5EF4-FFF2-40B4-BE49-F238E27FC236}">
                <a16:creationId xmlns:a16="http://schemas.microsoft.com/office/drawing/2014/main" id="{9AC03731-5010-175D-2927-F05D244889BE}"/>
              </a:ext>
            </a:extLst>
          </p:cNvPr>
          <p:cNvSpPr>
            <a:spLocks noChangeShapeType="1"/>
          </p:cNvSpPr>
          <p:nvPr/>
        </p:nvSpPr>
        <p:spPr bwMode="auto">
          <a:xfrm flipV="1">
            <a:off x="647064" y="4028232"/>
            <a:ext cx="2070196" cy="7300"/>
          </a:xfrm>
          <a:prstGeom prst="line">
            <a:avLst/>
          </a:prstGeom>
          <a:noFill/>
          <a:ln w="38100">
            <a:solidFill>
              <a:schemeClr val="tx1"/>
            </a:solidFill>
            <a:round/>
            <a:headEnd/>
            <a:tailEnd/>
          </a:ln>
        </p:spPr>
        <p:txBody>
          <a:bodyPr/>
          <a:lstStyle/>
          <a:p>
            <a:pPr>
              <a:defRPr/>
            </a:pPr>
            <a:endParaRPr lang="en-US" sz="5400" noProof="0" dirty="0">
              <a:latin typeface="Calibri"/>
              <a:cs typeface="Calibri"/>
            </a:endParaRPr>
          </a:p>
        </p:txBody>
      </p:sp>
      <p:sp>
        <p:nvSpPr>
          <p:cNvPr id="28" name="Line 31">
            <a:extLst>
              <a:ext uri="{FF2B5EF4-FFF2-40B4-BE49-F238E27FC236}">
                <a16:creationId xmlns:a16="http://schemas.microsoft.com/office/drawing/2014/main" id="{52AC6DEA-E282-5497-1653-8B1717BBB142}"/>
              </a:ext>
            </a:extLst>
          </p:cNvPr>
          <p:cNvSpPr>
            <a:spLocks noChangeShapeType="1"/>
          </p:cNvSpPr>
          <p:nvPr/>
        </p:nvSpPr>
        <p:spPr bwMode="auto">
          <a:xfrm>
            <a:off x="2254888" y="3036350"/>
            <a:ext cx="1141628" cy="0"/>
          </a:xfrm>
          <a:prstGeom prst="line">
            <a:avLst/>
          </a:prstGeom>
          <a:noFill/>
          <a:ln w="38100">
            <a:noFill/>
            <a:round/>
            <a:headEnd/>
            <a:tailEnd/>
          </a:ln>
        </p:spPr>
        <p:txBody>
          <a:bodyPr/>
          <a:lstStyle/>
          <a:p>
            <a:pPr>
              <a:defRPr/>
            </a:pPr>
            <a:endParaRPr lang="en-US" sz="5400" noProof="0" dirty="0">
              <a:latin typeface="Calibri"/>
              <a:cs typeface="Calibri"/>
            </a:endParaRPr>
          </a:p>
        </p:txBody>
      </p:sp>
      <p:sp>
        <p:nvSpPr>
          <p:cNvPr id="29" name="Text Box 432">
            <a:extLst>
              <a:ext uri="{FF2B5EF4-FFF2-40B4-BE49-F238E27FC236}">
                <a16:creationId xmlns:a16="http://schemas.microsoft.com/office/drawing/2014/main" id="{FB2E0F16-EFEF-7397-C8C3-9A649DDD1134}"/>
              </a:ext>
            </a:extLst>
          </p:cNvPr>
          <p:cNvSpPr/>
          <p:nvPr/>
        </p:nvSpPr>
        <p:spPr bwMode="auto">
          <a:xfrm>
            <a:off x="677353" y="3905267"/>
            <a:ext cx="305279" cy="307777"/>
          </a:xfrm>
          <a:prstGeom prst="rect">
            <a:avLst/>
          </a:prstGeom>
          <a:solidFill>
            <a:schemeClr val="bg1">
              <a:lumMod val="85000"/>
            </a:schemeClr>
          </a:solidFill>
          <a:ln w="9525">
            <a:noFill/>
            <a:miter lim="800000"/>
            <a:headEnd/>
            <a:tailEnd/>
          </a:ln>
        </p:spPr>
        <p:txBody>
          <a:bodyPr wrap="square" lIns="54000" rIns="54000">
            <a:spAutoFit/>
          </a:bodyPr>
          <a:lstStyle/>
          <a:p>
            <a:pPr>
              <a:defRPr/>
            </a:pPr>
            <a:r>
              <a:rPr lang="en-US" sz="1400" noProof="0" dirty="0">
                <a:latin typeface="Calibri"/>
                <a:cs typeface="Calibri"/>
              </a:rPr>
              <a:t>E</a:t>
            </a:r>
            <a:r>
              <a:rPr lang="en-US" sz="1400" baseline="-25000" noProof="0" dirty="0">
                <a:latin typeface="Calibri"/>
                <a:cs typeface="Calibri"/>
              </a:rPr>
              <a:t>n</a:t>
            </a:r>
            <a:endParaRPr lang="en-US" sz="3200" noProof="0" dirty="0">
              <a:latin typeface="Calibri"/>
              <a:cs typeface="Calibri"/>
            </a:endParaRPr>
          </a:p>
        </p:txBody>
      </p:sp>
      <p:sp>
        <p:nvSpPr>
          <p:cNvPr id="30" name="Text Box 433">
            <a:extLst>
              <a:ext uri="{FF2B5EF4-FFF2-40B4-BE49-F238E27FC236}">
                <a16:creationId xmlns:a16="http://schemas.microsoft.com/office/drawing/2014/main" id="{CBAFAE50-80CF-0DD2-F0BC-38C1375A4C9E}"/>
              </a:ext>
            </a:extLst>
          </p:cNvPr>
          <p:cNvSpPr/>
          <p:nvPr/>
        </p:nvSpPr>
        <p:spPr bwMode="auto">
          <a:xfrm>
            <a:off x="677353" y="2860046"/>
            <a:ext cx="366008" cy="307777"/>
          </a:xfrm>
          <a:prstGeom prst="rect">
            <a:avLst/>
          </a:prstGeom>
          <a:solidFill>
            <a:schemeClr val="bg1">
              <a:lumMod val="85000"/>
            </a:schemeClr>
          </a:solidFill>
          <a:ln w="9525">
            <a:noFill/>
            <a:miter lim="800000"/>
            <a:headEnd/>
            <a:tailEnd/>
          </a:ln>
        </p:spPr>
        <p:txBody>
          <a:bodyPr wrap="square" lIns="54000" rIns="54000">
            <a:spAutoFit/>
          </a:bodyPr>
          <a:lstStyle/>
          <a:p>
            <a:pPr>
              <a:defRPr/>
            </a:pPr>
            <a:r>
              <a:rPr lang="en-US" sz="1400" noProof="0" dirty="0">
                <a:latin typeface="Calibri"/>
                <a:cs typeface="Calibri"/>
              </a:rPr>
              <a:t>E</a:t>
            </a:r>
            <a:r>
              <a:rPr lang="en-US" sz="1400" baseline="-25000" noProof="0" dirty="0">
                <a:latin typeface="Calibri"/>
                <a:cs typeface="Calibri"/>
              </a:rPr>
              <a:t>IP</a:t>
            </a:r>
            <a:endParaRPr lang="en-US" sz="3200" noProof="0" dirty="0">
              <a:latin typeface="Calibri"/>
              <a:cs typeface="Calibri"/>
            </a:endParaRPr>
          </a:p>
        </p:txBody>
      </p:sp>
      <p:sp>
        <p:nvSpPr>
          <p:cNvPr id="31" name="Text Box 12">
            <a:extLst>
              <a:ext uri="{FF2B5EF4-FFF2-40B4-BE49-F238E27FC236}">
                <a16:creationId xmlns:a16="http://schemas.microsoft.com/office/drawing/2014/main" id="{DA815EF5-C5C7-1443-8116-7A51A705401F}"/>
              </a:ext>
            </a:extLst>
          </p:cNvPr>
          <p:cNvSpPr/>
          <p:nvPr/>
        </p:nvSpPr>
        <p:spPr bwMode="auto">
          <a:xfrm>
            <a:off x="694954" y="5365414"/>
            <a:ext cx="333746" cy="307777"/>
          </a:xfrm>
          <a:prstGeom prst="rect">
            <a:avLst/>
          </a:prstGeom>
          <a:solidFill>
            <a:schemeClr val="bg1">
              <a:lumMod val="85000"/>
            </a:schemeClr>
          </a:solidFill>
          <a:ln w="9525">
            <a:noFill/>
            <a:miter lim="800000"/>
            <a:headEnd/>
            <a:tailEnd/>
          </a:ln>
        </p:spPr>
        <p:txBody>
          <a:bodyPr wrap="none">
            <a:spAutoFit/>
          </a:bodyPr>
          <a:lstStyle/>
          <a:p>
            <a:pPr>
              <a:defRPr/>
            </a:pPr>
            <a:r>
              <a:rPr lang="en-US" sz="1400" noProof="0" dirty="0">
                <a:latin typeface="Calibri"/>
                <a:cs typeface="Calibri"/>
              </a:rPr>
              <a:t>E</a:t>
            </a:r>
            <a:r>
              <a:rPr lang="en-US" sz="1400" baseline="-25000" noProof="0" dirty="0">
                <a:latin typeface="Calibri"/>
                <a:cs typeface="Calibri"/>
              </a:rPr>
              <a:t>0</a:t>
            </a:r>
            <a:endParaRPr lang="en-US" sz="3200" noProof="0" dirty="0">
              <a:latin typeface="Calibri"/>
              <a:cs typeface="Calibri"/>
            </a:endParaRPr>
          </a:p>
        </p:txBody>
      </p:sp>
      <p:sp>
        <p:nvSpPr>
          <p:cNvPr id="32" name="AutoShape 23">
            <a:extLst>
              <a:ext uri="{FF2B5EF4-FFF2-40B4-BE49-F238E27FC236}">
                <a16:creationId xmlns:a16="http://schemas.microsoft.com/office/drawing/2014/main" id="{F2C22A53-B549-1605-FBB4-85B9766DC76D}"/>
              </a:ext>
            </a:extLst>
          </p:cNvPr>
          <p:cNvSpPr>
            <a:spLocks noChangeArrowheads="1"/>
          </p:cNvSpPr>
          <p:nvPr/>
        </p:nvSpPr>
        <p:spPr bwMode="auto">
          <a:xfrm>
            <a:off x="1024280" y="2425406"/>
            <a:ext cx="546429" cy="1607973"/>
          </a:xfrm>
          <a:prstGeom prst="upArrow">
            <a:avLst>
              <a:gd name="adj1" fmla="val 39315"/>
              <a:gd name="adj2" fmla="val 65558"/>
            </a:avLst>
          </a:prstGeom>
          <a:solidFill>
            <a:srgbClr val="CC0000"/>
          </a:solidFill>
          <a:ln w="9525">
            <a:noFill/>
            <a:miter lim="800000"/>
            <a:headEnd/>
            <a:tailEnd/>
          </a:ln>
          <a:effectLst>
            <a:outerShdw blurRad="50800" dist="38100" dir="18900000" algn="bl" rotWithShape="0">
              <a:prstClr val="black">
                <a:alpha val="40000"/>
              </a:prstClr>
            </a:outerShdw>
          </a:effectLst>
        </p:spPr>
        <p:txBody>
          <a:bodyPr wrap="none" anchor="ctr"/>
          <a:lstStyle/>
          <a:p>
            <a:pPr>
              <a:defRPr/>
            </a:pPr>
            <a:endParaRPr lang="en-US" sz="5400" noProof="0" dirty="0">
              <a:latin typeface="Calibri"/>
              <a:cs typeface="Calibri"/>
            </a:endParaRPr>
          </a:p>
        </p:txBody>
      </p:sp>
      <p:sp>
        <p:nvSpPr>
          <p:cNvPr id="33" name="AutoShape 13">
            <a:extLst>
              <a:ext uri="{FF2B5EF4-FFF2-40B4-BE49-F238E27FC236}">
                <a16:creationId xmlns:a16="http://schemas.microsoft.com/office/drawing/2014/main" id="{38DBA55C-F139-EF7A-2F4D-845071128D73}"/>
              </a:ext>
            </a:extLst>
          </p:cNvPr>
          <p:cNvSpPr>
            <a:spLocks noChangeArrowheads="1"/>
          </p:cNvSpPr>
          <p:nvPr/>
        </p:nvSpPr>
        <p:spPr bwMode="auto">
          <a:xfrm>
            <a:off x="1921460" y="4041685"/>
            <a:ext cx="209056" cy="1446840"/>
          </a:xfrm>
          <a:prstGeom prst="upArrow">
            <a:avLst>
              <a:gd name="adj1" fmla="val 50000"/>
              <a:gd name="adj2" fmla="val 137500"/>
            </a:avLst>
          </a:prstGeom>
          <a:solidFill>
            <a:srgbClr val="0066FF"/>
          </a:solidFill>
          <a:ln w="9525">
            <a:noFill/>
            <a:miter lim="800000"/>
            <a:headEnd/>
            <a:tailEnd/>
          </a:ln>
          <a:effectLst>
            <a:outerShdw blurRad="50800" dist="38100" dir="18900000" algn="bl" rotWithShape="0">
              <a:prstClr val="black">
                <a:alpha val="40000"/>
              </a:prstClr>
            </a:outerShdw>
          </a:effectLst>
        </p:spPr>
        <p:txBody>
          <a:bodyPr wrap="none" anchor="ctr"/>
          <a:lstStyle/>
          <a:p>
            <a:pPr>
              <a:defRPr/>
            </a:pPr>
            <a:endParaRPr lang="en-US" sz="5400" noProof="0" dirty="0">
              <a:latin typeface="Calibri"/>
              <a:cs typeface="Calibri"/>
            </a:endParaRPr>
          </a:p>
        </p:txBody>
      </p:sp>
      <p:sp>
        <p:nvSpPr>
          <p:cNvPr id="6" name="Rechteck 14">
            <a:extLst>
              <a:ext uri="{FF2B5EF4-FFF2-40B4-BE49-F238E27FC236}">
                <a16:creationId xmlns:a16="http://schemas.microsoft.com/office/drawing/2014/main" id="{1230F890-C49D-A031-71EB-2D1F10FAE90A}"/>
              </a:ext>
            </a:extLst>
          </p:cNvPr>
          <p:cNvSpPr/>
          <p:nvPr/>
        </p:nvSpPr>
        <p:spPr bwMode="auto">
          <a:xfrm>
            <a:off x="6648870" y="1818564"/>
            <a:ext cx="4146803" cy="299184"/>
          </a:xfrm>
          <a:prstGeom prst="rect">
            <a:avLst/>
          </a:prstGeom>
        </p:spPr>
        <p:txBody>
          <a:bodyPr wrap="square">
            <a:spAutoFit/>
          </a:bodyPr>
          <a:lstStyle/>
          <a:p>
            <a:pPr>
              <a:lnSpc>
                <a:spcPct val="84000"/>
              </a:lnSpc>
              <a:defRPr/>
            </a:pPr>
            <a:r>
              <a:rPr lang="en-US" sz="1600" noProof="0" dirty="0">
                <a:solidFill>
                  <a:schemeClr val="bg1">
                    <a:lumMod val="65000"/>
                  </a:schemeClr>
                </a:solidFill>
                <a:latin typeface="Calibri" panose="020F0502020204030204" pitchFamily="34" charset="0"/>
                <a:cs typeface="Calibri" panose="020F0502020204030204" pitchFamily="34" charset="0"/>
              </a:rPr>
              <a:t>Isotope A</a:t>
            </a:r>
          </a:p>
        </p:txBody>
      </p:sp>
      <p:sp>
        <p:nvSpPr>
          <p:cNvPr id="7" name="Rechteck 14">
            <a:extLst>
              <a:ext uri="{FF2B5EF4-FFF2-40B4-BE49-F238E27FC236}">
                <a16:creationId xmlns:a16="http://schemas.microsoft.com/office/drawing/2014/main" id="{51A15167-416C-CD37-2405-4389D530FA47}"/>
              </a:ext>
            </a:extLst>
          </p:cNvPr>
          <p:cNvSpPr/>
          <p:nvPr/>
        </p:nvSpPr>
        <p:spPr bwMode="auto">
          <a:xfrm>
            <a:off x="6648870" y="3511667"/>
            <a:ext cx="4146803" cy="299184"/>
          </a:xfrm>
          <a:prstGeom prst="rect">
            <a:avLst/>
          </a:prstGeom>
        </p:spPr>
        <p:txBody>
          <a:bodyPr wrap="square">
            <a:spAutoFit/>
          </a:bodyPr>
          <a:lstStyle/>
          <a:p>
            <a:pPr>
              <a:lnSpc>
                <a:spcPct val="84000"/>
              </a:lnSpc>
              <a:defRPr/>
            </a:pPr>
            <a:r>
              <a:rPr lang="en-US" sz="1600" noProof="0" dirty="0">
                <a:solidFill>
                  <a:schemeClr val="bg1">
                    <a:lumMod val="65000"/>
                  </a:schemeClr>
                </a:solidFill>
                <a:latin typeface="Calibri" panose="020F0502020204030204" pitchFamily="34" charset="0"/>
                <a:cs typeface="Calibri" panose="020F0502020204030204" pitchFamily="34" charset="0"/>
              </a:rPr>
              <a:t>Isotope B</a:t>
            </a:r>
          </a:p>
        </p:txBody>
      </p:sp>
      <p:sp>
        <p:nvSpPr>
          <p:cNvPr id="13" name="Rectangle 12">
            <a:extLst>
              <a:ext uri="{FF2B5EF4-FFF2-40B4-BE49-F238E27FC236}">
                <a16:creationId xmlns:a16="http://schemas.microsoft.com/office/drawing/2014/main" id="{0CDA5FAC-2AF9-43FC-7CD7-65342CD87492}"/>
              </a:ext>
            </a:extLst>
          </p:cNvPr>
          <p:cNvSpPr/>
          <p:nvPr/>
        </p:nvSpPr>
        <p:spPr>
          <a:xfrm>
            <a:off x="6400641" y="3471795"/>
            <a:ext cx="4146803" cy="91818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pic>
        <p:nvPicPr>
          <p:cNvPr id="14" name="Picture 13" descr="A graph of a graph&#10;&#10;Description automatically generated with medium confidence">
            <a:extLst>
              <a:ext uri="{FF2B5EF4-FFF2-40B4-BE49-F238E27FC236}">
                <a16:creationId xmlns:a16="http://schemas.microsoft.com/office/drawing/2014/main" id="{6E559CF1-4F5E-D2A3-3898-B0B58DA7E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415" y="1671068"/>
            <a:ext cx="3886635" cy="3283536"/>
          </a:xfrm>
          <a:prstGeom prst="rect">
            <a:avLst/>
          </a:prstGeom>
        </p:spPr>
      </p:pic>
      <p:sp>
        <p:nvSpPr>
          <p:cNvPr id="15" name="Rechteck 14">
            <a:extLst>
              <a:ext uri="{FF2B5EF4-FFF2-40B4-BE49-F238E27FC236}">
                <a16:creationId xmlns:a16="http://schemas.microsoft.com/office/drawing/2014/main" id="{DFF2FB73-B389-AB4F-711E-54D6B6C8D8C3}"/>
              </a:ext>
            </a:extLst>
          </p:cNvPr>
          <p:cNvSpPr/>
          <p:nvPr/>
        </p:nvSpPr>
        <p:spPr bwMode="auto">
          <a:xfrm>
            <a:off x="6739692" y="2926294"/>
            <a:ext cx="4146803" cy="299184"/>
          </a:xfrm>
          <a:prstGeom prst="rect">
            <a:avLst/>
          </a:prstGeom>
        </p:spPr>
        <p:txBody>
          <a:bodyPr wrap="square">
            <a:spAutoFit/>
          </a:bodyPr>
          <a:lstStyle/>
          <a:p>
            <a:pPr>
              <a:lnSpc>
                <a:spcPct val="84000"/>
              </a:lnSpc>
              <a:defRPr/>
            </a:pPr>
            <a:r>
              <a:rPr lang="en-US" sz="1600" noProof="0" dirty="0">
                <a:solidFill>
                  <a:schemeClr val="bg1">
                    <a:lumMod val="65000"/>
                  </a:schemeClr>
                </a:solidFill>
                <a:latin typeface="Calibri" panose="020F0502020204030204" pitchFamily="34" charset="0"/>
                <a:cs typeface="Calibri" panose="020F0502020204030204" pitchFamily="34" charset="0"/>
              </a:rPr>
              <a:t>Isotope B</a:t>
            </a:r>
          </a:p>
        </p:txBody>
      </p:sp>
      <p:sp>
        <p:nvSpPr>
          <p:cNvPr id="16" name="Rechteck 14">
            <a:extLst>
              <a:ext uri="{FF2B5EF4-FFF2-40B4-BE49-F238E27FC236}">
                <a16:creationId xmlns:a16="http://schemas.microsoft.com/office/drawing/2014/main" id="{B8C7F1B9-808A-7140-FB8C-DF2793DEB2DB}"/>
              </a:ext>
            </a:extLst>
          </p:cNvPr>
          <p:cNvSpPr/>
          <p:nvPr/>
        </p:nvSpPr>
        <p:spPr bwMode="auto">
          <a:xfrm>
            <a:off x="6770847" y="4097040"/>
            <a:ext cx="4146803" cy="299184"/>
          </a:xfrm>
          <a:prstGeom prst="rect">
            <a:avLst/>
          </a:prstGeom>
        </p:spPr>
        <p:txBody>
          <a:bodyPr wrap="square">
            <a:spAutoFit/>
          </a:bodyPr>
          <a:lstStyle/>
          <a:p>
            <a:pPr>
              <a:lnSpc>
                <a:spcPct val="84000"/>
              </a:lnSpc>
              <a:defRPr/>
            </a:pPr>
            <a:r>
              <a:rPr lang="en-US" sz="1600" noProof="0" dirty="0">
                <a:solidFill>
                  <a:schemeClr val="bg1">
                    <a:lumMod val="65000"/>
                  </a:schemeClr>
                </a:solidFill>
                <a:latin typeface="Calibri" panose="020F0502020204030204" pitchFamily="34" charset="0"/>
                <a:cs typeface="Calibri" panose="020F0502020204030204" pitchFamily="34" charset="0"/>
              </a:rPr>
              <a:t>Isotope C</a:t>
            </a:r>
          </a:p>
        </p:txBody>
      </p:sp>
      <p:sp>
        <p:nvSpPr>
          <p:cNvPr id="17" name="Rechteck 14">
            <a:extLst>
              <a:ext uri="{FF2B5EF4-FFF2-40B4-BE49-F238E27FC236}">
                <a16:creationId xmlns:a16="http://schemas.microsoft.com/office/drawing/2014/main" id="{6F749412-5BC8-7AF2-E064-3EE7330DB56F}"/>
              </a:ext>
            </a:extLst>
          </p:cNvPr>
          <p:cNvSpPr/>
          <p:nvPr/>
        </p:nvSpPr>
        <p:spPr bwMode="auto">
          <a:xfrm>
            <a:off x="7635443" y="4939038"/>
            <a:ext cx="4146803" cy="299184"/>
          </a:xfrm>
          <a:prstGeom prst="rect">
            <a:avLst/>
          </a:prstGeom>
        </p:spPr>
        <p:txBody>
          <a:bodyPr wrap="square">
            <a:spAutoFit/>
          </a:bodyPr>
          <a:lstStyle/>
          <a:p>
            <a:pPr>
              <a:lnSpc>
                <a:spcPct val="84000"/>
              </a:lnSpc>
              <a:defRPr/>
            </a:pPr>
            <a:r>
              <a:rPr lang="en-US" sz="1600" noProof="0" dirty="0">
                <a:solidFill>
                  <a:schemeClr val="bg1">
                    <a:lumMod val="65000"/>
                  </a:schemeClr>
                </a:solidFill>
                <a:latin typeface="Calibri" panose="020F0502020204030204" pitchFamily="34" charset="0"/>
                <a:cs typeface="Calibri" panose="020F0502020204030204" pitchFamily="34" charset="0"/>
              </a:rPr>
              <a:t>Laser frequency detuning</a:t>
            </a:r>
          </a:p>
        </p:txBody>
      </p:sp>
      <p:sp>
        <p:nvSpPr>
          <p:cNvPr id="3" name="TextBox 2">
            <a:extLst>
              <a:ext uri="{FF2B5EF4-FFF2-40B4-BE49-F238E27FC236}">
                <a16:creationId xmlns:a16="http://schemas.microsoft.com/office/drawing/2014/main" id="{34FA1E73-7C73-4232-89D4-A11FBF06BC12}"/>
              </a:ext>
            </a:extLst>
          </p:cNvPr>
          <p:cNvSpPr txBox="1"/>
          <p:nvPr/>
        </p:nvSpPr>
        <p:spPr>
          <a:xfrm>
            <a:off x="6648870" y="923827"/>
            <a:ext cx="4268780" cy="369332"/>
          </a:xfrm>
          <a:prstGeom prst="rect">
            <a:avLst/>
          </a:prstGeom>
          <a:noFill/>
        </p:spPr>
        <p:txBody>
          <a:bodyPr wrap="square" rtlCol="0">
            <a:spAutoFit/>
          </a:bodyPr>
          <a:lstStyle/>
          <a:p>
            <a:r>
              <a:rPr lang="en-US" noProof="0" dirty="0"/>
              <a:t>Isotope shift and structure</a:t>
            </a:r>
          </a:p>
        </p:txBody>
      </p:sp>
      <p:sp>
        <p:nvSpPr>
          <p:cNvPr id="60" name="TextBox 59">
            <a:extLst>
              <a:ext uri="{FF2B5EF4-FFF2-40B4-BE49-F238E27FC236}">
                <a16:creationId xmlns:a16="http://schemas.microsoft.com/office/drawing/2014/main" id="{7E91B486-A1E8-452C-B852-A27F4D7CE1C8}"/>
              </a:ext>
            </a:extLst>
          </p:cNvPr>
          <p:cNvSpPr txBox="1"/>
          <p:nvPr/>
        </p:nvSpPr>
        <p:spPr>
          <a:xfrm>
            <a:off x="540602" y="895589"/>
            <a:ext cx="4268780" cy="369332"/>
          </a:xfrm>
          <a:prstGeom prst="rect">
            <a:avLst/>
          </a:prstGeom>
          <a:noFill/>
        </p:spPr>
        <p:txBody>
          <a:bodyPr wrap="square" rtlCol="0">
            <a:spAutoFit/>
          </a:bodyPr>
          <a:lstStyle/>
          <a:p>
            <a:r>
              <a:rPr lang="en-US" noProof="0" dirty="0"/>
              <a:t>Resonant </a:t>
            </a:r>
            <a:r>
              <a:rPr lang="en-US" noProof="0" dirty="0" err="1"/>
              <a:t>ionisation</a:t>
            </a:r>
            <a:r>
              <a:rPr lang="en-US" noProof="0" dirty="0"/>
              <a:t> spectroscopy</a:t>
            </a:r>
          </a:p>
        </p:txBody>
      </p:sp>
    </p:spTree>
    <p:extLst>
      <p:ext uri="{BB962C8B-B14F-4D97-AF65-F5344CB8AC3E}">
        <p14:creationId xmlns:p14="http://schemas.microsoft.com/office/powerpoint/2010/main" val="1378926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E4A046-FDEB-12AA-056A-440E66E6D678}"/>
              </a:ext>
            </a:extLst>
          </p:cNvPr>
          <p:cNvSpPr>
            <a:spLocks noGrp="1"/>
          </p:cNvSpPr>
          <p:nvPr>
            <p:ph type="sldNum" sz="quarter" idx="12"/>
          </p:nvPr>
        </p:nvSpPr>
        <p:spPr/>
        <p:txBody>
          <a:bodyPr/>
          <a:lstStyle/>
          <a:p>
            <a:fld id="{0A297500-7527-634B-90F4-69D0994C32B4}" type="slidenum">
              <a:rPr lang="en-US" noProof="0" smtClean="0"/>
              <a:t>40</a:t>
            </a:fld>
            <a:endParaRPr lang="en-US" noProof="0" dirty="0"/>
          </a:p>
        </p:txBody>
      </p:sp>
      <p:sp>
        <p:nvSpPr>
          <p:cNvPr id="4" name="Title 3">
            <a:extLst>
              <a:ext uri="{FF2B5EF4-FFF2-40B4-BE49-F238E27FC236}">
                <a16:creationId xmlns:a16="http://schemas.microsoft.com/office/drawing/2014/main" id="{9AC66060-1A8E-EDC1-0F0D-C15E460DD154}"/>
              </a:ext>
            </a:extLst>
          </p:cNvPr>
          <p:cNvSpPr>
            <a:spLocks noGrp="1"/>
          </p:cNvSpPr>
          <p:nvPr>
            <p:ph type="title"/>
          </p:nvPr>
        </p:nvSpPr>
        <p:spPr/>
        <p:txBody>
          <a:bodyPr/>
          <a:lstStyle/>
          <a:p>
            <a:r>
              <a:rPr lang="en-US" noProof="0" dirty="0"/>
              <a:t>Isotope shifts in more detail…</a:t>
            </a:r>
          </a:p>
        </p:txBody>
      </p:sp>
      <p:pic>
        <p:nvPicPr>
          <p:cNvPr id="6" name="Picture 5">
            <a:extLst>
              <a:ext uri="{FF2B5EF4-FFF2-40B4-BE49-F238E27FC236}">
                <a16:creationId xmlns:a16="http://schemas.microsoft.com/office/drawing/2014/main" id="{1412C0DD-2A3A-62F8-E625-8F48AAACABEF}"/>
              </a:ext>
            </a:extLst>
          </p:cNvPr>
          <p:cNvPicPr>
            <a:picLocks noChangeAspect="1"/>
          </p:cNvPicPr>
          <p:nvPr/>
        </p:nvPicPr>
        <p:blipFill>
          <a:blip r:embed="rId2"/>
          <a:stretch>
            <a:fillRect/>
          </a:stretch>
        </p:blipFill>
        <p:spPr>
          <a:xfrm>
            <a:off x="574800" y="1121310"/>
            <a:ext cx="11012437" cy="2400635"/>
          </a:xfrm>
          <a:prstGeom prst="rect">
            <a:avLst/>
          </a:prstGeom>
        </p:spPr>
      </p:pic>
      <p:pic>
        <p:nvPicPr>
          <p:cNvPr id="17" name="Picture 16">
            <a:extLst>
              <a:ext uri="{FF2B5EF4-FFF2-40B4-BE49-F238E27FC236}">
                <a16:creationId xmlns:a16="http://schemas.microsoft.com/office/drawing/2014/main" id="{808E32AC-1EF8-7136-3548-DF0D8AD641D1}"/>
              </a:ext>
            </a:extLst>
          </p:cNvPr>
          <p:cNvPicPr>
            <a:picLocks noChangeAspect="1"/>
          </p:cNvPicPr>
          <p:nvPr/>
        </p:nvPicPr>
        <p:blipFill>
          <a:blip r:embed="rId3"/>
          <a:stretch>
            <a:fillRect/>
          </a:stretch>
        </p:blipFill>
        <p:spPr>
          <a:xfrm>
            <a:off x="6440177" y="2792462"/>
            <a:ext cx="5623324" cy="3866379"/>
          </a:xfrm>
          <a:prstGeom prst="rect">
            <a:avLst/>
          </a:prstGeom>
          <a:ln>
            <a:solidFill>
              <a:schemeClr val="tx1">
                <a:lumMod val="50000"/>
              </a:schemeClr>
            </a:solidFill>
          </a:ln>
        </p:spPr>
      </p:pic>
    </p:spTree>
    <p:extLst>
      <p:ext uri="{BB962C8B-B14F-4D97-AF65-F5344CB8AC3E}">
        <p14:creationId xmlns:p14="http://schemas.microsoft.com/office/powerpoint/2010/main" val="2297959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946FE1-ED05-7916-902F-41E879398553}"/>
              </a:ext>
            </a:extLst>
          </p:cNvPr>
          <p:cNvSpPr>
            <a:spLocks noGrp="1"/>
          </p:cNvSpPr>
          <p:nvPr>
            <p:ph idx="1"/>
          </p:nvPr>
        </p:nvSpPr>
        <p:spPr>
          <a:xfrm>
            <a:off x="575999" y="3521944"/>
            <a:ext cx="5623323" cy="2063365"/>
          </a:xfrm>
        </p:spPr>
        <p:txBody>
          <a:bodyPr/>
          <a:lstStyle/>
          <a:p>
            <a:r>
              <a:rPr lang="en-US" noProof="0" dirty="0"/>
              <a:t>Well-understood (for some definition of ‘well’)</a:t>
            </a:r>
          </a:p>
          <a:p>
            <a:r>
              <a:rPr lang="en-US" noProof="0" dirty="0"/>
              <a:t>Known, but poorly understood</a:t>
            </a:r>
          </a:p>
          <a:p>
            <a:r>
              <a:rPr lang="en-US" noProof="0" dirty="0"/>
              <a:t>‘New’, so far only constrained</a:t>
            </a:r>
          </a:p>
        </p:txBody>
      </p:sp>
      <p:sp>
        <p:nvSpPr>
          <p:cNvPr id="3" name="Slide Number Placeholder 2">
            <a:extLst>
              <a:ext uri="{FF2B5EF4-FFF2-40B4-BE49-F238E27FC236}">
                <a16:creationId xmlns:a16="http://schemas.microsoft.com/office/drawing/2014/main" id="{9AE4A046-FDEB-12AA-056A-440E66E6D678}"/>
              </a:ext>
            </a:extLst>
          </p:cNvPr>
          <p:cNvSpPr>
            <a:spLocks noGrp="1"/>
          </p:cNvSpPr>
          <p:nvPr>
            <p:ph type="sldNum" sz="quarter" idx="12"/>
          </p:nvPr>
        </p:nvSpPr>
        <p:spPr/>
        <p:txBody>
          <a:bodyPr/>
          <a:lstStyle/>
          <a:p>
            <a:fld id="{0A297500-7527-634B-90F4-69D0994C32B4}" type="slidenum">
              <a:rPr lang="en-US" noProof="0" smtClean="0"/>
              <a:t>41</a:t>
            </a:fld>
            <a:endParaRPr lang="en-US" noProof="0" dirty="0"/>
          </a:p>
        </p:txBody>
      </p:sp>
      <p:sp>
        <p:nvSpPr>
          <p:cNvPr id="4" name="Title 3">
            <a:extLst>
              <a:ext uri="{FF2B5EF4-FFF2-40B4-BE49-F238E27FC236}">
                <a16:creationId xmlns:a16="http://schemas.microsoft.com/office/drawing/2014/main" id="{9AC66060-1A8E-EDC1-0F0D-C15E460DD154}"/>
              </a:ext>
            </a:extLst>
          </p:cNvPr>
          <p:cNvSpPr>
            <a:spLocks noGrp="1"/>
          </p:cNvSpPr>
          <p:nvPr>
            <p:ph type="title"/>
          </p:nvPr>
        </p:nvSpPr>
        <p:spPr/>
        <p:txBody>
          <a:bodyPr/>
          <a:lstStyle/>
          <a:p>
            <a:r>
              <a:rPr lang="en-US" noProof="0" dirty="0"/>
              <a:t>Isotope shifts in more detail…</a:t>
            </a:r>
          </a:p>
        </p:txBody>
      </p:sp>
      <p:pic>
        <p:nvPicPr>
          <p:cNvPr id="6" name="Picture 5">
            <a:extLst>
              <a:ext uri="{FF2B5EF4-FFF2-40B4-BE49-F238E27FC236}">
                <a16:creationId xmlns:a16="http://schemas.microsoft.com/office/drawing/2014/main" id="{1412C0DD-2A3A-62F8-E625-8F48AAACABEF}"/>
              </a:ext>
            </a:extLst>
          </p:cNvPr>
          <p:cNvPicPr>
            <a:picLocks noChangeAspect="1"/>
          </p:cNvPicPr>
          <p:nvPr/>
        </p:nvPicPr>
        <p:blipFill>
          <a:blip r:embed="rId2"/>
          <a:stretch>
            <a:fillRect/>
          </a:stretch>
        </p:blipFill>
        <p:spPr>
          <a:xfrm>
            <a:off x="574800" y="1121310"/>
            <a:ext cx="11012437" cy="2400635"/>
          </a:xfrm>
          <a:prstGeom prst="rect">
            <a:avLst/>
          </a:prstGeom>
        </p:spPr>
      </p:pic>
      <p:sp>
        <p:nvSpPr>
          <p:cNvPr id="7" name="Rectangle 6">
            <a:extLst>
              <a:ext uri="{FF2B5EF4-FFF2-40B4-BE49-F238E27FC236}">
                <a16:creationId xmlns:a16="http://schemas.microsoft.com/office/drawing/2014/main" id="{213BF55A-9A97-9E56-274C-0B7E3C698E2F}"/>
              </a:ext>
            </a:extLst>
          </p:cNvPr>
          <p:cNvSpPr/>
          <p:nvPr/>
        </p:nvSpPr>
        <p:spPr>
          <a:xfrm>
            <a:off x="1976034" y="1332856"/>
            <a:ext cx="1828800" cy="867905"/>
          </a:xfrm>
          <a:prstGeom prst="rect">
            <a:avLst/>
          </a:prstGeom>
          <a:solidFill>
            <a:srgbClr val="92D05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3A600897-CE52-AAFF-E92D-1E30AEC717EA}"/>
              </a:ext>
            </a:extLst>
          </p:cNvPr>
          <p:cNvSpPr/>
          <p:nvPr/>
        </p:nvSpPr>
        <p:spPr>
          <a:xfrm>
            <a:off x="4298197" y="1368579"/>
            <a:ext cx="1278610" cy="867905"/>
          </a:xfrm>
          <a:prstGeom prst="rect">
            <a:avLst/>
          </a:prstGeom>
          <a:solidFill>
            <a:srgbClr val="92D05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B20361A-E3DA-83C5-F0DC-3CAF897E0303}"/>
              </a:ext>
            </a:extLst>
          </p:cNvPr>
          <p:cNvSpPr/>
          <p:nvPr/>
        </p:nvSpPr>
        <p:spPr>
          <a:xfrm>
            <a:off x="7056730" y="1332855"/>
            <a:ext cx="1482836" cy="867905"/>
          </a:xfrm>
          <a:prstGeom prst="rect">
            <a:avLst/>
          </a:prstGeom>
          <a:solidFill>
            <a:srgbClr val="92D05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F371F0B-B3AA-F445-1F58-D8BFB933C223}"/>
              </a:ext>
            </a:extLst>
          </p:cNvPr>
          <p:cNvSpPr/>
          <p:nvPr/>
        </p:nvSpPr>
        <p:spPr>
          <a:xfrm>
            <a:off x="8981268" y="1332854"/>
            <a:ext cx="2366077" cy="867905"/>
          </a:xfrm>
          <a:prstGeom prst="rect">
            <a:avLst/>
          </a:prstGeom>
          <a:solidFill>
            <a:srgbClr val="FFC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41CAB8F-9DB8-2E59-2495-D137DCDDCE48}"/>
              </a:ext>
            </a:extLst>
          </p:cNvPr>
          <p:cNvSpPr/>
          <p:nvPr/>
        </p:nvSpPr>
        <p:spPr>
          <a:xfrm>
            <a:off x="6107387" y="1332853"/>
            <a:ext cx="949343" cy="867905"/>
          </a:xfrm>
          <a:prstGeom prst="rect">
            <a:avLst/>
          </a:prstGeom>
          <a:solidFill>
            <a:srgbClr val="FFC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7EC8D8C-7B23-B883-9781-A74589CA8B51}"/>
              </a:ext>
            </a:extLst>
          </p:cNvPr>
          <p:cNvSpPr/>
          <p:nvPr/>
        </p:nvSpPr>
        <p:spPr>
          <a:xfrm>
            <a:off x="2415762" y="2266676"/>
            <a:ext cx="2450706" cy="1165267"/>
          </a:xfrm>
          <a:prstGeom prst="rect">
            <a:avLst/>
          </a:prstGeom>
          <a:solidFill>
            <a:srgbClr val="FF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6BBF477E-834D-3486-F6AF-8913F7930D9E}"/>
              </a:ext>
            </a:extLst>
          </p:cNvPr>
          <p:cNvSpPr/>
          <p:nvPr/>
        </p:nvSpPr>
        <p:spPr>
          <a:xfrm>
            <a:off x="816853" y="4883496"/>
            <a:ext cx="4405595" cy="486668"/>
          </a:xfrm>
          <a:prstGeom prst="rect">
            <a:avLst/>
          </a:prstGeom>
          <a:solidFill>
            <a:srgbClr val="FF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DE542AD6-2121-4C84-A86A-770A7BFB8843}"/>
              </a:ext>
            </a:extLst>
          </p:cNvPr>
          <p:cNvSpPr/>
          <p:nvPr/>
        </p:nvSpPr>
        <p:spPr>
          <a:xfrm>
            <a:off x="816854" y="3521945"/>
            <a:ext cx="5095749" cy="792596"/>
          </a:xfrm>
          <a:prstGeom prst="rect">
            <a:avLst/>
          </a:prstGeom>
          <a:solidFill>
            <a:srgbClr val="92D05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245ADE6E-CC62-200D-AACE-5B2ADBD691C9}"/>
              </a:ext>
            </a:extLst>
          </p:cNvPr>
          <p:cNvSpPr/>
          <p:nvPr/>
        </p:nvSpPr>
        <p:spPr>
          <a:xfrm>
            <a:off x="816854" y="4404543"/>
            <a:ext cx="4575278" cy="478953"/>
          </a:xfrm>
          <a:prstGeom prst="rect">
            <a:avLst/>
          </a:prstGeom>
          <a:solidFill>
            <a:srgbClr val="FFC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7" name="Picture 16">
            <a:extLst>
              <a:ext uri="{FF2B5EF4-FFF2-40B4-BE49-F238E27FC236}">
                <a16:creationId xmlns:a16="http://schemas.microsoft.com/office/drawing/2014/main" id="{808E32AC-1EF8-7136-3548-DF0D8AD641D1}"/>
              </a:ext>
            </a:extLst>
          </p:cNvPr>
          <p:cNvPicPr>
            <a:picLocks noChangeAspect="1"/>
          </p:cNvPicPr>
          <p:nvPr/>
        </p:nvPicPr>
        <p:blipFill>
          <a:blip r:embed="rId3"/>
          <a:stretch>
            <a:fillRect/>
          </a:stretch>
        </p:blipFill>
        <p:spPr>
          <a:xfrm>
            <a:off x="6440177" y="2792462"/>
            <a:ext cx="5623324" cy="3866379"/>
          </a:xfrm>
          <a:prstGeom prst="rect">
            <a:avLst/>
          </a:prstGeom>
          <a:ln>
            <a:solidFill>
              <a:schemeClr val="tx1">
                <a:lumMod val="50000"/>
              </a:schemeClr>
            </a:solidFill>
          </a:ln>
        </p:spPr>
      </p:pic>
    </p:spTree>
    <p:extLst>
      <p:ext uri="{BB962C8B-B14F-4D97-AF65-F5344CB8AC3E}">
        <p14:creationId xmlns:p14="http://schemas.microsoft.com/office/powerpoint/2010/main" val="2272907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074C3-D0F5-1D9D-D279-2E297A99D4C6}"/>
              </a:ext>
            </a:extLst>
          </p:cNvPr>
          <p:cNvSpPr>
            <a:spLocks noGrp="1"/>
          </p:cNvSpPr>
          <p:nvPr>
            <p:ph idx="1"/>
          </p:nvPr>
        </p:nvSpPr>
        <p:spPr>
          <a:xfrm>
            <a:off x="576000" y="3515360"/>
            <a:ext cx="11041200" cy="2604640"/>
          </a:xfrm>
        </p:spPr>
        <p:txBody>
          <a:bodyPr/>
          <a:lstStyle/>
          <a:p>
            <a:r>
              <a:rPr lang="en-US" noProof="0" dirty="0"/>
              <a:t>King plot will no longer be linear</a:t>
            </a:r>
          </a:p>
          <a:p>
            <a:r>
              <a:rPr lang="en-US" noProof="0" dirty="0"/>
              <a:t>Hunt for non-linearities!</a:t>
            </a:r>
          </a:p>
          <a:p>
            <a:pPr marL="914400" lvl="1" indent="-457200">
              <a:buFont typeface="+mj-lt"/>
              <a:buAutoNum type="arabicPeriod"/>
            </a:pPr>
            <a:r>
              <a:rPr lang="en-US" noProof="0" dirty="0"/>
              <a:t>G</a:t>
            </a:r>
            <a:r>
              <a:rPr lang="en-US" baseline="30000" noProof="0" dirty="0"/>
              <a:t>(2)</a:t>
            </a:r>
            <a:r>
              <a:rPr lang="en-US" noProof="0" dirty="0"/>
              <a:t>: Purely atomic physics; second-order field shift</a:t>
            </a:r>
          </a:p>
          <a:p>
            <a:pPr marL="914400" lvl="1" indent="-457200">
              <a:buFont typeface="+mj-lt"/>
              <a:buAutoNum type="arabicPeriod"/>
            </a:pPr>
            <a:r>
              <a:rPr lang="en-US" noProof="0" dirty="0"/>
              <a:t>G</a:t>
            </a:r>
            <a:r>
              <a:rPr lang="en-US" baseline="30000" noProof="0" dirty="0"/>
              <a:t>(2) </a:t>
            </a:r>
            <a:r>
              <a:rPr lang="en-US" noProof="0" dirty="0"/>
              <a:t>d&lt;r</a:t>
            </a:r>
            <a:r>
              <a:rPr lang="en-US" baseline="30000" noProof="0" dirty="0"/>
              <a:t>4 </a:t>
            </a:r>
            <a:r>
              <a:rPr lang="en-US" noProof="0" dirty="0"/>
              <a:t>&gt;: nuclear physics information as well</a:t>
            </a:r>
          </a:p>
          <a:p>
            <a:pPr marL="914400" lvl="1" indent="-457200">
              <a:buFont typeface="+mj-lt"/>
              <a:buAutoNum type="arabicPeriod"/>
            </a:pPr>
            <a:r>
              <a:rPr lang="en-US" noProof="0" dirty="0"/>
              <a:t>‘h’: new boson</a:t>
            </a:r>
          </a:p>
        </p:txBody>
      </p:sp>
      <p:sp>
        <p:nvSpPr>
          <p:cNvPr id="3" name="Slide Number Placeholder 2">
            <a:extLst>
              <a:ext uri="{FF2B5EF4-FFF2-40B4-BE49-F238E27FC236}">
                <a16:creationId xmlns:a16="http://schemas.microsoft.com/office/drawing/2014/main" id="{A1539ADE-41FF-4CA9-A027-0BBE98CAF887}"/>
              </a:ext>
            </a:extLst>
          </p:cNvPr>
          <p:cNvSpPr>
            <a:spLocks noGrp="1"/>
          </p:cNvSpPr>
          <p:nvPr>
            <p:ph type="sldNum" sz="quarter" idx="12"/>
          </p:nvPr>
        </p:nvSpPr>
        <p:spPr/>
        <p:txBody>
          <a:bodyPr/>
          <a:lstStyle/>
          <a:p>
            <a:fld id="{0A297500-7527-634B-90F4-69D0994C32B4}" type="slidenum">
              <a:rPr lang="en-US" noProof="0" smtClean="0"/>
              <a:t>42</a:t>
            </a:fld>
            <a:endParaRPr lang="en-US" noProof="0" dirty="0"/>
          </a:p>
        </p:txBody>
      </p:sp>
      <p:sp>
        <p:nvSpPr>
          <p:cNvPr id="4" name="Title 3">
            <a:extLst>
              <a:ext uri="{FF2B5EF4-FFF2-40B4-BE49-F238E27FC236}">
                <a16:creationId xmlns:a16="http://schemas.microsoft.com/office/drawing/2014/main" id="{3528947E-AA51-31DE-51FD-FAA6AEA79CD2}"/>
              </a:ext>
            </a:extLst>
          </p:cNvPr>
          <p:cNvSpPr>
            <a:spLocks noGrp="1"/>
          </p:cNvSpPr>
          <p:nvPr>
            <p:ph type="title"/>
          </p:nvPr>
        </p:nvSpPr>
        <p:spPr/>
        <p:txBody>
          <a:bodyPr/>
          <a:lstStyle/>
          <a:p>
            <a:r>
              <a:rPr lang="en-US" noProof="0" dirty="0"/>
              <a:t>Non-linear king plots</a:t>
            </a:r>
          </a:p>
        </p:txBody>
      </p:sp>
      <p:pic>
        <p:nvPicPr>
          <p:cNvPr id="5" name="Picture 4">
            <a:extLst>
              <a:ext uri="{FF2B5EF4-FFF2-40B4-BE49-F238E27FC236}">
                <a16:creationId xmlns:a16="http://schemas.microsoft.com/office/drawing/2014/main" id="{0D8CE225-52EB-42F5-E3BC-53222E3F6571}"/>
              </a:ext>
            </a:extLst>
          </p:cNvPr>
          <p:cNvPicPr>
            <a:picLocks noChangeAspect="1"/>
          </p:cNvPicPr>
          <p:nvPr/>
        </p:nvPicPr>
        <p:blipFill>
          <a:blip r:embed="rId2"/>
          <a:stretch>
            <a:fillRect/>
          </a:stretch>
        </p:blipFill>
        <p:spPr>
          <a:xfrm>
            <a:off x="1794080" y="1765362"/>
            <a:ext cx="7631610" cy="1663638"/>
          </a:xfrm>
          <a:prstGeom prst="rect">
            <a:avLst/>
          </a:prstGeom>
        </p:spPr>
      </p:pic>
    </p:spTree>
    <p:extLst>
      <p:ext uri="{BB962C8B-B14F-4D97-AF65-F5344CB8AC3E}">
        <p14:creationId xmlns:p14="http://schemas.microsoft.com/office/powerpoint/2010/main" val="1584501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a:t>Context : Precision frontier in RIB studies</a:t>
            </a:r>
          </a:p>
        </p:txBody>
      </p:sp>
      <p:sp>
        <p:nvSpPr>
          <p:cNvPr id="3" name="Content Placeholder 2"/>
          <p:cNvSpPr>
            <a:spLocks noGrp="1"/>
          </p:cNvSpPr>
          <p:nvPr>
            <p:ph idx="1"/>
          </p:nvPr>
        </p:nvSpPr>
        <p:spPr>
          <a:xfrm>
            <a:off x="838199" y="1495947"/>
            <a:ext cx="5687501" cy="4655471"/>
          </a:xfrm>
        </p:spPr>
        <p:txBody>
          <a:bodyPr>
            <a:normAutofit fontScale="77500" lnSpcReduction="20000"/>
          </a:bodyPr>
          <a:lstStyle/>
          <a:p>
            <a:pPr>
              <a:lnSpc>
                <a:spcPct val="120000"/>
              </a:lnSpc>
            </a:pPr>
            <a:r>
              <a:rPr lang="en-US" noProof="0" dirty="0"/>
              <a:t>Magnetic dipole moments</a:t>
            </a:r>
          </a:p>
          <a:p>
            <a:pPr>
              <a:lnSpc>
                <a:spcPct val="120000"/>
              </a:lnSpc>
            </a:pPr>
            <a:r>
              <a:rPr lang="en-US" noProof="0" dirty="0"/>
              <a:t>Electrical quadrupole moments and charge radii</a:t>
            </a:r>
          </a:p>
          <a:p>
            <a:pPr lvl="1">
              <a:lnSpc>
                <a:spcPct val="120000"/>
              </a:lnSpc>
            </a:pPr>
            <a:r>
              <a:rPr lang="en-US" noProof="0" dirty="0"/>
              <a:t>provides a measure of the deformation and shape of the proton distribution of the nucleus</a:t>
            </a:r>
          </a:p>
          <a:p>
            <a:pPr>
              <a:lnSpc>
                <a:spcPct val="120000"/>
              </a:lnSpc>
            </a:pPr>
            <a:r>
              <a:rPr lang="en-US" noProof="0" dirty="0"/>
              <a:t>Hyperfine anomaly</a:t>
            </a:r>
          </a:p>
          <a:p>
            <a:pPr lvl="1">
              <a:lnSpc>
                <a:spcPct val="120000"/>
              </a:lnSpc>
            </a:pPr>
            <a:r>
              <a:rPr lang="en-US" noProof="0" dirty="0"/>
              <a:t>Relates to the distribution of magnetization inside nuclear volume</a:t>
            </a:r>
          </a:p>
          <a:p>
            <a:pPr>
              <a:lnSpc>
                <a:spcPct val="120000"/>
              </a:lnSpc>
            </a:pPr>
            <a:r>
              <a:rPr lang="en-US" noProof="0" dirty="0"/>
              <a:t>Higher-order moments</a:t>
            </a:r>
          </a:p>
          <a:p>
            <a:pPr lvl="1">
              <a:lnSpc>
                <a:spcPct val="120000"/>
              </a:lnSpc>
            </a:pPr>
            <a:r>
              <a:rPr lang="en-US" sz="2600" b="1" u="sng" noProof="0" dirty="0"/>
              <a:t>Magnetic octupole</a:t>
            </a:r>
            <a:r>
              <a:rPr lang="en-US" noProof="0" dirty="0"/>
              <a:t>, electric </a:t>
            </a:r>
            <a:r>
              <a:rPr lang="en-US" noProof="0" dirty="0" err="1"/>
              <a:t>hexadecapole</a:t>
            </a:r>
            <a:r>
              <a:rPr lang="en-US" noProof="0" dirty="0"/>
              <a:t>, …</a:t>
            </a:r>
          </a:p>
          <a:p>
            <a:pPr marL="457200" lvl="1" indent="0">
              <a:lnSpc>
                <a:spcPct val="120000"/>
              </a:lnSpc>
              <a:buNone/>
            </a:pPr>
            <a:endParaRPr lang="en-US" noProof="0" dirty="0"/>
          </a:p>
        </p:txBody>
      </p:sp>
      <p:sp>
        <p:nvSpPr>
          <p:cNvPr id="4" name="Down Arrow 3"/>
          <p:cNvSpPr/>
          <p:nvPr/>
        </p:nvSpPr>
        <p:spPr>
          <a:xfrm>
            <a:off x="6638128" y="1495947"/>
            <a:ext cx="373224" cy="44705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897272" y="1495947"/>
            <a:ext cx="566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GHz</a:t>
            </a:r>
          </a:p>
        </p:txBody>
      </p:sp>
      <p:sp>
        <p:nvSpPr>
          <p:cNvPr id="6" name="TextBox 5"/>
          <p:cNvSpPr txBox="1"/>
          <p:nvPr/>
        </p:nvSpPr>
        <p:spPr>
          <a:xfrm>
            <a:off x="6897272" y="5699941"/>
            <a:ext cx="824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sub-Hz</a:t>
            </a:r>
          </a:p>
        </p:txBody>
      </p:sp>
      <p:sp>
        <p:nvSpPr>
          <p:cNvPr id="7" name="TextBox 6"/>
          <p:cNvSpPr txBox="1"/>
          <p:nvPr/>
        </p:nvSpPr>
        <p:spPr>
          <a:xfrm>
            <a:off x="8079762" y="1632042"/>
            <a:ext cx="3028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In-source optical spectroscopy</a:t>
            </a:r>
          </a:p>
        </p:txBody>
      </p:sp>
      <p:sp>
        <p:nvSpPr>
          <p:cNvPr id="8" name="TextBox 7"/>
          <p:cNvSpPr txBox="1"/>
          <p:nvPr/>
        </p:nvSpPr>
        <p:spPr>
          <a:xfrm>
            <a:off x="8464965" y="2454986"/>
            <a:ext cx="2257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Collinear, in-gas-jet, …</a:t>
            </a:r>
          </a:p>
        </p:txBody>
      </p:sp>
      <p:sp>
        <p:nvSpPr>
          <p:cNvPr id="9" name="TextBox 8"/>
          <p:cNvSpPr txBox="1"/>
          <p:nvPr/>
        </p:nvSpPr>
        <p:spPr>
          <a:xfrm>
            <a:off x="7865589" y="3466395"/>
            <a:ext cx="34523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Laser-rf methods on fast ion beams and thermal beams in traps</a:t>
            </a:r>
          </a:p>
        </p:txBody>
      </p:sp>
      <p:sp>
        <p:nvSpPr>
          <p:cNvPr id="10" name="TextBox 9"/>
          <p:cNvSpPr txBox="1"/>
          <p:nvPr/>
        </p:nvSpPr>
        <p:spPr>
          <a:xfrm>
            <a:off x="7865589" y="4655578"/>
            <a:ext cx="34523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Atom/ion traps + laser cooling + ultra-narrow lines</a:t>
            </a:r>
          </a:p>
        </p:txBody>
      </p:sp>
      <p:sp>
        <p:nvSpPr>
          <p:cNvPr id="11" name="Rectangle 10"/>
          <p:cNvSpPr/>
          <p:nvPr/>
        </p:nvSpPr>
        <p:spPr>
          <a:xfrm>
            <a:off x="7775454" y="1365349"/>
            <a:ext cx="3673090" cy="18101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9115518" y="2830159"/>
            <a:ext cx="2397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Current state-of-the-art</a:t>
            </a:r>
          </a:p>
        </p:txBody>
      </p:sp>
      <p:sp>
        <p:nvSpPr>
          <p:cNvPr id="13" name="Rectangle 12"/>
          <p:cNvSpPr/>
          <p:nvPr/>
        </p:nvSpPr>
        <p:spPr>
          <a:xfrm>
            <a:off x="7757253" y="3283195"/>
            <a:ext cx="3673090" cy="120483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9762847" y="4128027"/>
            <a:ext cx="16560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Feasible on RIB</a:t>
            </a:r>
          </a:p>
        </p:txBody>
      </p:sp>
      <p:sp>
        <p:nvSpPr>
          <p:cNvPr id="15" name="Rectangle 14"/>
          <p:cNvSpPr/>
          <p:nvPr/>
        </p:nvSpPr>
        <p:spPr>
          <a:xfrm>
            <a:off x="7755207" y="4612139"/>
            <a:ext cx="3673090" cy="120483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6" name="TextBox 15"/>
          <p:cNvSpPr txBox="1"/>
          <p:nvPr/>
        </p:nvSpPr>
        <p:spPr>
          <a:xfrm>
            <a:off x="8262581" y="5447640"/>
            <a:ext cx="31573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Currently only on stable species</a:t>
            </a:r>
          </a:p>
        </p:txBody>
      </p:sp>
      <p:sp>
        <p:nvSpPr>
          <p:cNvPr id="17" name="Slide Number Placeholder 2">
            <a:extLst>
              <a:ext uri="{FF2B5EF4-FFF2-40B4-BE49-F238E27FC236}">
                <a16:creationId xmlns:a16="http://schemas.microsoft.com/office/drawing/2014/main" id="{A24FC10B-63F8-7CEE-25C9-9C00F51ECC0A}"/>
              </a:ext>
            </a:extLst>
          </p:cNvPr>
          <p:cNvSpPr>
            <a:spLocks noGrp="1"/>
          </p:cNvSpPr>
          <p:nvPr>
            <p:ph type="sldNum" sz="quarter" idx="12"/>
          </p:nvPr>
        </p:nvSpPr>
        <p:spPr>
          <a:xfrm>
            <a:off x="11586212" y="6424613"/>
            <a:ext cx="579118" cy="433387"/>
          </a:xfrm>
        </p:spPr>
        <p:txBody>
          <a:bodyPr/>
          <a:lstStyle/>
          <a:p>
            <a:fld id="{0A297500-7527-634B-90F4-69D0994C32B4}" type="slidenum">
              <a:rPr lang="en-US" noProof="0" smtClean="0"/>
              <a:t>5</a:t>
            </a:fld>
            <a:endParaRPr lang="en-US" noProof="0" dirty="0"/>
          </a:p>
        </p:txBody>
      </p:sp>
    </p:spTree>
    <p:extLst>
      <p:ext uri="{BB962C8B-B14F-4D97-AF65-F5344CB8AC3E}">
        <p14:creationId xmlns:p14="http://schemas.microsoft.com/office/powerpoint/2010/main" val="251123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73CB46-C4CF-C107-727A-D44FCFE1473E}"/>
              </a:ext>
            </a:extLst>
          </p:cNvPr>
          <p:cNvSpPr>
            <a:spLocks noGrp="1"/>
          </p:cNvSpPr>
          <p:nvPr>
            <p:ph type="title"/>
          </p:nvPr>
        </p:nvSpPr>
        <p:spPr>
          <a:xfrm>
            <a:off x="831849" y="1709738"/>
            <a:ext cx="10938119" cy="2852737"/>
          </a:xfrm>
        </p:spPr>
        <p:txBody>
          <a:bodyPr/>
          <a:lstStyle/>
          <a:p>
            <a:r>
              <a:rPr lang="en-US" noProof="0" dirty="0"/>
              <a:t>An </a:t>
            </a:r>
            <a:r>
              <a:rPr lang="en-US" noProof="0" dirty="0" err="1"/>
              <a:t>exemple</a:t>
            </a:r>
            <a:r>
              <a:rPr lang="en-US" noProof="0" dirty="0"/>
              <a:t> : Nuclear magnetic octupole moment</a:t>
            </a:r>
          </a:p>
        </p:txBody>
      </p:sp>
      <p:sp>
        <p:nvSpPr>
          <p:cNvPr id="6" name="Text Placeholder 5">
            <a:extLst>
              <a:ext uri="{FF2B5EF4-FFF2-40B4-BE49-F238E27FC236}">
                <a16:creationId xmlns:a16="http://schemas.microsoft.com/office/drawing/2014/main" id="{45DB1B7D-BDEE-CDD3-E7FA-4E1E6D32C19F}"/>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433D1E1C-6DC1-020C-F66C-FA95BF0DA3D5}"/>
              </a:ext>
            </a:extLst>
          </p:cNvPr>
          <p:cNvSpPr>
            <a:spLocks noGrp="1"/>
          </p:cNvSpPr>
          <p:nvPr>
            <p:ph type="sldNum" sz="quarter" idx="12"/>
          </p:nvPr>
        </p:nvSpPr>
        <p:spPr/>
        <p:txBody>
          <a:bodyPr/>
          <a:lstStyle/>
          <a:p>
            <a:fld id="{F8F1DF15-C229-48B7-BAF9-986BF1C52604}" type="slidenum">
              <a:rPr lang="en-US" noProof="0" smtClean="0"/>
              <a:t>6</a:t>
            </a:fld>
            <a:endParaRPr lang="en-US" noProof="0" dirty="0"/>
          </a:p>
        </p:txBody>
      </p:sp>
    </p:spTree>
    <p:extLst>
      <p:ext uri="{BB962C8B-B14F-4D97-AF65-F5344CB8AC3E}">
        <p14:creationId xmlns:p14="http://schemas.microsoft.com/office/powerpoint/2010/main" val="51742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picture containing light, sitting, clock&#10;&#10;Description automatically generated">
            <a:extLst>
              <a:ext uri="{FF2B5EF4-FFF2-40B4-BE49-F238E27FC236}">
                <a16:creationId xmlns:a16="http://schemas.microsoft.com/office/drawing/2014/main" id="{C7BA38BE-2C09-0688-DFC9-EF2592444A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716" t="5924" r="7436" b="54479"/>
          <a:stretch/>
        </p:blipFill>
        <p:spPr>
          <a:xfrm>
            <a:off x="3543117" y="1627272"/>
            <a:ext cx="2006612" cy="2306287"/>
          </a:xfrm>
          <a:prstGeom prst="rect">
            <a:avLst/>
          </a:prstGeom>
        </p:spPr>
      </p:pic>
      <p:sp>
        <p:nvSpPr>
          <p:cNvPr id="2" name="Title 1">
            <a:extLst>
              <a:ext uri="{FF2B5EF4-FFF2-40B4-BE49-F238E27FC236}">
                <a16:creationId xmlns:a16="http://schemas.microsoft.com/office/drawing/2014/main" id="{3F1A2D57-BFDB-125A-4011-10396377C62E}"/>
              </a:ext>
            </a:extLst>
          </p:cNvPr>
          <p:cNvSpPr>
            <a:spLocks noGrp="1"/>
          </p:cNvSpPr>
          <p:nvPr>
            <p:ph type="title"/>
          </p:nvPr>
        </p:nvSpPr>
        <p:spPr/>
        <p:txBody>
          <a:bodyPr/>
          <a:lstStyle/>
          <a:p>
            <a:r>
              <a:rPr lang="en-US" noProof="0" dirty="0"/>
              <a:t>Electromagnetic multipole moments</a:t>
            </a:r>
          </a:p>
        </p:txBody>
      </p:sp>
      <p:sp>
        <p:nvSpPr>
          <p:cNvPr id="4" name="Slide Number Placeholder 3">
            <a:extLst>
              <a:ext uri="{FF2B5EF4-FFF2-40B4-BE49-F238E27FC236}">
                <a16:creationId xmlns:a16="http://schemas.microsoft.com/office/drawing/2014/main" id="{E7D3E4FA-CECE-47D4-3566-4606920014C0}"/>
              </a:ext>
            </a:extLst>
          </p:cNvPr>
          <p:cNvSpPr>
            <a:spLocks noGrp="1"/>
          </p:cNvSpPr>
          <p:nvPr>
            <p:ph type="sldNum" sz="quarter" idx="12"/>
          </p:nvPr>
        </p:nvSpPr>
        <p:spPr/>
        <p:txBody>
          <a:bodyPr/>
          <a:lstStyle/>
          <a:p>
            <a:fld id="{F8F1DF15-C229-48B7-BAF9-986BF1C52604}" type="slidenum">
              <a:rPr lang="en-US" noProof="0" smtClean="0"/>
              <a:t>7</a:t>
            </a:fld>
            <a:endParaRPr lang="en-US" noProof="0" dirty="0"/>
          </a:p>
        </p:txBody>
      </p:sp>
      <p:sp>
        <p:nvSpPr>
          <p:cNvPr id="47" name="TextBox 168">
            <a:extLst>
              <a:ext uri="{FF2B5EF4-FFF2-40B4-BE49-F238E27FC236}">
                <a16:creationId xmlns:a16="http://schemas.microsoft.com/office/drawing/2014/main" id="{559264AC-29B1-F543-1188-71E1AAD0175B}"/>
              </a:ext>
            </a:extLst>
          </p:cNvPr>
          <p:cNvSpPr txBox="1"/>
          <p:nvPr/>
        </p:nvSpPr>
        <p:spPr>
          <a:xfrm>
            <a:off x="8989795" y="4162768"/>
            <a:ext cx="1455066" cy="181588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noProof="0" dirty="0">
                <a:solidFill>
                  <a:srgbClr val="000000"/>
                </a:solidFill>
                <a:uFillTx/>
                <a:latin typeface="Calibri"/>
              </a:rPr>
              <a:t>Magnetic Octupole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noProof="0" dirty="0">
              <a:solidFill>
                <a:srgbClr val="000000"/>
              </a:solidFill>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noProof="0" dirty="0">
                <a:solidFill>
                  <a:srgbClr val="000000"/>
                </a:solidFill>
                <a:uFillTx/>
                <a:latin typeface="Calibri"/>
              </a:rPr>
              <a:t>Ω</a:t>
            </a:r>
          </a:p>
        </p:txBody>
      </p:sp>
      <p:sp>
        <p:nvSpPr>
          <p:cNvPr id="49" name="TextBox 170">
            <a:extLst>
              <a:ext uri="{FF2B5EF4-FFF2-40B4-BE49-F238E27FC236}">
                <a16:creationId xmlns:a16="http://schemas.microsoft.com/office/drawing/2014/main" id="{3172A7EB-A16D-DACF-DD12-D5B98D0C4937}"/>
              </a:ext>
            </a:extLst>
          </p:cNvPr>
          <p:cNvSpPr txBox="1"/>
          <p:nvPr/>
        </p:nvSpPr>
        <p:spPr>
          <a:xfrm>
            <a:off x="3737186" y="4162230"/>
            <a:ext cx="1618473" cy="181588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noProof="0" dirty="0">
                <a:solidFill>
                  <a:srgbClr val="000000"/>
                </a:solidFill>
                <a:latin typeface="Calibri"/>
              </a:rPr>
              <a:t>Magnetic Dipole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noProof="0" dirty="0">
                <a:solidFill>
                  <a:srgbClr val="000000"/>
                </a:solidFill>
                <a:latin typeface="Calibri"/>
              </a:rPr>
              <a:t>μ</a:t>
            </a:r>
            <a:endParaRPr lang="en-US" sz="5400" b="0" i="0" u="none" strike="noStrike" kern="1200" cap="none" spc="0" baseline="0" noProof="0" dirty="0">
              <a:solidFill>
                <a:srgbClr val="000000"/>
              </a:solidFill>
              <a:uFillTx/>
              <a:latin typeface="Calibri"/>
            </a:endParaRPr>
          </a:p>
        </p:txBody>
      </p:sp>
      <p:sp>
        <p:nvSpPr>
          <p:cNvPr id="50" name="TextBox 171">
            <a:extLst>
              <a:ext uri="{FF2B5EF4-FFF2-40B4-BE49-F238E27FC236}">
                <a16:creationId xmlns:a16="http://schemas.microsoft.com/office/drawing/2014/main" id="{5D56E9DC-A4C2-270B-CFB4-649D2D983AAD}"/>
              </a:ext>
            </a:extLst>
          </p:cNvPr>
          <p:cNvSpPr txBox="1"/>
          <p:nvPr/>
        </p:nvSpPr>
        <p:spPr>
          <a:xfrm>
            <a:off x="6458011" y="4162230"/>
            <a:ext cx="1455066" cy="181588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noProof="0" dirty="0">
                <a:solidFill>
                  <a:srgbClr val="000000"/>
                </a:solidFill>
                <a:uFillTx/>
                <a:latin typeface="Calibri"/>
              </a:rPr>
              <a:t>Electric Quadrupole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noProof="0" dirty="0">
              <a:solidFill>
                <a:srgbClr val="000000"/>
              </a:solidFill>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noProof="0" dirty="0">
                <a:solidFill>
                  <a:srgbClr val="000000"/>
                </a:solidFill>
                <a:uFillTx/>
                <a:latin typeface="Calibri"/>
              </a:rPr>
              <a:t>Q</a:t>
            </a:r>
          </a:p>
        </p:txBody>
      </p:sp>
      <p:sp>
        <p:nvSpPr>
          <p:cNvPr id="51" name="TextBox 173">
            <a:extLst>
              <a:ext uri="{FF2B5EF4-FFF2-40B4-BE49-F238E27FC236}">
                <a16:creationId xmlns:a16="http://schemas.microsoft.com/office/drawing/2014/main" id="{B3278009-349A-ECCB-77A7-8897BC7E4CE9}"/>
              </a:ext>
            </a:extLst>
          </p:cNvPr>
          <p:cNvSpPr txBox="1"/>
          <p:nvPr/>
        </p:nvSpPr>
        <p:spPr>
          <a:xfrm>
            <a:off x="331937" y="4162230"/>
            <a:ext cx="2397712" cy="10156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noProof="0" dirty="0">
                <a:solidFill>
                  <a:srgbClr val="000000"/>
                </a:solidFill>
                <a:uFillTx/>
                <a:latin typeface="Calibri"/>
              </a:rPr>
              <a:t>Nucleus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noProof="0" dirty="0">
                <a:solidFill>
                  <a:srgbClr val="000000"/>
                </a:solidFill>
                <a:uFillTx/>
                <a:latin typeface="Calibri"/>
              </a:rPr>
              <a:t>electromagnetic properties </a:t>
            </a:r>
          </a:p>
        </p:txBody>
      </p:sp>
      <p:sp>
        <p:nvSpPr>
          <p:cNvPr id="52" name="TextBox 174">
            <a:extLst>
              <a:ext uri="{FF2B5EF4-FFF2-40B4-BE49-F238E27FC236}">
                <a16:creationId xmlns:a16="http://schemas.microsoft.com/office/drawing/2014/main" id="{854D422A-3F22-C6DE-1B1C-8E29509D6B71}"/>
              </a:ext>
            </a:extLst>
          </p:cNvPr>
          <p:cNvSpPr txBox="1"/>
          <p:nvPr/>
        </p:nvSpPr>
        <p:spPr>
          <a:xfrm>
            <a:off x="2686479" y="2688820"/>
            <a:ext cx="65669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sp>
        <p:nvSpPr>
          <p:cNvPr id="54" name="TextBox 176">
            <a:extLst>
              <a:ext uri="{FF2B5EF4-FFF2-40B4-BE49-F238E27FC236}">
                <a16:creationId xmlns:a16="http://schemas.microsoft.com/office/drawing/2014/main" id="{69BD7DE8-09DD-3922-6167-D2F4A52A3EFC}"/>
              </a:ext>
            </a:extLst>
          </p:cNvPr>
          <p:cNvSpPr txBox="1"/>
          <p:nvPr/>
        </p:nvSpPr>
        <p:spPr>
          <a:xfrm>
            <a:off x="5643917" y="2688820"/>
            <a:ext cx="65669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sp>
        <p:nvSpPr>
          <p:cNvPr id="55" name="TextBox 177">
            <a:extLst>
              <a:ext uri="{FF2B5EF4-FFF2-40B4-BE49-F238E27FC236}">
                <a16:creationId xmlns:a16="http://schemas.microsoft.com/office/drawing/2014/main" id="{EF2E9A91-D95A-2E34-CF94-624708893073}"/>
              </a:ext>
            </a:extLst>
          </p:cNvPr>
          <p:cNvSpPr txBox="1"/>
          <p:nvPr/>
        </p:nvSpPr>
        <p:spPr>
          <a:xfrm>
            <a:off x="7770239" y="2688820"/>
            <a:ext cx="65669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sp>
        <p:nvSpPr>
          <p:cNvPr id="56" name="TextBox 178">
            <a:extLst>
              <a:ext uri="{FF2B5EF4-FFF2-40B4-BE49-F238E27FC236}">
                <a16:creationId xmlns:a16="http://schemas.microsoft.com/office/drawing/2014/main" id="{F978F685-0F9A-51E9-60BA-401B85B7BD8D}"/>
              </a:ext>
            </a:extLst>
          </p:cNvPr>
          <p:cNvSpPr txBox="1"/>
          <p:nvPr/>
        </p:nvSpPr>
        <p:spPr>
          <a:xfrm>
            <a:off x="10666224" y="2688820"/>
            <a:ext cx="1126129"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noProof="0" dirty="0">
                <a:solidFill>
                  <a:srgbClr val="000000"/>
                </a:solidFill>
                <a:uFillTx/>
                <a:latin typeface="Calibri"/>
              </a:rPr>
              <a:t>+…</a:t>
            </a:r>
          </a:p>
        </p:txBody>
      </p:sp>
      <p:pic>
        <p:nvPicPr>
          <p:cNvPr id="66" name="Picture 65" descr="A picture containing light, sitting, clock&#10;&#10;Description automatically generated">
            <a:extLst>
              <a:ext uri="{FF2B5EF4-FFF2-40B4-BE49-F238E27FC236}">
                <a16:creationId xmlns:a16="http://schemas.microsoft.com/office/drawing/2014/main" id="{143D4D18-3884-B985-FE61-7A3D5D8631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14" t="59735" r="20825" b="16459"/>
          <a:stretch/>
        </p:blipFill>
        <p:spPr>
          <a:xfrm>
            <a:off x="6394799" y="1972681"/>
            <a:ext cx="1281252" cy="1763292"/>
          </a:xfrm>
          <a:prstGeom prst="rect">
            <a:avLst/>
          </a:prstGeom>
        </p:spPr>
      </p:pic>
      <p:pic>
        <p:nvPicPr>
          <p:cNvPr id="67" name="Picture 66" descr="A picture containing light, sitting, clock&#10;&#10;Description automatically generated">
            <a:extLst>
              <a:ext uri="{FF2B5EF4-FFF2-40B4-BE49-F238E27FC236}">
                <a16:creationId xmlns:a16="http://schemas.microsoft.com/office/drawing/2014/main" id="{832C87B4-D418-AB6F-A8AE-CC9A8CFE19C0}"/>
              </a:ext>
            </a:extLst>
          </p:cNvPr>
          <p:cNvPicPr>
            <a:picLocks noChangeAspect="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l="83563" t="58216" r="2893" b="11556"/>
          <a:stretch/>
        </p:blipFill>
        <p:spPr>
          <a:xfrm>
            <a:off x="8521121" y="1923292"/>
            <a:ext cx="2050916" cy="2238938"/>
          </a:xfrm>
          <a:prstGeom prst="rect">
            <a:avLst/>
          </a:prstGeom>
        </p:spPr>
      </p:pic>
      <p:grpSp>
        <p:nvGrpSpPr>
          <p:cNvPr id="81" name="Group 80">
            <a:extLst>
              <a:ext uri="{FF2B5EF4-FFF2-40B4-BE49-F238E27FC236}">
                <a16:creationId xmlns:a16="http://schemas.microsoft.com/office/drawing/2014/main" id="{0C642346-A8B3-0BF9-6E6C-DD10A95BD4E7}"/>
              </a:ext>
            </a:extLst>
          </p:cNvPr>
          <p:cNvGrpSpPr/>
          <p:nvPr/>
        </p:nvGrpSpPr>
        <p:grpSpPr>
          <a:xfrm>
            <a:off x="1037124" y="2440316"/>
            <a:ext cx="1032922" cy="1204890"/>
            <a:chOff x="800838" y="4591195"/>
            <a:chExt cx="1032922" cy="1204890"/>
          </a:xfrm>
        </p:grpSpPr>
        <p:sp>
          <p:nvSpPr>
            <p:cNvPr id="68" name="Oval 16">
              <a:extLst>
                <a:ext uri="{FF2B5EF4-FFF2-40B4-BE49-F238E27FC236}">
                  <a16:creationId xmlns:a16="http://schemas.microsoft.com/office/drawing/2014/main" id="{F5A9B6FC-6BDA-5E3C-603D-03F9FC7D392F}"/>
                </a:ext>
              </a:extLst>
            </p:cNvPr>
            <p:cNvSpPr/>
            <p:nvPr/>
          </p:nvSpPr>
          <p:spPr>
            <a:xfrm>
              <a:off x="800838" y="5024217"/>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0" name="Oval 5">
              <a:extLst>
                <a:ext uri="{FF2B5EF4-FFF2-40B4-BE49-F238E27FC236}">
                  <a16:creationId xmlns:a16="http://schemas.microsoft.com/office/drawing/2014/main" id="{D34FEFA6-3FF8-6C5E-582B-0D76FF3E815D}"/>
                </a:ext>
              </a:extLst>
            </p:cNvPr>
            <p:cNvSpPr/>
            <p:nvPr/>
          </p:nvSpPr>
          <p:spPr>
            <a:xfrm>
              <a:off x="1202601" y="4920416"/>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1" name="Oval 5">
              <a:extLst>
                <a:ext uri="{FF2B5EF4-FFF2-40B4-BE49-F238E27FC236}">
                  <a16:creationId xmlns:a16="http://schemas.microsoft.com/office/drawing/2014/main" id="{290FBE9A-B1F0-4863-35D1-B4EBAE6C8EB5}"/>
                </a:ext>
              </a:extLst>
            </p:cNvPr>
            <p:cNvSpPr/>
            <p:nvPr/>
          </p:nvSpPr>
          <p:spPr>
            <a:xfrm>
              <a:off x="1355001" y="5072816"/>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2" name="Oval 5">
              <a:extLst>
                <a:ext uri="{FF2B5EF4-FFF2-40B4-BE49-F238E27FC236}">
                  <a16:creationId xmlns:a16="http://schemas.microsoft.com/office/drawing/2014/main" id="{F9618294-7CB6-E7A2-9D54-A183ECAD82BC}"/>
                </a:ext>
              </a:extLst>
            </p:cNvPr>
            <p:cNvSpPr/>
            <p:nvPr/>
          </p:nvSpPr>
          <p:spPr>
            <a:xfrm>
              <a:off x="922350" y="5287013"/>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3" name="Oval 5">
              <a:extLst>
                <a:ext uri="{FF2B5EF4-FFF2-40B4-BE49-F238E27FC236}">
                  <a16:creationId xmlns:a16="http://schemas.microsoft.com/office/drawing/2014/main" id="{50FBF1BA-F2C5-6FFF-EA84-7B48B2F9AE08}"/>
                </a:ext>
              </a:extLst>
            </p:cNvPr>
            <p:cNvSpPr/>
            <p:nvPr/>
          </p:nvSpPr>
          <p:spPr>
            <a:xfrm>
              <a:off x="1165294" y="4591195"/>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4" name="Oval 5">
              <a:extLst>
                <a:ext uri="{FF2B5EF4-FFF2-40B4-BE49-F238E27FC236}">
                  <a16:creationId xmlns:a16="http://schemas.microsoft.com/office/drawing/2014/main" id="{7123DB82-8358-EB91-60A1-5194D0AA6440}"/>
                </a:ext>
              </a:extLst>
            </p:cNvPr>
            <p:cNvSpPr/>
            <p:nvPr/>
          </p:nvSpPr>
          <p:spPr>
            <a:xfrm>
              <a:off x="1181719" y="5259414"/>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5" name="Oval 5">
              <a:extLst>
                <a:ext uri="{FF2B5EF4-FFF2-40B4-BE49-F238E27FC236}">
                  <a16:creationId xmlns:a16="http://schemas.microsoft.com/office/drawing/2014/main" id="{C2A3C2E2-475B-6AD3-E48C-9DAE0C63B1DC}"/>
                </a:ext>
              </a:extLst>
            </p:cNvPr>
            <p:cNvSpPr/>
            <p:nvPr/>
          </p:nvSpPr>
          <p:spPr>
            <a:xfrm>
              <a:off x="1404459" y="4993291"/>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6" name="Oval 16">
              <a:extLst>
                <a:ext uri="{FF2B5EF4-FFF2-40B4-BE49-F238E27FC236}">
                  <a16:creationId xmlns:a16="http://schemas.microsoft.com/office/drawing/2014/main" id="{57483704-EDC4-C040-18FC-5ECC754404D4}"/>
                </a:ext>
              </a:extLst>
            </p:cNvPr>
            <p:cNvSpPr/>
            <p:nvPr/>
          </p:nvSpPr>
          <p:spPr>
            <a:xfrm>
              <a:off x="1114508" y="5067758"/>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7" name="Oval 16">
              <a:extLst>
                <a:ext uri="{FF2B5EF4-FFF2-40B4-BE49-F238E27FC236}">
                  <a16:creationId xmlns:a16="http://schemas.microsoft.com/office/drawing/2014/main" id="{C9242681-469C-1A58-4523-027F0A12CA42}"/>
                </a:ext>
              </a:extLst>
            </p:cNvPr>
            <p:cNvSpPr/>
            <p:nvPr/>
          </p:nvSpPr>
          <p:spPr>
            <a:xfrm>
              <a:off x="1473761" y="5134244"/>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8" name="Oval 16">
              <a:extLst>
                <a:ext uri="{FF2B5EF4-FFF2-40B4-BE49-F238E27FC236}">
                  <a16:creationId xmlns:a16="http://schemas.microsoft.com/office/drawing/2014/main" id="{44B7D338-005A-5DDC-2D0B-A1BE6D7F3A63}"/>
                </a:ext>
              </a:extLst>
            </p:cNvPr>
            <p:cNvSpPr/>
            <p:nvPr/>
          </p:nvSpPr>
          <p:spPr>
            <a:xfrm>
              <a:off x="934935" y="4609018"/>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79" name="Oval 16">
              <a:extLst>
                <a:ext uri="{FF2B5EF4-FFF2-40B4-BE49-F238E27FC236}">
                  <a16:creationId xmlns:a16="http://schemas.microsoft.com/office/drawing/2014/main" id="{489D18B1-9849-6C5E-3E60-0ED040ECE722}"/>
                </a:ext>
              </a:extLst>
            </p:cNvPr>
            <p:cNvSpPr/>
            <p:nvPr/>
          </p:nvSpPr>
          <p:spPr>
            <a:xfrm>
              <a:off x="1209652" y="5436086"/>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80" name="Oval 16">
              <a:extLst>
                <a:ext uri="{FF2B5EF4-FFF2-40B4-BE49-F238E27FC236}">
                  <a16:creationId xmlns:a16="http://schemas.microsoft.com/office/drawing/2014/main" id="{82259757-B941-3E89-4FDD-0AFB29BD77BF}"/>
                </a:ext>
              </a:extLst>
            </p:cNvPr>
            <p:cNvSpPr/>
            <p:nvPr/>
          </p:nvSpPr>
          <p:spPr>
            <a:xfrm>
              <a:off x="1389652" y="4736320"/>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sp>
          <p:nvSpPr>
            <p:cNvPr id="69" name="Oval 5">
              <a:extLst>
                <a:ext uri="{FF2B5EF4-FFF2-40B4-BE49-F238E27FC236}">
                  <a16:creationId xmlns:a16="http://schemas.microsoft.com/office/drawing/2014/main" id="{1499BC99-66F7-BFDD-37B0-80F61F84339B}"/>
                </a:ext>
              </a:extLst>
            </p:cNvPr>
            <p:cNvSpPr/>
            <p:nvPr/>
          </p:nvSpPr>
          <p:spPr>
            <a:xfrm>
              <a:off x="943531" y="4790633"/>
              <a:ext cx="359999" cy="359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67171"/>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FFFF"/>
                </a:solidFill>
                <a:uFillTx/>
                <a:latin typeface="Calibri"/>
              </a:endParaRPr>
            </a:p>
          </p:txBody>
        </p:sp>
      </p:grpSp>
    </p:spTree>
    <p:extLst>
      <p:ext uri="{BB962C8B-B14F-4D97-AF65-F5344CB8AC3E}">
        <p14:creationId xmlns:p14="http://schemas.microsoft.com/office/powerpoint/2010/main" val="338190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8A932-0A50-3C94-23F4-64FBB559BCFA}"/>
              </a:ext>
            </a:extLst>
          </p:cNvPr>
          <p:cNvSpPr>
            <a:spLocks noGrp="1"/>
          </p:cNvSpPr>
          <p:nvPr>
            <p:ph type="sldNum" sz="quarter" idx="12"/>
          </p:nvPr>
        </p:nvSpPr>
        <p:spPr/>
        <p:txBody>
          <a:bodyPr/>
          <a:lstStyle/>
          <a:p>
            <a:fld id="{0A297500-7527-634B-90F4-69D0994C32B4}" type="slidenum">
              <a:rPr lang="en-US" noProof="0" smtClean="0"/>
              <a:t>8</a:t>
            </a:fld>
            <a:endParaRPr lang="en-US" noProof="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93070F4-A8B3-B003-4303-D9F8A965816D}"/>
                  </a:ext>
                </a:extLst>
              </p:cNvPr>
              <p:cNvSpPr txBox="1"/>
              <p:nvPr/>
            </p:nvSpPr>
            <p:spPr>
              <a:xfrm>
                <a:off x="2241365" y="1839980"/>
                <a:ext cx="5847178" cy="932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noProof="0" smtClean="0">
                          <a:latin typeface="Cambria Math" panose="02040503050406030204" pitchFamily="18" charset="0"/>
                          <a:ea typeface="Cambria Math" panose="02040503050406030204" pitchFamily="18" charset="0"/>
                        </a:rPr>
                        <m:t>𝜇</m:t>
                      </m:r>
                      <m:r>
                        <a:rPr lang="en-US" sz="2800" b="0" i="1" noProof="0" smtClean="0">
                          <a:latin typeface="Cambria Math" panose="02040503050406030204" pitchFamily="18" charset="0"/>
                        </a:rPr>
                        <m:t>=</m:t>
                      </m:r>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b="0" i="1" noProof="0" smtClean="0">
                                  <a:latin typeface="Cambria Math" panose="02040503050406030204" pitchFamily="18" charset="0"/>
                                </a:rPr>
                                <m:t>𝑀</m:t>
                              </m:r>
                            </m:e>
                            <m:sub>
                              <m:r>
                                <a:rPr lang="en-US" sz="2800" b="0" i="1" noProof="0" smtClean="0">
                                  <a:latin typeface="Cambria Math" panose="02040503050406030204" pitchFamily="18" charset="0"/>
                                </a:rPr>
                                <m:t>1</m:t>
                              </m:r>
                            </m:sub>
                          </m:sSub>
                        </m:e>
                      </m:acc>
                      <m:r>
                        <a:rPr lang="en-US" sz="2800" b="0" i="1" noProof="0" smtClean="0">
                          <a:latin typeface="Cambria Math" panose="02040503050406030204" pitchFamily="18" charset="0"/>
                        </a:rPr>
                        <m:t>=</m:t>
                      </m:r>
                      <m:nary>
                        <m:naryPr>
                          <m:chr m:val="∑"/>
                          <m:limLoc m:val="subSup"/>
                          <m:ctrlPr>
                            <a:rPr lang="en-US" sz="2800" b="0" i="1" noProof="0" smtClean="0">
                              <a:latin typeface="Cambria Math" panose="02040503050406030204" pitchFamily="18" charset="0"/>
                            </a:rPr>
                          </m:ctrlPr>
                        </m:naryPr>
                        <m:sub>
                          <m:r>
                            <m:rPr>
                              <m:brk m:alnAt="25"/>
                            </m:rPr>
                            <a:rPr lang="en-US" sz="2800" b="0" i="1" noProof="0" smtClean="0">
                              <a:latin typeface="Cambria Math" panose="02040503050406030204" pitchFamily="18" charset="0"/>
                            </a:rPr>
                            <m:t>𝑗</m:t>
                          </m:r>
                          <m:r>
                            <a:rPr lang="en-US" sz="2800" b="0" i="1" noProof="0" smtClean="0">
                              <a:latin typeface="Cambria Math" panose="02040503050406030204" pitchFamily="18" charset="0"/>
                            </a:rPr>
                            <m:t>=1</m:t>
                          </m:r>
                        </m:sub>
                        <m:sup>
                          <m:r>
                            <a:rPr lang="en-US" sz="2800" b="0" i="1" noProof="0" smtClean="0">
                              <a:latin typeface="Cambria Math" panose="02040503050406030204" pitchFamily="18" charset="0"/>
                            </a:rPr>
                            <m:t>𝐴</m:t>
                          </m:r>
                        </m:sup>
                        <m:e>
                          <m:f>
                            <m:fPr>
                              <m:ctrlPr>
                                <a:rPr lang="en-US" sz="2800" i="1" noProof="0" smtClean="0">
                                  <a:latin typeface="Cambria Math" panose="02040503050406030204" pitchFamily="18" charset="0"/>
                                </a:rPr>
                              </m:ctrlPr>
                            </m:fPr>
                            <m:num>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ea typeface="Cambria Math" panose="02040503050406030204" pitchFamily="18" charset="0"/>
                                    </a:rPr>
                                    <m:t>𝜇</m:t>
                                  </m:r>
                                </m:e>
                                <m:sub>
                                  <m:r>
                                    <a:rPr lang="en-US" sz="2800" i="1" noProof="0" smtClean="0">
                                      <a:latin typeface="Cambria Math" panose="02040503050406030204" pitchFamily="18" charset="0"/>
                                    </a:rPr>
                                    <m:t>𝑁</m:t>
                                  </m:r>
                                </m:sub>
                              </m:sSub>
                            </m:num>
                            <m:den>
                              <m:r>
                                <a:rPr lang="en-US" sz="2800" i="1" noProof="0" smtClean="0">
                                  <a:latin typeface="Cambria Math" panose="02040503050406030204" pitchFamily="18" charset="0"/>
                                  <a:ea typeface="Cambria Math" panose="02040503050406030204" pitchFamily="18" charset="0"/>
                                </a:rPr>
                                <m:t>ℏ</m:t>
                              </m:r>
                            </m:den>
                          </m:f>
                          <m:d>
                            <m:dPr>
                              <m:ctrlPr>
                                <a:rPr lang="en-US" sz="2800" i="1" noProof="0" smtClean="0">
                                  <a:latin typeface="Cambria Math" panose="02040503050406030204" pitchFamily="18" charset="0"/>
                                </a:rPr>
                              </m:ctrlPr>
                            </m:dPr>
                            <m:e>
                              <m:sSubSup>
                                <m:sSubSupPr>
                                  <m:ctrlPr>
                                    <a:rPr lang="en-US" sz="2800" i="1" noProof="0" smtClean="0">
                                      <a:latin typeface="Cambria Math" panose="02040503050406030204" pitchFamily="18" charset="0"/>
                                    </a:rPr>
                                  </m:ctrlPr>
                                </m:sSubSupPr>
                                <m:e>
                                  <m:r>
                                    <a:rPr lang="en-US" sz="2800" i="1" noProof="0" smtClean="0">
                                      <a:latin typeface="Cambria Math" panose="02040503050406030204" pitchFamily="18" charset="0"/>
                                    </a:rPr>
                                    <m:t>𝑔</m:t>
                                  </m:r>
                                </m:e>
                                <m:sub>
                                  <m:r>
                                    <a:rPr lang="en-US" sz="2800" i="1" noProof="0" smtClean="0">
                                      <a:latin typeface="Cambria Math" panose="02040503050406030204" pitchFamily="18" charset="0"/>
                                    </a:rPr>
                                    <m:t>𝐿</m:t>
                                  </m:r>
                                </m:sub>
                                <m:sup>
                                  <m:r>
                                    <a:rPr lang="en-US" sz="2800" i="1" noProof="0" smtClean="0">
                                      <a:latin typeface="Cambria Math" panose="02040503050406030204" pitchFamily="18" charset="0"/>
                                    </a:rPr>
                                    <m:t>(</m:t>
                                  </m:r>
                                  <m:r>
                                    <a:rPr lang="en-US" sz="2800" i="1" noProof="0" smtClean="0">
                                      <a:latin typeface="Cambria Math" panose="02040503050406030204" pitchFamily="18" charset="0"/>
                                    </a:rPr>
                                    <m:t>𝑗</m:t>
                                  </m:r>
                                  <m:r>
                                    <a:rPr lang="en-US" sz="2800" i="1" noProof="0" smtClean="0">
                                      <a:latin typeface="Cambria Math" panose="02040503050406030204" pitchFamily="18" charset="0"/>
                                    </a:rPr>
                                    <m:t>)</m:t>
                                  </m:r>
                                </m:sup>
                              </m:sSubSup>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rPr>
                                        <m:t>𝐿</m:t>
                                      </m:r>
                                    </m:e>
                                    <m:sub>
                                      <m:r>
                                        <a:rPr lang="en-US" sz="2800" i="1" noProof="0" smtClean="0">
                                          <a:latin typeface="Cambria Math" panose="02040503050406030204" pitchFamily="18" charset="0"/>
                                        </a:rPr>
                                        <m:t>𝑍</m:t>
                                      </m:r>
                                    </m:sub>
                                  </m:sSub>
                                </m:e>
                              </m:acc>
                              <m:r>
                                <a:rPr lang="en-US" sz="2800" i="1" noProof="0" smtClean="0">
                                  <a:latin typeface="Cambria Math" panose="02040503050406030204" pitchFamily="18" charset="0"/>
                                </a:rPr>
                                <m:t>+</m:t>
                              </m:r>
                              <m:sSubSup>
                                <m:sSubSupPr>
                                  <m:ctrlPr>
                                    <a:rPr lang="en-US" sz="2800" i="1" noProof="0" smtClean="0">
                                      <a:latin typeface="Cambria Math" panose="02040503050406030204" pitchFamily="18" charset="0"/>
                                    </a:rPr>
                                  </m:ctrlPr>
                                </m:sSubSupPr>
                                <m:e>
                                  <m:r>
                                    <a:rPr lang="en-US" sz="2800" i="1" noProof="0" smtClean="0">
                                      <a:latin typeface="Cambria Math" panose="02040503050406030204" pitchFamily="18" charset="0"/>
                                    </a:rPr>
                                    <m:t>𝑔</m:t>
                                  </m:r>
                                </m:e>
                                <m:sub>
                                  <m:r>
                                    <a:rPr lang="en-US" sz="2800" i="1" noProof="0" smtClean="0">
                                      <a:latin typeface="Cambria Math" panose="02040503050406030204" pitchFamily="18" charset="0"/>
                                    </a:rPr>
                                    <m:t>𝑆</m:t>
                                  </m:r>
                                </m:sub>
                                <m:sup>
                                  <m:r>
                                    <a:rPr lang="en-US" sz="2800" i="1" noProof="0" smtClean="0">
                                      <a:latin typeface="Cambria Math" panose="02040503050406030204" pitchFamily="18" charset="0"/>
                                    </a:rPr>
                                    <m:t>(</m:t>
                                  </m:r>
                                  <m:r>
                                    <a:rPr lang="en-US" sz="2800" i="1" noProof="0" smtClean="0">
                                      <a:latin typeface="Cambria Math" panose="02040503050406030204" pitchFamily="18" charset="0"/>
                                    </a:rPr>
                                    <m:t>𝑗</m:t>
                                  </m:r>
                                  <m:r>
                                    <a:rPr lang="en-US" sz="2800" i="1" noProof="0" smtClean="0">
                                      <a:latin typeface="Cambria Math" panose="02040503050406030204" pitchFamily="18" charset="0"/>
                                    </a:rPr>
                                    <m:t>)</m:t>
                                  </m:r>
                                </m:sup>
                              </m:sSubSup>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rPr>
                                        <m:t>𝑆</m:t>
                                      </m:r>
                                    </m:e>
                                    <m:sub>
                                      <m:r>
                                        <a:rPr lang="en-US" sz="2800" i="1" noProof="0" smtClean="0">
                                          <a:latin typeface="Cambria Math" panose="02040503050406030204" pitchFamily="18" charset="0"/>
                                        </a:rPr>
                                        <m:t>𝑍</m:t>
                                      </m:r>
                                    </m:sub>
                                  </m:sSub>
                                </m:e>
                              </m:acc>
                            </m:e>
                          </m:d>
                        </m:e>
                      </m:nary>
                    </m:oMath>
                  </m:oMathPara>
                </a14:m>
                <a:endParaRPr lang="en-US" sz="2800" noProof="0" dirty="0"/>
              </a:p>
            </p:txBody>
          </p:sp>
        </mc:Choice>
        <mc:Fallback xmlns="">
          <p:sp>
            <p:nvSpPr>
              <p:cNvPr id="17" name="TextBox 16">
                <a:extLst>
                  <a:ext uri="{FF2B5EF4-FFF2-40B4-BE49-F238E27FC236}">
                    <a16:creationId xmlns:a16="http://schemas.microsoft.com/office/drawing/2014/main" id="{E93070F4-A8B3-B003-4303-D9F8A965816D}"/>
                  </a:ext>
                </a:extLst>
              </p:cNvPr>
              <p:cNvSpPr txBox="1">
                <a:spLocks noRot="1" noChangeAspect="1" noMove="1" noResize="1" noEditPoints="1" noAdjustHandles="1" noChangeArrowheads="1" noChangeShapeType="1" noTextEdit="1"/>
              </p:cNvSpPr>
              <p:nvPr/>
            </p:nvSpPr>
            <p:spPr>
              <a:xfrm>
                <a:off x="2241365" y="1839980"/>
                <a:ext cx="5847178" cy="932819"/>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538AA91-3C76-7D53-A37D-90CE3BCA5FB3}"/>
                  </a:ext>
                </a:extLst>
              </p:cNvPr>
              <p:cNvSpPr txBox="1"/>
              <p:nvPr/>
            </p:nvSpPr>
            <p:spPr>
              <a:xfrm>
                <a:off x="2241365" y="3885639"/>
                <a:ext cx="9913611" cy="1396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noProof="0" smtClean="0">
                          <a:latin typeface="Cambria Math" panose="02040503050406030204" pitchFamily="18" charset="0"/>
                          <a:ea typeface="Cambria Math" panose="02040503050406030204" pitchFamily="18" charset="0"/>
                        </a:rPr>
                        <m:t>Ω</m:t>
                      </m:r>
                      <m:r>
                        <a:rPr lang="en-US" sz="2800" b="0" i="1" noProof="0" smtClean="0">
                          <a:latin typeface="Cambria Math" panose="02040503050406030204" pitchFamily="18" charset="0"/>
                        </a:rPr>
                        <m:t>=</m:t>
                      </m:r>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b="0" i="1" noProof="0" smtClean="0">
                                  <a:latin typeface="Cambria Math" panose="02040503050406030204" pitchFamily="18" charset="0"/>
                                </a:rPr>
                                <m:t>𝑀</m:t>
                              </m:r>
                            </m:e>
                            <m:sub>
                              <m:r>
                                <a:rPr lang="en-US" sz="2800" b="0" i="1" noProof="0" smtClean="0">
                                  <a:latin typeface="Cambria Math" panose="02040503050406030204" pitchFamily="18" charset="0"/>
                                </a:rPr>
                                <m:t>3</m:t>
                              </m:r>
                            </m:sub>
                          </m:sSub>
                        </m:e>
                      </m:acc>
                      <m:r>
                        <a:rPr lang="en-US" sz="2800" b="0" i="1" noProof="0" smtClean="0">
                          <a:latin typeface="Cambria Math" panose="02040503050406030204" pitchFamily="18" charset="0"/>
                        </a:rPr>
                        <m:t>=</m:t>
                      </m:r>
                      <m:nary>
                        <m:naryPr>
                          <m:chr m:val="∑"/>
                          <m:limLoc m:val="subSup"/>
                          <m:ctrlPr>
                            <a:rPr lang="en-US" sz="2800" b="0" i="1" noProof="0" smtClean="0">
                              <a:latin typeface="Cambria Math" panose="02040503050406030204" pitchFamily="18" charset="0"/>
                            </a:rPr>
                          </m:ctrlPr>
                        </m:naryPr>
                        <m:sub>
                          <m:r>
                            <m:rPr>
                              <m:brk m:alnAt="25"/>
                            </m:rPr>
                            <a:rPr lang="en-US" sz="2800" b="0" i="1" noProof="0" smtClean="0">
                              <a:latin typeface="Cambria Math" panose="02040503050406030204" pitchFamily="18" charset="0"/>
                            </a:rPr>
                            <m:t>𝑗</m:t>
                          </m:r>
                          <m:r>
                            <a:rPr lang="en-US" sz="2800" b="0" i="1" noProof="0" smtClean="0">
                              <a:latin typeface="Cambria Math" panose="02040503050406030204" pitchFamily="18" charset="0"/>
                            </a:rPr>
                            <m:t>=1</m:t>
                          </m:r>
                        </m:sub>
                        <m:sup>
                          <m:r>
                            <a:rPr lang="en-US" sz="2800" b="0" i="1" noProof="0" smtClean="0">
                              <a:latin typeface="Cambria Math" panose="02040503050406030204" pitchFamily="18" charset="0"/>
                            </a:rPr>
                            <m:t>𝐴</m:t>
                          </m:r>
                        </m:sup>
                        <m:e>
                          <m:f>
                            <m:fPr>
                              <m:ctrlPr>
                                <a:rPr lang="en-US" sz="2800" i="1" noProof="0" smtClean="0">
                                  <a:latin typeface="Cambria Math" panose="02040503050406030204" pitchFamily="18" charset="0"/>
                                </a:rPr>
                              </m:ctrlPr>
                            </m:fPr>
                            <m:num>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ea typeface="Cambria Math" panose="02040503050406030204" pitchFamily="18" charset="0"/>
                                    </a:rPr>
                                    <m:t>𝜇</m:t>
                                  </m:r>
                                </m:e>
                                <m:sub>
                                  <m:r>
                                    <a:rPr lang="en-US" sz="2800" i="1" noProof="0" smtClean="0">
                                      <a:latin typeface="Cambria Math" panose="02040503050406030204" pitchFamily="18" charset="0"/>
                                    </a:rPr>
                                    <m:t>𝑁</m:t>
                                  </m:r>
                                </m:sub>
                              </m:sSub>
                            </m:num>
                            <m:den>
                              <m:r>
                                <a:rPr lang="en-US" sz="2800" i="1" noProof="0" smtClean="0">
                                  <a:latin typeface="Cambria Math" panose="02040503050406030204" pitchFamily="18" charset="0"/>
                                  <a:ea typeface="Cambria Math" panose="02040503050406030204" pitchFamily="18" charset="0"/>
                                </a:rPr>
                                <m:t>ℏ</m:t>
                              </m:r>
                            </m:den>
                          </m:f>
                          <m:d>
                            <m:dPr>
                              <m:ctrlPr>
                                <a:rPr lang="en-US" sz="2800" i="1" noProof="0" smtClean="0">
                                  <a:latin typeface="Cambria Math" panose="02040503050406030204" pitchFamily="18" charset="0"/>
                                </a:rPr>
                              </m:ctrlPr>
                            </m:dPr>
                            <m:e>
                              <m:f>
                                <m:fPr>
                                  <m:ctrlPr>
                                    <a:rPr lang="en-US" sz="2800" i="1" noProof="0" smtClean="0">
                                      <a:latin typeface="Cambria Math" panose="02040503050406030204" pitchFamily="18" charset="0"/>
                                    </a:rPr>
                                  </m:ctrlPr>
                                </m:fPr>
                                <m:num>
                                  <m:r>
                                    <a:rPr lang="en-US" sz="2800" i="1" noProof="0" smtClean="0">
                                      <a:latin typeface="Cambria Math" panose="02040503050406030204" pitchFamily="18" charset="0"/>
                                    </a:rPr>
                                    <m:t>1</m:t>
                                  </m:r>
                                </m:num>
                                <m:den>
                                  <m:r>
                                    <a:rPr lang="en-US" sz="2800" i="1" noProof="0" smtClean="0">
                                      <a:latin typeface="Cambria Math" panose="02040503050406030204" pitchFamily="18" charset="0"/>
                                    </a:rPr>
                                    <m:t>2</m:t>
                                  </m:r>
                                </m:den>
                              </m:f>
                              <m:sSubSup>
                                <m:sSubSupPr>
                                  <m:ctrlPr>
                                    <a:rPr lang="en-US" sz="2800" i="1" noProof="0" smtClean="0">
                                      <a:latin typeface="Cambria Math" panose="02040503050406030204" pitchFamily="18" charset="0"/>
                                    </a:rPr>
                                  </m:ctrlPr>
                                </m:sSubSupPr>
                                <m:e>
                                  <m:r>
                                    <a:rPr lang="en-US" sz="2800" i="1" noProof="0" smtClean="0">
                                      <a:latin typeface="Cambria Math" panose="02040503050406030204" pitchFamily="18" charset="0"/>
                                    </a:rPr>
                                    <m:t>𝑔</m:t>
                                  </m:r>
                                </m:e>
                                <m:sub>
                                  <m:r>
                                    <a:rPr lang="en-US" sz="2800" i="1" noProof="0" smtClean="0">
                                      <a:latin typeface="Cambria Math" panose="02040503050406030204" pitchFamily="18" charset="0"/>
                                    </a:rPr>
                                    <m:t>𝐿</m:t>
                                  </m:r>
                                </m:sub>
                                <m:sup>
                                  <m:r>
                                    <a:rPr lang="en-US" sz="2800" i="1" noProof="0" smtClean="0">
                                      <a:latin typeface="Cambria Math" panose="02040503050406030204" pitchFamily="18" charset="0"/>
                                    </a:rPr>
                                    <m:t>(</m:t>
                                  </m:r>
                                  <m:r>
                                    <a:rPr lang="en-US" sz="2800" i="1" noProof="0" smtClean="0">
                                      <a:latin typeface="Cambria Math" panose="02040503050406030204" pitchFamily="18" charset="0"/>
                                    </a:rPr>
                                    <m:t>𝑗</m:t>
                                  </m:r>
                                  <m:r>
                                    <a:rPr lang="en-US" sz="2800" i="1" noProof="0" smtClean="0">
                                      <a:latin typeface="Cambria Math" panose="02040503050406030204" pitchFamily="18" charset="0"/>
                                    </a:rPr>
                                    <m:t>)</m:t>
                                  </m:r>
                                </m:sup>
                              </m:sSubSup>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rPr>
                                        <m:t>𝐿</m:t>
                                      </m:r>
                                    </m:e>
                                    <m:sub>
                                      <m:r>
                                        <a:rPr lang="en-US" sz="2800" i="1" noProof="0" smtClean="0">
                                          <a:latin typeface="Cambria Math" panose="02040503050406030204" pitchFamily="18" charset="0"/>
                                        </a:rPr>
                                        <m:t>𝑍</m:t>
                                      </m:r>
                                    </m:sub>
                                  </m:sSub>
                                </m:e>
                              </m:acc>
                              <m:r>
                                <a:rPr lang="en-US" sz="2800" i="1" noProof="0" smtClean="0">
                                  <a:latin typeface="Cambria Math" panose="02040503050406030204" pitchFamily="18" charset="0"/>
                                </a:rPr>
                                <m:t>+</m:t>
                              </m:r>
                              <m:sSubSup>
                                <m:sSubSupPr>
                                  <m:ctrlPr>
                                    <a:rPr lang="en-US" sz="2800" i="1" noProof="0" smtClean="0">
                                      <a:latin typeface="Cambria Math" panose="02040503050406030204" pitchFamily="18" charset="0"/>
                                    </a:rPr>
                                  </m:ctrlPr>
                                </m:sSubSupPr>
                                <m:e>
                                  <m:r>
                                    <a:rPr lang="en-US" sz="2800" i="1" noProof="0" smtClean="0">
                                      <a:latin typeface="Cambria Math" panose="02040503050406030204" pitchFamily="18" charset="0"/>
                                    </a:rPr>
                                    <m:t>𝑔</m:t>
                                  </m:r>
                                </m:e>
                                <m:sub>
                                  <m:r>
                                    <a:rPr lang="en-US" sz="2800" i="1" noProof="0" smtClean="0">
                                      <a:latin typeface="Cambria Math" panose="02040503050406030204" pitchFamily="18" charset="0"/>
                                    </a:rPr>
                                    <m:t>𝑆</m:t>
                                  </m:r>
                                </m:sub>
                                <m:sup>
                                  <m:r>
                                    <a:rPr lang="en-US" sz="2800" i="1" noProof="0" smtClean="0">
                                      <a:latin typeface="Cambria Math" panose="02040503050406030204" pitchFamily="18" charset="0"/>
                                    </a:rPr>
                                    <m:t>(</m:t>
                                  </m:r>
                                  <m:r>
                                    <a:rPr lang="en-US" sz="2800" i="1" noProof="0" smtClean="0">
                                      <a:latin typeface="Cambria Math" panose="02040503050406030204" pitchFamily="18" charset="0"/>
                                    </a:rPr>
                                    <m:t>𝑗</m:t>
                                  </m:r>
                                  <m:r>
                                    <a:rPr lang="en-US" sz="2800" i="1" noProof="0" smtClean="0">
                                      <a:latin typeface="Cambria Math" panose="02040503050406030204" pitchFamily="18" charset="0"/>
                                    </a:rPr>
                                    <m:t>)</m:t>
                                  </m:r>
                                </m:sup>
                              </m:sSubSup>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rPr>
                                        <m:t>𝑆</m:t>
                                      </m:r>
                                    </m:e>
                                    <m:sub>
                                      <m:r>
                                        <a:rPr lang="en-US" sz="2800" i="1" noProof="0" smtClean="0">
                                          <a:latin typeface="Cambria Math" panose="02040503050406030204" pitchFamily="18" charset="0"/>
                                        </a:rPr>
                                        <m:t>𝑍</m:t>
                                      </m:r>
                                    </m:sub>
                                  </m:sSub>
                                </m:e>
                              </m:acc>
                            </m:e>
                          </m:d>
                          <m:r>
                            <a:rPr lang="en-US" sz="2800" i="1" noProof="0" smtClean="0">
                              <a:latin typeface="Cambria Math" panose="02040503050406030204" pitchFamily="18" charset="0"/>
                              <a:ea typeface="Cambria Math" panose="02040503050406030204" pitchFamily="18" charset="0"/>
                            </a:rPr>
                            <m:t>∙</m:t>
                          </m:r>
                          <m:acc>
                            <m:accPr>
                              <m:chr m:val="⃗"/>
                              <m:ctrlPr>
                                <a:rPr lang="en-US" sz="2800" i="1" noProof="0" smtClean="0">
                                  <a:latin typeface="Cambria Math" panose="02040503050406030204" pitchFamily="18" charset="0"/>
                                  <a:ea typeface="Cambria Math" panose="02040503050406030204" pitchFamily="18" charset="0"/>
                                </a:rPr>
                              </m:ctrlPr>
                            </m:accPr>
                            <m:e>
                              <m:r>
                                <m:rPr>
                                  <m:sty m:val="p"/>
                                </m:rPr>
                                <a:rPr lang="en-US" sz="2800" i="1" noProof="0" smtClean="0">
                                  <a:latin typeface="Cambria Math" panose="02040503050406030204" pitchFamily="18" charset="0"/>
                                  <a:ea typeface="Cambria Math" panose="02040503050406030204" pitchFamily="18" charset="0"/>
                                </a:rPr>
                                <m:t>∇</m:t>
                              </m:r>
                            </m:e>
                          </m:acc>
                          <m:d>
                            <m:dPr>
                              <m:ctrlPr>
                                <a:rPr lang="en-US" sz="2800" i="1" noProof="0" smtClean="0">
                                  <a:latin typeface="Cambria Math" panose="02040503050406030204" pitchFamily="18" charset="0"/>
                                </a:rPr>
                              </m:ctrlPr>
                            </m:dPr>
                            <m:e>
                              <m:sSubSup>
                                <m:sSubSupPr>
                                  <m:ctrlPr>
                                    <a:rPr lang="en-US" sz="2800" i="1" noProof="0" smtClean="0">
                                      <a:latin typeface="Cambria Math" panose="02040503050406030204" pitchFamily="18" charset="0"/>
                                    </a:rPr>
                                  </m:ctrlPr>
                                </m:sSubSupPr>
                                <m:e>
                                  <m:r>
                                    <a:rPr lang="en-US" sz="2800" i="1" noProof="0" smtClean="0">
                                      <a:latin typeface="Cambria Math" panose="02040503050406030204" pitchFamily="18" charset="0"/>
                                    </a:rPr>
                                    <m:t>𝑟</m:t>
                                  </m:r>
                                </m:e>
                                <m:sub>
                                  <m:r>
                                    <a:rPr lang="en-US" sz="2800" i="1" noProof="0" smtClean="0">
                                      <a:latin typeface="Cambria Math" panose="02040503050406030204" pitchFamily="18" charset="0"/>
                                    </a:rPr>
                                    <m:t>𝑗</m:t>
                                  </m:r>
                                </m:sub>
                                <m:sup>
                                  <m:r>
                                    <a:rPr lang="en-US" sz="2800" i="1" noProof="0" smtClean="0">
                                      <a:latin typeface="Cambria Math" panose="02040503050406030204" pitchFamily="18" charset="0"/>
                                    </a:rPr>
                                    <m:t>3</m:t>
                                  </m:r>
                                </m:sup>
                              </m:sSubSup>
                              <m:rad>
                                <m:radPr>
                                  <m:degHide m:val="on"/>
                                  <m:ctrlPr>
                                    <a:rPr lang="en-US" sz="2800" i="1" noProof="0" smtClean="0">
                                      <a:latin typeface="Cambria Math" panose="02040503050406030204" pitchFamily="18" charset="0"/>
                                    </a:rPr>
                                  </m:ctrlPr>
                                </m:radPr>
                                <m:deg/>
                                <m:e>
                                  <m:f>
                                    <m:fPr>
                                      <m:ctrlPr>
                                        <a:rPr lang="en-US" sz="2800" i="1" noProof="0" smtClean="0">
                                          <a:latin typeface="Cambria Math" panose="02040503050406030204" pitchFamily="18" charset="0"/>
                                        </a:rPr>
                                      </m:ctrlPr>
                                    </m:fPr>
                                    <m:num>
                                      <m:r>
                                        <a:rPr lang="en-US" sz="2800" i="1" noProof="0" smtClean="0">
                                          <a:latin typeface="Cambria Math" panose="02040503050406030204" pitchFamily="18" charset="0"/>
                                        </a:rPr>
                                        <m:t>7</m:t>
                                      </m:r>
                                    </m:num>
                                    <m:den>
                                      <m:r>
                                        <a:rPr lang="en-US" sz="2800" i="1" noProof="0" smtClean="0">
                                          <a:latin typeface="Cambria Math" panose="02040503050406030204" pitchFamily="18" charset="0"/>
                                        </a:rPr>
                                        <m:t>4</m:t>
                                      </m:r>
                                      <m:r>
                                        <a:rPr lang="en-US" sz="2800" i="1" noProof="0" smtClean="0">
                                          <a:latin typeface="Cambria Math" panose="02040503050406030204" pitchFamily="18" charset="0"/>
                                          <a:ea typeface="Cambria Math" panose="02040503050406030204" pitchFamily="18" charset="0"/>
                                        </a:rPr>
                                        <m:t>𝜋</m:t>
                                      </m:r>
                                    </m:den>
                                  </m:f>
                                </m:e>
                              </m:rad>
                              <m:sSubSup>
                                <m:sSubSupPr>
                                  <m:ctrlPr>
                                    <a:rPr lang="en-US" sz="2800" i="1" noProof="0" smtClean="0">
                                      <a:latin typeface="Cambria Math" panose="02040503050406030204" pitchFamily="18" charset="0"/>
                                    </a:rPr>
                                  </m:ctrlPr>
                                </m:sSubSupPr>
                                <m:e>
                                  <m:r>
                                    <a:rPr lang="en-US" sz="2800" i="1" noProof="0" smtClean="0">
                                      <a:latin typeface="Cambria Math" panose="02040503050406030204" pitchFamily="18" charset="0"/>
                                    </a:rPr>
                                    <m:t>𝑌</m:t>
                                  </m:r>
                                </m:e>
                                <m:sub>
                                  <m:r>
                                    <a:rPr lang="en-US" sz="2800" i="1" noProof="0" smtClean="0">
                                      <a:latin typeface="Cambria Math" panose="02040503050406030204" pitchFamily="18" charset="0"/>
                                    </a:rPr>
                                    <m:t>3</m:t>
                                  </m:r>
                                </m:sub>
                                <m:sup>
                                  <m:r>
                                    <a:rPr lang="en-US" sz="2800" i="1" noProof="0" smtClean="0">
                                      <a:latin typeface="Cambria Math" panose="02040503050406030204" pitchFamily="18" charset="0"/>
                                    </a:rPr>
                                    <m:t>0</m:t>
                                  </m:r>
                                </m:sup>
                              </m:sSubSup>
                              <m:r>
                                <a:rPr lang="en-US" sz="2800" i="1" noProof="0" smtClean="0">
                                  <a:latin typeface="Cambria Math" panose="02040503050406030204" pitchFamily="18" charset="0"/>
                                </a:rPr>
                                <m:t>(</m:t>
                              </m:r>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ea typeface="Cambria Math" panose="02040503050406030204" pitchFamily="18" charset="0"/>
                                    </a:rPr>
                                    <m:t>𝜃</m:t>
                                  </m:r>
                                </m:e>
                                <m:sub>
                                  <m:r>
                                    <a:rPr lang="en-US" sz="2800" i="1" noProof="0" smtClean="0">
                                      <a:latin typeface="Cambria Math" panose="02040503050406030204" pitchFamily="18" charset="0"/>
                                    </a:rPr>
                                    <m:t>𝑗</m:t>
                                  </m:r>
                                  <m:r>
                                    <a:rPr lang="en-US" sz="2800" i="1" noProof="0" smtClean="0">
                                      <a:latin typeface="Cambria Math" panose="02040503050406030204" pitchFamily="18" charset="0"/>
                                    </a:rPr>
                                    <m:t> </m:t>
                                  </m:r>
                                </m:sub>
                              </m:sSub>
                              <m:r>
                                <a:rPr lang="en-US" sz="2800" i="1" noProof="0" smtClean="0">
                                  <a:latin typeface="Cambria Math" panose="02040503050406030204" pitchFamily="18" charset="0"/>
                                </a:rPr>
                                <m:t>,</m:t>
                              </m:r>
                              <m:sSub>
                                <m:sSubPr>
                                  <m:ctrlPr>
                                    <a:rPr lang="en-US" sz="2800" i="1" noProof="0" smtClean="0">
                                      <a:latin typeface="Cambria Math" panose="02040503050406030204" pitchFamily="18" charset="0"/>
                                    </a:rPr>
                                  </m:ctrlPr>
                                </m:sSubPr>
                                <m:e>
                                  <m:r>
                                    <a:rPr lang="en-US" sz="2800" i="1" noProof="0" smtClean="0">
                                      <a:latin typeface="Cambria Math" panose="02040503050406030204" pitchFamily="18" charset="0"/>
                                      <a:ea typeface="Cambria Math" panose="02040503050406030204" pitchFamily="18" charset="0"/>
                                    </a:rPr>
                                    <m:t>𝜑</m:t>
                                  </m:r>
                                </m:e>
                                <m:sub>
                                  <m:r>
                                    <a:rPr lang="en-US" sz="2800" i="1" noProof="0" smtClean="0">
                                      <a:latin typeface="Cambria Math" panose="02040503050406030204" pitchFamily="18" charset="0"/>
                                    </a:rPr>
                                    <m:t>𝑗</m:t>
                                  </m:r>
                                </m:sub>
                              </m:sSub>
                              <m:r>
                                <a:rPr lang="en-US" sz="2800" i="1" noProof="0" smtClean="0">
                                  <a:latin typeface="Cambria Math" panose="02040503050406030204" pitchFamily="18" charset="0"/>
                                </a:rPr>
                                <m:t>)</m:t>
                              </m:r>
                            </m:e>
                          </m:d>
                        </m:e>
                      </m:nary>
                    </m:oMath>
                  </m:oMathPara>
                </a14:m>
                <a:endParaRPr lang="en-US" sz="2800" noProof="0" dirty="0"/>
              </a:p>
            </p:txBody>
          </p:sp>
        </mc:Choice>
        <mc:Fallback xmlns="">
          <p:sp>
            <p:nvSpPr>
              <p:cNvPr id="18" name="TextBox 17">
                <a:extLst>
                  <a:ext uri="{FF2B5EF4-FFF2-40B4-BE49-F238E27FC236}">
                    <a16:creationId xmlns:a16="http://schemas.microsoft.com/office/drawing/2014/main" id="{9538AA91-3C76-7D53-A37D-90CE3BCA5FB3}"/>
                  </a:ext>
                </a:extLst>
              </p:cNvPr>
              <p:cNvSpPr txBox="1">
                <a:spLocks noRot="1" noChangeAspect="1" noMove="1" noResize="1" noEditPoints="1" noAdjustHandles="1" noChangeArrowheads="1" noChangeShapeType="1" noTextEdit="1"/>
              </p:cNvSpPr>
              <p:nvPr/>
            </p:nvSpPr>
            <p:spPr>
              <a:xfrm>
                <a:off x="2241365" y="3885639"/>
                <a:ext cx="9913611" cy="1396536"/>
              </a:xfrm>
              <a:prstGeom prst="rect">
                <a:avLst/>
              </a:prstGeom>
              <a:blipFill>
                <a:blip r:embed="rId4"/>
                <a:stretch>
                  <a:fillRect/>
                </a:stretch>
              </a:blipFill>
            </p:spPr>
            <p:txBody>
              <a:bodyPr/>
              <a:lstStyle/>
              <a:p>
                <a:r>
                  <a:rPr lang="fr-FR">
                    <a:noFill/>
                  </a:rPr>
                  <a:t> </a:t>
                </a:r>
              </a:p>
            </p:txBody>
          </p:sp>
        </mc:Fallback>
      </mc:AlternateContent>
      <p:sp>
        <p:nvSpPr>
          <p:cNvPr id="19" name="TextBox 18">
            <a:extLst>
              <a:ext uri="{FF2B5EF4-FFF2-40B4-BE49-F238E27FC236}">
                <a16:creationId xmlns:a16="http://schemas.microsoft.com/office/drawing/2014/main" id="{1A8AC66B-6895-5D17-D44B-D161AA931F11}"/>
              </a:ext>
            </a:extLst>
          </p:cNvPr>
          <p:cNvSpPr txBox="1"/>
          <p:nvPr/>
        </p:nvSpPr>
        <p:spPr>
          <a:xfrm>
            <a:off x="5957703" y="5282175"/>
            <a:ext cx="2130840" cy="461665"/>
          </a:xfrm>
          <a:prstGeom prst="rect">
            <a:avLst/>
          </a:prstGeom>
          <a:noFill/>
        </p:spPr>
        <p:txBody>
          <a:bodyPr wrap="none" rtlCol="0">
            <a:spAutoFit/>
          </a:bodyPr>
          <a:lstStyle/>
          <a:p>
            <a:r>
              <a:rPr lang="en-US" sz="2400" noProof="0" dirty="0">
                <a:solidFill>
                  <a:srgbClr val="FF0000"/>
                </a:solidFill>
              </a:rPr>
              <a:t>Same g-factors!</a:t>
            </a:r>
          </a:p>
        </p:txBody>
      </p:sp>
      <p:sp>
        <p:nvSpPr>
          <p:cNvPr id="20" name="TextBox 19">
            <a:extLst>
              <a:ext uri="{FF2B5EF4-FFF2-40B4-BE49-F238E27FC236}">
                <a16:creationId xmlns:a16="http://schemas.microsoft.com/office/drawing/2014/main" id="{E2BE42EA-93E8-207B-DC10-D225C8CE6373}"/>
              </a:ext>
            </a:extLst>
          </p:cNvPr>
          <p:cNvSpPr txBox="1"/>
          <p:nvPr/>
        </p:nvSpPr>
        <p:spPr>
          <a:xfrm>
            <a:off x="9050433" y="5391728"/>
            <a:ext cx="2951129" cy="461665"/>
          </a:xfrm>
          <a:prstGeom prst="rect">
            <a:avLst/>
          </a:prstGeom>
          <a:noFill/>
        </p:spPr>
        <p:txBody>
          <a:bodyPr wrap="none" rtlCol="0">
            <a:spAutoFit/>
          </a:bodyPr>
          <a:lstStyle/>
          <a:p>
            <a:r>
              <a:rPr lang="en-US" sz="2400" noProof="0" dirty="0">
                <a:solidFill>
                  <a:srgbClr val="FF0000"/>
                </a:solidFill>
              </a:rPr>
              <a:t>Spatial </a:t>
            </a:r>
            <a:r>
              <a:rPr lang="en-US" sz="2400" noProof="0" dirty="0" err="1">
                <a:solidFill>
                  <a:srgbClr val="FF0000"/>
                </a:solidFill>
              </a:rPr>
              <a:t>wf</a:t>
            </a:r>
            <a:r>
              <a:rPr lang="en-US" sz="2400" noProof="0" dirty="0">
                <a:solidFill>
                  <a:srgbClr val="FF0000"/>
                </a:solidFill>
              </a:rPr>
              <a:t> information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9AC457F-3266-D86D-5947-DD0833559735}"/>
                  </a:ext>
                </a:extLst>
              </p:cNvPr>
              <p:cNvSpPr txBox="1"/>
              <p:nvPr/>
            </p:nvSpPr>
            <p:spPr>
              <a:xfrm>
                <a:off x="2241365" y="3042890"/>
                <a:ext cx="4191853" cy="572657"/>
              </a:xfrm>
              <a:prstGeom prst="rect">
                <a:avLst/>
              </a:prstGeom>
              <a:noFill/>
            </p:spPr>
            <p:txBody>
              <a:bodyPr wrap="none" lIns="0" tIns="0" rIns="0" bIns="0" rtlCol="0">
                <a:spAutoFit/>
              </a:bodyPr>
              <a:lstStyle/>
              <a:p>
                <a:r>
                  <a:rPr lang="en-US" sz="2800" b="0" noProof="0" dirty="0"/>
                  <a:t>Q</a:t>
                </a:r>
                <a14:m>
                  <m:oMath xmlns:m="http://schemas.openxmlformats.org/officeDocument/2006/math">
                    <m:r>
                      <a:rPr lang="en-US" sz="2800" b="0" i="0" noProof="0" smtClean="0">
                        <a:latin typeface="Cambria Math" panose="02040503050406030204" pitchFamily="18" charset="0"/>
                      </a:rPr>
                      <m:t> </m:t>
                    </m:r>
                    <m:r>
                      <a:rPr lang="en-US" sz="2800" b="0" i="1" noProof="0" smtClean="0">
                        <a:latin typeface="Cambria Math" panose="02040503050406030204" pitchFamily="18" charset="0"/>
                      </a:rPr>
                      <m:t>=</m:t>
                    </m:r>
                    <m:acc>
                      <m:accPr>
                        <m:chr m:val="̂"/>
                        <m:ctrlPr>
                          <a:rPr lang="en-US" sz="2800" i="1" noProof="0" smtClean="0">
                            <a:latin typeface="Cambria Math" panose="02040503050406030204" pitchFamily="18" charset="0"/>
                          </a:rPr>
                        </m:ctrlPr>
                      </m:accPr>
                      <m:e>
                        <m:sSub>
                          <m:sSubPr>
                            <m:ctrlPr>
                              <a:rPr lang="en-US" sz="2800" i="1" noProof="0" smtClean="0">
                                <a:latin typeface="Cambria Math" panose="02040503050406030204" pitchFamily="18" charset="0"/>
                              </a:rPr>
                            </m:ctrlPr>
                          </m:sSubPr>
                          <m:e>
                            <m:r>
                              <a:rPr lang="en-US" sz="2800" b="0" i="1" noProof="0" smtClean="0">
                                <a:latin typeface="Cambria Math" panose="02040503050406030204" pitchFamily="18" charset="0"/>
                              </a:rPr>
                              <m:t>𝑄</m:t>
                            </m:r>
                          </m:e>
                          <m:sub>
                            <m:r>
                              <a:rPr lang="en-US" sz="2800" b="0" i="1" noProof="0" smtClean="0">
                                <a:latin typeface="Cambria Math" panose="02040503050406030204" pitchFamily="18" charset="0"/>
                              </a:rPr>
                              <m:t>2</m:t>
                            </m:r>
                          </m:sub>
                        </m:sSub>
                      </m:e>
                    </m:acc>
                    <m:r>
                      <a:rPr lang="en-US" sz="2800" b="0" i="1" noProof="0" smtClean="0">
                        <a:latin typeface="Cambria Math" panose="02040503050406030204" pitchFamily="18" charset="0"/>
                      </a:rPr>
                      <m:t>=</m:t>
                    </m:r>
                    <m:nary>
                      <m:naryPr>
                        <m:chr m:val="∑"/>
                        <m:limLoc m:val="subSup"/>
                        <m:ctrlPr>
                          <a:rPr lang="en-US" sz="2800" b="0" i="1" noProof="0" smtClean="0">
                            <a:latin typeface="Cambria Math" panose="02040503050406030204" pitchFamily="18" charset="0"/>
                          </a:rPr>
                        </m:ctrlPr>
                      </m:naryPr>
                      <m:sub>
                        <m:r>
                          <m:rPr>
                            <m:brk m:alnAt="25"/>
                          </m:rPr>
                          <a:rPr lang="en-US" sz="2800" b="0" i="1" noProof="0" smtClean="0">
                            <a:latin typeface="Cambria Math" panose="02040503050406030204" pitchFamily="18" charset="0"/>
                          </a:rPr>
                          <m:t>𝑗</m:t>
                        </m:r>
                        <m:r>
                          <a:rPr lang="en-US" sz="2800" b="0" i="1" noProof="0" smtClean="0">
                            <a:latin typeface="Cambria Math" panose="02040503050406030204" pitchFamily="18" charset="0"/>
                          </a:rPr>
                          <m:t>=1</m:t>
                        </m:r>
                      </m:sub>
                      <m:sup>
                        <m:r>
                          <a:rPr lang="en-US" sz="2800" b="0" i="1" noProof="0" smtClean="0">
                            <a:latin typeface="Cambria Math" panose="02040503050406030204" pitchFamily="18" charset="0"/>
                          </a:rPr>
                          <m:t>𝐴</m:t>
                        </m:r>
                      </m:sup>
                      <m:e>
                        <m:sSubSup>
                          <m:sSubSupPr>
                            <m:ctrlPr>
                              <a:rPr lang="en-US" sz="2800" b="0" i="1" noProof="0" smtClean="0">
                                <a:latin typeface="Cambria Math" panose="02040503050406030204" pitchFamily="18" charset="0"/>
                              </a:rPr>
                            </m:ctrlPr>
                          </m:sSubSupPr>
                          <m:e>
                            <m:r>
                              <a:rPr lang="en-US" sz="2800" b="0" i="1" noProof="0" smtClean="0">
                                <a:latin typeface="Cambria Math" panose="02040503050406030204" pitchFamily="18" charset="0"/>
                              </a:rPr>
                              <m:t>𝑔</m:t>
                            </m:r>
                          </m:e>
                          <m:sub>
                            <m:r>
                              <a:rPr lang="en-US" sz="2800" b="0" i="1" noProof="0" smtClean="0">
                                <a:latin typeface="Cambria Math" panose="02040503050406030204" pitchFamily="18" charset="0"/>
                              </a:rPr>
                              <m:t>𝐿</m:t>
                            </m:r>
                          </m:sub>
                          <m:sup>
                            <m:d>
                              <m:dPr>
                                <m:ctrlPr>
                                  <a:rPr lang="en-US" sz="2800" b="0" i="1" noProof="0" smtClean="0">
                                    <a:latin typeface="Cambria Math" panose="02040503050406030204" pitchFamily="18" charset="0"/>
                                  </a:rPr>
                                </m:ctrlPr>
                              </m:dPr>
                              <m:e>
                                <m:r>
                                  <a:rPr lang="en-US" sz="2800" b="0" i="1" noProof="0" smtClean="0">
                                    <a:latin typeface="Cambria Math" panose="02040503050406030204" pitchFamily="18" charset="0"/>
                                  </a:rPr>
                                  <m:t>𝑗</m:t>
                                </m:r>
                              </m:e>
                            </m:d>
                          </m:sup>
                        </m:sSubSup>
                        <m:sSubSup>
                          <m:sSubSupPr>
                            <m:ctrlPr>
                              <a:rPr lang="en-US" sz="2800" b="0" i="1" noProof="0" smtClean="0">
                                <a:latin typeface="Cambria Math" panose="02040503050406030204" pitchFamily="18" charset="0"/>
                              </a:rPr>
                            </m:ctrlPr>
                          </m:sSubSupPr>
                          <m:e>
                            <m:r>
                              <a:rPr lang="en-US" sz="2800" b="0" i="1" noProof="0" smtClean="0">
                                <a:latin typeface="Cambria Math" panose="02040503050406030204" pitchFamily="18" charset="0"/>
                              </a:rPr>
                              <m:t>𝑟</m:t>
                            </m:r>
                          </m:e>
                          <m:sub>
                            <m:r>
                              <a:rPr lang="en-US" sz="2800" b="0" i="1" noProof="0" smtClean="0">
                                <a:latin typeface="Cambria Math" panose="02040503050406030204" pitchFamily="18" charset="0"/>
                              </a:rPr>
                              <m:t>𝑗</m:t>
                            </m:r>
                          </m:sub>
                          <m:sup>
                            <m:r>
                              <a:rPr lang="en-US" sz="2800" b="0" i="1" noProof="0" smtClean="0">
                                <a:latin typeface="Cambria Math" panose="02040503050406030204" pitchFamily="18" charset="0"/>
                              </a:rPr>
                              <m:t>2</m:t>
                            </m:r>
                          </m:sup>
                        </m:sSubSup>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𝑃</m:t>
                            </m:r>
                          </m:e>
                          <m:sub>
                            <m:r>
                              <a:rPr lang="en-US" sz="2800" b="0" i="1" noProof="0" smtClean="0">
                                <a:latin typeface="Cambria Math" panose="02040503050406030204" pitchFamily="18" charset="0"/>
                              </a:rPr>
                              <m:t>𝑗</m:t>
                            </m:r>
                          </m:sub>
                        </m:sSub>
                        <m:r>
                          <a:rPr lang="en-US" sz="2800" b="0" i="1" noProof="0" smtClean="0">
                            <a:latin typeface="Cambria Math" panose="02040503050406030204" pitchFamily="18" charset="0"/>
                          </a:rPr>
                          <m:t>(</m:t>
                        </m:r>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ea typeface="Cambria Math" panose="02040503050406030204" pitchFamily="18" charset="0"/>
                              </a:rPr>
                              <m:t>𝜃</m:t>
                            </m:r>
                          </m:e>
                          <m:sub>
                            <m:r>
                              <a:rPr lang="en-US" sz="2800" b="0" i="1" noProof="0" smtClean="0">
                                <a:latin typeface="Cambria Math" panose="02040503050406030204" pitchFamily="18" charset="0"/>
                              </a:rPr>
                              <m:t>𝑗</m:t>
                            </m:r>
                          </m:sub>
                        </m:sSub>
                        <m:r>
                          <a:rPr lang="en-US" sz="2800" b="0" i="1" noProof="0" smtClean="0">
                            <a:latin typeface="Cambria Math" panose="02040503050406030204" pitchFamily="18" charset="0"/>
                          </a:rPr>
                          <m:t>)</m:t>
                        </m:r>
                      </m:e>
                    </m:nary>
                  </m:oMath>
                </a14:m>
                <a:endParaRPr lang="en-US" sz="2800" noProof="0" dirty="0"/>
              </a:p>
            </p:txBody>
          </p:sp>
        </mc:Choice>
        <mc:Fallback xmlns="">
          <p:sp>
            <p:nvSpPr>
              <p:cNvPr id="21" name="TextBox 20">
                <a:extLst>
                  <a:ext uri="{FF2B5EF4-FFF2-40B4-BE49-F238E27FC236}">
                    <a16:creationId xmlns:a16="http://schemas.microsoft.com/office/drawing/2014/main" id="{E9AC457F-3266-D86D-5947-DD0833559735}"/>
                  </a:ext>
                </a:extLst>
              </p:cNvPr>
              <p:cNvSpPr txBox="1">
                <a:spLocks noRot="1" noChangeAspect="1" noMove="1" noResize="1" noEditPoints="1" noAdjustHandles="1" noChangeArrowheads="1" noChangeShapeType="1" noTextEdit="1"/>
              </p:cNvSpPr>
              <p:nvPr/>
            </p:nvSpPr>
            <p:spPr>
              <a:xfrm>
                <a:off x="2241365" y="3042890"/>
                <a:ext cx="4191853" cy="572657"/>
              </a:xfrm>
              <a:prstGeom prst="rect">
                <a:avLst/>
              </a:prstGeom>
              <a:blipFill>
                <a:blip r:embed="rId5"/>
                <a:stretch>
                  <a:fillRect l="-5240" t="-2128" b="-29787"/>
                </a:stretch>
              </a:blipFill>
            </p:spPr>
            <p:txBody>
              <a:bodyPr/>
              <a:lstStyle/>
              <a:p>
                <a:r>
                  <a:rPr lang="fr-FR">
                    <a:noFill/>
                  </a:rPr>
                  <a:t> </a:t>
                </a:r>
              </a:p>
            </p:txBody>
          </p:sp>
        </mc:Fallback>
      </mc:AlternateContent>
      <p:sp>
        <p:nvSpPr>
          <p:cNvPr id="23" name="TextBox 22">
            <a:extLst>
              <a:ext uri="{FF2B5EF4-FFF2-40B4-BE49-F238E27FC236}">
                <a16:creationId xmlns:a16="http://schemas.microsoft.com/office/drawing/2014/main" id="{DAC708C8-186B-E0A7-2681-4D4C6ED17503}"/>
              </a:ext>
            </a:extLst>
          </p:cNvPr>
          <p:cNvSpPr txBox="1"/>
          <p:nvPr/>
        </p:nvSpPr>
        <p:spPr>
          <a:xfrm>
            <a:off x="-735624" y="6431770"/>
            <a:ext cx="6101860" cy="276999"/>
          </a:xfrm>
          <a:prstGeom prst="rect">
            <a:avLst/>
          </a:prstGeom>
          <a:noFill/>
        </p:spPr>
        <p:txBody>
          <a:bodyPr wrap="square">
            <a:spAutoFit/>
          </a:bodyPr>
          <a:lstStyle/>
          <a:p>
            <a:pPr algn="r"/>
            <a:r>
              <a:rPr lang="en-US" sz="1200" i="1" noProof="0" dirty="0">
                <a:effectLst/>
              </a:rPr>
              <a:t>Blin-Stoyle, R. J. Theories of Nuclear Moments. Rev. Mod. Phys. </a:t>
            </a:r>
            <a:r>
              <a:rPr lang="en-US" sz="1200" b="1" i="1" noProof="0" dirty="0">
                <a:effectLst/>
              </a:rPr>
              <a:t>28</a:t>
            </a:r>
            <a:r>
              <a:rPr lang="en-US" sz="1200" i="1" noProof="0" dirty="0">
                <a:effectLst/>
              </a:rPr>
              <a:t>, 75–101 (1956).</a:t>
            </a:r>
          </a:p>
        </p:txBody>
      </p:sp>
      <p:sp>
        <p:nvSpPr>
          <p:cNvPr id="29" name="Title 28">
            <a:extLst>
              <a:ext uri="{FF2B5EF4-FFF2-40B4-BE49-F238E27FC236}">
                <a16:creationId xmlns:a16="http://schemas.microsoft.com/office/drawing/2014/main" id="{FBB26B4A-3EB0-C20D-039B-8B7B91CCE1DF}"/>
              </a:ext>
            </a:extLst>
          </p:cNvPr>
          <p:cNvSpPr>
            <a:spLocks noGrp="1"/>
          </p:cNvSpPr>
          <p:nvPr>
            <p:ph type="title"/>
          </p:nvPr>
        </p:nvSpPr>
        <p:spPr/>
        <p:txBody>
          <a:bodyPr/>
          <a:lstStyle/>
          <a:p>
            <a:r>
              <a:rPr lang="en-US" noProof="0" dirty="0"/>
              <a:t>Electric and magnetic moment operators</a:t>
            </a:r>
          </a:p>
        </p:txBody>
      </p:sp>
      <p:sp>
        <p:nvSpPr>
          <p:cNvPr id="38" name="TextBox 37">
            <a:extLst>
              <a:ext uri="{FF2B5EF4-FFF2-40B4-BE49-F238E27FC236}">
                <a16:creationId xmlns:a16="http://schemas.microsoft.com/office/drawing/2014/main" id="{28E1DAD4-573F-9670-7F8E-637FDC7A7303}"/>
              </a:ext>
            </a:extLst>
          </p:cNvPr>
          <p:cNvSpPr txBox="1"/>
          <p:nvPr/>
        </p:nvSpPr>
        <p:spPr>
          <a:xfrm flipH="1">
            <a:off x="4142651" y="1006534"/>
            <a:ext cx="1148862" cy="369332"/>
          </a:xfrm>
          <a:prstGeom prst="rect">
            <a:avLst/>
          </a:prstGeom>
          <a:noFill/>
        </p:spPr>
        <p:txBody>
          <a:bodyPr wrap="square" rtlCol="0">
            <a:spAutoFit/>
          </a:bodyPr>
          <a:lstStyle/>
          <a:p>
            <a:r>
              <a:rPr lang="en-US" noProof="0" dirty="0"/>
              <a:t>Operators</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0F43ECB-2B34-4499-8190-6728C27BA528}"/>
                  </a:ext>
                </a:extLst>
              </p:cNvPr>
              <p:cNvSpPr txBox="1"/>
              <p:nvPr/>
            </p:nvSpPr>
            <p:spPr>
              <a:xfrm>
                <a:off x="6506508" y="3065255"/>
                <a:ext cx="2783262" cy="557525"/>
              </a:xfrm>
              <a:prstGeom prst="rect">
                <a:avLst/>
              </a:prstGeom>
              <a:noFill/>
            </p:spPr>
            <p:txBody>
              <a:bodyPr wrap="none" rtlCol="0">
                <a:spAutoFit/>
              </a:bodyPr>
              <a:lstStyle/>
              <a:p>
                <a:r>
                  <a:rPr lang="en-US" sz="2400" noProof="0" dirty="0">
                    <a:solidFill>
                      <a:srgbClr val="FF0000"/>
                    </a:solidFill>
                  </a:rPr>
                  <a:t>No </a:t>
                </a:r>
                <a14:m>
                  <m:oMath xmlns:m="http://schemas.openxmlformats.org/officeDocument/2006/math">
                    <m:sSubSup>
                      <m:sSubSupPr>
                        <m:ctrlPr>
                          <a:rPr lang="en-US" sz="2400" i="1" noProof="0" smtClean="0">
                            <a:solidFill>
                              <a:srgbClr val="FF0000"/>
                            </a:solidFill>
                            <a:latin typeface="Cambria Math" panose="02040503050406030204" pitchFamily="18" charset="0"/>
                          </a:rPr>
                        </m:ctrlPr>
                      </m:sSubSupPr>
                      <m:e>
                        <m:r>
                          <a:rPr lang="en-US" sz="2400" i="1" noProof="0" smtClean="0">
                            <a:solidFill>
                              <a:srgbClr val="FF0000"/>
                            </a:solidFill>
                            <a:latin typeface="Cambria Math" panose="02040503050406030204" pitchFamily="18" charset="0"/>
                          </a:rPr>
                          <m:t>𝑔</m:t>
                        </m:r>
                      </m:e>
                      <m:sub>
                        <m:r>
                          <a:rPr lang="en-US" sz="2400" i="1" noProof="0" smtClean="0">
                            <a:solidFill>
                              <a:srgbClr val="FF0000"/>
                            </a:solidFill>
                            <a:latin typeface="Cambria Math" panose="02040503050406030204" pitchFamily="18" charset="0"/>
                          </a:rPr>
                          <m:t>𝑆</m:t>
                        </m:r>
                      </m:sub>
                      <m:sup>
                        <m:r>
                          <a:rPr lang="en-US" sz="2400" i="1" noProof="0" smtClean="0">
                            <a:solidFill>
                              <a:srgbClr val="FF0000"/>
                            </a:solidFill>
                            <a:latin typeface="Cambria Math" panose="02040503050406030204" pitchFamily="18" charset="0"/>
                          </a:rPr>
                          <m:t>(</m:t>
                        </m:r>
                        <m:r>
                          <a:rPr lang="en-US" sz="2400" i="1" noProof="0" smtClean="0">
                            <a:solidFill>
                              <a:srgbClr val="FF0000"/>
                            </a:solidFill>
                            <a:latin typeface="Cambria Math" panose="02040503050406030204" pitchFamily="18" charset="0"/>
                          </a:rPr>
                          <m:t>𝑗</m:t>
                        </m:r>
                        <m:r>
                          <a:rPr lang="en-US" sz="2400" i="1" noProof="0" smtClean="0">
                            <a:solidFill>
                              <a:srgbClr val="FF0000"/>
                            </a:solidFill>
                            <a:latin typeface="Cambria Math" panose="02040503050406030204" pitchFamily="18" charset="0"/>
                          </a:rPr>
                          <m:t>)</m:t>
                        </m:r>
                      </m:sup>
                    </m:sSubSup>
                  </m:oMath>
                </a14:m>
                <a:r>
                  <a:rPr lang="en-US" sz="2400" noProof="0" dirty="0">
                    <a:solidFill>
                      <a:srgbClr val="FF0000"/>
                    </a:solidFill>
                  </a:rPr>
                  <a:t>, Proton only </a:t>
                </a:r>
              </a:p>
            </p:txBody>
          </p:sp>
        </mc:Choice>
        <mc:Fallback xmlns="">
          <p:sp>
            <p:nvSpPr>
              <p:cNvPr id="39" name="TextBox 38">
                <a:extLst>
                  <a:ext uri="{FF2B5EF4-FFF2-40B4-BE49-F238E27FC236}">
                    <a16:creationId xmlns:a16="http://schemas.microsoft.com/office/drawing/2014/main" id="{50F43ECB-2B34-4499-8190-6728C27BA528}"/>
                  </a:ext>
                </a:extLst>
              </p:cNvPr>
              <p:cNvSpPr txBox="1">
                <a:spLocks noRot="1" noChangeAspect="1" noMove="1" noResize="1" noEditPoints="1" noAdjustHandles="1" noChangeArrowheads="1" noChangeShapeType="1" noTextEdit="1"/>
              </p:cNvSpPr>
              <p:nvPr/>
            </p:nvSpPr>
            <p:spPr>
              <a:xfrm>
                <a:off x="6506508" y="3065255"/>
                <a:ext cx="2783262" cy="557525"/>
              </a:xfrm>
              <a:prstGeom prst="rect">
                <a:avLst/>
              </a:prstGeom>
              <a:blipFill>
                <a:blip r:embed="rId6"/>
                <a:stretch>
                  <a:fillRect l="-3282" r="-2407" b="-2197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E9FC39E-5635-ECB0-0044-25F4D165D8AF}"/>
                  </a:ext>
                </a:extLst>
              </p:cNvPr>
              <p:cNvSpPr txBox="1"/>
              <p:nvPr/>
            </p:nvSpPr>
            <p:spPr>
              <a:xfrm>
                <a:off x="8419098" y="805490"/>
                <a:ext cx="3235275" cy="1807546"/>
              </a:xfrm>
              <a:prstGeom prst="rect">
                <a:avLst/>
              </a:prstGeom>
              <a:noFill/>
            </p:spPr>
            <p:txBody>
              <a:bodyPr wrap="square">
                <a:spAutoFit/>
              </a:bodyPr>
              <a:lstStyle/>
              <a:p>
                <a:r>
                  <a:rPr lang="en-US" sz="1800" noProof="0" dirty="0" err="1">
                    <a:effectLst/>
                    <a:ea typeface="Times New Roman" panose="02020603050405020304" pitchFamily="18" charset="0"/>
                  </a:rPr>
                  <a:t>g</a:t>
                </a:r>
                <a:r>
                  <a:rPr lang="en-US" sz="1800" baseline="-25000" noProof="0" dirty="0" err="1">
                    <a:effectLst/>
                    <a:ea typeface="Times New Roman" panose="02020603050405020304" pitchFamily="18" charset="0"/>
                  </a:rPr>
                  <a:t>L</a:t>
                </a:r>
                <a:r>
                  <a:rPr lang="en-US" sz="1800" noProof="0" dirty="0">
                    <a:effectLst/>
                    <a:ea typeface="Times New Roman" panose="02020603050405020304" pitchFamily="18" charset="0"/>
                  </a:rPr>
                  <a:t>, </a:t>
                </a:r>
                <a:r>
                  <a:rPr lang="en-US" sz="1800" noProof="0" dirty="0" err="1">
                    <a:effectLst/>
                    <a:ea typeface="Times New Roman" panose="02020603050405020304" pitchFamily="18" charset="0"/>
                  </a:rPr>
                  <a:t>g</a:t>
                </a:r>
                <a:r>
                  <a:rPr lang="en-US" sz="1800" baseline="-25000" noProof="0" dirty="0" err="1">
                    <a:effectLst/>
                    <a:ea typeface="Times New Roman" panose="02020603050405020304" pitchFamily="18" charset="0"/>
                  </a:rPr>
                  <a:t>S</a:t>
                </a:r>
                <a:r>
                  <a:rPr lang="en-US" sz="1800" noProof="0" dirty="0">
                    <a:effectLst/>
                    <a:ea typeface="Times New Roman" panose="02020603050405020304" pitchFamily="18" charset="0"/>
                  </a:rPr>
                  <a:t> : gyromagnetic ratios</a:t>
                </a:r>
              </a:p>
              <a:p>
                <a14:m>
                  <m:oMath xmlns:m="http://schemas.openxmlformats.org/officeDocument/2006/math">
                    <m:sSubSup>
                      <m:sSubSupPr>
                        <m:ctrlPr>
                          <a:rPr lang="en-US" sz="1800" i="1" noProof="0" smtClean="0">
                            <a:effectLst/>
                            <a:latin typeface="Cambria Math" panose="02040503050406030204" pitchFamily="18" charset="0"/>
                          </a:rPr>
                        </m:ctrlPr>
                      </m:sSubSupPr>
                      <m:e>
                        <m:r>
                          <a:rPr lang="en-US" sz="1800" i="1" noProof="0" smtClean="0">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n-US" sz="1800" b="0" i="1" noProof="0" smtClean="0">
                            <a:effectLst/>
                            <a:latin typeface="Cambria Math" panose="02040503050406030204" pitchFamily="18" charset="0"/>
                            <a:ea typeface="Times New Roman" panose="02020603050405020304" pitchFamily="18" charset="0"/>
                            <a:cs typeface="Times New Roman" panose="02020603050405020304" pitchFamily="18" charset="0"/>
                          </a:rPr>
                          <m:t>𝑗</m:t>
                        </m:r>
                      </m:sub>
                      <m:sup>
                        <m:r>
                          <a:rPr lang="en-US" sz="1800" i="1" noProof="0" smtClean="0">
                            <a:effectLst/>
                            <a:latin typeface="Cambria Math" panose="02040503050406030204" pitchFamily="18" charset="0"/>
                            <a:ea typeface="Times New Roman" panose="02020603050405020304" pitchFamily="18" charset="0"/>
                            <a:cs typeface="Times New Roman" panose="02020603050405020304" pitchFamily="18" charset="0"/>
                          </a:rPr>
                          <m:t>0</m:t>
                        </m:r>
                      </m:sup>
                    </m:sSubSup>
                  </m:oMath>
                </a14:m>
                <a:r>
                  <a:rPr lang="en-US" sz="1800" noProof="0" dirty="0">
                    <a:effectLst/>
                    <a:ea typeface="Times New Roman" panose="02020603050405020304" pitchFamily="18" charset="0"/>
                  </a:rPr>
                  <a:t> : spherical harmonic of rank j</a:t>
                </a:r>
              </a:p>
              <a:p>
                <a:r>
                  <a:rPr lang="en-US" sz="1800" noProof="0" dirty="0" err="1">
                    <a:effectLst/>
                    <a:ea typeface="Times New Roman" panose="02020603050405020304" pitchFamily="18" charset="0"/>
                  </a:rPr>
                  <a:t>g</a:t>
                </a:r>
                <a:r>
                  <a:rPr lang="en-US" sz="1800" baseline="-25000" noProof="0" dirty="0" err="1">
                    <a:effectLst/>
                    <a:ea typeface="Times New Roman" panose="02020603050405020304" pitchFamily="18" charset="0"/>
                  </a:rPr>
                  <a:t>L</a:t>
                </a:r>
                <a:r>
                  <a:rPr lang="en-US" sz="1800" noProof="0" dirty="0">
                    <a:effectLst/>
                    <a:ea typeface="Times New Roman" panose="02020603050405020304" pitchFamily="18" charset="0"/>
                  </a:rPr>
                  <a:t> neutron = 0</a:t>
                </a:r>
              </a:p>
              <a:p>
                <a:r>
                  <a:rPr lang="en-US" sz="1800" noProof="0" dirty="0" err="1">
                    <a:effectLst/>
                    <a:ea typeface="Times New Roman" panose="02020603050405020304" pitchFamily="18" charset="0"/>
                  </a:rPr>
                  <a:t>g</a:t>
                </a:r>
                <a:r>
                  <a:rPr lang="en-US" sz="1800" baseline="-25000" noProof="0" dirty="0" err="1">
                    <a:effectLst/>
                    <a:ea typeface="Times New Roman" panose="02020603050405020304" pitchFamily="18" charset="0"/>
                  </a:rPr>
                  <a:t>L</a:t>
                </a:r>
                <a:r>
                  <a:rPr lang="en-US" sz="1800" noProof="0" dirty="0">
                    <a:effectLst/>
                    <a:ea typeface="Times New Roman" panose="02020603050405020304" pitchFamily="18" charset="0"/>
                  </a:rPr>
                  <a:t> proton = 1</a:t>
                </a:r>
              </a:p>
              <a:p>
                <a:endParaRPr lang="en-US" sz="1800" noProof="0" dirty="0">
                  <a:effectLst/>
                  <a:ea typeface="Times New Roman" panose="02020603050405020304" pitchFamily="18" charset="0"/>
                </a:endParaRPr>
              </a:p>
              <a:p>
                <a:endParaRPr lang="en-US" noProof="0" dirty="0"/>
              </a:p>
            </p:txBody>
          </p:sp>
        </mc:Choice>
        <mc:Fallback xmlns="">
          <p:sp>
            <p:nvSpPr>
              <p:cNvPr id="41" name="TextBox 40">
                <a:extLst>
                  <a:ext uri="{FF2B5EF4-FFF2-40B4-BE49-F238E27FC236}">
                    <a16:creationId xmlns:a16="http://schemas.microsoft.com/office/drawing/2014/main" id="{CE9FC39E-5635-ECB0-0044-25F4D165D8AF}"/>
                  </a:ext>
                </a:extLst>
              </p:cNvPr>
              <p:cNvSpPr txBox="1">
                <a:spLocks noRot="1" noChangeAspect="1" noMove="1" noResize="1" noEditPoints="1" noAdjustHandles="1" noChangeArrowheads="1" noChangeShapeType="1" noTextEdit="1"/>
              </p:cNvSpPr>
              <p:nvPr/>
            </p:nvSpPr>
            <p:spPr>
              <a:xfrm>
                <a:off x="8419098" y="805490"/>
                <a:ext cx="3235275" cy="1807546"/>
              </a:xfrm>
              <a:prstGeom prst="rect">
                <a:avLst/>
              </a:prstGeom>
              <a:blipFill>
                <a:blip r:embed="rId7"/>
                <a:stretch>
                  <a:fillRect l="-1507" t="-1684"/>
                </a:stretch>
              </a:blipFill>
            </p:spPr>
            <p:txBody>
              <a:bodyPr/>
              <a:lstStyle/>
              <a:p>
                <a:r>
                  <a:rPr lang="fr-FR">
                    <a:noFill/>
                  </a:rPr>
                  <a:t> </a:t>
                </a:r>
              </a:p>
            </p:txBody>
          </p:sp>
        </mc:Fallback>
      </mc:AlternateContent>
      <p:sp>
        <p:nvSpPr>
          <p:cNvPr id="4" name="TextBox 3">
            <a:extLst>
              <a:ext uri="{FF2B5EF4-FFF2-40B4-BE49-F238E27FC236}">
                <a16:creationId xmlns:a16="http://schemas.microsoft.com/office/drawing/2014/main" id="{D5BEC56B-FC55-7D8A-F5C4-6E6A433EEFFA}"/>
              </a:ext>
            </a:extLst>
          </p:cNvPr>
          <p:cNvSpPr txBox="1"/>
          <p:nvPr/>
        </p:nvSpPr>
        <p:spPr>
          <a:xfrm>
            <a:off x="-261256" y="2154462"/>
            <a:ext cx="2542591" cy="369332"/>
          </a:xfrm>
          <a:prstGeom prst="rect">
            <a:avLst/>
          </a:prstGeom>
          <a:noFill/>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noProof="0" dirty="0">
                <a:solidFill>
                  <a:srgbClr val="000000"/>
                </a:solidFill>
                <a:latin typeface="Calibri"/>
              </a:rPr>
              <a:t>Magnetic </a:t>
            </a:r>
            <a:r>
              <a:rPr lang="en-US" noProof="0" dirty="0">
                <a:solidFill>
                  <a:srgbClr val="000000"/>
                </a:solidFill>
                <a:latin typeface="Calibri"/>
              </a:rPr>
              <a:t>d</a:t>
            </a:r>
            <a:r>
              <a:rPr lang="en-US" sz="1800" noProof="0" dirty="0">
                <a:solidFill>
                  <a:srgbClr val="000000"/>
                </a:solidFill>
                <a:latin typeface="Calibri"/>
              </a:rPr>
              <a:t>ipole</a:t>
            </a:r>
          </a:p>
        </p:txBody>
      </p:sp>
      <p:sp>
        <p:nvSpPr>
          <p:cNvPr id="5" name="TextBox 4">
            <a:extLst>
              <a:ext uri="{FF2B5EF4-FFF2-40B4-BE49-F238E27FC236}">
                <a16:creationId xmlns:a16="http://schemas.microsoft.com/office/drawing/2014/main" id="{8FBCBE67-425F-155D-641A-93923C4B473E}"/>
              </a:ext>
            </a:extLst>
          </p:cNvPr>
          <p:cNvSpPr txBox="1"/>
          <p:nvPr/>
        </p:nvSpPr>
        <p:spPr>
          <a:xfrm>
            <a:off x="-214899" y="4454943"/>
            <a:ext cx="2542591" cy="369332"/>
          </a:xfrm>
          <a:prstGeom prst="rect">
            <a:avLst/>
          </a:prstGeom>
          <a:noFill/>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noProof="0" dirty="0">
                <a:solidFill>
                  <a:srgbClr val="000000"/>
                </a:solidFill>
                <a:latin typeface="Calibri"/>
              </a:rPr>
              <a:t>Magnetic </a:t>
            </a:r>
            <a:r>
              <a:rPr lang="en-US" noProof="0" dirty="0">
                <a:solidFill>
                  <a:srgbClr val="000000"/>
                </a:solidFill>
                <a:latin typeface="Calibri"/>
              </a:rPr>
              <a:t>o</a:t>
            </a:r>
            <a:r>
              <a:rPr lang="en-US" sz="1800" noProof="0" dirty="0">
                <a:solidFill>
                  <a:srgbClr val="000000"/>
                </a:solidFill>
                <a:latin typeface="Calibri"/>
              </a:rPr>
              <a:t>ctupole</a:t>
            </a:r>
          </a:p>
        </p:txBody>
      </p:sp>
      <p:sp>
        <p:nvSpPr>
          <p:cNvPr id="6" name="TextBox 5">
            <a:extLst>
              <a:ext uri="{FF2B5EF4-FFF2-40B4-BE49-F238E27FC236}">
                <a16:creationId xmlns:a16="http://schemas.microsoft.com/office/drawing/2014/main" id="{507B3960-A21A-AEF0-42EB-252DD20C541D}"/>
              </a:ext>
            </a:extLst>
          </p:cNvPr>
          <p:cNvSpPr txBox="1"/>
          <p:nvPr/>
        </p:nvSpPr>
        <p:spPr>
          <a:xfrm>
            <a:off x="-261257" y="3196675"/>
            <a:ext cx="2542591" cy="369332"/>
          </a:xfrm>
          <a:prstGeom prst="rect">
            <a:avLst/>
          </a:prstGeom>
          <a:noFill/>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noProof="0" dirty="0">
                <a:solidFill>
                  <a:srgbClr val="000000"/>
                </a:solidFill>
                <a:latin typeface="Calibri"/>
              </a:rPr>
              <a:t>Electric quadrupole</a:t>
            </a:r>
          </a:p>
        </p:txBody>
      </p:sp>
    </p:spTree>
    <p:extLst>
      <p:ext uri="{BB962C8B-B14F-4D97-AF65-F5344CB8AC3E}">
        <p14:creationId xmlns:p14="http://schemas.microsoft.com/office/powerpoint/2010/main" val="3931236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8D92F5-DEB3-A326-3561-8719DACA32EA}"/>
              </a:ext>
            </a:extLst>
          </p:cNvPr>
          <p:cNvSpPr>
            <a:spLocks noGrp="1"/>
          </p:cNvSpPr>
          <p:nvPr>
            <p:ph type="sldNum" sz="quarter" idx="12"/>
          </p:nvPr>
        </p:nvSpPr>
        <p:spPr/>
        <p:txBody>
          <a:bodyPr/>
          <a:lstStyle/>
          <a:p>
            <a:fld id="{0A297500-7527-634B-90F4-69D0994C32B4}" type="slidenum">
              <a:rPr lang="en-US" noProof="0" smtClean="0"/>
              <a:t>9</a:t>
            </a:fld>
            <a:endParaRPr lang="en-US" noProof="0" dirty="0"/>
          </a:p>
        </p:txBody>
      </p:sp>
      <p:sp>
        <p:nvSpPr>
          <p:cNvPr id="4" name="Title 3">
            <a:extLst>
              <a:ext uri="{FF2B5EF4-FFF2-40B4-BE49-F238E27FC236}">
                <a16:creationId xmlns:a16="http://schemas.microsoft.com/office/drawing/2014/main" id="{9C206DA8-E1A8-BC40-03A5-E2203F5ADB2A}"/>
              </a:ext>
            </a:extLst>
          </p:cNvPr>
          <p:cNvSpPr>
            <a:spLocks noGrp="1"/>
          </p:cNvSpPr>
          <p:nvPr>
            <p:ph type="title"/>
          </p:nvPr>
        </p:nvSpPr>
        <p:spPr/>
        <p:txBody>
          <a:bodyPr/>
          <a:lstStyle/>
          <a:p>
            <a:r>
              <a:rPr lang="en-US" noProof="0" dirty="0"/>
              <a:t>Magnetic octupole moments: sensitive probe</a:t>
            </a:r>
          </a:p>
        </p:txBody>
      </p:sp>
      <p:sp>
        <p:nvSpPr>
          <p:cNvPr id="7" name="TextBox 6">
            <a:extLst>
              <a:ext uri="{FF2B5EF4-FFF2-40B4-BE49-F238E27FC236}">
                <a16:creationId xmlns:a16="http://schemas.microsoft.com/office/drawing/2014/main" id="{7B6BFD02-F41D-BA61-789E-9256ED1718D1}"/>
              </a:ext>
            </a:extLst>
          </p:cNvPr>
          <p:cNvSpPr txBox="1"/>
          <p:nvPr/>
        </p:nvSpPr>
        <p:spPr>
          <a:xfrm>
            <a:off x="6468461" y="1860121"/>
            <a:ext cx="4677509" cy="3416320"/>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400" b="0" i="0" u="none" strike="noStrike" cap="none" normalizeH="0" baseline="0" noProof="0" dirty="0">
                <a:ln>
                  <a:noFill/>
                </a:ln>
                <a:solidFill>
                  <a:schemeClr val="tx1"/>
                </a:solidFill>
                <a:effectLst/>
                <a:ea typeface="Times New Roman" panose="02020603050405020304" pitchFamily="18" charset="0"/>
              </a:rPr>
              <a:t>Theoretical work based on density functional theory (DFT) calculations, for the Indium (Z=49) isotopic chain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2400" noProof="0" dirty="0">
              <a:ea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400" b="0" i="0" u="none" strike="noStrike" cap="none" normalizeH="0" baseline="0" noProof="0" dirty="0">
                <a:ln>
                  <a:noFill/>
                </a:ln>
                <a:solidFill>
                  <a:schemeClr val="tx1"/>
                </a:solidFill>
                <a:effectLst/>
                <a:ea typeface="Times New Roman" panose="02020603050405020304" pitchFamily="18" charset="0"/>
              </a:rPr>
              <a:t>µ only drops 15% away from the closed </a:t>
            </a:r>
            <a:r>
              <a:rPr kumimoji="0" lang="en-US" sz="2400" b="0" i="1" u="none" strike="noStrike" cap="none" normalizeH="0" baseline="0" noProof="0" dirty="0">
                <a:ln>
                  <a:noFill/>
                </a:ln>
                <a:solidFill>
                  <a:schemeClr val="tx1"/>
                </a:solidFill>
                <a:effectLst/>
                <a:ea typeface="Times New Roman" panose="02020603050405020304" pitchFamily="18" charset="0"/>
              </a:rPr>
              <a:t>N=</a:t>
            </a:r>
            <a:r>
              <a:rPr kumimoji="0" lang="en-US" sz="2400" b="0" i="0" u="none" strike="noStrike" cap="none" normalizeH="0" baseline="0" noProof="0" dirty="0">
                <a:ln>
                  <a:noFill/>
                </a:ln>
                <a:solidFill>
                  <a:schemeClr val="tx1"/>
                </a:solidFill>
                <a:effectLst/>
                <a:ea typeface="Times New Roman" panose="02020603050405020304" pitchFamily="18" charset="0"/>
              </a:rPr>
              <a:t>82</a:t>
            </a:r>
            <a:r>
              <a:rPr lang="en-US" sz="2400" noProof="0" dirty="0">
                <a:effectLst/>
                <a:ea typeface="Times New Roman" panose="02020603050405020304" pitchFamily="18" charset="0"/>
                <a:cs typeface="Arial" panose="020B0604020202020204" pitchFamily="34" charset="0"/>
              </a:rPr>
              <a:t> (</a:t>
            </a:r>
            <a:r>
              <a:rPr lang="en-US" sz="2400" baseline="30000" noProof="0" dirty="0">
                <a:ea typeface="Times New Roman" panose="02020603050405020304" pitchFamily="18" charset="0"/>
                <a:cs typeface="Arial" panose="020B0604020202020204" pitchFamily="34" charset="0"/>
              </a:rPr>
              <a:t>131</a:t>
            </a:r>
            <a:r>
              <a:rPr lang="en-US" sz="2400" noProof="0" dirty="0">
                <a:effectLst/>
                <a:ea typeface="Times New Roman" panose="02020603050405020304" pitchFamily="18" charset="0"/>
                <a:cs typeface="Arial" panose="020B0604020202020204" pitchFamily="34" charset="0"/>
              </a:rPr>
              <a:t>In)</a:t>
            </a:r>
            <a:r>
              <a:rPr kumimoji="0" lang="en-US" sz="2400" b="0" i="0" u="none" strike="noStrike" cap="none" normalizeH="0" baseline="0" noProof="0" dirty="0">
                <a:ln>
                  <a:noFill/>
                </a:ln>
                <a:solidFill>
                  <a:schemeClr val="tx1"/>
                </a:solidFill>
                <a:effectLst/>
                <a:ea typeface="Times New Roman" panose="02020603050405020304" pitchFamily="18" charset="0"/>
              </a:rPr>
              <a:t> shell, Ω drops by 70%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2400" noProof="0" dirty="0">
              <a:ea typeface="Times New Roman" panose="02020603050405020304" pitchFamily="18" charset="0"/>
            </a:endParaRPr>
          </a:p>
        </p:txBody>
      </p:sp>
      <p:sp>
        <p:nvSpPr>
          <p:cNvPr id="5" name="TextBox 4">
            <a:extLst>
              <a:ext uri="{FF2B5EF4-FFF2-40B4-BE49-F238E27FC236}">
                <a16:creationId xmlns:a16="http://schemas.microsoft.com/office/drawing/2014/main" id="{A92AFCA4-C3B3-D145-4946-1C4EFA951103}"/>
              </a:ext>
            </a:extLst>
          </p:cNvPr>
          <p:cNvSpPr txBox="1"/>
          <p:nvPr/>
        </p:nvSpPr>
        <p:spPr>
          <a:xfrm>
            <a:off x="7315199" y="6312196"/>
            <a:ext cx="4181475" cy="461665"/>
          </a:xfrm>
          <a:prstGeom prst="rect">
            <a:avLst/>
          </a:prstGeom>
          <a:noFill/>
        </p:spPr>
        <p:txBody>
          <a:bodyPr wrap="square">
            <a:spAutoFit/>
          </a:bodyPr>
          <a:lstStyle/>
          <a:p>
            <a:pPr algn="r"/>
            <a:r>
              <a:rPr lang="en-US" sz="1200" noProof="0" dirty="0">
                <a:effectLst/>
              </a:rPr>
              <a:t>Vernon, A. R. </a:t>
            </a:r>
            <a:r>
              <a:rPr lang="en-US" sz="1200" i="1" noProof="0" dirty="0">
                <a:effectLst/>
              </a:rPr>
              <a:t>et al.</a:t>
            </a:r>
            <a:r>
              <a:rPr lang="en-US" sz="1200" noProof="0" dirty="0">
                <a:effectLst/>
              </a:rPr>
              <a:t> Nuclear moments of indium isotopes reveal abrupt change at magic number 82. </a:t>
            </a:r>
            <a:r>
              <a:rPr lang="en-US" sz="1200" i="1" noProof="0" dirty="0">
                <a:effectLst/>
              </a:rPr>
              <a:t>Nature</a:t>
            </a:r>
            <a:r>
              <a:rPr lang="en-US" sz="1200" noProof="0" dirty="0">
                <a:effectLst/>
              </a:rPr>
              <a:t> </a:t>
            </a:r>
            <a:r>
              <a:rPr lang="en-US" sz="1200" b="1" noProof="0" dirty="0">
                <a:effectLst/>
              </a:rPr>
              <a:t>607</a:t>
            </a:r>
            <a:r>
              <a:rPr lang="en-US" sz="1200" noProof="0" dirty="0">
                <a:effectLst/>
              </a:rPr>
              <a:t>(2022).</a:t>
            </a:r>
          </a:p>
        </p:txBody>
      </p:sp>
      <p:grpSp>
        <p:nvGrpSpPr>
          <p:cNvPr id="26" name="Group 25">
            <a:extLst>
              <a:ext uri="{FF2B5EF4-FFF2-40B4-BE49-F238E27FC236}">
                <a16:creationId xmlns:a16="http://schemas.microsoft.com/office/drawing/2014/main" id="{CCD6C408-FAE7-8518-36E9-CE2C31B950AD}"/>
              </a:ext>
            </a:extLst>
          </p:cNvPr>
          <p:cNvGrpSpPr/>
          <p:nvPr/>
        </p:nvGrpSpPr>
        <p:grpSpPr>
          <a:xfrm>
            <a:off x="76200" y="1286035"/>
            <a:ext cx="6302723" cy="4564492"/>
            <a:chOff x="76200" y="909294"/>
            <a:chExt cx="7363779" cy="5515319"/>
          </a:xfrm>
        </p:grpSpPr>
        <p:pic>
          <p:nvPicPr>
            <p:cNvPr id="16" name="Picture 15">
              <a:extLst>
                <a:ext uri="{FF2B5EF4-FFF2-40B4-BE49-F238E27FC236}">
                  <a16:creationId xmlns:a16="http://schemas.microsoft.com/office/drawing/2014/main" id="{203AD87D-7D40-543E-E5BD-C23124E561DB}"/>
                </a:ext>
              </a:extLst>
            </p:cNvPr>
            <p:cNvPicPr>
              <a:picLocks noChangeAspect="1"/>
            </p:cNvPicPr>
            <p:nvPr/>
          </p:nvPicPr>
          <p:blipFill>
            <a:blip r:embed="rId3"/>
            <a:stretch>
              <a:fillRect/>
            </a:stretch>
          </p:blipFill>
          <p:spPr>
            <a:xfrm>
              <a:off x="76200" y="909294"/>
              <a:ext cx="7363779" cy="5515319"/>
            </a:xfrm>
            <a:prstGeom prst="rect">
              <a:avLst/>
            </a:prstGeom>
          </p:spPr>
        </p:pic>
        <p:cxnSp>
          <p:nvCxnSpPr>
            <p:cNvPr id="17" name="Straight Connector 16">
              <a:extLst>
                <a:ext uri="{FF2B5EF4-FFF2-40B4-BE49-F238E27FC236}">
                  <a16:creationId xmlns:a16="http://schemas.microsoft.com/office/drawing/2014/main" id="{258E109C-2D6C-928B-F3EB-960FC35D5505}"/>
                </a:ext>
              </a:extLst>
            </p:cNvPr>
            <p:cNvCxnSpPr>
              <a:cxnSpLocks/>
            </p:cNvCxnSpPr>
            <p:nvPr/>
          </p:nvCxnSpPr>
          <p:spPr>
            <a:xfrm flipH="1">
              <a:off x="1163397" y="4427657"/>
              <a:ext cx="5390596" cy="0"/>
            </a:xfrm>
            <a:prstGeom prst="line">
              <a:avLst/>
            </a:prstGeom>
            <a:ln w="28575">
              <a:solidFill>
                <a:schemeClr val="accent1">
                  <a:alpha val="55000"/>
                </a:schemeClr>
              </a:solidFill>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4DBF5723-8308-1C5A-1BC3-139AC733A77F}"/>
                </a:ext>
              </a:extLst>
            </p:cNvPr>
            <p:cNvSpPr/>
            <p:nvPr/>
          </p:nvSpPr>
          <p:spPr>
            <a:xfrm>
              <a:off x="4614767" y="1516236"/>
              <a:ext cx="297180" cy="71450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Arrow: Down 18">
              <a:extLst>
                <a:ext uri="{FF2B5EF4-FFF2-40B4-BE49-F238E27FC236}">
                  <a16:creationId xmlns:a16="http://schemas.microsoft.com/office/drawing/2014/main" id="{66427C1F-DD93-A0AA-7DBA-E170FBCF492A}"/>
                </a:ext>
              </a:extLst>
            </p:cNvPr>
            <p:cNvSpPr/>
            <p:nvPr/>
          </p:nvSpPr>
          <p:spPr>
            <a:xfrm>
              <a:off x="5286915" y="1516237"/>
              <a:ext cx="297180" cy="291141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Box 19">
              <a:extLst>
                <a:ext uri="{FF2B5EF4-FFF2-40B4-BE49-F238E27FC236}">
                  <a16:creationId xmlns:a16="http://schemas.microsoft.com/office/drawing/2014/main" id="{08DCDF22-BA05-90E8-DB78-8B10FEEE944F}"/>
                </a:ext>
              </a:extLst>
            </p:cNvPr>
            <p:cNvSpPr txBox="1"/>
            <p:nvPr/>
          </p:nvSpPr>
          <p:spPr>
            <a:xfrm>
              <a:off x="3923471" y="1555445"/>
              <a:ext cx="699230" cy="369332"/>
            </a:xfrm>
            <a:prstGeom prst="rect">
              <a:avLst/>
            </a:prstGeom>
            <a:noFill/>
          </p:spPr>
          <p:txBody>
            <a:bodyPr wrap="none" rtlCol="0">
              <a:spAutoFit/>
            </a:bodyPr>
            <a:lstStyle/>
            <a:p>
              <a:r>
                <a:rPr lang="en-US" noProof="0" dirty="0"/>
                <a:t>~15%</a:t>
              </a:r>
            </a:p>
          </p:txBody>
        </p:sp>
        <p:sp>
          <p:nvSpPr>
            <p:cNvPr id="21" name="TextBox 20">
              <a:extLst>
                <a:ext uri="{FF2B5EF4-FFF2-40B4-BE49-F238E27FC236}">
                  <a16:creationId xmlns:a16="http://schemas.microsoft.com/office/drawing/2014/main" id="{53505A77-F7A8-3D44-358D-9B6366B428CF}"/>
                </a:ext>
              </a:extLst>
            </p:cNvPr>
            <p:cNvSpPr txBox="1"/>
            <p:nvPr/>
          </p:nvSpPr>
          <p:spPr>
            <a:xfrm>
              <a:off x="4486628" y="3373036"/>
              <a:ext cx="699230" cy="369332"/>
            </a:xfrm>
            <a:prstGeom prst="rect">
              <a:avLst/>
            </a:prstGeom>
            <a:noFill/>
          </p:spPr>
          <p:txBody>
            <a:bodyPr wrap="none" rtlCol="0">
              <a:spAutoFit/>
            </a:bodyPr>
            <a:lstStyle/>
            <a:p>
              <a:r>
                <a:rPr lang="en-US" b="1" noProof="0" dirty="0"/>
                <a:t>~70%</a:t>
              </a:r>
            </a:p>
          </p:txBody>
        </p:sp>
        <p:cxnSp>
          <p:nvCxnSpPr>
            <p:cNvPr id="22" name="Straight Connector 21">
              <a:extLst>
                <a:ext uri="{FF2B5EF4-FFF2-40B4-BE49-F238E27FC236}">
                  <a16:creationId xmlns:a16="http://schemas.microsoft.com/office/drawing/2014/main" id="{0349F157-5073-5654-F0BB-D852FE1ECF6C}"/>
                </a:ext>
              </a:extLst>
            </p:cNvPr>
            <p:cNvCxnSpPr>
              <a:cxnSpLocks/>
            </p:cNvCxnSpPr>
            <p:nvPr/>
          </p:nvCxnSpPr>
          <p:spPr>
            <a:xfrm flipH="1">
              <a:off x="1210532" y="2230743"/>
              <a:ext cx="5390596" cy="2"/>
            </a:xfrm>
            <a:prstGeom prst="line">
              <a:avLst/>
            </a:prstGeom>
            <a:ln w="28575">
              <a:solidFill>
                <a:schemeClr val="accent1">
                  <a:alpha val="5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D64515-11C4-11E4-331E-84FAFE63262D}"/>
                </a:ext>
              </a:extLst>
            </p:cNvPr>
            <p:cNvCxnSpPr>
              <a:cxnSpLocks/>
            </p:cNvCxnSpPr>
            <p:nvPr/>
          </p:nvCxnSpPr>
          <p:spPr>
            <a:xfrm flipH="1" flipV="1">
              <a:off x="3444999" y="1516236"/>
              <a:ext cx="3165556" cy="1"/>
            </a:xfrm>
            <a:prstGeom prst="line">
              <a:avLst/>
            </a:prstGeom>
            <a:ln w="28575">
              <a:solidFill>
                <a:schemeClr val="accent1">
                  <a:alpha val="5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76CCEAE-4337-A5E0-9D14-38698D2A6889}"/>
                </a:ext>
              </a:extLst>
            </p:cNvPr>
            <p:cNvSpPr txBox="1"/>
            <p:nvPr/>
          </p:nvSpPr>
          <p:spPr>
            <a:xfrm>
              <a:off x="1526214" y="2491138"/>
              <a:ext cx="1904817" cy="369332"/>
            </a:xfrm>
            <a:prstGeom prst="rect">
              <a:avLst/>
            </a:prstGeom>
            <a:solidFill>
              <a:schemeClr val="bg1"/>
            </a:solidFill>
          </p:spPr>
          <p:txBody>
            <a:bodyPr wrap="none" rtlCol="0">
              <a:spAutoFit/>
            </a:bodyPr>
            <a:lstStyle/>
            <a:p>
              <a:r>
                <a:rPr lang="en-US" noProof="0" dirty="0">
                  <a:solidFill>
                    <a:schemeClr val="accent1">
                      <a:lumMod val="75000"/>
                    </a:schemeClr>
                  </a:solidFill>
                </a:rPr>
                <a:t>Vernon et al. 2022</a:t>
              </a:r>
            </a:p>
          </p:txBody>
        </p:sp>
        <p:sp>
          <p:nvSpPr>
            <p:cNvPr id="25" name="TextBox 24">
              <a:extLst>
                <a:ext uri="{FF2B5EF4-FFF2-40B4-BE49-F238E27FC236}">
                  <a16:creationId xmlns:a16="http://schemas.microsoft.com/office/drawing/2014/main" id="{56968B2A-43F1-1975-E6FF-4B329E030EEF}"/>
                </a:ext>
              </a:extLst>
            </p:cNvPr>
            <p:cNvSpPr txBox="1"/>
            <p:nvPr/>
          </p:nvSpPr>
          <p:spPr>
            <a:xfrm>
              <a:off x="869063" y="3168798"/>
              <a:ext cx="3429293" cy="780968"/>
            </a:xfrm>
            <a:prstGeom prst="rect">
              <a:avLst/>
            </a:prstGeom>
            <a:solidFill>
              <a:schemeClr val="bg1"/>
            </a:solidFill>
          </p:spPr>
          <p:txBody>
            <a:bodyPr wrap="none" rtlCol="0">
              <a:spAutoFit/>
            </a:bodyPr>
            <a:lstStyle/>
            <a:p>
              <a:r>
                <a:rPr lang="en-US" noProof="0" dirty="0">
                  <a:solidFill>
                    <a:srgbClr val="FF0000"/>
                  </a:solidFill>
                </a:rPr>
                <a:t>de Groote RP, </a:t>
              </a:r>
              <a:r>
                <a:rPr lang="en-US" noProof="0" dirty="0" err="1">
                  <a:solidFill>
                    <a:srgbClr val="FF0000"/>
                  </a:solidFill>
                </a:rPr>
                <a:t>Dobaczewski</a:t>
              </a:r>
              <a:r>
                <a:rPr lang="en-US" noProof="0" dirty="0">
                  <a:solidFill>
                    <a:srgbClr val="FF0000"/>
                  </a:solidFill>
                </a:rPr>
                <a:t> J,</a:t>
              </a:r>
            </a:p>
            <a:p>
              <a:r>
                <a:rPr lang="en-US" noProof="0" dirty="0">
                  <a:solidFill>
                    <a:srgbClr val="FF0000"/>
                  </a:solidFill>
                </a:rPr>
                <a:t> et al. (2025), to be published</a:t>
              </a:r>
            </a:p>
          </p:txBody>
        </p:sp>
      </p:grpSp>
    </p:spTree>
    <p:extLst>
      <p:ext uri="{BB962C8B-B14F-4D97-AF65-F5344CB8AC3E}">
        <p14:creationId xmlns:p14="http://schemas.microsoft.com/office/powerpoint/2010/main" val="970941299"/>
      </p:ext>
    </p:extLst>
  </p:cSld>
  <p:clrMapOvr>
    <a:masterClrMapping/>
  </p:clrMapOvr>
</p:sld>
</file>

<file path=ppt/theme/theme1.xml><?xml version="1.0" encoding="utf-8"?>
<a:theme xmlns:a="http://schemas.openxmlformats.org/drawingml/2006/main" name="Theme Pierr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Pierre" id="{C6C66328-C14D-40CA-BDB7-EB1ADA3EB22C}" vid="{050F9C6E-2211-4E08-AA2A-1E07327F42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Pierre</Template>
  <TotalTime>34736</TotalTime>
  <Words>2377</Words>
  <Application>Microsoft Office PowerPoint</Application>
  <PresentationFormat>Widescreen</PresentationFormat>
  <Paragraphs>481</Paragraphs>
  <Slides>42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Narrow</vt:lpstr>
      <vt:lpstr>Calibri</vt:lpstr>
      <vt:lpstr>Cambria Math</vt:lpstr>
      <vt:lpstr>Helvetica</vt:lpstr>
      <vt:lpstr>Times New Roman</vt:lpstr>
      <vt:lpstr>Theme Pierre</vt:lpstr>
      <vt:lpstr>RF-laser double-resonance spectroscopy in a gas jet : results and perspectives </vt:lpstr>
      <vt:lpstr>Motivation</vt:lpstr>
      <vt:lpstr>Atomic nuclei</vt:lpstr>
      <vt:lpstr>Laser spectroscopy for nuclear structure</vt:lpstr>
      <vt:lpstr>Context : Precision frontier in RIB studies</vt:lpstr>
      <vt:lpstr>An exemple : Nuclear magnetic octupole moment</vt:lpstr>
      <vt:lpstr>Electromagnetic multipole moments</vt:lpstr>
      <vt:lpstr>Electric and magnetic moment operators</vt:lpstr>
      <vt:lpstr>Magnetic octupole moments: sensitive probe</vt:lpstr>
      <vt:lpstr> How ? : Spectroscopy</vt:lpstr>
      <vt:lpstr> How ? : Spectroscopy</vt:lpstr>
      <vt:lpstr>In-gas jet Laser-Radiofrequency double resonance</vt:lpstr>
      <vt:lpstr>State of the art</vt:lpstr>
      <vt:lpstr>State of the art</vt:lpstr>
      <vt:lpstr>Laser - RF</vt:lpstr>
      <vt:lpstr>Laser - RF</vt:lpstr>
      <vt:lpstr>Laser - RF</vt:lpstr>
      <vt:lpstr>Proof of concept</vt:lpstr>
      <vt:lpstr>Proof of concept</vt:lpstr>
      <vt:lpstr>Proof of concept</vt:lpstr>
      <vt:lpstr>Coherent excitation </vt:lpstr>
      <vt:lpstr>Proof of concept</vt:lpstr>
      <vt:lpstr>Ramsey Interferometry</vt:lpstr>
      <vt:lpstr>Ramsey Interferometry</vt:lpstr>
      <vt:lpstr>Ramsey Interferometry</vt:lpstr>
      <vt:lpstr>Proof of concept</vt:lpstr>
      <vt:lpstr>Proof of concept</vt:lpstr>
      <vt:lpstr>Future of the experiment</vt:lpstr>
      <vt:lpstr>Future of the experiment </vt:lpstr>
      <vt:lpstr>Future of the experiment</vt:lpstr>
      <vt:lpstr>Future of the experiment</vt:lpstr>
      <vt:lpstr>Future of the Experiment</vt:lpstr>
      <vt:lpstr>Conclusion</vt:lpstr>
      <vt:lpstr>Thank You</vt:lpstr>
      <vt:lpstr>Supplemental</vt:lpstr>
      <vt:lpstr>An example: isotope shifts of electronic energies probe nuclear and fundamental physics</vt:lpstr>
      <vt:lpstr>Atomic structure as a probe for nuclear structure</vt:lpstr>
      <vt:lpstr>Wider context: higher-precision spectroscopy of radioactive ions</vt:lpstr>
      <vt:lpstr>King plots</vt:lpstr>
      <vt:lpstr>Isotope shifts in more detail…</vt:lpstr>
      <vt:lpstr>Isotope shifts in more detail…</vt:lpstr>
      <vt:lpstr>Non-linear king plots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Probing the nuclear magnetic octupole moment of trapped Sr ions</dc:title>
  <dc:creator>PC</dc:creator>
  <cp:lastModifiedBy>Home</cp:lastModifiedBy>
  <cp:revision>98</cp:revision>
  <cp:lastPrinted>2025-12-18T10:10:04Z</cp:lastPrinted>
  <dcterms:created xsi:type="dcterms:W3CDTF">2024-05-30T05:28:26Z</dcterms:created>
  <dcterms:modified xsi:type="dcterms:W3CDTF">2026-03-17T11:45:27Z</dcterms:modified>
</cp:coreProperties>
</file>