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 id="2147483694" r:id="rId2"/>
  </p:sldMasterIdLst>
  <p:notesMasterIdLst>
    <p:notesMasterId r:id="rId39"/>
  </p:notesMasterIdLst>
  <p:handoutMasterIdLst>
    <p:handoutMasterId r:id="rId40"/>
  </p:handoutMasterIdLst>
  <p:sldIdLst>
    <p:sldId id="268" r:id="rId3"/>
    <p:sldId id="288" r:id="rId4"/>
    <p:sldId id="278" r:id="rId5"/>
    <p:sldId id="294" r:id="rId6"/>
    <p:sldId id="358" r:id="rId7"/>
    <p:sldId id="289" r:id="rId8"/>
    <p:sldId id="286" r:id="rId9"/>
    <p:sldId id="363" r:id="rId10"/>
    <p:sldId id="367" r:id="rId11"/>
    <p:sldId id="297" r:id="rId12"/>
    <p:sldId id="325" r:id="rId13"/>
    <p:sldId id="366" r:id="rId14"/>
    <p:sldId id="354" r:id="rId15"/>
    <p:sldId id="361" r:id="rId16"/>
    <p:sldId id="359" r:id="rId17"/>
    <p:sldId id="365" r:id="rId18"/>
    <p:sldId id="295" r:id="rId19"/>
    <p:sldId id="279" r:id="rId20"/>
    <p:sldId id="269" r:id="rId21"/>
    <p:sldId id="274" r:id="rId22"/>
    <p:sldId id="356" r:id="rId23"/>
    <p:sldId id="364" r:id="rId24"/>
    <p:sldId id="326" r:id="rId25"/>
    <p:sldId id="335" r:id="rId26"/>
    <p:sldId id="336" r:id="rId27"/>
    <p:sldId id="340" r:id="rId28"/>
    <p:sldId id="275" r:id="rId29"/>
    <p:sldId id="357" r:id="rId30"/>
    <p:sldId id="360" r:id="rId31"/>
    <p:sldId id="291" r:id="rId32"/>
    <p:sldId id="280" r:id="rId33"/>
    <p:sldId id="270" r:id="rId34"/>
    <p:sldId id="293" r:id="rId35"/>
    <p:sldId id="287" r:id="rId36"/>
    <p:sldId id="296" r:id="rId37"/>
    <p:sldId id="281" r:id="rId3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F6C"/>
    <a:srgbClr val="1D8DB0"/>
    <a:srgbClr val="0070C0"/>
    <a:srgbClr val="82CAE9"/>
    <a:srgbClr val="000000"/>
    <a:srgbClr val="E10010"/>
    <a:srgbClr val="F69350"/>
    <a:srgbClr val="8A3AB6"/>
    <a:srgbClr val="EF3340"/>
    <a:srgbClr val="054F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71445" autoAdjust="0"/>
  </p:normalViewPr>
  <p:slideViewPr>
    <p:cSldViewPr snapToGrid="0" snapToObjects="1">
      <p:cViewPr varScale="1">
        <p:scale>
          <a:sx n="68" d="100"/>
          <a:sy n="68" d="100"/>
        </p:scale>
        <p:origin x="1214" y="58"/>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58" d="100"/>
          <a:sy n="158" d="100"/>
        </p:scale>
        <p:origin x="4240"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591CCF-F6FD-734B-854A-5BC033593B1E}" type="datetimeFigureOut">
              <a:rPr lang="nl-NL" smtClean="0"/>
              <a:t>16-3-2026</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52A6D4-CD3D-5148-8B70-A84796F20135}" type="slidenum">
              <a:rPr lang="nl-NL" smtClean="0"/>
              <a:t>‹#›</a:t>
            </a:fld>
            <a:endParaRPr lang="nl-NL"/>
          </a:p>
        </p:txBody>
      </p:sp>
    </p:spTree>
    <p:extLst>
      <p:ext uri="{BB962C8B-B14F-4D97-AF65-F5344CB8AC3E}">
        <p14:creationId xmlns:p14="http://schemas.microsoft.com/office/powerpoint/2010/main" val="4589163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C66214-DB21-4647-B5DA-0D17CA592867}" type="datetimeFigureOut">
              <a:rPr lang="nl-NL" smtClean="0"/>
              <a:t>16-3-2026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54E32A-327F-AF4B-8E1F-209FBF93D26D}" type="slidenum">
              <a:rPr lang="nl-NL" smtClean="0"/>
              <a:t>‹#›</a:t>
            </a:fld>
            <a:endParaRPr lang="nl-NL"/>
          </a:p>
        </p:txBody>
      </p:sp>
    </p:spTree>
    <p:extLst>
      <p:ext uri="{BB962C8B-B14F-4D97-AF65-F5344CB8AC3E}">
        <p14:creationId xmlns:p14="http://schemas.microsoft.com/office/powerpoint/2010/main" val="1464046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I’m Robbe and I am a PhD student at the institute of nuclear and radiation physics at KU Leuven. For a couple years, our group has been developing two linear Paul trap setups aimed at high precision optical spectroscopy of radioactive atoms in our labs in Leuven, in Belgium and today I will report you on how far we have come and what the plans are for the future, for Belgium, Jyvaskyla in Finland and finally here in Desir. I know I will </a:t>
            </a:r>
          </a:p>
          <a:p>
            <a:endParaRPr lang="en-US" dirty="0"/>
          </a:p>
        </p:txBody>
      </p:sp>
      <p:sp>
        <p:nvSpPr>
          <p:cNvPr id="4" name="Slide Number Placeholder 3"/>
          <p:cNvSpPr>
            <a:spLocks noGrp="1"/>
          </p:cNvSpPr>
          <p:nvPr>
            <p:ph type="sldNum" sz="quarter" idx="5"/>
          </p:nvPr>
        </p:nvSpPr>
        <p:spPr/>
        <p:txBody>
          <a:bodyPr/>
          <a:lstStyle/>
          <a:p>
            <a:fld id="{8954E32A-327F-AF4B-8E1F-209FBF93D26D}" type="slidenum">
              <a:rPr lang="nl-NL" smtClean="0"/>
              <a:t>1</a:t>
            </a:fld>
            <a:endParaRPr lang="nl-NL"/>
          </a:p>
        </p:txBody>
      </p:sp>
    </p:spTree>
    <p:extLst>
      <p:ext uri="{BB962C8B-B14F-4D97-AF65-F5344CB8AC3E}">
        <p14:creationId xmlns:p14="http://schemas.microsoft.com/office/powerpoint/2010/main" val="1234166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BE"/>
          </a:p>
        </p:txBody>
      </p:sp>
      <p:sp>
        <p:nvSpPr>
          <p:cNvPr id="3" name="Notes Placeholder 2"/>
          <p:cNvSpPr>
            <a:spLocks noGrp="1"/>
          </p:cNvSpPr>
          <p:nvPr>
            <p:ph type="body" idx="1"/>
          </p:nvPr>
        </p:nvSpPr>
        <p:spPr/>
        <p:txBody>
          <a:bodyPr/>
          <a:lstStyle/>
          <a:p>
            <a:r>
              <a:rPr lang="en-US" dirty="0"/>
              <a:t>The working principle of the trap is as follows. Ions are produced by some source, naturally together with some contaminants. You do a first step of mass separation and go through a first bunching and cooling. Afterwards you have a bunches at 10s of keV. To get down to a couple eV’s we have a first stage of deceleration using electrostatic plates. But the ions are still left with a few eV of energy which is many thousands of Kelvin. You could do buffer gas cooling, getting you down to room temperature or cryogenic cooling getting you to a few Kelvin but we decided to take a completely different route, only using laser cooling to lose this energy.</a:t>
            </a:r>
            <a:endParaRPr lang="en-BE" dirty="0"/>
          </a:p>
        </p:txBody>
      </p:sp>
      <p:sp>
        <p:nvSpPr>
          <p:cNvPr id="4" name="Slide Number Placeholder 3"/>
          <p:cNvSpPr>
            <a:spLocks noGrp="1"/>
          </p:cNvSpPr>
          <p:nvPr>
            <p:ph type="sldNum" sz="quarter" idx="5"/>
          </p:nvPr>
        </p:nvSpPr>
        <p:spPr/>
        <p:txBody>
          <a:bodyPr/>
          <a:lstStyle/>
          <a:p>
            <a:fld id="{8954E32A-327F-AF4B-8E1F-209FBF93D26D}" type="slidenum">
              <a:rPr lang="nl-NL" smtClean="0"/>
              <a:t>10</a:t>
            </a:fld>
            <a:endParaRPr lang="nl-NL"/>
          </a:p>
        </p:txBody>
      </p:sp>
    </p:spTree>
    <p:extLst>
      <p:ext uri="{BB962C8B-B14F-4D97-AF65-F5344CB8AC3E}">
        <p14:creationId xmlns:p14="http://schemas.microsoft.com/office/powerpoint/2010/main" val="3330988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41A06-1D54-53F0-B374-F048CCC84D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F72BE1-9470-3CD3-A3BA-A455CADA18BC}"/>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ECE7B470-11F4-376B-152C-96EF4E83ECAE}"/>
              </a:ext>
            </a:extLst>
          </p:cNvPr>
          <p:cNvSpPr>
            <a:spLocks noGrp="1"/>
          </p:cNvSpPr>
          <p:nvPr>
            <p:ph type="body" idx="1"/>
          </p:nvPr>
        </p:nvSpPr>
        <p:spPr/>
        <p:txBody>
          <a:bodyPr/>
          <a:lstStyle/>
          <a:p>
            <a:r>
              <a:rPr lang="en-US" dirty="0"/>
              <a:t>And we have shown this works extremely well, and we are able to create ion crystals in the trap after just a couple of seconds of cooling, which means we have a temperature of a few 10s of </a:t>
            </a:r>
            <a:r>
              <a:rPr lang="en-US" dirty="0" err="1"/>
              <a:t>mK.</a:t>
            </a:r>
            <a:endParaRPr lang="en-BE" dirty="0"/>
          </a:p>
        </p:txBody>
      </p:sp>
      <p:sp>
        <p:nvSpPr>
          <p:cNvPr id="4" name="Slide Number Placeholder 3">
            <a:extLst>
              <a:ext uri="{FF2B5EF4-FFF2-40B4-BE49-F238E27FC236}">
                <a16:creationId xmlns:a16="http://schemas.microsoft.com/office/drawing/2014/main" id="{0E1E5020-1F34-B841-92A9-A2DEAA14A83E}"/>
              </a:ext>
            </a:extLst>
          </p:cNvPr>
          <p:cNvSpPr>
            <a:spLocks noGrp="1"/>
          </p:cNvSpPr>
          <p:nvPr>
            <p:ph type="sldNum" sz="quarter" idx="5"/>
          </p:nvPr>
        </p:nvSpPr>
        <p:spPr/>
        <p:txBody>
          <a:bodyPr/>
          <a:lstStyle/>
          <a:p>
            <a:fld id="{8954E32A-327F-AF4B-8E1F-209FBF93D26D}" type="slidenum">
              <a:rPr lang="nl-NL" smtClean="0"/>
              <a:t>11</a:t>
            </a:fld>
            <a:endParaRPr lang="nl-NL"/>
          </a:p>
        </p:txBody>
      </p:sp>
    </p:spTree>
    <p:extLst>
      <p:ext uri="{BB962C8B-B14F-4D97-AF65-F5344CB8AC3E}">
        <p14:creationId xmlns:p14="http://schemas.microsoft.com/office/powerpoint/2010/main" val="340480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4D7B9-1A42-4CFE-0F02-8FBD0677E1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60074F-C222-5DB8-9DA1-B1A354CDB9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CF3EA2-DEDC-4FAE-7DAD-B5E61579F8BB}"/>
              </a:ext>
            </a:extLst>
          </p:cNvPr>
          <p:cNvSpPr>
            <a:spLocks noGrp="1"/>
          </p:cNvSpPr>
          <p:nvPr>
            <p:ph type="body" idx="1"/>
          </p:nvPr>
        </p:nvSpPr>
        <p:spPr/>
        <p:txBody>
          <a:bodyPr/>
          <a:lstStyle/>
          <a:p>
            <a:r>
              <a:rPr lang="en-US" dirty="0"/>
              <a:t>Before leaving for </a:t>
            </a:r>
            <a:r>
              <a:rPr lang="en-US" dirty="0" err="1"/>
              <a:t>finland</a:t>
            </a:r>
            <a:r>
              <a:rPr lang="en-US" dirty="0"/>
              <a:t>, some data was taken using the trap, also showing the ability to drive this first order forbidden transition. </a:t>
            </a:r>
            <a:endParaRPr lang="en-BE" dirty="0"/>
          </a:p>
        </p:txBody>
      </p:sp>
      <p:sp>
        <p:nvSpPr>
          <p:cNvPr id="4" name="Slide Number Placeholder 3">
            <a:extLst>
              <a:ext uri="{FF2B5EF4-FFF2-40B4-BE49-F238E27FC236}">
                <a16:creationId xmlns:a16="http://schemas.microsoft.com/office/drawing/2014/main" id="{965B8BD6-A23D-3E4D-A855-39259E3D5BED}"/>
              </a:ext>
            </a:extLst>
          </p:cNvPr>
          <p:cNvSpPr>
            <a:spLocks noGrp="1"/>
          </p:cNvSpPr>
          <p:nvPr>
            <p:ph type="sldNum" sz="quarter" idx="5"/>
          </p:nvPr>
        </p:nvSpPr>
        <p:spPr/>
        <p:txBody>
          <a:bodyPr/>
          <a:lstStyle/>
          <a:p>
            <a:fld id="{8954E32A-327F-AF4B-8E1F-209FBF93D26D}" type="slidenum">
              <a:rPr lang="nl-NL" smtClean="0"/>
              <a:t>12</a:t>
            </a:fld>
            <a:endParaRPr lang="nl-NL"/>
          </a:p>
        </p:txBody>
      </p:sp>
    </p:spTree>
    <p:extLst>
      <p:ext uri="{BB962C8B-B14F-4D97-AF65-F5344CB8AC3E}">
        <p14:creationId xmlns:p14="http://schemas.microsoft.com/office/powerpoint/2010/main" val="255581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3AD40-568C-5F73-A797-3DE89B2C4D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6D558A-46B4-44AC-A5E3-F18CE921F298}"/>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ABCD8706-E183-4F38-A4B1-8225069A43E1}"/>
              </a:ext>
            </a:extLst>
          </p:cNvPr>
          <p:cNvSpPr>
            <a:spLocks noGrp="1"/>
          </p:cNvSpPr>
          <p:nvPr>
            <p:ph type="body" idx="1"/>
          </p:nvPr>
        </p:nvSpPr>
        <p:spPr/>
        <p:txBody>
          <a:bodyPr/>
          <a:lstStyle/>
          <a:p>
            <a:r>
              <a:rPr lang="en-US" dirty="0"/>
              <a:t>The next natural step forwards is to install this device in an actual RIB facility and since February this year, one of my colleagues, Stefanos, is exactly doing that, making a copy of the trap in IGISOL, at the university of Jyvaskyla. After building, we will p</a:t>
            </a:r>
            <a:r>
              <a:rPr lang="en-US" sz="1200" kern="1200" dirty="0">
                <a:solidFill>
                  <a:schemeClr val="tx1"/>
                </a:solidFill>
                <a:effectLst/>
                <a:latin typeface="+mn-lt"/>
                <a:ea typeface="+mn-ea"/>
                <a:cs typeface="+mn-cs"/>
              </a:rPr>
              <a:t>rove we can trap and laser cool from a new offline SIS installed for the trap and then repeat the process with fast ions coming from the IGISOL frontend. </a:t>
            </a:r>
            <a:r>
              <a:rPr lang="en-US" dirty="0"/>
              <a:t>These are some pictures of the copy of the trap and the installation in the beamline there</a:t>
            </a:r>
          </a:p>
          <a:p>
            <a:endParaRPr lang="en-US" dirty="0"/>
          </a:p>
          <a:p>
            <a:endParaRPr lang="en-BE" dirty="0"/>
          </a:p>
        </p:txBody>
      </p:sp>
      <p:sp>
        <p:nvSpPr>
          <p:cNvPr id="4" name="Slide Number Placeholder 3">
            <a:extLst>
              <a:ext uri="{FF2B5EF4-FFF2-40B4-BE49-F238E27FC236}">
                <a16:creationId xmlns:a16="http://schemas.microsoft.com/office/drawing/2014/main" id="{D0534945-1AA3-4EF1-CF59-0BC72706765F}"/>
              </a:ext>
            </a:extLst>
          </p:cNvPr>
          <p:cNvSpPr>
            <a:spLocks noGrp="1"/>
          </p:cNvSpPr>
          <p:nvPr>
            <p:ph type="sldNum" sz="quarter" idx="5"/>
          </p:nvPr>
        </p:nvSpPr>
        <p:spPr/>
        <p:txBody>
          <a:bodyPr/>
          <a:lstStyle/>
          <a:p>
            <a:fld id="{8954E32A-327F-AF4B-8E1F-209FBF93D26D}" type="slidenum">
              <a:rPr lang="nl-NL" smtClean="0"/>
              <a:t>13</a:t>
            </a:fld>
            <a:endParaRPr lang="nl-NL"/>
          </a:p>
        </p:txBody>
      </p:sp>
    </p:spTree>
    <p:extLst>
      <p:ext uri="{BB962C8B-B14F-4D97-AF65-F5344CB8AC3E}">
        <p14:creationId xmlns:p14="http://schemas.microsoft.com/office/powerpoint/2010/main" val="2249667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24200-C0A1-90E4-C6A1-B2E11B3DD7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8994C0-9F85-CB59-2762-A76380F601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FD0688-B326-445F-0BB8-2A9B03E4C3E9}"/>
              </a:ext>
            </a:extLst>
          </p:cNvPr>
          <p:cNvSpPr>
            <a:spLocks noGrp="1"/>
          </p:cNvSpPr>
          <p:nvPr>
            <p:ph type="body" idx="1"/>
          </p:nvPr>
        </p:nvSpPr>
        <p:spPr/>
        <p:txBody>
          <a:bodyPr/>
          <a:lstStyle/>
          <a:p>
            <a:r>
              <a:rPr lang="en-US" dirty="0"/>
              <a:t>What does is the long term-plan for the experiments though? I will start with STRIPE </a:t>
            </a:r>
            <a:r>
              <a:rPr lang="en-US" sz="1200" kern="1200" dirty="0">
                <a:solidFill>
                  <a:schemeClr val="tx1"/>
                </a:solidFill>
                <a:effectLst/>
                <a:latin typeface="+mn-lt"/>
                <a:ea typeface="+mn-ea"/>
                <a:cs typeface="+mn-cs"/>
              </a:rPr>
              <a:t>Later in the year, we plan to perform an offline campaign for isotope shifts of stable Sr+ from the IGISOL frontend and we will use this for a proposal for radioactive Sr+ between A=76-100</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ion trap (correct r0/</a:t>
            </a:r>
            <a:r>
              <a:rPr lang="en-US" sz="1200" kern="1200" dirty="0" err="1">
                <a:solidFill>
                  <a:schemeClr val="tx1"/>
                </a:solidFill>
                <a:effectLst/>
                <a:latin typeface="+mn-lt"/>
                <a:ea typeface="+mn-ea"/>
                <a:cs typeface="+mn-cs"/>
              </a:rPr>
              <a:t>r_rod</a:t>
            </a:r>
            <a:r>
              <a:rPr lang="en-US" sz="1200" kern="1200" dirty="0">
                <a:solidFill>
                  <a:schemeClr val="tx1"/>
                </a:solidFill>
                <a:effectLst/>
                <a:latin typeface="+mn-lt"/>
                <a:ea typeface="+mn-ea"/>
                <a:cs typeface="+mn-cs"/>
              </a:rPr>
              <a:t> ratio) and with better amplifier </a:t>
            </a:r>
            <a:r>
              <a:rPr lang="en-US" sz="1200" kern="1200" dirty="0" err="1">
                <a:solidFill>
                  <a:schemeClr val="tx1"/>
                </a:solidFill>
                <a:effectLst/>
                <a:latin typeface="+mn-lt"/>
                <a:ea typeface="+mn-ea"/>
                <a:cs typeface="+mn-cs"/>
              </a:rPr>
              <a:t>etcx</a:t>
            </a:r>
            <a:endParaRPr lang="en-US" sz="1200" kern="1200" dirty="0">
              <a:solidFill>
                <a:schemeClr val="tx1"/>
              </a:solidFill>
              <a:effectLst/>
              <a:latin typeface="+mn-lt"/>
              <a:ea typeface="+mn-ea"/>
              <a:cs typeface="+mn-cs"/>
            </a:endParaRPr>
          </a:p>
          <a:p>
            <a:endParaRPr lang="en-BE" dirty="0"/>
          </a:p>
        </p:txBody>
      </p:sp>
      <p:sp>
        <p:nvSpPr>
          <p:cNvPr id="4" name="Slide Number Placeholder 3">
            <a:extLst>
              <a:ext uri="{FF2B5EF4-FFF2-40B4-BE49-F238E27FC236}">
                <a16:creationId xmlns:a16="http://schemas.microsoft.com/office/drawing/2014/main" id="{9824ADF9-5642-8D0B-96B8-77693C7E17B5}"/>
              </a:ext>
            </a:extLst>
          </p:cNvPr>
          <p:cNvSpPr>
            <a:spLocks noGrp="1"/>
          </p:cNvSpPr>
          <p:nvPr>
            <p:ph type="sldNum" sz="quarter" idx="5"/>
          </p:nvPr>
        </p:nvSpPr>
        <p:spPr/>
        <p:txBody>
          <a:bodyPr/>
          <a:lstStyle/>
          <a:p>
            <a:fld id="{8954E32A-327F-AF4B-8E1F-209FBF93D26D}" type="slidenum">
              <a:rPr lang="nl-NL" smtClean="0"/>
              <a:t>14</a:t>
            </a:fld>
            <a:endParaRPr lang="nl-NL"/>
          </a:p>
        </p:txBody>
      </p:sp>
    </p:spTree>
    <p:extLst>
      <p:ext uri="{BB962C8B-B14F-4D97-AF65-F5344CB8AC3E}">
        <p14:creationId xmlns:p14="http://schemas.microsoft.com/office/powerpoint/2010/main" val="557760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7CF52-1123-4CCD-0DFD-EA89D5156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A6B1DD-FA98-5902-EED3-0EA2063C46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E46F5B-B028-22FD-C27D-97CD73283419}"/>
              </a:ext>
            </a:extLst>
          </p:cNvPr>
          <p:cNvSpPr>
            <a:spLocks noGrp="1"/>
          </p:cNvSpPr>
          <p:nvPr>
            <p:ph type="body" idx="1"/>
          </p:nvPr>
        </p:nvSpPr>
        <p:spPr/>
        <p:txBody>
          <a:bodyPr/>
          <a:lstStyle/>
          <a:p>
            <a:r>
              <a:rPr lang="en-US" dirty="0"/>
              <a:t>To give you a bit of an idea of the longer term plan for both traps, I show you this setup. So as I said, each trap is designed for a goal, the stripe trap for fast deceleration and cooling and biceps for high precision spectroscopy. The idea of course is not to only develop the two separately, even though that has to happen first, but to combine the two. Currently we already have a master student working on designing an ion guide between the two traps. That means that we will be able to produce ion crystals in stripe, and then afterwards transport them to biceps to perform </a:t>
            </a:r>
            <a:r>
              <a:rPr lang="en-US"/>
              <a:t>precision spectroscopy.</a:t>
            </a:r>
            <a:endParaRPr lang="en-BE" dirty="0"/>
          </a:p>
        </p:txBody>
      </p:sp>
      <p:sp>
        <p:nvSpPr>
          <p:cNvPr id="4" name="Slide Number Placeholder 3">
            <a:extLst>
              <a:ext uri="{FF2B5EF4-FFF2-40B4-BE49-F238E27FC236}">
                <a16:creationId xmlns:a16="http://schemas.microsoft.com/office/drawing/2014/main" id="{8DF553E7-C07A-3363-B9C9-8E8A80E2EAF2}"/>
              </a:ext>
            </a:extLst>
          </p:cNvPr>
          <p:cNvSpPr>
            <a:spLocks noGrp="1"/>
          </p:cNvSpPr>
          <p:nvPr>
            <p:ph type="sldNum" sz="quarter" idx="5"/>
          </p:nvPr>
        </p:nvSpPr>
        <p:spPr/>
        <p:txBody>
          <a:bodyPr/>
          <a:lstStyle/>
          <a:p>
            <a:fld id="{8954E32A-327F-AF4B-8E1F-209FBF93D26D}" type="slidenum">
              <a:rPr lang="nl-NL" smtClean="0"/>
              <a:t>15</a:t>
            </a:fld>
            <a:endParaRPr lang="nl-NL"/>
          </a:p>
        </p:txBody>
      </p:sp>
    </p:spTree>
    <p:extLst>
      <p:ext uri="{BB962C8B-B14F-4D97-AF65-F5344CB8AC3E}">
        <p14:creationId xmlns:p14="http://schemas.microsoft.com/office/powerpoint/2010/main" val="221881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7C2FC-CF5D-8A1A-057D-DBBCE16C98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C29EC3-3183-7363-0F6D-586A03D207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0E0B7C-88AF-E7D8-90B5-1B3E5610EC14}"/>
              </a:ext>
            </a:extLst>
          </p:cNvPr>
          <p:cNvSpPr>
            <a:spLocks noGrp="1"/>
          </p:cNvSpPr>
          <p:nvPr>
            <p:ph type="body" idx="1"/>
          </p:nvPr>
        </p:nvSpPr>
        <p:spPr/>
        <p:txBody>
          <a:bodyPr/>
          <a:lstStyle/>
          <a:p>
            <a:r>
              <a:rPr lang="en-US" dirty="0"/>
              <a:t>All of this development work in Leuven and Jyvaskyla also has application here in DESIR. A laser cooling setup, using a trap based on the stripe trap, will be installed in the entrance of the </a:t>
            </a:r>
            <a:r>
              <a:rPr lang="en-US" dirty="0" err="1"/>
              <a:t>desir</a:t>
            </a:r>
            <a:r>
              <a:rPr lang="en-US" dirty="0"/>
              <a:t> hall for precision spectroscopy experiments. Because of its location, laser cooled beams can also be sent to other experiments downstream as well as profit from the mass separation capabilities of the </a:t>
            </a:r>
            <a:r>
              <a:rPr lang="en-US" dirty="0" err="1"/>
              <a:t>mr</a:t>
            </a:r>
            <a:r>
              <a:rPr lang="en-US" dirty="0"/>
              <a:t> </a:t>
            </a:r>
            <a:r>
              <a:rPr lang="en-US" dirty="0" err="1"/>
              <a:t>tof</a:t>
            </a:r>
            <a:r>
              <a:rPr lang="en-US" dirty="0"/>
              <a:t> and or the piperade penning trap. If you’d like to hear more about this project, be sure to check out Simons LOI talk this </a:t>
            </a:r>
            <a:r>
              <a:rPr lang="en-US" dirty="0" err="1"/>
              <a:t>xxxxxxx</a:t>
            </a:r>
            <a:r>
              <a:rPr lang="en-US" dirty="0"/>
              <a:t> at </a:t>
            </a:r>
            <a:r>
              <a:rPr lang="en-US" dirty="0" err="1"/>
              <a:t>xxh</a:t>
            </a:r>
            <a:r>
              <a:rPr lang="en-US" dirty="0"/>
              <a:t>.</a:t>
            </a:r>
            <a:endParaRPr lang="en-BE" dirty="0"/>
          </a:p>
        </p:txBody>
      </p:sp>
      <p:sp>
        <p:nvSpPr>
          <p:cNvPr id="4" name="Slide Number Placeholder 3">
            <a:extLst>
              <a:ext uri="{FF2B5EF4-FFF2-40B4-BE49-F238E27FC236}">
                <a16:creationId xmlns:a16="http://schemas.microsoft.com/office/drawing/2014/main" id="{518E6C9F-0C56-F957-264E-4B0BD9B90FAC}"/>
              </a:ext>
            </a:extLst>
          </p:cNvPr>
          <p:cNvSpPr>
            <a:spLocks noGrp="1"/>
          </p:cNvSpPr>
          <p:nvPr>
            <p:ph type="sldNum" sz="quarter" idx="5"/>
          </p:nvPr>
        </p:nvSpPr>
        <p:spPr/>
        <p:txBody>
          <a:bodyPr/>
          <a:lstStyle/>
          <a:p>
            <a:fld id="{8954E32A-327F-AF4B-8E1F-209FBF93D26D}" type="slidenum">
              <a:rPr lang="nl-NL" smtClean="0"/>
              <a:t>16</a:t>
            </a:fld>
            <a:endParaRPr lang="nl-NL"/>
          </a:p>
        </p:txBody>
      </p:sp>
    </p:spTree>
    <p:extLst>
      <p:ext uri="{BB962C8B-B14F-4D97-AF65-F5344CB8AC3E}">
        <p14:creationId xmlns:p14="http://schemas.microsoft.com/office/powerpoint/2010/main" val="1478091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4D20B-85D1-4EE3-EE27-90EBE2031C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F2CCC8-1E5E-86B3-7977-BC8686A0BF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3E3E15-6CE0-CECB-DCD1-136F70AA4E6F}"/>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0395BD1B-1D16-E737-1022-7248B704E15A}"/>
              </a:ext>
            </a:extLst>
          </p:cNvPr>
          <p:cNvSpPr>
            <a:spLocks noGrp="1"/>
          </p:cNvSpPr>
          <p:nvPr>
            <p:ph type="sldNum" sz="quarter" idx="5"/>
          </p:nvPr>
        </p:nvSpPr>
        <p:spPr/>
        <p:txBody>
          <a:bodyPr/>
          <a:lstStyle/>
          <a:p>
            <a:fld id="{8954E32A-327F-AF4B-8E1F-209FBF93D26D}" type="slidenum">
              <a:rPr lang="nl-NL" smtClean="0"/>
              <a:t>17</a:t>
            </a:fld>
            <a:endParaRPr lang="nl-NL"/>
          </a:p>
        </p:txBody>
      </p:sp>
    </p:spTree>
    <p:extLst>
      <p:ext uri="{BB962C8B-B14F-4D97-AF65-F5344CB8AC3E}">
        <p14:creationId xmlns:p14="http://schemas.microsoft.com/office/powerpoint/2010/main" val="3160373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742BE-DF95-8BD7-EAA6-8EA8E1D9A0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2B05A5-146B-0EE1-FF74-A5CD1DFFEB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DDC340-371B-E93E-2558-720B4EEC9044}"/>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43B56927-1E88-C95A-2959-31C5B60148D3}"/>
              </a:ext>
            </a:extLst>
          </p:cNvPr>
          <p:cNvSpPr>
            <a:spLocks noGrp="1"/>
          </p:cNvSpPr>
          <p:nvPr>
            <p:ph type="sldNum" sz="quarter" idx="5"/>
          </p:nvPr>
        </p:nvSpPr>
        <p:spPr/>
        <p:txBody>
          <a:bodyPr/>
          <a:lstStyle/>
          <a:p>
            <a:fld id="{8954E32A-327F-AF4B-8E1F-209FBF93D26D}" type="slidenum">
              <a:rPr lang="nl-NL" smtClean="0"/>
              <a:t>18</a:t>
            </a:fld>
            <a:endParaRPr lang="nl-NL"/>
          </a:p>
        </p:txBody>
      </p:sp>
    </p:spTree>
    <p:extLst>
      <p:ext uri="{BB962C8B-B14F-4D97-AF65-F5344CB8AC3E}">
        <p14:creationId xmlns:p14="http://schemas.microsoft.com/office/powerpoint/2010/main" val="146673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First of all, I’ll start with a short intro to the structure of electronic levels looks like, why we study it and why and how we use optical, more specifically laser spectroscopy. Since we use Sr ions in our trap, this is the example I present. As you know, the electronic levels of an atom are formed as a result of the Coulomb interaction between the electrons and the nucleus. Taken together with some relativistic effects such as the spin-orbit interaction and electronic levels will look something like this. BUT, one big oversight in this approach is that the nucleus is assumed to be </a:t>
            </a:r>
            <a:r>
              <a:rPr lang="en-US" sz="1200" dirty="0" err="1"/>
              <a:t>pointlike</a:t>
            </a:r>
            <a:r>
              <a:rPr lang="en-US" sz="1200" dirty="0"/>
              <a:t> and of course it is not. The nucleus has a finite size and therefore a certain charge distribution and also electromagnetic moment. This leads to hyperfine structure and isotope shifts on top of these levels which in turn can be exploited to study the nucleus.</a:t>
            </a:r>
          </a:p>
        </p:txBody>
      </p:sp>
      <p:sp>
        <p:nvSpPr>
          <p:cNvPr id="4" name="Slide Number Placeholder 3"/>
          <p:cNvSpPr>
            <a:spLocks noGrp="1"/>
          </p:cNvSpPr>
          <p:nvPr>
            <p:ph type="sldNum" sz="quarter" idx="5"/>
          </p:nvPr>
        </p:nvSpPr>
        <p:spPr/>
        <p:txBody>
          <a:bodyPr/>
          <a:lstStyle/>
          <a:p>
            <a:fld id="{8954E32A-327F-AF4B-8E1F-209FBF93D26D}" type="slidenum">
              <a:rPr lang="nl-NL" smtClean="0"/>
              <a:t>19</a:t>
            </a:fld>
            <a:endParaRPr lang="nl-NL"/>
          </a:p>
        </p:txBody>
      </p:sp>
    </p:spTree>
    <p:extLst>
      <p:ext uri="{BB962C8B-B14F-4D97-AF65-F5344CB8AC3E}">
        <p14:creationId xmlns:p14="http://schemas.microsoft.com/office/powerpoint/2010/main" val="1589906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B4FFC-C073-4138-7602-9278F1416C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A2133B-15C0-BB22-582B-E0333938C8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662484-C151-E6E4-B113-668ED847B14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First of all a short intro to laser spectroscopy. Since we use Sr ions in our trap, this is the example I present. As you know, the nucleus has a finite size and therefore a certain charge distribution and also electromagnetic moments. This leads to hyperfine structure and isotope shifts on top of these levels which in turn can be exploited to study the nucleus. On the right you can see a schematic of what the HFS would look like, of an 88Sr ion and an 87Sr ion. So which nuclear observables can we get out of this structure? An isotope shift is the difference in the absolute frequency of transition alpha between 2 different ions, call them I and j. From the isotope shifts we can extract radial moments in the charge distribution, starting with the biggest contribution the root mean square charge radii, the quadratic charge radii and the fourth radial </a:t>
            </a:r>
            <a:r>
              <a:rPr lang="en-US" sz="1200"/>
              <a:t>moment. </a:t>
            </a:r>
            <a:r>
              <a:rPr lang="en-US" sz="1200" dirty="0"/>
              <a:t>From the hyperfine structure we can extract the electromagnetic moments of the nucleus, from large to smaller influence is the magnetic dipole moment, the electric quadrupole moment and then the magnetic octupole moment. A common way to probe this atomic structure is using laser spectroscopy. Very crudely put, scanning a laser over a range of frequencies, we can observe resonances between hyperfine levels allowing us to map the structure of each level in the transition. Using conventional collinear laser spectroscopy we can access the rms charge radii, the magnetic dipole moments and the quadrupole. But the goal of our research is to go beyond, to measure the smaller moments and on top of that to do this on radioactive isotopes. The question remains, how actually do you achieve this precision??</a:t>
            </a:r>
          </a:p>
        </p:txBody>
      </p:sp>
      <p:sp>
        <p:nvSpPr>
          <p:cNvPr id="4" name="Slide Number Placeholder 3">
            <a:extLst>
              <a:ext uri="{FF2B5EF4-FFF2-40B4-BE49-F238E27FC236}">
                <a16:creationId xmlns:a16="http://schemas.microsoft.com/office/drawing/2014/main" id="{0BE4702C-0FE4-0D76-51D7-278F742D53E8}"/>
              </a:ext>
            </a:extLst>
          </p:cNvPr>
          <p:cNvSpPr>
            <a:spLocks noGrp="1"/>
          </p:cNvSpPr>
          <p:nvPr>
            <p:ph type="sldNum" sz="quarter" idx="5"/>
          </p:nvPr>
        </p:nvSpPr>
        <p:spPr/>
        <p:txBody>
          <a:bodyPr/>
          <a:lstStyle/>
          <a:p>
            <a:fld id="{8954E32A-327F-AF4B-8E1F-209FBF93D26D}" type="slidenum">
              <a:rPr lang="nl-NL" smtClean="0"/>
              <a:t>2</a:t>
            </a:fld>
            <a:endParaRPr lang="nl-NL"/>
          </a:p>
        </p:txBody>
      </p:sp>
    </p:spTree>
    <p:extLst>
      <p:ext uri="{BB962C8B-B14F-4D97-AF65-F5344CB8AC3E}">
        <p14:creationId xmlns:p14="http://schemas.microsoft.com/office/powerpoint/2010/main" val="3474447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671F1-BA2C-A81A-BD23-62707BF42A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8685F6-06A7-E0DD-6D00-EBF78F596D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EE7703-FA23-54B3-32B5-3A304416D888}"/>
              </a:ext>
            </a:extLst>
          </p:cNvPr>
          <p:cNvSpPr>
            <a:spLocks noGrp="1"/>
          </p:cNvSpPr>
          <p:nvPr>
            <p:ph type="body" idx="1"/>
          </p:nvPr>
        </p:nvSpPr>
        <p:spPr/>
        <p:txBody>
          <a:bodyPr/>
          <a:lstStyle/>
          <a:p>
            <a:r>
              <a:rPr lang="en-US" dirty="0"/>
              <a:t>Recently we have added a red laser to directly excite the first order forbidden clock transition in Sr+. This you can see on this schematic here. This transition is a very narrow transition which makes it fit for precision spectroscopy. A allowed transition such as the cooling transition is several tens of MHz wide or even more while the clock transition is only around 3Hz wide.</a:t>
            </a:r>
          </a:p>
          <a:p>
            <a:endParaRPr lang="en-US" dirty="0"/>
          </a:p>
          <a:p>
            <a:r>
              <a:rPr lang="en-US" dirty="0"/>
              <a:t>Maybe make it coherent and not say clock transition</a:t>
            </a:r>
            <a:endParaRPr lang="en-BE" dirty="0"/>
          </a:p>
        </p:txBody>
      </p:sp>
      <p:sp>
        <p:nvSpPr>
          <p:cNvPr id="4" name="Slide Number Placeholder 3">
            <a:extLst>
              <a:ext uri="{FF2B5EF4-FFF2-40B4-BE49-F238E27FC236}">
                <a16:creationId xmlns:a16="http://schemas.microsoft.com/office/drawing/2014/main" id="{F5E171BF-12B7-1889-66ED-B30A9A75013A}"/>
              </a:ext>
            </a:extLst>
          </p:cNvPr>
          <p:cNvSpPr>
            <a:spLocks noGrp="1"/>
          </p:cNvSpPr>
          <p:nvPr>
            <p:ph type="sldNum" sz="quarter" idx="5"/>
          </p:nvPr>
        </p:nvSpPr>
        <p:spPr/>
        <p:txBody>
          <a:bodyPr/>
          <a:lstStyle/>
          <a:p>
            <a:fld id="{8954E32A-327F-AF4B-8E1F-209FBF93D26D}" type="slidenum">
              <a:rPr lang="nl-NL" smtClean="0"/>
              <a:t>20</a:t>
            </a:fld>
            <a:endParaRPr lang="nl-NL"/>
          </a:p>
        </p:txBody>
      </p:sp>
    </p:spTree>
    <p:extLst>
      <p:ext uri="{BB962C8B-B14F-4D97-AF65-F5344CB8AC3E}">
        <p14:creationId xmlns:p14="http://schemas.microsoft.com/office/powerpoint/2010/main" val="24338721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AC296-0C0A-A645-4719-9700393247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784F8C-47E4-31B6-2E28-9E4850CA17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560C26-39A1-F0EA-3AC6-5084BC754FF1}"/>
              </a:ext>
            </a:extLst>
          </p:cNvPr>
          <p:cNvSpPr>
            <a:spLocks noGrp="1"/>
          </p:cNvSpPr>
          <p:nvPr>
            <p:ph type="body" idx="1"/>
          </p:nvPr>
        </p:nvSpPr>
        <p:spPr/>
        <p:txBody>
          <a:bodyPr/>
          <a:lstStyle/>
          <a:p>
            <a:r>
              <a:rPr lang="en-US" dirty="0"/>
              <a:t>Our current development focus in biceps lies on 3 things. The first thing is micromotion compensation. There are many potential reasons for excess micromotion in the trap but most likely the biggest one is an offset in the DC and RF centers. Micromotion in general will limit the temperature to which we can cool and therefore also the linewidth of our spectra. We can compensate for this using DC compensation electrodes, and we are doing so currently.</a:t>
            </a:r>
            <a:endParaRPr lang="en-BE" dirty="0"/>
          </a:p>
        </p:txBody>
      </p:sp>
      <p:sp>
        <p:nvSpPr>
          <p:cNvPr id="4" name="Slide Number Placeholder 3">
            <a:extLst>
              <a:ext uri="{FF2B5EF4-FFF2-40B4-BE49-F238E27FC236}">
                <a16:creationId xmlns:a16="http://schemas.microsoft.com/office/drawing/2014/main" id="{ABDCC12D-1706-A01D-74C9-32217ACA1600}"/>
              </a:ext>
            </a:extLst>
          </p:cNvPr>
          <p:cNvSpPr>
            <a:spLocks noGrp="1"/>
          </p:cNvSpPr>
          <p:nvPr>
            <p:ph type="sldNum" sz="quarter" idx="5"/>
          </p:nvPr>
        </p:nvSpPr>
        <p:spPr/>
        <p:txBody>
          <a:bodyPr/>
          <a:lstStyle/>
          <a:p>
            <a:fld id="{8954E32A-327F-AF4B-8E1F-209FBF93D26D}" type="slidenum">
              <a:rPr lang="nl-NL" smtClean="0"/>
              <a:t>21</a:t>
            </a:fld>
            <a:endParaRPr lang="nl-NL"/>
          </a:p>
        </p:txBody>
      </p:sp>
    </p:spTree>
    <p:extLst>
      <p:ext uri="{BB962C8B-B14F-4D97-AF65-F5344CB8AC3E}">
        <p14:creationId xmlns:p14="http://schemas.microsoft.com/office/powerpoint/2010/main" val="3021167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A0624-6E51-D8B1-CBAE-62B7973EB0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E2DD63-615C-E7B9-2583-ABC34C67D4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1A54B3-B698-FED1-3574-89E173014E32}"/>
              </a:ext>
            </a:extLst>
          </p:cNvPr>
          <p:cNvSpPr>
            <a:spLocks noGrp="1"/>
          </p:cNvSpPr>
          <p:nvPr>
            <p:ph type="body" idx="1"/>
          </p:nvPr>
        </p:nvSpPr>
        <p:spPr/>
        <p:txBody>
          <a:bodyPr/>
          <a:lstStyle/>
          <a:p>
            <a:r>
              <a:rPr lang="en-US" dirty="0"/>
              <a:t>Lastly, we will be performing Rabi oscillations on the Zeeman states of the ground state S1/2 by applying short radiofrequency pulses with different lengths of time. We should observe an oscillating </a:t>
            </a:r>
            <a:r>
              <a:rPr lang="en-US" dirty="0" err="1"/>
              <a:t>behaviour</a:t>
            </a:r>
            <a:r>
              <a:rPr lang="en-US" dirty="0"/>
              <a:t> in the transfer rate from one state to the other as a function of pulse length. This measurement will serve as a first proof for our ability of performing coherent state control paving the way for precision spectroscopy.</a:t>
            </a:r>
            <a:endParaRPr lang="en-BE" dirty="0"/>
          </a:p>
        </p:txBody>
      </p:sp>
      <p:sp>
        <p:nvSpPr>
          <p:cNvPr id="4" name="Slide Number Placeholder 3">
            <a:extLst>
              <a:ext uri="{FF2B5EF4-FFF2-40B4-BE49-F238E27FC236}">
                <a16:creationId xmlns:a16="http://schemas.microsoft.com/office/drawing/2014/main" id="{8858AE8F-7314-0959-F6A1-2B648520C9DD}"/>
              </a:ext>
            </a:extLst>
          </p:cNvPr>
          <p:cNvSpPr>
            <a:spLocks noGrp="1"/>
          </p:cNvSpPr>
          <p:nvPr>
            <p:ph type="sldNum" sz="quarter" idx="5"/>
          </p:nvPr>
        </p:nvSpPr>
        <p:spPr/>
        <p:txBody>
          <a:bodyPr/>
          <a:lstStyle/>
          <a:p>
            <a:fld id="{8954E32A-327F-AF4B-8E1F-209FBF93D26D}" type="slidenum">
              <a:rPr lang="nl-NL" smtClean="0"/>
              <a:t>22</a:t>
            </a:fld>
            <a:endParaRPr lang="nl-NL"/>
          </a:p>
        </p:txBody>
      </p:sp>
    </p:spTree>
    <p:extLst>
      <p:ext uri="{BB962C8B-B14F-4D97-AF65-F5344CB8AC3E}">
        <p14:creationId xmlns:p14="http://schemas.microsoft.com/office/powerpoint/2010/main" val="394321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BE"/>
          </a:p>
        </p:txBody>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8954E32A-327F-AF4B-8E1F-209FBF93D26D}" type="slidenum">
              <a:rPr lang="nl-NL" smtClean="0"/>
              <a:t>23</a:t>
            </a:fld>
            <a:endParaRPr lang="nl-NL"/>
          </a:p>
        </p:txBody>
      </p:sp>
    </p:spTree>
    <p:extLst>
      <p:ext uri="{BB962C8B-B14F-4D97-AF65-F5344CB8AC3E}">
        <p14:creationId xmlns:p14="http://schemas.microsoft.com/office/powerpoint/2010/main" val="27718122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A6A88-7F15-D5DD-16DC-487746B6AA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6ADDEB-B78A-9607-5FDD-96CB0C124FB3}"/>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7A02E4EF-67D5-D1FA-0BCB-FDF73D85FEF3}"/>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E035533C-7029-8887-0449-63239D45C18A}"/>
              </a:ext>
            </a:extLst>
          </p:cNvPr>
          <p:cNvSpPr>
            <a:spLocks noGrp="1"/>
          </p:cNvSpPr>
          <p:nvPr>
            <p:ph type="sldNum" sz="quarter" idx="5"/>
          </p:nvPr>
        </p:nvSpPr>
        <p:spPr/>
        <p:txBody>
          <a:bodyPr/>
          <a:lstStyle/>
          <a:p>
            <a:fld id="{8954E32A-327F-AF4B-8E1F-209FBF93D26D}" type="slidenum">
              <a:rPr lang="nl-NL" smtClean="0"/>
              <a:t>24</a:t>
            </a:fld>
            <a:endParaRPr lang="nl-NL"/>
          </a:p>
        </p:txBody>
      </p:sp>
    </p:spTree>
    <p:extLst>
      <p:ext uri="{BB962C8B-B14F-4D97-AF65-F5344CB8AC3E}">
        <p14:creationId xmlns:p14="http://schemas.microsoft.com/office/powerpoint/2010/main" val="5989803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8CB5B-12E8-71D9-AF6F-EC3193D260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4F49FE-34B5-3C6B-6D12-C0C737BDF8FE}"/>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9B208CE6-FA86-EA91-CEC8-6922006B4457}"/>
              </a:ext>
            </a:extLst>
          </p:cNvPr>
          <p:cNvSpPr>
            <a:spLocks noGrp="1"/>
          </p:cNvSpPr>
          <p:nvPr>
            <p:ph type="body" idx="1"/>
          </p:nvPr>
        </p:nvSpPr>
        <p:spPr/>
        <p:txBody>
          <a:bodyPr/>
          <a:lstStyle/>
          <a:p>
            <a:r>
              <a:rPr lang="en-US" dirty="0"/>
              <a:t>Show lasers properly</a:t>
            </a:r>
            <a:endParaRPr lang="en-BE" dirty="0"/>
          </a:p>
        </p:txBody>
      </p:sp>
      <p:sp>
        <p:nvSpPr>
          <p:cNvPr id="4" name="Slide Number Placeholder 3">
            <a:extLst>
              <a:ext uri="{FF2B5EF4-FFF2-40B4-BE49-F238E27FC236}">
                <a16:creationId xmlns:a16="http://schemas.microsoft.com/office/drawing/2014/main" id="{D26A239F-8BE0-CB53-0162-FA0B7F3C36FE}"/>
              </a:ext>
            </a:extLst>
          </p:cNvPr>
          <p:cNvSpPr>
            <a:spLocks noGrp="1"/>
          </p:cNvSpPr>
          <p:nvPr>
            <p:ph type="sldNum" sz="quarter" idx="5"/>
          </p:nvPr>
        </p:nvSpPr>
        <p:spPr/>
        <p:txBody>
          <a:bodyPr/>
          <a:lstStyle/>
          <a:p>
            <a:fld id="{8954E32A-327F-AF4B-8E1F-209FBF93D26D}" type="slidenum">
              <a:rPr lang="nl-NL" smtClean="0"/>
              <a:t>25</a:t>
            </a:fld>
            <a:endParaRPr lang="nl-NL"/>
          </a:p>
        </p:txBody>
      </p:sp>
    </p:spTree>
    <p:extLst>
      <p:ext uri="{BB962C8B-B14F-4D97-AF65-F5344CB8AC3E}">
        <p14:creationId xmlns:p14="http://schemas.microsoft.com/office/powerpoint/2010/main" val="24457541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AF24F-D684-FA1F-49FD-2AC224D414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15FF57-FC61-0EDD-311B-4280882395A7}"/>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437FF52D-D940-DBC5-B6ED-F0A733F5FAAC}"/>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6AE519F0-E2D9-AE32-8B87-8ECE11B4005D}"/>
              </a:ext>
            </a:extLst>
          </p:cNvPr>
          <p:cNvSpPr>
            <a:spLocks noGrp="1"/>
          </p:cNvSpPr>
          <p:nvPr>
            <p:ph type="sldNum" sz="quarter" idx="5"/>
          </p:nvPr>
        </p:nvSpPr>
        <p:spPr/>
        <p:txBody>
          <a:bodyPr/>
          <a:lstStyle/>
          <a:p>
            <a:fld id="{8954E32A-327F-AF4B-8E1F-209FBF93D26D}" type="slidenum">
              <a:rPr lang="nl-NL" smtClean="0"/>
              <a:t>26</a:t>
            </a:fld>
            <a:endParaRPr lang="nl-NL"/>
          </a:p>
        </p:txBody>
      </p:sp>
    </p:spTree>
    <p:extLst>
      <p:ext uri="{BB962C8B-B14F-4D97-AF65-F5344CB8AC3E}">
        <p14:creationId xmlns:p14="http://schemas.microsoft.com/office/powerpoint/2010/main" val="33941408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FFB85-2B19-C98A-29DB-8BF2B802F3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2E7C78-F632-CE1E-48B5-237B175CD6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838781-912A-293C-3AFF-824E410086C4}"/>
              </a:ext>
            </a:extLst>
          </p:cNvPr>
          <p:cNvSpPr>
            <a:spLocks noGrp="1"/>
          </p:cNvSpPr>
          <p:nvPr>
            <p:ph type="body" idx="1"/>
          </p:nvPr>
        </p:nvSpPr>
        <p:spPr/>
        <p:txBody>
          <a:bodyPr/>
          <a:lstStyle/>
          <a:p>
            <a:r>
              <a:rPr lang="en-US" dirty="0"/>
              <a:t>What does the future hold for the experiment though? Currently our research is done on stable Sr isotopes at KU Leuven but the purpose is to extend our reach to radioactive isotopes. </a:t>
            </a:r>
            <a:r>
              <a:rPr lang="en-US" dirty="0" err="1"/>
              <a:t>Currenlty</a:t>
            </a:r>
            <a:r>
              <a:rPr lang="en-US" dirty="0"/>
              <a:t> there is no ion trap for precision optical spectroscopy at an ISOL facility. Being able to measure absolute transition frequencies in short lived isotopes would open up many opportunities, allowing us to study many nuclear variables that have so far only been studied on stable isotopes. In order to make this happen though, we need on one hand to develop a trap, like BICEPS, to perform precision optical spectroscopy for an ISOL facility and furthermore our group has developed a cooler buncher, stripe, that does not use a buffer gas but instead doppler cooling. This cooler buncher will inject the ions into the precision trap.</a:t>
            </a:r>
            <a:endParaRPr lang="en-BE" dirty="0"/>
          </a:p>
        </p:txBody>
      </p:sp>
      <p:sp>
        <p:nvSpPr>
          <p:cNvPr id="4" name="Slide Number Placeholder 3">
            <a:extLst>
              <a:ext uri="{FF2B5EF4-FFF2-40B4-BE49-F238E27FC236}">
                <a16:creationId xmlns:a16="http://schemas.microsoft.com/office/drawing/2014/main" id="{2E5BC203-F3BD-8472-453F-672D3B1A8F21}"/>
              </a:ext>
            </a:extLst>
          </p:cNvPr>
          <p:cNvSpPr>
            <a:spLocks noGrp="1"/>
          </p:cNvSpPr>
          <p:nvPr>
            <p:ph type="sldNum" sz="quarter" idx="5"/>
          </p:nvPr>
        </p:nvSpPr>
        <p:spPr/>
        <p:txBody>
          <a:bodyPr/>
          <a:lstStyle/>
          <a:p>
            <a:fld id="{8954E32A-327F-AF4B-8E1F-209FBF93D26D}" type="slidenum">
              <a:rPr lang="nl-NL" smtClean="0"/>
              <a:t>27</a:t>
            </a:fld>
            <a:endParaRPr lang="nl-NL"/>
          </a:p>
        </p:txBody>
      </p:sp>
    </p:spTree>
    <p:extLst>
      <p:ext uri="{BB962C8B-B14F-4D97-AF65-F5344CB8AC3E}">
        <p14:creationId xmlns:p14="http://schemas.microsoft.com/office/powerpoint/2010/main" val="12578321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D16B7-6A0D-7150-CBC1-A0CF53C749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85FE02-6D7D-C55F-601D-8F4A4F4A1107}"/>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13F46315-4993-24C0-C4B8-CBA082AEC3CF}"/>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942B4771-746A-2FD0-0C99-48ED08B32B65}"/>
              </a:ext>
            </a:extLst>
          </p:cNvPr>
          <p:cNvSpPr>
            <a:spLocks noGrp="1"/>
          </p:cNvSpPr>
          <p:nvPr>
            <p:ph type="sldNum" sz="quarter" idx="5"/>
          </p:nvPr>
        </p:nvSpPr>
        <p:spPr/>
        <p:txBody>
          <a:bodyPr/>
          <a:lstStyle/>
          <a:p>
            <a:fld id="{8954E32A-327F-AF4B-8E1F-209FBF93D26D}" type="slidenum">
              <a:rPr lang="nl-NL" smtClean="0"/>
              <a:t>28</a:t>
            </a:fld>
            <a:endParaRPr lang="nl-NL"/>
          </a:p>
        </p:txBody>
      </p:sp>
    </p:spTree>
    <p:extLst>
      <p:ext uri="{BB962C8B-B14F-4D97-AF65-F5344CB8AC3E}">
        <p14:creationId xmlns:p14="http://schemas.microsoft.com/office/powerpoint/2010/main" val="1244973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F9A25-860F-5426-1752-41735B1047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92BC70-0AD4-CA5C-7039-5917A1EC7115}"/>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17F701DB-E46F-7024-DC5D-BE7E0AC11403}"/>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6103C26E-7993-6B5C-C5AA-4315F730B409}"/>
              </a:ext>
            </a:extLst>
          </p:cNvPr>
          <p:cNvSpPr>
            <a:spLocks noGrp="1"/>
          </p:cNvSpPr>
          <p:nvPr>
            <p:ph type="sldNum" sz="quarter" idx="5"/>
          </p:nvPr>
        </p:nvSpPr>
        <p:spPr/>
        <p:txBody>
          <a:bodyPr/>
          <a:lstStyle/>
          <a:p>
            <a:fld id="{8954E32A-327F-AF4B-8E1F-209FBF93D26D}" type="slidenum">
              <a:rPr lang="nl-NL" smtClean="0"/>
              <a:t>29</a:t>
            </a:fld>
            <a:endParaRPr lang="nl-NL"/>
          </a:p>
        </p:txBody>
      </p:sp>
    </p:spTree>
    <p:extLst>
      <p:ext uri="{BB962C8B-B14F-4D97-AF65-F5344CB8AC3E}">
        <p14:creationId xmlns:p14="http://schemas.microsoft.com/office/powerpoint/2010/main" val="623449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F1904-914D-A3C7-47C4-FBD544C183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7EB6E3-640D-B5BA-4EC8-A63C10A065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ECEA16-DAC5-0030-FBC3-AE379D596FBF}"/>
              </a:ext>
            </a:extLst>
          </p:cNvPr>
          <p:cNvSpPr>
            <a:spLocks noGrp="1"/>
          </p:cNvSpPr>
          <p:nvPr>
            <p:ph type="body" idx="1"/>
          </p:nvPr>
        </p:nvSpPr>
        <p:spPr/>
        <p:txBody>
          <a:bodyPr/>
          <a:lstStyle/>
          <a:p>
            <a:r>
              <a:rPr lang="en-US" sz="1200" dirty="0"/>
              <a:t>The only/preferred way of achieving the necessary precision is of course using trapping and laser cooling. There are different types of traps, ion and atom traps, but the most easy to use and most commonly used ion trap is the linear Paul trap. In its simplest form this consists of 2 radiofrequency electrodes and 2 DC electrodes and some form of radial trapping. By trapping and cooling we can reduce the ions kinetic energy so drastically, reaching </a:t>
            </a:r>
            <a:r>
              <a:rPr lang="en-US" sz="1200" dirty="0" err="1"/>
              <a:t>mK</a:t>
            </a:r>
            <a:r>
              <a:rPr lang="en-US" sz="1200" dirty="0"/>
              <a:t> temperatures, making these traps perfect to perform extremely high precision laser spectroscopy. To put this into perspective with some numbers, absolute frequencies of atomic transitions are some of the if not the most accurately measured quantities in physics, have reached </a:t>
            </a:r>
            <a:r>
              <a:rPr lang="en-US" sz="1200" dirty="0" err="1"/>
              <a:t>mHz</a:t>
            </a:r>
            <a:r>
              <a:rPr lang="en-US" sz="1200" dirty="0"/>
              <a:t> precision. That is a staggering 10 to the power -18 fractional uncertainty. Isotope shifts have been directly measured with an impressive 10 </a:t>
            </a:r>
            <a:r>
              <a:rPr lang="en-US" sz="1200" dirty="0" err="1"/>
              <a:t>mHz</a:t>
            </a:r>
            <a:r>
              <a:rPr lang="en-US" sz="1200" dirty="0"/>
              <a:t> precision. This does not only require trapping and laser cooling but true single ion laser spectroscopy.</a:t>
            </a:r>
          </a:p>
          <a:p>
            <a:endParaRPr lang="en-US" sz="1200" dirty="0"/>
          </a:p>
          <a:p>
            <a:endParaRPr lang="en-US" sz="1200" dirty="0"/>
          </a:p>
          <a:p>
            <a:endParaRPr lang="en-US" sz="1200" dirty="0"/>
          </a:p>
          <a:p>
            <a:endParaRPr lang="en-US" sz="1200" dirty="0"/>
          </a:p>
          <a:p>
            <a:endParaRPr lang="en-US" sz="1200" dirty="0"/>
          </a:p>
          <a:p>
            <a:endParaRPr lang="en-US" sz="1200" dirty="0"/>
          </a:p>
          <a:p>
            <a:r>
              <a:rPr lang="en-US" sz="1200" dirty="0"/>
              <a:t>Perhaps put a picture of one ion in our trap in here, where you can see the structure of the electrodes and put zoom in a bit on the one ion</a:t>
            </a:r>
          </a:p>
        </p:txBody>
      </p:sp>
      <p:sp>
        <p:nvSpPr>
          <p:cNvPr id="4" name="Slide Number Placeholder 3">
            <a:extLst>
              <a:ext uri="{FF2B5EF4-FFF2-40B4-BE49-F238E27FC236}">
                <a16:creationId xmlns:a16="http://schemas.microsoft.com/office/drawing/2014/main" id="{1D0CE35F-BFED-60BD-3697-F7440FCAC9EB}"/>
              </a:ext>
            </a:extLst>
          </p:cNvPr>
          <p:cNvSpPr>
            <a:spLocks noGrp="1"/>
          </p:cNvSpPr>
          <p:nvPr>
            <p:ph type="sldNum" sz="quarter" idx="5"/>
          </p:nvPr>
        </p:nvSpPr>
        <p:spPr/>
        <p:txBody>
          <a:bodyPr/>
          <a:lstStyle/>
          <a:p>
            <a:fld id="{8954E32A-327F-AF4B-8E1F-209FBF93D26D}" type="slidenum">
              <a:rPr lang="nl-NL" smtClean="0"/>
              <a:t>3</a:t>
            </a:fld>
            <a:endParaRPr lang="nl-NL"/>
          </a:p>
        </p:txBody>
      </p:sp>
    </p:spTree>
    <p:extLst>
      <p:ext uri="{BB962C8B-B14F-4D97-AF65-F5344CB8AC3E}">
        <p14:creationId xmlns:p14="http://schemas.microsoft.com/office/powerpoint/2010/main" val="2032352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8E8C9-EF48-1374-84BC-ECB8265296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F46753-23E0-BF5A-8512-6F3330D263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86AFBF-0361-C3D0-5ADE-5C57567F781A}"/>
              </a:ext>
            </a:extLst>
          </p:cNvPr>
          <p:cNvSpPr>
            <a:spLocks noGrp="1"/>
          </p:cNvSpPr>
          <p:nvPr>
            <p:ph type="body" idx="1"/>
          </p:nvPr>
        </p:nvSpPr>
        <p:spPr/>
        <p:txBody>
          <a:bodyPr/>
          <a:lstStyle/>
          <a:p>
            <a:r>
              <a:rPr lang="en-US" dirty="0"/>
              <a:t>Ion trapping relies on electromagnetic fields to confine an ion and laser cooling, specifically Doppler cooling, will reduce the kinetic energy of the ions even further by exploiting the force of a laser beam. The combination of these two techniques will allow us to study single ions for hours or even days at a time, cooled to </a:t>
            </a:r>
            <a:r>
              <a:rPr lang="en-US" dirty="0" err="1"/>
              <a:t>mK</a:t>
            </a:r>
            <a:r>
              <a:rPr lang="en-US" dirty="0"/>
              <a:t> temperatures. The biggest benefits are of course long coherence times and the long interaction times this allows. And the low temperature means that the ion is well confined in space with very little kinetic energy which means there is basically no Doppler broadening of our atomic lines. In combination with narrow transitions we can reach the high precision I have been talking about. In our lab we have designed a linear Paul trap, called BICEPS where we use Doppler cooling on Sr+ ions. Most of our trapping research is focused on Sr ions since it is an excellent laser coolable ion and has a lot of promising aspects in terms of scientific output.</a:t>
            </a:r>
            <a:endParaRPr lang="en-BE" dirty="0"/>
          </a:p>
        </p:txBody>
      </p:sp>
      <p:sp>
        <p:nvSpPr>
          <p:cNvPr id="4" name="Slide Number Placeholder 3">
            <a:extLst>
              <a:ext uri="{FF2B5EF4-FFF2-40B4-BE49-F238E27FC236}">
                <a16:creationId xmlns:a16="http://schemas.microsoft.com/office/drawing/2014/main" id="{264DD63E-97C8-14A3-F40E-17515299F542}"/>
              </a:ext>
            </a:extLst>
          </p:cNvPr>
          <p:cNvSpPr>
            <a:spLocks noGrp="1"/>
          </p:cNvSpPr>
          <p:nvPr>
            <p:ph type="sldNum" sz="quarter" idx="5"/>
          </p:nvPr>
        </p:nvSpPr>
        <p:spPr/>
        <p:txBody>
          <a:bodyPr/>
          <a:lstStyle/>
          <a:p>
            <a:fld id="{8954E32A-327F-AF4B-8E1F-209FBF93D26D}" type="slidenum">
              <a:rPr lang="nl-NL" smtClean="0"/>
              <a:t>30</a:t>
            </a:fld>
            <a:endParaRPr lang="nl-NL"/>
          </a:p>
        </p:txBody>
      </p:sp>
    </p:spTree>
    <p:extLst>
      <p:ext uri="{BB962C8B-B14F-4D97-AF65-F5344CB8AC3E}">
        <p14:creationId xmlns:p14="http://schemas.microsoft.com/office/powerpoint/2010/main" val="1827173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FB863-82E8-C29F-50D4-7293068832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241014-890B-FDC7-4C0D-85B8DD09F0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215C67-144C-4AB9-6635-ADB9308D31AF}"/>
              </a:ext>
            </a:extLst>
          </p:cNvPr>
          <p:cNvSpPr>
            <a:spLocks noGrp="1"/>
          </p:cNvSpPr>
          <p:nvPr>
            <p:ph type="body" idx="1"/>
          </p:nvPr>
        </p:nvSpPr>
        <p:spPr/>
        <p:txBody>
          <a:bodyPr/>
          <a:lstStyle/>
          <a:p>
            <a:r>
              <a:rPr lang="en-US" dirty="0"/>
              <a:t>Using this principle, we have taken data to measure the lifetime of this D5/2 state, the research is lead by one of our postdocs Dr. </a:t>
            </a:r>
            <a:r>
              <a:rPr lang="en-US" dirty="0" err="1"/>
              <a:t>Lassegues</a:t>
            </a:r>
            <a:r>
              <a:rPr lang="en-US" dirty="0"/>
              <a:t>. The measuring principle is relatively simple. You pulse the red laser and once you observe the ion go dark, you measure how long it takes for the ion to go bright again, meaning it decayed to the ground state and entered the cooling cycle again. This is of course repeated many times and an exponential is fit to the data as you can see on the right. </a:t>
            </a:r>
          </a:p>
          <a:p>
            <a:endParaRPr lang="en-US" dirty="0"/>
          </a:p>
          <a:p>
            <a:r>
              <a:rPr lang="en-US" dirty="0"/>
              <a:t>The next step for us is to do a proper laser scan and replicate a spectrum something like this, where you can see the carrier frequency that is very narrow linewidth and the motional sidebands. This will require us to control the full system much better, the power and laser on time need to go down drastically to be able to get a coherent measurement.</a:t>
            </a:r>
          </a:p>
          <a:p>
            <a:endParaRPr lang="en-US" dirty="0"/>
          </a:p>
          <a:p>
            <a:r>
              <a:rPr lang="en-US" dirty="0"/>
              <a:t>FIGURE OUT WHAT TO SAY ABOUT THIS FIGURE FROM NITZANS THESIS</a:t>
            </a:r>
            <a:endParaRPr lang="en-BE" dirty="0"/>
          </a:p>
        </p:txBody>
      </p:sp>
      <p:sp>
        <p:nvSpPr>
          <p:cNvPr id="4" name="Slide Number Placeholder 3">
            <a:extLst>
              <a:ext uri="{FF2B5EF4-FFF2-40B4-BE49-F238E27FC236}">
                <a16:creationId xmlns:a16="http://schemas.microsoft.com/office/drawing/2014/main" id="{2F4316C6-B2B8-F6AA-E655-DA470DC385B8}"/>
              </a:ext>
            </a:extLst>
          </p:cNvPr>
          <p:cNvSpPr>
            <a:spLocks noGrp="1"/>
          </p:cNvSpPr>
          <p:nvPr>
            <p:ph type="sldNum" sz="quarter" idx="5"/>
          </p:nvPr>
        </p:nvSpPr>
        <p:spPr/>
        <p:txBody>
          <a:bodyPr/>
          <a:lstStyle/>
          <a:p>
            <a:fld id="{8954E32A-327F-AF4B-8E1F-209FBF93D26D}" type="slidenum">
              <a:rPr lang="nl-NL" smtClean="0"/>
              <a:t>31</a:t>
            </a:fld>
            <a:endParaRPr lang="nl-NL"/>
          </a:p>
        </p:txBody>
      </p:sp>
    </p:spTree>
    <p:extLst>
      <p:ext uri="{BB962C8B-B14F-4D97-AF65-F5344CB8AC3E}">
        <p14:creationId xmlns:p14="http://schemas.microsoft.com/office/powerpoint/2010/main" val="17849352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B43F0-89A0-83FA-1D88-DD31B25E39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994306-EF29-E0FD-0729-6E3631DA1C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0A1FA-6DB9-0A75-8106-51B266558B0F}"/>
              </a:ext>
            </a:extLst>
          </p:cNvPr>
          <p:cNvSpPr>
            <a:spLocks noGrp="1"/>
          </p:cNvSpPr>
          <p:nvPr>
            <p:ph type="body" idx="1"/>
          </p:nvPr>
        </p:nvSpPr>
        <p:spPr/>
        <p:txBody>
          <a:bodyPr/>
          <a:lstStyle/>
          <a:p>
            <a:r>
              <a:rPr lang="en-US" dirty="0"/>
              <a:t>So what does our ion trapping setup look like at KU Leuven. This setup contains a linear Paul trap and currently holds 5 lasers consisting of the following. We have 2 lasers to ionize the Sr atoms coming from an oven. Once ionized the ions are laser cooled with one cooling laser and one repump laser, since in the cooling process the ion can decay to the D3/2 metastable state. For spectroscopy we have recently added a red laser that can directly excite the first order quadrupole clock transition from the ground state to the D5/2 state</a:t>
            </a:r>
            <a:endParaRPr lang="en-BE" dirty="0"/>
          </a:p>
        </p:txBody>
      </p:sp>
      <p:sp>
        <p:nvSpPr>
          <p:cNvPr id="4" name="Slide Number Placeholder 3">
            <a:extLst>
              <a:ext uri="{FF2B5EF4-FFF2-40B4-BE49-F238E27FC236}">
                <a16:creationId xmlns:a16="http://schemas.microsoft.com/office/drawing/2014/main" id="{B12EBAA3-61E9-DA22-0C49-E402103F767F}"/>
              </a:ext>
            </a:extLst>
          </p:cNvPr>
          <p:cNvSpPr>
            <a:spLocks noGrp="1"/>
          </p:cNvSpPr>
          <p:nvPr>
            <p:ph type="sldNum" sz="quarter" idx="5"/>
          </p:nvPr>
        </p:nvSpPr>
        <p:spPr/>
        <p:txBody>
          <a:bodyPr/>
          <a:lstStyle/>
          <a:p>
            <a:fld id="{8954E32A-327F-AF4B-8E1F-209FBF93D26D}" type="slidenum">
              <a:rPr lang="nl-NL" smtClean="0"/>
              <a:t>32</a:t>
            </a:fld>
            <a:endParaRPr lang="nl-NL"/>
          </a:p>
        </p:txBody>
      </p:sp>
    </p:spTree>
    <p:extLst>
      <p:ext uri="{BB962C8B-B14F-4D97-AF65-F5344CB8AC3E}">
        <p14:creationId xmlns:p14="http://schemas.microsoft.com/office/powerpoint/2010/main" val="17412142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9DFE8-E11B-16CC-F4A4-1F916BD7CC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A0E641-FA5E-038E-5402-CBD2F3A171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E0CB5E-7755-2244-0AB6-0B9F208ABFE8}"/>
              </a:ext>
            </a:extLst>
          </p:cNvPr>
          <p:cNvSpPr>
            <a:spLocks noGrp="1"/>
          </p:cNvSpPr>
          <p:nvPr>
            <p:ph type="body" idx="1"/>
          </p:nvPr>
        </p:nvSpPr>
        <p:spPr/>
        <p:txBody>
          <a:bodyPr/>
          <a:lstStyle/>
          <a:p>
            <a:r>
              <a:rPr lang="en-US" dirty="0"/>
              <a:t>So what does our ion trapping setup look like at KU Leuven. This setup contains a linear Paul trap and currently holds 5 lasers consisting of the following. We have 2 lasers to ionize the Sr atoms coming from an oven. Once ionized the ions are laser cooled with one cooling laser and one repump laser, since in the cooling process the ion can decay to the D3/2 metastable state. For spectroscopy we have recently added a red laser that can directly excite the first order quadrupole clock transition from the ground state to the D5/2 state</a:t>
            </a:r>
            <a:endParaRPr lang="en-BE" dirty="0"/>
          </a:p>
        </p:txBody>
      </p:sp>
      <p:sp>
        <p:nvSpPr>
          <p:cNvPr id="4" name="Slide Number Placeholder 3">
            <a:extLst>
              <a:ext uri="{FF2B5EF4-FFF2-40B4-BE49-F238E27FC236}">
                <a16:creationId xmlns:a16="http://schemas.microsoft.com/office/drawing/2014/main" id="{C7E49ACE-1EC9-A0A0-3D11-0622DB60CF1B}"/>
              </a:ext>
            </a:extLst>
          </p:cNvPr>
          <p:cNvSpPr>
            <a:spLocks noGrp="1"/>
          </p:cNvSpPr>
          <p:nvPr>
            <p:ph type="sldNum" sz="quarter" idx="5"/>
          </p:nvPr>
        </p:nvSpPr>
        <p:spPr/>
        <p:txBody>
          <a:bodyPr/>
          <a:lstStyle/>
          <a:p>
            <a:fld id="{8954E32A-327F-AF4B-8E1F-209FBF93D26D}" type="slidenum">
              <a:rPr lang="nl-NL" smtClean="0"/>
              <a:t>33</a:t>
            </a:fld>
            <a:endParaRPr lang="nl-NL"/>
          </a:p>
        </p:txBody>
      </p:sp>
    </p:spTree>
    <p:extLst>
      <p:ext uri="{BB962C8B-B14F-4D97-AF65-F5344CB8AC3E}">
        <p14:creationId xmlns:p14="http://schemas.microsoft.com/office/powerpoint/2010/main" val="2685772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CAC2F-2CDA-DE86-91D4-4FF73C82B2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A8C435-3480-3B89-A70E-50DEA22188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6EF2E5-2796-F39D-31E8-041495F72AC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Now imagine that we took 2 transitions, alpha and beta, and say we found 5 stable isotopes of a certain element so we measured 4 isotope shifts. We can plot them as so. To first order, these ISs have a linear relation using their field and mass shifts. This allows us make a so called linear King plot and extract the field and mass shifts. But that is only to first order, beyond that there are higher order contributions in the nuclear charge distribution and possibly even beyond standard model physics that will induce nonlinearities. The </a:t>
            </a:r>
            <a:r>
              <a:rPr lang="en-US" sz="1200" dirty="0" err="1"/>
              <a:t>bsm</a:t>
            </a:r>
            <a:r>
              <a:rPr lang="en-US" sz="1200" dirty="0"/>
              <a:t> physics in this case is a potential boson that mediates a force between neutrons and electrons, modeled with a </a:t>
            </a:r>
            <a:r>
              <a:rPr lang="en-US" sz="1200" dirty="0" err="1"/>
              <a:t>yukawa</a:t>
            </a:r>
            <a:r>
              <a:rPr lang="en-US" sz="1200" dirty="0"/>
              <a:t> type potential. By quantifying the pattern of nonlinearity carefully, we can extract estimates for each contribution. However, as you can see, there are many contributions so this is no trivial feat. So a couple things would help this. Adding more transitions and therefore make a 3 dimensional King plot. Or adding many points would mean that we can eliminate certain </a:t>
            </a:r>
            <a:r>
              <a:rPr lang="en-US" sz="1200" dirty="0" err="1"/>
              <a:t>nonlinarity</a:t>
            </a:r>
            <a:r>
              <a:rPr lang="en-US" sz="1200" dirty="0"/>
              <a:t> contributors from the equations and quantify others better. It also means we can cross nuclear magic numbers. So we have come to the essence of this research, building an experiment that can do such high precision isotope shift spectroscopy using ion trapping on radioactive isotopes at an </a:t>
            </a:r>
            <a:r>
              <a:rPr lang="en-US" sz="1200" dirty="0" err="1"/>
              <a:t>isol</a:t>
            </a:r>
            <a:r>
              <a:rPr lang="en-US" sz="1200" dirty="0"/>
              <a:t> facility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Maybe add the transitions that we will use for Sr already to this slide or the next 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Measuring the IS in 2 different transitions allows you to produce a King Plot like shown on the right. Currently this is being done on stable isotopes and studying the pattern of nonlinearity, you can try to put bounds on certain beyond standard model physics and extract higher order contributions in the nuclear charge distribution. However, in order to do that you need to quantify the pattern of nonlinearity in this King plot very carefully. Adding many points to this plot would mean that we can eliminate certain </a:t>
            </a:r>
            <a:r>
              <a:rPr lang="en-US" sz="1200" dirty="0" err="1"/>
              <a:t>nonlinarity</a:t>
            </a:r>
            <a:r>
              <a:rPr lang="en-US" sz="1200" dirty="0"/>
              <a:t> contributors from the equations and quantify the nonlinearity better. It also means we can cross nuclear magic numbers.</a:t>
            </a:r>
          </a:p>
          <a:p>
            <a:endParaRPr lang="en-US" dirty="0"/>
          </a:p>
          <a:p>
            <a:r>
              <a:rPr lang="en-US" dirty="0"/>
              <a:t>Mention Yukawa type potential</a:t>
            </a:r>
          </a:p>
          <a:p>
            <a:endParaRPr lang="en-US" dirty="0"/>
          </a:p>
          <a:p>
            <a:r>
              <a:rPr lang="en-US" dirty="0"/>
              <a:t>Mention normalized frequencies and put the definition somewhere on the slide</a:t>
            </a:r>
            <a:endParaRPr lang="en-BE" dirty="0"/>
          </a:p>
        </p:txBody>
      </p:sp>
      <p:sp>
        <p:nvSpPr>
          <p:cNvPr id="4" name="Slide Number Placeholder 3">
            <a:extLst>
              <a:ext uri="{FF2B5EF4-FFF2-40B4-BE49-F238E27FC236}">
                <a16:creationId xmlns:a16="http://schemas.microsoft.com/office/drawing/2014/main" id="{0EE54C9E-2D02-D652-A8D0-111B0F5D9126}"/>
              </a:ext>
            </a:extLst>
          </p:cNvPr>
          <p:cNvSpPr>
            <a:spLocks noGrp="1"/>
          </p:cNvSpPr>
          <p:nvPr>
            <p:ph type="sldNum" sz="quarter" idx="5"/>
          </p:nvPr>
        </p:nvSpPr>
        <p:spPr/>
        <p:txBody>
          <a:bodyPr/>
          <a:lstStyle/>
          <a:p>
            <a:fld id="{8954E32A-327F-AF4B-8E1F-209FBF93D26D}" type="slidenum">
              <a:rPr lang="nl-NL" smtClean="0"/>
              <a:t>34</a:t>
            </a:fld>
            <a:endParaRPr lang="nl-NL"/>
          </a:p>
        </p:txBody>
      </p:sp>
    </p:spTree>
    <p:extLst>
      <p:ext uri="{BB962C8B-B14F-4D97-AF65-F5344CB8AC3E}">
        <p14:creationId xmlns:p14="http://schemas.microsoft.com/office/powerpoint/2010/main" val="22736849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E4331-6B7C-DA6F-E6F1-0E91C6EF69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2623A5-4630-0922-910C-2DD48CDFB2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47677C-0912-7686-FACD-DD0B5F18AF8B}"/>
              </a:ext>
            </a:extLst>
          </p:cNvPr>
          <p:cNvSpPr>
            <a:spLocks noGrp="1"/>
          </p:cNvSpPr>
          <p:nvPr>
            <p:ph type="body" idx="1"/>
          </p:nvPr>
        </p:nvSpPr>
        <p:spPr/>
        <p:txBody>
          <a:bodyPr/>
          <a:lstStyle/>
          <a:p>
            <a:r>
              <a:rPr lang="en-US" dirty="0"/>
              <a:t>Recently we have added a red laser to directly excite the first order forbidden clock transition in Sr+. This you can see on this schematic here. This transition is a very narrow transition which makes it fit for precision spectroscopy. A allowed transition such as the cooling transition is several tens of MHz wide or even more while the clock transition is only around 3Hz wide.</a:t>
            </a:r>
          </a:p>
          <a:p>
            <a:endParaRPr lang="en-US" dirty="0"/>
          </a:p>
          <a:p>
            <a:r>
              <a:rPr lang="en-US" dirty="0"/>
              <a:t>Maybe make it coherent and not say clock transition</a:t>
            </a:r>
            <a:endParaRPr lang="en-BE" dirty="0"/>
          </a:p>
        </p:txBody>
      </p:sp>
      <p:sp>
        <p:nvSpPr>
          <p:cNvPr id="4" name="Slide Number Placeholder 3">
            <a:extLst>
              <a:ext uri="{FF2B5EF4-FFF2-40B4-BE49-F238E27FC236}">
                <a16:creationId xmlns:a16="http://schemas.microsoft.com/office/drawing/2014/main" id="{12A9836A-4F66-E1AF-DBF2-6EC00F297F6A}"/>
              </a:ext>
            </a:extLst>
          </p:cNvPr>
          <p:cNvSpPr>
            <a:spLocks noGrp="1"/>
          </p:cNvSpPr>
          <p:nvPr>
            <p:ph type="sldNum" sz="quarter" idx="5"/>
          </p:nvPr>
        </p:nvSpPr>
        <p:spPr/>
        <p:txBody>
          <a:bodyPr/>
          <a:lstStyle/>
          <a:p>
            <a:fld id="{8954E32A-327F-AF4B-8E1F-209FBF93D26D}" type="slidenum">
              <a:rPr lang="nl-NL" smtClean="0"/>
              <a:t>35</a:t>
            </a:fld>
            <a:endParaRPr lang="nl-NL"/>
          </a:p>
        </p:txBody>
      </p:sp>
    </p:spTree>
    <p:extLst>
      <p:ext uri="{BB962C8B-B14F-4D97-AF65-F5344CB8AC3E}">
        <p14:creationId xmlns:p14="http://schemas.microsoft.com/office/powerpoint/2010/main" val="41436070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63B90-8449-CF6D-84CE-B08CC694FA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67B9E8-B03D-677E-BE70-3BF428C3CE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B2FC70-B210-7514-C567-5540BFA0319C}"/>
              </a:ext>
            </a:extLst>
          </p:cNvPr>
          <p:cNvSpPr>
            <a:spLocks noGrp="1"/>
          </p:cNvSpPr>
          <p:nvPr>
            <p:ph type="body" idx="1"/>
          </p:nvPr>
        </p:nvSpPr>
        <p:spPr/>
        <p:txBody>
          <a:bodyPr/>
          <a:lstStyle/>
          <a:p>
            <a:r>
              <a:rPr lang="en-US" dirty="0"/>
              <a:t>In practice the setup looks something like this. On the left you can see a schematic of the linear Paul trap, which is rather small, and of how the lasers overlap the trap. On the right is a recent picture of the setup, </a:t>
            </a:r>
            <a:r>
              <a:rPr lang="en-US" dirty="0" err="1"/>
              <a:t>whosing</a:t>
            </a:r>
            <a:r>
              <a:rPr lang="en-US" dirty="0"/>
              <a:t> on the right the oven, on the left the vacuum chamber holding the trap, many pumps and the optical setup surrounding the vacuum chamber.</a:t>
            </a:r>
            <a:endParaRPr lang="en-BE" dirty="0"/>
          </a:p>
        </p:txBody>
      </p:sp>
      <p:sp>
        <p:nvSpPr>
          <p:cNvPr id="4" name="Slide Number Placeholder 3">
            <a:extLst>
              <a:ext uri="{FF2B5EF4-FFF2-40B4-BE49-F238E27FC236}">
                <a16:creationId xmlns:a16="http://schemas.microsoft.com/office/drawing/2014/main" id="{739A2638-BD98-0A32-67FB-D841E3913C9C}"/>
              </a:ext>
            </a:extLst>
          </p:cNvPr>
          <p:cNvSpPr>
            <a:spLocks noGrp="1"/>
          </p:cNvSpPr>
          <p:nvPr>
            <p:ph type="sldNum" sz="quarter" idx="5"/>
          </p:nvPr>
        </p:nvSpPr>
        <p:spPr/>
        <p:txBody>
          <a:bodyPr/>
          <a:lstStyle/>
          <a:p>
            <a:fld id="{8954E32A-327F-AF4B-8E1F-209FBF93D26D}" type="slidenum">
              <a:rPr lang="nl-NL" smtClean="0"/>
              <a:t>36</a:t>
            </a:fld>
            <a:endParaRPr lang="nl-NL"/>
          </a:p>
        </p:txBody>
      </p:sp>
    </p:spTree>
    <p:extLst>
      <p:ext uri="{BB962C8B-B14F-4D97-AF65-F5344CB8AC3E}">
        <p14:creationId xmlns:p14="http://schemas.microsoft.com/office/powerpoint/2010/main" val="1748894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45B27-69F1-75F1-1897-8385BF0517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5D5898-D00B-3A83-1C92-FACEE4F537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00A39D-4B34-40DF-E5FE-3B356B46E6B0}"/>
              </a:ext>
            </a:extLst>
          </p:cNvPr>
          <p:cNvSpPr>
            <a:spLocks noGrp="1"/>
          </p:cNvSpPr>
          <p:nvPr>
            <p:ph type="body" idx="1"/>
          </p:nvPr>
        </p:nvSpPr>
        <p:spPr/>
        <p:txBody>
          <a:bodyPr/>
          <a:lstStyle/>
          <a:p>
            <a:r>
              <a:rPr lang="en-US" dirty="0"/>
              <a:t>There are of course pros and cons to performing such high precision experiments using trapping and laser cooling. I start with the pros since they much outweigh the cons. We have very long interaction times, especially in comparison with collinear laser spec or in source laser spec, and we’re able to interact many seconds if we want, and able to trap the same ion for hours. This means for example, the isotope shift of one isotope can be fully measured on a single ion. You will have negligible doppler broadening due to the reduction in kinetic energy that results are laser linewidth limited in the </a:t>
            </a:r>
            <a:r>
              <a:rPr lang="en-US" dirty="0" err="1"/>
              <a:t>lambe</a:t>
            </a:r>
            <a:r>
              <a:rPr lang="en-US" dirty="0"/>
              <a:t> </a:t>
            </a:r>
            <a:r>
              <a:rPr lang="en-US" dirty="0" err="1"/>
              <a:t>dicke</a:t>
            </a:r>
            <a:r>
              <a:rPr lang="en-US" dirty="0"/>
              <a:t> regime. We can have multiple thousands of events per ion, going trough full frequency scans with just one ion, plus the advantage of a small interaction region is that controlling things like magnetic fields and other external parameters is much easier.</a:t>
            </a:r>
          </a:p>
          <a:p>
            <a:endParaRPr lang="en-US" dirty="0"/>
          </a:p>
          <a:p>
            <a:r>
              <a:rPr lang="en-US" dirty="0"/>
              <a:t>Of course the cons are that the experiment and the setup itself get considerably more complex and currently laser cooling of ions in particular is only really feasible for 2 valence-electron atoms.</a:t>
            </a:r>
          </a:p>
        </p:txBody>
      </p:sp>
      <p:sp>
        <p:nvSpPr>
          <p:cNvPr id="4" name="Slide Number Placeholder 3">
            <a:extLst>
              <a:ext uri="{FF2B5EF4-FFF2-40B4-BE49-F238E27FC236}">
                <a16:creationId xmlns:a16="http://schemas.microsoft.com/office/drawing/2014/main" id="{24051F5E-B22F-1233-3F5F-71F3DCD708A8}"/>
              </a:ext>
            </a:extLst>
          </p:cNvPr>
          <p:cNvSpPr>
            <a:spLocks noGrp="1"/>
          </p:cNvSpPr>
          <p:nvPr>
            <p:ph type="sldNum" sz="quarter" idx="5"/>
          </p:nvPr>
        </p:nvSpPr>
        <p:spPr/>
        <p:txBody>
          <a:bodyPr/>
          <a:lstStyle/>
          <a:p>
            <a:fld id="{8954E32A-327F-AF4B-8E1F-209FBF93D26D}" type="slidenum">
              <a:rPr lang="nl-NL" smtClean="0"/>
              <a:t>4</a:t>
            </a:fld>
            <a:endParaRPr lang="nl-NL"/>
          </a:p>
        </p:txBody>
      </p:sp>
    </p:spTree>
    <p:extLst>
      <p:ext uri="{BB962C8B-B14F-4D97-AF65-F5344CB8AC3E}">
        <p14:creationId xmlns:p14="http://schemas.microsoft.com/office/powerpoint/2010/main" val="322677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F39B9-D569-74F9-AE51-F661B1FE2F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A0D3EA-B78E-53B0-C200-9B8A3B7790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9C56BF-D6AB-CFA1-0B96-5C9B6BBB0A8E}"/>
              </a:ext>
            </a:extLst>
          </p:cNvPr>
          <p:cNvSpPr>
            <a:spLocks noGrp="1"/>
          </p:cNvSpPr>
          <p:nvPr>
            <p:ph type="body" idx="1"/>
          </p:nvPr>
        </p:nvSpPr>
        <p:spPr/>
        <p:txBody>
          <a:bodyPr/>
          <a:lstStyle/>
          <a:p>
            <a:r>
              <a:rPr lang="en-US" dirty="0"/>
              <a:t>With these advantages in mind, we built two very different ion trapping setups at KU Leuven, I will discuss both today. On the one hand we have biceps. This is a small trap, for now fully offline where we really focus on the precision spectroscopy and trap control to get to the highest level of precision. This is the experiment I am personally most involved with. Here we have shown we can trap ions for hours at a time and are currently developing precision spectroscopy methods. The other trap is called stripe. This is a larger trap where we really try to simulate the conditions in an online facility to then implement it in a RIB facility, I will explain more on this later. Both traps make use of laser cooling of Sr ions </a:t>
            </a:r>
          </a:p>
          <a:p>
            <a:endParaRPr lang="en-US" dirty="0"/>
          </a:p>
        </p:txBody>
      </p:sp>
      <p:sp>
        <p:nvSpPr>
          <p:cNvPr id="4" name="Slide Number Placeholder 3">
            <a:extLst>
              <a:ext uri="{FF2B5EF4-FFF2-40B4-BE49-F238E27FC236}">
                <a16:creationId xmlns:a16="http://schemas.microsoft.com/office/drawing/2014/main" id="{A927C5B8-759C-BF60-5813-B94A73EEE325}"/>
              </a:ext>
            </a:extLst>
          </p:cNvPr>
          <p:cNvSpPr>
            <a:spLocks noGrp="1"/>
          </p:cNvSpPr>
          <p:nvPr>
            <p:ph type="sldNum" sz="quarter" idx="5"/>
          </p:nvPr>
        </p:nvSpPr>
        <p:spPr/>
        <p:txBody>
          <a:bodyPr/>
          <a:lstStyle/>
          <a:p>
            <a:fld id="{8954E32A-327F-AF4B-8E1F-209FBF93D26D}" type="slidenum">
              <a:rPr lang="nl-NL" smtClean="0"/>
              <a:t>5</a:t>
            </a:fld>
            <a:endParaRPr lang="nl-NL"/>
          </a:p>
        </p:txBody>
      </p:sp>
    </p:spTree>
    <p:extLst>
      <p:ext uri="{BB962C8B-B14F-4D97-AF65-F5344CB8AC3E}">
        <p14:creationId xmlns:p14="http://schemas.microsoft.com/office/powerpoint/2010/main" val="2268961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3BE89-49D6-E3DA-C106-D95EB53235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EC8DA7-E0CA-EFE3-91C8-F266B480D1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CA3568-14B4-9A6A-08B2-A3D43901DD1B}"/>
              </a:ext>
            </a:extLst>
          </p:cNvPr>
          <p:cNvSpPr>
            <a:spLocks noGrp="1"/>
          </p:cNvSpPr>
          <p:nvPr>
            <p:ph type="body" idx="1"/>
          </p:nvPr>
        </p:nvSpPr>
        <p:spPr/>
        <p:txBody>
          <a:bodyPr/>
          <a:lstStyle/>
          <a:p>
            <a:r>
              <a:rPr lang="en-US" dirty="0"/>
              <a:t>So I will start with biceps. Biceps is a small linear Paul trap and currently we are using Doppler cooling on these two transitions. The combination of these two methods has allowed us to study single ions for hours at a time, cooled to </a:t>
            </a:r>
            <a:r>
              <a:rPr lang="en-US" dirty="0" err="1"/>
              <a:t>mK</a:t>
            </a:r>
            <a:r>
              <a:rPr lang="en-US" dirty="0"/>
              <a:t> temperatures. This is a picture of a Coulomb crystal. Our trapping research currently is focused on Sr ions since it is an excellent laser coolable ion and has a lot of promising aspects in terms of scientific output.</a:t>
            </a:r>
          </a:p>
        </p:txBody>
      </p:sp>
      <p:sp>
        <p:nvSpPr>
          <p:cNvPr id="4" name="Slide Number Placeholder 3">
            <a:extLst>
              <a:ext uri="{FF2B5EF4-FFF2-40B4-BE49-F238E27FC236}">
                <a16:creationId xmlns:a16="http://schemas.microsoft.com/office/drawing/2014/main" id="{19C6FD51-48AC-EDDF-7908-2E276F3B1FDF}"/>
              </a:ext>
            </a:extLst>
          </p:cNvPr>
          <p:cNvSpPr>
            <a:spLocks noGrp="1"/>
          </p:cNvSpPr>
          <p:nvPr>
            <p:ph type="sldNum" sz="quarter" idx="5"/>
          </p:nvPr>
        </p:nvSpPr>
        <p:spPr/>
        <p:txBody>
          <a:bodyPr/>
          <a:lstStyle/>
          <a:p>
            <a:fld id="{8954E32A-327F-AF4B-8E1F-209FBF93D26D}" type="slidenum">
              <a:rPr lang="nl-NL" smtClean="0"/>
              <a:t>6</a:t>
            </a:fld>
            <a:endParaRPr lang="nl-NL"/>
          </a:p>
        </p:txBody>
      </p:sp>
    </p:spTree>
    <p:extLst>
      <p:ext uri="{BB962C8B-B14F-4D97-AF65-F5344CB8AC3E}">
        <p14:creationId xmlns:p14="http://schemas.microsoft.com/office/powerpoint/2010/main" val="1077060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CD65B-071F-8C42-A526-171E82023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098C11-6243-6502-BD93-E88B30A790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25536C-7114-A1BF-6C80-0842EB08F2C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A </a:t>
            </a:r>
            <a:r>
              <a:rPr lang="nl-NL" sz="1200" dirty="0" err="1"/>
              <a:t>while</a:t>
            </a:r>
            <a:r>
              <a:rPr lang="nl-NL" sz="1200" dirty="0"/>
              <a:t> </a:t>
            </a:r>
            <a:r>
              <a:rPr lang="nl-NL" sz="1200" dirty="0" err="1"/>
              <a:t>ago</a:t>
            </a:r>
            <a:r>
              <a:rPr lang="nl-NL" sz="1200" dirty="0"/>
              <a:t> </a:t>
            </a:r>
            <a:r>
              <a:rPr lang="nl-NL" sz="1200" dirty="0" err="1"/>
              <a:t>already</a:t>
            </a:r>
            <a:r>
              <a:rPr lang="nl-NL" sz="1200" dirty="0"/>
              <a:t> we have been </a:t>
            </a:r>
            <a:r>
              <a:rPr lang="nl-NL" sz="1200" dirty="0" err="1"/>
              <a:t>able</a:t>
            </a:r>
            <a:r>
              <a:rPr lang="nl-NL" sz="1200" dirty="0"/>
              <a:t> </a:t>
            </a:r>
            <a:r>
              <a:rPr lang="nl-NL" sz="1200" dirty="0" err="1"/>
              <a:t>to</a:t>
            </a:r>
            <a:r>
              <a:rPr lang="nl-NL" sz="1200" dirty="0"/>
              <a:t> drive a first order </a:t>
            </a:r>
            <a:r>
              <a:rPr lang="nl-NL" sz="1200" dirty="0" err="1"/>
              <a:t>forbidden</a:t>
            </a:r>
            <a:r>
              <a:rPr lang="nl-NL" sz="1200" dirty="0"/>
              <a:t> </a:t>
            </a:r>
            <a:r>
              <a:rPr lang="nl-NL" sz="1200" dirty="0" err="1"/>
              <a:t>transition</a:t>
            </a:r>
            <a:r>
              <a:rPr lang="nl-NL" sz="1200" dirty="0"/>
              <a:t>, </a:t>
            </a:r>
            <a:r>
              <a:rPr lang="nl-NL" sz="1200" dirty="0" err="1"/>
              <a:t>from</a:t>
            </a:r>
            <a:r>
              <a:rPr lang="nl-NL" sz="1200" dirty="0"/>
              <a:t> </a:t>
            </a:r>
            <a:r>
              <a:rPr lang="nl-NL" sz="1200" dirty="0" err="1"/>
              <a:t>the</a:t>
            </a:r>
            <a:r>
              <a:rPr lang="nl-NL" sz="1200" dirty="0"/>
              <a:t> </a:t>
            </a:r>
            <a:r>
              <a:rPr lang="nl-NL" sz="1200" dirty="0" err="1"/>
              <a:t>ground</a:t>
            </a:r>
            <a:r>
              <a:rPr lang="nl-NL" sz="1200" dirty="0"/>
              <a:t> state s1/2 </a:t>
            </a:r>
            <a:r>
              <a:rPr lang="nl-NL" sz="1200" dirty="0" err="1"/>
              <a:t>to</a:t>
            </a:r>
            <a:r>
              <a:rPr lang="nl-NL" sz="1200" dirty="0"/>
              <a:t> </a:t>
            </a:r>
            <a:r>
              <a:rPr lang="nl-NL" sz="1200" dirty="0" err="1"/>
              <a:t>the</a:t>
            </a:r>
            <a:r>
              <a:rPr lang="nl-NL" sz="1200" dirty="0"/>
              <a:t> d5/2.</a:t>
            </a:r>
            <a:r>
              <a:rPr lang="en-US" dirty="0"/>
              <a:t> This transition is a very narrow transition, natural linewidth around 2 Hz, which makes it fit for precision spectroscopy. </a:t>
            </a:r>
            <a:r>
              <a:rPr lang="nl-NL" sz="1200" dirty="0"/>
              <a:t> </a:t>
            </a:r>
            <a:r>
              <a:rPr lang="nl-NL" sz="1200" dirty="0" err="1"/>
              <a:t>Since</a:t>
            </a:r>
            <a:r>
              <a:rPr lang="nl-NL" sz="1200" dirty="0"/>
              <a:t> </a:t>
            </a:r>
            <a:r>
              <a:rPr lang="nl-NL" sz="1200" dirty="0" err="1"/>
              <a:t>you</a:t>
            </a:r>
            <a:r>
              <a:rPr lang="nl-NL" sz="1200" dirty="0"/>
              <a:t> drive </a:t>
            </a:r>
            <a:r>
              <a:rPr lang="nl-NL" sz="1200" dirty="0" err="1"/>
              <a:t>the</a:t>
            </a:r>
            <a:r>
              <a:rPr lang="nl-NL" sz="1200" dirty="0"/>
              <a:t> ion out of </a:t>
            </a:r>
            <a:r>
              <a:rPr lang="nl-NL" sz="1200" dirty="0" err="1"/>
              <a:t>the</a:t>
            </a:r>
            <a:r>
              <a:rPr lang="nl-NL" sz="1200" dirty="0"/>
              <a:t> </a:t>
            </a:r>
            <a:r>
              <a:rPr lang="nl-NL" sz="1200" dirty="0" err="1"/>
              <a:t>cooling</a:t>
            </a:r>
            <a:r>
              <a:rPr lang="nl-NL" sz="1200" dirty="0"/>
              <a:t> </a:t>
            </a:r>
            <a:r>
              <a:rPr lang="nl-NL" sz="1200" dirty="0" err="1"/>
              <a:t>cycle</a:t>
            </a:r>
            <a:r>
              <a:rPr lang="nl-NL" sz="1200" dirty="0"/>
              <a:t>, </a:t>
            </a:r>
            <a:r>
              <a:rPr lang="nl-NL" sz="1200" dirty="0" err="1"/>
              <a:t>it</a:t>
            </a:r>
            <a:r>
              <a:rPr lang="nl-NL" sz="1200" dirty="0"/>
              <a:t> </a:t>
            </a:r>
            <a:r>
              <a:rPr lang="nl-NL" sz="1200" dirty="0" err="1"/>
              <a:t>goes</a:t>
            </a:r>
            <a:r>
              <a:rPr lang="nl-NL" sz="1200" dirty="0"/>
              <a:t> </a:t>
            </a:r>
            <a:r>
              <a:rPr lang="nl-NL" sz="1200" dirty="0" err="1"/>
              <a:t>dark</a:t>
            </a:r>
            <a:r>
              <a:rPr lang="nl-NL" sz="1200" dirty="0"/>
              <a:t> </a:t>
            </a:r>
            <a:r>
              <a:rPr lang="nl-NL" sz="1200" dirty="0" err="1"/>
              <a:t>when</a:t>
            </a:r>
            <a:r>
              <a:rPr lang="nl-NL" sz="1200" dirty="0"/>
              <a:t> </a:t>
            </a:r>
            <a:r>
              <a:rPr lang="nl-NL" sz="1200" dirty="0" err="1"/>
              <a:t>the</a:t>
            </a:r>
            <a:r>
              <a:rPr lang="nl-NL" sz="1200" dirty="0"/>
              <a:t> </a:t>
            </a:r>
            <a:r>
              <a:rPr lang="nl-NL" sz="1200" dirty="0" err="1"/>
              <a:t>transition</a:t>
            </a:r>
            <a:r>
              <a:rPr lang="nl-NL" sz="1200" dirty="0"/>
              <a:t> is </a:t>
            </a:r>
            <a:r>
              <a:rPr lang="nl-NL" sz="1200" dirty="0" err="1"/>
              <a:t>successful</a:t>
            </a:r>
            <a:r>
              <a:rPr lang="nl-NL" sz="1200" dirty="0"/>
              <a:t>. </a:t>
            </a:r>
            <a:r>
              <a:rPr lang="nl-NL" sz="1200" dirty="0" err="1"/>
              <a:t>This</a:t>
            </a:r>
            <a:r>
              <a:rPr lang="nl-NL" sz="1200" dirty="0"/>
              <a:t> is </a:t>
            </a:r>
            <a:r>
              <a:rPr lang="nl-NL" sz="1200" dirty="0" err="1"/>
              <a:t>what</a:t>
            </a:r>
            <a:r>
              <a:rPr lang="nl-NL" sz="1200" dirty="0"/>
              <a:t> </a:t>
            </a:r>
            <a:r>
              <a:rPr lang="nl-NL" sz="1200" dirty="0" err="1"/>
              <a:t>you</a:t>
            </a:r>
            <a:r>
              <a:rPr lang="nl-NL" sz="1200" dirty="0"/>
              <a:t> </a:t>
            </a:r>
            <a:r>
              <a:rPr lang="nl-NL" sz="1200" dirty="0" err="1"/>
              <a:t>can</a:t>
            </a:r>
            <a:r>
              <a:rPr lang="nl-NL" sz="1200" dirty="0"/>
              <a:t> </a:t>
            </a:r>
            <a:r>
              <a:rPr lang="nl-NL" sz="1200" dirty="0" err="1"/>
              <a:t>see</a:t>
            </a:r>
            <a:r>
              <a:rPr lang="nl-NL" sz="1200" dirty="0"/>
              <a:t> in </a:t>
            </a:r>
            <a:r>
              <a:rPr lang="nl-NL" sz="1200" dirty="0" err="1"/>
              <a:t>the</a:t>
            </a:r>
            <a:r>
              <a:rPr lang="nl-NL" sz="1200" dirty="0"/>
              <a:t> video of </a:t>
            </a:r>
            <a:r>
              <a:rPr lang="nl-NL" sz="1200" dirty="0" err="1"/>
              <a:t>the</a:t>
            </a:r>
            <a:r>
              <a:rPr lang="nl-NL" sz="1200" dirty="0"/>
              <a:t> ion </a:t>
            </a:r>
            <a:r>
              <a:rPr lang="nl-NL" sz="1200" dirty="0" err="1"/>
              <a:t>crystal</a:t>
            </a:r>
            <a:r>
              <a:rPr lang="nl-NL" sz="1200" dirty="0"/>
              <a:t>. </a:t>
            </a:r>
            <a:r>
              <a:rPr lang="nl-NL" sz="1200" dirty="0" err="1"/>
              <a:t>This</a:t>
            </a:r>
            <a:r>
              <a:rPr lang="nl-NL" sz="1200" dirty="0"/>
              <a:t> </a:t>
            </a:r>
            <a:r>
              <a:rPr lang="nl-NL" sz="1200" dirty="0" err="1"/>
              <a:t>principle</a:t>
            </a:r>
            <a:r>
              <a:rPr lang="nl-NL" sz="1200" dirty="0"/>
              <a:t> of </a:t>
            </a:r>
            <a:r>
              <a:rPr lang="nl-NL" sz="1200" dirty="0" err="1"/>
              <a:t>dark</a:t>
            </a:r>
            <a:r>
              <a:rPr lang="nl-NL" sz="1200" dirty="0"/>
              <a:t> </a:t>
            </a:r>
            <a:r>
              <a:rPr lang="nl-NL" sz="1200" dirty="0" err="1"/>
              <a:t>and</a:t>
            </a:r>
            <a:r>
              <a:rPr lang="nl-NL" sz="1200" dirty="0"/>
              <a:t> </a:t>
            </a:r>
            <a:r>
              <a:rPr lang="nl-NL" sz="1200" dirty="0" err="1"/>
              <a:t>bright</a:t>
            </a:r>
            <a:r>
              <a:rPr lang="nl-NL" sz="1200" dirty="0"/>
              <a:t> </a:t>
            </a:r>
            <a:r>
              <a:rPr lang="nl-NL" sz="1200" dirty="0" err="1"/>
              <a:t>ions</a:t>
            </a:r>
            <a:r>
              <a:rPr lang="nl-NL" sz="1200" dirty="0"/>
              <a:t> is </a:t>
            </a:r>
            <a:r>
              <a:rPr lang="nl-NL" sz="1200" dirty="0" err="1"/>
              <a:t>also</a:t>
            </a:r>
            <a:r>
              <a:rPr lang="nl-NL" sz="1200" dirty="0"/>
              <a:t> </a:t>
            </a:r>
            <a:r>
              <a:rPr lang="nl-NL" sz="1200" dirty="0" err="1"/>
              <a:t>what</a:t>
            </a:r>
            <a:r>
              <a:rPr lang="nl-NL" sz="1200" dirty="0"/>
              <a:t> is </a:t>
            </a:r>
            <a:r>
              <a:rPr lang="nl-NL" sz="1200" dirty="0" err="1"/>
              <a:t>used</a:t>
            </a:r>
            <a:r>
              <a:rPr lang="nl-NL" sz="1200" dirty="0"/>
              <a:t> as </a:t>
            </a:r>
            <a:r>
              <a:rPr lang="nl-NL" sz="1200" dirty="0" err="1"/>
              <a:t>the</a:t>
            </a:r>
            <a:r>
              <a:rPr lang="nl-NL" sz="1200" dirty="0"/>
              <a:t> </a:t>
            </a:r>
            <a:r>
              <a:rPr lang="nl-NL" sz="1200" dirty="0" err="1"/>
              <a:t>detection</a:t>
            </a:r>
            <a:r>
              <a:rPr lang="nl-NL" sz="1200" dirty="0"/>
              <a:t> </a:t>
            </a:r>
            <a:r>
              <a:rPr lang="nl-NL" sz="1200" dirty="0" err="1"/>
              <a:t>principle</a:t>
            </a:r>
            <a:r>
              <a:rPr lang="nl-NL" sz="1200" dirty="0"/>
              <a:t> </a:t>
            </a:r>
            <a:r>
              <a:rPr lang="nl-NL" sz="1200" dirty="0" err="1"/>
              <a:t>behind</a:t>
            </a:r>
            <a:r>
              <a:rPr lang="nl-NL" sz="1200" dirty="0"/>
              <a:t> </a:t>
            </a:r>
            <a:r>
              <a:rPr lang="nl-NL" sz="1200" dirty="0" err="1"/>
              <a:t>the</a:t>
            </a:r>
            <a:r>
              <a:rPr lang="nl-NL" sz="1200" dirty="0"/>
              <a:t> </a:t>
            </a:r>
            <a:r>
              <a:rPr lang="nl-NL" sz="1200" dirty="0" err="1"/>
              <a:t>precision</a:t>
            </a:r>
            <a:r>
              <a:rPr lang="nl-NL" sz="1200" dirty="0"/>
              <a:t> </a:t>
            </a:r>
            <a:r>
              <a:rPr lang="nl-NL" sz="1200" dirty="0" err="1"/>
              <a:t>spectroscopy</a:t>
            </a:r>
            <a:r>
              <a:rPr lang="nl-NL"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err="1"/>
              <a:t>Tpo</a:t>
            </a:r>
            <a:r>
              <a:rPr lang="nl-NL" sz="1200" dirty="0"/>
              <a:t> drive </a:t>
            </a:r>
            <a:r>
              <a:rPr lang="nl-NL" sz="1200" dirty="0" err="1"/>
              <a:t>the</a:t>
            </a:r>
            <a:r>
              <a:rPr lang="nl-NL" sz="1200" dirty="0"/>
              <a:t> </a:t>
            </a:r>
            <a:r>
              <a:rPr lang="nl-NL" sz="1200" dirty="0" err="1"/>
              <a:t>forbidden</a:t>
            </a:r>
            <a:r>
              <a:rPr lang="nl-NL" sz="1200" dirty="0"/>
              <a:t> </a:t>
            </a:r>
            <a:r>
              <a:rPr lang="nl-NL" sz="1200" dirty="0" err="1"/>
              <a:t>transition</a:t>
            </a:r>
            <a:r>
              <a:rPr lang="nl-NL" sz="1200" dirty="0"/>
              <a:t> </a:t>
            </a:r>
            <a:r>
              <a:rPr lang="nl-NL" sz="1200" dirty="0" err="1"/>
              <a:t>you</a:t>
            </a:r>
            <a:r>
              <a:rPr lang="nl-NL" sz="1200" dirty="0"/>
              <a:t> </a:t>
            </a:r>
            <a:r>
              <a:rPr lang="nl-NL" sz="1200" dirty="0" err="1"/>
              <a:t>need</a:t>
            </a:r>
            <a:r>
              <a:rPr lang="nl-NL" sz="1200" dirty="0"/>
              <a:t> </a:t>
            </a:r>
            <a:r>
              <a:rPr lang="nl-NL" sz="1200" dirty="0" err="1"/>
              <a:t>lots</a:t>
            </a:r>
            <a:r>
              <a:rPr lang="nl-NL" sz="1200" dirty="0"/>
              <a:t> </a:t>
            </a:r>
            <a:r>
              <a:rPr lang="nl-NL" sz="1200" dirty="0" err="1"/>
              <a:t>ofinteraction</a:t>
            </a:r>
            <a:r>
              <a:rPr lang="nl-NL" sz="1200" dirty="0"/>
              <a:t> time </a:t>
            </a:r>
            <a:r>
              <a:rPr lang="nl-NL" sz="1200" dirty="0" err="1"/>
              <a:t>due</a:t>
            </a:r>
            <a:r>
              <a:rPr lang="nl-NL" sz="1200" dirty="0"/>
              <a:t> </a:t>
            </a:r>
            <a:r>
              <a:rPr lang="nl-NL" sz="1200" dirty="0" err="1"/>
              <a:t>to</a:t>
            </a:r>
            <a:r>
              <a:rPr lang="nl-NL" sz="1200" dirty="0"/>
              <a:t> </a:t>
            </a:r>
            <a:r>
              <a:rPr lang="nl-NL" sz="1200" dirty="0" err="1"/>
              <a:t>the</a:t>
            </a:r>
            <a:r>
              <a:rPr lang="nl-NL" sz="1200" dirty="0"/>
              <a:t> </a:t>
            </a:r>
            <a:r>
              <a:rPr lang="nl-NL" sz="1200" dirty="0" err="1"/>
              <a:t>linewidth</a:t>
            </a:r>
            <a:endParaRPr lang="nl-NL" sz="1200" dirty="0"/>
          </a:p>
        </p:txBody>
      </p:sp>
      <p:sp>
        <p:nvSpPr>
          <p:cNvPr id="4" name="Slide Number Placeholder 3">
            <a:extLst>
              <a:ext uri="{FF2B5EF4-FFF2-40B4-BE49-F238E27FC236}">
                <a16:creationId xmlns:a16="http://schemas.microsoft.com/office/drawing/2014/main" id="{D2BB9422-38C1-6CE4-6AC4-1D881F6412B2}"/>
              </a:ext>
            </a:extLst>
          </p:cNvPr>
          <p:cNvSpPr>
            <a:spLocks noGrp="1"/>
          </p:cNvSpPr>
          <p:nvPr>
            <p:ph type="sldNum" sz="quarter" idx="5"/>
          </p:nvPr>
        </p:nvSpPr>
        <p:spPr/>
        <p:txBody>
          <a:bodyPr/>
          <a:lstStyle/>
          <a:p>
            <a:fld id="{8954E32A-327F-AF4B-8E1F-209FBF93D26D}" type="slidenum">
              <a:rPr lang="nl-NL" smtClean="0"/>
              <a:t>7</a:t>
            </a:fld>
            <a:endParaRPr lang="nl-NL"/>
          </a:p>
        </p:txBody>
      </p:sp>
    </p:spTree>
    <p:extLst>
      <p:ext uri="{BB962C8B-B14F-4D97-AF65-F5344CB8AC3E}">
        <p14:creationId xmlns:p14="http://schemas.microsoft.com/office/powerpoint/2010/main" val="1008726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095ED-A580-A797-16BE-C8141415F5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05CA15-C199-1691-FBFB-2EFCFC5B96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4A4ECA-E573-8A58-D4D1-29C0A8A7B7FE}"/>
              </a:ext>
            </a:extLst>
          </p:cNvPr>
          <p:cNvSpPr>
            <a:spLocks noGrp="1"/>
          </p:cNvSpPr>
          <p:nvPr>
            <p:ph type="body" idx="1"/>
          </p:nvPr>
        </p:nvSpPr>
        <p:spPr/>
        <p:txBody>
          <a:bodyPr/>
          <a:lstStyle/>
          <a:p>
            <a:r>
              <a:rPr lang="en-US" dirty="0"/>
              <a:t>Secondly, we are doing our first measurements of isotope shifts on the bosonic stable isotopes, 84 86 and 88 Sr</a:t>
            </a:r>
            <a:endParaRPr lang="en-BE" dirty="0"/>
          </a:p>
        </p:txBody>
      </p:sp>
      <p:sp>
        <p:nvSpPr>
          <p:cNvPr id="4" name="Slide Number Placeholder 3">
            <a:extLst>
              <a:ext uri="{FF2B5EF4-FFF2-40B4-BE49-F238E27FC236}">
                <a16:creationId xmlns:a16="http://schemas.microsoft.com/office/drawing/2014/main" id="{98FC516A-4EBA-9EE1-5CFB-FA05662976D5}"/>
              </a:ext>
            </a:extLst>
          </p:cNvPr>
          <p:cNvSpPr>
            <a:spLocks noGrp="1"/>
          </p:cNvSpPr>
          <p:nvPr>
            <p:ph type="sldNum" sz="quarter" idx="5"/>
          </p:nvPr>
        </p:nvSpPr>
        <p:spPr/>
        <p:txBody>
          <a:bodyPr/>
          <a:lstStyle/>
          <a:p>
            <a:fld id="{8954E32A-327F-AF4B-8E1F-209FBF93D26D}" type="slidenum">
              <a:rPr lang="nl-NL" smtClean="0"/>
              <a:t>8</a:t>
            </a:fld>
            <a:endParaRPr lang="nl-NL"/>
          </a:p>
        </p:txBody>
      </p:sp>
    </p:spTree>
    <p:extLst>
      <p:ext uri="{BB962C8B-B14F-4D97-AF65-F5344CB8AC3E}">
        <p14:creationId xmlns:p14="http://schemas.microsoft.com/office/powerpoint/2010/main" val="1070880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C421A-15BB-654C-AF4B-CEF65EB5E1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A58733-4BF3-0E8E-7AD6-1C6543C544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F94B1E-0256-322C-CE44-B329EA2B93E1}"/>
              </a:ext>
            </a:extLst>
          </p:cNvPr>
          <p:cNvSpPr>
            <a:spLocks noGrp="1"/>
          </p:cNvSpPr>
          <p:nvPr>
            <p:ph type="body" idx="1"/>
          </p:nvPr>
        </p:nvSpPr>
        <p:spPr/>
        <p:txBody>
          <a:bodyPr/>
          <a:lstStyle/>
          <a:p>
            <a:r>
              <a:rPr lang="en-US" dirty="0"/>
              <a:t>Next up is our STRIPE trap which, as I said, is focused on decelerating and trapping of fast beams for implementation in RIB facilities</a:t>
            </a:r>
            <a:endParaRPr lang="en-BE" dirty="0"/>
          </a:p>
        </p:txBody>
      </p:sp>
      <p:sp>
        <p:nvSpPr>
          <p:cNvPr id="4" name="Slide Number Placeholder 3">
            <a:extLst>
              <a:ext uri="{FF2B5EF4-FFF2-40B4-BE49-F238E27FC236}">
                <a16:creationId xmlns:a16="http://schemas.microsoft.com/office/drawing/2014/main" id="{04ECABA4-8933-F58B-57BA-0B9EED763ABF}"/>
              </a:ext>
            </a:extLst>
          </p:cNvPr>
          <p:cNvSpPr>
            <a:spLocks noGrp="1"/>
          </p:cNvSpPr>
          <p:nvPr>
            <p:ph type="sldNum" sz="quarter" idx="5"/>
          </p:nvPr>
        </p:nvSpPr>
        <p:spPr/>
        <p:txBody>
          <a:bodyPr/>
          <a:lstStyle/>
          <a:p>
            <a:fld id="{8954E32A-327F-AF4B-8E1F-209FBF93D26D}" type="slidenum">
              <a:rPr lang="nl-NL" smtClean="0"/>
              <a:t>9</a:t>
            </a:fld>
            <a:endParaRPr lang="nl-NL"/>
          </a:p>
        </p:txBody>
      </p:sp>
    </p:spTree>
    <p:extLst>
      <p:ext uri="{BB962C8B-B14F-4D97-AF65-F5344CB8AC3E}">
        <p14:creationId xmlns:p14="http://schemas.microsoft.com/office/powerpoint/2010/main" val="13942670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hthoek 6"/>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10" name="Rechthoek 9"/>
          <p:cNvSpPr/>
          <p:nvPr userDrawn="1"/>
        </p:nvSpPr>
        <p:spPr>
          <a:xfrm>
            <a:off x="0" y="648000"/>
            <a:ext cx="12193200" cy="621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8" name="Rechthoek 7"/>
          <p:cNvSpPr/>
          <p:nvPr userDrawn="1"/>
        </p:nvSpPr>
        <p:spPr>
          <a:xfrm>
            <a:off x="0" y="647998"/>
            <a:ext cx="12193200" cy="4456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000" y="360000"/>
            <a:ext cx="2018135" cy="720000"/>
          </a:xfrm>
          <a:prstGeom prst="rect">
            <a:avLst/>
          </a:prstGeom>
        </p:spPr>
      </p:pic>
      <p:sp>
        <p:nvSpPr>
          <p:cNvPr id="2" name="Titel 1"/>
          <p:cNvSpPr>
            <a:spLocks noGrp="1"/>
          </p:cNvSpPr>
          <p:nvPr>
            <p:ph type="ctrTitle"/>
          </p:nvPr>
        </p:nvSpPr>
        <p:spPr>
          <a:xfrm>
            <a:off x="575999" y="1080000"/>
            <a:ext cx="6096524" cy="4024798"/>
          </a:xfrm>
        </p:spPr>
        <p:txBody>
          <a:bodyPr anchor="ctr" anchorCtr="0">
            <a:normAutofit/>
          </a:bodyPr>
          <a:lstStyle>
            <a:lvl1pPr algn="l">
              <a:defRPr sz="4000" baseline="0">
                <a:solidFill>
                  <a:schemeClr val="bg1"/>
                </a:solidFill>
              </a:defRPr>
            </a:lvl1pPr>
          </a:lstStyle>
          <a:p>
            <a:r>
              <a:rPr lang="en-US" dirty="0"/>
              <a:t>Click to edit Master title style</a:t>
            </a:r>
            <a:endParaRPr lang="nl-NL" dirty="0"/>
          </a:p>
        </p:txBody>
      </p:sp>
      <p:sp>
        <p:nvSpPr>
          <p:cNvPr id="3" name="Ondertitel 2"/>
          <p:cNvSpPr>
            <a:spLocks noGrp="1"/>
          </p:cNvSpPr>
          <p:nvPr>
            <p:ph type="subTitle" idx="1"/>
          </p:nvPr>
        </p:nvSpPr>
        <p:spPr>
          <a:xfrm>
            <a:off x="575999" y="5392801"/>
            <a:ext cx="6096524" cy="730188"/>
          </a:xfrm>
        </p:spPr>
        <p:txBody>
          <a:bodyPr lIns="0" tIns="0" rIns="0" bIns="0"/>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nl-NL" dirty="0"/>
          </a:p>
        </p:txBody>
      </p:sp>
      <p:sp>
        <p:nvSpPr>
          <p:cNvPr id="5" name="Picture Placeholder 4"/>
          <p:cNvSpPr>
            <a:spLocks noGrp="1"/>
          </p:cNvSpPr>
          <p:nvPr>
            <p:ph type="pic" sz="quarter" idx="10"/>
          </p:nvPr>
        </p:nvSpPr>
        <p:spPr>
          <a:xfrm>
            <a:off x="7248525" y="1654175"/>
            <a:ext cx="4368673" cy="4468813"/>
          </a:xfrm>
        </p:spPr>
        <p:txBody>
          <a:bodyPr/>
          <a:lstStyle/>
          <a:p>
            <a:r>
              <a:rPr lang="en-US"/>
              <a:t>Click icon to add picture</a:t>
            </a:r>
            <a:endParaRPr lang="nl-NL"/>
          </a:p>
        </p:txBody>
      </p:sp>
    </p:spTree>
    <p:extLst>
      <p:ext uri="{BB962C8B-B14F-4D97-AF65-F5344CB8AC3E}">
        <p14:creationId xmlns:p14="http://schemas.microsoft.com/office/powerpoint/2010/main" val="1128617704"/>
      </p:ext>
    </p:extLst>
  </p:cSld>
  <p:clrMapOvr>
    <a:masterClrMapping/>
  </p:clrMapOvr>
  <p:extLst>
    <p:ext uri="{DCECCB84-F9BA-43D5-87BE-67443E8EF086}">
      <p15:sldGuideLst xmlns:p15="http://schemas.microsoft.com/office/powerpoint/2012/main">
        <p15:guide id="1" orient="horz" pos="1026">
          <p15:clr>
            <a:srgbClr val="FBAE40"/>
          </p15:clr>
        </p15:guide>
        <p15:guide id="2" pos="4203">
          <p15:clr>
            <a:srgbClr val="FBAE40"/>
          </p15:clr>
        </p15:guide>
        <p15:guide id="3" orient="horz" pos="397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p>
            <a:fld id="{ED2E5827-E192-4B55-8398-302ED6F5DF76}" type="datetime1">
              <a:rPr lang="nl-BE" smtClean="0"/>
              <a:t>16/03/2026</a:t>
            </a:fld>
            <a:endParaRPr lang="nl-NL"/>
          </a:p>
        </p:txBody>
      </p:sp>
      <p:sp>
        <p:nvSpPr>
          <p:cNvPr id="5" name="Tijdelijke aanduiding voor voettekst 4"/>
          <p:cNvSpPr>
            <a:spLocks noGrp="1"/>
          </p:cNvSpPr>
          <p:nvPr>
            <p:ph type="ftr" sz="quarter" idx="11"/>
          </p:nvPr>
        </p:nvSpPr>
        <p:spPr/>
        <p:txBody>
          <a:bodyPr/>
          <a:lstStyle/>
          <a:p>
            <a:r>
              <a:rPr lang="nl-NL"/>
              <a:t>Intituut voor Kern en Stralingsfysica, KU Leuven, Belgium</a:t>
            </a:r>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a:t>
            </a:fld>
            <a:endParaRPr lang="nl-NL"/>
          </a:p>
        </p:txBody>
      </p:sp>
      <p:sp>
        <p:nvSpPr>
          <p:cNvPr id="2" name="Titel 1"/>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3066927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hthoek 6"/>
          <p:cNvSpPr/>
          <p:nvPr/>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8" name="Rechthoek 7"/>
          <p:cNvSpPr/>
          <p:nvPr/>
        </p:nvSpPr>
        <p:spPr>
          <a:xfrm>
            <a:off x="0" y="647998"/>
            <a:ext cx="12193200" cy="6210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pic>
        <p:nvPicPr>
          <p:cNvPr id="9" name="Afbeelding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000" y="360000"/>
            <a:ext cx="2018135" cy="720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791" y="1350253"/>
            <a:ext cx="4648209" cy="5507747"/>
          </a:xfrm>
          <a:prstGeom prst="rect">
            <a:avLst/>
          </a:prstGeom>
        </p:spPr>
      </p:pic>
      <p:sp>
        <p:nvSpPr>
          <p:cNvPr id="12" name="Ondertitel 2"/>
          <p:cNvSpPr>
            <a:spLocks noGrp="1"/>
          </p:cNvSpPr>
          <p:nvPr>
            <p:ph type="subTitle" idx="1"/>
          </p:nvPr>
        </p:nvSpPr>
        <p:spPr>
          <a:xfrm>
            <a:off x="576003" y="4359604"/>
            <a:ext cx="8333999" cy="1655999"/>
          </a:xfrm>
        </p:spPr>
        <p:txBody>
          <a:bodyPr lIns="0" tIns="0" rIns="0" bIns="0"/>
          <a:lstStyle>
            <a:lvl1pPr marL="0" indent="0" algn="l">
              <a:buNone/>
              <a:defRPr sz="2400" baseline="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Klik om de ondertitelstijl van het model te bewerken</a:t>
            </a:r>
            <a:endParaRPr lang="nl-NL" dirty="0"/>
          </a:p>
        </p:txBody>
      </p:sp>
      <p:sp>
        <p:nvSpPr>
          <p:cNvPr id="3" name="Title 2"/>
          <p:cNvSpPr>
            <a:spLocks noGrp="1"/>
          </p:cNvSpPr>
          <p:nvPr>
            <p:ph type="title"/>
          </p:nvPr>
        </p:nvSpPr>
        <p:spPr>
          <a:xfrm>
            <a:off x="576000" y="1800000"/>
            <a:ext cx="8334000" cy="2386800"/>
          </a:xfrm>
        </p:spPr>
        <p:txBody>
          <a:bodyPr>
            <a:normAutofit/>
          </a:bodyPr>
          <a:lstStyle>
            <a:lvl1pPr>
              <a:defRPr sz="4000">
                <a:solidFill>
                  <a:schemeClr val="bg1"/>
                </a:solidFill>
              </a:defRPr>
            </a:lvl1pPr>
          </a:lstStyle>
          <a:p>
            <a:r>
              <a:rPr lang="nl-NL" dirty="0"/>
              <a:t>Klik om de stijl te bewerken</a:t>
            </a:r>
          </a:p>
        </p:txBody>
      </p:sp>
    </p:spTree>
    <p:extLst>
      <p:ext uri="{BB962C8B-B14F-4D97-AF65-F5344CB8AC3E}">
        <p14:creationId xmlns:p14="http://schemas.microsoft.com/office/powerpoint/2010/main" val="3320380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Rechthoek 6"/>
          <p:cNvSpPr/>
          <p:nvPr/>
        </p:nvSpPr>
        <p:spPr>
          <a:xfrm>
            <a:off x="0" y="0"/>
            <a:ext cx="12193200" cy="6207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4" name="Tijdelijke aanduiding voor datum 3"/>
          <p:cNvSpPr>
            <a:spLocks noGrp="1"/>
          </p:cNvSpPr>
          <p:nvPr>
            <p:ph type="dt" sz="half" idx="10"/>
          </p:nvPr>
        </p:nvSpPr>
        <p:spPr/>
        <p:txBody>
          <a:bodyPr/>
          <a:lstStyle/>
          <a:p>
            <a:fld id="{32CB04F5-1DDB-433A-9F56-F69ABF3D82C1}" type="datetime1">
              <a:rPr lang="nl-BE" smtClean="0"/>
              <a:t>16/03/2026</a:t>
            </a:fld>
            <a:endParaRPr lang="nl-NL"/>
          </a:p>
        </p:txBody>
      </p:sp>
      <p:sp>
        <p:nvSpPr>
          <p:cNvPr id="5" name="Tijdelijke aanduiding voor voettekst 4"/>
          <p:cNvSpPr>
            <a:spLocks noGrp="1"/>
          </p:cNvSpPr>
          <p:nvPr>
            <p:ph type="ftr" sz="quarter" idx="11"/>
          </p:nvPr>
        </p:nvSpPr>
        <p:spPr/>
        <p:txBody>
          <a:bodyPr/>
          <a:lstStyle/>
          <a:p>
            <a:r>
              <a:rPr lang="nl-NL"/>
              <a:t>Faculty, department, unit ...</a:t>
            </a:r>
          </a:p>
        </p:txBody>
      </p:sp>
      <p:sp>
        <p:nvSpPr>
          <p:cNvPr id="6" name="Tijdelijke aanduiding voor dianummer 5"/>
          <p:cNvSpPr>
            <a:spLocks noGrp="1"/>
          </p:cNvSpPr>
          <p:nvPr>
            <p:ph type="sldNum" sz="quarter" idx="12"/>
          </p:nvPr>
        </p:nvSpPr>
        <p:spPr/>
        <p:txBody>
          <a:bodyPr/>
          <a:lstStyle/>
          <a:p>
            <a:fld id="{CF179DAE-D0A6-40C3-B8BC-6A97C268D03A}" type="slidenum">
              <a:rPr lang="nl-NL" smtClean="0"/>
              <a:t>‹#›</a:t>
            </a:fld>
            <a:endParaRPr lang="nl-NL"/>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791" y="675126"/>
            <a:ext cx="4648209" cy="5507747"/>
          </a:xfrm>
          <a:prstGeom prst="rect">
            <a:avLst/>
          </a:prstGeom>
        </p:spPr>
      </p:pic>
      <p:sp>
        <p:nvSpPr>
          <p:cNvPr id="9" name="Titel 1"/>
          <p:cNvSpPr>
            <a:spLocks noGrp="1"/>
          </p:cNvSpPr>
          <p:nvPr>
            <p:ph type="title"/>
          </p:nvPr>
        </p:nvSpPr>
        <p:spPr>
          <a:xfrm>
            <a:off x="576003" y="1800000"/>
            <a:ext cx="8333999" cy="2386800"/>
          </a:xfrm>
        </p:spPr>
        <p:txBody>
          <a:bodyPr anchor="b">
            <a:normAutofit/>
          </a:bodyPr>
          <a:lstStyle>
            <a:lvl1pPr>
              <a:defRPr sz="4000" baseline="0">
                <a:solidFill>
                  <a:srgbClr val="1D8DB0"/>
                </a:solidFill>
              </a:defRPr>
            </a:lvl1pPr>
          </a:lstStyle>
          <a:p>
            <a:r>
              <a:rPr lang="nl-NL"/>
              <a:t>Klik om de stijl te bewerken</a:t>
            </a:r>
            <a:endParaRPr lang="nl-NL" dirty="0"/>
          </a:p>
        </p:txBody>
      </p:sp>
      <p:sp>
        <p:nvSpPr>
          <p:cNvPr id="10" name="Tijdelijke aanduiding voor tekst 2"/>
          <p:cNvSpPr>
            <a:spLocks noGrp="1"/>
          </p:cNvSpPr>
          <p:nvPr>
            <p:ph type="body" idx="1"/>
          </p:nvPr>
        </p:nvSpPr>
        <p:spPr>
          <a:xfrm>
            <a:off x="576003" y="4359600"/>
            <a:ext cx="8333999" cy="1501200"/>
          </a:xfrm>
        </p:spPr>
        <p:txBody>
          <a:bodyPr lIns="0" tIns="0" rIns="0" bIns="0"/>
          <a:lstStyle>
            <a:lvl1pPr marL="0" indent="0">
              <a:buNone/>
              <a:defRPr sz="2400" baseline="0">
                <a:solidFill>
                  <a:srgbClr val="005E77"/>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l-NL"/>
              <a:t>Tekststijl van het model bewerken</a:t>
            </a:r>
          </a:p>
        </p:txBody>
      </p:sp>
    </p:spTree>
    <p:extLst>
      <p:ext uri="{BB962C8B-B14F-4D97-AF65-F5344CB8AC3E}">
        <p14:creationId xmlns:p14="http://schemas.microsoft.com/office/powerpoint/2010/main" val="3322770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Header_White">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105EA0AE-89F5-40F4-A8AC-2CFB7172A437}" type="datetime1">
              <a:rPr lang="nl-BE" smtClean="0"/>
              <a:t>16/03/2026</a:t>
            </a:fld>
            <a:endParaRPr lang="nl-NL"/>
          </a:p>
        </p:txBody>
      </p:sp>
      <p:sp>
        <p:nvSpPr>
          <p:cNvPr id="5" name="Tijdelijke aanduiding voor voettekst 4"/>
          <p:cNvSpPr>
            <a:spLocks noGrp="1"/>
          </p:cNvSpPr>
          <p:nvPr>
            <p:ph type="ftr" sz="quarter" idx="11"/>
          </p:nvPr>
        </p:nvSpPr>
        <p:spPr/>
        <p:txBody>
          <a:bodyPr/>
          <a:lstStyle/>
          <a:p>
            <a:r>
              <a:rPr lang="nl-NL"/>
              <a:t>Faculty, department, unit ...</a:t>
            </a:r>
          </a:p>
        </p:txBody>
      </p:sp>
      <p:sp>
        <p:nvSpPr>
          <p:cNvPr id="6" name="Tijdelijke aanduiding voor dianummer 5"/>
          <p:cNvSpPr>
            <a:spLocks noGrp="1"/>
          </p:cNvSpPr>
          <p:nvPr>
            <p:ph type="sldNum" sz="quarter" idx="12"/>
          </p:nvPr>
        </p:nvSpPr>
        <p:spPr/>
        <p:txBody>
          <a:bodyPr/>
          <a:lstStyle/>
          <a:p>
            <a:fld id="{CF179DAE-D0A6-40C3-B8BC-6A97C268D03A}" type="slidenum">
              <a:rPr lang="nl-NL" smtClean="0"/>
              <a:t>‹#›</a:t>
            </a:fld>
            <a:endParaRPr lang="nl-NL"/>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791" y="675126"/>
            <a:ext cx="4648209" cy="5507747"/>
          </a:xfrm>
          <a:prstGeom prst="rect">
            <a:avLst/>
          </a:prstGeom>
        </p:spPr>
      </p:pic>
      <p:sp>
        <p:nvSpPr>
          <p:cNvPr id="8" name="Titel 1"/>
          <p:cNvSpPr>
            <a:spLocks noGrp="1"/>
          </p:cNvSpPr>
          <p:nvPr>
            <p:ph type="title"/>
          </p:nvPr>
        </p:nvSpPr>
        <p:spPr>
          <a:xfrm>
            <a:off x="576003" y="1800000"/>
            <a:ext cx="8333999" cy="2386800"/>
          </a:xfrm>
        </p:spPr>
        <p:txBody>
          <a:bodyPr anchor="b">
            <a:normAutofit/>
          </a:bodyPr>
          <a:lstStyle>
            <a:lvl1pPr>
              <a:defRPr sz="4000"/>
            </a:lvl1pPr>
          </a:lstStyle>
          <a:p>
            <a:r>
              <a:rPr lang="nl-NL" dirty="0"/>
              <a:t>Klik om de stijl te bewerken</a:t>
            </a:r>
          </a:p>
        </p:txBody>
      </p:sp>
      <p:sp>
        <p:nvSpPr>
          <p:cNvPr id="9" name="Tijdelijke aanduiding voor tekst 2"/>
          <p:cNvSpPr>
            <a:spLocks noGrp="1"/>
          </p:cNvSpPr>
          <p:nvPr>
            <p:ph type="body" idx="1"/>
          </p:nvPr>
        </p:nvSpPr>
        <p:spPr>
          <a:xfrm>
            <a:off x="576003" y="4359600"/>
            <a:ext cx="8333999" cy="1501200"/>
          </a:xfrm>
        </p:spPr>
        <p:txBody>
          <a:bodyPr lIns="0" tIns="0" rIns="0" bIns="0"/>
          <a:lstStyle>
            <a:lvl1pPr marL="0" indent="0">
              <a:buNone/>
              <a:defRPr sz="2400" baseline="0">
                <a:solidFill>
                  <a:srgbClr val="2F4D5D"/>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l-NL" dirty="0"/>
              <a:t>Tekststijl van het model bewerken</a:t>
            </a:r>
          </a:p>
        </p:txBody>
      </p:sp>
    </p:spTree>
    <p:extLst>
      <p:ext uri="{BB962C8B-B14F-4D97-AF65-F5344CB8AC3E}">
        <p14:creationId xmlns:p14="http://schemas.microsoft.com/office/powerpoint/2010/main" val="3270691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p>
            <a:fld id="{51F891C0-052E-4374-9F7B-8DF3098847EC}" type="datetime1">
              <a:rPr lang="nl-BE" smtClean="0"/>
              <a:t>16/03/2026</a:t>
            </a:fld>
            <a:endParaRPr lang="nl-NL"/>
          </a:p>
        </p:txBody>
      </p:sp>
      <p:sp>
        <p:nvSpPr>
          <p:cNvPr id="5" name="Tijdelijke aanduiding voor voettekst 4"/>
          <p:cNvSpPr>
            <a:spLocks noGrp="1"/>
          </p:cNvSpPr>
          <p:nvPr>
            <p:ph type="ftr" sz="quarter" idx="11"/>
          </p:nvPr>
        </p:nvSpPr>
        <p:spPr/>
        <p:txBody>
          <a:bodyPr/>
          <a:lstStyle/>
          <a:p>
            <a:r>
              <a:rPr lang="nl-NL"/>
              <a:t>Faculty, department, unit ...</a:t>
            </a:r>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a:t>
            </a:fld>
            <a:endParaRPr lang="nl-NL"/>
          </a:p>
        </p:txBody>
      </p:sp>
      <p:sp>
        <p:nvSpPr>
          <p:cNvPr id="7" name="Title 6"/>
          <p:cNvSpPr>
            <a:spLocks noGrp="1"/>
          </p:cNvSpPr>
          <p:nvPr>
            <p:ph type="title"/>
          </p:nvPr>
        </p:nvSpPr>
        <p:spPr/>
        <p:txBody>
          <a:bodyPr/>
          <a:lstStyle/>
          <a:p>
            <a:r>
              <a:rPr lang="en-US"/>
              <a:t>Click to edit Master title style</a:t>
            </a:r>
            <a:endParaRPr lang="nl-NL"/>
          </a:p>
        </p:txBody>
      </p:sp>
    </p:spTree>
    <p:extLst>
      <p:ext uri="{BB962C8B-B14F-4D97-AF65-F5344CB8AC3E}">
        <p14:creationId xmlns:p14="http://schemas.microsoft.com/office/powerpoint/2010/main" val="2102180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hthoek 6"/>
          <p:cNvSpPr/>
          <p:nvPr userDrawn="1"/>
        </p:nvSpPr>
        <p:spPr>
          <a:xfrm>
            <a:off x="0" y="0"/>
            <a:ext cx="12193200" cy="6207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2" name="Titel 1"/>
          <p:cNvSpPr>
            <a:spLocks noGrp="1"/>
          </p:cNvSpPr>
          <p:nvPr>
            <p:ph type="title"/>
          </p:nvPr>
        </p:nvSpPr>
        <p:spPr>
          <a:xfrm>
            <a:off x="575999" y="1800000"/>
            <a:ext cx="6096524" cy="2386800"/>
          </a:xfrm>
        </p:spPr>
        <p:txBody>
          <a:bodyPr anchor="b"/>
          <a:lstStyle>
            <a:lvl1pPr>
              <a:defRPr sz="4000" baseline="0">
                <a:solidFill>
                  <a:schemeClr val="tx2"/>
                </a:solidFill>
              </a:defRPr>
            </a:lvl1pPr>
          </a:lstStyle>
          <a:p>
            <a:r>
              <a:rPr lang="en-US" dirty="0"/>
              <a:t>Click to edit Master title style</a:t>
            </a:r>
            <a:endParaRPr lang="nl-NL" dirty="0"/>
          </a:p>
        </p:txBody>
      </p:sp>
      <p:sp>
        <p:nvSpPr>
          <p:cNvPr id="3" name="Tijdelijke aanduiding voor tekst 2"/>
          <p:cNvSpPr>
            <a:spLocks noGrp="1"/>
          </p:cNvSpPr>
          <p:nvPr>
            <p:ph type="body" idx="1"/>
          </p:nvPr>
        </p:nvSpPr>
        <p:spPr>
          <a:xfrm>
            <a:off x="575999" y="4359600"/>
            <a:ext cx="6096264" cy="1501200"/>
          </a:xfrm>
        </p:spPr>
        <p:txBody>
          <a:bodyPr lIns="0" tIns="0" rIns="0" bIns="0"/>
          <a:lstStyle>
            <a:lvl1pPr marL="0" indent="0">
              <a:buNone/>
              <a:defRPr sz="24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Tijdelijke aanduiding voor datum 3"/>
          <p:cNvSpPr>
            <a:spLocks noGrp="1"/>
          </p:cNvSpPr>
          <p:nvPr>
            <p:ph type="dt" sz="half" idx="10"/>
          </p:nvPr>
        </p:nvSpPr>
        <p:spPr/>
        <p:txBody>
          <a:bodyPr/>
          <a:lstStyle/>
          <a:p>
            <a:fld id="{0BAB7CBA-08E0-4FB9-BBC7-B0F9EE30FC23}" type="datetime1">
              <a:rPr lang="nl-BE" smtClean="0"/>
              <a:t>16/03/2026</a:t>
            </a:fld>
            <a:endParaRPr lang="nl-NL" dirty="0"/>
          </a:p>
        </p:txBody>
      </p:sp>
      <p:sp>
        <p:nvSpPr>
          <p:cNvPr id="5" name="Tijdelijke aanduiding voor voettekst 4"/>
          <p:cNvSpPr>
            <a:spLocks noGrp="1"/>
          </p:cNvSpPr>
          <p:nvPr>
            <p:ph type="ftr" sz="quarter" idx="11"/>
          </p:nvPr>
        </p:nvSpPr>
        <p:spPr/>
        <p:txBody>
          <a:bodyPr/>
          <a:lstStyle/>
          <a:p>
            <a:r>
              <a:rPr lang="nl-NL"/>
              <a:t>Faculty, department, unit ...</a:t>
            </a:r>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a:t>
            </a:fld>
            <a:endParaRPr lang="nl-NL"/>
          </a:p>
        </p:txBody>
      </p:sp>
      <p:sp>
        <p:nvSpPr>
          <p:cNvPr id="8" name="Picture Placeholder 4"/>
          <p:cNvSpPr>
            <a:spLocks noGrp="1"/>
          </p:cNvSpPr>
          <p:nvPr>
            <p:ph type="pic" sz="quarter" idx="13"/>
          </p:nvPr>
        </p:nvSpPr>
        <p:spPr>
          <a:xfrm>
            <a:off x="7248525" y="584201"/>
            <a:ext cx="4368673" cy="2376000"/>
          </a:xfrm>
        </p:spPr>
        <p:txBody>
          <a:bodyPr/>
          <a:lstStyle/>
          <a:p>
            <a:r>
              <a:rPr lang="en-US"/>
              <a:t>Click icon to add picture</a:t>
            </a:r>
            <a:endParaRPr lang="nl-NL"/>
          </a:p>
        </p:txBody>
      </p:sp>
      <p:sp>
        <p:nvSpPr>
          <p:cNvPr id="9" name="Picture Placeholder 4"/>
          <p:cNvSpPr>
            <a:spLocks noGrp="1"/>
          </p:cNvSpPr>
          <p:nvPr>
            <p:ph type="pic" sz="quarter" idx="14"/>
          </p:nvPr>
        </p:nvSpPr>
        <p:spPr>
          <a:xfrm>
            <a:off x="7248262" y="3248513"/>
            <a:ext cx="4368673" cy="2376000"/>
          </a:xfrm>
        </p:spPr>
        <p:txBody>
          <a:bodyPr/>
          <a:lstStyle/>
          <a:p>
            <a:r>
              <a:rPr lang="en-US"/>
              <a:t>Click icon to add picture</a:t>
            </a:r>
            <a:endParaRPr lang="nl-NL"/>
          </a:p>
        </p:txBody>
      </p:sp>
    </p:spTree>
    <p:extLst>
      <p:ext uri="{BB962C8B-B14F-4D97-AF65-F5344CB8AC3E}">
        <p14:creationId xmlns:p14="http://schemas.microsoft.com/office/powerpoint/2010/main" val="952148524"/>
      </p:ext>
    </p:extLst>
  </p:cSld>
  <p:clrMapOvr>
    <a:masterClrMapping/>
  </p:clrMapOvr>
  <p:extLst>
    <p:ext uri="{DCECCB84-F9BA-43D5-87BE-67443E8EF086}">
      <p15:sldGuideLst xmlns:p15="http://schemas.microsoft.com/office/powerpoint/2012/main">
        <p15:guide id="1" orient="horz" pos="3543">
          <p15:clr>
            <a:srgbClr val="FBAE40"/>
          </p15:clr>
        </p15:guide>
        <p15:guide id="2" pos="420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_White">
    <p:spTree>
      <p:nvGrpSpPr>
        <p:cNvPr id="1" name=""/>
        <p:cNvGrpSpPr/>
        <p:nvPr/>
      </p:nvGrpSpPr>
      <p:grpSpPr>
        <a:xfrm>
          <a:off x="0" y="0"/>
          <a:ext cx="0" cy="0"/>
          <a:chOff x="0" y="0"/>
          <a:chExt cx="0" cy="0"/>
        </a:xfrm>
      </p:grpSpPr>
      <p:sp>
        <p:nvSpPr>
          <p:cNvPr id="2" name="Titel 1"/>
          <p:cNvSpPr>
            <a:spLocks noGrp="1"/>
          </p:cNvSpPr>
          <p:nvPr>
            <p:ph type="title"/>
          </p:nvPr>
        </p:nvSpPr>
        <p:spPr>
          <a:xfrm>
            <a:off x="575999" y="1800000"/>
            <a:ext cx="6096264" cy="2386800"/>
          </a:xfrm>
        </p:spPr>
        <p:txBody>
          <a:bodyPr anchor="b">
            <a:normAutofit/>
          </a:bodyPr>
          <a:lstStyle>
            <a:lvl1pPr>
              <a:defRPr sz="4000"/>
            </a:lvl1pPr>
          </a:lstStyle>
          <a:p>
            <a:r>
              <a:rPr lang="en-US"/>
              <a:t>Click to edit Master title style</a:t>
            </a:r>
            <a:endParaRPr lang="nl-NL" dirty="0"/>
          </a:p>
        </p:txBody>
      </p:sp>
      <p:sp>
        <p:nvSpPr>
          <p:cNvPr id="3" name="Tijdelijke aanduiding voor tekst 2"/>
          <p:cNvSpPr>
            <a:spLocks noGrp="1"/>
          </p:cNvSpPr>
          <p:nvPr>
            <p:ph type="body" idx="1"/>
          </p:nvPr>
        </p:nvSpPr>
        <p:spPr>
          <a:xfrm>
            <a:off x="575999" y="4359600"/>
            <a:ext cx="6096264" cy="1501200"/>
          </a:xfrm>
        </p:spPr>
        <p:txBody>
          <a:bodyPr lIns="0" tIns="0" rIns="0" bIns="0"/>
          <a:lstStyle>
            <a:lvl1pPr marL="0" indent="0">
              <a:buNone/>
              <a:defRPr sz="24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Tijdelijke aanduiding voor datum 3"/>
          <p:cNvSpPr>
            <a:spLocks noGrp="1"/>
          </p:cNvSpPr>
          <p:nvPr>
            <p:ph type="dt" sz="half" idx="10"/>
          </p:nvPr>
        </p:nvSpPr>
        <p:spPr/>
        <p:txBody>
          <a:bodyPr/>
          <a:lstStyle/>
          <a:p>
            <a:fld id="{A9A41F9E-F395-4802-BA0E-A579FF58717F}" type="datetime1">
              <a:rPr lang="nl-BE" smtClean="0"/>
              <a:t>16/03/2026</a:t>
            </a:fld>
            <a:endParaRPr lang="nl-NL" dirty="0"/>
          </a:p>
        </p:txBody>
      </p:sp>
      <p:sp>
        <p:nvSpPr>
          <p:cNvPr id="5" name="Tijdelijke aanduiding voor voettekst 4"/>
          <p:cNvSpPr>
            <a:spLocks noGrp="1"/>
          </p:cNvSpPr>
          <p:nvPr>
            <p:ph type="ftr" sz="quarter" idx="11"/>
          </p:nvPr>
        </p:nvSpPr>
        <p:spPr/>
        <p:txBody>
          <a:bodyPr/>
          <a:lstStyle/>
          <a:p>
            <a:r>
              <a:rPr lang="nl-NL"/>
              <a:t>Faculty, department, unit ...</a:t>
            </a:r>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a:t>
            </a:fld>
            <a:endParaRPr lang="nl-NL"/>
          </a:p>
        </p:txBody>
      </p:sp>
      <p:sp>
        <p:nvSpPr>
          <p:cNvPr id="7" name="Picture Placeholder 4"/>
          <p:cNvSpPr>
            <a:spLocks noGrp="1"/>
          </p:cNvSpPr>
          <p:nvPr>
            <p:ph type="pic" sz="quarter" idx="13"/>
          </p:nvPr>
        </p:nvSpPr>
        <p:spPr>
          <a:xfrm>
            <a:off x="7248525" y="584201"/>
            <a:ext cx="4368673" cy="5040312"/>
          </a:xfrm>
        </p:spPr>
        <p:txBody>
          <a:bodyPr/>
          <a:lstStyle/>
          <a:p>
            <a:r>
              <a:rPr lang="en-US"/>
              <a:t>Click icon to add picture</a:t>
            </a:r>
            <a:endParaRPr lang="nl-NL"/>
          </a:p>
        </p:txBody>
      </p:sp>
    </p:spTree>
  </p:cSld>
  <p:clrMapOvr>
    <a:masterClrMapping/>
  </p:clrMapOvr>
  <p:extLst>
    <p:ext uri="{DCECCB84-F9BA-43D5-87BE-67443E8EF086}">
      <p15:sldGuideLst xmlns:p15="http://schemas.microsoft.com/office/powerpoint/2012/main">
        <p15:guide id="1" orient="horz" pos="3543" userDrawn="1">
          <p15:clr>
            <a:srgbClr val="FBAE40"/>
          </p15:clr>
        </p15:guide>
        <p15:guide id="2" pos="4203" userDrawn="1">
          <p15:clr>
            <a:srgbClr val="FBAE40"/>
          </p15:clr>
        </p15:guide>
        <p15:guide id="3" orient="horz" pos="36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jdelijke aanduiding voor datum 4"/>
          <p:cNvSpPr>
            <a:spLocks noGrp="1"/>
          </p:cNvSpPr>
          <p:nvPr>
            <p:ph type="dt" sz="half" idx="10"/>
          </p:nvPr>
        </p:nvSpPr>
        <p:spPr/>
        <p:txBody>
          <a:bodyPr/>
          <a:lstStyle/>
          <a:p>
            <a:fld id="{2A8B9AD4-BDDB-4121-9EEE-D890BB11E687}" type="datetime1">
              <a:rPr lang="nl-BE" smtClean="0"/>
              <a:t>16/03/2026</a:t>
            </a:fld>
            <a:endParaRPr lang="nl-NL"/>
          </a:p>
        </p:txBody>
      </p:sp>
      <p:sp>
        <p:nvSpPr>
          <p:cNvPr id="6" name="Tijdelijke aanduiding voor voettekst 5"/>
          <p:cNvSpPr>
            <a:spLocks noGrp="1"/>
          </p:cNvSpPr>
          <p:nvPr>
            <p:ph type="ftr" sz="quarter" idx="11"/>
          </p:nvPr>
        </p:nvSpPr>
        <p:spPr/>
        <p:txBody>
          <a:bodyPr/>
          <a:lstStyle/>
          <a:p>
            <a:r>
              <a:rPr lang="nl-NL"/>
              <a:t>Faculty, department, unit ...</a:t>
            </a:r>
          </a:p>
        </p:txBody>
      </p:sp>
      <p:sp>
        <p:nvSpPr>
          <p:cNvPr id="7" name="Tijdelijke aanduiding voor dianummer 6"/>
          <p:cNvSpPr>
            <a:spLocks noGrp="1"/>
          </p:cNvSpPr>
          <p:nvPr>
            <p:ph type="sldNum" sz="quarter" idx="12"/>
          </p:nvPr>
        </p:nvSpPr>
        <p:spPr/>
        <p:txBody>
          <a:bodyPr/>
          <a:lstStyle/>
          <a:p>
            <a:fld id="{0A297500-7527-634B-90F4-69D0994C32B4}" type="slidenum">
              <a:rPr lang="nl-NL" smtClean="0"/>
              <a:t>‹#›</a:t>
            </a:fld>
            <a:endParaRPr lang="nl-NL"/>
          </a:p>
        </p:txBody>
      </p:sp>
      <p:sp>
        <p:nvSpPr>
          <p:cNvPr id="9" name="Tijdelijke aanduiding voor tekst 2"/>
          <p:cNvSpPr>
            <a:spLocks noGrp="1"/>
          </p:cNvSpPr>
          <p:nvPr>
            <p:ph idx="1"/>
          </p:nvPr>
        </p:nvSpPr>
        <p:spPr>
          <a:xfrm>
            <a:off x="576000" y="1656000"/>
            <a:ext cx="5400000" cy="4464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2" name="Content Placeholder 11"/>
          <p:cNvSpPr>
            <a:spLocks noGrp="1"/>
          </p:cNvSpPr>
          <p:nvPr>
            <p:ph sz="quarter" idx="13"/>
          </p:nvPr>
        </p:nvSpPr>
        <p:spPr>
          <a:xfrm>
            <a:off x="6217200" y="1656000"/>
            <a:ext cx="5400000" cy="446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2" name="Titel 1"/>
          <p:cNvSpPr>
            <a:spLocks noGrp="1"/>
          </p:cNvSpPr>
          <p:nvPr>
            <p:ph type="title"/>
          </p:nvPr>
        </p:nvSpPr>
        <p:spPr/>
        <p:txBody>
          <a:bodyPr/>
          <a:lstStyle/>
          <a:p>
            <a:r>
              <a:rPr lang="en-US"/>
              <a:t>Click to edit Master title style</a:t>
            </a:r>
            <a:endParaRPr lang="nl-BE"/>
          </a:p>
        </p:txBody>
      </p:sp>
    </p:spTree>
    <p:extLst>
      <p:ext uri="{BB962C8B-B14F-4D97-AF65-F5344CB8AC3E}">
        <p14:creationId xmlns:p14="http://schemas.microsoft.com/office/powerpoint/2010/main" val="1859589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576000" y="1656000"/>
            <a:ext cx="5421575" cy="540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Tijdelijke aanduiding voor inhoud 3"/>
          <p:cNvSpPr>
            <a:spLocks noGrp="1"/>
          </p:cNvSpPr>
          <p:nvPr>
            <p:ph sz="half" idx="2"/>
          </p:nvPr>
        </p:nvSpPr>
        <p:spPr>
          <a:xfrm>
            <a:off x="576000" y="2276271"/>
            <a:ext cx="5421575" cy="38376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5" name="Tijdelijke aanduiding voor tekst 4"/>
          <p:cNvSpPr>
            <a:spLocks noGrp="1"/>
          </p:cNvSpPr>
          <p:nvPr>
            <p:ph type="body" sz="quarter" idx="3"/>
          </p:nvPr>
        </p:nvSpPr>
        <p:spPr>
          <a:xfrm>
            <a:off x="6172200" y="1656000"/>
            <a:ext cx="5445000" cy="540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Tijdelijke aanduiding voor inhoud 5"/>
          <p:cNvSpPr>
            <a:spLocks noGrp="1"/>
          </p:cNvSpPr>
          <p:nvPr>
            <p:ph sz="quarter" idx="4"/>
          </p:nvPr>
        </p:nvSpPr>
        <p:spPr>
          <a:xfrm>
            <a:off x="6172200" y="2276271"/>
            <a:ext cx="5445000" cy="38376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7" name="Tijdelijke aanduiding voor datum 6"/>
          <p:cNvSpPr>
            <a:spLocks noGrp="1"/>
          </p:cNvSpPr>
          <p:nvPr>
            <p:ph type="dt" sz="half" idx="10"/>
          </p:nvPr>
        </p:nvSpPr>
        <p:spPr/>
        <p:txBody>
          <a:bodyPr/>
          <a:lstStyle/>
          <a:p>
            <a:fld id="{8DC808CC-4EBF-4C64-BA9E-B07B99C9DB99}" type="datetime1">
              <a:rPr lang="nl-BE" smtClean="0"/>
              <a:t>16/03/2026</a:t>
            </a:fld>
            <a:endParaRPr lang="nl-NL" dirty="0"/>
          </a:p>
        </p:txBody>
      </p:sp>
      <p:sp>
        <p:nvSpPr>
          <p:cNvPr id="8" name="Tijdelijke aanduiding voor voettekst 7"/>
          <p:cNvSpPr>
            <a:spLocks noGrp="1"/>
          </p:cNvSpPr>
          <p:nvPr>
            <p:ph type="ftr" sz="quarter" idx="11"/>
          </p:nvPr>
        </p:nvSpPr>
        <p:spPr/>
        <p:txBody>
          <a:bodyPr/>
          <a:lstStyle/>
          <a:p>
            <a:r>
              <a:rPr lang="nl-NL"/>
              <a:t>Faculty, department, unit ...</a:t>
            </a:r>
          </a:p>
        </p:txBody>
      </p:sp>
      <p:sp>
        <p:nvSpPr>
          <p:cNvPr id="9" name="Tijdelijke aanduiding voor dianummer 8"/>
          <p:cNvSpPr>
            <a:spLocks noGrp="1"/>
          </p:cNvSpPr>
          <p:nvPr>
            <p:ph type="sldNum" sz="quarter" idx="12"/>
          </p:nvPr>
        </p:nvSpPr>
        <p:spPr/>
        <p:txBody>
          <a:bodyPr/>
          <a:lstStyle/>
          <a:p>
            <a:fld id="{0A297500-7527-634B-90F4-69D0994C32B4}" type="slidenum">
              <a:rPr lang="nl-NL" smtClean="0"/>
              <a:t>‹#›</a:t>
            </a:fld>
            <a:endParaRPr lang="nl-NL"/>
          </a:p>
        </p:txBody>
      </p:sp>
      <p:sp>
        <p:nvSpPr>
          <p:cNvPr id="2" name="Titel 1"/>
          <p:cNvSpPr>
            <a:spLocks noGrp="1"/>
          </p:cNvSpPr>
          <p:nvPr>
            <p:ph type="title"/>
          </p:nvPr>
        </p:nvSpPr>
        <p:spPr/>
        <p:txBody>
          <a:bodyPr/>
          <a:lstStyle/>
          <a:p>
            <a:r>
              <a:rPr lang="en-US"/>
              <a:t>Click to edit Master title style</a:t>
            </a:r>
            <a:endParaRPr lang="nl-BE"/>
          </a:p>
        </p:txBody>
      </p:sp>
    </p:spTree>
    <p:extLst>
      <p:ext uri="{BB962C8B-B14F-4D97-AF65-F5344CB8AC3E}">
        <p14:creationId xmlns:p14="http://schemas.microsoft.com/office/powerpoint/2010/main" val="1784001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26609C90-ED50-42CD-B56C-68BF842A2B6A}" type="datetime1">
              <a:rPr lang="nl-BE" smtClean="0"/>
              <a:t>16/03/2026</a:t>
            </a:fld>
            <a:endParaRPr lang="nl-NL"/>
          </a:p>
        </p:txBody>
      </p:sp>
      <p:sp>
        <p:nvSpPr>
          <p:cNvPr id="4" name="Tijdelijke aanduiding voor voettekst 3"/>
          <p:cNvSpPr>
            <a:spLocks noGrp="1"/>
          </p:cNvSpPr>
          <p:nvPr>
            <p:ph type="ftr" sz="quarter" idx="11"/>
          </p:nvPr>
        </p:nvSpPr>
        <p:spPr/>
        <p:txBody>
          <a:bodyPr/>
          <a:lstStyle/>
          <a:p>
            <a:r>
              <a:rPr lang="nl-NL"/>
              <a:t>Faculty, department, unit ...</a:t>
            </a:r>
          </a:p>
        </p:txBody>
      </p:sp>
      <p:sp>
        <p:nvSpPr>
          <p:cNvPr id="5" name="Tijdelijke aanduiding voor dianummer 4"/>
          <p:cNvSpPr>
            <a:spLocks noGrp="1"/>
          </p:cNvSpPr>
          <p:nvPr>
            <p:ph type="sldNum" sz="quarter" idx="12"/>
          </p:nvPr>
        </p:nvSpPr>
        <p:spPr/>
        <p:txBody>
          <a:bodyPr/>
          <a:lstStyle/>
          <a:p>
            <a:fld id="{0A297500-7527-634B-90F4-69D0994C32B4}" type="slidenum">
              <a:rPr lang="nl-NL" smtClean="0"/>
              <a:t>‹#›</a:t>
            </a:fld>
            <a:endParaRPr lang="nl-NL"/>
          </a:p>
        </p:txBody>
      </p:sp>
      <p:sp>
        <p:nvSpPr>
          <p:cNvPr id="6" name="Title 5"/>
          <p:cNvSpPr>
            <a:spLocks noGrp="1"/>
          </p:cNvSpPr>
          <p:nvPr>
            <p:ph type="title"/>
          </p:nvPr>
        </p:nvSpPr>
        <p:spPr/>
        <p:txBody>
          <a:bodyPr/>
          <a:lstStyle/>
          <a:p>
            <a:r>
              <a:rPr lang="en-US"/>
              <a:t>Click to edit Master title style</a:t>
            </a:r>
            <a:endParaRPr lang="nl-NL"/>
          </a:p>
        </p:txBody>
      </p:sp>
    </p:spTree>
    <p:extLst>
      <p:ext uri="{BB962C8B-B14F-4D97-AF65-F5344CB8AC3E}">
        <p14:creationId xmlns:p14="http://schemas.microsoft.com/office/powerpoint/2010/main" val="546631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15E82AE-B9EE-446E-B46E-329ABC891749}" type="datetime1">
              <a:rPr lang="nl-BE" smtClean="0"/>
              <a:t>16/03/2026</a:t>
            </a:fld>
            <a:endParaRPr lang="nl-NL"/>
          </a:p>
        </p:txBody>
      </p:sp>
      <p:sp>
        <p:nvSpPr>
          <p:cNvPr id="3" name="Tijdelijke aanduiding voor voettekst 2"/>
          <p:cNvSpPr>
            <a:spLocks noGrp="1"/>
          </p:cNvSpPr>
          <p:nvPr>
            <p:ph type="ftr" sz="quarter" idx="11"/>
          </p:nvPr>
        </p:nvSpPr>
        <p:spPr/>
        <p:txBody>
          <a:bodyPr/>
          <a:lstStyle/>
          <a:p>
            <a:r>
              <a:rPr lang="nl-NL"/>
              <a:t>Faculty, department, unit ...</a:t>
            </a:r>
          </a:p>
        </p:txBody>
      </p:sp>
      <p:sp>
        <p:nvSpPr>
          <p:cNvPr id="4" name="Tijdelijke aanduiding voor dianummer 3"/>
          <p:cNvSpPr>
            <a:spLocks noGrp="1"/>
          </p:cNvSpPr>
          <p:nvPr>
            <p:ph type="sldNum" sz="quarter" idx="12"/>
          </p:nvPr>
        </p:nvSpPr>
        <p:spPr/>
        <p:txBody>
          <a:bodyPr/>
          <a:lstStyle/>
          <a:p>
            <a:fld id="{0A297500-7527-634B-90F4-69D0994C32B4}" type="slidenum">
              <a:rPr lang="nl-NL" smtClean="0"/>
              <a:t>‹#›</a:t>
            </a:fld>
            <a:endParaRPr lang="nl-NL"/>
          </a:p>
        </p:txBody>
      </p:sp>
    </p:spTree>
    <p:extLst>
      <p:ext uri="{BB962C8B-B14F-4D97-AF65-F5344CB8AC3E}">
        <p14:creationId xmlns:p14="http://schemas.microsoft.com/office/powerpoint/2010/main" val="307772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_Finish">
    <p:spTree>
      <p:nvGrpSpPr>
        <p:cNvPr id="1" name=""/>
        <p:cNvGrpSpPr/>
        <p:nvPr/>
      </p:nvGrpSpPr>
      <p:grpSpPr>
        <a:xfrm>
          <a:off x="0" y="0"/>
          <a:ext cx="0" cy="0"/>
          <a:chOff x="0" y="0"/>
          <a:chExt cx="0" cy="0"/>
        </a:xfrm>
      </p:grpSpPr>
      <p:sp>
        <p:nvSpPr>
          <p:cNvPr id="9" name="Rechthoek 8"/>
          <p:cNvSpPr/>
          <p:nvPr userDrawn="1"/>
        </p:nvSpPr>
        <p:spPr>
          <a:xfrm>
            <a:off x="0" y="0"/>
            <a:ext cx="12193200" cy="6209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2" name="Titel 1"/>
          <p:cNvSpPr>
            <a:spLocks noGrp="1"/>
          </p:cNvSpPr>
          <p:nvPr>
            <p:ph type="title"/>
          </p:nvPr>
        </p:nvSpPr>
        <p:spPr>
          <a:xfrm>
            <a:off x="579120" y="510988"/>
            <a:ext cx="11039793" cy="5184424"/>
          </a:xfrm>
        </p:spPr>
        <p:txBody>
          <a:bodyPr anchor="ctr" anchorCtr="0">
            <a:noAutofit/>
          </a:bodyPr>
          <a:lstStyle>
            <a:lvl1pPr algn="ctr">
              <a:defRPr sz="6000" baseline="0">
                <a:solidFill>
                  <a:schemeClr val="bg1"/>
                </a:solidFill>
              </a:defRPr>
            </a:lvl1pPr>
          </a:lstStyle>
          <a:p>
            <a:r>
              <a:rPr lang="en-US" dirty="0"/>
              <a:t>Click to edit Master title style</a:t>
            </a:r>
            <a:endParaRPr lang="nl-NL" dirty="0"/>
          </a:p>
        </p:txBody>
      </p:sp>
      <p:sp>
        <p:nvSpPr>
          <p:cNvPr id="4" name="Tijdelijke aanduiding voor datum 3"/>
          <p:cNvSpPr>
            <a:spLocks noGrp="1"/>
          </p:cNvSpPr>
          <p:nvPr>
            <p:ph type="dt" sz="half" idx="10"/>
          </p:nvPr>
        </p:nvSpPr>
        <p:spPr/>
        <p:txBody>
          <a:bodyPr/>
          <a:lstStyle/>
          <a:p>
            <a:fld id="{4A7FDF18-BDCB-4338-9FA2-782F60A2E51C}" type="datetime1">
              <a:rPr lang="nl-BE" smtClean="0"/>
              <a:t>16/03/2026</a:t>
            </a:fld>
            <a:endParaRPr lang="nl-NL" dirty="0"/>
          </a:p>
        </p:txBody>
      </p:sp>
      <p:sp>
        <p:nvSpPr>
          <p:cNvPr id="5" name="Tijdelijke aanduiding voor voettekst 4"/>
          <p:cNvSpPr>
            <a:spLocks noGrp="1"/>
          </p:cNvSpPr>
          <p:nvPr>
            <p:ph type="ftr" sz="quarter" idx="11"/>
          </p:nvPr>
        </p:nvSpPr>
        <p:spPr/>
        <p:txBody>
          <a:bodyPr/>
          <a:lstStyle/>
          <a:p>
            <a:r>
              <a:rPr lang="nl-NL"/>
              <a:t>Faculty, department, unit ...</a:t>
            </a:r>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userDrawn="1"/>
        </p:nvSpPr>
        <p:spPr>
          <a:xfrm>
            <a:off x="0" y="6210000"/>
            <a:ext cx="12192000" cy="64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pic>
        <p:nvPicPr>
          <p:cNvPr id="8" name="Afbeelding 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041200" y="6353999"/>
            <a:ext cx="1008305" cy="360000"/>
          </a:xfrm>
          <a:prstGeom prst="rect">
            <a:avLst/>
          </a:prstGeom>
        </p:spPr>
      </p:pic>
      <p:sp>
        <p:nvSpPr>
          <p:cNvPr id="2" name="Tijdelijke aanduiding voor titel 1"/>
          <p:cNvSpPr>
            <a:spLocks noGrp="1"/>
          </p:cNvSpPr>
          <p:nvPr>
            <p:ph type="title"/>
          </p:nvPr>
        </p:nvSpPr>
        <p:spPr>
          <a:xfrm>
            <a:off x="576000" y="207036"/>
            <a:ext cx="11041200" cy="1152000"/>
          </a:xfrm>
          <a:prstGeom prst="rect">
            <a:avLst/>
          </a:prstGeom>
        </p:spPr>
        <p:txBody>
          <a:bodyPr vert="horz" lIns="0" tIns="0" rIns="0" bIns="0" rtlCol="0" anchor="ctr" anchorCtr="0">
            <a:normAutofit/>
          </a:bodyPr>
          <a:lstStyle/>
          <a:p>
            <a:r>
              <a:rPr lang="nl-NL" dirty="0"/>
              <a:t>Titelstijl van model bewerken</a:t>
            </a:r>
          </a:p>
        </p:txBody>
      </p:sp>
      <p:sp>
        <p:nvSpPr>
          <p:cNvPr id="3" name="Tijdelijke aanduiding voor tekst 2"/>
          <p:cNvSpPr>
            <a:spLocks noGrp="1"/>
          </p:cNvSpPr>
          <p:nvPr>
            <p:ph type="body" idx="1"/>
          </p:nvPr>
        </p:nvSpPr>
        <p:spPr>
          <a:xfrm>
            <a:off x="576000" y="1656000"/>
            <a:ext cx="11041200" cy="4464000"/>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1440000" y="6210000"/>
            <a:ext cx="720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E389F4DD-E9F0-454C-8CE7-299000EBA983}" type="datetime1">
              <a:rPr lang="nl-BE" smtClean="0"/>
              <a:t>16/03/2026</a:t>
            </a:fld>
            <a:endParaRPr lang="nl-NL" dirty="0"/>
          </a:p>
        </p:txBody>
      </p:sp>
      <p:sp>
        <p:nvSpPr>
          <p:cNvPr id="5" name="Tijdelijke aanduiding voor voettekst 4"/>
          <p:cNvSpPr>
            <a:spLocks noGrp="1"/>
          </p:cNvSpPr>
          <p:nvPr>
            <p:ph type="ftr" sz="quarter" idx="3"/>
          </p:nvPr>
        </p:nvSpPr>
        <p:spPr>
          <a:xfrm>
            <a:off x="6033600" y="6210000"/>
            <a:ext cx="4993200" cy="648000"/>
          </a:xfrm>
          <a:prstGeom prst="rect">
            <a:avLst/>
          </a:prstGeom>
        </p:spPr>
        <p:txBody>
          <a:bodyPr vert="horz" lIns="0" tIns="0" rIns="180000" bIns="0" rtlCol="0" anchor="ctr"/>
          <a:lstStyle>
            <a:lvl1pPr algn="r">
              <a:defRPr sz="1000" baseline="0">
                <a:solidFill>
                  <a:schemeClr val="bg1"/>
                </a:solidFill>
                <a:latin typeface="Arial" charset="0"/>
              </a:defRPr>
            </a:lvl1pPr>
          </a:lstStyle>
          <a:p>
            <a:r>
              <a:rPr lang="nl-NL"/>
              <a:t>Faculty, department, unit ...</a:t>
            </a:r>
            <a:endParaRPr lang="nl-NL" dirty="0"/>
          </a:p>
        </p:txBody>
      </p:sp>
      <p:sp>
        <p:nvSpPr>
          <p:cNvPr id="6" name="Tijdelijke aanduiding voor dianummer 5"/>
          <p:cNvSpPr>
            <a:spLocks noGrp="1"/>
          </p:cNvSpPr>
          <p:nvPr>
            <p:ph type="sldNum" sz="quarter" idx="4"/>
          </p:nvPr>
        </p:nvSpPr>
        <p:spPr>
          <a:xfrm>
            <a:off x="576000" y="6210000"/>
            <a:ext cx="648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0A297500-7527-634B-90F4-69D0994C32B4}" type="slidenum">
              <a:rPr lang="nl-NL" smtClean="0"/>
              <a:pPr/>
              <a:t>‹#›</a:t>
            </a:fld>
            <a:endParaRPr lang="nl-NL" dirty="0"/>
          </a:p>
        </p:txBody>
      </p:sp>
    </p:spTree>
    <p:extLst>
      <p:ext uri="{BB962C8B-B14F-4D97-AF65-F5344CB8AC3E}">
        <p14:creationId xmlns:p14="http://schemas.microsoft.com/office/powerpoint/2010/main" val="463755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61" r:id="rId9"/>
    <p:sldLayoutId id="2147483698" r:id="rId10"/>
  </p:sldLayoutIdLst>
  <p:hf hdr="0" dt="0"/>
  <p:txStyles>
    <p:title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p:titleStyle>
    <p:body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2" userDrawn="1">
          <p15:clr>
            <a:srgbClr val="F26B43"/>
          </p15:clr>
        </p15:guide>
        <p15:guide id="2" pos="7319" userDrawn="1">
          <p15:clr>
            <a:srgbClr val="F26B43"/>
          </p15:clr>
        </p15:guide>
        <p15:guide id="3" orient="horz" pos="3857" userDrawn="1">
          <p15:clr>
            <a:srgbClr val="F26B43"/>
          </p15:clr>
        </p15:guide>
        <p15:guide id="4" pos="36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p:nvSpPr>
        <p:spPr>
          <a:xfrm>
            <a:off x="0" y="6210000"/>
            <a:ext cx="12192000" cy="64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pic>
        <p:nvPicPr>
          <p:cNvPr id="8" name="Afbeelding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1200" y="6353999"/>
            <a:ext cx="1008305" cy="360000"/>
          </a:xfrm>
          <a:prstGeom prst="rect">
            <a:avLst/>
          </a:prstGeom>
        </p:spPr>
      </p:pic>
      <p:sp>
        <p:nvSpPr>
          <p:cNvPr id="2" name="Tijdelijke aanduiding voor titel 1"/>
          <p:cNvSpPr>
            <a:spLocks noGrp="1"/>
          </p:cNvSpPr>
          <p:nvPr>
            <p:ph type="title"/>
          </p:nvPr>
        </p:nvSpPr>
        <p:spPr>
          <a:xfrm>
            <a:off x="576000" y="216000"/>
            <a:ext cx="11041200" cy="1152000"/>
          </a:xfrm>
          <a:prstGeom prst="rect">
            <a:avLst/>
          </a:prstGeom>
        </p:spPr>
        <p:txBody>
          <a:bodyPr vert="horz" lIns="0" tIns="0" rIns="0" bIns="0" rtlCol="0" anchor="ctr" anchorCtr="0">
            <a:normAutofit/>
          </a:bodyPr>
          <a:lstStyle/>
          <a:p>
            <a:r>
              <a:rPr lang="nl-NL" dirty="0"/>
              <a:t>Titelstijl van model bewerken</a:t>
            </a:r>
          </a:p>
        </p:txBody>
      </p:sp>
      <p:sp>
        <p:nvSpPr>
          <p:cNvPr id="3" name="Tijdelijke aanduiding voor tekst 2"/>
          <p:cNvSpPr>
            <a:spLocks noGrp="1"/>
          </p:cNvSpPr>
          <p:nvPr>
            <p:ph type="body" idx="1"/>
          </p:nvPr>
        </p:nvSpPr>
        <p:spPr>
          <a:xfrm>
            <a:off x="576000" y="1656000"/>
            <a:ext cx="11041200" cy="4464000"/>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1440000" y="6210000"/>
            <a:ext cx="720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7F18BCE0-9917-41C7-AA76-58ADB721FDEC}" type="datetime1">
              <a:rPr lang="nl-BE" smtClean="0"/>
              <a:t>16/03/2026</a:t>
            </a:fld>
            <a:endParaRPr lang="nl-NL" dirty="0"/>
          </a:p>
        </p:txBody>
      </p:sp>
      <p:sp>
        <p:nvSpPr>
          <p:cNvPr id="5" name="Tijdelijke aanduiding voor voettekst 4"/>
          <p:cNvSpPr>
            <a:spLocks noGrp="1"/>
          </p:cNvSpPr>
          <p:nvPr>
            <p:ph type="ftr" sz="quarter" idx="3"/>
          </p:nvPr>
        </p:nvSpPr>
        <p:spPr>
          <a:xfrm>
            <a:off x="6033600" y="6210000"/>
            <a:ext cx="4993200" cy="648000"/>
          </a:xfrm>
          <a:prstGeom prst="rect">
            <a:avLst/>
          </a:prstGeom>
        </p:spPr>
        <p:txBody>
          <a:bodyPr vert="horz" lIns="0" tIns="0" rIns="180000" bIns="0" rtlCol="0" anchor="ctr"/>
          <a:lstStyle>
            <a:lvl1pPr algn="r">
              <a:defRPr sz="1000" baseline="0">
                <a:solidFill>
                  <a:schemeClr val="bg1"/>
                </a:solidFill>
                <a:latin typeface="Arial" charset="0"/>
              </a:defRPr>
            </a:lvl1pPr>
          </a:lstStyle>
          <a:p>
            <a:r>
              <a:rPr lang="nl-NL"/>
              <a:t>Faculty, department, unit ...</a:t>
            </a:r>
            <a:endParaRPr lang="nl-NL" dirty="0"/>
          </a:p>
        </p:txBody>
      </p:sp>
      <p:sp>
        <p:nvSpPr>
          <p:cNvPr id="6" name="Tijdelijke aanduiding voor dianummer 5"/>
          <p:cNvSpPr>
            <a:spLocks noGrp="1"/>
          </p:cNvSpPr>
          <p:nvPr>
            <p:ph type="sldNum" sz="quarter" idx="4"/>
          </p:nvPr>
        </p:nvSpPr>
        <p:spPr>
          <a:xfrm>
            <a:off x="576000" y="6210000"/>
            <a:ext cx="648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0A297500-7527-634B-90F4-69D0994C32B4}" type="slidenum">
              <a:rPr lang="nl-NL" smtClean="0"/>
              <a:pPr/>
              <a:t>‹#›</a:t>
            </a:fld>
            <a:endParaRPr lang="nl-NL" dirty="0"/>
          </a:p>
        </p:txBody>
      </p:sp>
    </p:spTree>
    <p:extLst>
      <p:ext uri="{BB962C8B-B14F-4D97-AF65-F5344CB8AC3E}">
        <p14:creationId xmlns:p14="http://schemas.microsoft.com/office/powerpoint/2010/main" val="173252323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Lst>
  <p:hf hdr="0" dt="0"/>
  <p:txStyles>
    <p:title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p:titleStyle>
    <p:body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emf"/></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0.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7.jpeg"/><Relationship Id="rId5" Type="http://schemas.openxmlformats.org/officeDocument/2006/relationships/image" Target="../media/image42.png"/><Relationship Id="rId10" Type="http://schemas.openxmlformats.org/officeDocument/2006/relationships/image" Target="../media/image35.jpeg"/><Relationship Id="rId4" Type="http://schemas.openxmlformats.org/officeDocument/2006/relationships/image" Target="../media/image41.png"/><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4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80.png"/><Relationship Id="rId7" Type="http://schemas.openxmlformats.org/officeDocument/2006/relationships/image" Target="../media/image12.png"/><Relationship Id="rId12" Type="http://schemas.openxmlformats.org/officeDocument/2006/relationships/image" Target="../media/image17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161.png"/><Relationship Id="rId5" Type="http://schemas.openxmlformats.org/officeDocument/2006/relationships/image" Target="../media/image100.png"/><Relationship Id="rId10" Type="http://schemas.openxmlformats.org/officeDocument/2006/relationships/image" Target="../media/image151.png"/><Relationship Id="rId4" Type="http://schemas.openxmlformats.org/officeDocument/2006/relationships/image" Target="../media/image90.png"/><Relationship Id="rId9" Type="http://schemas.openxmlformats.org/officeDocument/2006/relationships/image" Target="../media/image140.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380.png"/><Relationship Id="rId3" Type="http://schemas.openxmlformats.org/officeDocument/2006/relationships/image" Target="../media/image322.png"/><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51.png"/><Relationship Id="rId11" Type="http://schemas.openxmlformats.org/officeDocument/2006/relationships/image" Target="../media/image421.png"/><Relationship Id="rId5" Type="http://schemas.openxmlformats.org/officeDocument/2006/relationships/image" Target="../media/image341.png"/><Relationship Id="rId10" Type="http://schemas.openxmlformats.org/officeDocument/2006/relationships/image" Target="../media/image412.png"/><Relationship Id="rId4" Type="http://schemas.openxmlformats.org/officeDocument/2006/relationships/image" Target="../media/image332.png"/><Relationship Id="rId9" Type="http://schemas.openxmlformats.org/officeDocument/2006/relationships/image" Target="../media/image401.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80.png"/><Relationship Id="rId3" Type="http://schemas.openxmlformats.org/officeDocument/2006/relationships/image" Target="../media/image15.png"/><Relationship Id="rId7"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61.png"/><Relationship Id="rId5" Type="http://schemas.openxmlformats.org/officeDocument/2006/relationships/image" Target="../media/image451.png"/><Relationship Id="rId4" Type="http://schemas.openxmlformats.org/officeDocument/2006/relationships/image" Target="../media/image55.png"/><Relationship Id="rId9"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60.pn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450.png"/><Relationship Id="rId5" Type="http://schemas.openxmlformats.org/officeDocument/2006/relationships/image" Target="../media/image420.png"/><Relationship Id="rId4" Type="http://schemas.openxmlformats.org/officeDocument/2006/relationships/image" Target="../media/image411.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50.png"/><Relationship Id="rId7"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80.png"/><Relationship Id="rId5" Type="http://schemas.openxmlformats.org/officeDocument/2006/relationships/image" Target="../media/image170.png"/><Relationship Id="rId10" Type="http://schemas.openxmlformats.org/officeDocument/2006/relationships/image" Target="../media/image220.png"/><Relationship Id="rId4" Type="http://schemas.openxmlformats.org/officeDocument/2006/relationships/image" Target="../media/image160.png"/><Relationship Id="rId9"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300.png"/><Relationship Id="rId7"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320.png"/></Relationships>
</file>

<file path=ppt/slides/_rels/slide32.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230.png"/><Relationship Id="rId7" Type="http://schemas.openxmlformats.org/officeDocument/2006/relationships/image" Target="../media/image27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260.png"/><Relationship Id="rId5" Type="http://schemas.openxmlformats.org/officeDocument/2006/relationships/image" Target="../media/image250.png"/><Relationship Id="rId4" Type="http://schemas.openxmlformats.org/officeDocument/2006/relationships/image" Target="../media/image240.png"/><Relationship Id="rId9" Type="http://schemas.openxmlformats.org/officeDocument/2006/relationships/image" Target="../media/image291.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8" Type="http://schemas.openxmlformats.org/officeDocument/2006/relationships/image" Target="../media/image281.png"/><Relationship Id="rId13" Type="http://schemas.openxmlformats.org/officeDocument/2006/relationships/image" Target="../media/image340.png"/><Relationship Id="rId3" Type="http://schemas.openxmlformats.org/officeDocument/2006/relationships/image" Target="../media/image261.png"/><Relationship Id="rId7" Type="http://schemas.openxmlformats.org/officeDocument/2006/relationships/image" Target="../media/image292.png"/><Relationship Id="rId12" Type="http://schemas.openxmlformats.org/officeDocument/2006/relationships/image" Target="../media/image331.png"/><Relationship Id="rId2" Type="http://schemas.openxmlformats.org/officeDocument/2006/relationships/notesSlide" Target="../notesSlides/notesSlide34.xml"/><Relationship Id="rId1" Type="http://schemas.openxmlformats.org/officeDocument/2006/relationships/slideLayout" Target="../slideLayouts/slideLayout7.xml"/><Relationship Id="rId11" Type="http://schemas.openxmlformats.org/officeDocument/2006/relationships/image" Target="../media/image321.png"/><Relationship Id="rId10" Type="http://schemas.openxmlformats.org/officeDocument/2006/relationships/image" Target="../media/image310.png"/><Relationship Id="rId4" Type="http://schemas.openxmlformats.org/officeDocument/2006/relationships/image" Target="../media/image271.png"/><Relationship Id="rId9" Type="http://schemas.openxmlformats.org/officeDocument/2006/relationships/image" Target="../media/image301.png"/></Relationships>
</file>

<file path=ppt/slides/_rels/slide35.xml.rels><?xml version="1.0" encoding="UTF-8" standalone="yes"?>
<Relationships xmlns="http://schemas.openxmlformats.org/package/2006/relationships"><Relationship Id="rId8" Type="http://schemas.openxmlformats.org/officeDocument/2006/relationships/image" Target="../media/image350.png"/><Relationship Id="rId3" Type="http://schemas.openxmlformats.org/officeDocument/2006/relationships/image" Target="../media/image66.jpg"/><Relationship Id="rId7" Type="http://schemas.openxmlformats.org/officeDocument/2006/relationships/image" Target="../media/image440.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330.png"/><Relationship Id="rId5" Type="http://schemas.openxmlformats.org/officeDocument/2006/relationships/image" Target="../media/image431.png"/></Relationships>
</file>

<file path=ppt/slides/_rels/slide3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36.png"/><Relationship Id="rId3" Type="http://schemas.openxmlformats.org/officeDocument/2006/relationships/image" Target="../media/image150.png"/><Relationship Id="rId7" Type="http://schemas.openxmlformats.org/officeDocument/2006/relationships/image" Target="../media/image111.png"/><Relationship Id="rId2" Type="http://schemas.openxmlformats.org/officeDocument/2006/relationships/notesSlide" Target="../notesSlides/notesSlide6.xml"/><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80.png"/><Relationship Id="rId5" Type="http://schemas.openxmlformats.org/officeDocument/2006/relationships/image" Target="../media/image170.png"/><Relationship Id="rId15" Type="http://schemas.openxmlformats.org/officeDocument/2006/relationships/image" Target="../media/image13.jpeg"/><Relationship Id="rId4" Type="http://schemas.openxmlformats.org/officeDocument/2006/relationships/image" Target="../media/image160.png"/><Relationship Id="rId9" Type="http://schemas.openxmlformats.org/officeDocument/2006/relationships/image" Target="../media/image6.png"/><Relationship Id="rId14"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image" Target="../media/image410.png"/><Relationship Id="rId3" Type="http://schemas.openxmlformats.org/officeDocument/2006/relationships/slideLayout" Target="../slideLayouts/slideLayout7.xml"/><Relationship Id="rId7" Type="http://schemas.openxmlformats.org/officeDocument/2006/relationships/image" Target="../media/image40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90.png"/><Relationship Id="rId5" Type="http://schemas.openxmlformats.org/officeDocument/2006/relationships/image" Target="../media/image14.png"/><Relationship Id="rId10" Type="http://schemas.openxmlformats.org/officeDocument/2006/relationships/image" Target="../media/image430.png"/><Relationship Id="rId4" Type="http://schemas.openxmlformats.org/officeDocument/2006/relationships/notesSlide" Target="../notesSlides/notesSlide7.xml"/><Relationship Id="rId9" Type="http://schemas.openxmlformats.org/officeDocument/2006/relationships/image" Target="../media/image290.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5.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blue lights&#10;&#10;AI-generated content may be incorrect.">
            <a:extLst>
              <a:ext uri="{FF2B5EF4-FFF2-40B4-BE49-F238E27FC236}">
                <a16:creationId xmlns:a16="http://schemas.microsoft.com/office/drawing/2014/main" id="{B1028DB8-8654-B7EC-EF85-79D87DB04605}"/>
              </a:ext>
            </a:extLst>
          </p:cNvPr>
          <p:cNvPicPr>
            <a:picLocks noChangeAspect="1"/>
          </p:cNvPicPr>
          <p:nvPr/>
        </p:nvPicPr>
        <p:blipFill rotWithShape="1">
          <a:blip r:embed="rId3"/>
          <a:srcRect t="22396" b="25668"/>
          <a:stretch/>
        </p:blipFill>
        <p:spPr bwMode="auto">
          <a:xfrm>
            <a:off x="1538364" y="3250061"/>
            <a:ext cx="9115271" cy="985520"/>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3" name="Ondertitel 8">
                <a:extLst>
                  <a:ext uri="{FF2B5EF4-FFF2-40B4-BE49-F238E27FC236}">
                    <a16:creationId xmlns:a16="http://schemas.microsoft.com/office/drawing/2014/main" id="{DDCC8A81-CB9D-5C8D-6F0E-0402F222A6B6}"/>
                  </a:ext>
                </a:extLst>
              </p:cNvPr>
              <p:cNvSpPr txBox="1">
                <a:spLocks/>
              </p:cNvSpPr>
              <p:nvPr/>
            </p:nvSpPr>
            <p:spPr>
              <a:xfrm>
                <a:off x="7771129" y="4289109"/>
                <a:ext cx="3103118" cy="279669"/>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 typeface="Arial"/>
                  <a:buNone/>
                  <a:defRPr sz="2400" kern="1200" baseline="0">
                    <a:solidFill>
                      <a:schemeClr val="tx1"/>
                    </a:solidFill>
                    <a:latin typeface="Arial" charset="0"/>
                    <a:ea typeface="+mn-ea"/>
                    <a:cs typeface="+mn-cs"/>
                  </a:defRPr>
                </a:lvl1pPr>
                <a:lvl2pPr marL="457200" indent="0" algn="ctr" defTabSz="914400" rtl="0" eaLnBrk="1" latinLnBrk="0" hangingPunct="1">
                  <a:lnSpc>
                    <a:spcPct val="100000"/>
                  </a:lnSpc>
                  <a:spcBef>
                    <a:spcPts val="500"/>
                  </a:spcBef>
                  <a:buFont typeface="Arial"/>
                  <a:buNone/>
                  <a:defRPr sz="2000" kern="1200" baseline="0">
                    <a:solidFill>
                      <a:schemeClr val="tx1"/>
                    </a:solidFill>
                    <a:latin typeface="Arial" charset="0"/>
                    <a:ea typeface="+mn-ea"/>
                    <a:cs typeface="+mn-cs"/>
                  </a:defRPr>
                </a:lvl2pPr>
                <a:lvl3pPr marL="914400" indent="0" algn="ctr" defTabSz="914400" rtl="0" eaLnBrk="1" latinLnBrk="0" hangingPunct="1">
                  <a:lnSpc>
                    <a:spcPct val="100000"/>
                  </a:lnSpc>
                  <a:spcBef>
                    <a:spcPts val="500"/>
                  </a:spcBef>
                  <a:buFont typeface="Arial"/>
                  <a:buNone/>
                  <a:defRPr sz="1800" kern="1200" baseline="0">
                    <a:solidFill>
                      <a:schemeClr val="tx1"/>
                    </a:solidFill>
                    <a:latin typeface="Arial" charset="0"/>
                    <a:ea typeface="+mn-ea"/>
                    <a:cs typeface="+mn-cs"/>
                  </a:defRPr>
                </a:lvl3pPr>
                <a:lvl4pPr marL="1371600" indent="0" algn="ctr" defTabSz="914400" rtl="0" eaLnBrk="1" latinLnBrk="0" hangingPunct="1">
                  <a:lnSpc>
                    <a:spcPct val="100000"/>
                  </a:lnSpc>
                  <a:spcBef>
                    <a:spcPts val="500"/>
                  </a:spcBef>
                  <a:buFont typeface="Arial"/>
                  <a:buNone/>
                  <a:defRPr sz="1600" kern="1200" baseline="0">
                    <a:solidFill>
                      <a:schemeClr val="tx1"/>
                    </a:solidFill>
                    <a:latin typeface="Arial" charset="0"/>
                    <a:ea typeface="+mn-ea"/>
                    <a:cs typeface="+mn-cs"/>
                  </a:defRPr>
                </a:lvl4pPr>
                <a:lvl5pPr marL="1828800" indent="0" algn="ctr" defTabSz="914400" rtl="0" eaLnBrk="1" latinLnBrk="0" hangingPunct="1">
                  <a:lnSpc>
                    <a:spcPct val="100000"/>
                  </a:lnSpc>
                  <a:spcBef>
                    <a:spcPts val="500"/>
                  </a:spcBef>
                  <a:buFont typeface="Arial"/>
                  <a:buNone/>
                  <a:defRPr sz="1600" kern="1200" baseline="0">
                    <a:solidFill>
                      <a:schemeClr val="tx1"/>
                    </a:solidFill>
                    <a:latin typeface="Arial" charset="0"/>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nl-NL" sz="1600" dirty="0">
                    <a:solidFill>
                      <a:schemeClr val="bg2"/>
                    </a:solidFill>
                  </a:rPr>
                  <a:t>Trapped </a:t>
                </a:r>
                <a14:m>
                  <m:oMath xmlns:m="http://schemas.openxmlformats.org/officeDocument/2006/math">
                    <m:sSup>
                      <m:sSupPr>
                        <m:ctrlPr>
                          <a:rPr lang="nl-NL" sz="1600" i="1" smtClean="0">
                            <a:solidFill>
                              <a:schemeClr val="bg2"/>
                            </a:solidFill>
                            <a:latin typeface="Cambria Math" panose="02040503050406030204" pitchFamily="18" charset="0"/>
                          </a:rPr>
                        </m:ctrlPr>
                      </m:sSupPr>
                      <m:e>
                        <m:r>
                          <m:rPr>
                            <m:sty m:val="p"/>
                          </m:rPr>
                          <a:rPr lang="en-US" sz="1600" b="0" i="0" smtClean="0">
                            <a:solidFill>
                              <a:schemeClr val="bg2"/>
                            </a:solidFill>
                            <a:latin typeface="Cambria Math" panose="02040503050406030204" pitchFamily="18" charset="0"/>
                          </a:rPr>
                          <m:t>Sr</m:t>
                        </m:r>
                      </m:e>
                      <m:sup>
                        <m:r>
                          <a:rPr lang="en-US" sz="1600" b="0" i="1" smtClean="0">
                            <a:solidFill>
                              <a:schemeClr val="bg2"/>
                            </a:solidFill>
                            <a:latin typeface="Cambria Math" panose="02040503050406030204" pitchFamily="18" charset="0"/>
                          </a:rPr>
                          <m:t>+</m:t>
                        </m:r>
                      </m:sup>
                    </m:sSup>
                  </m:oMath>
                </a14:m>
                <a:r>
                  <a:rPr lang="nl-NL" sz="1600" dirty="0">
                    <a:solidFill>
                      <a:schemeClr val="bg2"/>
                    </a:solidFill>
                  </a:rPr>
                  <a:t> in </a:t>
                </a:r>
                <a:r>
                  <a:rPr lang="nl-NL" sz="1600" dirty="0" err="1">
                    <a:solidFill>
                      <a:schemeClr val="bg2"/>
                    </a:solidFill>
                  </a:rPr>
                  <a:t>our</a:t>
                </a:r>
                <a:r>
                  <a:rPr lang="nl-NL" sz="1600" dirty="0">
                    <a:solidFill>
                      <a:schemeClr val="bg2"/>
                    </a:solidFill>
                  </a:rPr>
                  <a:t> trap BICEPS</a:t>
                </a:r>
              </a:p>
            </p:txBody>
          </p:sp>
        </mc:Choice>
        <mc:Fallback xmlns="">
          <p:sp>
            <p:nvSpPr>
              <p:cNvPr id="3" name="Ondertitel 8">
                <a:extLst>
                  <a:ext uri="{FF2B5EF4-FFF2-40B4-BE49-F238E27FC236}">
                    <a16:creationId xmlns:a16="http://schemas.microsoft.com/office/drawing/2014/main" id="{DDCC8A81-CB9D-5C8D-6F0E-0402F222A6B6}"/>
                  </a:ext>
                </a:extLst>
              </p:cNvPr>
              <p:cNvSpPr txBox="1">
                <a:spLocks noRot="1" noChangeAspect="1" noMove="1" noResize="1" noEditPoints="1" noAdjustHandles="1" noChangeArrowheads="1" noChangeShapeType="1" noTextEdit="1"/>
              </p:cNvSpPr>
              <p:nvPr/>
            </p:nvSpPr>
            <p:spPr>
              <a:xfrm>
                <a:off x="7771129" y="4289109"/>
                <a:ext cx="3103118" cy="279669"/>
              </a:xfrm>
              <a:prstGeom prst="rect">
                <a:avLst/>
              </a:prstGeom>
              <a:blipFill>
                <a:blip r:embed="rId4"/>
                <a:stretch>
                  <a:fillRect l="-4126" t="-24444" b="-33333"/>
                </a:stretch>
              </a:blipFill>
            </p:spPr>
            <p:txBody>
              <a:bodyPr/>
              <a:lstStyle/>
              <a:p>
                <a:r>
                  <a:rPr lang="en-BE">
                    <a:noFill/>
                  </a:rPr>
                  <a:t> </a:t>
                </a:r>
              </a:p>
            </p:txBody>
          </p:sp>
        </mc:Fallback>
      </mc:AlternateContent>
      <p:sp>
        <p:nvSpPr>
          <p:cNvPr id="4" name="Footer Placeholder 3">
            <a:extLst>
              <a:ext uri="{FF2B5EF4-FFF2-40B4-BE49-F238E27FC236}">
                <a16:creationId xmlns:a16="http://schemas.microsoft.com/office/drawing/2014/main" id="{176BA3A2-28D4-E2C0-3DC6-049044474588}"/>
              </a:ext>
            </a:extLst>
          </p:cNvPr>
          <p:cNvSpPr txBox="1">
            <a:spLocks/>
          </p:cNvSpPr>
          <p:nvPr/>
        </p:nvSpPr>
        <p:spPr>
          <a:xfrm>
            <a:off x="7013274" y="6396335"/>
            <a:ext cx="5178725" cy="4616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nl-NL" sz="1600" dirty="0" err="1"/>
              <a:t>ISOL@France</a:t>
            </a:r>
            <a:r>
              <a:rPr lang="nl-NL" sz="1600" dirty="0"/>
              <a:t> workshop, 17/03/2026</a:t>
            </a:r>
          </a:p>
        </p:txBody>
      </p:sp>
      <p:sp>
        <p:nvSpPr>
          <p:cNvPr id="5" name="Footer Placeholder 3">
            <a:extLst>
              <a:ext uri="{FF2B5EF4-FFF2-40B4-BE49-F238E27FC236}">
                <a16:creationId xmlns:a16="http://schemas.microsoft.com/office/drawing/2014/main" id="{37E58B1E-3374-1C8A-DF17-458463A89D1D}"/>
              </a:ext>
            </a:extLst>
          </p:cNvPr>
          <p:cNvSpPr txBox="1">
            <a:spLocks/>
          </p:cNvSpPr>
          <p:nvPr/>
        </p:nvSpPr>
        <p:spPr>
          <a:xfrm>
            <a:off x="164972" y="5419585"/>
            <a:ext cx="5656032" cy="355042"/>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400" baseline="30000" dirty="0">
                <a:solidFill>
                  <a:srgbClr val="2F4D5D"/>
                </a:solidFill>
              </a:rPr>
              <a:t>1 </a:t>
            </a:r>
            <a:r>
              <a:rPr lang="nl-NL" sz="1400" dirty="0" err="1"/>
              <a:t>Institute</a:t>
            </a:r>
            <a:r>
              <a:rPr lang="nl-NL" sz="1400" dirty="0"/>
              <a:t> </a:t>
            </a:r>
            <a:r>
              <a:rPr lang="nl-NL" sz="1400" dirty="0" err="1"/>
              <a:t>for</a:t>
            </a:r>
            <a:r>
              <a:rPr lang="nl-NL" sz="1400" dirty="0"/>
              <a:t> </a:t>
            </a:r>
            <a:r>
              <a:rPr lang="nl-NL" sz="1400" dirty="0" err="1"/>
              <a:t>Nuclear</a:t>
            </a:r>
            <a:r>
              <a:rPr lang="nl-NL" sz="1400" dirty="0"/>
              <a:t> </a:t>
            </a:r>
            <a:r>
              <a:rPr lang="nl-NL" sz="1400" dirty="0" err="1"/>
              <a:t>and</a:t>
            </a:r>
            <a:r>
              <a:rPr lang="nl-NL" sz="1400" dirty="0"/>
              <a:t> </a:t>
            </a:r>
            <a:r>
              <a:rPr lang="nl-NL" sz="1400" dirty="0" err="1"/>
              <a:t>Radiation</a:t>
            </a:r>
            <a:r>
              <a:rPr lang="nl-NL" sz="1400" dirty="0"/>
              <a:t> </a:t>
            </a:r>
            <a:r>
              <a:rPr lang="nl-NL" sz="1400" dirty="0" err="1"/>
              <a:t>Physics</a:t>
            </a:r>
            <a:r>
              <a:rPr lang="nl-NL" sz="1400" dirty="0"/>
              <a:t>, KU Leuven</a:t>
            </a:r>
          </a:p>
        </p:txBody>
      </p:sp>
      <p:sp>
        <p:nvSpPr>
          <p:cNvPr id="7" name="Rectangle 2">
            <a:extLst>
              <a:ext uri="{FF2B5EF4-FFF2-40B4-BE49-F238E27FC236}">
                <a16:creationId xmlns:a16="http://schemas.microsoft.com/office/drawing/2014/main" id="{3A65F08B-8E8D-870F-5FB6-B0AC974D6AC9}"/>
              </a:ext>
            </a:extLst>
          </p:cNvPr>
          <p:cNvSpPr>
            <a:spLocks noChangeArrowheads="1"/>
          </p:cNvSpPr>
          <p:nvPr/>
        </p:nvSpPr>
        <p:spPr bwMode="auto">
          <a:xfrm>
            <a:off x="823331" y="1136719"/>
            <a:ext cx="1074818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BE" altLang="en-BE" sz="3600" b="0" i="0" u="none" strike="noStrike" cap="none" normalizeH="0" baseline="0" dirty="0">
                <a:ln>
                  <a:noFill/>
                </a:ln>
                <a:solidFill>
                  <a:schemeClr val="bg1"/>
                </a:solidFill>
                <a:effectLst/>
                <a:latin typeface="Aptos" panose="020B0004020202020204" pitchFamily="34" charset="0"/>
              </a:rPr>
              <a:t>High-precision optical spectroscopy of trapped radioactive </a:t>
            </a:r>
            <a:r>
              <a:rPr lang="en-US" altLang="en-BE" sz="3600" dirty="0">
                <a:solidFill>
                  <a:schemeClr val="bg1"/>
                </a:solidFill>
                <a:latin typeface="Aptos" panose="020B0004020202020204" pitchFamily="34" charset="0"/>
              </a:rPr>
              <a:t>ions</a:t>
            </a:r>
            <a:r>
              <a:rPr kumimoji="0" lang="en-BE" altLang="en-BE" sz="3600" b="0" i="0" u="none" strike="noStrike" cap="none" normalizeH="0" baseline="0" dirty="0">
                <a:ln>
                  <a:noFill/>
                </a:ln>
                <a:solidFill>
                  <a:schemeClr val="bg1"/>
                </a:solidFill>
                <a:effectLst/>
                <a:latin typeface="Aptos" panose="020B0004020202020204" pitchFamily="34" charset="0"/>
              </a:rPr>
              <a:t>: from Leuven, to Finland, to DESIR</a:t>
            </a:r>
            <a:endParaRPr kumimoji="0" lang="en-BE" altLang="en-BE" sz="4800" b="0" i="0" u="none" strike="noStrike" cap="none" normalizeH="0" baseline="0" dirty="0">
              <a:ln>
                <a:noFill/>
              </a:ln>
              <a:solidFill>
                <a:schemeClr val="bg1"/>
              </a:solidFill>
              <a:effectLst/>
              <a:latin typeface="Arial" panose="020B0604020202020204" pitchFamily="34" charset="0"/>
            </a:endParaRPr>
          </a:p>
        </p:txBody>
      </p:sp>
      <p:sp>
        <p:nvSpPr>
          <p:cNvPr id="12" name="Footer Placeholder 3">
            <a:extLst>
              <a:ext uri="{FF2B5EF4-FFF2-40B4-BE49-F238E27FC236}">
                <a16:creationId xmlns:a16="http://schemas.microsoft.com/office/drawing/2014/main" id="{F7C2E25C-5E5E-50A4-3E4B-302AFEB9EF2E}"/>
              </a:ext>
            </a:extLst>
          </p:cNvPr>
          <p:cNvSpPr txBox="1">
            <a:spLocks/>
          </p:cNvSpPr>
          <p:nvPr/>
        </p:nvSpPr>
        <p:spPr>
          <a:xfrm>
            <a:off x="164972" y="5750303"/>
            <a:ext cx="5656032" cy="4616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nl-NL" sz="1400" baseline="30000" dirty="0"/>
              <a:t>2</a:t>
            </a:r>
            <a:r>
              <a:rPr lang="nl-NL" sz="1400" dirty="0"/>
              <a:t> </a:t>
            </a:r>
            <a:r>
              <a:rPr lang="en-US" sz="1400" dirty="0"/>
              <a:t>Facility for Antiproton and Ion Research (FAIR)</a:t>
            </a:r>
            <a:endParaRPr lang="nl-NL" sz="1400" dirty="0"/>
          </a:p>
        </p:txBody>
      </p:sp>
      <p:sp>
        <p:nvSpPr>
          <p:cNvPr id="14" name="Footer Placeholder 3">
            <a:extLst>
              <a:ext uri="{FF2B5EF4-FFF2-40B4-BE49-F238E27FC236}">
                <a16:creationId xmlns:a16="http://schemas.microsoft.com/office/drawing/2014/main" id="{B26690C3-DEFF-F465-4833-00A3BC97BB0F}"/>
              </a:ext>
            </a:extLst>
          </p:cNvPr>
          <p:cNvSpPr txBox="1">
            <a:spLocks/>
          </p:cNvSpPr>
          <p:nvPr/>
        </p:nvSpPr>
        <p:spPr>
          <a:xfrm>
            <a:off x="164972" y="6415452"/>
            <a:ext cx="5656032" cy="4616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nl-NL" sz="1400" baseline="30000" dirty="0"/>
              <a:t>4</a:t>
            </a:r>
            <a:r>
              <a:rPr lang="nl-NL" sz="1400" dirty="0"/>
              <a:t> </a:t>
            </a:r>
            <a:r>
              <a:rPr lang="en-BE" altLang="en-BE" sz="1400" dirty="0">
                <a:latin typeface="Arial" panose="020B0604020202020204" pitchFamily="34" charset="0"/>
              </a:rPr>
              <a:t>LP2i-Bordeaux</a:t>
            </a:r>
          </a:p>
        </p:txBody>
      </p:sp>
      <p:sp>
        <p:nvSpPr>
          <p:cNvPr id="15" name="Footer Placeholder 3">
            <a:extLst>
              <a:ext uri="{FF2B5EF4-FFF2-40B4-BE49-F238E27FC236}">
                <a16:creationId xmlns:a16="http://schemas.microsoft.com/office/drawing/2014/main" id="{2E2DE0FD-B6DB-5540-AF1B-CC7AD278CD98}"/>
              </a:ext>
            </a:extLst>
          </p:cNvPr>
          <p:cNvSpPr txBox="1">
            <a:spLocks/>
          </p:cNvSpPr>
          <p:nvPr/>
        </p:nvSpPr>
        <p:spPr>
          <a:xfrm>
            <a:off x="164972" y="6098984"/>
            <a:ext cx="5656032" cy="4616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nl-NL" sz="1400" baseline="30000" dirty="0"/>
              <a:t>3</a:t>
            </a:r>
            <a:r>
              <a:rPr lang="nl-NL" sz="1400" dirty="0"/>
              <a:t> LPC Caen</a:t>
            </a:r>
          </a:p>
        </p:txBody>
      </p:sp>
      <p:sp>
        <p:nvSpPr>
          <p:cNvPr id="16" name="Rectangle 15">
            <a:extLst>
              <a:ext uri="{FF2B5EF4-FFF2-40B4-BE49-F238E27FC236}">
                <a16:creationId xmlns:a16="http://schemas.microsoft.com/office/drawing/2014/main" id="{9CD9303C-1460-D672-85FC-9A8DF238540B}"/>
              </a:ext>
            </a:extLst>
          </p:cNvPr>
          <p:cNvSpPr/>
          <p:nvPr/>
        </p:nvSpPr>
        <p:spPr>
          <a:xfrm>
            <a:off x="0" y="4580806"/>
            <a:ext cx="12192000" cy="543709"/>
          </a:xfrm>
          <a:prstGeom prst="rect">
            <a:avLst/>
          </a:prstGeom>
          <a:solidFill>
            <a:srgbClr val="DCE7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9" name="Ondertitel 8"/>
          <p:cNvSpPr>
            <a:spLocks noGrp="1"/>
          </p:cNvSpPr>
          <p:nvPr>
            <p:ph type="subTitle" idx="1"/>
          </p:nvPr>
        </p:nvSpPr>
        <p:spPr>
          <a:xfrm>
            <a:off x="281596" y="4779859"/>
            <a:ext cx="11289917" cy="639725"/>
          </a:xfrm>
        </p:spPr>
        <p:txBody>
          <a:bodyPr>
            <a:noAutofit/>
          </a:bodyPr>
          <a:lstStyle/>
          <a:p>
            <a:r>
              <a:rPr lang="en-US" sz="2000" b="1" dirty="0">
                <a:solidFill>
                  <a:srgbClr val="2F4D5D"/>
                </a:solidFill>
                <a:latin typeface="+mj-lt"/>
              </a:rPr>
              <a:t>R. Van Duyse</a:t>
            </a:r>
            <a:r>
              <a:rPr lang="en-US" sz="2000" b="1" baseline="30000" dirty="0">
                <a:solidFill>
                  <a:srgbClr val="2F4D5D"/>
                </a:solidFill>
                <a:latin typeface="+mj-lt"/>
              </a:rPr>
              <a:t>1</a:t>
            </a:r>
            <a:r>
              <a:rPr lang="en-US" sz="2000" b="1" dirty="0">
                <a:solidFill>
                  <a:srgbClr val="2F4D5D"/>
                </a:solidFill>
                <a:latin typeface="+mj-lt"/>
              </a:rPr>
              <a:t>, </a:t>
            </a:r>
            <a:r>
              <a:rPr lang="en-US" sz="2000" dirty="0">
                <a:solidFill>
                  <a:srgbClr val="2F4D5D"/>
                </a:solidFill>
                <a:latin typeface="+mj-lt"/>
              </a:rPr>
              <a:t>J. Grondin</a:t>
            </a:r>
            <a:r>
              <a:rPr lang="en-US" sz="2000" baseline="30000" dirty="0">
                <a:solidFill>
                  <a:srgbClr val="2F4D5D"/>
                </a:solidFill>
              </a:rPr>
              <a:t>1</a:t>
            </a:r>
            <a:r>
              <a:rPr lang="en-US" sz="2000" dirty="0">
                <a:solidFill>
                  <a:srgbClr val="2F4D5D"/>
                </a:solidFill>
                <a:latin typeface="+mj-lt"/>
              </a:rPr>
              <a:t>, B</a:t>
            </a:r>
            <a:r>
              <a:rPr lang="en-US" sz="2000" dirty="0">
                <a:solidFill>
                  <a:srgbClr val="2F4D5D"/>
                </a:solidFill>
              </a:rPr>
              <a:t>. Hendrickx</a:t>
            </a:r>
            <a:r>
              <a:rPr lang="en-US" sz="2000" baseline="30000" dirty="0">
                <a:solidFill>
                  <a:srgbClr val="2F4D5D"/>
                </a:solidFill>
              </a:rPr>
              <a:t>1</a:t>
            </a:r>
            <a:r>
              <a:rPr lang="en-US" sz="2000" dirty="0">
                <a:solidFill>
                  <a:srgbClr val="2F4D5D"/>
                </a:solidFill>
                <a:latin typeface="+mj-lt"/>
              </a:rPr>
              <a:t>, P. Imgram</a:t>
            </a:r>
            <a:r>
              <a:rPr lang="en-US" sz="2000" baseline="30000" dirty="0">
                <a:solidFill>
                  <a:srgbClr val="2F4D5D"/>
                </a:solidFill>
                <a:latin typeface="+mj-lt"/>
              </a:rPr>
              <a:t>1,2</a:t>
            </a:r>
            <a:r>
              <a:rPr lang="en-US" sz="2000" dirty="0">
                <a:solidFill>
                  <a:srgbClr val="2F4D5D"/>
                </a:solidFill>
              </a:rPr>
              <a:t>, A. Karadimas</a:t>
            </a:r>
            <a:r>
              <a:rPr lang="en-US" sz="2000" baseline="30000" dirty="0">
                <a:solidFill>
                  <a:srgbClr val="2F4D5D"/>
                </a:solidFill>
              </a:rPr>
              <a:t>1</a:t>
            </a:r>
            <a:r>
              <a:rPr lang="en-US" sz="2000" dirty="0">
                <a:solidFill>
                  <a:srgbClr val="2F4D5D"/>
                </a:solidFill>
                <a:latin typeface="+mj-lt"/>
              </a:rPr>
              <a:t>, S. Kraemer</a:t>
            </a:r>
            <a:r>
              <a:rPr lang="en-US" sz="2000" baseline="30000" dirty="0">
                <a:solidFill>
                  <a:srgbClr val="2F4D5D"/>
                </a:solidFill>
              </a:rPr>
              <a:t>1</a:t>
            </a:r>
            <a:r>
              <a:rPr lang="en-US" sz="2000" dirty="0">
                <a:solidFill>
                  <a:srgbClr val="2F4D5D"/>
                </a:solidFill>
                <a:latin typeface="+mj-lt"/>
              </a:rPr>
              <a:t>, S. Kunnen</a:t>
            </a:r>
            <a:r>
              <a:rPr lang="en-US" sz="2000" baseline="30000" dirty="0">
                <a:solidFill>
                  <a:srgbClr val="2F4D5D"/>
                </a:solidFill>
              </a:rPr>
              <a:t>1</a:t>
            </a:r>
            <a:r>
              <a:rPr lang="en-US" sz="2000" dirty="0">
                <a:solidFill>
                  <a:srgbClr val="2F4D5D"/>
                </a:solidFill>
              </a:rPr>
              <a:t>, </a:t>
            </a:r>
            <a:r>
              <a:rPr lang="en-US" sz="2000" dirty="0">
                <a:solidFill>
                  <a:srgbClr val="2F4D5D"/>
                </a:solidFill>
                <a:latin typeface="+mj-lt"/>
              </a:rPr>
              <a:t>P. Lass</a:t>
            </a:r>
            <a:r>
              <a:rPr lang="en-US" sz="2000" dirty="0">
                <a:solidFill>
                  <a:srgbClr val="2F4D5D"/>
                </a:solidFill>
              </a:rPr>
              <a:t>ègues</a:t>
            </a:r>
            <a:r>
              <a:rPr lang="en-US" sz="2000" baseline="30000" dirty="0">
                <a:solidFill>
                  <a:srgbClr val="2F4D5D"/>
                </a:solidFill>
              </a:rPr>
              <a:t>3</a:t>
            </a:r>
            <a:r>
              <a:rPr lang="en-US" sz="2000" dirty="0">
                <a:solidFill>
                  <a:srgbClr val="2F4D5D"/>
                </a:solidFill>
              </a:rPr>
              <a:t>, S. Lechner</a:t>
            </a:r>
            <a:r>
              <a:rPr lang="en-US" sz="2000" baseline="30000" dirty="0">
                <a:solidFill>
                  <a:srgbClr val="2F4D5D"/>
                </a:solidFill>
              </a:rPr>
              <a:t>4</a:t>
            </a:r>
            <a:r>
              <a:rPr lang="en-US" sz="2000" dirty="0">
                <a:solidFill>
                  <a:srgbClr val="2F4D5D"/>
                </a:solidFill>
              </a:rPr>
              <a:t>, N. Libeer</a:t>
            </a:r>
            <a:r>
              <a:rPr lang="en-US" sz="2000" baseline="30000" dirty="0">
                <a:solidFill>
                  <a:srgbClr val="2F4D5D"/>
                </a:solidFill>
              </a:rPr>
              <a:t>1</a:t>
            </a:r>
            <a:r>
              <a:rPr lang="en-US" sz="2000" dirty="0">
                <a:solidFill>
                  <a:srgbClr val="2F4D5D"/>
                </a:solidFill>
              </a:rPr>
              <a:t>, S. Pelonis</a:t>
            </a:r>
            <a:r>
              <a:rPr lang="en-US" sz="2000" baseline="30000" dirty="0">
                <a:solidFill>
                  <a:srgbClr val="2F4D5D"/>
                </a:solidFill>
              </a:rPr>
              <a:t>1</a:t>
            </a:r>
            <a:r>
              <a:rPr lang="en-US" sz="2000" dirty="0">
                <a:solidFill>
                  <a:srgbClr val="2F4D5D"/>
                </a:solidFill>
              </a:rPr>
              <a:t>, R. de Groote</a:t>
            </a:r>
            <a:r>
              <a:rPr lang="en-US" sz="2000" baseline="30000" dirty="0">
                <a:solidFill>
                  <a:srgbClr val="2F4D5D"/>
                </a:solidFill>
              </a:rPr>
              <a:t>1</a:t>
            </a:r>
            <a:endParaRPr lang="nl-NL" sz="2000" dirty="0">
              <a:solidFill>
                <a:srgbClr val="2F4D5D"/>
              </a:solidFill>
              <a:latin typeface="+mj-lt"/>
            </a:endParaRPr>
          </a:p>
        </p:txBody>
      </p:sp>
      <p:sp>
        <p:nvSpPr>
          <p:cNvPr id="17" name="Rectangle 16">
            <a:extLst>
              <a:ext uri="{FF2B5EF4-FFF2-40B4-BE49-F238E27FC236}">
                <a16:creationId xmlns:a16="http://schemas.microsoft.com/office/drawing/2014/main" id="{3ED6E99D-ECB6-AF0D-8429-1331695E7E4E}"/>
              </a:ext>
            </a:extLst>
          </p:cNvPr>
          <p:cNvSpPr/>
          <p:nvPr/>
        </p:nvSpPr>
        <p:spPr>
          <a:xfrm>
            <a:off x="8109626" y="2439883"/>
            <a:ext cx="360000" cy="648000"/>
          </a:xfrm>
          <a:prstGeom prst="rect">
            <a:avLst/>
          </a:prstGeom>
          <a:solidFill>
            <a:srgbClr val="0001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Rectangle 17">
            <a:extLst>
              <a:ext uri="{FF2B5EF4-FFF2-40B4-BE49-F238E27FC236}">
                <a16:creationId xmlns:a16="http://schemas.microsoft.com/office/drawing/2014/main" id="{4D781958-F595-7FE9-5555-3773CD2245C3}"/>
              </a:ext>
            </a:extLst>
          </p:cNvPr>
          <p:cNvSpPr/>
          <p:nvPr/>
        </p:nvSpPr>
        <p:spPr>
          <a:xfrm>
            <a:off x="8469626" y="2439883"/>
            <a:ext cx="378535" cy="64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Rectangle 18">
            <a:extLst>
              <a:ext uri="{FF2B5EF4-FFF2-40B4-BE49-F238E27FC236}">
                <a16:creationId xmlns:a16="http://schemas.microsoft.com/office/drawing/2014/main" id="{17670811-57A7-6CF7-B700-DEF6BF2702D4}"/>
              </a:ext>
            </a:extLst>
          </p:cNvPr>
          <p:cNvSpPr/>
          <p:nvPr/>
        </p:nvSpPr>
        <p:spPr>
          <a:xfrm>
            <a:off x="8848161" y="2439883"/>
            <a:ext cx="360000" cy="648000"/>
          </a:xfrm>
          <a:prstGeom prst="rect">
            <a:avLst/>
          </a:prstGeom>
          <a:solidFill>
            <a:srgbClr val="E100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Rectangle 24">
            <a:extLst>
              <a:ext uri="{FF2B5EF4-FFF2-40B4-BE49-F238E27FC236}">
                <a16:creationId xmlns:a16="http://schemas.microsoft.com/office/drawing/2014/main" id="{AAFD5B62-39D1-3055-EA4A-17E14B41B976}"/>
              </a:ext>
            </a:extLst>
          </p:cNvPr>
          <p:cNvSpPr/>
          <p:nvPr/>
        </p:nvSpPr>
        <p:spPr>
          <a:xfrm>
            <a:off x="3330370" y="2439883"/>
            <a:ext cx="252000" cy="64800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7" name="Rectangle 26">
            <a:extLst>
              <a:ext uri="{FF2B5EF4-FFF2-40B4-BE49-F238E27FC236}">
                <a16:creationId xmlns:a16="http://schemas.microsoft.com/office/drawing/2014/main" id="{B6A7D7E8-6C07-F1F0-06C6-1CCDF52B2AB8}"/>
              </a:ext>
            </a:extLst>
          </p:cNvPr>
          <p:cNvSpPr/>
          <p:nvPr/>
        </p:nvSpPr>
        <p:spPr>
          <a:xfrm>
            <a:off x="3582370" y="2439883"/>
            <a:ext cx="252000" cy="648000"/>
          </a:xfrm>
          <a:prstGeom prst="rect">
            <a:avLst/>
          </a:prstGeom>
          <a:solidFill>
            <a:srgbClr val="FDDA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8" name="Rectangle 27">
            <a:extLst>
              <a:ext uri="{FF2B5EF4-FFF2-40B4-BE49-F238E27FC236}">
                <a16:creationId xmlns:a16="http://schemas.microsoft.com/office/drawing/2014/main" id="{C947AE96-F2C9-9E0E-BA63-91AF3ED24162}"/>
              </a:ext>
            </a:extLst>
          </p:cNvPr>
          <p:cNvSpPr/>
          <p:nvPr/>
        </p:nvSpPr>
        <p:spPr>
          <a:xfrm>
            <a:off x="3834370" y="2439883"/>
            <a:ext cx="252000" cy="648000"/>
          </a:xfrm>
          <a:prstGeom prst="rect">
            <a:avLst/>
          </a:prstGeom>
          <a:solidFill>
            <a:srgbClr val="EF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Rectangle 12">
            <a:extLst>
              <a:ext uri="{FF2B5EF4-FFF2-40B4-BE49-F238E27FC236}">
                <a16:creationId xmlns:a16="http://schemas.microsoft.com/office/drawing/2014/main" id="{6D1AC94D-6F9F-271A-0745-CDF321221BBE}"/>
              </a:ext>
            </a:extLst>
          </p:cNvPr>
          <p:cNvSpPr/>
          <p:nvPr/>
        </p:nvSpPr>
        <p:spPr>
          <a:xfrm>
            <a:off x="5562537" y="2419273"/>
            <a:ext cx="1066926" cy="648000"/>
          </a:xfrm>
          <a:prstGeom prst="rect">
            <a:avLst/>
          </a:prstGeom>
          <a:solidFill>
            <a:schemeClr val="bg1"/>
          </a:solidFill>
          <a:ln>
            <a:solidFill>
              <a:srgbClr val="002F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0" name="Rectangle 19">
            <a:extLst>
              <a:ext uri="{FF2B5EF4-FFF2-40B4-BE49-F238E27FC236}">
                <a16:creationId xmlns:a16="http://schemas.microsoft.com/office/drawing/2014/main" id="{89627C0E-9FFE-3224-8483-D43276448620}"/>
              </a:ext>
            </a:extLst>
          </p:cNvPr>
          <p:cNvSpPr/>
          <p:nvPr/>
        </p:nvSpPr>
        <p:spPr>
          <a:xfrm>
            <a:off x="5850731" y="2419273"/>
            <a:ext cx="176213" cy="648000"/>
          </a:xfrm>
          <a:prstGeom prst="rect">
            <a:avLst/>
          </a:prstGeom>
          <a:solidFill>
            <a:srgbClr val="002F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1" name="Rectangle 20">
            <a:extLst>
              <a:ext uri="{FF2B5EF4-FFF2-40B4-BE49-F238E27FC236}">
                <a16:creationId xmlns:a16="http://schemas.microsoft.com/office/drawing/2014/main" id="{DCF15B95-2DB6-2146-56EB-C79BEA331CA7}"/>
              </a:ext>
            </a:extLst>
          </p:cNvPr>
          <p:cNvSpPr/>
          <p:nvPr/>
        </p:nvSpPr>
        <p:spPr>
          <a:xfrm>
            <a:off x="5562537" y="2650129"/>
            <a:ext cx="1066926" cy="175227"/>
          </a:xfrm>
          <a:prstGeom prst="rect">
            <a:avLst/>
          </a:prstGeom>
          <a:solidFill>
            <a:srgbClr val="002F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10814359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rc 10">
            <a:extLst>
              <a:ext uri="{FF2B5EF4-FFF2-40B4-BE49-F238E27FC236}">
                <a16:creationId xmlns:a16="http://schemas.microsoft.com/office/drawing/2014/main" id="{31DFCE20-0442-FA97-5004-7D3611146185}"/>
              </a:ext>
            </a:extLst>
          </p:cNvPr>
          <p:cNvSpPr>
            <a:spLocks noGrp="1" noRot="1" noMove="1" noResize="1" noEditPoints="1" noAdjustHandles="1" noChangeArrowheads="1" noChangeShapeType="1"/>
          </p:cNvSpPr>
          <p:nvPr/>
        </p:nvSpPr>
        <p:spPr>
          <a:xfrm>
            <a:off x="1236881" y="1115358"/>
            <a:ext cx="2206690" cy="2155736"/>
          </a:xfrm>
          <a:prstGeom prst="arc">
            <a:avLst>
              <a:gd name="adj1" fmla="val 16200000"/>
              <a:gd name="adj2" fmla="val 21438343"/>
            </a:avLst>
          </a:prstGeom>
          <a:solidFill>
            <a:schemeClr val="bg1">
              <a:lumMod val="85000"/>
            </a:schemeClr>
          </a:solidFill>
          <a:ln>
            <a:solidFill>
              <a:srgbClr val="2F4D5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E">
              <a:solidFill>
                <a:srgbClr val="2F4D5D"/>
              </a:solidFill>
            </a:endParaRPr>
          </a:p>
        </p:txBody>
      </p:sp>
      <p:sp>
        <p:nvSpPr>
          <p:cNvPr id="4" name="Θέση αριθμού διαφάνειας 3">
            <a:extLst>
              <a:ext uri="{FF2B5EF4-FFF2-40B4-BE49-F238E27FC236}">
                <a16:creationId xmlns:a16="http://schemas.microsoft.com/office/drawing/2014/main" id="{3D20999A-B803-5468-9B5C-A174C77CB2F9}"/>
              </a:ext>
            </a:extLst>
          </p:cNvPr>
          <p:cNvSpPr>
            <a:spLocks noGrp="1"/>
          </p:cNvSpPr>
          <p:nvPr>
            <p:ph type="sldNum" sz="quarter" idx="12"/>
          </p:nvPr>
        </p:nvSpPr>
        <p:spPr/>
        <p:txBody>
          <a:bodyPr/>
          <a:lstStyle/>
          <a:p>
            <a:fld id="{0A297500-7527-634B-90F4-69D0994C32B4}" type="slidenum">
              <a:rPr lang="nl-NL" smtClean="0"/>
              <a:t>10</a:t>
            </a:fld>
            <a:endParaRPr lang="nl-NL"/>
          </a:p>
        </p:txBody>
      </p:sp>
      <p:sp>
        <p:nvSpPr>
          <p:cNvPr id="18" name="TextBox 17">
            <a:extLst>
              <a:ext uri="{FF2B5EF4-FFF2-40B4-BE49-F238E27FC236}">
                <a16:creationId xmlns:a16="http://schemas.microsoft.com/office/drawing/2014/main" id="{8833190C-190A-3A0F-FCD6-057662BCA1B4}"/>
              </a:ext>
            </a:extLst>
          </p:cNvPr>
          <p:cNvSpPr txBox="1"/>
          <p:nvPr/>
        </p:nvSpPr>
        <p:spPr>
          <a:xfrm>
            <a:off x="571348" y="1158172"/>
            <a:ext cx="1320629" cy="369332"/>
          </a:xfrm>
          <a:prstGeom prst="rect">
            <a:avLst/>
          </a:prstGeom>
          <a:solidFill>
            <a:srgbClr val="D1CBBD"/>
          </a:solidFill>
        </p:spPr>
        <p:txBody>
          <a:bodyPr wrap="square" rtlCol="0">
            <a:spAutoFit/>
          </a:bodyPr>
          <a:lstStyle/>
          <a:p>
            <a:r>
              <a:rPr lang="en-US"/>
              <a:t>Ion Source</a:t>
            </a:r>
            <a:endParaRPr lang="el-GR"/>
          </a:p>
        </p:txBody>
      </p:sp>
      <p:sp>
        <p:nvSpPr>
          <p:cNvPr id="121" name="TextBox 120">
            <a:extLst>
              <a:ext uri="{FF2B5EF4-FFF2-40B4-BE49-F238E27FC236}">
                <a16:creationId xmlns:a16="http://schemas.microsoft.com/office/drawing/2014/main" id="{4A937209-A432-6E29-8531-F9B2A9056DE4}"/>
              </a:ext>
            </a:extLst>
          </p:cNvPr>
          <p:cNvSpPr txBox="1">
            <a:spLocks/>
          </p:cNvSpPr>
          <p:nvPr/>
        </p:nvSpPr>
        <p:spPr>
          <a:xfrm>
            <a:off x="3806383" y="5828283"/>
            <a:ext cx="2426168" cy="369332"/>
          </a:xfrm>
          <a:prstGeom prst="rect">
            <a:avLst/>
          </a:prstGeom>
          <a:noFill/>
        </p:spPr>
        <p:txBody>
          <a:bodyPr wrap="square" rtlCol="0">
            <a:spAutoFit/>
          </a:bodyPr>
          <a:lstStyle/>
          <a:p>
            <a:r>
              <a:rPr lang="en-US" dirty="0"/>
              <a:t>Segmented ion trap</a:t>
            </a:r>
            <a:endParaRPr lang="el-GR" dirty="0"/>
          </a:p>
        </p:txBody>
      </p:sp>
      <p:sp>
        <p:nvSpPr>
          <p:cNvPr id="171" name="TextBox 170">
            <a:extLst>
              <a:ext uri="{FF2B5EF4-FFF2-40B4-BE49-F238E27FC236}">
                <a16:creationId xmlns:a16="http://schemas.microsoft.com/office/drawing/2014/main" id="{5B058DE3-DB2F-4C05-517B-096DD22EE37B}"/>
              </a:ext>
            </a:extLst>
          </p:cNvPr>
          <p:cNvSpPr txBox="1">
            <a:spLocks/>
          </p:cNvSpPr>
          <p:nvPr/>
        </p:nvSpPr>
        <p:spPr>
          <a:xfrm>
            <a:off x="1252114" y="2650906"/>
            <a:ext cx="1744384" cy="384721"/>
          </a:xfrm>
          <a:prstGeom prst="rect">
            <a:avLst/>
          </a:prstGeom>
          <a:noFill/>
        </p:spPr>
        <p:txBody>
          <a:bodyPr wrap="square" rtlCol="0">
            <a:spAutoFit/>
          </a:bodyPr>
          <a:lstStyle/>
          <a:p>
            <a:r>
              <a:rPr lang="en-US" sz="1900" dirty="0">
                <a:solidFill>
                  <a:srgbClr val="C00000"/>
                </a:solidFill>
              </a:rPr>
              <a:t>Bunching</a:t>
            </a:r>
            <a:endParaRPr lang="el-GR" sz="1900" dirty="0">
              <a:solidFill>
                <a:srgbClr val="C00000"/>
              </a:solidFill>
            </a:endParaRPr>
          </a:p>
        </p:txBody>
      </p:sp>
      <p:sp>
        <p:nvSpPr>
          <p:cNvPr id="9" name="Ορθογώνιο 8">
            <a:extLst>
              <a:ext uri="{FF2B5EF4-FFF2-40B4-BE49-F238E27FC236}">
                <a16:creationId xmlns:a16="http://schemas.microsoft.com/office/drawing/2014/main" id="{07C624F7-F902-2DDB-4294-4BBA3F431BCA}"/>
              </a:ext>
            </a:extLst>
          </p:cNvPr>
          <p:cNvSpPr/>
          <p:nvPr/>
        </p:nvSpPr>
        <p:spPr>
          <a:xfrm>
            <a:off x="6680448" y="359351"/>
            <a:ext cx="3719289" cy="4909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Ορθογώνιο 16">
            <a:extLst>
              <a:ext uri="{FF2B5EF4-FFF2-40B4-BE49-F238E27FC236}">
                <a16:creationId xmlns:a16="http://schemas.microsoft.com/office/drawing/2014/main" id="{1A250FC6-DD63-449F-CDFD-3788F9F60DF2}"/>
              </a:ext>
            </a:extLst>
          </p:cNvPr>
          <p:cNvSpPr/>
          <p:nvPr/>
        </p:nvSpPr>
        <p:spPr>
          <a:xfrm>
            <a:off x="554497" y="1143969"/>
            <a:ext cx="1320629" cy="36933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TextBox 18">
            <a:extLst>
              <a:ext uri="{FF2B5EF4-FFF2-40B4-BE49-F238E27FC236}">
                <a16:creationId xmlns:a16="http://schemas.microsoft.com/office/drawing/2014/main" id="{7BA03330-260A-DFB9-2026-628F98BDB06A}"/>
              </a:ext>
            </a:extLst>
          </p:cNvPr>
          <p:cNvSpPr txBox="1">
            <a:spLocks/>
          </p:cNvSpPr>
          <p:nvPr/>
        </p:nvSpPr>
        <p:spPr>
          <a:xfrm>
            <a:off x="3809468" y="2662030"/>
            <a:ext cx="1834836" cy="369332"/>
          </a:xfrm>
          <a:prstGeom prst="rect">
            <a:avLst/>
          </a:prstGeom>
          <a:noFill/>
        </p:spPr>
        <p:txBody>
          <a:bodyPr wrap="square" rtlCol="0">
            <a:spAutoFit/>
          </a:bodyPr>
          <a:lstStyle/>
          <a:p>
            <a:r>
              <a:rPr lang="en-US" dirty="0"/>
              <a:t>Cooler-buncher</a:t>
            </a:r>
            <a:endParaRPr lang="el-GR" dirty="0"/>
          </a:p>
        </p:txBody>
      </p:sp>
      <p:sp>
        <p:nvSpPr>
          <p:cNvPr id="20" name="TextBox 19">
            <a:extLst>
              <a:ext uri="{FF2B5EF4-FFF2-40B4-BE49-F238E27FC236}">
                <a16:creationId xmlns:a16="http://schemas.microsoft.com/office/drawing/2014/main" id="{E73B8854-CAD5-09CA-4682-689972C3A902}"/>
              </a:ext>
            </a:extLst>
          </p:cNvPr>
          <p:cNvSpPr txBox="1">
            <a:spLocks/>
          </p:cNvSpPr>
          <p:nvPr/>
        </p:nvSpPr>
        <p:spPr>
          <a:xfrm>
            <a:off x="1164009" y="5069767"/>
            <a:ext cx="1202954" cy="384721"/>
          </a:xfrm>
          <a:prstGeom prst="rect">
            <a:avLst/>
          </a:prstGeom>
          <a:noFill/>
        </p:spPr>
        <p:txBody>
          <a:bodyPr wrap="square" rtlCol="0">
            <a:spAutoFit/>
          </a:bodyPr>
          <a:lstStyle/>
          <a:p>
            <a:r>
              <a:rPr lang="en-US" sz="1900" dirty="0">
                <a:solidFill>
                  <a:srgbClr val="C00000"/>
                </a:solidFill>
              </a:rPr>
              <a:t>Trapping</a:t>
            </a:r>
            <a:endParaRPr lang="el-GR" sz="1900" dirty="0">
              <a:solidFill>
                <a:srgbClr val="C00000"/>
              </a:solidFill>
            </a:endParaRPr>
          </a:p>
        </p:txBody>
      </p:sp>
      <p:sp>
        <p:nvSpPr>
          <p:cNvPr id="29" name="TextBox 28">
            <a:extLst>
              <a:ext uri="{FF2B5EF4-FFF2-40B4-BE49-F238E27FC236}">
                <a16:creationId xmlns:a16="http://schemas.microsoft.com/office/drawing/2014/main" id="{C6CBAE3F-FE76-C3DE-19FD-95403A8CEBA8}"/>
              </a:ext>
            </a:extLst>
          </p:cNvPr>
          <p:cNvSpPr txBox="1">
            <a:spLocks/>
          </p:cNvSpPr>
          <p:nvPr/>
        </p:nvSpPr>
        <p:spPr>
          <a:xfrm>
            <a:off x="1181248" y="4026874"/>
            <a:ext cx="2304620" cy="384721"/>
          </a:xfrm>
          <a:prstGeom prst="rect">
            <a:avLst/>
          </a:prstGeom>
          <a:noFill/>
        </p:spPr>
        <p:txBody>
          <a:bodyPr wrap="square" rtlCol="0">
            <a:spAutoFit/>
          </a:bodyPr>
          <a:lstStyle/>
          <a:p>
            <a:r>
              <a:rPr lang="en-US" sz="1900" dirty="0">
                <a:solidFill>
                  <a:srgbClr val="C00000"/>
                </a:solidFill>
              </a:rPr>
              <a:t>Deceleration</a:t>
            </a:r>
            <a:endParaRPr lang="el-GR" sz="1900" dirty="0">
              <a:solidFill>
                <a:srgbClr val="C00000"/>
              </a:solidFill>
            </a:endParaRPr>
          </a:p>
        </p:txBody>
      </p:sp>
      <p:sp>
        <p:nvSpPr>
          <p:cNvPr id="10" name="Τίτλος 4">
            <a:extLst>
              <a:ext uri="{FF2B5EF4-FFF2-40B4-BE49-F238E27FC236}">
                <a16:creationId xmlns:a16="http://schemas.microsoft.com/office/drawing/2014/main" id="{371140FC-D269-9882-DD84-6BF71C5D2748}"/>
              </a:ext>
            </a:extLst>
          </p:cNvPr>
          <p:cNvSpPr txBox="1">
            <a:spLocks/>
          </p:cNvSpPr>
          <p:nvPr/>
        </p:nvSpPr>
        <p:spPr>
          <a:xfrm>
            <a:off x="575999" y="207037"/>
            <a:ext cx="4250001" cy="791254"/>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en-US" dirty="0"/>
              <a:t>Working Principle</a:t>
            </a:r>
            <a:endParaRPr lang="el-GR" dirty="0"/>
          </a:p>
        </p:txBody>
      </p:sp>
      <p:sp>
        <p:nvSpPr>
          <p:cNvPr id="100" name="Ορθογώνιο 112">
            <a:extLst>
              <a:ext uri="{FF2B5EF4-FFF2-40B4-BE49-F238E27FC236}">
                <a16:creationId xmlns:a16="http://schemas.microsoft.com/office/drawing/2014/main" id="{8D6B39E1-8845-2E33-7C0B-AB44673F8054}"/>
              </a:ext>
            </a:extLst>
          </p:cNvPr>
          <p:cNvSpPr>
            <a:spLocks/>
          </p:cNvSpPr>
          <p:nvPr/>
        </p:nvSpPr>
        <p:spPr>
          <a:xfrm rot="16200000">
            <a:off x="7247623" y="2810659"/>
            <a:ext cx="452058" cy="848617"/>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3" name="Rectangle 122">
            <a:extLst>
              <a:ext uri="{FF2B5EF4-FFF2-40B4-BE49-F238E27FC236}">
                <a16:creationId xmlns:a16="http://schemas.microsoft.com/office/drawing/2014/main" id="{D710211F-A6AD-C230-16ED-F0145C7DD4C5}"/>
              </a:ext>
            </a:extLst>
          </p:cNvPr>
          <p:cNvSpPr>
            <a:spLocks/>
          </p:cNvSpPr>
          <p:nvPr/>
        </p:nvSpPr>
        <p:spPr>
          <a:xfrm rot="16200000">
            <a:off x="6999051" y="3855841"/>
            <a:ext cx="2582044" cy="325120"/>
          </a:xfrm>
          <a:prstGeom prst="rect">
            <a:avLst/>
          </a:prstGeom>
          <a:solidFill>
            <a:schemeClr val="accent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5" name="Oval 124">
            <a:extLst>
              <a:ext uri="{FF2B5EF4-FFF2-40B4-BE49-F238E27FC236}">
                <a16:creationId xmlns:a16="http://schemas.microsoft.com/office/drawing/2014/main" id="{B4ACC9B7-5BE9-E7C4-9256-A921B46B347E}"/>
              </a:ext>
            </a:extLst>
          </p:cNvPr>
          <p:cNvSpPr/>
          <p:nvPr/>
        </p:nvSpPr>
        <p:spPr>
          <a:xfrm rot="16200000">
            <a:off x="8265875" y="3698381"/>
            <a:ext cx="45719" cy="45719"/>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6" name="Oval 125">
            <a:extLst>
              <a:ext uri="{FF2B5EF4-FFF2-40B4-BE49-F238E27FC236}">
                <a16:creationId xmlns:a16="http://schemas.microsoft.com/office/drawing/2014/main" id="{A390C7BE-533B-5367-E22A-4B85D8724B45}"/>
              </a:ext>
            </a:extLst>
          </p:cNvPr>
          <p:cNvSpPr/>
          <p:nvPr/>
        </p:nvSpPr>
        <p:spPr>
          <a:xfrm>
            <a:off x="578968" y="1666156"/>
            <a:ext cx="45719" cy="45719"/>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8" name="TextBox 127">
            <a:extLst>
              <a:ext uri="{FF2B5EF4-FFF2-40B4-BE49-F238E27FC236}">
                <a16:creationId xmlns:a16="http://schemas.microsoft.com/office/drawing/2014/main" id="{E1210B6E-A309-8E4F-8A9E-5877DE739A02}"/>
              </a:ext>
            </a:extLst>
          </p:cNvPr>
          <p:cNvSpPr txBox="1">
            <a:spLocks/>
          </p:cNvSpPr>
          <p:nvPr/>
        </p:nvSpPr>
        <p:spPr>
          <a:xfrm>
            <a:off x="6610948" y="5046264"/>
            <a:ext cx="1655472" cy="646331"/>
          </a:xfrm>
          <a:prstGeom prst="rect">
            <a:avLst/>
          </a:prstGeom>
          <a:noFill/>
        </p:spPr>
        <p:txBody>
          <a:bodyPr wrap="square" rtlCol="0">
            <a:spAutoFit/>
          </a:bodyPr>
          <a:lstStyle/>
          <a:p>
            <a:r>
              <a:rPr lang="en-US" dirty="0">
                <a:solidFill>
                  <a:schemeClr val="accent1"/>
                </a:solidFill>
              </a:rPr>
              <a:t>Doppler laser cooling</a:t>
            </a:r>
            <a:endParaRPr lang="el-GR" dirty="0">
              <a:solidFill>
                <a:srgbClr val="FF0000"/>
              </a:solidFill>
            </a:endParaRPr>
          </a:p>
        </p:txBody>
      </p:sp>
      <p:sp>
        <p:nvSpPr>
          <p:cNvPr id="129" name="TextBox 128">
            <a:extLst>
              <a:ext uri="{FF2B5EF4-FFF2-40B4-BE49-F238E27FC236}">
                <a16:creationId xmlns:a16="http://schemas.microsoft.com/office/drawing/2014/main" id="{C3E1B884-D020-5921-7036-96C8DD3FD099}"/>
              </a:ext>
            </a:extLst>
          </p:cNvPr>
          <p:cNvSpPr txBox="1">
            <a:spLocks/>
          </p:cNvSpPr>
          <p:nvPr/>
        </p:nvSpPr>
        <p:spPr>
          <a:xfrm>
            <a:off x="593891" y="1513301"/>
            <a:ext cx="2043883" cy="384721"/>
          </a:xfrm>
          <a:prstGeom prst="rect">
            <a:avLst/>
          </a:prstGeom>
          <a:noFill/>
        </p:spPr>
        <p:txBody>
          <a:bodyPr wrap="square" rtlCol="0">
            <a:spAutoFit/>
          </a:bodyPr>
          <a:lstStyle/>
          <a:p>
            <a:r>
              <a:rPr lang="en-US" sz="1900" dirty="0">
                <a:solidFill>
                  <a:srgbClr val="C00000"/>
                </a:solidFill>
              </a:rPr>
              <a:t>Ions of interest</a:t>
            </a:r>
            <a:endParaRPr lang="el-GR" sz="1900" baseline="30000" dirty="0">
              <a:solidFill>
                <a:srgbClr val="C00000"/>
              </a:solidFill>
            </a:endParaRPr>
          </a:p>
        </p:txBody>
      </p:sp>
      <p:sp>
        <p:nvSpPr>
          <p:cNvPr id="5" name="Oval 4">
            <a:extLst>
              <a:ext uri="{FF2B5EF4-FFF2-40B4-BE49-F238E27FC236}">
                <a16:creationId xmlns:a16="http://schemas.microsoft.com/office/drawing/2014/main" id="{685E6492-12E9-A95D-9D51-7B536EB573CE}"/>
              </a:ext>
            </a:extLst>
          </p:cNvPr>
          <p:cNvSpPr/>
          <p:nvPr/>
        </p:nvSpPr>
        <p:spPr>
          <a:xfrm>
            <a:off x="578967" y="1935605"/>
            <a:ext cx="45719" cy="45719"/>
          </a:xfrm>
          <a:prstGeom prst="ellipse">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 name="TextBox 6">
            <a:extLst>
              <a:ext uri="{FF2B5EF4-FFF2-40B4-BE49-F238E27FC236}">
                <a16:creationId xmlns:a16="http://schemas.microsoft.com/office/drawing/2014/main" id="{3D7D5242-6226-A68E-589B-51FD297629BC}"/>
              </a:ext>
            </a:extLst>
          </p:cNvPr>
          <p:cNvSpPr txBox="1"/>
          <p:nvPr/>
        </p:nvSpPr>
        <p:spPr>
          <a:xfrm>
            <a:off x="604431" y="1773875"/>
            <a:ext cx="1654137" cy="384721"/>
          </a:xfrm>
          <a:prstGeom prst="rect">
            <a:avLst/>
          </a:prstGeom>
          <a:noFill/>
        </p:spPr>
        <p:txBody>
          <a:bodyPr wrap="square">
            <a:spAutoFit/>
          </a:bodyPr>
          <a:lstStyle/>
          <a:p>
            <a:r>
              <a:rPr lang="en-US" sz="1900" dirty="0">
                <a:solidFill>
                  <a:srgbClr val="2F4D5D"/>
                </a:solidFill>
              </a:rPr>
              <a:t>Contaminant</a:t>
            </a:r>
            <a:endParaRPr lang="el-GR" sz="1900" dirty="0">
              <a:solidFill>
                <a:srgbClr val="2F4D5D"/>
              </a:solidFill>
            </a:endParaRPr>
          </a:p>
        </p:txBody>
      </p:sp>
      <p:sp>
        <p:nvSpPr>
          <p:cNvPr id="8" name="Arc 7">
            <a:extLst>
              <a:ext uri="{FF2B5EF4-FFF2-40B4-BE49-F238E27FC236}">
                <a16:creationId xmlns:a16="http://schemas.microsoft.com/office/drawing/2014/main" id="{E26F36C1-BA74-5A0C-FAAB-8DB9F2D022CF}"/>
              </a:ext>
            </a:extLst>
          </p:cNvPr>
          <p:cNvSpPr>
            <a:spLocks noGrp="1" noRot="1" noMove="1" noResize="1" noEditPoints="1" noAdjustHandles="1" noChangeArrowheads="1" noChangeShapeType="1"/>
          </p:cNvSpPr>
          <p:nvPr/>
        </p:nvSpPr>
        <p:spPr>
          <a:xfrm>
            <a:off x="1686420" y="1540394"/>
            <a:ext cx="1295400" cy="1329267"/>
          </a:xfrm>
          <a:prstGeom prst="arc">
            <a:avLst/>
          </a:prstGeom>
          <a:solidFill>
            <a:schemeClr val="bg1"/>
          </a:solidFill>
          <a:ln>
            <a:solidFill>
              <a:srgbClr val="2F4D5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E"/>
          </a:p>
        </p:txBody>
      </p:sp>
      <p:sp>
        <p:nvSpPr>
          <p:cNvPr id="22" name="Rectangle 21">
            <a:extLst>
              <a:ext uri="{FF2B5EF4-FFF2-40B4-BE49-F238E27FC236}">
                <a16:creationId xmlns:a16="http://schemas.microsoft.com/office/drawing/2014/main" id="{32DAFA1D-7AC9-2D2A-40F5-2DE65390940C}"/>
              </a:ext>
            </a:extLst>
          </p:cNvPr>
          <p:cNvSpPr>
            <a:spLocks noGrp="1" noRot="1" noMove="1" noResize="1" noEditPoints="1" noAdjustHandles="1" noChangeArrowheads="1" noChangeShapeType="1"/>
          </p:cNvSpPr>
          <p:nvPr/>
        </p:nvSpPr>
        <p:spPr>
          <a:xfrm>
            <a:off x="2019892" y="2118084"/>
            <a:ext cx="1923117" cy="957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3" name="Ορθογώνιο 112">
            <a:extLst>
              <a:ext uri="{FF2B5EF4-FFF2-40B4-BE49-F238E27FC236}">
                <a16:creationId xmlns:a16="http://schemas.microsoft.com/office/drawing/2014/main" id="{65643550-5680-1DED-BCA7-2BC4A5595800}"/>
              </a:ext>
            </a:extLst>
          </p:cNvPr>
          <p:cNvSpPr>
            <a:spLocks/>
          </p:cNvSpPr>
          <p:nvPr/>
        </p:nvSpPr>
        <p:spPr>
          <a:xfrm rot="5400000">
            <a:off x="2758801" y="2469013"/>
            <a:ext cx="101623" cy="343675"/>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Ορθογώνιο 112">
            <a:extLst>
              <a:ext uri="{FF2B5EF4-FFF2-40B4-BE49-F238E27FC236}">
                <a16:creationId xmlns:a16="http://schemas.microsoft.com/office/drawing/2014/main" id="{5BC734B7-6C43-E9BE-D583-597654DD39BA}"/>
              </a:ext>
            </a:extLst>
          </p:cNvPr>
          <p:cNvSpPr>
            <a:spLocks/>
          </p:cNvSpPr>
          <p:nvPr/>
        </p:nvSpPr>
        <p:spPr>
          <a:xfrm rot="5400000">
            <a:off x="3576505" y="2474625"/>
            <a:ext cx="101623" cy="343675"/>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Ορθογώνιο 112">
            <a:extLst>
              <a:ext uri="{FF2B5EF4-FFF2-40B4-BE49-F238E27FC236}">
                <a16:creationId xmlns:a16="http://schemas.microsoft.com/office/drawing/2014/main" id="{E3EAE38A-93EC-CB52-2DAD-01F19411C9DE}"/>
              </a:ext>
            </a:extLst>
          </p:cNvPr>
          <p:cNvSpPr>
            <a:spLocks/>
          </p:cNvSpPr>
          <p:nvPr/>
        </p:nvSpPr>
        <p:spPr>
          <a:xfrm rot="5400000">
            <a:off x="2758801" y="2647012"/>
            <a:ext cx="101623" cy="343675"/>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Ορθογώνιο 112">
            <a:extLst>
              <a:ext uri="{FF2B5EF4-FFF2-40B4-BE49-F238E27FC236}">
                <a16:creationId xmlns:a16="http://schemas.microsoft.com/office/drawing/2014/main" id="{138BA9F2-8409-D4CD-DA10-2BF4CE5F62CE}"/>
              </a:ext>
            </a:extLst>
          </p:cNvPr>
          <p:cNvSpPr>
            <a:spLocks/>
          </p:cNvSpPr>
          <p:nvPr/>
        </p:nvSpPr>
        <p:spPr>
          <a:xfrm rot="5400000">
            <a:off x="2758801" y="2811749"/>
            <a:ext cx="101623" cy="343675"/>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 name="Ορθογώνιο 112">
            <a:extLst>
              <a:ext uri="{FF2B5EF4-FFF2-40B4-BE49-F238E27FC236}">
                <a16:creationId xmlns:a16="http://schemas.microsoft.com/office/drawing/2014/main" id="{1D2AF017-8615-FE66-E198-CD63004C74A7}"/>
              </a:ext>
            </a:extLst>
          </p:cNvPr>
          <p:cNvSpPr>
            <a:spLocks/>
          </p:cNvSpPr>
          <p:nvPr/>
        </p:nvSpPr>
        <p:spPr>
          <a:xfrm rot="5400000">
            <a:off x="3576505" y="2647011"/>
            <a:ext cx="101623" cy="343675"/>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3" name="Ορθογώνιο 112">
            <a:extLst>
              <a:ext uri="{FF2B5EF4-FFF2-40B4-BE49-F238E27FC236}">
                <a16:creationId xmlns:a16="http://schemas.microsoft.com/office/drawing/2014/main" id="{014C4498-DEF6-F31B-96F5-9908F3F75DC3}"/>
              </a:ext>
            </a:extLst>
          </p:cNvPr>
          <p:cNvSpPr>
            <a:spLocks/>
          </p:cNvSpPr>
          <p:nvPr/>
        </p:nvSpPr>
        <p:spPr>
          <a:xfrm rot="5400000">
            <a:off x="3576690" y="2811431"/>
            <a:ext cx="101623" cy="343675"/>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4" name="Ορθογώνιο 112">
            <a:extLst>
              <a:ext uri="{FF2B5EF4-FFF2-40B4-BE49-F238E27FC236}">
                <a16:creationId xmlns:a16="http://schemas.microsoft.com/office/drawing/2014/main" id="{9E28DD88-A414-7E33-7072-17F44CACC435}"/>
              </a:ext>
            </a:extLst>
          </p:cNvPr>
          <p:cNvSpPr>
            <a:spLocks/>
          </p:cNvSpPr>
          <p:nvPr/>
        </p:nvSpPr>
        <p:spPr>
          <a:xfrm rot="5400000">
            <a:off x="3190312" y="3515770"/>
            <a:ext cx="95770" cy="894086"/>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 name="Ορθογώνιο 112">
            <a:extLst>
              <a:ext uri="{FF2B5EF4-FFF2-40B4-BE49-F238E27FC236}">
                <a16:creationId xmlns:a16="http://schemas.microsoft.com/office/drawing/2014/main" id="{2BD66BFD-9331-4FBF-B38D-5FA6B698D917}"/>
              </a:ext>
            </a:extLst>
          </p:cNvPr>
          <p:cNvSpPr>
            <a:spLocks/>
          </p:cNvSpPr>
          <p:nvPr/>
        </p:nvSpPr>
        <p:spPr>
          <a:xfrm rot="5400000">
            <a:off x="3190312" y="3693735"/>
            <a:ext cx="95770" cy="894086"/>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6" name="Ορθογώνιο 112">
            <a:extLst>
              <a:ext uri="{FF2B5EF4-FFF2-40B4-BE49-F238E27FC236}">
                <a16:creationId xmlns:a16="http://schemas.microsoft.com/office/drawing/2014/main" id="{7A39DAF1-4F31-DA30-A620-310B5FA52D97}"/>
              </a:ext>
            </a:extLst>
          </p:cNvPr>
          <p:cNvSpPr>
            <a:spLocks/>
          </p:cNvSpPr>
          <p:nvPr/>
        </p:nvSpPr>
        <p:spPr>
          <a:xfrm rot="5400000">
            <a:off x="3190312" y="3886708"/>
            <a:ext cx="95770" cy="894086"/>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7" name="Ορθογώνιο 112">
            <a:extLst>
              <a:ext uri="{FF2B5EF4-FFF2-40B4-BE49-F238E27FC236}">
                <a16:creationId xmlns:a16="http://schemas.microsoft.com/office/drawing/2014/main" id="{AFE5B36B-EF45-B5D5-5D70-1C345965D3DA}"/>
              </a:ext>
            </a:extLst>
          </p:cNvPr>
          <p:cNvSpPr>
            <a:spLocks/>
          </p:cNvSpPr>
          <p:nvPr/>
        </p:nvSpPr>
        <p:spPr>
          <a:xfrm rot="5400000">
            <a:off x="3190312" y="4069413"/>
            <a:ext cx="95770" cy="894086"/>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6" name="Ορθογώνιο 112">
            <a:extLst>
              <a:ext uri="{FF2B5EF4-FFF2-40B4-BE49-F238E27FC236}">
                <a16:creationId xmlns:a16="http://schemas.microsoft.com/office/drawing/2014/main" id="{F99493C8-5238-8BD7-3811-D0098016E7B3}"/>
              </a:ext>
            </a:extLst>
          </p:cNvPr>
          <p:cNvSpPr>
            <a:spLocks/>
          </p:cNvSpPr>
          <p:nvPr/>
        </p:nvSpPr>
        <p:spPr>
          <a:xfrm rot="5400000">
            <a:off x="2970272" y="4671177"/>
            <a:ext cx="86889" cy="166140"/>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7" name="Ορθογώνιο 112">
            <a:extLst>
              <a:ext uri="{FF2B5EF4-FFF2-40B4-BE49-F238E27FC236}">
                <a16:creationId xmlns:a16="http://schemas.microsoft.com/office/drawing/2014/main" id="{D638709A-13F4-AACF-32E2-7E4C0C2BF86A}"/>
              </a:ext>
            </a:extLst>
          </p:cNvPr>
          <p:cNvSpPr>
            <a:spLocks/>
          </p:cNvSpPr>
          <p:nvPr/>
        </p:nvSpPr>
        <p:spPr>
          <a:xfrm rot="5400000">
            <a:off x="2970272" y="4827496"/>
            <a:ext cx="86889" cy="166140"/>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8" name="Ορθογώνιο 112">
            <a:extLst>
              <a:ext uri="{FF2B5EF4-FFF2-40B4-BE49-F238E27FC236}">
                <a16:creationId xmlns:a16="http://schemas.microsoft.com/office/drawing/2014/main" id="{C8A81D81-BBF0-8A82-225A-D4CBB63157D0}"/>
              </a:ext>
            </a:extLst>
          </p:cNvPr>
          <p:cNvSpPr>
            <a:spLocks/>
          </p:cNvSpPr>
          <p:nvPr/>
        </p:nvSpPr>
        <p:spPr>
          <a:xfrm rot="5400000">
            <a:off x="2970271" y="4970675"/>
            <a:ext cx="86889" cy="166140"/>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9" name="Ορθογώνιο 112">
            <a:extLst>
              <a:ext uri="{FF2B5EF4-FFF2-40B4-BE49-F238E27FC236}">
                <a16:creationId xmlns:a16="http://schemas.microsoft.com/office/drawing/2014/main" id="{20AB8D66-69F1-C140-4BA7-1142239904C4}"/>
              </a:ext>
            </a:extLst>
          </p:cNvPr>
          <p:cNvSpPr>
            <a:spLocks/>
          </p:cNvSpPr>
          <p:nvPr/>
        </p:nvSpPr>
        <p:spPr>
          <a:xfrm rot="5400000">
            <a:off x="2970272" y="5123076"/>
            <a:ext cx="86889" cy="166140"/>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0" name="Ορθογώνιο 112">
            <a:extLst>
              <a:ext uri="{FF2B5EF4-FFF2-40B4-BE49-F238E27FC236}">
                <a16:creationId xmlns:a16="http://schemas.microsoft.com/office/drawing/2014/main" id="{118B4407-EDFD-E923-1BC1-89E8AD7DC34E}"/>
              </a:ext>
            </a:extLst>
          </p:cNvPr>
          <p:cNvSpPr>
            <a:spLocks/>
          </p:cNvSpPr>
          <p:nvPr/>
        </p:nvSpPr>
        <p:spPr>
          <a:xfrm rot="5400000">
            <a:off x="2970273" y="5255198"/>
            <a:ext cx="86889" cy="166140"/>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 name="Ορθογώνιο 112">
            <a:extLst>
              <a:ext uri="{FF2B5EF4-FFF2-40B4-BE49-F238E27FC236}">
                <a16:creationId xmlns:a16="http://schemas.microsoft.com/office/drawing/2014/main" id="{C46C8ABA-C560-CFEE-060B-758447F1877A}"/>
              </a:ext>
            </a:extLst>
          </p:cNvPr>
          <p:cNvSpPr>
            <a:spLocks/>
          </p:cNvSpPr>
          <p:nvPr/>
        </p:nvSpPr>
        <p:spPr>
          <a:xfrm rot="5400000">
            <a:off x="2970273" y="5411517"/>
            <a:ext cx="86889" cy="166140"/>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2" name="Ορθογώνιο 112">
            <a:extLst>
              <a:ext uri="{FF2B5EF4-FFF2-40B4-BE49-F238E27FC236}">
                <a16:creationId xmlns:a16="http://schemas.microsoft.com/office/drawing/2014/main" id="{A6D21299-6061-3058-09CA-6D2ACCCF7DAC}"/>
              </a:ext>
            </a:extLst>
          </p:cNvPr>
          <p:cNvSpPr>
            <a:spLocks/>
          </p:cNvSpPr>
          <p:nvPr/>
        </p:nvSpPr>
        <p:spPr>
          <a:xfrm rot="5400000">
            <a:off x="2970272" y="5554696"/>
            <a:ext cx="86889" cy="166140"/>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3" name="Ορθογώνιο 112">
            <a:extLst>
              <a:ext uri="{FF2B5EF4-FFF2-40B4-BE49-F238E27FC236}">
                <a16:creationId xmlns:a16="http://schemas.microsoft.com/office/drawing/2014/main" id="{C84998A3-6269-679F-BA75-9E4501ABCA78}"/>
              </a:ext>
            </a:extLst>
          </p:cNvPr>
          <p:cNvSpPr>
            <a:spLocks/>
          </p:cNvSpPr>
          <p:nvPr/>
        </p:nvSpPr>
        <p:spPr>
          <a:xfrm rot="5400000">
            <a:off x="2970273" y="5707097"/>
            <a:ext cx="86889" cy="166140"/>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5" name="Ορθογώνιο 112">
            <a:extLst>
              <a:ext uri="{FF2B5EF4-FFF2-40B4-BE49-F238E27FC236}">
                <a16:creationId xmlns:a16="http://schemas.microsoft.com/office/drawing/2014/main" id="{BBBDCA5F-C3FA-B761-A442-5984067637CC}"/>
              </a:ext>
            </a:extLst>
          </p:cNvPr>
          <p:cNvSpPr>
            <a:spLocks/>
          </p:cNvSpPr>
          <p:nvPr/>
        </p:nvSpPr>
        <p:spPr>
          <a:xfrm rot="5400000">
            <a:off x="3405924" y="4671178"/>
            <a:ext cx="86889" cy="166140"/>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Ορθογώνιο 112">
            <a:extLst>
              <a:ext uri="{FF2B5EF4-FFF2-40B4-BE49-F238E27FC236}">
                <a16:creationId xmlns:a16="http://schemas.microsoft.com/office/drawing/2014/main" id="{830AF0D6-5885-11EE-DDD9-27A32F4DAEC8}"/>
              </a:ext>
            </a:extLst>
          </p:cNvPr>
          <p:cNvSpPr>
            <a:spLocks/>
          </p:cNvSpPr>
          <p:nvPr/>
        </p:nvSpPr>
        <p:spPr>
          <a:xfrm rot="5400000">
            <a:off x="3405924" y="4827497"/>
            <a:ext cx="86889" cy="166140"/>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3" name="Ορθογώνιο 112">
            <a:extLst>
              <a:ext uri="{FF2B5EF4-FFF2-40B4-BE49-F238E27FC236}">
                <a16:creationId xmlns:a16="http://schemas.microsoft.com/office/drawing/2014/main" id="{2285BD7E-6B36-1FE4-6127-9F497AE2640E}"/>
              </a:ext>
            </a:extLst>
          </p:cNvPr>
          <p:cNvSpPr>
            <a:spLocks/>
          </p:cNvSpPr>
          <p:nvPr/>
        </p:nvSpPr>
        <p:spPr>
          <a:xfrm rot="5400000">
            <a:off x="3405923" y="4970676"/>
            <a:ext cx="86889" cy="166140"/>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5" name="Ορθογώνιο 112">
            <a:extLst>
              <a:ext uri="{FF2B5EF4-FFF2-40B4-BE49-F238E27FC236}">
                <a16:creationId xmlns:a16="http://schemas.microsoft.com/office/drawing/2014/main" id="{4FEF4109-AFB7-8842-F16E-E29A75BA953F}"/>
              </a:ext>
            </a:extLst>
          </p:cNvPr>
          <p:cNvSpPr>
            <a:spLocks/>
          </p:cNvSpPr>
          <p:nvPr/>
        </p:nvSpPr>
        <p:spPr>
          <a:xfrm rot="5400000">
            <a:off x="3405924" y="5123077"/>
            <a:ext cx="86889" cy="166140"/>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9" name="Ορθογώνιο 112">
            <a:extLst>
              <a:ext uri="{FF2B5EF4-FFF2-40B4-BE49-F238E27FC236}">
                <a16:creationId xmlns:a16="http://schemas.microsoft.com/office/drawing/2014/main" id="{77A05B7D-00FD-B6BA-F46F-83461D9BD254}"/>
              </a:ext>
            </a:extLst>
          </p:cNvPr>
          <p:cNvSpPr>
            <a:spLocks/>
          </p:cNvSpPr>
          <p:nvPr/>
        </p:nvSpPr>
        <p:spPr>
          <a:xfrm rot="5400000">
            <a:off x="3405925" y="5255199"/>
            <a:ext cx="86889" cy="166140"/>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0" name="Ορθογώνιο 112">
            <a:extLst>
              <a:ext uri="{FF2B5EF4-FFF2-40B4-BE49-F238E27FC236}">
                <a16:creationId xmlns:a16="http://schemas.microsoft.com/office/drawing/2014/main" id="{A09BC40E-BA0D-1610-E6D4-A0BE4381A19C}"/>
              </a:ext>
            </a:extLst>
          </p:cNvPr>
          <p:cNvSpPr>
            <a:spLocks/>
          </p:cNvSpPr>
          <p:nvPr/>
        </p:nvSpPr>
        <p:spPr>
          <a:xfrm rot="5400000">
            <a:off x="3405925" y="5411518"/>
            <a:ext cx="86889" cy="166140"/>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1" name="Ορθογώνιο 112">
            <a:extLst>
              <a:ext uri="{FF2B5EF4-FFF2-40B4-BE49-F238E27FC236}">
                <a16:creationId xmlns:a16="http://schemas.microsoft.com/office/drawing/2014/main" id="{035B0181-7599-633B-1376-579C015190AB}"/>
              </a:ext>
            </a:extLst>
          </p:cNvPr>
          <p:cNvSpPr>
            <a:spLocks/>
          </p:cNvSpPr>
          <p:nvPr/>
        </p:nvSpPr>
        <p:spPr>
          <a:xfrm rot="5400000">
            <a:off x="3405924" y="5554697"/>
            <a:ext cx="86889" cy="166140"/>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2" name="Ορθογώνιο 112">
            <a:extLst>
              <a:ext uri="{FF2B5EF4-FFF2-40B4-BE49-F238E27FC236}">
                <a16:creationId xmlns:a16="http://schemas.microsoft.com/office/drawing/2014/main" id="{19EB0B4C-3593-0A25-C804-ACD21877C7CE}"/>
              </a:ext>
            </a:extLst>
          </p:cNvPr>
          <p:cNvSpPr>
            <a:spLocks/>
          </p:cNvSpPr>
          <p:nvPr/>
        </p:nvSpPr>
        <p:spPr>
          <a:xfrm rot="5400000">
            <a:off x="3405925" y="5707098"/>
            <a:ext cx="86889" cy="166140"/>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5" name="Ορθογώνιο 112">
            <a:extLst>
              <a:ext uri="{FF2B5EF4-FFF2-40B4-BE49-F238E27FC236}">
                <a16:creationId xmlns:a16="http://schemas.microsoft.com/office/drawing/2014/main" id="{2F23A7B5-C899-C43E-5415-4FFE16B3CA0D}"/>
              </a:ext>
            </a:extLst>
          </p:cNvPr>
          <p:cNvSpPr>
            <a:spLocks/>
          </p:cNvSpPr>
          <p:nvPr/>
        </p:nvSpPr>
        <p:spPr>
          <a:xfrm rot="5400000">
            <a:off x="3583734" y="2995248"/>
            <a:ext cx="101623" cy="343675"/>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6" name="Ορθογώνιο 112">
            <a:extLst>
              <a:ext uri="{FF2B5EF4-FFF2-40B4-BE49-F238E27FC236}">
                <a16:creationId xmlns:a16="http://schemas.microsoft.com/office/drawing/2014/main" id="{FE97BA3D-6F7B-84A9-F291-0BD3F3AB0180}"/>
              </a:ext>
            </a:extLst>
          </p:cNvPr>
          <p:cNvSpPr>
            <a:spLocks/>
          </p:cNvSpPr>
          <p:nvPr/>
        </p:nvSpPr>
        <p:spPr>
          <a:xfrm rot="5400000">
            <a:off x="2759171" y="2972980"/>
            <a:ext cx="101623" cy="343675"/>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1" name="Oval 100">
            <a:extLst>
              <a:ext uri="{FF2B5EF4-FFF2-40B4-BE49-F238E27FC236}">
                <a16:creationId xmlns:a16="http://schemas.microsoft.com/office/drawing/2014/main" id="{B38620EE-E5BD-5B3D-0364-476B746FC627}"/>
              </a:ext>
            </a:extLst>
          </p:cNvPr>
          <p:cNvSpPr>
            <a:spLocks noGrp="1" noRot="1" noMove="1" noResize="1" noEditPoints="1" noAdjustHandles="1" noChangeArrowheads="1" noChangeShapeType="1"/>
          </p:cNvSpPr>
          <p:nvPr/>
        </p:nvSpPr>
        <p:spPr>
          <a:xfrm>
            <a:off x="3162239" y="2874519"/>
            <a:ext cx="100543" cy="167799"/>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2" name="Rectangle 101">
            <a:extLst>
              <a:ext uri="{FF2B5EF4-FFF2-40B4-BE49-F238E27FC236}">
                <a16:creationId xmlns:a16="http://schemas.microsoft.com/office/drawing/2014/main" id="{87E1E4CD-EB56-EF65-4CF5-0A92F5F4467C}"/>
              </a:ext>
            </a:extLst>
          </p:cNvPr>
          <p:cNvSpPr/>
          <p:nvPr/>
        </p:nvSpPr>
        <p:spPr>
          <a:xfrm>
            <a:off x="3071559" y="2858069"/>
            <a:ext cx="281901" cy="770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8" name="Oval 37">
            <a:extLst>
              <a:ext uri="{FF2B5EF4-FFF2-40B4-BE49-F238E27FC236}">
                <a16:creationId xmlns:a16="http://schemas.microsoft.com/office/drawing/2014/main" id="{255A29B6-4ECF-5160-75BB-FEDD876F7B8B}"/>
              </a:ext>
            </a:extLst>
          </p:cNvPr>
          <p:cNvSpPr/>
          <p:nvPr/>
        </p:nvSpPr>
        <p:spPr>
          <a:xfrm>
            <a:off x="1942592" y="1226660"/>
            <a:ext cx="45719" cy="45719"/>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0" name="Oval 39">
            <a:extLst>
              <a:ext uri="{FF2B5EF4-FFF2-40B4-BE49-F238E27FC236}">
                <a16:creationId xmlns:a16="http://schemas.microsoft.com/office/drawing/2014/main" id="{74B92423-A8FC-C5ED-B668-CC0928931685}"/>
              </a:ext>
            </a:extLst>
          </p:cNvPr>
          <p:cNvSpPr/>
          <p:nvPr/>
        </p:nvSpPr>
        <p:spPr>
          <a:xfrm>
            <a:off x="1928522" y="1307464"/>
            <a:ext cx="45719" cy="45719"/>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1" name="Oval 40">
            <a:extLst>
              <a:ext uri="{FF2B5EF4-FFF2-40B4-BE49-F238E27FC236}">
                <a16:creationId xmlns:a16="http://schemas.microsoft.com/office/drawing/2014/main" id="{79534083-4032-2C93-ECF1-BF038E35FD6C}"/>
              </a:ext>
            </a:extLst>
          </p:cNvPr>
          <p:cNvSpPr/>
          <p:nvPr/>
        </p:nvSpPr>
        <p:spPr>
          <a:xfrm>
            <a:off x="2035215" y="1340284"/>
            <a:ext cx="45719" cy="45719"/>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3" name="Oval 42">
            <a:extLst>
              <a:ext uri="{FF2B5EF4-FFF2-40B4-BE49-F238E27FC236}">
                <a16:creationId xmlns:a16="http://schemas.microsoft.com/office/drawing/2014/main" id="{33CD3C83-A906-95C7-9C47-E1B00C1D9C4C}"/>
              </a:ext>
            </a:extLst>
          </p:cNvPr>
          <p:cNvSpPr/>
          <p:nvPr/>
        </p:nvSpPr>
        <p:spPr>
          <a:xfrm>
            <a:off x="1998769" y="1280818"/>
            <a:ext cx="45719" cy="45719"/>
          </a:xfrm>
          <a:prstGeom prst="ellipse">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5" name="Oval 44">
            <a:extLst>
              <a:ext uri="{FF2B5EF4-FFF2-40B4-BE49-F238E27FC236}">
                <a16:creationId xmlns:a16="http://schemas.microsoft.com/office/drawing/2014/main" id="{5D0CE2F4-BDD2-8CED-C3B9-C7A344EA178B}"/>
              </a:ext>
            </a:extLst>
          </p:cNvPr>
          <p:cNvSpPr/>
          <p:nvPr/>
        </p:nvSpPr>
        <p:spPr>
          <a:xfrm>
            <a:off x="2044488" y="1220587"/>
            <a:ext cx="45719" cy="45719"/>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3" name="Oval 102">
            <a:extLst>
              <a:ext uri="{FF2B5EF4-FFF2-40B4-BE49-F238E27FC236}">
                <a16:creationId xmlns:a16="http://schemas.microsoft.com/office/drawing/2014/main" id="{EEB285AB-7F78-5799-C4FA-6F8C0D56E76E}"/>
              </a:ext>
            </a:extLst>
          </p:cNvPr>
          <p:cNvSpPr/>
          <p:nvPr/>
        </p:nvSpPr>
        <p:spPr>
          <a:xfrm>
            <a:off x="3177638" y="2974519"/>
            <a:ext cx="45719" cy="45719"/>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4" name="Oval 103">
            <a:extLst>
              <a:ext uri="{FF2B5EF4-FFF2-40B4-BE49-F238E27FC236}">
                <a16:creationId xmlns:a16="http://schemas.microsoft.com/office/drawing/2014/main" id="{C2B9AABB-1D69-FB7C-D4E3-E1FD938C3C57}"/>
              </a:ext>
            </a:extLst>
          </p:cNvPr>
          <p:cNvSpPr/>
          <p:nvPr/>
        </p:nvSpPr>
        <p:spPr>
          <a:xfrm>
            <a:off x="3199268" y="2971588"/>
            <a:ext cx="45719" cy="45719"/>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8" name="Oval 107">
            <a:extLst>
              <a:ext uri="{FF2B5EF4-FFF2-40B4-BE49-F238E27FC236}">
                <a16:creationId xmlns:a16="http://schemas.microsoft.com/office/drawing/2014/main" id="{BFE2B0F0-E591-B770-8686-6C430B2CB2CD}"/>
              </a:ext>
            </a:extLst>
          </p:cNvPr>
          <p:cNvSpPr/>
          <p:nvPr/>
        </p:nvSpPr>
        <p:spPr>
          <a:xfrm>
            <a:off x="3187032" y="2952606"/>
            <a:ext cx="45719" cy="45719"/>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0" name="Ορθογώνιο 112">
            <a:extLst>
              <a:ext uri="{FF2B5EF4-FFF2-40B4-BE49-F238E27FC236}">
                <a16:creationId xmlns:a16="http://schemas.microsoft.com/office/drawing/2014/main" id="{FCC3FF5A-4092-5C15-08BD-10C46814CC79}"/>
              </a:ext>
            </a:extLst>
          </p:cNvPr>
          <p:cNvSpPr>
            <a:spLocks/>
          </p:cNvSpPr>
          <p:nvPr/>
        </p:nvSpPr>
        <p:spPr>
          <a:xfrm rot="16200000">
            <a:off x="7247623" y="3702164"/>
            <a:ext cx="452058" cy="848617"/>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1" name="Ορθογώνιο 112">
            <a:extLst>
              <a:ext uri="{FF2B5EF4-FFF2-40B4-BE49-F238E27FC236}">
                <a16:creationId xmlns:a16="http://schemas.microsoft.com/office/drawing/2014/main" id="{60D02E46-B48D-FEA8-921F-AF13F1835E1B}"/>
              </a:ext>
            </a:extLst>
          </p:cNvPr>
          <p:cNvSpPr>
            <a:spLocks/>
          </p:cNvSpPr>
          <p:nvPr/>
        </p:nvSpPr>
        <p:spPr>
          <a:xfrm rot="16200000">
            <a:off x="8858436" y="2799834"/>
            <a:ext cx="452058" cy="848617"/>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2" name="Ορθογώνιο 112">
            <a:extLst>
              <a:ext uri="{FF2B5EF4-FFF2-40B4-BE49-F238E27FC236}">
                <a16:creationId xmlns:a16="http://schemas.microsoft.com/office/drawing/2014/main" id="{7AA12D64-3291-101E-9C0C-A88C5550BC3E}"/>
              </a:ext>
            </a:extLst>
          </p:cNvPr>
          <p:cNvSpPr>
            <a:spLocks/>
          </p:cNvSpPr>
          <p:nvPr/>
        </p:nvSpPr>
        <p:spPr>
          <a:xfrm rot="16200000">
            <a:off x="8880465" y="3741051"/>
            <a:ext cx="452058" cy="848617"/>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4" name="Rectangle 113">
            <a:extLst>
              <a:ext uri="{FF2B5EF4-FFF2-40B4-BE49-F238E27FC236}">
                <a16:creationId xmlns:a16="http://schemas.microsoft.com/office/drawing/2014/main" id="{7E9AF80E-8520-B2B2-AEC5-411BA12D110D}"/>
              </a:ext>
            </a:extLst>
          </p:cNvPr>
          <p:cNvSpPr>
            <a:spLocks/>
          </p:cNvSpPr>
          <p:nvPr/>
        </p:nvSpPr>
        <p:spPr>
          <a:xfrm>
            <a:off x="6820120" y="3584967"/>
            <a:ext cx="2891509" cy="214694"/>
          </a:xfrm>
          <a:prstGeom prst="rect">
            <a:avLst/>
          </a:prstGeom>
          <a:solidFill>
            <a:schemeClr val="accent5">
              <a:lumMod val="40000"/>
              <a:lumOff val="60000"/>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5" name="TextBox 114">
            <a:extLst>
              <a:ext uri="{FF2B5EF4-FFF2-40B4-BE49-F238E27FC236}">
                <a16:creationId xmlns:a16="http://schemas.microsoft.com/office/drawing/2014/main" id="{A1AF3808-577D-48CE-6435-953E5DB0AB11}"/>
              </a:ext>
            </a:extLst>
          </p:cNvPr>
          <p:cNvSpPr txBox="1">
            <a:spLocks/>
          </p:cNvSpPr>
          <p:nvPr/>
        </p:nvSpPr>
        <p:spPr>
          <a:xfrm>
            <a:off x="5621875" y="3787959"/>
            <a:ext cx="1973373" cy="584775"/>
          </a:xfrm>
          <a:prstGeom prst="rect">
            <a:avLst/>
          </a:prstGeom>
          <a:noFill/>
        </p:spPr>
        <p:txBody>
          <a:bodyPr wrap="square" rtlCol="0">
            <a:spAutoFit/>
          </a:bodyPr>
          <a:lstStyle/>
          <a:p>
            <a:r>
              <a:rPr lang="en-US" sz="1600" dirty="0">
                <a:solidFill>
                  <a:schemeClr val="bg2">
                    <a:lumMod val="10000"/>
                  </a:schemeClr>
                </a:solidFill>
              </a:rPr>
              <a:t>Spectroscopy </a:t>
            </a:r>
          </a:p>
          <a:p>
            <a:r>
              <a:rPr lang="en-US" sz="1600" dirty="0">
                <a:solidFill>
                  <a:schemeClr val="bg2">
                    <a:lumMod val="10000"/>
                  </a:schemeClr>
                </a:solidFill>
              </a:rPr>
              <a:t>laser</a:t>
            </a:r>
            <a:endParaRPr lang="el-GR" sz="1600" dirty="0">
              <a:solidFill>
                <a:schemeClr val="bg2">
                  <a:lumMod val="10000"/>
                </a:schemeClr>
              </a:solidFill>
            </a:endParaRPr>
          </a:p>
        </p:txBody>
      </p:sp>
      <p:sp>
        <p:nvSpPr>
          <p:cNvPr id="116" name="TextBox 115">
            <a:extLst>
              <a:ext uri="{FF2B5EF4-FFF2-40B4-BE49-F238E27FC236}">
                <a16:creationId xmlns:a16="http://schemas.microsoft.com/office/drawing/2014/main" id="{06BE150D-96E8-B7A8-CABE-F4D220C4770D}"/>
              </a:ext>
            </a:extLst>
          </p:cNvPr>
          <p:cNvSpPr txBox="1">
            <a:spLocks/>
          </p:cNvSpPr>
          <p:nvPr/>
        </p:nvSpPr>
        <p:spPr>
          <a:xfrm>
            <a:off x="9754884" y="3325902"/>
            <a:ext cx="860319" cy="338554"/>
          </a:xfrm>
          <a:prstGeom prst="rect">
            <a:avLst/>
          </a:prstGeom>
          <a:noFill/>
        </p:spPr>
        <p:txBody>
          <a:bodyPr wrap="square" rtlCol="0">
            <a:spAutoFit/>
          </a:bodyPr>
          <a:lstStyle/>
          <a:p>
            <a:pPr algn="ctr"/>
            <a:r>
              <a:rPr lang="en-US" sz="1600" dirty="0">
                <a:solidFill>
                  <a:schemeClr val="bg2">
                    <a:lumMod val="10000"/>
                  </a:schemeClr>
                </a:solidFill>
              </a:rPr>
              <a:t>PMT</a:t>
            </a:r>
            <a:endParaRPr lang="el-GR" sz="1600" dirty="0">
              <a:solidFill>
                <a:schemeClr val="bg2">
                  <a:lumMod val="10000"/>
                </a:schemeClr>
              </a:solidFill>
            </a:endParaRPr>
          </a:p>
        </p:txBody>
      </p:sp>
      <p:sp>
        <p:nvSpPr>
          <p:cNvPr id="117" name="Ορθογώνιο 16">
            <a:extLst>
              <a:ext uri="{FF2B5EF4-FFF2-40B4-BE49-F238E27FC236}">
                <a16:creationId xmlns:a16="http://schemas.microsoft.com/office/drawing/2014/main" id="{A4E7A0D3-9A58-2F4C-FDCA-CE4774E6F724}"/>
              </a:ext>
            </a:extLst>
          </p:cNvPr>
          <p:cNvSpPr/>
          <p:nvPr/>
        </p:nvSpPr>
        <p:spPr>
          <a:xfrm>
            <a:off x="9871560" y="3310513"/>
            <a:ext cx="619978" cy="33855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Ορθογώνιο 16">
            <a:extLst>
              <a:ext uri="{FF2B5EF4-FFF2-40B4-BE49-F238E27FC236}">
                <a16:creationId xmlns:a16="http://schemas.microsoft.com/office/drawing/2014/main" id="{71B90EB7-AD51-5CF0-02C2-0EA06BA402E6}"/>
              </a:ext>
            </a:extLst>
          </p:cNvPr>
          <p:cNvSpPr/>
          <p:nvPr/>
        </p:nvSpPr>
        <p:spPr>
          <a:xfrm>
            <a:off x="9876031" y="3751346"/>
            <a:ext cx="1050625" cy="33855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TextBox 11">
            <a:extLst>
              <a:ext uri="{FF2B5EF4-FFF2-40B4-BE49-F238E27FC236}">
                <a16:creationId xmlns:a16="http://schemas.microsoft.com/office/drawing/2014/main" id="{B3BFA1E8-A834-ED87-4312-849A3DCE9FCB}"/>
              </a:ext>
            </a:extLst>
          </p:cNvPr>
          <p:cNvSpPr txBox="1"/>
          <p:nvPr/>
        </p:nvSpPr>
        <p:spPr>
          <a:xfrm>
            <a:off x="9860906" y="3764819"/>
            <a:ext cx="1050626" cy="338554"/>
          </a:xfrm>
          <a:prstGeom prst="rect">
            <a:avLst/>
          </a:prstGeom>
          <a:noFill/>
        </p:spPr>
        <p:txBody>
          <a:bodyPr wrap="square">
            <a:spAutoFit/>
          </a:bodyPr>
          <a:lstStyle/>
          <a:p>
            <a:r>
              <a:rPr lang="en-US" sz="1600">
                <a:solidFill>
                  <a:schemeClr val="bg2">
                    <a:lumMod val="10000"/>
                  </a:schemeClr>
                </a:solidFill>
              </a:rPr>
              <a:t>CAMERA</a:t>
            </a:r>
            <a:endParaRPr lang="en-BE" sz="1600"/>
          </a:p>
        </p:txBody>
      </p:sp>
      <p:sp>
        <p:nvSpPr>
          <p:cNvPr id="6" name="TextBox 5">
            <a:extLst>
              <a:ext uri="{FF2B5EF4-FFF2-40B4-BE49-F238E27FC236}">
                <a16:creationId xmlns:a16="http://schemas.microsoft.com/office/drawing/2014/main" id="{31918766-EE72-AE79-938D-1D46159D9932}"/>
              </a:ext>
            </a:extLst>
          </p:cNvPr>
          <p:cNvSpPr txBox="1">
            <a:spLocks/>
          </p:cNvSpPr>
          <p:nvPr/>
        </p:nvSpPr>
        <p:spPr>
          <a:xfrm>
            <a:off x="3651137" y="3496925"/>
            <a:ext cx="2304620" cy="323165"/>
          </a:xfrm>
          <a:prstGeom prst="rect">
            <a:avLst/>
          </a:prstGeom>
          <a:noFill/>
        </p:spPr>
        <p:txBody>
          <a:bodyPr wrap="square" rtlCol="0">
            <a:spAutoFit/>
          </a:bodyPr>
          <a:lstStyle/>
          <a:p>
            <a:r>
              <a:rPr lang="en-US" sz="1500" dirty="0">
                <a:solidFill>
                  <a:srgbClr val="C00000"/>
                </a:solidFill>
              </a:rPr>
              <a:t>10s of keV</a:t>
            </a:r>
            <a:endParaRPr lang="el-GR" sz="1500" dirty="0">
              <a:solidFill>
                <a:srgbClr val="C00000"/>
              </a:solidFill>
            </a:endParaRPr>
          </a:p>
        </p:txBody>
      </p:sp>
      <p:sp>
        <p:nvSpPr>
          <p:cNvPr id="13" name="TextBox 12">
            <a:extLst>
              <a:ext uri="{FF2B5EF4-FFF2-40B4-BE49-F238E27FC236}">
                <a16:creationId xmlns:a16="http://schemas.microsoft.com/office/drawing/2014/main" id="{CCE1860C-8C68-1DF9-C9A5-3538E489116B}"/>
              </a:ext>
            </a:extLst>
          </p:cNvPr>
          <p:cNvSpPr txBox="1">
            <a:spLocks/>
          </p:cNvSpPr>
          <p:nvPr/>
        </p:nvSpPr>
        <p:spPr>
          <a:xfrm>
            <a:off x="3712179" y="4491068"/>
            <a:ext cx="2304620" cy="323165"/>
          </a:xfrm>
          <a:prstGeom prst="rect">
            <a:avLst/>
          </a:prstGeom>
          <a:noFill/>
        </p:spPr>
        <p:txBody>
          <a:bodyPr wrap="square" rtlCol="0">
            <a:spAutoFit/>
          </a:bodyPr>
          <a:lstStyle/>
          <a:p>
            <a:r>
              <a:rPr lang="en-US" sz="1500" dirty="0">
                <a:solidFill>
                  <a:srgbClr val="C00000"/>
                </a:solidFill>
              </a:rPr>
              <a:t>Few eV</a:t>
            </a:r>
            <a:endParaRPr lang="el-GR" sz="1500" dirty="0">
              <a:solidFill>
                <a:srgbClr val="C00000"/>
              </a:solidFill>
            </a:endParaRPr>
          </a:p>
        </p:txBody>
      </p:sp>
      <p:pic>
        <p:nvPicPr>
          <p:cNvPr id="14" name="Εικόνα 168" descr="Εικόνα που περιέχει clipart, κολοκύθα, Χάλογουιν&#10;&#10;Περιγραφή που δημιουργήθηκε αυτόματα">
            <a:extLst>
              <a:ext uri="{FF2B5EF4-FFF2-40B4-BE49-F238E27FC236}">
                <a16:creationId xmlns:a16="http://schemas.microsoft.com/office/drawing/2014/main" id="{D74F3F1E-4A3F-3662-841D-A2803064D25D}"/>
              </a:ext>
            </a:extLst>
          </p:cNvPr>
          <p:cNvPicPr>
            <a:picLocks noChangeAspect="1"/>
          </p:cNvPicPr>
          <p:nvPr/>
        </p:nvPicPr>
        <p:blipFill>
          <a:blip r:embed="rId3"/>
          <a:stretch>
            <a:fillRect/>
          </a:stretch>
        </p:blipFill>
        <p:spPr>
          <a:xfrm>
            <a:off x="8448937" y="3460997"/>
            <a:ext cx="366482" cy="438038"/>
          </a:xfrm>
          <a:prstGeom prst="rect">
            <a:avLst/>
          </a:prstGeom>
        </p:spPr>
      </p:pic>
      <p:sp>
        <p:nvSpPr>
          <p:cNvPr id="15" name="TextBox 14">
            <a:extLst>
              <a:ext uri="{FF2B5EF4-FFF2-40B4-BE49-F238E27FC236}">
                <a16:creationId xmlns:a16="http://schemas.microsoft.com/office/drawing/2014/main" id="{57849515-5D9E-FC3C-CA20-74EBC5866431}"/>
              </a:ext>
            </a:extLst>
          </p:cNvPr>
          <p:cNvSpPr txBox="1">
            <a:spLocks/>
          </p:cNvSpPr>
          <p:nvPr/>
        </p:nvSpPr>
        <p:spPr>
          <a:xfrm>
            <a:off x="6321342" y="3538425"/>
            <a:ext cx="2304620" cy="307777"/>
          </a:xfrm>
          <a:prstGeom prst="rect">
            <a:avLst/>
          </a:prstGeom>
          <a:noFill/>
        </p:spPr>
        <p:txBody>
          <a:bodyPr wrap="square" rtlCol="0">
            <a:spAutoFit/>
          </a:bodyPr>
          <a:lstStyle/>
          <a:p>
            <a:r>
              <a:rPr lang="en-US" sz="1400" dirty="0">
                <a:solidFill>
                  <a:srgbClr val="C00000"/>
                </a:solidFill>
              </a:rPr>
              <a:t>few eV ~ 1000s of K</a:t>
            </a:r>
            <a:endParaRPr lang="el-GR" sz="1400" dirty="0">
              <a:solidFill>
                <a:srgbClr val="C00000"/>
              </a:solidFill>
            </a:endParaRPr>
          </a:p>
        </p:txBody>
      </p:sp>
      <p:cxnSp>
        <p:nvCxnSpPr>
          <p:cNvPr id="24" name="Straight Connector 23">
            <a:extLst>
              <a:ext uri="{FF2B5EF4-FFF2-40B4-BE49-F238E27FC236}">
                <a16:creationId xmlns:a16="http://schemas.microsoft.com/office/drawing/2014/main" id="{A2207FB2-A51C-DEEC-27FE-B6D086B83C3B}"/>
              </a:ext>
            </a:extLst>
          </p:cNvPr>
          <p:cNvCxnSpPr>
            <a:cxnSpLocks/>
          </p:cNvCxnSpPr>
          <p:nvPr/>
        </p:nvCxnSpPr>
        <p:spPr>
          <a:xfrm flipV="1">
            <a:off x="3931350" y="2691662"/>
            <a:ext cx="2474530" cy="2747437"/>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A62293B-4DAA-9CB3-DEAD-FD9CFF6FB444}"/>
              </a:ext>
            </a:extLst>
          </p:cNvPr>
          <p:cNvCxnSpPr>
            <a:cxnSpLocks/>
          </p:cNvCxnSpPr>
          <p:nvPr/>
        </p:nvCxnSpPr>
        <p:spPr>
          <a:xfrm flipV="1">
            <a:off x="3973327" y="4491068"/>
            <a:ext cx="2495206" cy="1324831"/>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9BE3550F-F66C-934D-227D-C038A4619D15}"/>
              </a:ext>
            </a:extLst>
          </p:cNvPr>
          <p:cNvSpPr txBox="1"/>
          <p:nvPr/>
        </p:nvSpPr>
        <p:spPr>
          <a:xfrm>
            <a:off x="8449540" y="4455956"/>
            <a:ext cx="4114800" cy="615553"/>
          </a:xfrm>
          <a:prstGeom prst="rect">
            <a:avLst/>
          </a:prstGeom>
          <a:noFill/>
        </p:spPr>
        <p:txBody>
          <a:bodyPr wrap="square" rtlCol="0">
            <a:spAutoFit/>
          </a:bodyPr>
          <a:lstStyle/>
          <a:p>
            <a:r>
              <a:rPr lang="en-US" sz="1700" dirty="0"/>
              <a:t>Buffer gas cooling: </a:t>
            </a:r>
            <a:r>
              <a:rPr lang="en-US" sz="1700" b="1" dirty="0"/>
              <a:t>300K</a:t>
            </a:r>
            <a:r>
              <a:rPr lang="en-US" sz="1700" dirty="0"/>
              <a:t> -&gt; </a:t>
            </a:r>
            <a:r>
              <a:rPr lang="en-US" sz="1700" b="1" dirty="0">
                <a:solidFill>
                  <a:srgbClr val="C00000"/>
                </a:solidFill>
              </a:rPr>
              <a:t>hot</a:t>
            </a:r>
          </a:p>
          <a:p>
            <a:r>
              <a:rPr lang="en-US" sz="1700" dirty="0"/>
              <a:t>Cryogenic buffer gas: </a:t>
            </a:r>
            <a:r>
              <a:rPr lang="en-US" sz="1700" b="1" dirty="0"/>
              <a:t>few K </a:t>
            </a:r>
            <a:r>
              <a:rPr lang="en-US" sz="1700" dirty="0"/>
              <a:t>-&gt; </a:t>
            </a:r>
            <a:r>
              <a:rPr lang="en-US" sz="1700" b="1" dirty="0">
                <a:solidFill>
                  <a:srgbClr val="C00000"/>
                </a:solidFill>
              </a:rPr>
              <a:t>hot</a:t>
            </a:r>
            <a:endParaRPr lang="en-BE" sz="1700" b="1" dirty="0">
              <a:solidFill>
                <a:srgbClr val="C00000"/>
              </a:solidFill>
            </a:endParaRPr>
          </a:p>
        </p:txBody>
      </p:sp>
      <p:sp>
        <p:nvSpPr>
          <p:cNvPr id="113" name="Rectangle 112">
            <a:extLst>
              <a:ext uri="{FF2B5EF4-FFF2-40B4-BE49-F238E27FC236}">
                <a16:creationId xmlns:a16="http://schemas.microsoft.com/office/drawing/2014/main" id="{2C7D0E8A-B339-12DB-46BB-076787954FC0}"/>
              </a:ext>
            </a:extLst>
          </p:cNvPr>
          <p:cNvSpPr/>
          <p:nvPr/>
        </p:nvSpPr>
        <p:spPr>
          <a:xfrm>
            <a:off x="6405880" y="2322873"/>
            <a:ext cx="3759200" cy="31398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Footer Placeholder 3">
            <a:extLst>
              <a:ext uri="{FF2B5EF4-FFF2-40B4-BE49-F238E27FC236}">
                <a16:creationId xmlns:a16="http://schemas.microsoft.com/office/drawing/2014/main" id="{0CFCADE0-DA55-5816-21D2-9EA6AC84CF44}"/>
              </a:ext>
            </a:extLst>
          </p:cNvPr>
          <p:cNvSpPr>
            <a:spLocks noGrp="1"/>
          </p:cNvSpPr>
          <p:nvPr>
            <p:ph type="ftr" sz="quarter" idx="11"/>
          </p:nvPr>
        </p:nvSpPr>
        <p:spPr>
          <a:xfrm>
            <a:off x="6033600" y="6210000"/>
            <a:ext cx="4993200" cy="648000"/>
          </a:xfrm>
        </p:spPr>
        <p:txBody>
          <a:bodyPr/>
          <a:lstStyle/>
          <a:p>
            <a:r>
              <a:rPr lang="nl-NL" dirty="0" err="1"/>
              <a:t>Institute</a:t>
            </a:r>
            <a:r>
              <a:rPr lang="nl-NL" dirty="0"/>
              <a:t> </a:t>
            </a:r>
            <a:r>
              <a:rPr lang="nl-NL" dirty="0" err="1"/>
              <a:t>for</a:t>
            </a:r>
            <a:r>
              <a:rPr lang="nl-NL" dirty="0"/>
              <a:t> </a:t>
            </a:r>
            <a:r>
              <a:rPr lang="nl-NL" dirty="0" err="1"/>
              <a:t>Nuclear</a:t>
            </a:r>
            <a:r>
              <a:rPr lang="nl-NL" dirty="0"/>
              <a:t> </a:t>
            </a:r>
            <a:r>
              <a:rPr lang="nl-NL" dirty="0" err="1"/>
              <a:t>and</a:t>
            </a:r>
            <a:r>
              <a:rPr lang="nl-NL" dirty="0"/>
              <a:t> </a:t>
            </a:r>
            <a:r>
              <a:rPr lang="nl-NL" dirty="0" err="1"/>
              <a:t>Radiation</a:t>
            </a:r>
            <a:r>
              <a:rPr lang="nl-NL" dirty="0"/>
              <a:t> </a:t>
            </a:r>
            <a:r>
              <a:rPr lang="nl-NL" dirty="0" err="1"/>
              <a:t>Physics</a:t>
            </a:r>
            <a:r>
              <a:rPr lang="nl-NL" dirty="0"/>
              <a:t>, KU Leuven</a:t>
            </a:r>
          </a:p>
        </p:txBody>
      </p:sp>
    </p:spTree>
    <p:extLst>
      <p:ext uri="{BB962C8B-B14F-4D97-AF65-F5344CB8AC3E}">
        <p14:creationId xmlns:p14="http://schemas.microsoft.com/office/powerpoint/2010/main" val="211366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2.08333E-6 4.07407E-6 L 0.05052 4.07407E-6 C 0.07291 4.07407E-6 0.10104 0.06898 0.10104 0.12523 L 0.10104 0.25046 " pathEditMode="relative" rAng="0" ptsTypes="AAAA">
                                      <p:cBhvr>
                                        <p:cTn id="6" dur="2000" fill="hold"/>
                                        <p:tgtEl>
                                          <p:spTgt spid="38"/>
                                        </p:tgtEl>
                                        <p:attrNameLst>
                                          <p:attrName>ppt_x</p:attrName>
                                          <p:attrName>ppt_y</p:attrName>
                                        </p:attrNameLst>
                                      </p:cBhvr>
                                      <p:rCtr x="5052" y="12523"/>
                                    </p:animMotion>
                                  </p:childTnLst>
                                  <p:subTnLst>
                                    <p:set>
                                      <p:cBhvr override="childStyle">
                                        <p:cTn dur="1" fill="hold" display="0" masterRel="sameClick" afterEffect="1">
                                          <p:stCondLst>
                                            <p:cond evt="end" delay="0">
                                              <p:tn val="5"/>
                                            </p:cond>
                                          </p:stCondLst>
                                        </p:cTn>
                                        <p:tgtEl>
                                          <p:spTgt spid="38"/>
                                        </p:tgtEl>
                                        <p:attrNameLst>
                                          <p:attrName>style.visibility</p:attrName>
                                        </p:attrNameLst>
                                      </p:cBhvr>
                                      <p:to>
                                        <p:strVal val="hidden"/>
                                      </p:to>
                                    </p:set>
                                  </p:subTnLst>
                                </p:cTn>
                              </p:par>
                              <p:par>
                                <p:cTn id="7" presetID="50" presetClass="path" presetSubtype="0" accel="50000" decel="50000" fill="hold" grpId="0" nodeType="withEffect">
                                  <p:stCondLst>
                                    <p:cond delay="0"/>
                                  </p:stCondLst>
                                  <p:childTnLst>
                                    <p:animMotion origin="layout" path="M 3.95833E-6 -1.48148E-6 L 0.05104 -1.48148E-6 C 0.07382 -1.48148E-6 0.10221 0.0669 0.10221 0.1213 L 0.10221 0.24283 " pathEditMode="relative" rAng="0" ptsTypes="AAAA">
                                      <p:cBhvr>
                                        <p:cTn id="8" dur="2000" fill="hold"/>
                                        <p:tgtEl>
                                          <p:spTgt spid="40"/>
                                        </p:tgtEl>
                                        <p:attrNameLst>
                                          <p:attrName>ppt_x</p:attrName>
                                          <p:attrName>ppt_y</p:attrName>
                                        </p:attrNameLst>
                                      </p:cBhvr>
                                      <p:rCtr x="5104" y="12130"/>
                                    </p:animMotion>
                                  </p:childTnLst>
                                  <p:subTnLst>
                                    <p:set>
                                      <p:cBhvr override="childStyle">
                                        <p:cTn dur="1" fill="hold" display="0" masterRel="sameClick" afterEffect="1">
                                          <p:stCondLst>
                                            <p:cond evt="end" delay="0">
                                              <p:tn val="7"/>
                                            </p:cond>
                                          </p:stCondLst>
                                        </p:cTn>
                                        <p:tgtEl>
                                          <p:spTgt spid="40"/>
                                        </p:tgtEl>
                                        <p:attrNameLst>
                                          <p:attrName>style.visibility</p:attrName>
                                        </p:attrNameLst>
                                      </p:cBhvr>
                                      <p:to>
                                        <p:strVal val="hidden"/>
                                      </p:to>
                                    </p:set>
                                  </p:subTnLst>
                                </p:cTn>
                              </p:par>
                              <p:par>
                                <p:cTn id="9" presetID="50" presetClass="path" presetSubtype="0" accel="50000" decel="50000" fill="hold" grpId="0" nodeType="withEffect">
                                  <p:stCondLst>
                                    <p:cond delay="0"/>
                                  </p:stCondLst>
                                  <p:childTnLst>
                                    <p:animMotion origin="layout" path="M 2.77556E-17 -1.11111E-6 L 0.04792 -1.11111E-6 C 0.06927 -1.11111E-6 0.09596 0.06551 0.09596 0.11898 L 0.09596 0.2382 " pathEditMode="relative" rAng="0" ptsTypes="AAAA">
                                      <p:cBhvr>
                                        <p:cTn id="10" dur="2000" fill="hold"/>
                                        <p:tgtEl>
                                          <p:spTgt spid="41"/>
                                        </p:tgtEl>
                                        <p:attrNameLst>
                                          <p:attrName>ppt_x</p:attrName>
                                          <p:attrName>ppt_y</p:attrName>
                                        </p:attrNameLst>
                                      </p:cBhvr>
                                      <p:rCtr x="4792" y="11898"/>
                                    </p:animMotion>
                                  </p:childTnLst>
                                  <p:subTnLst>
                                    <p:set>
                                      <p:cBhvr override="childStyle">
                                        <p:cTn dur="1" fill="hold" display="0" masterRel="sameClick" afterEffect="1">
                                          <p:stCondLst>
                                            <p:cond evt="end" delay="0">
                                              <p:tn val="9"/>
                                            </p:cond>
                                          </p:stCondLst>
                                        </p:cTn>
                                        <p:tgtEl>
                                          <p:spTgt spid="41"/>
                                        </p:tgtEl>
                                        <p:attrNameLst>
                                          <p:attrName>style.visibility</p:attrName>
                                        </p:attrNameLst>
                                      </p:cBhvr>
                                      <p:to>
                                        <p:strVal val="hidden"/>
                                      </p:to>
                                    </p:set>
                                  </p:subTnLst>
                                </p:cTn>
                              </p:par>
                              <p:par>
                                <p:cTn id="11" presetID="50" presetClass="path" presetSubtype="0" accel="50000" decel="50000" fill="hold" grpId="0" nodeType="withEffect">
                                  <p:stCondLst>
                                    <p:cond delay="0"/>
                                  </p:stCondLst>
                                  <p:childTnLst>
                                    <p:animMotion origin="layout" path="M 4.79167E-6 3.7037E-6 L 0.03932 3.7037E-6 C 0.0569 3.7037E-6 0.07877 0.02916 0.07877 0.05301 L 0.07877 0.10601 " pathEditMode="relative" rAng="0" ptsTypes="AAAA">
                                      <p:cBhvr>
                                        <p:cTn id="12" dur="1500" fill="hold"/>
                                        <p:tgtEl>
                                          <p:spTgt spid="43"/>
                                        </p:tgtEl>
                                        <p:attrNameLst>
                                          <p:attrName>ppt_x</p:attrName>
                                          <p:attrName>ppt_y</p:attrName>
                                        </p:attrNameLst>
                                      </p:cBhvr>
                                      <p:rCtr x="3932" y="5301"/>
                                    </p:animMotion>
                                  </p:childTnLst>
                                </p:cTn>
                              </p:par>
                              <p:par>
                                <p:cTn id="13" presetID="50" presetClass="path" presetSubtype="0" accel="50000" decel="50000" fill="hold" grpId="0" nodeType="withEffect">
                                  <p:stCondLst>
                                    <p:cond delay="0"/>
                                  </p:stCondLst>
                                  <p:childTnLst>
                                    <p:animMotion origin="layout" path="M -1.25E-6 2.77556E-17 L 0.0474 2.77556E-17 C 0.06849 2.77556E-17 0.09492 0.06921 0.09492 0.12569 L 0.09492 0.25139 " pathEditMode="relative" rAng="0" ptsTypes="AAAA">
                                      <p:cBhvr>
                                        <p:cTn id="14" dur="2000" fill="hold"/>
                                        <p:tgtEl>
                                          <p:spTgt spid="45"/>
                                        </p:tgtEl>
                                        <p:attrNameLst>
                                          <p:attrName>ppt_x</p:attrName>
                                          <p:attrName>ppt_y</p:attrName>
                                        </p:attrNameLst>
                                      </p:cBhvr>
                                      <p:rCtr x="4740" y="12569"/>
                                    </p:animMotion>
                                  </p:childTnLst>
                                  <p:subTnLst>
                                    <p:set>
                                      <p:cBhvr override="childStyle">
                                        <p:cTn dur="1" fill="hold" display="0" masterRel="sameClick" afterEffect="1">
                                          <p:stCondLst>
                                            <p:cond evt="end" delay="0">
                                              <p:tn val="13"/>
                                            </p:cond>
                                          </p:stCondLst>
                                        </p:cTn>
                                        <p:tgtEl>
                                          <p:spTgt spid="4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33333" decel="66667" fill="hold" grpId="1" nodeType="clickEffect">
                                  <p:stCondLst>
                                    <p:cond delay="0"/>
                                  </p:stCondLst>
                                  <p:childTnLst>
                                    <p:animMotion origin="layout" path="M 0 2.96296E-6 L 0.00182 0.37338 " pathEditMode="relative" rAng="0" ptsTypes="AA">
                                      <p:cBhvr>
                                        <p:cTn id="26" dur="3000" fill="hold"/>
                                        <p:tgtEl>
                                          <p:spTgt spid="103"/>
                                        </p:tgtEl>
                                        <p:attrNameLst>
                                          <p:attrName>ppt_x</p:attrName>
                                          <p:attrName>ppt_y</p:attrName>
                                        </p:attrNameLst>
                                      </p:cBhvr>
                                      <p:rCtr x="91" y="18657"/>
                                    </p:animMotion>
                                  </p:childTnLst>
                                </p:cTn>
                              </p:par>
                              <p:par>
                                <p:cTn id="27" presetID="42" presetClass="path" presetSubtype="0" accel="33333" decel="66667" fill="hold" grpId="1" nodeType="withEffect">
                                  <p:stCondLst>
                                    <p:cond delay="0"/>
                                  </p:stCondLst>
                                  <p:childTnLst>
                                    <p:animMotion origin="layout" path="M -2.70833E-6 -4.07407E-6 L 0.00091 0.37431 " pathEditMode="relative" rAng="0" ptsTypes="AA">
                                      <p:cBhvr>
                                        <p:cTn id="28" dur="3000" fill="hold"/>
                                        <p:tgtEl>
                                          <p:spTgt spid="104"/>
                                        </p:tgtEl>
                                        <p:attrNameLst>
                                          <p:attrName>ppt_x</p:attrName>
                                          <p:attrName>ppt_y</p:attrName>
                                        </p:attrNameLst>
                                      </p:cBhvr>
                                      <p:rCtr x="39" y="18704"/>
                                    </p:animMotion>
                                  </p:childTnLst>
                                </p:cTn>
                              </p:par>
                              <p:par>
                                <p:cTn id="29" presetID="42" presetClass="path" presetSubtype="0" accel="33333" decel="66667" fill="hold" grpId="1" nodeType="withEffect">
                                  <p:stCondLst>
                                    <p:cond delay="0"/>
                                  </p:stCondLst>
                                  <p:childTnLst>
                                    <p:animMotion origin="layout" path="M -0.00104 -0.00116 L 0.00078 0.37523 " pathEditMode="relative" rAng="0" ptsTypes="AA">
                                      <p:cBhvr>
                                        <p:cTn id="30" dur="3000" fill="hold"/>
                                        <p:tgtEl>
                                          <p:spTgt spid="108"/>
                                        </p:tgtEl>
                                        <p:attrNameLst>
                                          <p:attrName>ppt_x</p:attrName>
                                          <p:attrName>ppt_y</p:attrName>
                                        </p:attrNameLst>
                                      </p:cBhvr>
                                      <p:rCtr x="91" y="18819"/>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11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0" presetClass="path" presetSubtype="0" accel="50000" decel="50000" fill="hold" grpId="0" nodeType="clickEffect">
                                  <p:stCondLst>
                                    <p:cond delay="0"/>
                                  </p:stCondLst>
                                  <p:childTnLst>
                                    <p:animMotion origin="layout" path="M 0.00052 -0.00023 L 0.00052 -2.59259E-6 C 0.00078 -0.00254 0.00078 -0.00486 0.0013 -0.00671 C 0.00156 -0.0081 0.00325 -0.01157 0.00403 -0.0125 C 0.00456 -0.01319 0.00508 -0.01365 0.00573 -0.01412 C 0.00742 -0.01759 0.00911 -0.0206 0.01041 -0.0243 C 0.01107 -0.02615 0.01224 -0.02986 0.01224 -0.02963 C 0.01302 -0.03588 0.01341 -0.03588 0.01237 -0.04352 C 0.01198 -0.04583 0.01133 -0.04791 0.01081 -0.05 C 0.01054 -0.05092 0.01041 -0.05162 0.01015 -0.05231 C 0.00989 -0.05301 0.00963 -0.05324 0.00937 -0.0537 C 0.00911 -0.05416 0.00898 -0.05463 0.00885 -0.05486 C 0.00859 -0.05532 0.00833 -0.05532 0.00807 -0.05555 C 0.00742 -0.05625 0.0069 -0.05717 0.00625 -0.05764 C 0.00442 -0.05949 0.00482 -0.05879 0.00364 -0.05926 C -0.00065 -0.06111 0.00169 -0.06041 -0.00104 -0.06111 C -0.00196 -0.06111 -0.00274 -0.06134 -0.00352 -0.06065 C -0.0043 -0.06018 -0.00469 -0.05903 -0.00521 -0.0581 L -0.00599 -0.05694 C -0.00651 -0.05555 -0.00768 -0.05254 -0.00768 -0.05046 C -0.00794 -0.04629 -0.00729 -0.04467 -0.00677 -0.04051 L -0.00625 -0.03634 C -0.00573 -0.02662 -0.00651 -0.03565 -0.00547 -0.02916 C -0.00547 -0.0287 -0.00547 -0.02801 -0.00534 -0.02731 C -0.00521 -0.02569 -0.00508 -0.0243 -0.00495 -0.02245 C -0.00495 -0.02129 -0.00482 -0.0199 -0.00469 -0.01852 C -0.0043 -0.01435 -0.00352 -0.01088 -0.00235 -0.00671 C -0.00209 -0.00578 -0.00183 -0.00463 -0.00143 -0.00347 C -0.00117 -0.00278 -0.00065 -0.00185 -0.00026 -0.00092 C 0.00521 0.01181 -0.00169 -0.00393 0.0026 0.00648 C 0.00286 0.00718 0.00338 0.0081 0.00377 0.00903 C 0.0056 0.01366 0.00534 0.01366 0.00716 0.0176 C 0.00989 0.02315 0.00651 0.01435 0.01081 0.02547 C 0.0112 0.02639 0.01159 0.02732 0.01198 0.02847 C 0.01224 0.0294 0.01237 0.03056 0.01263 0.03172 C 0.01276 0.03264 0.01276 0.03334 0.01289 0.03449 C 0.01302 0.03565 0.01302 0.03704 0.01315 0.03843 C 0.01328 0.03959 0.01354 0.04074 0.0138 0.04213 C 0.0138 0.04306 0.0138 0.04422 0.01393 0.04537 C 0.01406 0.04722 0.01445 0.04676 0.01354 0.04977 C 0.01328 0.05023 0.01289 0.05023 0.01263 0.0507 C 0.01198 0.05139 0.01146 0.05232 0.01094 0.05301 C 0.01015 0.05371 0.00976 0.05371 0.00898 0.05417 C 0.00716 0.05347 0.00534 0.05324 0.00351 0.05255 C 0.00221 0.05185 -0.00039 0.05047 -0.00183 0.04931 C -0.00339 0.04792 -0.00625 0.0456 -0.00781 0.04352 C -0.00821 0.04283 -0.0086 0.04213 -0.00886 0.04167 C -0.0099 0.0375 -0.01055 0.03565 -0.01055 0.03056 C -0.01068 0.02662 -0.01029 0.02292 -0.01003 0.01922 C -0.01003 0.01806 -0.01003 0.0169 -0.00977 0.01597 C -0.00951 0.0132 -0.00899 0.01135 -0.00808 0.00903 C -0.00781 0.00787 -0.00703 0.00672 -0.00651 0.00625 C -0.00612 0.00556 -0.00573 0.0051 -0.00521 0.00463 C -0.00495 0.00417 -0.00482 0.00347 -0.00443 0.00324 C -0.00352 0.00162 -0.00261 0.00023 -0.00156 -0.00092 C 0.00156 -0.00509 0.0013 -0.0044 0.00338 -0.0081 C 0.00547 -0.01203 0.00338 -0.00833 0.00482 -0.01134 C 0.00508 -0.01227 0.00547 -0.01273 0.00586 -0.01342 C 0.00742 -0.01713 0.00755 -0.01736 0.00872 -0.02037 C 0.00885 -0.02106 0.00911 -0.02153 0.00924 -0.02199 C 0.00937 -0.02291 0.00963 -0.02361 0.00976 -0.0243 C 0.01081 -0.03009 0.01067 -0.0294 0.01133 -0.03356 C 0.0112 -0.03634 0.01133 -0.03912 0.01094 -0.04143 C 0.01054 -0.04398 0.00976 -0.04629 0.00898 -0.04838 C 0.0082 -0.05046 0.00729 -0.05324 0.00612 -0.05463 C 0.00442 -0.05694 0.00599 -0.05509 0.00403 -0.05648 C 0.00312 -0.05717 0.00234 -0.0581 0.00156 -0.05856 C 0.00117 -0.05879 0.00078 -0.05926 0.00052 -0.05926 C -0.00013 -0.05949 -0.00078 -0.05949 -0.0013 -0.05949 C -0.00209 -0.05926 -0.00287 -0.05903 -0.00352 -0.05833 C -0.00443 -0.05787 -0.00495 -0.05648 -0.00534 -0.05509 C -0.00547 -0.04745 -0.0056 -0.03981 -0.00547 -0.03194 C -0.00547 -0.025 -0.00534 -0.01805 -0.00508 -0.01111 C -0.00508 -0.00995 -0.00482 -0.00856 -0.00456 -0.00717 C -0.00365 -0.00301 -0.00352 -0.00393 -0.00222 -0.00069 C -0.00143 0.00116 -0.00078 0.00301 2.29167E-6 0.0051 C 0.00026 0.00556 0.00039 0.00648 0.00078 0.00718 C 0.00182 0.00926 0.00299 0.01158 0.00416 0.01366 C 0.00534 0.01551 0.00664 0.01736 0.00768 0.01968 C 0.00872 0.02199 0.01015 0.02408 0.01094 0.02709 C 0.01133 0.02847 0.01159 0.02986 0.01211 0.03125 C 0.01237 0.03195 0.01276 0.03241 0.01302 0.03334 C 0.01315 0.03357 0.01341 0.03426 0.01354 0.03472 C 0.01211 0.04792 0.01406 0.02824 0.01276 0.05093 C 0.01276 0.05116 0.0125 0.05093 0.01237 0.05116 C 0.01172 0.05139 0.01094 0.05162 0.01028 0.05185 C 0.00781 0.05232 0.00442 0.05255 0.00234 0.05301 L -0.00183 0.05579 C -0.00235 0.05602 -0.00274 0.05648 -0.00313 0.05672 C -0.00469 0.05718 -0.00404 0.05695 -0.00495 0.05741 C -0.00547 0.05672 -0.00586 0.05625 -0.00625 0.05579 C -0.00729 0.05417 -0.00781 0.05255 -0.00834 0.0507 C -0.00873 0.04954 -0.00912 0.04815 -0.00938 0.04722 C -0.01003 0.04514 -0.01068 0.04422 -0.01107 0.04236 C -0.01159 0.04005 -0.01172 0.03889 -0.01185 0.03681 C -0.01172 0.03449 -0.01185 0.03241 -0.01146 0.03033 C -0.0112 0.02847 -0.01068 0.02685 -0.01016 0.02523 C -0.00912 0.0213 -0.00821 0.01736 -0.0069 0.01366 C -0.00651 0.01227 -0.00599 0.01088 -0.0056 0.00972 C -0.00508 0.00764 -0.00521 0.00602 -0.00443 0.00417 C -0.00404 0.00278 -0.00352 0.00185 -0.00287 0.00093 C -0.00196 -0.00069 -0.00078 -0.00139 0.00013 -0.00278 C 0.00026 -0.00301 0.00039 -0.00347 0.00052 -0.00347 C 0.00156 -0.00509 0.0013 -0.00463 0.00247 -0.00578 C 0.00377 -0.0074 0.00234 -0.00625 0.0039 -0.00764 C 0.00429 -0.0081 0.00469 -0.00833 0.00508 -0.00879 C 0.00534 -0.00926 0.0056 -0.00995 0.00586 -0.01018 C 0.00625 -0.01088 0.00664 -0.01157 0.00703 -0.01203 C 0.00729 -0.01319 0.00755 -0.01412 0.00794 -0.01504 C 0.00911 -0.01852 0.0095 -0.01921 0.01028 -0.02291 C 0.01054 -0.02453 0.01067 -0.02615 0.01094 -0.02778 C 0.01107 -0.03333 0.01133 -0.03472 0.01054 -0.04166 C 0.01028 -0.04398 0.00872 -0.04977 0.00807 -0.05185 C 0.00742 -0.05393 0.00677 -0.05602 0.00599 -0.05764 C 0.00573 -0.05833 0.00534 -0.05879 0.00508 -0.05903 C 0.00482 -0.05949 0.00456 -0.05972 0.00442 -0.05972 C 0.00338 -0.06088 0.00364 -0.06065 0.00286 -0.06088 C 0.00208 -0.06088 0.0013 -0.06065 0.00052 -0.06041 C 0.00013 -0.06041 -0.00013 -0.06018 -0.00039 -0.05995 C -0.00078 -0.05995 -0.00117 -0.05972 -0.00143 -0.05949 C -0.00196 -0.05926 -0.00274 -0.05879 -0.00313 -0.0581 C -0.00352 -0.05764 -0.00378 -0.05717 -0.00404 -0.05648 C -0.00417 -0.05602 -0.00443 -0.05578 -0.00443 -0.05509 C -0.00495 -0.05208 -0.00495 -0.05092 -0.00495 -0.04745 C -0.00495 -0.03611 -0.00495 -0.02477 -0.00482 -0.01319 C -0.00482 -0.0118 -0.00482 -0.01018 -0.00469 -0.00856 C -0.00469 -0.00833 -0.00469 -0.00787 -0.00456 -0.0074 C -0.00443 -0.00694 -0.00417 -0.00671 -0.00391 -0.00625 C -0.00196 -0.00301 -0.00417 -0.00694 -0.00222 -0.00347 L -0.00183 -0.00278 C -0.00169 -0.00208 -0.00143 -0.00139 -0.00104 -0.00046 C -0.00091 -0.00023 -0.00078 -2.59259E-6 -0.00052 0.00023 C -0.00013 0.0007 0.00026 -0.00023 0.00052 -0.00023 Z " pathEditMode="relative" rAng="0" ptsTypes="AAAAAAAAAAAAAAAAAAAAAAAAAAAAAAAAAAAAAAAAAAAAAAAAAAAAAAAAAAAAAAAAAAAAAAAAAAAAAAAAAAAAAAAAAAAAAAAAAAAAAAAAAAAAAAAAAAAAAAAAAAAAAAAAAAAAA">
                                      <p:cBhvr>
                                        <p:cTn id="44" dur="5000" fill="hold"/>
                                        <p:tgtEl>
                                          <p:spTgt spid="125"/>
                                        </p:tgtEl>
                                        <p:attrNameLst>
                                          <p:attrName>ppt_x</p:attrName>
                                          <p:attrName>ppt_y</p:attrName>
                                        </p:attrNameLst>
                                      </p:cBhvr>
                                      <p:rCtr x="52" y="-185"/>
                                    </p:animMotion>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2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0" presetClass="path" presetSubtype="0" accel="50000" decel="50000" fill="hold" grpId="1" nodeType="clickEffect">
                                  <p:stCondLst>
                                    <p:cond delay="0"/>
                                  </p:stCondLst>
                                  <p:childTnLst>
                                    <p:animMotion origin="layout" path="M -0.00026 -2.59259E-6 L -0.00026 0.00023 C 0.00247 0.00741 -0.00052 -0.00046 0.0013 0.00347 C 0.00156 0.00371 0.00156 0.00417 0.00169 0.00463 C 0.00221 0.00556 0.00273 0.00648 0.00312 0.00764 C 0.00338 0.00787 0.00351 0.00834 0.00364 0.0088 C 0.00403 0.00926 0.00429 0.00949 0.00456 0.01019 C 0.00495 0.01065 0.00508 0.01135 0.00534 0.01204 C 0.00573 0.0125 0.00612 0.01297 0.00638 0.01366 C 0.00989 0.02107 0.00534 0.0125 0.00846 0.01829 C 0.00859 0.01875 0.00885 0.01922 0.00885 0.01968 C 0.00911 0.02014 0.00911 0.02084 0.00924 0.0213 C 0.00937 0.02153 0.00963 0.02176 0.00976 0.02222 C 0.01015 0.02292 0.01067 0.02454 0.01094 0.02523 C 0.0112 0.02547 0.01133 0.0257 0.01146 0.02616 C 0.01172 0.02662 0.01198 0.02801 0.01198 0.02824 C 0.01211 0.02871 0.01224 0.0294 0.01224 0.03033 C 0.0125 0.03102 0.01276 0.03195 0.01276 0.03287 C 0.01341 0.03704 0.01263 0.03403 0.01315 0.03635 C 0.01341 0.03912 0.01354 0.04028 0.01276 0.04352 C 0.0125 0.04468 0.01198 0.04584 0.01146 0.04699 C 0.01107 0.04792 0.01015 0.05023 0.01015 0.05047 C 0.01015 0.0507 0.01028 0.05116 0.01002 0.05139 C 0.00833 0.05185 0.00677 0.05093 0.00521 0.04977 C 0.00325 0.04815 0.00599 0.04954 0.00182 0.04722 C 0.0013 0.04676 0.00078 0.04653 0.00026 0.0463 C -0.00039 0.0456 -0.00117 0.04491 -0.00196 0.04422 C -0.00235 0.04375 -0.00287 0.04329 -0.00339 0.04283 C -0.00352 0.0426 -0.00378 0.04236 -0.00404 0.04213 C -0.00469 0.04097 -0.0056 0.03889 -0.00625 0.03773 C -0.00625 0.03704 -0.00638 0.03658 -0.00651 0.03611 C -0.00742 0.03125 -0.00664 0.03588 -0.00716 0.03218 C -0.00703 0.02477 -0.00703 0.01736 -0.00677 0.00996 C -0.00664 0.00834 -0.00638 0.00787 -0.00612 0.00672 C -0.00599 0.00625 -0.00586 0.00579 -0.00586 0.00556 C -0.00534 0.00417 -0.00469 0.00324 -0.00417 0.00255 C -0.00365 0.00162 -0.00339 0.00185 -0.00274 0.00116 C -0.00235 0.0007 -0.00196 0.00023 -0.00169 -0.00023 C -0.0013 -0.00092 -0.00104 -0.00162 -0.00078 -0.00208 C 0.00104 -0.00509 -0.00026 -0.00208 0.00091 -0.00463 C 0.00117 -0.00509 0.0013 -0.00555 0.00143 -0.00578 C 0.00195 -0.00648 0.00234 -0.00694 0.00273 -0.00764 C 0.00325 -0.00856 0.00351 -0.00949 0.0039 -0.01018 C 0.00416 -0.01065 0.00442 -0.01111 0.00456 -0.01134 C 0.00469 -0.0118 0.00482 -0.01203 0.00482 -0.01227 C 0.00508 -0.01296 0.00521 -0.01342 0.00534 -0.01389 C 0.00547 -0.01435 0.0056 -0.01481 0.0056 -0.01504 C 0.00599 -0.01944 0.00612 -0.0199 0.00508 -0.02615 C 0.00495 -0.02731 0.00456 -0.02801 0.00403 -0.02847 C 0.0026 -0.03078 0.00234 -0.03125 0.00091 -0.03287 C 0.00078 -0.0331 0.00065 -0.03333 0.00039 -0.03333 C -0.00052 -0.03449 0.00013 -0.03403 -0.00091 -0.03426 C -0.00117 -0.03426 -0.00143 -0.03449 -0.00183 -0.03403 C -0.00235 -0.03356 -0.00235 -0.0331 -0.00274 -0.03217 C -0.00274 -0.03194 -0.003 -0.03171 -0.00313 -0.03148 C -0.00326 -0.03055 -0.00378 -0.02963 -0.00378 -0.02847 C -0.00365 -0.0243 -0.00352 -0.0199 -0.00339 -0.01551 C -0.00326 -0.01481 -0.003 -0.01412 -0.00287 -0.01319 C -0.00169 -0.00787 -0.00313 -0.01342 -0.00196 -0.00949 C -0.00183 -0.00926 -0.00169 -0.00879 -0.00169 -0.00833 C -0.00143 -0.00764 -0.00117 -0.00671 -0.00104 -0.00578 C -0.00078 -0.00532 -0.00052 -0.00486 -0.00039 -0.00416 C -0.00013 -0.00254 0.00013 -0.00092 0.00052 0.0007 C 0.00078 0.00116 0.00104 0.00162 0.00117 0.00232 C 0.00156 0.00324 0.00182 0.00417 0.00208 0.0051 C 0.00247 0.00579 0.00286 0.00625 0.00299 0.00695 C 0.00351 0.00834 0.00364 0.00903 0.0039 0.01065 C 0.0039 0.01227 0.0039 0.01389 0.00364 0.01574 C 0.00364 0.01597 0.00351 0.01621 0.00325 0.01621 C 0.00221 0.01597 0.00117 0.01574 0.00013 0.01551 C -0.00013 0.01505 -0.00039 0.01482 -0.00065 0.01459 C -0.00078 0.01435 -0.00104 0.01412 -0.00117 0.01389 C -0.00143 0.0132 -0.00156 0.01227 -0.00196 0.01158 C -0.00209 0.01088 -0.00248 0.01042 -0.00274 0.00996 C -0.00313 0.00718 -0.00326 0.00695 -0.00287 0.00394 C -0.00274 0.00347 -0.00248 0.00347 -0.00248 0.00371 C -0.00209 0.00278 -0.00169 0.00209 -0.00143 0.00162 C -0.00117 0.00116 -0.00104 0.0007 -0.00091 0.0007 L -0.00039 0.00023 L 0.00091 -0.00208 C 0.00117 -0.00254 0.00143 -0.00301 0.00156 -0.00324 L 0.00208 -0.0044 C 0.00195 -0.00648 0.00208 -0.00879 0.00169 -0.01065 C 0.00169 -0.01111 0.0013 -0.01134 0.00104 -0.01134 C 0.00065 -0.01157 0.00026 -0.01111 -0.00013 -0.01088 C -0.00013 -0.01065 -0.00104 -0.00903 -0.00104 -0.00856 C -0.00091 -0.00787 -0.00078 -0.0044 -0.00013 -0.00301 C 0.00013 -0.00278 0.00039 -0.00231 0.00052 -0.00185 C 0.00065 -0.00115 0.00091 -0.00023 0.00052 0.00047 C 0.00052 0.0007 0.00026 0.0007 2.29167E-6 0.00093 C -0.00026 0.0007 -0.00274 0.00047 -0.00104 -0.00208 C -0.00052 -0.00301 0.00026 -0.00254 0.00091 -0.00278 C 0.00091 -0.00324 0.00091 -0.0037 0.00065 -0.00393 C 0.00065 -0.00416 0.00039 -0.0044 0.00026 -0.00416 C 0.00026 -0.00347 0.00039 -0.00278 0.00052 -0.00208 C 0.00065 -0.00185 0.00091 -0.00162 0.00104 -0.00115 C 0.00104 -0.00092 0.00091 -0.00069 0.00078 -0.00046 C 0.00078 -0.00023 2.29167E-6 -2.59259E-6 -0.00013 -2.59259E-6 C -0.00026 -0.00023 -0.00143 -0.00069 -0.00039 -0.00162 C 0.00013 -0.00208 0.00065 -0.00185 0.00104 -0.00185 C 0.00104 -0.00231 0.00104 -0.00254 0.00078 -0.00278 C 0.00078 -0.00301 0.00052 -0.00301 0.00039 -0.00301 C 0.00026 -0.00324 2.29167E-6 -0.00324 -0.00026 -0.00324 C 0.00039 -0.00162 -0.00026 -0.00069 -0.00026 -2.59259E-6 Z " pathEditMode="relative" rAng="0" ptsTypes="AAAAAAAAAAAAAAAAAAAAAAAAAAAAAAAAAAAAAAAAAAAAAAAAAAAAAAAAAAAAAAAAAAAAAAAAAAAAAAAAAAAAAAAAAAAAAAAAAAAAAAAA">
                                      <p:cBhvr>
                                        <p:cTn id="66" dur="5000" fill="hold"/>
                                        <p:tgtEl>
                                          <p:spTgt spid="125"/>
                                        </p:tgtEl>
                                        <p:attrNameLst>
                                          <p:attrName>ppt_x</p:attrName>
                                          <p:attrName>ppt_y</p:attrName>
                                        </p:attrNameLst>
                                      </p:cBhvr>
                                      <p:rCtr x="326" y="833"/>
                                    </p:animMotion>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1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1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1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bldP spid="125" grpId="0" animBg="1"/>
      <p:bldP spid="125" grpId="1" animBg="1"/>
      <p:bldP spid="128" grpId="0"/>
      <p:bldP spid="38" grpId="0" animBg="1"/>
      <p:bldP spid="40" grpId="0" animBg="1"/>
      <p:bldP spid="41" grpId="0" animBg="1"/>
      <p:bldP spid="43" grpId="0" animBg="1"/>
      <p:bldP spid="45" grpId="0" animBg="1"/>
      <p:bldP spid="103" grpId="0" animBg="1"/>
      <p:bldP spid="103" grpId="1" animBg="1"/>
      <p:bldP spid="104" grpId="0" animBg="1"/>
      <p:bldP spid="104" grpId="1" animBg="1"/>
      <p:bldP spid="108" grpId="0" animBg="1"/>
      <p:bldP spid="108" grpId="1" animBg="1"/>
      <p:bldP spid="114" grpId="0" animBg="1"/>
      <p:bldP spid="115" grpId="0"/>
      <p:bldP spid="116" grpId="0"/>
      <p:bldP spid="117" grpId="0" animBg="1"/>
      <p:bldP spid="2" grpId="0" animBg="1"/>
      <p:bldP spid="12" grpId="0"/>
      <p:bldP spid="15" grpId="0"/>
      <p:bldP spid="56" grpId="0"/>
      <p:bldP spid="1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71158-8785-D347-176D-7FCE6F08D09E}"/>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EBED6C7B-083B-2595-6DCF-64D40145BF18}"/>
              </a:ext>
            </a:extLst>
          </p:cNvPr>
          <p:cNvGrpSpPr/>
          <p:nvPr/>
        </p:nvGrpSpPr>
        <p:grpSpPr>
          <a:xfrm rot="5400000">
            <a:off x="5912571" y="1603105"/>
            <a:ext cx="5021565" cy="2782683"/>
            <a:chOff x="6115207" y="1743034"/>
            <a:chExt cx="5789328" cy="2843784"/>
          </a:xfrm>
        </p:grpSpPr>
        <p:pic>
          <p:nvPicPr>
            <p:cNvPr id="21" name="Picture 20">
              <a:extLst>
                <a:ext uri="{FF2B5EF4-FFF2-40B4-BE49-F238E27FC236}">
                  <a16:creationId xmlns:a16="http://schemas.microsoft.com/office/drawing/2014/main" id="{2DE976AA-F125-ACE4-FF72-6681BFBF4B02}"/>
                </a:ext>
              </a:extLst>
            </p:cNvPr>
            <p:cNvPicPr>
              <a:picLocks noChangeAspect="1"/>
            </p:cNvPicPr>
            <p:nvPr/>
          </p:nvPicPr>
          <p:blipFill rotWithShape="1">
            <a:blip r:embed="rId3"/>
            <a:srcRect/>
            <a:stretch/>
          </p:blipFill>
          <p:spPr>
            <a:xfrm>
              <a:off x="6115207" y="1743034"/>
              <a:ext cx="5789328" cy="2843784"/>
            </a:xfrm>
            <a:prstGeom prst="rect">
              <a:avLst/>
            </a:prstGeom>
          </p:spPr>
        </p:pic>
        <p:sp>
          <p:nvSpPr>
            <p:cNvPr id="25" name="Arrow: Left-Right 24">
              <a:extLst>
                <a:ext uri="{FF2B5EF4-FFF2-40B4-BE49-F238E27FC236}">
                  <a16:creationId xmlns:a16="http://schemas.microsoft.com/office/drawing/2014/main" id="{253EEA83-0515-C128-EB87-DEAD8DDAF3ED}"/>
                </a:ext>
              </a:extLst>
            </p:cNvPr>
            <p:cNvSpPr/>
            <p:nvPr/>
          </p:nvSpPr>
          <p:spPr>
            <a:xfrm>
              <a:off x="8216140" y="2116164"/>
              <a:ext cx="2426423" cy="248705"/>
            </a:xfrm>
            <a:prstGeom prst="leftRightArrow">
              <a:avLst>
                <a:gd name="adj1" fmla="val 35296"/>
                <a:gd name="adj2" fmla="val 72057"/>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14" name="Rectangle 113">
            <a:extLst>
              <a:ext uri="{FF2B5EF4-FFF2-40B4-BE49-F238E27FC236}">
                <a16:creationId xmlns:a16="http://schemas.microsoft.com/office/drawing/2014/main" id="{BFB5E400-6B06-48E1-5E00-8C5B3C9E170F}"/>
              </a:ext>
            </a:extLst>
          </p:cNvPr>
          <p:cNvSpPr>
            <a:spLocks/>
          </p:cNvSpPr>
          <p:nvPr/>
        </p:nvSpPr>
        <p:spPr>
          <a:xfrm>
            <a:off x="6820120" y="3584967"/>
            <a:ext cx="2891509" cy="214694"/>
          </a:xfrm>
          <a:prstGeom prst="rect">
            <a:avLst/>
          </a:prstGeom>
          <a:solidFill>
            <a:schemeClr val="accent5">
              <a:lumMod val="40000"/>
              <a:lumOff val="60000"/>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Arc 10">
            <a:extLst>
              <a:ext uri="{FF2B5EF4-FFF2-40B4-BE49-F238E27FC236}">
                <a16:creationId xmlns:a16="http://schemas.microsoft.com/office/drawing/2014/main" id="{B305A850-D16D-ADB2-920D-2838C552ABB0}"/>
              </a:ext>
            </a:extLst>
          </p:cNvPr>
          <p:cNvSpPr>
            <a:spLocks noGrp="1" noRot="1" noMove="1" noResize="1" noEditPoints="1" noAdjustHandles="1" noChangeArrowheads="1" noChangeShapeType="1"/>
          </p:cNvSpPr>
          <p:nvPr/>
        </p:nvSpPr>
        <p:spPr>
          <a:xfrm>
            <a:off x="1236881" y="1115358"/>
            <a:ext cx="2206690" cy="2155736"/>
          </a:xfrm>
          <a:prstGeom prst="arc">
            <a:avLst>
              <a:gd name="adj1" fmla="val 16200000"/>
              <a:gd name="adj2" fmla="val 21438343"/>
            </a:avLst>
          </a:prstGeom>
          <a:solidFill>
            <a:schemeClr val="bg1">
              <a:lumMod val="85000"/>
            </a:schemeClr>
          </a:solidFill>
          <a:ln>
            <a:solidFill>
              <a:srgbClr val="2F4D5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E">
              <a:solidFill>
                <a:srgbClr val="2F4D5D"/>
              </a:solidFill>
            </a:endParaRPr>
          </a:p>
        </p:txBody>
      </p:sp>
      <p:sp>
        <p:nvSpPr>
          <p:cNvPr id="4" name="Θέση αριθμού διαφάνειας 3">
            <a:extLst>
              <a:ext uri="{FF2B5EF4-FFF2-40B4-BE49-F238E27FC236}">
                <a16:creationId xmlns:a16="http://schemas.microsoft.com/office/drawing/2014/main" id="{E8FD77AE-0144-74DB-C3B8-3431BE86F443}"/>
              </a:ext>
            </a:extLst>
          </p:cNvPr>
          <p:cNvSpPr>
            <a:spLocks noGrp="1"/>
          </p:cNvSpPr>
          <p:nvPr>
            <p:ph type="sldNum" sz="quarter" idx="12"/>
          </p:nvPr>
        </p:nvSpPr>
        <p:spPr/>
        <p:txBody>
          <a:bodyPr/>
          <a:lstStyle/>
          <a:p>
            <a:fld id="{0A297500-7527-634B-90F4-69D0994C32B4}" type="slidenum">
              <a:rPr lang="nl-NL" smtClean="0"/>
              <a:t>11</a:t>
            </a:fld>
            <a:endParaRPr lang="nl-NL"/>
          </a:p>
        </p:txBody>
      </p:sp>
      <p:sp>
        <p:nvSpPr>
          <p:cNvPr id="18" name="TextBox 17">
            <a:extLst>
              <a:ext uri="{FF2B5EF4-FFF2-40B4-BE49-F238E27FC236}">
                <a16:creationId xmlns:a16="http://schemas.microsoft.com/office/drawing/2014/main" id="{720BAC5A-B526-8A00-3D55-615528F772C5}"/>
              </a:ext>
            </a:extLst>
          </p:cNvPr>
          <p:cNvSpPr txBox="1"/>
          <p:nvPr/>
        </p:nvSpPr>
        <p:spPr>
          <a:xfrm>
            <a:off x="571348" y="1158172"/>
            <a:ext cx="1320629" cy="369332"/>
          </a:xfrm>
          <a:prstGeom prst="rect">
            <a:avLst/>
          </a:prstGeom>
          <a:solidFill>
            <a:srgbClr val="D1CBBD"/>
          </a:solidFill>
        </p:spPr>
        <p:txBody>
          <a:bodyPr wrap="square" rtlCol="0">
            <a:spAutoFit/>
          </a:bodyPr>
          <a:lstStyle/>
          <a:p>
            <a:r>
              <a:rPr lang="en-US"/>
              <a:t>Ion Source</a:t>
            </a:r>
            <a:endParaRPr lang="el-GR"/>
          </a:p>
        </p:txBody>
      </p:sp>
      <p:sp>
        <p:nvSpPr>
          <p:cNvPr id="121" name="TextBox 120">
            <a:extLst>
              <a:ext uri="{FF2B5EF4-FFF2-40B4-BE49-F238E27FC236}">
                <a16:creationId xmlns:a16="http://schemas.microsoft.com/office/drawing/2014/main" id="{69E1E21B-A75D-D7DB-A449-40824E0AFF7D}"/>
              </a:ext>
            </a:extLst>
          </p:cNvPr>
          <p:cNvSpPr txBox="1">
            <a:spLocks/>
          </p:cNvSpPr>
          <p:nvPr/>
        </p:nvSpPr>
        <p:spPr>
          <a:xfrm>
            <a:off x="3806383" y="5828283"/>
            <a:ext cx="2426168" cy="369332"/>
          </a:xfrm>
          <a:prstGeom prst="rect">
            <a:avLst/>
          </a:prstGeom>
          <a:noFill/>
        </p:spPr>
        <p:txBody>
          <a:bodyPr wrap="square" rtlCol="0">
            <a:spAutoFit/>
          </a:bodyPr>
          <a:lstStyle/>
          <a:p>
            <a:r>
              <a:rPr lang="en-US" dirty="0"/>
              <a:t>Segmented ion trap</a:t>
            </a:r>
            <a:endParaRPr lang="el-GR" dirty="0"/>
          </a:p>
        </p:txBody>
      </p:sp>
      <p:sp>
        <p:nvSpPr>
          <p:cNvPr id="171" name="TextBox 170">
            <a:extLst>
              <a:ext uri="{FF2B5EF4-FFF2-40B4-BE49-F238E27FC236}">
                <a16:creationId xmlns:a16="http://schemas.microsoft.com/office/drawing/2014/main" id="{1C440FA8-BD0F-1984-2D9D-B253065134A3}"/>
              </a:ext>
            </a:extLst>
          </p:cNvPr>
          <p:cNvSpPr txBox="1">
            <a:spLocks/>
          </p:cNvSpPr>
          <p:nvPr/>
        </p:nvSpPr>
        <p:spPr>
          <a:xfrm>
            <a:off x="1252114" y="2650906"/>
            <a:ext cx="1744384" cy="384721"/>
          </a:xfrm>
          <a:prstGeom prst="rect">
            <a:avLst/>
          </a:prstGeom>
          <a:noFill/>
        </p:spPr>
        <p:txBody>
          <a:bodyPr wrap="square" rtlCol="0">
            <a:spAutoFit/>
          </a:bodyPr>
          <a:lstStyle/>
          <a:p>
            <a:r>
              <a:rPr lang="en-US" sz="1900" dirty="0">
                <a:solidFill>
                  <a:srgbClr val="C00000"/>
                </a:solidFill>
              </a:rPr>
              <a:t>Bunching</a:t>
            </a:r>
            <a:endParaRPr lang="el-GR" sz="1900" dirty="0">
              <a:solidFill>
                <a:srgbClr val="C00000"/>
              </a:solidFill>
            </a:endParaRPr>
          </a:p>
        </p:txBody>
      </p:sp>
      <p:sp>
        <p:nvSpPr>
          <p:cNvPr id="17" name="Ορθογώνιο 16">
            <a:extLst>
              <a:ext uri="{FF2B5EF4-FFF2-40B4-BE49-F238E27FC236}">
                <a16:creationId xmlns:a16="http://schemas.microsoft.com/office/drawing/2014/main" id="{77E2858E-0E8E-3EAB-150B-6E253600296A}"/>
              </a:ext>
            </a:extLst>
          </p:cNvPr>
          <p:cNvSpPr/>
          <p:nvPr/>
        </p:nvSpPr>
        <p:spPr>
          <a:xfrm>
            <a:off x="554497" y="1143969"/>
            <a:ext cx="1320629" cy="36933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TextBox 18">
            <a:extLst>
              <a:ext uri="{FF2B5EF4-FFF2-40B4-BE49-F238E27FC236}">
                <a16:creationId xmlns:a16="http://schemas.microsoft.com/office/drawing/2014/main" id="{2E7B7447-14BB-7D8D-928C-A002AAD0FC6D}"/>
              </a:ext>
            </a:extLst>
          </p:cNvPr>
          <p:cNvSpPr txBox="1">
            <a:spLocks/>
          </p:cNvSpPr>
          <p:nvPr/>
        </p:nvSpPr>
        <p:spPr>
          <a:xfrm>
            <a:off x="3809468" y="2662030"/>
            <a:ext cx="1834836" cy="369332"/>
          </a:xfrm>
          <a:prstGeom prst="rect">
            <a:avLst/>
          </a:prstGeom>
          <a:noFill/>
        </p:spPr>
        <p:txBody>
          <a:bodyPr wrap="square" rtlCol="0">
            <a:spAutoFit/>
          </a:bodyPr>
          <a:lstStyle/>
          <a:p>
            <a:r>
              <a:rPr lang="en-US" dirty="0"/>
              <a:t>Cooler-buncher</a:t>
            </a:r>
            <a:endParaRPr lang="el-GR" dirty="0"/>
          </a:p>
        </p:txBody>
      </p:sp>
      <p:sp>
        <p:nvSpPr>
          <p:cNvPr id="20" name="TextBox 19">
            <a:extLst>
              <a:ext uri="{FF2B5EF4-FFF2-40B4-BE49-F238E27FC236}">
                <a16:creationId xmlns:a16="http://schemas.microsoft.com/office/drawing/2014/main" id="{25C6F515-D6C1-58DE-10D5-C2C0E9C05F14}"/>
              </a:ext>
            </a:extLst>
          </p:cNvPr>
          <p:cNvSpPr txBox="1">
            <a:spLocks/>
          </p:cNvSpPr>
          <p:nvPr/>
        </p:nvSpPr>
        <p:spPr>
          <a:xfrm>
            <a:off x="1164009" y="5069767"/>
            <a:ext cx="1202954" cy="384721"/>
          </a:xfrm>
          <a:prstGeom prst="rect">
            <a:avLst/>
          </a:prstGeom>
          <a:noFill/>
        </p:spPr>
        <p:txBody>
          <a:bodyPr wrap="square" rtlCol="0">
            <a:spAutoFit/>
          </a:bodyPr>
          <a:lstStyle/>
          <a:p>
            <a:r>
              <a:rPr lang="en-US" sz="1900" dirty="0">
                <a:solidFill>
                  <a:srgbClr val="C00000"/>
                </a:solidFill>
              </a:rPr>
              <a:t>Trapping</a:t>
            </a:r>
            <a:endParaRPr lang="el-GR" sz="1900" dirty="0">
              <a:solidFill>
                <a:srgbClr val="C00000"/>
              </a:solidFill>
            </a:endParaRPr>
          </a:p>
        </p:txBody>
      </p:sp>
      <p:sp>
        <p:nvSpPr>
          <p:cNvPr id="29" name="TextBox 28">
            <a:extLst>
              <a:ext uri="{FF2B5EF4-FFF2-40B4-BE49-F238E27FC236}">
                <a16:creationId xmlns:a16="http://schemas.microsoft.com/office/drawing/2014/main" id="{EC00696C-EC26-36CF-55C2-E00AEC4BB3E0}"/>
              </a:ext>
            </a:extLst>
          </p:cNvPr>
          <p:cNvSpPr txBox="1">
            <a:spLocks/>
          </p:cNvSpPr>
          <p:nvPr/>
        </p:nvSpPr>
        <p:spPr>
          <a:xfrm>
            <a:off x="1181248" y="4026874"/>
            <a:ext cx="2304620" cy="384721"/>
          </a:xfrm>
          <a:prstGeom prst="rect">
            <a:avLst/>
          </a:prstGeom>
          <a:noFill/>
        </p:spPr>
        <p:txBody>
          <a:bodyPr wrap="square" rtlCol="0">
            <a:spAutoFit/>
          </a:bodyPr>
          <a:lstStyle/>
          <a:p>
            <a:r>
              <a:rPr lang="en-US" sz="1900" dirty="0">
                <a:solidFill>
                  <a:srgbClr val="C00000"/>
                </a:solidFill>
              </a:rPr>
              <a:t>Deceleration</a:t>
            </a:r>
            <a:endParaRPr lang="el-GR" sz="1900" dirty="0">
              <a:solidFill>
                <a:srgbClr val="C00000"/>
              </a:solidFill>
            </a:endParaRPr>
          </a:p>
        </p:txBody>
      </p:sp>
      <p:sp>
        <p:nvSpPr>
          <p:cNvPr id="126" name="Oval 125">
            <a:extLst>
              <a:ext uri="{FF2B5EF4-FFF2-40B4-BE49-F238E27FC236}">
                <a16:creationId xmlns:a16="http://schemas.microsoft.com/office/drawing/2014/main" id="{C24ECB6A-D0AC-74BE-176B-42866E57C79D}"/>
              </a:ext>
            </a:extLst>
          </p:cNvPr>
          <p:cNvSpPr/>
          <p:nvPr/>
        </p:nvSpPr>
        <p:spPr>
          <a:xfrm>
            <a:off x="578968" y="1666156"/>
            <a:ext cx="45719" cy="45719"/>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9" name="TextBox 128">
            <a:extLst>
              <a:ext uri="{FF2B5EF4-FFF2-40B4-BE49-F238E27FC236}">
                <a16:creationId xmlns:a16="http://schemas.microsoft.com/office/drawing/2014/main" id="{6123FF0F-DCCC-C578-03EB-8EFFFE8B5BC0}"/>
              </a:ext>
            </a:extLst>
          </p:cNvPr>
          <p:cNvSpPr txBox="1">
            <a:spLocks/>
          </p:cNvSpPr>
          <p:nvPr/>
        </p:nvSpPr>
        <p:spPr>
          <a:xfrm>
            <a:off x="593891" y="1513301"/>
            <a:ext cx="2043883" cy="384721"/>
          </a:xfrm>
          <a:prstGeom prst="rect">
            <a:avLst/>
          </a:prstGeom>
          <a:noFill/>
        </p:spPr>
        <p:txBody>
          <a:bodyPr wrap="square" rtlCol="0">
            <a:spAutoFit/>
          </a:bodyPr>
          <a:lstStyle/>
          <a:p>
            <a:r>
              <a:rPr lang="en-US" sz="1900" dirty="0">
                <a:solidFill>
                  <a:srgbClr val="C00000"/>
                </a:solidFill>
              </a:rPr>
              <a:t>Ions of interest</a:t>
            </a:r>
            <a:endParaRPr lang="el-GR" sz="1900" baseline="30000" dirty="0">
              <a:solidFill>
                <a:srgbClr val="C00000"/>
              </a:solidFill>
            </a:endParaRPr>
          </a:p>
        </p:txBody>
      </p:sp>
      <p:sp>
        <p:nvSpPr>
          <p:cNvPr id="5" name="Oval 4">
            <a:extLst>
              <a:ext uri="{FF2B5EF4-FFF2-40B4-BE49-F238E27FC236}">
                <a16:creationId xmlns:a16="http://schemas.microsoft.com/office/drawing/2014/main" id="{463263A7-0980-96BB-58F8-54471D179F8B}"/>
              </a:ext>
            </a:extLst>
          </p:cNvPr>
          <p:cNvSpPr/>
          <p:nvPr/>
        </p:nvSpPr>
        <p:spPr>
          <a:xfrm>
            <a:off x="578967" y="1935605"/>
            <a:ext cx="45719" cy="45719"/>
          </a:xfrm>
          <a:prstGeom prst="ellipse">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 name="TextBox 6">
            <a:extLst>
              <a:ext uri="{FF2B5EF4-FFF2-40B4-BE49-F238E27FC236}">
                <a16:creationId xmlns:a16="http://schemas.microsoft.com/office/drawing/2014/main" id="{EE960B62-BE77-6635-504C-CFF33266C019}"/>
              </a:ext>
            </a:extLst>
          </p:cNvPr>
          <p:cNvSpPr txBox="1"/>
          <p:nvPr/>
        </p:nvSpPr>
        <p:spPr>
          <a:xfrm>
            <a:off x="604431" y="1773875"/>
            <a:ext cx="1631227" cy="384721"/>
          </a:xfrm>
          <a:prstGeom prst="rect">
            <a:avLst/>
          </a:prstGeom>
          <a:noFill/>
        </p:spPr>
        <p:txBody>
          <a:bodyPr wrap="square">
            <a:spAutoFit/>
          </a:bodyPr>
          <a:lstStyle/>
          <a:p>
            <a:r>
              <a:rPr lang="en-US" sz="1900" dirty="0">
                <a:solidFill>
                  <a:srgbClr val="2F4D5D"/>
                </a:solidFill>
              </a:rPr>
              <a:t>Contaminant</a:t>
            </a:r>
            <a:endParaRPr lang="el-GR" sz="1900" dirty="0">
              <a:solidFill>
                <a:srgbClr val="2F4D5D"/>
              </a:solidFill>
            </a:endParaRPr>
          </a:p>
        </p:txBody>
      </p:sp>
      <p:sp>
        <p:nvSpPr>
          <p:cNvPr id="8" name="Arc 7">
            <a:extLst>
              <a:ext uri="{FF2B5EF4-FFF2-40B4-BE49-F238E27FC236}">
                <a16:creationId xmlns:a16="http://schemas.microsoft.com/office/drawing/2014/main" id="{DBD80C2A-BA2C-FDA0-CB26-292E3EA91616}"/>
              </a:ext>
            </a:extLst>
          </p:cNvPr>
          <p:cNvSpPr>
            <a:spLocks noGrp="1" noRot="1" noMove="1" noResize="1" noEditPoints="1" noAdjustHandles="1" noChangeArrowheads="1" noChangeShapeType="1"/>
          </p:cNvSpPr>
          <p:nvPr/>
        </p:nvSpPr>
        <p:spPr>
          <a:xfrm>
            <a:off x="1686420" y="1540394"/>
            <a:ext cx="1295400" cy="1329267"/>
          </a:xfrm>
          <a:prstGeom prst="arc">
            <a:avLst/>
          </a:prstGeom>
          <a:solidFill>
            <a:schemeClr val="bg1"/>
          </a:solidFill>
          <a:ln>
            <a:solidFill>
              <a:srgbClr val="2F4D5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E"/>
          </a:p>
        </p:txBody>
      </p:sp>
      <p:sp>
        <p:nvSpPr>
          <p:cNvPr id="22" name="Rectangle 21">
            <a:extLst>
              <a:ext uri="{FF2B5EF4-FFF2-40B4-BE49-F238E27FC236}">
                <a16:creationId xmlns:a16="http://schemas.microsoft.com/office/drawing/2014/main" id="{277A5348-C690-2BBA-C02B-E96BE9D8EAA6}"/>
              </a:ext>
            </a:extLst>
          </p:cNvPr>
          <p:cNvSpPr>
            <a:spLocks noGrp="1" noRot="1" noMove="1" noResize="1" noEditPoints="1" noAdjustHandles="1" noChangeArrowheads="1" noChangeShapeType="1"/>
          </p:cNvSpPr>
          <p:nvPr/>
        </p:nvSpPr>
        <p:spPr>
          <a:xfrm>
            <a:off x="2019892" y="2118084"/>
            <a:ext cx="1923117" cy="957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3" name="Ορθογώνιο 112">
            <a:extLst>
              <a:ext uri="{FF2B5EF4-FFF2-40B4-BE49-F238E27FC236}">
                <a16:creationId xmlns:a16="http://schemas.microsoft.com/office/drawing/2014/main" id="{936E0693-91E9-3AD6-B2D4-521D80D400C4}"/>
              </a:ext>
            </a:extLst>
          </p:cNvPr>
          <p:cNvSpPr>
            <a:spLocks/>
          </p:cNvSpPr>
          <p:nvPr/>
        </p:nvSpPr>
        <p:spPr>
          <a:xfrm rot="5400000">
            <a:off x="2758801" y="2469013"/>
            <a:ext cx="101623" cy="343675"/>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Ορθογώνιο 112">
            <a:extLst>
              <a:ext uri="{FF2B5EF4-FFF2-40B4-BE49-F238E27FC236}">
                <a16:creationId xmlns:a16="http://schemas.microsoft.com/office/drawing/2014/main" id="{B220241C-0933-344A-5C4C-3AD84A302152}"/>
              </a:ext>
            </a:extLst>
          </p:cNvPr>
          <p:cNvSpPr>
            <a:spLocks/>
          </p:cNvSpPr>
          <p:nvPr/>
        </p:nvSpPr>
        <p:spPr>
          <a:xfrm rot="5400000">
            <a:off x="3576505" y="2474625"/>
            <a:ext cx="101623" cy="343675"/>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Ορθογώνιο 112">
            <a:extLst>
              <a:ext uri="{FF2B5EF4-FFF2-40B4-BE49-F238E27FC236}">
                <a16:creationId xmlns:a16="http://schemas.microsoft.com/office/drawing/2014/main" id="{8996EA0E-1205-2D0B-849C-828375519494}"/>
              </a:ext>
            </a:extLst>
          </p:cNvPr>
          <p:cNvSpPr>
            <a:spLocks/>
          </p:cNvSpPr>
          <p:nvPr/>
        </p:nvSpPr>
        <p:spPr>
          <a:xfrm rot="5400000">
            <a:off x="2758801" y="2647012"/>
            <a:ext cx="101623" cy="343675"/>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Ορθογώνιο 112">
            <a:extLst>
              <a:ext uri="{FF2B5EF4-FFF2-40B4-BE49-F238E27FC236}">
                <a16:creationId xmlns:a16="http://schemas.microsoft.com/office/drawing/2014/main" id="{2DE12974-BD07-6EF8-8C7B-F0F0C79BBE3F}"/>
              </a:ext>
            </a:extLst>
          </p:cNvPr>
          <p:cNvSpPr>
            <a:spLocks/>
          </p:cNvSpPr>
          <p:nvPr/>
        </p:nvSpPr>
        <p:spPr>
          <a:xfrm rot="5400000">
            <a:off x="2758801" y="2811749"/>
            <a:ext cx="101623" cy="343675"/>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 name="Ορθογώνιο 112">
            <a:extLst>
              <a:ext uri="{FF2B5EF4-FFF2-40B4-BE49-F238E27FC236}">
                <a16:creationId xmlns:a16="http://schemas.microsoft.com/office/drawing/2014/main" id="{A49878E6-B5AC-D073-3F02-CA0D1ECEF507}"/>
              </a:ext>
            </a:extLst>
          </p:cNvPr>
          <p:cNvSpPr>
            <a:spLocks/>
          </p:cNvSpPr>
          <p:nvPr/>
        </p:nvSpPr>
        <p:spPr>
          <a:xfrm rot="5400000">
            <a:off x="3576505" y="2647011"/>
            <a:ext cx="101623" cy="343675"/>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3" name="Ορθογώνιο 112">
            <a:extLst>
              <a:ext uri="{FF2B5EF4-FFF2-40B4-BE49-F238E27FC236}">
                <a16:creationId xmlns:a16="http://schemas.microsoft.com/office/drawing/2014/main" id="{0A715BBA-FFE1-7764-57DF-53C1686207AD}"/>
              </a:ext>
            </a:extLst>
          </p:cNvPr>
          <p:cNvSpPr>
            <a:spLocks/>
          </p:cNvSpPr>
          <p:nvPr/>
        </p:nvSpPr>
        <p:spPr>
          <a:xfrm rot="5400000">
            <a:off x="3576690" y="2811431"/>
            <a:ext cx="101623" cy="343675"/>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4" name="Ορθογώνιο 112">
            <a:extLst>
              <a:ext uri="{FF2B5EF4-FFF2-40B4-BE49-F238E27FC236}">
                <a16:creationId xmlns:a16="http://schemas.microsoft.com/office/drawing/2014/main" id="{AE51F54C-EA35-1A93-C7C9-3C82830F6AAE}"/>
              </a:ext>
            </a:extLst>
          </p:cNvPr>
          <p:cNvSpPr>
            <a:spLocks/>
          </p:cNvSpPr>
          <p:nvPr/>
        </p:nvSpPr>
        <p:spPr>
          <a:xfrm rot="5400000">
            <a:off x="3190312" y="3515770"/>
            <a:ext cx="95770" cy="894086"/>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 name="Ορθογώνιο 112">
            <a:extLst>
              <a:ext uri="{FF2B5EF4-FFF2-40B4-BE49-F238E27FC236}">
                <a16:creationId xmlns:a16="http://schemas.microsoft.com/office/drawing/2014/main" id="{91F4A42C-5551-A393-B689-CF9CAFEFAE5A}"/>
              </a:ext>
            </a:extLst>
          </p:cNvPr>
          <p:cNvSpPr>
            <a:spLocks/>
          </p:cNvSpPr>
          <p:nvPr/>
        </p:nvSpPr>
        <p:spPr>
          <a:xfrm rot="5400000">
            <a:off x="3190312" y="3693735"/>
            <a:ext cx="95770" cy="894086"/>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6" name="Ορθογώνιο 112">
            <a:extLst>
              <a:ext uri="{FF2B5EF4-FFF2-40B4-BE49-F238E27FC236}">
                <a16:creationId xmlns:a16="http://schemas.microsoft.com/office/drawing/2014/main" id="{5EE1D78C-58D2-8ABC-A78B-C80F03F831E3}"/>
              </a:ext>
            </a:extLst>
          </p:cNvPr>
          <p:cNvSpPr>
            <a:spLocks/>
          </p:cNvSpPr>
          <p:nvPr/>
        </p:nvSpPr>
        <p:spPr>
          <a:xfrm rot="5400000">
            <a:off x="3190312" y="3886708"/>
            <a:ext cx="95770" cy="894086"/>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7" name="Ορθογώνιο 112">
            <a:extLst>
              <a:ext uri="{FF2B5EF4-FFF2-40B4-BE49-F238E27FC236}">
                <a16:creationId xmlns:a16="http://schemas.microsoft.com/office/drawing/2014/main" id="{56A15560-C6CA-3148-101B-EB20F04C5752}"/>
              </a:ext>
            </a:extLst>
          </p:cNvPr>
          <p:cNvSpPr>
            <a:spLocks/>
          </p:cNvSpPr>
          <p:nvPr/>
        </p:nvSpPr>
        <p:spPr>
          <a:xfrm rot="5400000">
            <a:off x="3190312" y="4069413"/>
            <a:ext cx="95770" cy="894086"/>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6" name="Ορθογώνιο 112">
            <a:extLst>
              <a:ext uri="{FF2B5EF4-FFF2-40B4-BE49-F238E27FC236}">
                <a16:creationId xmlns:a16="http://schemas.microsoft.com/office/drawing/2014/main" id="{88683296-77C3-D685-F0A5-476325D39E72}"/>
              </a:ext>
            </a:extLst>
          </p:cNvPr>
          <p:cNvSpPr>
            <a:spLocks/>
          </p:cNvSpPr>
          <p:nvPr/>
        </p:nvSpPr>
        <p:spPr>
          <a:xfrm rot="5400000">
            <a:off x="2970272" y="4671177"/>
            <a:ext cx="86889" cy="166140"/>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7" name="Ορθογώνιο 112">
            <a:extLst>
              <a:ext uri="{FF2B5EF4-FFF2-40B4-BE49-F238E27FC236}">
                <a16:creationId xmlns:a16="http://schemas.microsoft.com/office/drawing/2014/main" id="{788C39EC-FE35-C317-1D02-49584A14515C}"/>
              </a:ext>
            </a:extLst>
          </p:cNvPr>
          <p:cNvSpPr>
            <a:spLocks/>
          </p:cNvSpPr>
          <p:nvPr/>
        </p:nvSpPr>
        <p:spPr>
          <a:xfrm rot="5400000">
            <a:off x="2970272" y="4827496"/>
            <a:ext cx="86889" cy="166140"/>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8" name="Ορθογώνιο 112">
            <a:extLst>
              <a:ext uri="{FF2B5EF4-FFF2-40B4-BE49-F238E27FC236}">
                <a16:creationId xmlns:a16="http://schemas.microsoft.com/office/drawing/2014/main" id="{1DF5F3D1-472A-8C20-43E5-3A77528DE876}"/>
              </a:ext>
            </a:extLst>
          </p:cNvPr>
          <p:cNvSpPr>
            <a:spLocks/>
          </p:cNvSpPr>
          <p:nvPr/>
        </p:nvSpPr>
        <p:spPr>
          <a:xfrm rot="5400000">
            <a:off x="2970271" y="4970675"/>
            <a:ext cx="86889" cy="166140"/>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9" name="Ορθογώνιο 112">
            <a:extLst>
              <a:ext uri="{FF2B5EF4-FFF2-40B4-BE49-F238E27FC236}">
                <a16:creationId xmlns:a16="http://schemas.microsoft.com/office/drawing/2014/main" id="{D971FFBE-1A36-8BB0-8663-3DD72FFD4734}"/>
              </a:ext>
            </a:extLst>
          </p:cNvPr>
          <p:cNvSpPr>
            <a:spLocks/>
          </p:cNvSpPr>
          <p:nvPr/>
        </p:nvSpPr>
        <p:spPr>
          <a:xfrm rot="5400000">
            <a:off x="2970272" y="5123076"/>
            <a:ext cx="86889" cy="166140"/>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0" name="Ορθογώνιο 112">
            <a:extLst>
              <a:ext uri="{FF2B5EF4-FFF2-40B4-BE49-F238E27FC236}">
                <a16:creationId xmlns:a16="http://schemas.microsoft.com/office/drawing/2014/main" id="{02DC205F-3DE5-6879-529E-715AF708AE5F}"/>
              </a:ext>
            </a:extLst>
          </p:cNvPr>
          <p:cNvSpPr>
            <a:spLocks/>
          </p:cNvSpPr>
          <p:nvPr/>
        </p:nvSpPr>
        <p:spPr>
          <a:xfrm rot="5400000">
            <a:off x="2970273" y="5255198"/>
            <a:ext cx="86889" cy="166140"/>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 name="Ορθογώνιο 112">
            <a:extLst>
              <a:ext uri="{FF2B5EF4-FFF2-40B4-BE49-F238E27FC236}">
                <a16:creationId xmlns:a16="http://schemas.microsoft.com/office/drawing/2014/main" id="{39BC254A-465F-6C81-BA14-D027C8795D62}"/>
              </a:ext>
            </a:extLst>
          </p:cNvPr>
          <p:cNvSpPr>
            <a:spLocks/>
          </p:cNvSpPr>
          <p:nvPr/>
        </p:nvSpPr>
        <p:spPr>
          <a:xfrm rot="5400000">
            <a:off x="2970273" y="5411517"/>
            <a:ext cx="86889" cy="166140"/>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2" name="Ορθογώνιο 112">
            <a:extLst>
              <a:ext uri="{FF2B5EF4-FFF2-40B4-BE49-F238E27FC236}">
                <a16:creationId xmlns:a16="http://schemas.microsoft.com/office/drawing/2014/main" id="{2F11479B-F9DD-A0B8-1DA6-498E971C7BD8}"/>
              </a:ext>
            </a:extLst>
          </p:cNvPr>
          <p:cNvSpPr>
            <a:spLocks/>
          </p:cNvSpPr>
          <p:nvPr/>
        </p:nvSpPr>
        <p:spPr>
          <a:xfrm rot="5400000">
            <a:off x="2970272" y="5554696"/>
            <a:ext cx="86889" cy="166140"/>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3" name="Ορθογώνιο 112">
            <a:extLst>
              <a:ext uri="{FF2B5EF4-FFF2-40B4-BE49-F238E27FC236}">
                <a16:creationId xmlns:a16="http://schemas.microsoft.com/office/drawing/2014/main" id="{6ECC1AD3-CED4-0570-3A28-390C46453542}"/>
              </a:ext>
            </a:extLst>
          </p:cNvPr>
          <p:cNvSpPr>
            <a:spLocks/>
          </p:cNvSpPr>
          <p:nvPr/>
        </p:nvSpPr>
        <p:spPr>
          <a:xfrm rot="5400000">
            <a:off x="2970273" y="5707097"/>
            <a:ext cx="86889" cy="166140"/>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5" name="Ορθογώνιο 112">
            <a:extLst>
              <a:ext uri="{FF2B5EF4-FFF2-40B4-BE49-F238E27FC236}">
                <a16:creationId xmlns:a16="http://schemas.microsoft.com/office/drawing/2014/main" id="{C49B81A9-A299-5A81-89BE-A4D0D40D67FE}"/>
              </a:ext>
            </a:extLst>
          </p:cNvPr>
          <p:cNvSpPr>
            <a:spLocks/>
          </p:cNvSpPr>
          <p:nvPr/>
        </p:nvSpPr>
        <p:spPr>
          <a:xfrm rot="5400000">
            <a:off x="3405924" y="4671178"/>
            <a:ext cx="86889" cy="166140"/>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Ορθογώνιο 112">
            <a:extLst>
              <a:ext uri="{FF2B5EF4-FFF2-40B4-BE49-F238E27FC236}">
                <a16:creationId xmlns:a16="http://schemas.microsoft.com/office/drawing/2014/main" id="{7EE70730-1F16-5507-1E01-2EB700E19CCC}"/>
              </a:ext>
            </a:extLst>
          </p:cNvPr>
          <p:cNvSpPr>
            <a:spLocks/>
          </p:cNvSpPr>
          <p:nvPr/>
        </p:nvSpPr>
        <p:spPr>
          <a:xfrm rot="5400000">
            <a:off x="3405924" y="4827497"/>
            <a:ext cx="86889" cy="166140"/>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3" name="Ορθογώνιο 112">
            <a:extLst>
              <a:ext uri="{FF2B5EF4-FFF2-40B4-BE49-F238E27FC236}">
                <a16:creationId xmlns:a16="http://schemas.microsoft.com/office/drawing/2014/main" id="{A33C6533-E30E-7C4C-64E9-F42940A2088D}"/>
              </a:ext>
            </a:extLst>
          </p:cNvPr>
          <p:cNvSpPr>
            <a:spLocks/>
          </p:cNvSpPr>
          <p:nvPr/>
        </p:nvSpPr>
        <p:spPr>
          <a:xfrm rot="5400000">
            <a:off x="3405923" y="4970676"/>
            <a:ext cx="86889" cy="166140"/>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5" name="Ορθογώνιο 112">
            <a:extLst>
              <a:ext uri="{FF2B5EF4-FFF2-40B4-BE49-F238E27FC236}">
                <a16:creationId xmlns:a16="http://schemas.microsoft.com/office/drawing/2014/main" id="{23895050-F624-1E46-08D8-D7B3E53B7E84}"/>
              </a:ext>
            </a:extLst>
          </p:cNvPr>
          <p:cNvSpPr>
            <a:spLocks/>
          </p:cNvSpPr>
          <p:nvPr/>
        </p:nvSpPr>
        <p:spPr>
          <a:xfrm rot="5400000">
            <a:off x="3405924" y="5123077"/>
            <a:ext cx="86889" cy="166140"/>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9" name="Ορθογώνιο 112">
            <a:extLst>
              <a:ext uri="{FF2B5EF4-FFF2-40B4-BE49-F238E27FC236}">
                <a16:creationId xmlns:a16="http://schemas.microsoft.com/office/drawing/2014/main" id="{12391A9E-1C08-D353-D7A2-7240776E9770}"/>
              </a:ext>
            </a:extLst>
          </p:cNvPr>
          <p:cNvSpPr>
            <a:spLocks/>
          </p:cNvSpPr>
          <p:nvPr/>
        </p:nvSpPr>
        <p:spPr>
          <a:xfrm rot="5400000">
            <a:off x="3405925" y="5255199"/>
            <a:ext cx="86889" cy="166140"/>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0" name="Ορθογώνιο 112">
            <a:extLst>
              <a:ext uri="{FF2B5EF4-FFF2-40B4-BE49-F238E27FC236}">
                <a16:creationId xmlns:a16="http://schemas.microsoft.com/office/drawing/2014/main" id="{F48D3894-0E39-055C-E8FF-C28122BDA38F}"/>
              </a:ext>
            </a:extLst>
          </p:cNvPr>
          <p:cNvSpPr>
            <a:spLocks/>
          </p:cNvSpPr>
          <p:nvPr/>
        </p:nvSpPr>
        <p:spPr>
          <a:xfrm rot="5400000">
            <a:off x="3405925" y="5411518"/>
            <a:ext cx="86889" cy="166140"/>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1" name="Ορθογώνιο 112">
            <a:extLst>
              <a:ext uri="{FF2B5EF4-FFF2-40B4-BE49-F238E27FC236}">
                <a16:creationId xmlns:a16="http://schemas.microsoft.com/office/drawing/2014/main" id="{935D5568-8492-E6CB-BEC5-66551D900D14}"/>
              </a:ext>
            </a:extLst>
          </p:cNvPr>
          <p:cNvSpPr>
            <a:spLocks/>
          </p:cNvSpPr>
          <p:nvPr/>
        </p:nvSpPr>
        <p:spPr>
          <a:xfrm rot="5400000">
            <a:off x="3405924" y="5554697"/>
            <a:ext cx="86889" cy="166140"/>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2" name="Ορθογώνιο 112">
            <a:extLst>
              <a:ext uri="{FF2B5EF4-FFF2-40B4-BE49-F238E27FC236}">
                <a16:creationId xmlns:a16="http://schemas.microsoft.com/office/drawing/2014/main" id="{EE755E0E-9D93-B36B-65D6-4209B0D36476}"/>
              </a:ext>
            </a:extLst>
          </p:cNvPr>
          <p:cNvSpPr>
            <a:spLocks/>
          </p:cNvSpPr>
          <p:nvPr/>
        </p:nvSpPr>
        <p:spPr>
          <a:xfrm rot="5400000">
            <a:off x="3405925" y="5707098"/>
            <a:ext cx="86889" cy="166140"/>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5" name="Ορθογώνιο 112">
            <a:extLst>
              <a:ext uri="{FF2B5EF4-FFF2-40B4-BE49-F238E27FC236}">
                <a16:creationId xmlns:a16="http://schemas.microsoft.com/office/drawing/2014/main" id="{213564DF-1517-03EE-D048-042F5878712B}"/>
              </a:ext>
            </a:extLst>
          </p:cNvPr>
          <p:cNvSpPr>
            <a:spLocks/>
          </p:cNvSpPr>
          <p:nvPr/>
        </p:nvSpPr>
        <p:spPr>
          <a:xfrm rot="5400000">
            <a:off x="3583734" y="2995248"/>
            <a:ext cx="101623" cy="343675"/>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6" name="Ορθογώνιο 112">
            <a:extLst>
              <a:ext uri="{FF2B5EF4-FFF2-40B4-BE49-F238E27FC236}">
                <a16:creationId xmlns:a16="http://schemas.microsoft.com/office/drawing/2014/main" id="{CA683A4B-47D8-76C1-B3C5-2B45C48F53B8}"/>
              </a:ext>
            </a:extLst>
          </p:cNvPr>
          <p:cNvSpPr>
            <a:spLocks/>
          </p:cNvSpPr>
          <p:nvPr/>
        </p:nvSpPr>
        <p:spPr>
          <a:xfrm rot="5400000">
            <a:off x="2759171" y="2972980"/>
            <a:ext cx="101623" cy="343675"/>
          </a:xfrm>
          <a:prstGeom prst="rect">
            <a:avLst/>
          </a:prstGeom>
          <a:solidFill>
            <a:srgbClr val="D1CBBD"/>
          </a:solidFill>
          <a:ln>
            <a:solidFill>
              <a:srgbClr val="18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1" name="Oval 100">
            <a:extLst>
              <a:ext uri="{FF2B5EF4-FFF2-40B4-BE49-F238E27FC236}">
                <a16:creationId xmlns:a16="http://schemas.microsoft.com/office/drawing/2014/main" id="{E1E8023A-7E7B-A96D-3AC7-93C6DB097A01}"/>
              </a:ext>
            </a:extLst>
          </p:cNvPr>
          <p:cNvSpPr>
            <a:spLocks noGrp="1" noRot="1" noMove="1" noResize="1" noEditPoints="1" noAdjustHandles="1" noChangeArrowheads="1" noChangeShapeType="1"/>
          </p:cNvSpPr>
          <p:nvPr/>
        </p:nvSpPr>
        <p:spPr>
          <a:xfrm>
            <a:off x="3162239" y="2874519"/>
            <a:ext cx="100543" cy="167799"/>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2" name="Rectangle 101">
            <a:extLst>
              <a:ext uri="{FF2B5EF4-FFF2-40B4-BE49-F238E27FC236}">
                <a16:creationId xmlns:a16="http://schemas.microsoft.com/office/drawing/2014/main" id="{BAE87F76-E6E8-36CC-DB49-361A7A90FD12}"/>
              </a:ext>
            </a:extLst>
          </p:cNvPr>
          <p:cNvSpPr/>
          <p:nvPr/>
        </p:nvSpPr>
        <p:spPr>
          <a:xfrm>
            <a:off x="3071559" y="2858069"/>
            <a:ext cx="281901" cy="770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8" name="Oval 37">
            <a:extLst>
              <a:ext uri="{FF2B5EF4-FFF2-40B4-BE49-F238E27FC236}">
                <a16:creationId xmlns:a16="http://schemas.microsoft.com/office/drawing/2014/main" id="{B6EE112A-C6D6-1ED8-023B-0E1AC6BD5435}"/>
              </a:ext>
            </a:extLst>
          </p:cNvPr>
          <p:cNvSpPr/>
          <p:nvPr/>
        </p:nvSpPr>
        <p:spPr>
          <a:xfrm>
            <a:off x="1942592" y="1226660"/>
            <a:ext cx="45719" cy="45719"/>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0" name="Oval 39">
            <a:extLst>
              <a:ext uri="{FF2B5EF4-FFF2-40B4-BE49-F238E27FC236}">
                <a16:creationId xmlns:a16="http://schemas.microsoft.com/office/drawing/2014/main" id="{39190817-280A-E699-5ECA-10D2F7FEDA76}"/>
              </a:ext>
            </a:extLst>
          </p:cNvPr>
          <p:cNvSpPr/>
          <p:nvPr/>
        </p:nvSpPr>
        <p:spPr>
          <a:xfrm>
            <a:off x="1928522" y="1307464"/>
            <a:ext cx="45719" cy="45719"/>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1" name="Oval 40">
            <a:extLst>
              <a:ext uri="{FF2B5EF4-FFF2-40B4-BE49-F238E27FC236}">
                <a16:creationId xmlns:a16="http://schemas.microsoft.com/office/drawing/2014/main" id="{75E68BD7-F2D5-2F14-3502-E0202BBCAAD5}"/>
              </a:ext>
            </a:extLst>
          </p:cNvPr>
          <p:cNvSpPr/>
          <p:nvPr/>
        </p:nvSpPr>
        <p:spPr>
          <a:xfrm>
            <a:off x="2035215" y="1340284"/>
            <a:ext cx="45719" cy="45719"/>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3" name="Oval 42">
            <a:extLst>
              <a:ext uri="{FF2B5EF4-FFF2-40B4-BE49-F238E27FC236}">
                <a16:creationId xmlns:a16="http://schemas.microsoft.com/office/drawing/2014/main" id="{FE4E9ADB-BA93-DE4B-931D-4C4D78E44C3B}"/>
              </a:ext>
            </a:extLst>
          </p:cNvPr>
          <p:cNvSpPr/>
          <p:nvPr/>
        </p:nvSpPr>
        <p:spPr>
          <a:xfrm>
            <a:off x="1998769" y="1280818"/>
            <a:ext cx="45719" cy="45719"/>
          </a:xfrm>
          <a:prstGeom prst="ellipse">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5" name="Oval 44">
            <a:extLst>
              <a:ext uri="{FF2B5EF4-FFF2-40B4-BE49-F238E27FC236}">
                <a16:creationId xmlns:a16="http://schemas.microsoft.com/office/drawing/2014/main" id="{A09DCE91-6C9D-1F44-CC50-3917D9077F2C}"/>
              </a:ext>
            </a:extLst>
          </p:cNvPr>
          <p:cNvSpPr/>
          <p:nvPr/>
        </p:nvSpPr>
        <p:spPr>
          <a:xfrm>
            <a:off x="2044488" y="1220587"/>
            <a:ext cx="45719" cy="45719"/>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3" name="Oval 102">
            <a:extLst>
              <a:ext uri="{FF2B5EF4-FFF2-40B4-BE49-F238E27FC236}">
                <a16:creationId xmlns:a16="http://schemas.microsoft.com/office/drawing/2014/main" id="{2E07D7E3-14BA-C3E8-B758-FF3A2057308F}"/>
              </a:ext>
            </a:extLst>
          </p:cNvPr>
          <p:cNvSpPr/>
          <p:nvPr/>
        </p:nvSpPr>
        <p:spPr>
          <a:xfrm>
            <a:off x="3177638" y="2974519"/>
            <a:ext cx="45719" cy="45719"/>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4" name="Oval 103">
            <a:extLst>
              <a:ext uri="{FF2B5EF4-FFF2-40B4-BE49-F238E27FC236}">
                <a16:creationId xmlns:a16="http://schemas.microsoft.com/office/drawing/2014/main" id="{FE1A2901-3A3B-4FDA-A81C-C7A91308331B}"/>
              </a:ext>
            </a:extLst>
          </p:cNvPr>
          <p:cNvSpPr/>
          <p:nvPr/>
        </p:nvSpPr>
        <p:spPr>
          <a:xfrm>
            <a:off x="3199268" y="2971588"/>
            <a:ext cx="45719" cy="45719"/>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8" name="Oval 107">
            <a:extLst>
              <a:ext uri="{FF2B5EF4-FFF2-40B4-BE49-F238E27FC236}">
                <a16:creationId xmlns:a16="http://schemas.microsoft.com/office/drawing/2014/main" id="{0E27846E-3DD9-F304-0DC1-E109139557BC}"/>
              </a:ext>
            </a:extLst>
          </p:cNvPr>
          <p:cNvSpPr/>
          <p:nvPr/>
        </p:nvSpPr>
        <p:spPr>
          <a:xfrm>
            <a:off x="3187032" y="2952606"/>
            <a:ext cx="45719" cy="45719"/>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5" name="TextBox 114">
            <a:extLst>
              <a:ext uri="{FF2B5EF4-FFF2-40B4-BE49-F238E27FC236}">
                <a16:creationId xmlns:a16="http://schemas.microsoft.com/office/drawing/2014/main" id="{5266BF4E-2485-FA02-F1E7-5D62975393F3}"/>
              </a:ext>
            </a:extLst>
          </p:cNvPr>
          <p:cNvSpPr txBox="1">
            <a:spLocks/>
          </p:cNvSpPr>
          <p:nvPr/>
        </p:nvSpPr>
        <p:spPr>
          <a:xfrm>
            <a:off x="5621875" y="3787959"/>
            <a:ext cx="1973373" cy="584775"/>
          </a:xfrm>
          <a:prstGeom prst="rect">
            <a:avLst/>
          </a:prstGeom>
          <a:noFill/>
        </p:spPr>
        <p:txBody>
          <a:bodyPr wrap="square" rtlCol="0">
            <a:spAutoFit/>
          </a:bodyPr>
          <a:lstStyle/>
          <a:p>
            <a:r>
              <a:rPr lang="en-US" sz="1600" dirty="0">
                <a:solidFill>
                  <a:schemeClr val="bg2">
                    <a:lumMod val="10000"/>
                  </a:schemeClr>
                </a:solidFill>
              </a:rPr>
              <a:t>Spectroscopy </a:t>
            </a:r>
          </a:p>
          <a:p>
            <a:r>
              <a:rPr lang="en-US" sz="1600" dirty="0">
                <a:solidFill>
                  <a:schemeClr val="bg2">
                    <a:lumMod val="10000"/>
                  </a:schemeClr>
                </a:solidFill>
              </a:rPr>
              <a:t>laser</a:t>
            </a:r>
            <a:endParaRPr lang="el-GR" sz="1600" dirty="0">
              <a:solidFill>
                <a:schemeClr val="bg2">
                  <a:lumMod val="10000"/>
                </a:schemeClr>
              </a:solidFill>
            </a:endParaRPr>
          </a:p>
        </p:txBody>
      </p:sp>
      <p:sp>
        <p:nvSpPr>
          <p:cNvPr id="116" name="TextBox 115">
            <a:extLst>
              <a:ext uri="{FF2B5EF4-FFF2-40B4-BE49-F238E27FC236}">
                <a16:creationId xmlns:a16="http://schemas.microsoft.com/office/drawing/2014/main" id="{5F2C1291-DEEB-0403-7C79-A68774D729C5}"/>
              </a:ext>
            </a:extLst>
          </p:cNvPr>
          <p:cNvSpPr txBox="1">
            <a:spLocks/>
          </p:cNvSpPr>
          <p:nvPr/>
        </p:nvSpPr>
        <p:spPr>
          <a:xfrm>
            <a:off x="9754884" y="3325902"/>
            <a:ext cx="860319" cy="338554"/>
          </a:xfrm>
          <a:prstGeom prst="rect">
            <a:avLst/>
          </a:prstGeom>
          <a:noFill/>
        </p:spPr>
        <p:txBody>
          <a:bodyPr wrap="square" rtlCol="0">
            <a:spAutoFit/>
          </a:bodyPr>
          <a:lstStyle/>
          <a:p>
            <a:pPr algn="ctr"/>
            <a:r>
              <a:rPr lang="en-US" sz="1600" dirty="0">
                <a:solidFill>
                  <a:schemeClr val="bg2">
                    <a:lumMod val="10000"/>
                  </a:schemeClr>
                </a:solidFill>
              </a:rPr>
              <a:t>PMT</a:t>
            </a:r>
            <a:endParaRPr lang="el-GR" sz="1600" dirty="0">
              <a:solidFill>
                <a:schemeClr val="bg2">
                  <a:lumMod val="10000"/>
                </a:schemeClr>
              </a:solidFill>
            </a:endParaRPr>
          </a:p>
        </p:txBody>
      </p:sp>
      <p:sp>
        <p:nvSpPr>
          <p:cNvPr id="117" name="Ορθογώνιο 16">
            <a:extLst>
              <a:ext uri="{FF2B5EF4-FFF2-40B4-BE49-F238E27FC236}">
                <a16:creationId xmlns:a16="http://schemas.microsoft.com/office/drawing/2014/main" id="{6E0E53B9-7848-96FA-DAEE-CBEB5623B9D6}"/>
              </a:ext>
            </a:extLst>
          </p:cNvPr>
          <p:cNvSpPr/>
          <p:nvPr/>
        </p:nvSpPr>
        <p:spPr>
          <a:xfrm>
            <a:off x="9871560" y="3310513"/>
            <a:ext cx="619978" cy="33855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Ορθογώνιο 16">
            <a:extLst>
              <a:ext uri="{FF2B5EF4-FFF2-40B4-BE49-F238E27FC236}">
                <a16:creationId xmlns:a16="http://schemas.microsoft.com/office/drawing/2014/main" id="{CEF1FFD0-8C03-4BB4-00C9-2A8E2363ED02}"/>
              </a:ext>
            </a:extLst>
          </p:cNvPr>
          <p:cNvSpPr/>
          <p:nvPr/>
        </p:nvSpPr>
        <p:spPr>
          <a:xfrm>
            <a:off x="9876031" y="3751346"/>
            <a:ext cx="1050625" cy="33855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TextBox 11">
            <a:extLst>
              <a:ext uri="{FF2B5EF4-FFF2-40B4-BE49-F238E27FC236}">
                <a16:creationId xmlns:a16="http://schemas.microsoft.com/office/drawing/2014/main" id="{32EE2C01-9F90-5B24-2AC2-B9A198FACEF9}"/>
              </a:ext>
            </a:extLst>
          </p:cNvPr>
          <p:cNvSpPr txBox="1"/>
          <p:nvPr/>
        </p:nvSpPr>
        <p:spPr>
          <a:xfrm>
            <a:off x="9860906" y="3764819"/>
            <a:ext cx="1050626" cy="338554"/>
          </a:xfrm>
          <a:prstGeom prst="rect">
            <a:avLst/>
          </a:prstGeom>
          <a:noFill/>
        </p:spPr>
        <p:txBody>
          <a:bodyPr wrap="square">
            <a:spAutoFit/>
          </a:bodyPr>
          <a:lstStyle/>
          <a:p>
            <a:r>
              <a:rPr lang="en-US" sz="1600">
                <a:solidFill>
                  <a:schemeClr val="bg2">
                    <a:lumMod val="10000"/>
                  </a:schemeClr>
                </a:solidFill>
              </a:rPr>
              <a:t>CAMERA</a:t>
            </a:r>
            <a:endParaRPr lang="en-BE" sz="1600"/>
          </a:p>
        </p:txBody>
      </p:sp>
      <p:sp>
        <p:nvSpPr>
          <p:cNvPr id="6" name="TextBox 5">
            <a:extLst>
              <a:ext uri="{FF2B5EF4-FFF2-40B4-BE49-F238E27FC236}">
                <a16:creationId xmlns:a16="http://schemas.microsoft.com/office/drawing/2014/main" id="{1F66BFBB-92BE-1E85-7116-E070BF2812BF}"/>
              </a:ext>
            </a:extLst>
          </p:cNvPr>
          <p:cNvSpPr txBox="1">
            <a:spLocks/>
          </p:cNvSpPr>
          <p:nvPr/>
        </p:nvSpPr>
        <p:spPr>
          <a:xfrm>
            <a:off x="3651137" y="3496925"/>
            <a:ext cx="2304620" cy="323165"/>
          </a:xfrm>
          <a:prstGeom prst="rect">
            <a:avLst/>
          </a:prstGeom>
          <a:noFill/>
        </p:spPr>
        <p:txBody>
          <a:bodyPr wrap="square" rtlCol="0">
            <a:spAutoFit/>
          </a:bodyPr>
          <a:lstStyle/>
          <a:p>
            <a:r>
              <a:rPr lang="en-US" sz="1500" dirty="0">
                <a:solidFill>
                  <a:srgbClr val="C00000"/>
                </a:solidFill>
              </a:rPr>
              <a:t>10s of keV</a:t>
            </a:r>
            <a:endParaRPr lang="el-GR" sz="1500" dirty="0">
              <a:solidFill>
                <a:srgbClr val="C00000"/>
              </a:solidFill>
            </a:endParaRPr>
          </a:p>
        </p:txBody>
      </p:sp>
      <p:sp>
        <p:nvSpPr>
          <p:cNvPr id="13" name="TextBox 12">
            <a:extLst>
              <a:ext uri="{FF2B5EF4-FFF2-40B4-BE49-F238E27FC236}">
                <a16:creationId xmlns:a16="http://schemas.microsoft.com/office/drawing/2014/main" id="{2C25C2BF-2EED-96AB-5AB8-3BCDA8EF475C}"/>
              </a:ext>
            </a:extLst>
          </p:cNvPr>
          <p:cNvSpPr txBox="1">
            <a:spLocks/>
          </p:cNvSpPr>
          <p:nvPr/>
        </p:nvSpPr>
        <p:spPr>
          <a:xfrm>
            <a:off x="3712179" y="4491068"/>
            <a:ext cx="2304620" cy="323165"/>
          </a:xfrm>
          <a:prstGeom prst="rect">
            <a:avLst/>
          </a:prstGeom>
          <a:noFill/>
        </p:spPr>
        <p:txBody>
          <a:bodyPr wrap="square" rtlCol="0">
            <a:spAutoFit/>
          </a:bodyPr>
          <a:lstStyle/>
          <a:p>
            <a:r>
              <a:rPr lang="en-US" sz="1500" dirty="0">
                <a:solidFill>
                  <a:srgbClr val="C00000"/>
                </a:solidFill>
              </a:rPr>
              <a:t>Few eV</a:t>
            </a:r>
            <a:endParaRPr lang="el-GR" sz="1500" dirty="0">
              <a:solidFill>
                <a:srgbClr val="C00000"/>
              </a:solidFill>
            </a:endParaRPr>
          </a:p>
        </p:txBody>
      </p:sp>
      <p:cxnSp>
        <p:nvCxnSpPr>
          <p:cNvPr id="24" name="Straight Connector 23">
            <a:extLst>
              <a:ext uri="{FF2B5EF4-FFF2-40B4-BE49-F238E27FC236}">
                <a16:creationId xmlns:a16="http://schemas.microsoft.com/office/drawing/2014/main" id="{206A08FE-E22D-64AA-F671-74459560DD40}"/>
              </a:ext>
            </a:extLst>
          </p:cNvPr>
          <p:cNvCxnSpPr>
            <a:cxnSpLocks/>
          </p:cNvCxnSpPr>
          <p:nvPr/>
        </p:nvCxnSpPr>
        <p:spPr>
          <a:xfrm flipV="1">
            <a:off x="3931350" y="2691662"/>
            <a:ext cx="2474530" cy="2747437"/>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65AAFE1-C653-0317-22C3-62E865110FC0}"/>
              </a:ext>
            </a:extLst>
          </p:cNvPr>
          <p:cNvCxnSpPr>
            <a:cxnSpLocks/>
          </p:cNvCxnSpPr>
          <p:nvPr/>
        </p:nvCxnSpPr>
        <p:spPr>
          <a:xfrm flipV="1">
            <a:off x="3973327" y="4491068"/>
            <a:ext cx="2495206" cy="1324831"/>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4FA1AEF8-2455-7655-C600-0E2299943017}"/>
              </a:ext>
            </a:extLst>
          </p:cNvPr>
          <p:cNvSpPr txBox="1">
            <a:spLocks/>
          </p:cNvSpPr>
          <p:nvPr/>
        </p:nvSpPr>
        <p:spPr>
          <a:xfrm rot="16200000">
            <a:off x="8783909" y="2835571"/>
            <a:ext cx="1480197" cy="369332"/>
          </a:xfrm>
          <a:prstGeom prst="rect">
            <a:avLst/>
          </a:prstGeom>
          <a:noFill/>
        </p:spPr>
        <p:txBody>
          <a:bodyPr wrap="square" rtlCol="0">
            <a:spAutoFit/>
          </a:bodyPr>
          <a:lstStyle/>
          <a:p>
            <a:pPr algn="ctr"/>
            <a:r>
              <a:rPr lang="en-US" b="1" dirty="0">
                <a:solidFill>
                  <a:schemeClr val="bg2">
                    <a:lumMod val="10000"/>
                  </a:schemeClr>
                </a:solidFill>
              </a:rPr>
              <a:t>5.5 cm</a:t>
            </a:r>
            <a:endParaRPr lang="el-GR" b="1" dirty="0">
              <a:solidFill>
                <a:schemeClr val="bg2">
                  <a:lumMod val="10000"/>
                </a:schemeClr>
              </a:solidFill>
            </a:endParaRPr>
          </a:p>
        </p:txBody>
      </p:sp>
      <p:pic>
        <p:nvPicPr>
          <p:cNvPr id="9" name="Picture 8" descr="A blue dot pattern on a black background&#10;&#10;AI-generated content may be incorrect.">
            <a:extLst>
              <a:ext uri="{FF2B5EF4-FFF2-40B4-BE49-F238E27FC236}">
                <a16:creationId xmlns:a16="http://schemas.microsoft.com/office/drawing/2014/main" id="{F2C3E488-EE95-856E-6C54-37E5B94B0AD8}"/>
              </a:ext>
            </a:extLst>
          </p:cNvPr>
          <p:cNvPicPr>
            <a:picLocks noChangeAspect="1"/>
          </p:cNvPicPr>
          <p:nvPr/>
        </p:nvPicPr>
        <p:blipFill>
          <a:blip r:embed="rId4"/>
          <a:srcRect l="26575" t="10711" r="26743" b="7751"/>
          <a:stretch>
            <a:fillRect/>
          </a:stretch>
        </p:blipFill>
        <p:spPr>
          <a:xfrm rot="10800000">
            <a:off x="11046688" y="2413524"/>
            <a:ext cx="937738" cy="1959210"/>
          </a:xfrm>
          <a:prstGeom prst="rect">
            <a:avLst/>
          </a:prstGeom>
        </p:spPr>
      </p:pic>
      <p:sp>
        <p:nvSpPr>
          <p:cNvPr id="14" name="Τίτλος 4">
            <a:extLst>
              <a:ext uri="{FF2B5EF4-FFF2-40B4-BE49-F238E27FC236}">
                <a16:creationId xmlns:a16="http://schemas.microsoft.com/office/drawing/2014/main" id="{9BE896FA-F714-A047-ADE4-41F784769783}"/>
              </a:ext>
            </a:extLst>
          </p:cNvPr>
          <p:cNvSpPr txBox="1">
            <a:spLocks/>
          </p:cNvSpPr>
          <p:nvPr/>
        </p:nvSpPr>
        <p:spPr>
          <a:xfrm>
            <a:off x="575999" y="207037"/>
            <a:ext cx="4250001" cy="791254"/>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en-US" dirty="0"/>
              <a:t>Working Principle</a:t>
            </a:r>
            <a:endParaRPr lang="el-GR" dirty="0"/>
          </a:p>
        </p:txBody>
      </p:sp>
      <p:sp>
        <p:nvSpPr>
          <p:cNvPr id="10" name="Footer Placeholder 3">
            <a:extLst>
              <a:ext uri="{FF2B5EF4-FFF2-40B4-BE49-F238E27FC236}">
                <a16:creationId xmlns:a16="http://schemas.microsoft.com/office/drawing/2014/main" id="{F83B94A4-7B94-FF67-BDDE-0E086DC9FC7D}"/>
              </a:ext>
            </a:extLst>
          </p:cNvPr>
          <p:cNvSpPr>
            <a:spLocks noGrp="1"/>
          </p:cNvSpPr>
          <p:nvPr>
            <p:ph type="ftr" sz="quarter" idx="11"/>
          </p:nvPr>
        </p:nvSpPr>
        <p:spPr>
          <a:xfrm>
            <a:off x="6033600" y="6210000"/>
            <a:ext cx="4993200" cy="648000"/>
          </a:xfrm>
        </p:spPr>
        <p:txBody>
          <a:bodyPr/>
          <a:lstStyle/>
          <a:p>
            <a:r>
              <a:rPr lang="nl-NL" dirty="0" err="1"/>
              <a:t>Institute</a:t>
            </a:r>
            <a:r>
              <a:rPr lang="nl-NL" dirty="0"/>
              <a:t> </a:t>
            </a:r>
            <a:r>
              <a:rPr lang="nl-NL" dirty="0" err="1"/>
              <a:t>for</a:t>
            </a:r>
            <a:r>
              <a:rPr lang="nl-NL" dirty="0"/>
              <a:t> </a:t>
            </a:r>
            <a:r>
              <a:rPr lang="nl-NL" dirty="0" err="1"/>
              <a:t>Nuclear</a:t>
            </a:r>
            <a:r>
              <a:rPr lang="nl-NL" dirty="0"/>
              <a:t> </a:t>
            </a:r>
            <a:r>
              <a:rPr lang="nl-NL" dirty="0" err="1"/>
              <a:t>and</a:t>
            </a:r>
            <a:r>
              <a:rPr lang="nl-NL" dirty="0"/>
              <a:t> </a:t>
            </a:r>
            <a:r>
              <a:rPr lang="nl-NL" dirty="0" err="1"/>
              <a:t>Radiation</a:t>
            </a:r>
            <a:r>
              <a:rPr lang="nl-NL" dirty="0"/>
              <a:t> </a:t>
            </a:r>
            <a:r>
              <a:rPr lang="nl-NL" dirty="0" err="1"/>
              <a:t>Physics</a:t>
            </a:r>
            <a:r>
              <a:rPr lang="nl-NL" dirty="0"/>
              <a:t>, KU Leuven</a:t>
            </a:r>
          </a:p>
        </p:txBody>
      </p:sp>
      <p:sp>
        <p:nvSpPr>
          <p:cNvPr id="3" name="TextBox 2">
            <a:extLst>
              <a:ext uri="{FF2B5EF4-FFF2-40B4-BE49-F238E27FC236}">
                <a16:creationId xmlns:a16="http://schemas.microsoft.com/office/drawing/2014/main" id="{F3190876-D88B-F3BF-077A-574DA0D46500}"/>
              </a:ext>
            </a:extLst>
          </p:cNvPr>
          <p:cNvSpPr txBox="1">
            <a:spLocks/>
          </p:cNvSpPr>
          <p:nvPr/>
        </p:nvSpPr>
        <p:spPr>
          <a:xfrm>
            <a:off x="6673438" y="5672948"/>
            <a:ext cx="4942562" cy="400110"/>
          </a:xfrm>
          <a:prstGeom prst="rect">
            <a:avLst/>
          </a:prstGeom>
          <a:noFill/>
        </p:spPr>
        <p:txBody>
          <a:bodyPr wrap="square" rtlCol="0">
            <a:spAutoFit/>
          </a:bodyPr>
          <a:lstStyle/>
          <a:p>
            <a:r>
              <a:rPr lang="en-US" sz="2000" dirty="0"/>
              <a:t>Cooling to </a:t>
            </a:r>
            <a:r>
              <a:rPr lang="en-US" sz="2000" b="1" dirty="0"/>
              <a:t>10s of </a:t>
            </a:r>
            <a:r>
              <a:rPr lang="en-US" sz="2000" b="1" dirty="0" err="1"/>
              <a:t>mK</a:t>
            </a:r>
            <a:r>
              <a:rPr lang="en-US" sz="2000" b="1" dirty="0"/>
              <a:t> </a:t>
            </a:r>
            <a:r>
              <a:rPr lang="en-US" sz="2000" dirty="0"/>
              <a:t>in </a:t>
            </a:r>
            <a:r>
              <a:rPr lang="en-US" sz="2000" b="1" dirty="0"/>
              <a:t>few seconds !!!</a:t>
            </a:r>
            <a:endParaRPr lang="el-GR" sz="2000" b="1" dirty="0"/>
          </a:p>
        </p:txBody>
      </p:sp>
    </p:spTree>
    <p:extLst>
      <p:ext uri="{BB962C8B-B14F-4D97-AF65-F5344CB8AC3E}">
        <p14:creationId xmlns:p14="http://schemas.microsoft.com/office/powerpoint/2010/main" val="1583655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A6E55-D9D7-7CE7-FAA0-A4CDF027506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09ABE34-212C-B1C0-C535-DE608359BAF0}"/>
              </a:ext>
            </a:extLst>
          </p:cNvPr>
          <p:cNvSpPr>
            <a:spLocks noGrp="1"/>
          </p:cNvSpPr>
          <p:nvPr>
            <p:ph type="sldNum" sz="quarter" idx="12"/>
          </p:nvPr>
        </p:nvSpPr>
        <p:spPr/>
        <p:txBody>
          <a:bodyPr/>
          <a:lstStyle/>
          <a:p>
            <a:fld id="{0A297500-7527-634B-90F4-69D0994C32B4}" type="slidenum">
              <a:rPr lang="nl-NL" smtClean="0"/>
              <a:pPr/>
              <a:t>12</a:t>
            </a:fld>
            <a:endParaRPr lang="nl-NL"/>
          </a:p>
        </p:txBody>
      </p:sp>
      <p:sp>
        <p:nvSpPr>
          <p:cNvPr id="14" name="Title 1">
            <a:extLst>
              <a:ext uri="{FF2B5EF4-FFF2-40B4-BE49-F238E27FC236}">
                <a16:creationId xmlns:a16="http://schemas.microsoft.com/office/drawing/2014/main" id="{FEC1C257-051F-292F-D95B-EAF9A1018896}"/>
              </a:ext>
            </a:extLst>
          </p:cNvPr>
          <p:cNvSpPr>
            <a:spLocks noGrp="1"/>
          </p:cNvSpPr>
          <p:nvPr>
            <p:ph type="title"/>
          </p:nvPr>
        </p:nvSpPr>
        <p:spPr>
          <a:xfrm>
            <a:off x="576000" y="301681"/>
            <a:ext cx="11297232" cy="850464"/>
          </a:xfrm>
        </p:spPr>
        <p:txBody>
          <a:bodyPr>
            <a:noAutofit/>
          </a:bodyPr>
          <a:lstStyle/>
          <a:p>
            <a:r>
              <a:rPr lang="en-US" sz="3200" dirty="0"/>
              <a:t>Data from Leuven STRIPE</a:t>
            </a:r>
            <a:endParaRPr lang="nl-NL" sz="3200" dirty="0"/>
          </a:p>
        </p:txBody>
      </p:sp>
      <p:sp>
        <p:nvSpPr>
          <p:cNvPr id="6" name="Footer Placeholder 3">
            <a:extLst>
              <a:ext uri="{FF2B5EF4-FFF2-40B4-BE49-F238E27FC236}">
                <a16:creationId xmlns:a16="http://schemas.microsoft.com/office/drawing/2014/main" id="{EB78DD0A-EA52-BCDF-51E6-BC0DC32D136C}"/>
              </a:ext>
            </a:extLst>
          </p:cNvPr>
          <p:cNvSpPr txBox="1">
            <a:spLocks/>
          </p:cNvSpPr>
          <p:nvPr/>
        </p:nvSpPr>
        <p:spPr>
          <a:xfrm>
            <a:off x="1244139" y="6210000"/>
            <a:ext cx="4993200" cy="648000"/>
          </a:xfrm>
          <a:prstGeom prst="rect">
            <a:avLst/>
          </a:prstGeom>
        </p:spPr>
        <p:txBody>
          <a:bodyPr vert="horz" lIns="0" tIns="0" rIns="180000" bIns="0" rtlCol="0" anchor="ctr"/>
          <a:lstStyle>
            <a:defPPr>
              <a:defRPr lang="nl-NL"/>
            </a:defPPr>
            <a:lvl1pPr marL="0" algn="r"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nl-NL" dirty="0"/>
              <a:t>Robbe Van Duyse</a:t>
            </a:r>
          </a:p>
        </p:txBody>
      </p:sp>
      <p:sp>
        <p:nvSpPr>
          <p:cNvPr id="7" name="Footer Placeholder 3">
            <a:extLst>
              <a:ext uri="{FF2B5EF4-FFF2-40B4-BE49-F238E27FC236}">
                <a16:creationId xmlns:a16="http://schemas.microsoft.com/office/drawing/2014/main" id="{02110641-5EF4-7EC0-5AF1-B24D201698E9}"/>
              </a:ext>
            </a:extLst>
          </p:cNvPr>
          <p:cNvSpPr>
            <a:spLocks noGrp="1"/>
          </p:cNvSpPr>
          <p:nvPr>
            <p:ph type="ftr" sz="quarter" idx="11"/>
          </p:nvPr>
        </p:nvSpPr>
        <p:spPr>
          <a:xfrm>
            <a:off x="6033600" y="6210000"/>
            <a:ext cx="4993200" cy="648000"/>
          </a:xfrm>
        </p:spPr>
        <p:txBody>
          <a:bodyPr/>
          <a:lstStyle/>
          <a:p>
            <a:r>
              <a:rPr lang="nl-NL" dirty="0" err="1"/>
              <a:t>Institute</a:t>
            </a:r>
            <a:r>
              <a:rPr lang="nl-NL" dirty="0"/>
              <a:t> </a:t>
            </a:r>
            <a:r>
              <a:rPr lang="nl-NL" dirty="0" err="1"/>
              <a:t>for</a:t>
            </a:r>
            <a:r>
              <a:rPr lang="nl-NL" dirty="0"/>
              <a:t> </a:t>
            </a:r>
            <a:r>
              <a:rPr lang="nl-NL" dirty="0" err="1"/>
              <a:t>Nuclear</a:t>
            </a:r>
            <a:r>
              <a:rPr lang="nl-NL" dirty="0"/>
              <a:t> </a:t>
            </a:r>
            <a:r>
              <a:rPr lang="nl-NL" dirty="0" err="1"/>
              <a:t>and</a:t>
            </a:r>
            <a:r>
              <a:rPr lang="nl-NL" dirty="0"/>
              <a:t> </a:t>
            </a:r>
            <a:r>
              <a:rPr lang="nl-NL" dirty="0" err="1"/>
              <a:t>Radiation</a:t>
            </a:r>
            <a:r>
              <a:rPr lang="nl-NL" dirty="0"/>
              <a:t> </a:t>
            </a:r>
            <a:r>
              <a:rPr lang="nl-NL" dirty="0" err="1"/>
              <a:t>Physics</a:t>
            </a:r>
            <a:r>
              <a:rPr lang="nl-NL" dirty="0"/>
              <a:t>, KU Leuven</a:t>
            </a:r>
          </a:p>
        </p:txBody>
      </p:sp>
      <p:sp>
        <p:nvSpPr>
          <p:cNvPr id="24" name="TextBox 23">
            <a:extLst>
              <a:ext uri="{FF2B5EF4-FFF2-40B4-BE49-F238E27FC236}">
                <a16:creationId xmlns:a16="http://schemas.microsoft.com/office/drawing/2014/main" id="{06EA8EEA-E104-B70B-37B5-2D79C50B3AEA}"/>
              </a:ext>
            </a:extLst>
          </p:cNvPr>
          <p:cNvSpPr txBox="1"/>
          <p:nvPr/>
        </p:nvSpPr>
        <p:spPr>
          <a:xfrm>
            <a:off x="635098" y="1210145"/>
            <a:ext cx="3992658" cy="1200329"/>
          </a:xfrm>
          <a:prstGeom prst="rect">
            <a:avLst/>
          </a:prstGeom>
          <a:noFill/>
        </p:spPr>
        <p:txBody>
          <a:bodyPr wrap="square">
            <a:spAutoFit/>
          </a:bodyPr>
          <a:lstStyle/>
          <a:p>
            <a:r>
              <a:rPr lang="en-US" sz="2400" dirty="0">
                <a:sym typeface="Wingdings" panose="05000000000000000000" pitchFamily="2" charset="2"/>
              </a:rPr>
              <a:t>Also able to drive the </a:t>
            </a:r>
            <a:r>
              <a:rPr lang="en-US" sz="2400" b="1" dirty="0">
                <a:sym typeface="Wingdings" panose="05000000000000000000" pitchFamily="2" charset="2"/>
              </a:rPr>
              <a:t>first order forbidden transition</a:t>
            </a:r>
          </a:p>
          <a:p>
            <a:endParaRPr lang="en-US" sz="2400" dirty="0">
              <a:sym typeface="Wingdings" panose="05000000000000000000" pitchFamily="2" charset="2"/>
            </a:endParaRPr>
          </a:p>
        </p:txBody>
      </p:sp>
      <p:pic>
        <p:nvPicPr>
          <p:cNvPr id="25" name="Picture 24">
            <a:extLst>
              <a:ext uri="{FF2B5EF4-FFF2-40B4-BE49-F238E27FC236}">
                <a16:creationId xmlns:a16="http://schemas.microsoft.com/office/drawing/2014/main" id="{08B6DEEB-814D-03A8-8297-6B12BE939B3A}"/>
              </a:ext>
            </a:extLst>
          </p:cNvPr>
          <p:cNvPicPr>
            <a:picLocks noChangeAspect="1"/>
          </p:cNvPicPr>
          <p:nvPr/>
        </p:nvPicPr>
        <p:blipFill>
          <a:blip r:embed="rId3"/>
          <a:stretch>
            <a:fillRect/>
          </a:stretch>
        </p:blipFill>
        <p:spPr>
          <a:xfrm>
            <a:off x="4780975" y="1225977"/>
            <a:ext cx="6245825" cy="4684369"/>
          </a:xfrm>
          <a:prstGeom prst="rect">
            <a:avLst/>
          </a:prstGeom>
        </p:spPr>
      </p:pic>
      <p:cxnSp>
        <p:nvCxnSpPr>
          <p:cNvPr id="2" name="Straight Connector 1">
            <a:extLst>
              <a:ext uri="{FF2B5EF4-FFF2-40B4-BE49-F238E27FC236}">
                <a16:creationId xmlns:a16="http://schemas.microsoft.com/office/drawing/2014/main" id="{90F0AE5C-9013-D48A-3031-40D1B69E9801}"/>
              </a:ext>
            </a:extLst>
          </p:cNvPr>
          <p:cNvCxnSpPr>
            <a:cxnSpLocks/>
          </p:cNvCxnSpPr>
          <p:nvPr/>
        </p:nvCxnSpPr>
        <p:spPr>
          <a:xfrm>
            <a:off x="889177" y="5371183"/>
            <a:ext cx="922421" cy="777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4484EBB7-E48B-343E-AF8C-E110CF2D27E3}"/>
              </a:ext>
            </a:extLst>
          </p:cNvPr>
          <p:cNvCxnSpPr>
            <a:cxnSpLocks/>
          </p:cNvCxnSpPr>
          <p:nvPr/>
        </p:nvCxnSpPr>
        <p:spPr>
          <a:xfrm>
            <a:off x="2238366" y="3527298"/>
            <a:ext cx="922421" cy="777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3CB1099-27AF-2089-9402-E81642979B52}"/>
                  </a:ext>
                </a:extLst>
              </p:cNvPr>
              <p:cNvSpPr txBox="1"/>
              <p:nvPr/>
            </p:nvSpPr>
            <p:spPr>
              <a:xfrm>
                <a:off x="3109474" y="3193997"/>
                <a:ext cx="1210731" cy="533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lang="en-BE" sz="2400" b="1" i="1" smtClean="0">
                              <a:latin typeface="Cambria Math" panose="02040503050406030204" pitchFamily="18" charset="0"/>
                            </a:rPr>
                          </m:ctrlPr>
                        </m:sPrePr>
                        <m:sub/>
                        <m:sup>
                          <m:r>
                            <a:rPr lang="en-US" sz="2400" b="1" i="1" smtClean="0">
                              <a:latin typeface="Cambria Math" panose="02040503050406030204" pitchFamily="18" charset="0"/>
                            </a:rPr>
                            <m:t>𝟐</m:t>
                          </m:r>
                        </m:sup>
                        <m:e>
                          <m:sSub>
                            <m:sSubPr>
                              <m:ctrlPr>
                                <a:rPr lang="en-BE" sz="2400" b="1" i="1" smtClean="0">
                                  <a:latin typeface="Cambria Math" panose="02040503050406030204" pitchFamily="18" charset="0"/>
                                </a:rPr>
                              </m:ctrlPr>
                            </m:sSubPr>
                            <m:e>
                              <m:r>
                                <a:rPr lang="en-US" sz="2400" b="1" i="1" smtClean="0">
                                  <a:latin typeface="Cambria Math" panose="02040503050406030204" pitchFamily="18" charset="0"/>
                                </a:rPr>
                                <m:t>𝑫</m:t>
                              </m:r>
                            </m:e>
                            <m:sub>
                              <m:r>
                                <a:rPr lang="en-US" sz="2400" b="1" i="1" smtClean="0">
                                  <a:latin typeface="Cambria Math" panose="02040503050406030204" pitchFamily="18" charset="0"/>
                                </a:rPr>
                                <m:t>𝟓</m:t>
                              </m:r>
                              <m:r>
                                <a:rPr lang="en-US" sz="2400" b="1" i="1" smtClean="0">
                                  <a:latin typeface="Cambria Math" panose="02040503050406030204" pitchFamily="18" charset="0"/>
                                </a:rPr>
                                <m:t>/</m:t>
                              </m:r>
                              <m:r>
                                <a:rPr lang="en-US" sz="2400" b="1" i="1" smtClean="0">
                                  <a:latin typeface="Cambria Math" panose="02040503050406030204" pitchFamily="18" charset="0"/>
                                </a:rPr>
                                <m:t>𝟐</m:t>
                              </m:r>
                            </m:sub>
                          </m:sSub>
                        </m:e>
                      </m:sPre>
                    </m:oMath>
                  </m:oMathPara>
                </a14:m>
                <a:endParaRPr lang="en-BE" sz="2400" b="1" dirty="0"/>
              </a:p>
            </p:txBody>
          </p:sp>
        </mc:Choice>
        <mc:Fallback xmlns="">
          <p:sp>
            <p:nvSpPr>
              <p:cNvPr id="4" name="TextBox 3">
                <a:extLst>
                  <a:ext uri="{FF2B5EF4-FFF2-40B4-BE49-F238E27FC236}">
                    <a16:creationId xmlns:a16="http://schemas.microsoft.com/office/drawing/2014/main" id="{F3CB1099-27AF-2089-9402-E81642979B52}"/>
                  </a:ext>
                </a:extLst>
              </p:cNvPr>
              <p:cNvSpPr txBox="1">
                <a:spLocks noRot="1" noChangeAspect="1" noMove="1" noResize="1" noEditPoints="1" noAdjustHandles="1" noChangeArrowheads="1" noChangeShapeType="1" noTextEdit="1"/>
              </p:cNvSpPr>
              <p:nvPr/>
            </p:nvSpPr>
            <p:spPr>
              <a:xfrm>
                <a:off x="3109474" y="3193997"/>
                <a:ext cx="1210731" cy="533800"/>
              </a:xfrm>
              <a:prstGeom prst="rect">
                <a:avLst/>
              </a:prstGeom>
              <a:blipFill>
                <a:blip r:embed="rId4"/>
                <a:stretch>
                  <a:fillRect/>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EBCDD04-B6A5-9C64-AB49-E10A8812AD22}"/>
                  </a:ext>
                </a:extLst>
              </p:cNvPr>
              <p:cNvSpPr txBox="1"/>
              <p:nvPr/>
            </p:nvSpPr>
            <p:spPr>
              <a:xfrm>
                <a:off x="745021" y="2376280"/>
                <a:ext cx="1210731" cy="533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lang="en-BE" sz="2400" b="1" i="1" smtClean="0">
                              <a:latin typeface="Cambria Math" panose="02040503050406030204" pitchFamily="18" charset="0"/>
                            </a:rPr>
                          </m:ctrlPr>
                        </m:sPrePr>
                        <m:sub/>
                        <m:sup>
                          <m:r>
                            <a:rPr lang="en-US" sz="2400" b="1" i="1" smtClean="0">
                              <a:latin typeface="Cambria Math" panose="02040503050406030204" pitchFamily="18" charset="0"/>
                            </a:rPr>
                            <m:t>𝟐</m:t>
                          </m:r>
                        </m:sup>
                        <m:e>
                          <m:sSub>
                            <m:sSubPr>
                              <m:ctrlPr>
                                <a:rPr lang="en-BE" sz="2400" b="1" i="1" smtClean="0">
                                  <a:latin typeface="Cambria Math" panose="02040503050406030204" pitchFamily="18" charset="0"/>
                                </a:rPr>
                              </m:ctrlPr>
                            </m:sSubPr>
                            <m:e>
                              <m:r>
                                <a:rPr lang="en-US" sz="2400" b="1" i="1" smtClean="0">
                                  <a:latin typeface="Cambria Math" panose="02040503050406030204" pitchFamily="18" charset="0"/>
                                </a:rPr>
                                <m:t>𝑷</m:t>
                              </m:r>
                            </m:e>
                            <m:sub>
                              <m:r>
                                <a:rPr lang="en-US" sz="2400" b="1" i="1" smtClean="0">
                                  <a:latin typeface="Cambria Math" panose="02040503050406030204" pitchFamily="18" charset="0"/>
                                </a:rPr>
                                <m:t>𝟏</m:t>
                              </m:r>
                              <m:r>
                                <a:rPr lang="en-US" sz="2400" b="1" i="1" smtClean="0">
                                  <a:latin typeface="Cambria Math" panose="02040503050406030204" pitchFamily="18" charset="0"/>
                                </a:rPr>
                                <m:t>/</m:t>
                              </m:r>
                              <m:r>
                                <a:rPr lang="en-US" sz="2400" b="1" i="1" smtClean="0">
                                  <a:latin typeface="Cambria Math" panose="02040503050406030204" pitchFamily="18" charset="0"/>
                                </a:rPr>
                                <m:t>𝟐</m:t>
                              </m:r>
                            </m:sub>
                          </m:sSub>
                        </m:e>
                      </m:sPre>
                    </m:oMath>
                  </m:oMathPara>
                </a14:m>
                <a:endParaRPr lang="en-BE" sz="2400" b="1" dirty="0"/>
              </a:p>
            </p:txBody>
          </p:sp>
        </mc:Choice>
        <mc:Fallback xmlns="">
          <p:sp>
            <p:nvSpPr>
              <p:cNvPr id="8" name="TextBox 7">
                <a:extLst>
                  <a:ext uri="{FF2B5EF4-FFF2-40B4-BE49-F238E27FC236}">
                    <a16:creationId xmlns:a16="http://schemas.microsoft.com/office/drawing/2014/main" id="{FEBCDD04-B6A5-9C64-AB49-E10A8812AD22}"/>
                  </a:ext>
                </a:extLst>
              </p:cNvPr>
              <p:cNvSpPr txBox="1">
                <a:spLocks noRot="1" noChangeAspect="1" noMove="1" noResize="1" noEditPoints="1" noAdjustHandles="1" noChangeArrowheads="1" noChangeShapeType="1" noTextEdit="1"/>
              </p:cNvSpPr>
              <p:nvPr/>
            </p:nvSpPr>
            <p:spPr>
              <a:xfrm>
                <a:off x="745021" y="2376280"/>
                <a:ext cx="1210731" cy="533800"/>
              </a:xfrm>
              <a:prstGeom prst="rect">
                <a:avLst/>
              </a:prstGeom>
              <a:blipFill>
                <a:blip r:embed="rId5"/>
                <a:stretch>
                  <a:fillRect/>
                </a:stretch>
              </a:blipFill>
            </p:spPr>
            <p:txBody>
              <a:bodyPr/>
              <a:lstStyle/>
              <a:p>
                <a:r>
                  <a:rPr lang="en-BE">
                    <a:noFill/>
                  </a:rPr>
                  <a:t> </a:t>
                </a:r>
              </a:p>
            </p:txBody>
          </p:sp>
        </mc:Fallback>
      </mc:AlternateContent>
      <p:cxnSp>
        <p:nvCxnSpPr>
          <p:cNvPr id="9" name="Straight Connector 8">
            <a:extLst>
              <a:ext uri="{FF2B5EF4-FFF2-40B4-BE49-F238E27FC236}">
                <a16:creationId xmlns:a16="http://schemas.microsoft.com/office/drawing/2014/main" id="{9080B9AD-3457-BD0E-A8C0-7F4F705CACE3}"/>
              </a:ext>
            </a:extLst>
          </p:cNvPr>
          <p:cNvCxnSpPr>
            <a:cxnSpLocks/>
          </p:cNvCxnSpPr>
          <p:nvPr/>
        </p:nvCxnSpPr>
        <p:spPr>
          <a:xfrm>
            <a:off x="889177" y="3005165"/>
            <a:ext cx="922421" cy="777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D66762B1-C64A-3550-27EB-A369FFBD369D}"/>
              </a:ext>
            </a:extLst>
          </p:cNvPr>
          <p:cNvCxnSpPr>
            <a:cxnSpLocks/>
          </p:cNvCxnSpPr>
          <p:nvPr/>
        </p:nvCxnSpPr>
        <p:spPr>
          <a:xfrm flipV="1">
            <a:off x="1344558" y="2999663"/>
            <a:ext cx="5828" cy="2379291"/>
          </a:xfrm>
          <a:prstGeom prst="line">
            <a:avLst/>
          </a:prstGeom>
          <a:ln w="38100">
            <a:solidFill>
              <a:srgbClr val="0070C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83FFD1E-6DE4-B7DF-B343-52CCE4A0E2BA}"/>
              </a:ext>
            </a:extLst>
          </p:cNvPr>
          <p:cNvCxnSpPr>
            <a:cxnSpLocks/>
          </p:cNvCxnSpPr>
          <p:nvPr/>
        </p:nvCxnSpPr>
        <p:spPr>
          <a:xfrm flipV="1">
            <a:off x="1377246" y="3535069"/>
            <a:ext cx="1322330" cy="1804222"/>
          </a:xfrm>
          <a:prstGeom prst="line">
            <a:avLst/>
          </a:prstGeom>
          <a:ln w="38100">
            <a:solidFill>
              <a:srgbClr val="FF0000"/>
            </a:solidFill>
            <a:headEnd type="none" w="med" len="med"/>
            <a:tailEnd type="triangle" w="med" len="lg"/>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28C2EFCA-A805-B9CA-E349-A0A1D7212BA3}"/>
              </a:ext>
            </a:extLst>
          </p:cNvPr>
          <p:cNvSpPr txBox="1"/>
          <p:nvPr/>
        </p:nvSpPr>
        <p:spPr>
          <a:xfrm>
            <a:off x="1901926" y="4551561"/>
            <a:ext cx="2517722" cy="400110"/>
          </a:xfrm>
          <a:prstGeom prst="rect">
            <a:avLst/>
          </a:prstGeom>
          <a:noFill/>
          <a:ln>
            <a:noFill/>
          </a:ln>
        </p:spPr>
        <p:txBody>
          <a:bodyPr wrap="square" rtlCol="0">
            <a:spAutoFit/>
          </a:bodyPr>
          <a:lstStyle/>
          <a:p>
            <a:r>
              <a:rPr lang="en-US" sz="2000" b="1" dirty="0">
                <a:solidFill>
                  <a:srgbClr val="FF0000"/>
                </a:solidFill>
              </a:rPr>
              <a:t>674nm</a:t>
            </a:r>
            <a:endParaRPr lang="en-BE" sz="2000" b="1" dirty="0">
              <a:solidFill>
                <a:srgbClr val="FF0000"/>
              </a:solidFil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1985118-CF79-8086-9304-7C3F86FC398C}"/>
                  </a:ext>
                </a:extLst>
              </p:cNvPr>
              <p:cNvSpPr txBox="1"/>
              <p:nvPr/>
            </p:nvSpPr>
            <p:spPr>
              <a:xfrm>
                <a:off x="3160787" y="3832240"/>
                <a:ext cx="1210731" cy="533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lang="en-BE" sz="2400" b="1" i="1" smtClean="0">
                              <a:latin typeface="Cambria Math" panose="02040503050406030204" pitchFamily="18" charset="0"/>
                            </a:rPr>
                          </m:ctrlPr>
                        </m:sPrePr>
                        <m:sub/>
                        <m:sup>
                          <m:r>
                            <a:rPr lang="en-US" sz="2400" b="1" i="1" smtClean="0">
                              <a:latin typeface="Cambria Math" panose="02040503050406030204" pitchFamily="18" charset="0"/>
                            </a:rPr>
                            <m:t>𝟐</m:t>
                          </m:r>
                        </m:sup>
                        <m:e>
                          <m:sSub>
                            <m:sSubPr>
                              <m:ctrlPr>
                                <a:rPr lang="en-BE" sz="2400" b="1" i="1" smtClean="0">
                                  <a:latin typeface="Cambria Math" panose="02040503050406030204" pitchFamily="18" charset="0"/>
                                </a:rPr>
                              </m:ctrlPr>
                            </m:sSubPr>
                            <m:e>
                              <m:r>
                                <a:rPr lang="en-US" sz="2400" b="1" i="1" smtClean="0">
                                  <a:latin typeface="Cambria Math" panose="02040503050406030204" pitchFamily="18" charset="0"/>
                                </a:rPr>
                                <m:t>𝑫</m:t>
                              </m:r>
                            </m:e>
                            <m:sub>
                              <m:r>
                                <a:rPr lang="en-US" sz="2400" b="1" i="1" smtClean="0">
                                  <a:latin typeface="Cambria Math" panose="02040503050406030204" pitchFamily="18" charset="0"/>
                                </a:rPr>
                                <m:t>𝟑</m:t>
                              </m:r>
                              <m:r>
                                <a:rPr lang="en-US" sz="2400" b="1" i="1" smtClean="0">
                                  <a:latin typeface="Cambria Math" panose="02040503050406030204" pitchFamily="18" charset="0"/>
                                </a:rPr>
                                <m:t>/</m:t>
                              </m:r>
                              <m:r>
                                <a:rPr lang="en-US" sz="2400" b="1" i="1" smtClean="0">
                                  <a:latin typeface="Cambria Math" panose="02040503050406030204" pitchFamily="18" charset="0"/>
                                </a:rPr>
                                <m:t>𝟐</m:t>
                              </m:r>
                            </m:sub>
                          </m:sSub>
                        </m:e>
                      </m:sPre>
                    </m:oMath>
                  </m:oMathPara>
                </a14:m>
                <a:endParaRPr lang="en-BE" sz="2400" b="1" dirty="0"/>
              </a:p>
            </p:txBody>
          </p:sp>
        </mc:Choice>
        <mc:Fallback xmlns="">
          <p:sp>
            <p:nvSpPr>
              <p:cNvPr id="13" name="TextBox 12">
                <a:extLst>
                  <a:ext uri="{FF2B5EF4-FFF2-40B4-BE49-F238E27FC236}">
                    <a16:creationId xmlns:a16="http://schemas.microsoft.com/office/drawing/2014/main" id="{31985118-CF79-8086-9304-7C3F86FC398C}"/>
                  </a:ext>
                </a:extLst>
              </p:cNvPr>
              <p:cNvSpPr txBox="1">
                <a:spLocks noRot="1" noChangeAspect="1" noMove="1" noResize="1" noEditPoints="1" noAdjustHandles="1" noChangeArrowheads="1" noChangeShapeType="1" noTextEdit="1"/>
              </p:cNvSpPr>
              <p:nvPr/>
            </p:nvSpPr>
            <p:spPr>
              <a:xfrm>
                <a:off x="3160787" y="3832240"/>
                <a:ext cx="1210731" cy="533800"/>
              </a:xfrm>
              <a:prstGeom prst="rect">
                <a:avLst/>
              </a:prstGeom>
              <a:blipFill>
                <a:blip r:embed="rId6"/>
                <a:stretch>
                  <a:fillRect/>
                </a:stretch>
              </a:blipFill>
            </p:spPr>
            <p:txBody>
              <a:bodyPr/>
              <a:lstStyle/>
              <a:p>
                <a:r>
                  <a:rPr lang="en-BE">
                    <a:noFill/>
                  </a:rPr>
                  <a:t> </a:t>
                </a:r>
              </a:p>
            </p:txBody>
          </p:sp>
        </mc:Fallback>
      </mc:AlternateContent>
      <p:cxnSp>
        <p:nvCxnSpPr>
          <p:cNvPr id="15" name="Straight Connector 14">
            <a:extLst>
              <a:ext uri="{FF2B5EF4-FFF2-40B4-BE49-F238E27FC236}">
                <a16:creationId xmlns:a16="http://schemas.microsoft.com/office/drawing/2014/main" id="{6032BA17-B70D-E224-662D-05A77BDDBB7C}"/>
              </a:ext>
            </a:extLst>
          </p:cNvPr>
          <p:cNvCxnSpPr>
            <a:cxnSpLocks/>
          </p:cNvCxnSpPr>
          <p:nvPr/>
        </p:nvCxnSpPr>
        <p:spPr>
          <a:xfrm>
            <a:off x="2238366" y="4113435"/>
            <a:ext cx="922421" cy="777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8C06565A-6DDB-FD8A-4181-59A407FCE8A6}"/>
              </a:ext>
            </a:extLst>
          </p:cNvPr>
          <p:cNvCxnSpPr>
            <a:cxnSpLocks/>
          </p:cNvCxnSpPr>
          <p:nvPr/>
        </p:nvCxnSpPr>
        <p:spPr>
          <a:xfrm flipH="1" flipV="1">
            <a:off x="1377246" y="3035832"/>
            <a:ext cx="1393450" cy="1045493"/>
          </a:xfrm>
          <a:prstGeom prst="line">
            <a:avLst/>
          </a:prstGeom>
          <a:ln w="38100">
            <a:solidFill>
              <a:srgbClr val="990033"/>
            </a:solidFill>
            <a:headEnd type="none" w="med" len="med"/>
            <a:tailEnd type="triangle" w="med" len="lg"/>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5F0E6A8F-0629-615A-2A7B-3646D8F50C0F}"/>
              </a:ext>
            </a:extLst>
          </p:cNvPr>
          <p:cNvSpPr txBox="1"/>
          <p:nvPr/>
        </p:nvSpPr>
        <p:spPr>
          <a:xfrm>
            <a:off x="1955752" y="2989962"/>
            <a:ext cx="1387094" cy="400110"/>
          </a:xfrm>
          <a:prstGeom prst="rect">
            <a:avLst/>
          </a:prstGeom>
          <a:noFill/>
        </p:spPr>
        <p:txBody>
          <a:bodyPr wrap="square" rtlCol="0">
            <a:spAutoFit/>
          </a:bodyPr>
          <a:lstStyle/>
          <a:p>
            <a:r>
              <a:rPr lang="en-US" sz="2000" b="1" dirty="0">
                <a:solidFill>
                  <a:srgbClr val="990033"/>
                </a:solidFill>
              </a:rPr>
              <a:t>Repump</a:t>
            </a:r>
            <a:endParaRPr lang="en-BE" sz="2000" b="1" dirty="0">
              <a:solidFill>
                <a:srgbClr val="990033"/>
              </a:solidFill>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A58E668-02D6-25A5-A7D9-86C6FF9BA1C7}"/>
                  </a:ext>
                </a:extLst>
              </p:cNvPr>
              <p:cNvSpPr txBox="1"/>
              <p:nvPr/>
            </p:nvSpPr>
            <p:spPr>
              <a:xfrm>
                <a:off x="1719450" y="5161371"/>
                <a:ext cx="1210731" cy="533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lang="en-BE" sz="2400" b="1" i="1" smtClean="0">
                              <a:latin typeface="Cambria Math" panose="02040503050406030204" pitchFamily="18" charset="0"/>
                            </a:rPr>
                          </m:ctrlPr>
                        </m:sPrePr>
                        <m:sub/>
                        <m:sup>
                          <m:r>
                            <a:rPr lang="en-US" sz="2400" b="1" i="1" smtClean="0">
                              <a:latin typeface="Cambria Math" panose="02040503050406030204" pitchFamily="18" charset="0"/>
                            </a:rPr>
                            <m:t>𝟐</m:t>
                          </m:r>
                        </m:sup>
                        <m:e>
                          <m:sSub>
                            <m:sSubPr>
                              <m:ctrlPr>
                                <a:rPr lang="en-BE" sz="2400" b="1" i="1" smtClean="0">
                                  <a:latin typeface="Cambria Math" panose="02040503050406030204" pitchFamily="18" charset="0"/>
                                </a:rPr>
                              </m:ctrlPr>
                            </m:sSubPr>
                            <m:e>
                              <m:r>
                                <a:rPr lang="en-US" sz="2400" b="1" i="1" smtClean="0">
                                  <a:latin typeface="Cambria Math" panose="02040503050406030204" pitchFamily="18" charset="0"/>
                                </a:rPr>
                                <m:t>𝑺</m:t>
                              </m:r>
                            </m:e>
                            <m:sub>
                              <m:r>
                                <a:rPr lang="en-US" sz="2400" b="1" i="1" smtClean="0">
                                  <a:latin typeface="Cambria Math" panose="02040503050406030204" pitchFamily="18" charset="0"/>
                                </a:rPr>
                                <m:t>𝟏</m:t>
                              </m:r>
                              <m:r>
                                <a:rPr lang="en-US" sz="2400" b="1" i="1" smtClean="0">
                                  <a:latin typeface="Cambria Math" panose="02040503050406030204" pitchFamily="18" charset="0"/>
                                </a:rPr>
                                <m:t>/</m:t>
                              </m:r>
                              <m:r>
                                <a:rPr lang="en-US" sz="2400" b="1" i="1" smtClean="0">
                                  <a:latin typeface="Cambria Math" panose="02040503050406030204" pitchFamily="18" charset="0"/>
                                </a:rPr>
                                <m:t>𝟐</m:t>
                              </m:r>
                            </m:sub>
                          </m:sSub>
                        </m:e>
                      </m:sPre>
                    </m:oMath>
                  </m:oMathPara>
                </a14:m>
                <a:endParaRPr lang="en-BE" sz="2400" b="1" dirty="0"/>
              </a:p>
            </p:txBody>
          </p:sp>
        </mc:Choice>
        <mc:Fallback xmlns="">
          <p:sp>
            <p:nvSpPr>
              <p:cNvPr id="18" name="TextBox 17">
                <a:extLst>
                  <a:ext uri="{FF2B5EF4-FFF2-40B4-BE49-F238E27FC236}">
                    <a16:creationId xmlns:a16="http://schemas.microsoft.com/office/drawing/2014/main" id="{0A58E668-02D6-25A5-A7D9-86C6FF9BA1C7}"/>
                  </a:ext>
                </a:extLst>
              </p:cNvPr>
              <p:cNvSpPr txBox="1">
                <a:spLocks noRot="1" noChangeAspect="1" noMove="1" noResize="1" noEditPoints="1" noAdjustHandles="1" noChangeArrowheads="1" noChangeShapeType="1" noTextEdit="1"/>
              </p:cNvSpPr>
              <p:nvPr/>
            </p:nvSpPr>
            <p:spPr>
              <a:xfrm>
                <a:off x="1719450" y="5161371"/>
                <a:ext cx="1210731" cy="533800"/>
              </a:xfrm>
              <a:prstGeom prst="rect">
                <a:avLst/>
              </a:prstGeom>
              <a:blipFill>
                <a:blip r:embed="rId7"/>
                <a:stretch>
                  <a:fillRect/>
                </a:stretch>
              </a:blipFill>
            </p:spPr>
            <p:txBody>
              <a:bodyPr/>
              <a:lstStyle/>
              <a:p>
                <a:r>
                  <a:rPr lang="en-BE">
                    <a:noFill/>
                  </a:rPr>
                  <a:t> </a:t>
                </a:r>
              </a:p>
            </p:txBody>
          </p:sp>
        </mc:Fallback>
      </mc:AlternateContent>
    </p:spTree>
    <p:extLst>
      <p:ext uri="{BB962C8B-B14F-4D97-AF65-F5344CB8AC3E}">
        <p14:creationId xmlns:p14="http://schemas.microsoft.com/office/powerpoint/2010/main" val="351730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1F866-CD47-B9D2-F4F5-682CBE9C7814}"/>
            </a:ext>
          </a:extLst>
        </p:cNvPr>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086FBE9F-7DCC-675D-468A-C81B044C44C2}"/>
              </a:ext>
            </a:extLst>
          </p:cNvPr>
          <p:cNvSpPr>
            <a:spLocks noGrp="1"/>
          </p:cNvSpPr>
          <p:nvPr>
            <p:ph type="sldNum" sz="quarter" idx="12"/>
          </p:nvPr>
        </p:nvSpPr>
        <p:spPr/>
        <p:txBody>
          <a:bodyPr/>
          <a:lstStyle/>
          <a:p>
            <a:fld id="{0A297500-7527-634B-90F4-69D0994C32B4}" type="slidenum">
              <a:rPr lang="nl-NL" smtClean="0"/>
              <a:t>13</a:t>
            </a:fld>
            <a:endParaRPr lang="nl-NL"/>
          </a:p>
        </p:txBody>
      </p:sp>
      <p:sp>
        <p:nvSpPr>
          <p:cNvPr id="20" name="Τίτλος 4">
            <a:extLst>
              <a:ext uri="{FF2B5EF4-FFF2-40B4-BE49-F238E27FC236}">
                <a16:creationId xmlns:a16="http://schemas.microsoft.com/office/drawing/2014/main" id="{423C178B-63B6-370F-3A02-4B0A783AD646}"/>
              </a:ext>
            </a:extLst>
          </p:cNvPr>
          <p:cNvSpPr txBox="1">
            <a:spLocks/>
          </p:cNvSpPr>
          <p:nvPr/>
        </p:nvSpPr>
        <p:spPr>
          <a:xfrm>
            <a:off x="576001" y="207037"/>
            <a:ext cx="8844224" cy="791254"/>
          </a:xfrm>
          <a:prstGeom prst="rect">
            <a:avLst/>
          </a:prstGeom>
        </p:spPr>
        <p:txBody>
          <a:bodyPr vert="horz" lIns="0" tIns="0" rIns="0" bIns="0" rtlCol="0" anchor="ctr" anchorCtr="0">
            <a:normAutofit fontScale="85000" lnSpcReduction="10000"/>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en-US" dirty="0"/>
              <a:t>Installation in IGISOL @ Univ. of Jyvaskyla </a:t>
            </a:r>
            <a:endParaRPr lang="el-GR" dirty="0"/>
          </a:p>
        </p:txBody>
      </p:sp>
      <p:pic>
        <p:nvPicPr>
          <p:cNvPr id="5" name="Picture 4">
            <a:extLst>
              <a:ext uri="{FF2B5EF4-FFF2-40B4-BE49-F238E27FC236}">
                <a16:creationId xmlns:a16="http://schemas.microsoft.com/office/drawing/2014/main" id="{EACF766F-FBCF-B558-8A25-0FF7B8A5BCDE}"/>
              </a:ext>
            </a:extLst>
          </p:cNvPr>
          <p:cNvPicPr>
            <a:picLocks noChangeAspect="1"/>
          </p:cNvPicPr>
          <p:nvPr/>
        </p:nvPicPr>
        <p:blipFill>
          <a:blip r:embed="rId3"/>
          <a:srcRect l="19383" t="9259" r="19877" b="27037"/>
          <a:stretch>
            <a:fillRect/>
          </a:stretch>
        </p:blipFill>
        <p:spPr>
          <a:xfrm>
            <a:off x="8626580" y="1555633"/>
            <a:ext cx="2904334" cy="4061345"/>
          </a:xfrm>
          <a:prstGeom prst="rect">
            <a:avLst/>
          </a:prstGeom>
        </p:spPr>
      </p:pic>
      <p:sp>
        <p:nvSpPr>
          <p:cNvPr id="6" name="TextBox 5">
            <a:extLst>
              <a:ext uri="{FF2B5EF4-FFF2-40B4-BE49-F238E27FC236}">
                <a16:creationId xmlns:a16="http://schemas.microsoft.com/office/drawing/2014/main" id="{926AC07D-C9F7-8969-04C9-5AF59F84CDD3}"/>
              </a:ext>
            </a:extLst>
          </p:cNvPr>
          <p:cNvSpPr txBox="1"/>
          <p:nvPr/>
        </p:nvSpPr>
        <p:spPr>
          <a:xfrm>
            <a:off x="8530200" y="1034528"/>
            <a:ext cx="4767069" cy="400110"/>
          </a:xfrm>
          <a:prstGeom prst="rect">
            <a:avLst/>
          </a:prstGeom>
          <a:noFill/>
        </p:spPr>
        <p:txBody>
          <a:bodyPr wrap="square">
            <a:spAutoFit/>
          </a:bodyPr>
          <a:lstStyle/>
          <a:p>
            <a:r>
              <a:rPr lang="en-US" sz="2000" dirty="0"/>
              <a:t>Copy of STRIPE @ JYU</a:t>
            </a:r>
          </a:p>
        </p:txBody>
      </p:sp>
      <p:pic>
        <p:nvPicPr>
          <p:cNvPr id="8" name="Picture 7">
            <a:extLst>
              <a:ext uri="{FF2B5EF4-FFF2-40B4-BE49-F238E27FC236}">
                <a16:creationId xmlns:a16="http://schemas.microsoft.com/office/drawing/2014/main" id="{56198559-8541-110D-DE7E-B78D059B45F9}"/>
              </a:ext>
            </a:extLst>
          </p:cNvPr>
          <p:cNvPicPr>
            <a:picLocks noChangeAspect="1"/>
          </p:cNvPicPr>
          <p:nvPr/>
        </p:nvPicPr>
        <p:blipFill>
          <a:blip r:embed="rId4"/>
          <a:srcRect t="14557" b="11957"/>
          <a:stretch>
            <a:fillRect/>
          </a:stretch>
        </p:blipFill>
        <p:spPr>
          <a:xfrm>
            <a:off x="667646" y="1555633"/>
            <a:ext cx="7368946" cy="4061344"/>
          </a:xfrm>
          <a:prstGeom prst="rect">
            <a:avLst/>
          </a:prstGeom>
        </p:spPr>
      </p:pic>
      <p:sp>
        <p:nvSpPr>
          <p:cNvPr id="9" name="TextBox 8">
            <a:extLst>
              <a:ext uri="{FF2B5EF4-FFF2-40B4-BE49-F238E27FC236}">
                <a16:creationId xmlns:a16="http://schemas.microsoft.com/office/drawing/2014/main" id="{CEA056B3-3280-A7BF-AF96-9D4AB09F524B}"/>
              </a:ext>
            </a:extLst>
          </p:cNvPr>
          <p:cNvSpPr txBox="1"/>
          <p:nvPr/>
        </p:nvSpPr>
        <p:spPr>
          <a:xfrm>
            <a:off x="2614578" y="1042752"/>
            <a:ext cx="4767069" cy="400110"/>
          </a:xfrm>
          <a:prstGeom prst="rect">
            <a:avLst/>
          </a:prstGeom>
          <a:noFill/>
        </p:spPr>
        <p:txBody>
          <a:bodyPr wrap="square">
            <a:spAutoFit/>
          </a:bodyPr>
          <a:lstStyle/>
          <a:p>
            <a:r>
              <a:rPr lang="en-US" sz="2000" dirty="0"/>
              <a:t>Trap chamber under vacuum - Feb 2026</a:t>
            </a:r>
          </a:p>
        </p:txBody>
      </p:sp>
      <p:sp>
        <p:nvSpPr>
          <p:cNvPr id="2" name="TextBox 1">
            <a:extLst>
              <a:ext uri="{FF2B5EF4-FFF2-40B4-BE49-F238E27FC236}">
                <a16:creationId xmlns:a16="http://schemas.microsoft.com/office/drawing/2014/main" id="{D6582088-740B-E1FD-57F0-9FA30C9B52FF}"/>
              </a:ext>
            </a:extLst>
          </p:cNvPr>
          <p:cNvSpPr txBox="1"/>
          <p:nvPr/>
        </p:nvSpPr>
        <p:spPr>
          <a:xfrm>
            <a:off x="2251422" y="5713433"/>
            <a:ext cx="3157708" cy="400110"/>
          </a:xfrm>
          <a:prstGeom prst="rect">
            <a:avLst/>
          </a:prstGeom>
          <a:noFill/>
        </p:spPr>
        <p:txBody>
          <a:bodyPr wrap="square">
            <a:spAutoFit/>
          </a:bodyPr>
          <a:lstStyle/>
          <a:p>
            <a:r>
              <a:rPr lang="en-US" sz="2000" dirty="0"/>
              <a:t>Credits: Stefanos </a:t>
            </a:r>
            <a:r>
              <a:rPr lang="en-US" sz="2000" dirty="0" err="1"/>
              <a:t>Pelonis</a:t>
            </a:r>
            <a:endParaRPr lang="en-US" sz="2000" dirty="0"/>
          </a:p>
        </p:txBody>
      </p:sp>
      <p:sp>
        <p:nvSpPr>
          <p:cNvPr id="7" name="Footer Placeholder 3">
            <a:extLst>
              <a:ext uri="{FF2B5EF4-FFF2-40B4-BE49-F238E27FC236}">
                <a16:creationId xmlns:a16="http://schemas.microsoft.com/office/drawing/2014/main" id="{FB4F935F-C18F-06C4-E419-F478B42589F9}"/>
              </a:ext>
            </a:extLst>
          </p:cNvPr>
          <p:cNvSpPr>
            <a:spLocks noGrp="1"/>
          </p:cNvSpPr>
          <p:nvPr>
            <p:ph type="ftr" sz="quarter" idx="11"/>
          </p:nvPr>
        </p:nvSpPr>
        <p:spPr>
          <a:xfrm>
            <a:off x="6033600" y="6210000"/>
            <a:ext cx="4993200" cy="648000"/>
          </a:xfrm>
        </p:spPr>
        <p:txBody>
          <a:bodyPr/>
          <a:lstStyle/>
          <a:p>
            <a:r>
              <a:rPr lang="nl-NL" dirty="0" err="1"/>
              <a:t>Institute</a:t>
            </a:r>
            <a:r>
              <a:rPr lang="nl-NL" dirty="0"/>
              <a:t> </a:t>
            </a:r>
            <a:r>
              <a:rPr lang="nl-NL" dirty="0" err="1"/>
              <a:t>for</a:t>
            </a:r>
            <a:r>
              <a:rPr lang="nl-NL" dirty="0"/>
              <a:t> </a:t>
            </a:r>
            <a:r>
              <a:rPr lang="nl-NL" dirty="0" err="1"/>
              <a:t>Nuclear</a:t>
            </a:r>
            <a:r>
              <a:rPr lang="nl-NL" dirty="0"/>
              <a:t> </a:t>
            </a:r>
            <a:r>
              <a:rPr lang="nl-NL" dirty="0" err="1"/>
              <a:t>and</a:t>
            </a:r>
            <a:r>
              <a:rPr lang="nl-NL" dirty="0"/>
              <a:t> </a:t>
            </a:r>
            <a:r>
              <a:rPr lang="nl-NL" dirty="0" err="1"/>
              <a:t>Radiation</a:t>
            </a:r>
            <a:r>
              <a:rPr lang="nl-NL" dirty="0"/>
              <a:t> </a:t>
            </a:r>
            <a:r>
              <a:rPr lang="nl-NL" dirty="0" err="1"/>
              <a:t>Physics</a:t>
            </a:r>
            <a:r>
              <a:rPr lang="nl-NL" dirty="0"/>
              <a:t>, KU Leuven</a:t>
            </a:r>
          </a:p>
        </p:txBody>
      </p:sp>
      <p:pic>
        <p:nvPicPr>
          <p:cNvPr id="3" name="Picture 2">
            <a:extLst>
              <a:ext uri="{FF2B5EF4-FFF2-40B4-BE49-F238E27FC236}">
                <a16:creationId xmlns:a16="http://schemas.microsoft.com/office/drawing/2014/main" id="{4CA87F6E-B267-F189-1219-37F30E5BDCE9}"/>
              </a:ext>
            </a:extLst>
          </p:cNvPr>
          <p:cNvPicPr>
            <a:picLocks noChangeAspect="1"/>
          </p:cNvPicPr>
          <p:nvPr/>
        </p:nvPicPr>
        <p:blipFill>
          <a:blip r:embed="rId5"/>
          <a:srcRect t="20371" b="15341"/>
          <a:stretch>
            <a:fillRect/>
          </a:stretch>
        </p:blipFill>
        <p:spPr>
          <a:xfrm>
            <a:off x="1165200" y="4989588"/>
            <a:ext cx="1026481" cy="1481913"/>
          </a:xfrm>
          <a:prstGeom prst="rect">
            <a:avLst/>
          </a:prstGeom>
        </p:spPr>
      </p:pic>
      <p:sp>
        <p:nvSpPr>
          <p:cNvPr id="10" name="Rectangle 9">
            <a:extLst>
              <a:ext uri="{FF2B5EF4-FFF2-40B4-BE49-F238E27FC236}">
                <a16:creationId xmlns:a16="http://schemas.microsoft.com/office/drawing/2014/main" id="{5A9A9086-D38D-DD65-73EB-5EA9D067F0A2}"/>
              </a:ext>
            </a:extLst>
          </p:cNvPr>
          <p:cNvSpPr/>
          <p:nvPr/>
        </p:nvSpPr>
        <p:spPr>
          <a:xfrm>
            <a:off x="10647798" y="210650"/>
            <a:ext cx="1066926" cy="648000"/>
          </a:xfrm>
          <a:prstGeom prst="rect">
            <a:avLst/>
          </a:prstGeom>
          <a:solidFill>
            <a:schemeClr val="bg1"/>
          </a:solidFill>
          <a:ln>
            <a:solidFill>
              <a:srgbClr val="002F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Rectangle 10">
            <a:extLst>
              <a:ext uri="{FF2B5EF4-FFF2-40B4-BE49-F238E27FC236}">
                <a16:creationId xmlns:a16="http://schemas.microsoft.com/office/drawing/2014/main" id="{25905857-2B37-4763-449C-A37F21B2B4C1}"/>
              </a:ext>
            </a:extLst>
          </p:cNvPr>
          <p:cNvSpPr/>
          <p:nvPr/>
        </p:nvSpPr>
        <p:spPr>
          <a:xfrm>
            <a:off x="10935992" y="210650"/>
            <a:ext cx="176213" cy="648000"/>
          </a:xfrm>
          <a:prstGeom prst="rect">
            <a:avLst/>
          </a:prstGeom>
          <a:solidFill>
            <a:srgbClr val="002F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Rectangle 11">
            <a:extLst>
              <a:ext uri="{FF2B5EF4-FFF2-40B4-BE49-F238E27FC236}">
                <a16:creationId xmlns:a16="http://schemas.microsoft.com/office/drawing/2014/main" id="{CDBEA58E-4469-9538-A32B-CBA1839EC84E}"/>
              </a:ext>
            </a:extLst>
          </p:cNvPr>
          <p:cNvSpPr/>
          <p:nvPr/>
        </p:nvSpPr>
        <p:spPr>
          <a:xfrm>
            <a:off x="10647798" y="441506"/>
            <a:ext cx="1066926" cy="175227"/>
          </a:xfrm>
          <a:prstGeom prst="rect">
            <a:avLst/>
          </a:prstGeom>
          <a:solidFill>
            <a:srgbClr val="002F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2118799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E03F6-FB90-A336-E0E0-1DCB8A94AA3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00A03F5-7E0B-543F-4495-CE104395CCE0}"/>
              </a:ext>
            </a:extLst>
          </p:cNvPr>
          <p:cNvSpPr>
            <a:spLocks noGrp="1"/>
          </p:cNvSpPr>
          <p:nvPr>
            <p:ph type="sldNum" sz="quarter" idx="12"/>
          </p:nvPr>
        </p:nvSpPr>
        <p:spPr/>
        <p:txBody>
          <a:bodyPr/>
          <a:lstStyle/>
          <a:p>
            <a:fld id="{0A297500-7527-634B-90F4-69D0994C32B4}" type="slidenum">
              <a:rPr lang="nl-NL" smtClean="0"/>
              <a:pPr/>
              <a:t>14</a:t>
            </a:fld>
            <a:endParaRPr lang="nl-NL"/>
          </a:p>
        </p:txBody>
      </p:sp>
      <p:sp>
        <p:nvSpPr>
          <p:cNvPr id="14" name="Title 1">
            <a:extLst>
              <a:ext uri="{FF2B5EF4-FFF2-40B4-BE49-F238E27FC236}">
                <a16:creationId xmlns:a16="http://schemas.microsoft.com/office/drawing/2014/main" id="{F1AC1850-8591-1178-AB01-02B136B56CE1}"/>
              </a:ext>
            </a:extLst>
          </p:cNvPr>
          <p:cNvSpPr>
            <a:spLocks noGrp="1"/>
          </p:cNvSpPr>
          <p:nvPr>
            <p:ph type="title"/>
          </p:nvPr>
        </p:nvSpPr>
        <p:spPr>
          <a:xfrm>
            <a:off x="576000" y="301681"/>
            <a:ext cx="11297232" cy="850464"/>
          </a:xfrm>
        </p:spPr>
        <p:txBody>
          <a:bodyPr>
            <a:noAutofit/>
          </a:bodyPr>
          <a:lstStyle/>
          <a:p>
            <a:r>
              <a:rPr lang="en-US" sz="3200" dirty="0"/>
              <a:t>Long-term plan</a:t>
            </a:r>
            <a:endParaRPr lang="nl-NL" sz="3200" dirty="0"/>
          </a:p>
        </p:txBody>
      </p:sp>
      <p:sp>
        <p:nvSpPr>
          <p:cNvPr id="6" name="Footer Placeholder 3">
            <a:extLst>
              <a:ext uri="{FF2B5EF4-FFF2-40B4-BE49-F238E27FC236}">
                <a16:creationId xmlns:a16="http://schemas.microsoft.com/office/drawing/2014/main" id="{94F99C97-9D54-C032-2A20-8C5E92FC61A4}"/>
              </a:ext>
            </a:extLst>
          </p:cNvPr>
          <p:cNvSpPr txBox="1">
            <a:spLocks/>
          </p:cNvSpPr>
          <p:nvPr/>
        </p:nvSpPr>
        <p:spPr>
          <a:xfrm>
            <a:off x="1244139" y="6210000"/>
            <a:ext cx="4993200" cy="648000"/>
          </a:xfrm>
          <a:prstGeom prst="rect">
            <a:avLst/>
          </a:prstGeom>
        </p:spPr>
        <p:txBody>
          <a:bodyPr vert="horz" lIns="0" tIns="0" rIns="180000" bIns="0" rtlCol="0" anchor="ctr"/>
          <a:lstStyle>
            <a:defPPr>
              <a:defRPr lang="nl-NL"/>
            </a:defPPr>
            <a:lvl1pPr marL="0" algn="r"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nl-NL" dirty="0"/>
              <a:t>Robbe Van Duyse</a:t>
            </a:r>
          </a:p>
        </p:txBody>
      </p:sp>
      <p:sp>
        <p:nvSpPr>
          <p:cNvPr id="2" name="TextBox 1">
            <a:extLst>
              <a:ext uri="{FF2B5EF4-FFF2-40B4-BE49-F238E27FC236}">
                <a16:creationId xmlns:a16="http://schemas.microsoft.com/office/drawing/2014/main" id="{8D28DB81-0FB1-DE4F-D18C-6C051E789FF3}"/>
              </a:ext>
            </a:extLst>
          </p:cNvPr>
          <p:cNvSpPr txBox="1"/>
          <p:nvPr/>
        </p:nvSpPr>
        <p:spPr>
          <a:xfrm>
            <a:off x="7422275" y="1769991"/>
            <a:ext cx="2399335" cy="646331"/>
          </a:xfrm>
          <a:prstGeom prst="rect">
            <a:avLst/>
          </a:prstGeom>
          <a:noFill/>
        </p:spPr>
        <p:txBody>
          <a:bodyPr wrap="square" rtlCol="0">
            <a:spAutoFit/>
          </a:bodyPr>
          <a:lstStyle/>
          <a:p>
            <a:pPr algn="ctr"/>
            <a:r>
              <a:rPr lang="en-US" sz="3600" b="1" dirty="0">
                <a:solidFill>
                  <a:srgbClr val="C00000"/>
                </a:solidFill>
              </a:rPr>
              <a:t>BICEPS</a:t>
            </a:r>
            <a:endParaRPr lang="en-BE" sz="3600" b="1" dirty="0">
              <a:solidFill>
                <a:srgbClr val="C00000"/>
              </a:solidFill>
            </a:endParaRPr>
          </a:p>
        </p:txBody>
      </p:sp>
      <p:pic>
        <p:nvPicPr>
          <p:cNvPr id="3" name="Picture 2" descr="A black outline of a muscle&#10;&#10;AI-generated content may be incorrect.">
            <a:extLst>
              <a:ext uri="{FF2B5EF4-FFF2-40B4-BE49-F238E27FC236}">
                <a16:creationId xmlns:a16="http://schemas.microsoft.com/office/drawing/2014/main" id="{99F841BF-2F03-4671-875B-E6B1497F1FB5}"/>
              </a:ext>
            </a:extLst>
          </p:cNvPr>
          <p:cNvPicPr>
            <a:picLocks noChangeAspect="1"/>
          </p:cNvPicPr>
          <p:nvPr/>
        </p:nvPicPr>
        <p:blipFill>
          <a:blip r:embed="rId3"/>
          <a:stretch>
            <a:fillRect/>
          </a:stretch>
        </p:blipFill>
        <p:spPr>
          <a:xfrm>
            <a:off x="9634953" y="1447399"/>
            <a:ext cx="1581877" cy="1054585"/>
          </a:xfrm>
          <a:prstGeom prst="rect">
            <a:avLst/>
          </a:prstGeom>
        </p:spPr>
      </p:pic>
      <p:sp>
        <p:nvSpPr>
          <p:cNvPr id="4" name="TextBox 3">
            <a:extLst>
              <a:ext uri="{FF2B5EF4-FFF2-40B4-BE49-F238E27FC236}">
                <a16:creationId xmlns:a16="http://schemas.microsoft.com/office/drawing/2014/main" id="{46DD5F0B-FC15-2A1A-EC2D-B0A3D594EC1A}"/>
              </a:ext>
            </a:extLst>
          </p:cNvPr>
          <p:cNvSpPr txBox="1"/>
          <p:nvPr/>
        </p:nvSpPr>
        <p:spPr>
          <a:xfrm>
            <a:off x="1859818" y="1651525"/>
            <a:ext cx="2399335" cy="646331"/>
          </a:xfrm>
          <a:prstGeom prst="rect">
            <a:avLst/>
          </a:prstGeom>
          <a:noFill/>
        </p:spPr>
        <p:txBody>
          <a:bodyPr wrap="square" rtlCol="0">
            <a:spAutoFit/>
          </a:bodyPr>
          <a:lstStyle/>
          <a:p>
            <a:pPr algn="ctr"/>
            <a:r>
              <a:rPr lang="en-US" sz="3600" b="1" dirty="0">
                <a:solidFill>
                  <a:srgbClr val="C00000"/>
                </a:solidFill>
              </a:rPr>
              <a:t>STRIPE</a:t>
            </a:r>
            <a:endParaRPr lang="en-BE" sz="3600" b="1" dirty="0">
              <a:solidFill>
                <a:srgbClr val="C00000"/>
              </a:solidFill>
            </a:endParaRPr>
          </a:p>
        </p:txBody>
      </p:sp>
      <p:sp>
        <p:nvSpPr>
          <p:cNvPr id="7" name="TextBox 6">
            <a:extLst>
              <a:ext uri="{FF2B5EF4-FFF2-40B4-BE49-F238E27FC236}">
                <a16:creationId xmlns:a16="http://schemas.microsoft.com/office/drawing/2014/main" id="{02386F4B-CADC-8623-5B3B-3BAC0D8BFDB4}"/>
              </a:ext>
            </a:extLst>
          </p:cNvPr>
          <p:cNvSpPr txBox="1"/>
          <p:nvPr/>
        </p:nvSpPr>
        <p:spPr>
          <a:xfrm>
            <a:off x="6697789" y="2711576"/>
            <a:ext cx="4737725" cy="1938992"/>
          </a:xfrm>
          <a:prstGeom prst="rect">
            <a:avLst/>
          </a:prstGeom>
          <a:noFill/>
        </p:spPr>
        <p:txBody>
          <a:bodyPr wrap="square">
            <a:spAutoFit/>
          </a:bodyPr>
          <a:lstStyle/>
          <a:p>
            <a:r>
              <a:rPr lang="en-US" sz="2400" dirty="0">
                <a:sym typeface="Wingdings" panose="05000000000000000000" pitchFamily="2" charset="2"/>
              </a:rPr>
              <a:t>- Measurement of the magnetic </a:t>
            </a:r>
            <a:r>
              <a:rPr lang="en-US" sz="2400" b="1" dirty="0">
                <a:sym typeface="Wingdings" panose="05000000000000000000" pitchFamily="2" charset="2"/>
              </a:rPr>
              <a:t>octupole</a:t>
            </a:r>
            <a:r>
              <a:rPr lang="en-US" sz="2400" dirty="0">
                <a:sym typeface="Wingdings" panose="05000000000000000000" pitchFamily="2" charset="2"/>
              </a:rPr>
              <a:t> moment of </a:t>
            </a:r>
            <a:r>
              <a:rPr lang="en-US" sz="2400" b="1" dirty="0">
                <a:sym typeface="Wingdings" panose="05000000000000000000" pitchFamily="2" charset="2"/>
              </a:rPr>
              <a:t>Sr-87</a:t>
            </a:r>
          </a:p>
          <a:p>
            <a:endParaRPr lang="en-US" sz="2400" dirty="0">
              <a:sym typeface="Wingdings" panose="05000000000000000000" pitchFamily="2" charset="2"/>
            </a:endParaRPr>
          </a:p>
          <a:p>
            <a:r>
              <a:rPr lang="en-US" sz="2400" dirty="0">
                <a:sym typeface="Wingdings" panose="05000000000000000000" pitchFamily="2" charset="2"/>
              </a:rPr>
              <a:t>- Measurement of </a:t>
            </a:r>
            <a:r>
              <a:rPr lang="en-US" sz="2400" b="1" dirty="0">
                <a:sym typeface="Wingdings" panose="05000000000000000000" pitchFamily="2" charset="2"/>
              </a:rPr>
              <a:t>direct isotope shifts</a:t>
            </a:r>
            <a:r>
              <a:rPr lang="en-US" sz="2400" dirty="0">
                <a:sym typeface="Wingdings" panose="05000000000000000000" pitchFamily="2" charset="2"/>
              </a:rPr>
              <a:t> using entanglement</a:t>
            </a:r>
          </a:p>
        </p:txBody>
      </p:sp>
      <p:sp>
        <p:nvSpPr>
          <p:cNvPr id="9" name="TextBox 8">
            <a:extLst>
              <a:ext uri="{FF2B5EF4-FFF2-40B4-BE49-F238E27FC236}">
                <a16:creationId xmlns:a16="http://schemas.microsoft.com/office/drawing/2014/main" id="{284B5DBB-FF68-C755-C3B9-E27E5E19316A}"/>
              </a:ext>
            </a:extLst>
          </p:cNvPr>
          <p:cNvSpPr txBox="1"/>
          <p:nvPr/>
        </p:nvSpPr>
        <p:spPr>
          <a:xfrm>
            <a:off x="900000" y="2704368"/>
            <a:ext cx="4737725" cy="1938992"/>
          </a:xfrm>
          <a:prstGeom prst="rect">
            <a:avLst/>
          </a:prstGeom>
          <a:noFill/>
        </p:spPr>
        <p:txBody>
          <a:bodyPr wrap="square">
            <a:spAutoFit/>
          </a:bodyPr>
          <a:lstStyle/>
          <a:p>
            <a:r>
              <a:rPr lang="en-US" sz="2400" dirty="0">
                <a:sym typeface="Wingdings" panose="05000000000000000000" pitchFamily="2" charset="2"/>
              </a:rPr>
              <a:t>- Installation in IGISOL</a:t>
            </a:r>
          </a:p>
          <a:p>
            <a:endParaRPr lang="en-US" sz="2400" dirty="0">
              <a:sym typeface="Wingdings" panose="05000000000000000000" pitchFamily="2" charset="2"/>
            </a:endParaRPr>
          </a:p>
          <a:p>
            <a:r>
              <a:rPr lang="en-US" sz="2400" dirty="0">
                <a:sym typeface="Wingdings" panose="05000000000000000000" pitchFamily="2" charset="2"/>
              </a:rPr>
              <a:t>- </a:t>
            </a:r>
            <a:r>
              <a:rPr lang="en-US" sz="2400" b="1" dirty="0">
                <a:sym typeface="Wingdings" panose="05000000000000000000" pitchFamily="2" charset="2"/>
              </a:rPr>
              <a:t>First in trap isotope-shift measurements of radioactive Sr isotopes</a:t>
            </a:r>
          </a:p>
        </p:txBody>
      </p:sp>
      <p:sp>
        <p:nvSpPr>
          <p:cNvPr id="10" name="Footer Placeholder 3">
            <a:extLst>
              <a:ext uri="{FF2B5EF4-FFF2-40B4-BE49-F238E27FC236}">
                <a16:creationId xmlns:a16="http://schemas.microsoft.com/office/drawing/2014/main" id="{27A2BA2B-CEF9-95D4-F174-D083411819FB}"/>
              </a:ext>
            </a:extLst>
          </p:cNvPr>
          <p:cNvSpPr>
            <a:spLocks noGrp="1"/>
          </p:cNvSpPr>
          <p:nvPr>
            <p:ph type="ftr" sz="quarter" idx="11"/>
          </p:nvPr>
        </p:nvSpPr>
        <p:spPr>
          <a:xfrm>
            <a:off x="6033600" y="6210000"/>
            <a:ext cx="4993200" cy="648000"/>
          </a:xfrm>
        </p:spPr>
        <p:txBody>
          <a:bodyPr/>
          <a:lstStyle/>
          <a:p>
            <a:r>
              <a:rPr lang="nl-NL" dirty="0" err="1"/>
              <a:t>Institute</a:t>
            </a:r>
            <a:r>
              <a:rPr lang="nl-NL" dirty="0"/>
              <a:t> </a:t>
            </a:r>
            <a:r>
              <a:rPr lang="nl-NL" dirty="0" err="1"/>
              <a:t>for</a:t>
            </a:r>
            <a:r>
              <a:rPr lang="nl-NL" dirty="0"/>
              <a:t> </a:t>
            </a:r>
            <a:r>
              <a:rPr lang="nl-NL" dirty="0" err="1"/>
              <a:t>Nuclear</a:t>
            </a:r>
            <a:r>
              <a:rPr lang="nl-NL" dirty="0"/>
              <a:t> </a:t>
            </a:r>
            <a:r>
              <a:rPr lang="nl-NL" dirty="0" err="1"/>
              <a:t>and</a:t>
            </a:r>
            <a:r>
              <a:rPr lang="nl-NL" dirty="0"/>
              <a:t> </a:t>
            </a:r>
            <a:r>
              <a:rPr lang="nl-NL" dirty="0" err="1"/>
              <a:t>Radiation</a:t>
            </a:r>
            <a:r>
              <a:rPr lang="nl-NL" dirty="0"/>
              <a:t> </a:t>
            </a:r>
            <a:r>
              <a:rPr lang="nl-NL" dirty="0" err="1"/>
              <a:t>Physics</a:t>
            </a:r>
            <a:r>
              <a:rPr lang="nl-NL" dirty="0"/>
              <a:t>, KU Leuven</a:t>
            </a:r>
          </a:p>
        </p:txBody>
      </p:sp>
    </p:spTree>
    <p:extLst>
      <p:ext uri="{BB962C8B-B14F-4D97-AF65-F5344CB8AC3E}">
        <p14:creationId xmlns:p14="http://schemas.microsoft.com/office/powerpoint/2010/main" val="1776727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5F5C4-7F4D-A7F2-F76A-55E5D03EE889}"/>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B8E2D4D-6878-8E80-90D9-E264BBA03CC5}"/>
              </a:ext>
            </a:extLst>
          </p:cNvPr>
          <p:cNvSpPr>
            <a:spLocks noGrp="1"/>
          </p:cNvSpPr>
          <p:nvPr>
            <p:ph type="sldNum" sz="quarter" idx="12"/>
          </p:nvPr>
        </p:nvSpPr>
        <p:spPr/>
        <p:txBody>
          <a:bodyPr/>
          <a:lstStyle/>
          <a:p>
            <a:fld id="{0A297500-7527-634B-90F4-69D0994C32B4}" type="slidenum">
              <a:rPr lang="nl-NL" smtClean="0"/>
              <a:pPr/>
              <a:t>15</a:t>
            </a:fld>
            <a:endParaRPr lang="nl-NL"/>
          </a:p>
        </p:txBody>
      </p:sp>
      <p:sp>
        <p:nvSpPr>
          <p:cNvPr id="6" name="Footer Placeholder 3">
            <a:extLst>
              <a:ext uri="{FF2B5EF4-FFF2-40B4-BE49-F238E27FC236}">
                <a16:creationId xmlns:a16="http://schemas.microsoft.com/office/drawing/2014/main" id="{E16B85B6-9A32-6248-7411-923DBE858930}"/>
              </a:ext>
            </a:extLst>
          </p:cNvPr>
          <p:cNvSpPr txBox="1">
            <a:spLocks/>
          </p:cNvSpPr>
          <p:nvPr/>
        </p:nvSpPr>
        <p:spPr>
          <a:xfrm>
            <a:off x="1244139" y="6210000"/>
            <a:ext cx="4993200" cy="648000"/>
          </a:xfrm>
          <a:prstGeom prst="rect">
            <a:avLst/>
          </a:prstGeom>
        </p:spPr>
        <p:txBody>
          <a:bodyPr vert="horz" lIns="0" tIns="0" rIns="180000" bIns="0" rtlCol="0" anchor="ctr"/>
          <a:lstStyle>
            <a:defPPr>
              <a:defRPr lang="nl-NL"/>
            </a:defPPr>
            <a:lvl1pPr marL="0" algn="r"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nl-NL" dirty="0"/>
              <a:t>Robbe Van Duyse</a:t>
            </a:r>
          </a:p>
        </p:txBody>
      </p:sp>
      <p:sp>
        <p:nvSpPr>
          <p:cNvPr id="8" name="Footer Placeholder 3">
            <a:extLst>
              <a:ext uri="{FF2B5EF4-FFF2-40B4-BE49-F238E27FC236}">
                <a16:creationId xmlns:a16="http://schemas.microsoft.com/office/drawing/2014/main" id="{18DFDC71-5093-BB8C-A4CD-F8AC85DE93E4}"/>
              </a:ext>
            </a:extLst>
          </p:cNvPr>
          <p:cNvSpPr>
            <a:spLocks noGrp="1"/>
          </p:cNvSpPr>
          <p:nvPr>
            <p:ph type="ftr" sz="quarter" idx="11"/>
          </p:nvPr>
        </p:nvSpPr>
        <p:spPr>
          <a:xfrm>
            <a:off x="6033600" y="6210000"/>
            <a:ext cx="4993200" cy="648000"/>
          </a:xfrm>
        </p:spPr>
        <p:txBody>
          <a:bodyPr/>
          <a:lstStyle/>
          <a:p>
            <a:r>
              <a:rPr lang="nl-NL" dirty="0" err="1"/>
              <a:t>Institute</a:t>
            </a:r>
            <a:r>
              <a:rPr lang="nl-NL" dirty="0"/>
              <a:t> </a:t>
            </a:r>
            <a:r>
              <a:rPr lang="nl-NL" dirty="0" err="1"/>
              <a:t>for</a:t>
            </a:r>
            <a:r>
              <a:rPr lang="nl-NL" dirty="0"/>
              <a:t> </a:t>
            </a:r>
            <a:r>
              <a:rPr lang="nl-NL" dirty="0" err="1"/>
              <a:t>Nuclear</a:t>
            </a:r>
            <a:r>
              <a:rPr lang="nl-NL" dirty="0"/>
              <a:t> </a:t>
            </a:r>
            <a:r>
              <a:rPr lang="nl-NL" dirty="0" err="1"/>
              <a:t>and</a:t>
            </a:r>
            <a:r>
              <a:rPr lang="nl-NL" dirty="0"/>
              <a:t> </a:t>
            </a:r>
            <a:r>
              <a:rPr lang="nl-NL" dirty="0" err="1"/>
              <a:t>Radiation</a:t>
            </a:r>
            <a:r>
              <a:rPr lang="nl-NL" dirty="0"/>
              <a:t> </a:t>
            </a:r>
            <a:r>
              <a:rPr lang="nl-NL" dirty="0" err="1"/>
              <a:t>Physics</a:t>
            </a:r>
            <a:r>
              <a:rPr lang="nl-NL" dirty="0"/>
              <a:t>, KU Leuven</a:t>
            </a:r>
          </a:p>
        </p:txBody>
      </p:sp>
      <p:sp>
        <p:nvSpPr>
          <p:cNvPr id="2" name="TextBox 1">
            <a:extLst>
              <a:ext uri="{FF2B5EF4-FFF2-40B4-BE49-F238E27FC236}">
                <a16:creationId xmlns:a16="http://schemas.microsoft.com/office/drawing/2014/main" id="{77234536-7BB6-2C19-A87E-2EEDB3263AA2}"/>
              </a:ext>
            </a:extLst>
          </p:cNvPr>
          <p:cNvSpPr txBox="1"/>
          <p:nvPr/>
        </p:nvSpPr>
        <p:spPr>
          <a:xfrm>
            <a:off x="4100375" y="507469"/>
            <a:ext cx="7772857" cy="830997"/>
          </a:xfrm>
          <a:prstGeom prst="rect">
            <a:avLst/>
          </a:prstGeom>
          <a:solidFill>
            <a:schemeClr val="bg1"/>
          </a:solidFill>
          <a:ln w="19050">
            <a:solidFill>
              <a:srgbClr val="FF0000"/>
            </a:solidFill>
          </a:ln>
        </p:spPr>
        <p:txBody>
          <a:bodyPr wrap="square" rtlCol="0">
            <a:spAutoFit/>
          </a:bodyPr>
          <a:lstStyle/>
          <a:p>
            <a:pPr algn="ctr"/>
            <a:r>
              <a:rPr lang="en-US" sz="2400" dirty="0"/>
              <a:t>Currently, </a:t>
            </a:r>
            <a:r>
              <a:rPr lang="en-US" sz="2400" b="1" dirty="0"/>
              <a:t>NO </a:t>
            </a:r>
            <a:r>
              <a:rPr lang="en-US" sz="2400" dirty="0"/>
              <a:t>ion trap for precision optical spectroscopy at Isotope Separator Online (ISOL) facility</a:t>
            </a:r>
          </a:p>
        </p:txBody>
      </p:sp>
      <p:pic>
        <p:nvPicPr>
          <p:cNvPr id="3" name="Picture 2" descr="A diagram of a machine&#10;&#10;AI-generated content may be incorrect.">
            <a:extLst>
              <a:ext uri="{FF2B5EF4-FFF2-40B4-BE49-F238E27FC236}">
                <a16:creationId xmlns:a16="http://schemas.microsoft.com/office/drawing/2014/main" id="{A1E7BE90-F711-1F99-3845-7FB9D640D5F9}"/>
              </a:ext>
            </a:extLst>
          </p:cNvPr>
          <p:cNvPicPr>
            <a:picLocks noChangeAspect="1"/>
          </p:cNvPicPr>
          <p:nvPr/>
        </p:nvPicPr>
        <p:blipFill>
          <a:blip r:embed="rId3"/>
          <a:srcRect l="5014" t="4400" r="10489" b="27407"/>
          <a:stretch/>
        </p:blipFill>
        <p:spPr>
          <a:xfrm>
            <a:off x="1244139" y="1535702"/>
            <a:ext cx="8452908" cy="3837367"/>
          </a:xfrm>
          <a:prstGeom prst="rect">
            <a:avLst/>
          </a:prstGeom>
        </p:spPr>
      </p:pic>
      <p:sp>
        <p:nvSpPr>
          <p:cNvPr id="4" name="TextBox 3">
            <a:extLst>
              <a:ext uri="{FF2B5EF4-FFF2-40B4-BE49-F238E27FC236}">
                <a16:creationId xmlns:a16="http://schemas.microsoft.com/office/drawing/2014/main" id="{54C106DD-E04E-B618-9202-EA0AB890D44A}"/>
              </a:ext>
            </a:extLst>
          </p:cNvPr>
          <p:cNvSpPr txBox="1"/>
          <p:nvPr/>
        </p:nvSpPr>
        <p:spPr>
          <a:xfrm>
            <a:off x="2253848" y="4652461"/>
            <a:ext cx="1877979" cy="584775"/>
          </a:xfrm>
          <a:prstGeom prst="rect">
            <a:avLst/>
          </a:prstGeom>
          <a:noFill/>
        </p:spPr>
        <p:txBody>
          <a:bodyPr wrap="square" rtlCol="0">
            <a:spAutoFit/>
          </a:bodyPr>
          <a:lstStyle/>
          <a:p>
            <a:r>
              <a:rPr lang="en-US" sz="3200" b="1" dirty="0"/>
              <a:t>STRIPE</a:t>
            </a:r>
          </a:p>
        </p:txBody>
      </p:sp>
      <p:pic>
        <p:nvPicPr>
          <p:cNvPr id="18" name="Picture 17" descr="A close up of a machine&#10;&#10;AI-generated content may be incorrect.">
            <a:extLst>
              <a:ext uri="{FF2B5EF4-FFF2-40B4-BE49-F238E27FC236}">
                <a16:creationId xmlns:a16="http://schemas.microsoft.com/office/drawing/2014/main" id="{E9915EA6-0688-912B-1BA5-9AB7FB0FEE61}"/>
              </a:ext>
            </a:extLst>
          </p:cNvPr>
          <p:cNvPicPr>
            <a:picLocks noChangeAspect="1"/>
          </p:cNvPicPr>
          <p:nvPr/>
        </p:nvPicPr>
        <p:blipFill>
          <a:blip r:embed="rId4"/>
          <a:srcRect l="6725" r="7199" b="11180"/>
          <a:stretch>
            <a:fillRect/>
          </a:stretch>
        </p:blipFill>
        <p:spPr>
          <a:xfrm>
            <a:off x="9505876" y="2433291"/>
            <a:ext cx="1915833" cy="1429455"/>
          </a:xfrm>
          <a:prstGeom prst="rect">
            <a:avLst/>
          </a:prstGeom>
        </p:spPr>
      </p:pic>
      <p:pic>
        <p:nvPicPr>
          <p:cNvPr id="7" name="Picture 6" descr="A machine with green and white parts">
            <a:extLst>
              <a:ext uri="{FF2B5EF4-FFF2-40B4-BE49-F238E27FC236}">
                <a16:creationId xmlns:a16="http://schemas.microsoft.com/office/drawing/2014/main" id="{8B38D353-23F6-3E7F-CDB5-97ABE915CDF3}"/>
              </a:ext>
            </a:extLst>
          </p:cNvPr>
          <p:cNvPicPr/>
          <p:nvPr/>
        </p:nvPicPr>
        <p:blipFill>
          <a:blip r:embed="rId5"/>
          <a:srcRect l="23734" t="11193" r="15663" b="19525"/>
          <a:stretch>
            <a:fillRect/>
          </a:stretch>
        </p:blipFill>
        <p:spPr>
          <a:xfrm>
            <a:off x="4180935" y="3680353"/>
            <a:ext cx="2438940" cy="1405997"/>
          </a:xfrm>
          <a:prstGeom prst="rect">
            <a:avLst/>
          </a:prstGeom>
        </p:spPr>
      </p:pic>
      <p:sp>
        <p:nvSpPr>
          <p:cNvPr id="9" name="TextBox 8">
            <a:extLst>
              <a:ext uri="{FF2B5EF4-FFF2-40B4-BE49-F238E27FC236}">
                <a16:creationId xmlns:a16="http://schemas.microsoft.com/office/drawing/2014/main" id="{7AF437C2-558E-C6FB-8762-AEA0A3476792}"/>
              </a:ext>
            </a:extLst>
          </p:cNvPr>
          <p:cNvSpPr txBox="1"/>
          <p:nvPr/>
        </p:nvSpPr>
        <p:spPr>
          <a:xfrm>
            <a:off x="2535949" y="5598402"/>
            <a:ext cx="6969927" cy="369332"/>
          </a:xfrm>
          <a:prstGeom prst="rect">
            <a:avLst/>
          </a:prstGeom>
          <a:noFill/>
        </p:spPr>
        <p:txBody>
          <a:bodyPr wrap="square">
            <a:spAutoFit/>
          </a:bodyPr>
          <a:lstStyle/>
          <a:p>
            <a:r>
              <a:rPr lang="en-US" dirty="0"/>
              <a:t>Currently M.Sc. student working on ion guide design between traps</a:t>
            </a:r>
            <a:endParaRPr lang="el-GR" dirty="0"/>
          </a:p>
        </p:txBody>
      </p:sp>
      <p:sp>
        <p:nvSpPr>
          <p:cNvPr id="13" name="Title 1">
            <a:extLst>
              <a:ext uri="{FF2B5EF4-FFF2-40B4-BE49-F238E27FC236}">
                <a16:creationId xmlns:a16="http://schemas.microsoft.com/office/drawing/2014/main" id="{555C1350-FFB4-CA67-C9B1-52AAA7DE81DD}"/>
              </a:ext>
            </a:extLst>
          </p:cNvPr>
          <p:cNvSpPr txBox="1">
            <a:spLocks/>
          </p:cNvSpPr>
          <p:nvPr/>
        </p:nvSpPr>
        <p:spPr>
          <a:xfrm>
            <a:off x="576000" y="301681"/>
            <a:ext cx="11297232" cy="850464"/>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en-US" sz="3200" dirty="0" err="1"/>
              <a:t>Long</a:t>
            </a:r>
            <a:r>
              <a:rPr lang="en-US" sz="3200" b="1" dirty="0" err="1"/>
              <a:t>ER</a:t>
            </a:r>
            <a:r>
              <a:rPr lang="en-US" sz="3200" dirty="0" err="1"/>
              <a:t>-term</a:t>
            </a:r>
            <a:r>
              <a:rPr lang="en-US" sz="3200" dirty="0"/>
              <a:t> plan</a:t>
            </a:r>
            <a:endParaRPr lang="nl-NL" sz="3200" dirty="0"/>
          </a:p>
        </p:txBody>
      </p:sp>
    </p:spTree>
    <p:extLst>
      <p:ext uri="{BB962C8B-B14F-4D97-AF65-F5344CB8AC3E}">
        <p14:creationId xmlns:p14="http://schemas.microsoft.com/office/powerpoint/2010/main" val="133930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F2940-DC1A-DCEE-C29F-181394989644}"/>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BCA00B-E939-AE21-3315-42BB194D8ACF}"/>
              </a:ext>
            </a:extLst>
          </p:cNvPr>
          <p:cNvSpPr>
            <a:spLocks noGrp="1"/>
          </p:cNvSpPr>
          <p:nvPr>
            <p:ph type="sldNum" sz="quarter" idx="12"/>
          </p:nvPr>
        </p:nvSpPr>
        <p:spPr/>
        <p:txBody>
          <a:bodyPr/>
          <a:lstStyle/>
          <a:p>
            <a:fld id="{0A297500-7527-634B-90F4-69D0994C32B4}" type="slidenum">
              <a:rPr lang="nl-NL" smtClean="0"/>
              <a:pPr/>
              <a:t>16</a:t>
            </a:fld>
            <a:endParaRPr lang="nl-NL"/>
          </a:p>
        </p:txBody>
      </p:sp>
      <p:sp>
        <p:nvSpPr>
          <p:cNvPr id="14" name="Title 1">
            <a:extLst>
              <a:ext uri="{FF2B5EF4-FFF2-40B4-BE49-F238E27FC236}">
                <a16:creationId xmlns:a16="http://schemas.microsoft.com/office/drawing/2014/main" id="{EC7CC207-6182-FCD5-22FC-A6BD257974FD}"/>
              </a:ext>
            </a:extLst>
          </p:cNvPr>
          <p:cNvSpPr>
            <a:spLocks noGrp="1"/>
          </p:cNvSpPr>
          <p:nvPr>
            <p:ph type="title"/>
          </p:nvPr>
        </p:nvSpPr>
        <p:spPr>
          <a:xfrm>
            <a:off x="576000" y="301681"/>
            <a:ext cx="11297232" cy="850464"/>
          </a:xfrm>
        </p:spPr>
        <p:txBody>
          <a:bodyPr>
            <a:noAutofit/>
          </a:bodyPr>
          <a:lstStyle/>
          <a:p>
            <a:r>
              <a:rPr lang="en-US" sz="3200" dirty="0"/>
              <a:t>DESIR Plans</a:t>
            </a:r>
            <a:endParaRPr lang="nl-NL" sz="3200" dirty="0"/>
          </a:p>
        </p:txBody>
      </p:sp>
      <p:sp>
        <p:nvSpPr>
          <p:cNvPr id="6" name="Footer Placeholder 3">
            <a:extLst>
              <a:ext uri="{FF2B5EF4-FFF2-40B4-BE49-F238E27FC236}">
                <a16:creationId xmlns:a16="http://schemas.microsoft.com/office/drawing/2014/main" id="{480BF4CB-264D-455F-264C-2BC0BD3AD999}"/>
              </a:ext>
            </a:extLst>
          </p:cNvPr>
          <p:cNvSpPr txBox="1">
            <a:spLocks/>
          </p:cNvSpPr>
          <p:nvPr/>
        </p:nvSpPr>
        <p:spPr>
          <a:xfrm>
            <a:off x="1244139" y="6210000"/>
            <a:ext cx="4993200" cy="648000"/>
          </a:xfrm>
          <a:prstGeom prst="rect">
            <a:avLst/>
          </a:prstGeom>
        </p:spPr>
        <p:txBody>
          <a:bodyPr vert="horz" lIns="0" tIns="0" rIns="180000" bIns="0" rtlCol="0" anchor="ctr"/>
          <a:lstStyle>
            <a:defPPr>
              <a:defRPr lang="nl-NL"/>
            </a:defPPr>
            <a:lvl1pPr marL="0" algn="r"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nl-NL" dirty="0"/>
              <a:t>Robbe Van Duyse</a:t>
            </a:r>
          </a:p>
        </p:txBody>
      </p:sp>
      <p:sp>
        <p:nvSpPr>
          <p:cNvPr id="7" name="Rectangle 6">
            <a:extLst>
              <a:ext uri="{FF2B5EF4-FFF2-40B4-BE49-F238E27FC236}">
                <a16:creationId xmlns:a16="http://schemas.microsoft.com/office/drawing/2014/main" id="{52999E66-B21B-7F70-9739-B45B5D453B7C}"/>
              </a:ext>
            </a:extLst>
          </p:cNvPr>
          <p:cNvSpPr/>
          <p:nvPr/>
        </p:nvSpPr>
        <p:spPr>
          <a:xfrm>
            <a:off x="10774697" y="301681"/>
            <a:ext cx="360000" cy="648000"/>
          </a:xfrm>
          <a:prstGeom prst="rect">
            <a:avLst/>
          </a:prstGeom>
          <a:solidFill>
            <a:srgbClr val="0001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Rectangle 8">
            <a:extLst>
              <a:ext uri="{FF2B5EF4-FFF2-40B4-BE49-F238E27FC236}">
                <a16:creationId xmlns:a16="http://schemas.microsoft.com/office/drawing/2014/main" id="{A932A165-CC62-857D-AE48-B1D5F4AB08AA}"/>
              </a:ext>
            </a:extLst>
          </p:cNvPr>
          <p:cNvSpPr/>
          <p:nvPr/>
        </p:nvSpPr>
        <p:spPr>
          <a:xfrm>
            <a:off x="11134697" y="301681"/>
            <a:ext cx="378535" cy="64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 name="Rectangle 9">
            <a:extLst>
              <a:ext uri="{FF2B5EF4-FFF2-40B4-BE49-F238E27FC236}">
                <a16:creationId xmlns:a16="http://schemas.microsoft.com/office/drawing/2014/main" id="{1213602D-E707-BA64-5B6F-517ACD391F96}"/>
              </a:ext>
            </a:extLst>
          </p:cNvPr>
          <p:cNvSpPr/>
          <p:nvPr/>
        </p:nvSpPr>
        <p:spPr>
          <a:xfrm>
            <a:off x="11513232" y="301681"/>
            <a:ext cx="360000" cy="648000"/>
          </a:xfrm>
          <a:prstGeom prst="rect">
            <a:avLst/>
          </a:prstGeom>
          <a:solidFill>
            <a:srgbClr val="E100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graphicFrame>
        <p:nvGraphicFramePr>
          <p:cNvPr id="11" name="Object 10">
            <a:extLst>
              <a:ext uri="{FF2B5EF4-FFF2-40B4-BE49-F238E27FC236}">
                <a16:creationId xmlns:a16="http://schemas.microsoft.com/office/drawing/2014/main" id="{275B33C1-2248-9C40-9D86-A82E774BE531}"/>
              </a:ext>
            </a:extLst>
          </p:cNvPr>
          <p:cNvGraphicFramePr>
            <a:graphicFrameLocks noChangeAspect="1"/>
          </p:cNvGraphicFramePr>
          <p:nvPr>
            <p:extLst>
              <p:ext uri="{D42A27DB-BD31-4B8C-83A1-F6EECF244321}">
                <p14:modId xmlns:p14="http://schemas.microsoft.com/office/powerpoint/2010/main" val="1650118150"/>
              </p:ext>
            </p:extLst>
          </p:nvPr>
        </p:nvGraphicFramePr>
        <p:xfrm>
          <a:off x="576000" y="1664677"/>
          <a:ext cx="6332672" cy="3986192"/>
        </p:xfrm>
        <a:graphic>
          <a:graphicData uri="http://schemas.openxmlformats.org/presentationml/2006/ole">
            <mc:AlternateContent xmlns:mc="http://schemas.openxmlformats.org/markup-compatibility/2006">
              <mc:Choice xmlns:v="urn:schemas-microsoft-com:vml" Requires="v">
                <p:oleObj name="Acrobat Document" r:id="rId3" imgW="7467317" imgH="4701177" progId="Acrobat.Document.DC">
                  <p:embed/>
                </p:oleObj>
              </mc:Choice>
              <mc:Fallback>
                <p:oleObj name="Acrobat Document" r:id="rId3" imgW="7467317" imgH="4701177" progId="Acrobat.Document.DC">
                  <p:embed/>
                  <p:pic>
                    <p:nvPicPr>
                      <p:cNvPr id="11" name="Object 10">
                        <a:extLst>
                          <a:ext uri="{FF2B5EF4-FFF2-40B4-BE49-F238E27FC236}">
                            <a16:creationId xmlns:a16="http://schemas.microsoft.com/office/drawing/2014/main" id="{275B33C1-2248-9C40-9D86-A82E774BE531}"/>
                          </a:ext>
                        </a:extLst>
                      </p:cNvPr>
                      <p:cNvPicPr/>
                      <p:nvPr/>
                    </p:nvPicPr>
                    <p:blipFill>
                      <a:blip r:embed="rId4"/>
                      <a:stretch>
                        <a:fillRect/>
                      </a:stretch>
                    </p:blipFill>
                    <p:spPr>
                      <a:xfrm>
                        <a:off x="576000" y="1664677"/>
                        <a:ext cx="6332672" cy="3986192"/>
                      </a:xfrm>
                      <a:prstGeom prst="rect">
                        <a:avLst/>
                      </a:prstGeom>
                    </p:spPr>
                  </p:pic>
                </p:oleObj>
              </mc:Fallback>
            </mc:AlternateContent>
          </a:graphicData>
        </a:graphic>
      </p:graphicFrame>
      <p:sp>
        <p:nvSpPr>
          <p:cNvPr id="13" name="Rectangle 1">
            <a:extLst>
              <a:ext uri="{FF2B5EF4-FFF2-40B4-BE49-F238E27FC236}">
                <a16:creationId xmlns:a16="http://schemas.microsoft.com/office/drawing/2014/main" id="{3DBFF550-DBB3-1107-F4C0-3D1A8D30E758}"/>
              </a:ext>
            </a:extLst>
          </p:cNvPr>
          <p:cNvSpPr>
            <a:spLocks noChangeArrowheads="1"/>
          </p:cNvSpPr>
          <p:nvPr/>
        </p:nvSpPr>
        <p:spPr bwMode="auto">
          <a:xfrm>
            <a:off x="7385538" y="1506869"/>
            <a:ext cx="4307694"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Tx/>
              <a:buChar char="-"/>
              <a:tabLst/>
            </a:pPr>
            <a:r>
              <a:rPr kumimoji="0" lang="en-BE" altLang="en-BE" sz="2400" b="0" i="0" u="none" strike="noStrike" cap="none" normalizeH="0" baseline="0" dirty="0">
                <a:ln>
                  <a:noFill/>
                </a:ln>
                <a:effectLst/>
                <a:latin typeface="Arial" panose="020B0604020202020204" pitchFamily="34" charset="0"/>
              </a:rPr>
              <a:t>New setup planned in close collaboration with </a:t>
            </a:r>
            <a:r>
              <a:rPr kumimoji="0" lang="en-BE" altLang="en-BE" sz="2400" b="1" i="0" u="none" strike="noStrike" cap="none" normalizeH="0" baseline="0" dirty="0">
                <a:ln>
                  <a:noFill/>
                </a:ln>
                <a:effectLst/>
                <a:latin typeface="Arial" panose="020B0604020202020204" pitchFamily="34" charset="0"/>
              </a:rPr>
              <a:t>Simon Lechner</a:t>
            </a:r>
            <a:r>
              <a:rPr kumimoji="0" lang="en-BE" altLang="en-BE" sz="2400" b="0" i="0" u="none" strike="noStrike" cap="none" normalizeH="0" baseline="0" dirty="0">
                <a:ln>
                  <a:noFill/>
                </a:ln>
                <a:effectLst/>
                <a:latin typeface="Arial" panose="020B0604020202020204" pitchFamily="34" charset="0"/>
              </a:rPr>
              <a:t> from LP2iB</a:t>
            </a:r>
            <a:endParaRPr kumimoji="0" lang="en-US" altLang="en-BE" sz="2400" b="0" i="0" u="none" strike="noStrike" cap="none" normalizeH="0" baseline="0" dirty="0">
              <a:ln>
                <a:noFill/>
              </a:ln>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Tx/>
              <a:buChar char="-"/>
              <a:tabLst/>
            </a:pPr>
            <a:endParaRPr lang="en-US" altLang="en-BE" sz="2400" dirty="0">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Tx/>
              <a:buChar char="-"/>
              <a:tabLst/>
            </a:pPr>
            <a:endParaRPr lang="en-US" altLang="en-BE" sz="2400" dirty="0">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Tx/>
              <a:buChar char="-"/>
              <a:tabLst/>
            </a:pPr>
            <a:r>
              <a:rPr kumimoji="0" lang="en-US" altLang="en-BE" sz="2400" b="0" i="0" u="none" strike="noStrike" cap="none" normalizeH="0" baseline="0" dirty="0">
                <a:ln>
                  <a:noFill/>
                </a:ln>
                <a:effectLst/>
                <a:latin typeface="Arial" panose="020B0604020202020204" pitchFamily="34" charset="0"/>
              </a:rPr>
              <a:t>Design </a:t>
            </a:r>
            <a:r>
              <a:rPr kumimoji="0" lang="en-US" altLang="en-BE" sz="2400" b="1" i="0" u="none" strike="noStrike" cap="none" normalizeH="0" baseline="0" dirty="0">
                <a:ln>
                  <a:noFill/>
                </a:ln>
                <a:effectLst/>
                <a:latin typeface="Arial" panose="020B0604020202020204" pitchFamily="34" charset="0"/>
              </a:rPr>
              <a:t>based on STRIPE</a:t>
            </a:r>
          </a:p>
          <a:p>
            <a:pPr marL="285750" marR="0" lvl="0" indent="-285750" algn="l" defTabSz="914400" rtl="0" eaLnBrk="0" fontAlgn="base" latinLnBrk="0" hangingPunct="0">
              <a:lnSpc>
                <a:spcPct val="100000"/>
              </a:lnSpc>
              <a:spcBef>
                <a:spcPct val="0"/>
              </a:spcBef>
              <a:spcAft>
                <a:spcPct val="0"/>
              </a:spcAft>
              <a:buClrTx/>
              <a:buSzTx/>
              <a:buFontTx/>
              <a:buChar char="-"/>
              <a:tabLst/>
            </a:pPr>
            <a:endParaRPr lang="en-US" altLang="en-BE" sz="2400" dirty="0">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Tx/>
              <a:buChar char="-"/>
              <a:tabLst/>
            </a:pPr>
            <a:endParaRPr lang="en-US" altLang="en-BE" sz="2400" dirty="0">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Tx/>
              <a:buChar char="-"/>
              <a:tabLst/>
            </a:pPr>
            <a:r>
              <a:rPr kumimoji="0" lang="en-US" altLang="en-BE" sz="2400" b="1" i="0" u="none" strike="noStrike" cap="none" normalizeH="0" baseline="0" dirty="0">
                <a:ln>
                  <a:noFill/>
                </a:ln>
                <a:effectLst/>
                <a:latin typeface="Arial" panose="020B0604020202020204" pitchFamily="34" charset="0"/>
              </a:rPr>
              <a:t>More info </a:t>
            </a:r>
            <a:r>
              <a:rPr kumimoji="0" lang="en-US" altLang="en-BE" sz="2400" b="1" i="0" u="none" strike="noStrike" cap="none" normalizeH="0" baseline="0" dirty="0">
                <a:ln>
                  <a:noFill/>
                </a:ln>
                <a:effectLst/>
                <a:latin typeface="Arial" panose="020B0604020202020204" pitchFamily="34" charset="0"/>
                <a:sym typeface="Wingdings" panose="05000000000000000000" pitchFamily="2" charset="2"/>
              </a:rPr>
              <a:t> LOI Talk by Simon</a:t>
            </a:r>
            <a:endParaRPr kumimoji="0" lang="en-BE" altLang="en-BE" sz="2400" b="1" i="0" u="none" strike="noStrike" cap="none" normalizeH="0" baseline="0" dirty="0">
              <a:ln>
                <a:noFill/>
              </a:ln>
              <a:effectLst/>
              <a:latin typeface="Arial" panose="020B0604020202020204" pitchFamily="34" charset="0"/>
            </a:endParaRPr>
          </a:p>
        </p:txBody>
      </p:sp>
      <p:pic>
        <p:nvPicPr>
          <p:cNvPr id="17" name="Picture 16">
            <a:extLst>
              <a:ext uri="{FF2B5EF4-FFF2-40B4-BE49-F238E27FC236}">
                <a16:creationId xmlns:a16="http://schemas.microsoft.com/office/drawing/2014/main" id="{32666E65-F426-40AA-14AD-080E99D71163}"/>
              </a:ext>
            </a:extLst>
          </p:cNvPr>
          <p:cNvPicPr>
            <a:picLocks noChangeAspect="1"/>
          </p:cNvPicPr>
          <p:nvPr/>
        </p:nvPicPr>
        <p:blipFill>
          <a:blip r:embed="rId5"/>
          <a:stretch>
            <a:fillRect/>
          </a:stretch>
        </p:blipFill>
        <p:spPr>
          <a:xfrm>
            <a:off x="5898916" y="4717143"/>
            <a:ext cx="1378287" cy="1851205"/>
          </a:xfrm>
          <a:prstGeom prst="rect">
            <a:avLst/>
          </a:prstGeom>
        </p:spPr>
      </p:pic>
      <p:sp>
        <p:nvSpPr>
          <p:cNvPr id="18" name="TextBox 17">
            <a:extLst>
              <a:ext uri="{FF2B5EF4-FFF2-40B4-BE49-F238E27FC236}">
                <a16:creationId xmlns:a16="http://schemas.microsoft.com/office/drawing/2014/main" id="{398C9A8A-172E-B1DC-AF6B-2235D4105919}"/>
              </a:ext>
            </a:extLst>
          </p:cNvPr>
          <p:cNvSpPr txBox="1"/>
          <p:nvPr/>
        </p:nvSpPr>
        <p:spPr>
          <a:xfrm>
            <a:off x="2938292" y="5777160"/>
            <a:ext cx="3157708" cy="400110"/>
          </a:xfrm>
          <a:prstGeom prst="rect">
            <a:avLst/>
          </a:prstGeom>
          <a:noFill/>
        </p:spPr>
        <p:txBody>
          <a:bodyPr wrap="square">
            <a:spAutoFit/>
          </a:bodyPr>
          <a:lstStyle/>
          <a:p>
            <a:r>
              <a:rPr lang="en-US" sz="2000" dirty="0"/>
              <a:t>Credits: Simon Lechner</a:t>
            </a:r>
          </a:p>
        </p:txBody>
      </p:sp>
      <p:sp>
        <p:nvSpPr>
          <p:cNvPr id="2" name="Footer Placeholder 3">
            <a:extLst>
              <a:ext uri="{FF2B5EF4-FFF2-40B4-BE49-F238E27FC236}">
                <a16:creationId xmlns:a16="http://schemas.microsoft.com/office/drawing/2014/main" id="{833A67B1-093A-3361-3DD4-160B618404CF}"/>
              </a:ext>
            </a:extLst>
          </p:cNvPr>
          <p:cNvSpPr>
            <a:spLocks noGrp="1"/>
          </p:cNvSpPr>
          <p:nvPr>
            <p:ph type="ftr" sz="quarter" idx="11"/>
          </p:nvPr>
        </p:nvSpPr>
        <p:spPr>
          <a:xfrm>
            <a:off x="6033600" y="6210000"/>
            <a:ext cx="4993200" cy="648000"/>
          </a:xfrm>
        </p:spPr>
        <p:txBody>
          <a:bodyPr/>
          <a:lstStyle/>
          <a:p>
            <a:r>
              <a:rPr lang="nl-NL" dirty="0" err="1"/>
              <a:t>Institute</a:t>
            </a:r>
            <a:r>
              <a:rPr lang="nl-NL" dirty="0"/>
              <a:t> </a:t>
            </a:r>
            <a:r>
              <a:rPr lang="nl-NL" dirty="0" err="1"/>
              <a:t>for</a:t>
            </a:r>
            <a:r>
              <a:rPr lang="nl-NL" dirty="0"/>
              <a:t> </a:t>
            </a:r>
            <a:r>
              <a:rPr lang="nl-NL" dirty="0" err="1"/>
              <a:t>Nuclear</a:t>
            </a:r>
            <a:r>
              <a:rPr lang="nl-NL" dirty="0"/>
              <a:t> </a:t>
            </a:r>
            <a:r>
              <a:rPr lang="nl-NL" dirty="0" err="1"/>
              <a:t>and</a:t>
            </a:r>
            <a:r>
              <a:rPr lang="nl-NL" dirty="0"/>
              <a:t> </a:t>
            </a:r>
            <a:r>
              <a:rPr lang="nl-NL" dirty="0" err="1"/>
              <a:t>Radiation</a:t>
            </a:r>
            <a:r>
              <a:rPr lang="nl-NL" dirty="0"/>
              <a:t> </a:t>
            </a:r>
            <a:r>
              <a:rPr lang="nl-NL" dirty="0" err="1"/>
              <a:t>Physics</a:t>
            </a:r>
            <a:r>
              <a:rPr lang="nl-NL" dirty="0"/>
              <a:t>, KU Leuven</a:t>
            </a:r>
          </a:p>
        </p:txBody>
      </p:sp>
    </p:spTree>
    <p:extLst>
      <p:ext uri="{BB962C8B-B14F-4D97-AF65-F5344CB8AC3E}">
        <p14:creationId xmlns:p14="http://schemas.microsoft.com/office/powerpoint/2010/main" val="1300371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A28D0-67E9-7A18-FCA7-D05927A03C6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A1D259C-7F37-AA4F-284C-134476728854}"/>
              </a:ext>
            </a:extLst>
          </p:cNvPr>
          <p:cNvSpPr/>
          <p:nvPr/>
        </p:nvSpPr>
        <p:spPr>
          <a:xfrm>
            <a:off x="0" y="0"/>
            <a:ext cx="12192000" cy="6210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8" name="Title 1">
            <a:extLst>
              <a:ext uri="{FF2B5EF4-FFF2-40B4-BE49-F238E27FC236}">
                <a16:creationId xmlns:a16="http://schemas.microsoft.com/office/drawing/2014/main" id="{4E871D7C-12CA-D31A-A3D8-D0BA789D7ABA}"/>
              </a:ext>
            </a:extLst>
          </p:cNvPr>
          <p:cNvSpPr>
            <a:spLocks noGrp="1"/>
          </p:cNvSpPr>
          <p:nvPr>
            <p:ph type="title"/>
          </p:nvPr>
        </p:nvSpPr>
        <p:spPr>
          <a:xfrm>
            <a:off x="447384" y="-98849"/>
            <a:ext cx="11297232" cy="1960306"/>
          </a:xfrm>
        </p:spPr>
        <p:txBody>
          <a:bodyPr>
            <a:noAutofit/>
          </a:bodyPr>
          <a:lstStyle/>
          <a:p>
            <a:pPr algn="ctr"/>
            <a:r>
              <a:rPr lang="en-US" sz="4800" dirty="0">
                <a:solidFill>
                  <a:schemeClr val="bg1"/>
                </a:solidFill>
              </a:rPr>
              <a:t>Thank you for listening!</a:t>
            </a:r>
            <a:endParaRPr lang="nl-NL" sz="4800" dirty="0">
              <a:solidFill>
                <a:schemeClr val="bg1"/>
              </a:solidFill>
            </a:endParaRPr>
          </a:p>
        </p:txBody>
      </p:sp>
      <p:pic>
        <p:nvPicPr>
          <p:cNvPr id="2" name="Picture 1" descr="A black outline of a muscle&#10;&#10;AI-generated content may be incorrect.">
            <a:extLst>
              <a:ext uri="{FF2B5EF4-FFF2-40B4-BE49-F238E27FC236}">
                <a16:creationId xmlns:a16="http://schemas.microsoft.com/office/drawing/2014/main" id="{48AC9030-97D0-D72F-8987-BB3AACF2EED7}"/>
              </a:ext>
            </a:extLst>
          </p:cNvPr>
          <p:cNvPicPr>
            <a:picLocks noChangeAspect="1"/>
          </p:cNvPicPr>
          <p:nvPr/>
        </p:nvPicPr>
        <p:blipFill>
          <a:blip r:embed="rId3">
            <a:lum bright="70000" contrast="-70000"/>
          </a:blip>
          <a:stretch>
            <a:fillRect/>
          </a:stretch>
        </p:blipFill>
        <p:spPr>
          <a:xfrm>
            <a:off x="0" y="92627"/>
            <a:ext cx="2366029" cy="1577353"/>
          </a:xfrm>
          <a:prstGeom prst="rect">
            <a:avLst/>
          </a:prstGeom>
        </p:spPr>
      </p:pic>
      <p:pic>
        <p:nvPicPr>
          <p:cNvPr id="3" name="Picture 2" descr="A black outline of a muscle&#10;&#10;AI-generated content may be incorrect.">
            <a:extLst>
              <a:ext uri="{FF2B5EF4-FFF2-40B4-BE49-F238E27FC236}">
                <a16:creationId xmlns:a16="http://schemas.microsoft.com/office/drawing/2014/main" id="{A0A3B259-4C81-7E00-58D1-6ED38830DD9C}"/>
              </a:ext>
            </a:extLst>
          </p:cNvPr>
          <p:cNvPicPr>
            <a:picLocks noChangeAspect="1"/>
          </p:cNvPicPr>
          <p:nvPr/>
        </p:nvPicPr>
        <p:blipFill>
          <a:blip r:embed="rId3">
            <a:lum bright="70000" contrast="-70000"/>
          </a:blip>
          <a:stretch>
            <a:fillRect/>
          </a:stretch>
        </p:blipFill>
        <p:spPr>
          <a:xfrm flipH="1">
            <a:off x="9808028" y="92627"/>
            <a:ext cx="2464001" cy="1642668"/>
          </a:xfrm>
          <a:prstGeom prst="rect">
            <a:avLst/>
          </a:prstGeom>
        </p:spPr>
      </p:pic>
      <p:sp>
        <p:nvSpPr>
          <p:cNvPr id="9" name="Title 1">
            <a:extLst>
              <a:ext uri="{FF2B5EF4-FFF2-40B4-BE49-F238E27FC236}">
                <a16:creationId xmlns:a16="http://schemas.microsoft.com/office/drawing/2014/main" id="{B0B80177-9917-D711-2257-565C9D2EEA49}"/>
              </a:ext>
            </a:extLst>
          </p:cNvPr>
          <p:cNvSpPr txBox="1">
            <a:spLocks/>
          </p:cNvSpPr>
          <p:nvPr/>
        </p:nvSpPr>
        <p:spPr>
          <a:xfrm>
            <a:off x="1585431" y="1483196"/>
            <a:ext cx="2361517" cy="699722"/>
          </a:xfrm>
          <a:prstGeom prst="rect">
            <a:avLst/>
          </a:prstGeom>
        </p:spPr>
        <p:txBody>
          <a:bodyPr vert="horz" lIns="0" tIns="0" rIns="0" bIns="0" rtlCol="0" anchor="ctr" anchorCtr="0">
            <a:noAutofit/>
          </a:bodyPr>
          <a:lstStyle>
            <a:lvl1pPr algn="ctr" defTabSz="914400" rtl="0" eaLnBrk="1" latinLnBrk="0" hangingPunct="1">
              <a:lnSpc>
                <a:spcPct val="100000"/>
              </a:lnSpc>
              <a:spcBef>
                <a:spcPct val="0"/>
              </a:spcBef>
              <a:buNone/>
              <a:defRPr sz="6000" kern="1200" baseline="0">
                <a:solidFill>
                  <a:schemeClr val="bg1"/>
                </a:solidFill>
                <a:latin typeface="Arial" charset="0"/>
                <a:ea typeface="+mj-ea"/>
                <a:cs typeface="+mj-cs"/>
              </a:defRPr>
            </a:lvl1pPr>
          </a:lstStyle>
          <a:p>
            <a:r>
              <a:rPr lang="en-US" sz="2800" dirty="0"/>
              <a:t>BICEPS</a:t>
            </a:r>
            <a:endParaRPr lang="en-BE" sz="2800" dirty="0"/>
          </a:p>
        </p:txBody>
      </p:sp>
      <p:sp>
        <p:nvSpPr>
          <p:cNvPr id="10" name="Title 1">
            <a:extLst>
              <a:ext uri="{FF2B5EF4-FFF2-40B4-BE49-F238E27FC236}">
                <a16:creationId xmlns:a16="http://schemas.microsoft.com/office/drawing/2014/main" id="{46260872-69C4-DFD3-0C84-C551FE13B484}"/>
              </a:ext>
            </a:extLst>
          </p:cNvPr>
          <p:cNvSpPr txBox="1">
            <a:spLocks/>
          </p:cNvSpPr>
          <p:nvPr/>
        </p:nvSpPr>
        <p:spPr>
          <a:xfrm>
            <a:off x="8242355" y="1487260"/>
            <a:ext cx="2361517" cy="699722"/>
          </a:xfrm>
          <a:prstGeom prst="rect">
            <a:avLst/>
          </a:prstGeom>
        </p:spPr>
        <p:txBody>
          <a:bodyPr vert="horz" lIns="0" tIns="0" rIns="0" bIns="0" rtlCol="0" anchor="ctr" anchorCtr="0">
            <a:noAutofit/>
          </a:bodyPr>
          <a:lstStyle>
            <a:lvl1pPr algn="ctr" defTabSz="914400" rtl="0" eaLnBrk="1" latinLnBrk="0" hangingPunct="1">
              <a:lnSpc>
                <a:spcPct val="100000"/>
              </a:lnSpc>
              <a:spcBef>
                <a:spcPct val="0"/>
              </a:spcBef>
              <a:buNone/>
              <a:defRPr sz="6000" kern="1200" baseline="0">
                <a:solidFill>
                  <a:schemeClr val="bg1"/>
                </a:solidFill>
                <a:latin typeface="Arial" charset="0"/>
                <a:ea typeface="+mj-ea"/>
                <a:cs typeface="+mj-cs"/>
              </a:defRPr>
            </a:lvl1pPr>
          </a:lstStyle>
          <a:p>
            <a:r>
              <a:rPr lang="en-US" sz="2800" dirty="0"/>
              <a:t>STRIPE</a:t>
            </a:r>
            <a:endParaRPr lang="en-BE" sz="2800" dirty="0"/>
          </a:p>
        </p:txBody>
      </p:sp>
      <p:pic>
        <p:nvPicPr>
          <p:cNvPr id="11" name="Picture 10" descr="A person with a beard and glasses&#10;&#10;AI-generated content may be incorrect.">
            <a:extLst>
              <a:ext uri="{FF2B5EF4-FFF2-40B4-BE49-F238E27FC236}">
                <a16:creationId xmlns:a16="http://schemas.microsoft.com/office/drawing/2014/main" id="{906160DD-E911-65A8-8066-B9048A191389}"/>
              </a:ext>
            </a:extLst>
          </p:cNvPr>
          <p:cNvPicPr>
            <a:picLocks noChangeAspect="1"/>
          </p:cNvPicPr>
          <p:nvPr/>
        </p:nvPicPr>
        <p:blipFill>
          <a:blip r:embed="rId4"/>
          <a:srcRect l="4869"/>
          <a:stretch>
            <a:fillRect/>
          </a:stretch>
        </p:blipFill>
        <p:spPr>
          <a:xfrm>
            <a:off x="5281182" y="1783088"/>
            <a:ext cx="1286877" cy="1618791"/>
          </a:xfrm>
          <a:prstGeom prst="rect">
            <a:avLst/>
          </a:prstGeom>
        </p:spPr>
      </p:pic>
      <p:sp>
        <p:nvSpPr>
          <p:cNvPr id="12" name="Title 1">
            <a:extLst>
              <a:ext uri="{FF2B5EF4-FFF2-40B4-BE49-F238E27FC236}">
                <a16:creationId xmlns:a16="http://schemas.microsoft.com/office/drawing/2014/main" id="{47479833-3F60-FA68-7228-8D0D5CE500BB}"/>
              </a:ext>
            </a:extLst>
          </p:cNvPr>
          <p:cNvSpPr txBox="1">
            <a:spLocks/>
          </p:cNvSpPr>
          <p:nvPr/>
        </p:nvSpPr>
        <p:spPr>
          <a:xfrm>
            <a:off x="4931810" y="3466559"/>
            <a:ext cx="2171647" cy="639738"/>
          </a:xfrm>
          <a:prstGeom prst="rect">
            <a:avLst/>
          </a:prstGeom>
        </p:spPr>
        <p:txBody>
          <a:bodyPr vert="horz" lIns="0" tIns="0" rIns="0" bIns="0" rtlCol="0" anchor="ctr" anchorCtr="0">
            <a:noAutofit/>
          </a:bodyPr>
          <a:lstStyle>
            <a:lvl1pPr algn="ctr" defTabSz="914400" rtl="0" eaLnBrk="1" latinLnBrk="0" hangingPunct="1">
              <a:lnSpc>
                <a:spcPct val="100000"/>
              </a:lnSpc>
              <a:spcBef>
                <a:spcPct val="0"/>
              </a:spcBef>
              <a:buNone/>
              <a:defRPr sz="6000" kern="1200" baseline="0">
                <a:solidFill>
                  <a:schemeClr val="bg1"/>
                </a:solidFill>
                <a:latin typeface="Arial" charset="0"/>
                <a:ea typeface="+mj-ea"/>
                <a:cs typeface="+mj-cs"/>
              </a:defRPr>
            </a:lvl1pPr>
          </a:lstStyle>
          <a:p>
            <a:r>
              <a:rPr lang="en-US" sz="2000" dirty="0"/>
              <a:t>Ruben de Groote, PI</a:t>
            </a:r>
            <a:endParaRPr lang="en-BE" sz="2000" dirty="0"/>
          </a:p>
        </p:txBody>
      </p:sp>
      <p:pic>
        <p:nvPicPr>
          <p:cNvPr id="13" name="Picture 12">
            <a:extLst>
              <a:ext uri="{FF2B5EF4-FFF2-40B4-BE49-F238E27FC236}">
                <a16:creationId xmlns:a16="http://schemas.microsoft.com/office/drawing/2014/main" id="{18947F7A-B92B-FEE8-6027-F3F83A9FE1AA}"/>
              </a:ext>
            </a:extLst>
          </p:cNvPr>
          <p:cNvPicPr>
            <a:picLocks noChangeAspect="1"/>
          </p:cNvPicPr>
          <p:nvPr/>
        </p:nvPicPr>
        <p:blipFill>
          <a:blip r:embed="rId5"/>
          <a:stretch>
            <a:fillRect/>
          </a:stretch>
        </p:blipFill>
        <p:spPr>
          <a:xfrm>
            <a:off x="8012525" y="2376956"/>
            <a:ext cx="1171041" cy="1294692"/>
          </a:xfrm>
          <a:prstGeom prst="rect">
            <a:avLst/>
          </a:prstGeom>
        </p:spPr>
      </p:pic>
      <p:sp>
        <p:nvSpPr>
          <p:cNvPr id="14" name="Title 1">
            <a:extLst>
              <a:ext uri="{FF2B5EF4-FFF2-40B4-BE49-F238E27FC236}">
                <a16:creationId xmlns:a16="http://schemas.microsoft.com/office/drawing/2014/main" id="{FD7E39AD-5BE2-3B8A-3CEA-695000E197DC}"/>
              </a:ext>
            </a:extLst>
          </p:cNvPr>
          <p:cNvSpPr txBox="1">
            <a:spLocks/>
          </p:cNvSpPr>
          <p:nvPr/>
        </p:nvSpPr>
        <p:spPr>
          <a:xfrm>
            <a:off x="9213360" y="2796523"/>
            <a:ext cx="2171647" cy="639738"/>
          </a:xfrm>
          <a:prstGeom prst="rect">
            <a:avLst/>
          </a:prstGeom>
        </p:spPr>
        <p:txBody>
          <a:bodyPr vert="horz" lIns="0" tIns="0" rIns="0" bIns="0" rtlCol="0" anchor="ctr" anchorCtr="0">
            <a:noAutofit/>
          </a:bodyPr>
          <a:lstStyle>
            <a:lvl1pPr algn="ctr" defTabSz="914400" rtl="0" eaLnBrk="1" latinLnBrk="0" hangingPunct="1">
              <a:lnSpc>
                <a:spcPct val="100000"/>
              </a:lnSpc>
              <a:spcBef>
                <a:spcPct val="0"/>
              </a:spcBef>
              <a:buNone/>
              <a:defRPr sz="6000" kern="1200" baseline="0">
                <a:solidFill>
                  <a:schemeClr val="bg1"/>
                </a:solidFill>
                <a:latin typeface="Arial" charset="0"/>
                <a:ea typeface="+mj-ea"/>
                <a:cs typeface="+mj-cs"/>
              </a:defRPr>
            </a:lvl1pPr>
          </a:lstStyle>
          <a:p>
            <a:r>
              <a:rPr lang="en-US" sz="2000" dirty="0"/>
              <a:t>Phillip Imgram,</a:t>
            </a:r>
          </a:p>
          <a:p>
            <a:r>
              <a:rPr lang="en-US" sz="2000" dirty="0"/>
              <a:t>PD</a:t>
            </a:r>
            <a:endParaRPr lang="en-BE" sz="2000" dirty="0"/>
          </a:p>
        </p:txBody>
      </p:sp>
      <p:sp>
        <p:nvSpPr>
          <p:cNvPr id="15" name="Title 1">
            <a:extLst>
              <a:ext uri="{FF2B5EF4-FFF2-40B4-BE49-F238E27FC236}">
                <a16:creationId xmlns:a16="http://schemas.microsoft.com/office/drawing/2014/main" id="{CC167047-FEC9-1480-BB73-E82102DB91EF}"/>
              </a:ext>
            </a:extLst>
          </p:cNvPr>
          <p:cNvSpPr txBox="1">
            <a:spLocks/>
          </p:cNvSpPr>
          <p:nvPr/>
        </p:nvSpPr>
        <p:spPr>
          <a:xfrm>
            <a:off x="1833556" y="4356806"/>
            <a:ext cx="2171647" cy="639738"/>
          </a:xfrm>
          <a:prstGeom prst="rect">
            <a:avLst/>
          </a:prstGeom>
        </p:spPr>
        <p:txBody>
          <a:bodyPr vert="horz" lIns="0" tIns="0" rIns="0" bIns="0" rtlCol="0" anchor="ctr" anchorCtr="0">
            <a:noAutofit/>
          </a:bodyPr>
          <a:lstStyle>
            <a:lvl1pPr algn="ctr" defTabSz="914400" rtl="0" eaLnBrk="1" latinLnBrk="0" hangingPunct="1">
              <a:lnSpc>
                <a:spcPct val="100000"/>
              </a:lnSpc>
              <a:spcBef>
                <a:spcPct val="0"/>
              </a:spcBef>
              <a:buNone/>
              <a:defRPr sz="6000" kern="1200" baseline="0">
                <a:solidFill>
                  <a:schemeClr val="bg1"/>
                </a:solidFill>
                <a:latin typeface="Arial" charset="0"/>
                <a:ea typeface="+mj-ea"/>
                <a:cs typeface="+mj-cs"/>
              </a:defRPr>
            </a:lvl1pPr>
          </a:lstStyle>
          <a:p>
            <a:r>
              <a:rPr lang="en-US" sz="2000" dirty="0"/>
              <a:t>Pierre </a:t>
            </a:r>
            <a:r>
              <a:rPr lang="en-US" sz="2000" dirty="0" err="1"/>
              <a:t>Lassegues</a:t>
            </a:r>
            <a:r>
              <a:rPr lang="en-US" sz="2000" dirty="0"/>
              <a:t>, PD</a:t>
            </a:r>
            <a:endParaRPr lang="en-BE" sz="2000" dirty="0"/>
          </a:p>
        </p:txBody>
      </p:sp>
      <p:pic>
        <p:nvPicPr>
          <p:cNvPr id="16" name="Picture 15" descr="A person wearing glasses and a blue sweater&#10;&#10;AI-generated content may be incorrect.">
            <a:extLst>
              <a:ext uri="{FF2B5EF4-FFF2-40B4-BE49-F238E27FC236}">
                <a16:creationId xmlns:a16="http://schemas.microsoft.com/office/drawing/2014/main" id="{8FB2492E-440D-56B2-1EB6-96513AA9E131}"/>
              </a:ext>
            </a:extLst>
          </p:cNvPr>
          <p:cNvPicPr>
            <a:picLocks noChangeAspect="1"/>
          </p:cNvPicPr>
          <p:nvPr/>
        </p:nvPicPr>
        <p:blipFill>
          <a:blip r:embed="rId6"/>
          <a:stretch>
            <a:fillRect/>
          </a:stretch>
        </p:blipFill>
        <p:spPr>
          <a:xfrm>
            <a:off x="600825" y="3884717"/>
            <a:ext cx="1135210" cy="1345037"/>
          </a:xfrm>
          <a:prstGeom prst="rect">
            <a:avLst/>
          </a:prstGeom>
        </p:spPr>
      </p:pic>
      <p:pic>
        <p:nvPicPr>
          <p:cNvPr id="17" name="Picture 16" descr="A person wearing glasses and smiling&#10;&#10;AI-generated content may be incorrect.">
            <a:extLst>
              <a:ext uri="{FF2B5EF4-FFF2-40B4-BE49-F238E27FC236}">
                <a16:creationId xmlns:a16="http://schemas.microsoft.com/office/drawing/2014/main" id="{C78EA548-4243-75B4-DC3C-C735AF3CD037}"/>
              </a:ext>
            </a:extLst>
          </p:cNvPr>
          <p:cNvPicPr>
            <a:picLocks noChangeAspect="1"/>
          </p:cNvPicPr>
          <p:nvPr/>
        </p:nvPicPr>
        <p:blipFill>
          <a:blip r:embed="rId7"/>
          <a:srcRect r="1724"/>
          <a:stretch>
            <a:fillRect/>
          </a:stretch>
        </p:blipFill>
        <p:spPr>
          <a:xfrm>
            <a:off x="659408" y="2429202"/>
            <a:ext cx="1036042" cy="1345037"/>
          </a:xfrm>
          <a:prstGeom prst="rect">
            <a:avLst/>
          </a:prstGeom>
        </p:spPr>
      </p:pic>
      <p:sp>
        <p:nvSpPr>
          <p:cNvPr id="18" name="TextBox 17">
            <a:extLst>
              <a:ext uri="{FF2B5EF4-FFF2-40B4-BE49-F238E27FC236}">
                <a16:creationId xmlns:a16="http://schemas.microsoft.com/office/drawing/2014/main" id="{1AAC32F3-91E4-B3CA-B28E-7D718EB03A67}"/>
              </a:ext>
            </a:extLst>
          </p:cNvPr>
          <p:cNvSpPr txBox="1"/>
          <p:nvPr/>
        </p:nvSpPr>
        <p:spPr>
          <a:xfrm>
            <a:off x="1736035" y="2893981"/>
            <a:ext cx="2447925" cy="707886"/>
          </a:xfrm>
          <a:prstGeom prst="rect">
            <a:avLst/>
          </a:prstGeom>
          <a:noFill/>
        </p:spPr>
        <p:txBody>
          <a:bodyPr wrap="square">
            <a:spAutoFit/>
          </a:bodyPr>
          <a:lstStyle/>
          <a:p>
            <a:pPr algn="ctr"/>
            <a:r>
              <a:rPr lang="en-US" sz="2000" dirty="0">
                <a:solidFill>
                  <a:schemeClr val="bg1"/>
                </a:solidFill>
              </a:rPr>
              <a:t>Sandro Kraemer,</a:t>
            </a:r>
          </a:p>
          <a:p>
            <a:pPr algn="ctr"/>
            <a:r>
              <a:rPr lang="en-US" sz="2000" dirty="0">
                <a:solidFill>
                  <a:schemeClr val="bg1"/>
                </a:solidFill>
              </a:rPr>
              <a:t>PD</a:t>
            </a:r>
            <a:endParaRPr lang="en-BE" sz="2000" dirty="0">
              <a:solidFill>
                <a:schemeClr val="bg1"/>
              </a:solidFill>
            </a:endParaRPr>
          </a:p>
        </p:txBody>
      </p:sp>
      <p:sp>
        <p:nvSpPr>
          <p:cNvPr id="19" name="Title 1">
            <a:extLst>
              <a:ext uri="{FF2B5EF4-FFF2-40B4-BE49-F238E27FC236}">
                <a16:creationId xmlns:a16="http://schemas.microsoft.com/office/drawing/2014/main" id="{8C2A350A-A4BE-E245-55EA-48A22B6B32FE}"/>
              </a:ext>
            </a:extLst>
          </p:cNvPr>
          <p:cNvSpPr txBox="1">
            <a:spLocks/>
          </p:cNvSpPr>
          <p:nvPr/>
        </p:nvSpPr>
        <p:spPr>
          <a:xfrm>
            <a:off x="1921334" y="5760236"/>
            <a:ext cx="2171647" cy="639738"/>
          </a:xfrm>
          <a:prstGeom prst="rect">
            <a:avLst/>
          </a:prstGeom>
        </p:spPr>
        <p:txBody>
          <a:bodyPr vert="horz" lIns="0" tIns="0" rIns="0" bIns="0" rtlCol="0" anchor="ctr" anchorCtr="0">
            <a:noAutofit/>
          </a:bodyPr>
          <a:lstStyle>
            <a:lvl1pPr algn="ctr" defTabSz="914400" rtl="0" eaLnBrk="1" latinLnBrk="0" hangingPunct="1">
              <a:lnSpc>
                <a:spcPct val="100000"/>
              </a:lnSpc>
              <a:spcBef>
                <a:spcPct val="0"/>
              </a:spcBef>
              <a:buNone/>
              <a:defRPr sz="6000" kern="1200" baseline="0">
                <a:solidFill>
                  <a:schemeClr val="bg1"/>
                </a:solidFill>
                <a:latin typeface="Arial" charset="0"/>
                <a:ea typeface="+mj-ea"/>
                <a:cs typeface="+mj-cs"/>
              </a:defRPr>
            </a:lvl1pPr>
          </a:lstStyle>
          <a:p>
            <a:r>
              <a:rPr lang="en-US" sz="2000" dirty="0"/>
              <a:t>Julien Grondin,</a:t>
            </a:r>
          </a:p>
          <a:p>
            <a:r>
              <a:rPr lang="en-US" sz="2000" dirty="0"/>
              <a:t>PhD</a:t>
            </a:r>
            <a:endParaRPr lang="en-BE" sz="2000" dirty="0"/>
          </a:p>
        </p:txBody>
      </p:sp>
      <p:pic>
        <p:nvPicPr>
          <p:cNvPr id="20" name="Picture 19" descr="A person wearing glasses&#10;&#10;AI-generated content may be incorrect.">
            <a:extLst>
              <a:ext uri="{FF2B5EF4-FFF2-40B4-BE49-F238E27FC236}">
                <a16:creationId xmlns:a16="http://schemas.microsoft.com/office/drawing/2014/main" id="{9904F83B-F783-E36F-69AF-F92CE3772F70}"/>
              </a:ext>
            </a:extLst>
          </p:cNvPr>
          <p:cNvPicPr>
            <a:picLocks noChangeAspect="1"/>
          </p:cNvPicPr>
          <p:nvPr/>
        </p:nvPicPr>
        <p:blipFill>
          <a:blip r:embed="rId8"/>
          <a:stretch>
            <a:fillRect/>
          </a:stretch>
        </p:blipFill>
        <p:spPr>
          <a:xfrm>
            <a:off x="600825" y="5417593"/>
            <a:ext cx="1138844" cy="1282530"/>
          </a:xfrm>
          <a:prstGeom prst="rect">
            <a:avLst/>
          </a:prstGeom>
        </p:spPr>
      </p:pic>
      <p:sp>
        <p:nvSpPr>
          <p:cNvPr id="21" name="TextBox 20">
            <a:extLst>
              <a:ext uri="{FF2B5EF4-FFF2-40B4-BE49-F238E27FC236}">
                <a16:creationId xmlns:a16="http://schemas.microsoft.com/office/drawing/2014/main" id="{11760E1F-ABA3-31BD-E5A6-92EFECF73FC5}"/>
              </a:ext>
            </a:extLst>
          </p:cNvPr>
          <p:cNvSpPr txBox="1"/>
          <p:nvPr/>
        </p:nvSpPr>
        <p:spPr>
          <a:xfrm>
            <a:off x="9344789" y="5419745"/>
            <a:ext cx="1581445" cy="1015663"/>
          </a:xfrm>
          <a:prstGeom prst="rect">
            <a:avLst/>
          </a:prstGeom>
          <a:noFill/>
        </p:spPr>
        <p:txBody>
          <a:bodyPr wrap="square">
            <a:spAutoFit/>
          </a:bodyPr>
          <a:lstStyle/>
          <a:p>
            <a:pPr algn="ctr"/>
            <a:r>
              <a:rPr lang="en-US" sz="2000" dirty="0">
                <a:solidFill>
                  <a:schemeClr val="bg1"/>
                </a:solidFill>
              </a:rPr>
              <a:t>Angelos </a:t>
            </a:r>
            <a:r>
              <a:rPr lang="en-US" sz="2000" dirty="0" err="1">
                <a:solidFill>
                  <a:schemeClr val="bg1"/>
                </a:solidFill>
              </a:rPr>
              <a:t>Karadimas,PhD</a:t>
            </a:r>
            <a:endParaRPr lang="en-BE" sz="2000" dirty="0">
              <a:solidFill>
                <a:schemeClr val="bg1"/>
              </a:solidFill>
            </a:endParaRPr>
          </a:p>
        </p:txBody>
      </p:sp>
      <p:pic>
        <p:nvPicPr>
          <p:cNvPr id="22" name="Picture 21">
            <a:extLst>
              <a:ext uri="{FF2B5EF4-FFF2-40B4-BE49-F238E27FC236}">
                <a16:creationId xmlns:a16="http://schemas.microsoft.com/office/drawing/2014/main" id="{43789B9C-C52B-A71A-BB11-CDAD5E202CCB}"/>
              </a:ext>
            </a:extLst>
          </p:cNvPr>
          <p:cNvPicPr>
            <a:picLocks noChangeAspect="1"/>
          </p:cNvPicPr>
          <p:nvPr/>
        </p:nvPicPr>
        <p:blipFill>
          <a:blip r:embed="rId9"/>
          <a:stretch>
            <a:fillRect/>
          </a:stretch>
        </p:blipFill>
        <p:spPr>
          <a:xfrm>
            <a:off x="8012525" y="5300943"/>
            <a:ext cx="1173841" cy="1282530"/>
          </a:xfrm>
          <a:prstGeom prst="rect">
            <a:avLst/>
          </a:prstGeom>
        </p:spPr>
      </p:pic>
      <p:pic>
        <p:nvPicPr>
          <p:cNvPr id="5" name="Picture 4">
            <a:extLst>
              <a:ext uri="{FF2B5EF4-FFF2-40B4-BE49-F238E27FC236}">
                <a16:creationId xmlns:a16="http://schemas.microsoft.com/office/drawing/2014/main" id="{243F9AAE-F43F-00CB-F4B6-CE8E632EFE27}"/>
              </a:ext>
            </a:extLst>
          </p:cNvPr>
          <p:cNvPicPr>
            <a:picLocks noChangeAspect="1"/>
          </p:cNvPicPr>
          <p:nvPr/>
        </p:nvPicPr>
        <p:blipFill>
          <a:blip r:embed="rId10"/>
          <a:srcRect t="20371" b="15341"/>
          <a:stretch>
            <a:fillRect/>
          </a:stretch>
        </p:blipFill>
        <p:spPr>
          <a:xfrm>
            <a:off x="8084804" y="3745339"/>
            <a:ext cx="1026481" cy="1481913"/>
          </a:xfrm>
          <a:prstGeom prst="rect">
            <a:avLst/>
          </a:prstGeom>
        </p:spPr>
      </p:pic>
      <p:sp>
        <p:nvSpPr>
          <p:cNvPr id="6" name="TextBox 5">
            <a:extLst>
              <a:ext uri="{FF2B5EF4-FFF2-40B4-BE49-F238E27FC236}">
                <a16:creationId xmlns:a16="http://schemas.microsoft.com/office/drawing/2014/main" id="{31088E9B-CF56-BE3C-70B6-332831B39C5A}"/>
              </a:ext>
            </a:extLst>
          </p:cNvPr>
          <p:cNvSpPr txBox="1"/>
          <p:nvPr/>
        </p:nvSpPr>
        <p:spPr>
          <a:xfrm>
            <a:off x="9344789" y="3936066"/>
            <a:ext cx="1581445" cy="1015663"/>
          </a:xfrm>
          <a:prstGeom prst="rect">
            <a:avLst/>
          </a:prstGeom>
          <a:noFill/>
        </p:spPr>
        <p:txBody>
          <a:bodyPr wrap="square">
            <a:spAutoFit/>
          </a:bodyPr>
          <a:lstStyle/>
          <a:p>
            <a:pPr algn="ctr"/>
            <a:r>
              <a:rPr lang="en-US" sz="2000" dirty="0">
                <a:solidFill>
                  <a:schemeClr val="bg1"/>
                </a:solidFill>
              </a:rPr>
              <a:t>Stefanos</a:t>
            </a:r>
          </a:p>
          <a:p>
            <a:pPr algn="ctr"/>
            <a:r>
              <a:rPr lang="en-US" sz="2000" dirty="0" err="1">
                <a:solidFill>
                  <a:schemeClr val="bg1"/>
                </a:solidFill>
              </a:rPr>
              <a:t>Pelonis</a:t>
            </a:r>
            <a:endParaRPr lang="en-US" sz="2000" dirty="0">
              <a:solidFill>
                <a:schemeClr val="bg1"/>
              </a:solidFill>
            </a:endParaRPr>
          </a:p>
          <a:p>
            <a:pPr algn="ctr"/>
            <a:r>
              <a:rPr lang="en-US" sz="2000" dirty="0">
                <a:solidFill>
                  <a:schemeClr val="bg1"/>
                </a:solidFill>
              </a:rPr>
              <a:t>PhD</a:t>
            </a:r>
            <a:endParaRPr lang="en-BE" sz="2000" dirty="0">
              <a:solidFill>
                <a:schemeClr val="bg1"/>
              </a:solidFill>
            </a:endParaRPr>
          </a:p>
        </p:txBody>
      </p:sp>
      <p:sp>
        <p:nvSpPr>
          <p:cNvPr id="23" name="Title 1">
            <a:extLst>
              <a:ext uri="{FF2B5EF4-FFF2-40B4-BE49-F238E27FC236}">
                <a16:creationId xmlns:a16="http://schemas.microsoft.com/office/drawing/2014/main" id="{E7E7D822-7F99-282C-C2E3-14DADC27B28D}"/>
              </a:ext>
            </a:extLst>
          </p:cNvPr>
          <p:cNvSpPr txBox="1">
            <a:spLocks/>
          </p:cNvSpPr>
          <p:nvPr/>
        </p:nvSpPr>
        <p:spPr>
          <a:xfrm>
            <a:off x="4838799" y="5834920"/>
            <a:ext cx="2171647" cy="1023922"/>
          </a:xfrm>
          <a:prstGeom prst="rect">
            <a:avLst/>
          </a:prstGeom>
        </p:spPr>
        <p:txBody>
          <a:bodyPr vert="horz" lIns="0" tIns="0" rIns="0" bIns="0" rtlCol="0" anchor="ctr" anchorCtr="0">
            <a:noAutofit/>
          </a:bodyPr>
          <a:lstStyle>
            <a:lvl1pPr algn="ctr" defTabSz="914400" rtl="0" eaLnBrk="1" latinLnBrk="0" hangingPunct="1">
              <a:lnSpc>
                <a:spcPct val="100000"/>
              </a:lnSpc>
              <a:spcBef>
                <a:spcPct val="0"/>
              </a:spcBef>
              <a:buNone/>
              <a:defRPr sz="6000" kern="1200" baseline="0">
                <a:solidFill>
                  <a:schemeClr val="bg1"/>
                </a:solidFill>
                <a:latin typeface="Arial" charset="0"/>
                <a:ea typeface="+mj-ea"/>
                <a:cs typeface="+mj-cs"/>
              </a:defRPr>
            </a:lvl1pPr>
          </a:lstStyle>
          <a:p>
            <a:r>
              <a:rPr lang="en-US" sz="2000" dirty="0"/>
              <a:t>Wouter Gins,</a:t>
            </a:r>
          </a:p>
          <a:p>
            <a:r>
              <a:rPr lang="en-US" sz="2000" dirty="0"/>
              <a:t>Technical</a:t>
            </a:r>
          </a:p>
        </p:txBody>
      </p:sp>
      <p:pic>
        <p:nvPicPr>
          <p:cNvPr id="24" name="Picture 23">
            <a:extLst>
              <a:ext uri="{FF2B5EF4-FFF2-40B4-BE49-F238E27FC236}">
                <a16:creationId xmlns:a16="http://schemas.microsoft.com/office/drawing/2014/main" id="{9E9C76A7-2F81-8DBC-B4DB-CFFAD94758DD}"/>
              </a:ext>
            </a:extLst>
          </p:cNvPr>
          <p:cNvPicPr>
            <a:picLocks noChangeAspect="1"/>
          </p:cNvPicPr>
          <p:nvPr/>
        </p:nvPicPr>
        <p:blipFill>
          <a:blip r:embed="rId11"/>
          <a:srcRect l="11620" t="9449" r="12817" b="20363"/>
          <a:stretch>
            <a:fillRect/>
          </a:stretch>
        </p:blipFill>
        <p:spPr>
          <a:xfrm>
            <a:off x="5281181" y="4170977"/>
            <a:ext cx="1286877" cy="1794108"/>
          </a:xfrm>
          <a:prstGeom prst="rect">
            <a:avLst/>
          </a:prstGeom>
        </p:spPr>
      </p:pic>
    </p:spTree>
    <p:extLst>
      <p:ext uri="{BB962C8B-B14F-4D97-AF65-F5344CB8AC3E}">
        <p14:creationId xmlns:p14="http://schemas.microsoft.com/office/powerpoint/2010/main" val="2194988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12646-767C-4147-BD44-5FBA1C230BA0}"/>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5EEC5357-7AE0-1527-E997-148644AC30E8}"/>
              </a:ext>
            </a:extLst>
          </p:cNvPr>
          <p:cNvSpPr/>
          <p:nvPr/>
        </p:nvSpPr>
        <p:spPr>
          <a:xfrm>
            <a:off x="0" y="0"/>
            <a:ext cx="12192000" cy="6210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pic>
        <p:nvPicPr>
          <p:cNvPr id="6" name="T5meting8.asc_video (online-video-cutter.com)">
            <a:hlinkClick r:id="" action="ppaction://media"/>
            <a:extLst>
              <a:ext uri="{FF2B5EF4-FFF2-40B4-BE49-F238E27FC236}">
                <a16:creationId xmlns:a16="http://schemas.microsoft.com/office/drawing/2014/main" id="{446793F8-1C99-9949-2694-B308079EF83D}"/>
              </a:ext>
            </a:extLst>
          </p:cNvPr>
          <p:cNvPicPr>
            <a:picLocks noChangeAspect="1"/>
          </p:cNvPicPr>
          <p:nvPr>
            <a:videoFile r:link="rId1"/>
            <p:extLst>
              <p:ext uri="{DAA4B4D4-6D71-4841-9C94-3DE7FCFB9230}">
                <p14:media xmlns:p14="http://schemas.microsoft.com/office/powerpoint/2010/main" r:embed="rId2">
                  <p14:trim end="34134"/>
                  <p14:bmkLst>
                    <p14:bmk name="Bookmark 1" time="4801.3739"/>
                  </p14:bmkLst>
                </p14:media>
              </p:ext>
            </p:extLst>
          </p:nvPr>
        </p:nvPicPr>
        <p:blipFill>
          <a:blip r:embed="rId5"/>
          <a:stretch>
            <a:fillRect/>
          </a:stretch>
        </p:blipFill>
        <p:spPr>
          <a:xfrm>
            <a:off x="602839" y="1756419"/>
            <a:ext cx="10986322" cy="2697162"/>
          </a:xfrm>
          <a:prstGeom prst="rect">
            <a:avLst/>
          </a:prstGeom>
        </p:spPr>
      </p:pic>
    </p:spTree>
    <p:extLst>
      <p:ext uri="{BB962C8B-B14F-4D97-AF65-F5344CB8AC3E}">
        <p14:creationId xmlns:p14="http://schemas.microsoft.com/office/powerpoint/2010/main" val="324953339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4" presetClass="mediacall" presetSubtype="0" fill="hold" nodeType="withEffect">
                                      <p:stCondLst>
                                        <p:cond delay="0"/>
                                      </p:stCondLst>
                                      <p:childTnLst>
                                        <p:cmd type="call" cmd="playFromBookmark(Bookmark 1)">
                                          <p:cBhvr>
                                            <p:cTn id="8" dur="837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6"/>
                    </p:tgtEl>
                  </p:cMediaNode>
                </p:vide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4.801)">
                                          <p:cBhvr>
                                            <p:cTn id="8" dur="83700" fill="hold"/>
                                            <p:tgtEl>
                                              <p:spTgt spid="6"/>
                                            </p:tgtEl>
                                          </p:cBhvr>
                                        </p:cmd>
                                      </p:childTnLst>
                                    </p:cTn>
                                  </p:par>
                                  <p:par>
                                    <p:cTn id="9" presetID="1" presetClass="exit" presetSubtype="0" fill="hold"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nl-NL" dirty="0" err="1"/>
              <a:t>Institute</a:t>
            </a:r>
            <a:r>
              <a:rPr lang="nl-NL" dirty="0"/>
              <a:t> </a:t>
            </a:r>
            <a:r>
              <a:rPr lang="nl-NL" dirty="0" err="1"/>
              <a:t>for</a:t>
            </a:r>
            <a:r>
              <a:rPr lang="nl-NL" dirty="0"/>
              <a:t> </a:t>
            </a:r>
            <a:r>
              <a:rPr lang="nl-NL" dirty="0" err="1"/>
              <a:t>Nuclear</a:t>
            </a:r>
            <a:r>
              <a:rPr lang="nl-NL" dirty="0"/>
              <a:t> </a:t>
            </a:r>
            <a:r>
              <a:rPr lang="nl-NL" dirty="0" err="1"/>
              <a:t>and</a:t>
            </a:r>
            <a:r>
              <a:rPr lang="nl-NL" dirty="0"/>
              <a:t> </a:t>
            </a:r>
            <a:r>
              <a:rPr lang="nl-NL" dirty="0" err="1"/>
              <a:t>Radiation</a:t>
            </a:r>
            <a:r>
              <a:rPr lang="nl-NL" dirty="0"/>
              <a:t> </a:t>
            </a:r>
            <a:r>
              <a:rPr lang="nl-NL" dirty="0" err="1"/>
              <a:t>Physics</a:t>
            </a:r>
            <a:r>
              <a:rPr lang="nl-NL" dirty="0"/>
              <a:t>, KU Leuven</a:t>
            </a:r>
          </a:p>
        </p:txBody>
      </p:sp>
      <p:sp>
        <p:nvSpPr>
          <p:cNvPr id="5" name="Slide Number Placeholder 4"/>
          <p:cNvSpPr>
            <a:spLocks noGrp="1"/>
          </p:cNvSpPr>
          <p:nvPr>
            <p:ph type="sldNum" sz="quarter" idx="12"/>
          </p:nvPr>
        </p:nvSpPr>
        <p:spPr/>
        <p:txBody>
          <a:bodyPr/>
          <a:lstStyle/>
          <a:p>
            <a:fld id="{0A297500-7527-634B-90F4-69D0994C32B4}" type="slidenum">
              <a:rPr lang="nl-NL" smtClean="0"/>
              <a:pPr/>
              <a:t>19</a:t>
            </a:fld>
            <a:endParaRPr lang="nl-NL"/>
          </a:p>
        </p:txBody>
      </p:sp>
      <p:sp>
        <p:nvSpPr>
          <p:cNvPr id="14" name="Title 1"/>
          <p:cNvSpPr>
            <a:spLocks noGrp="1"/>
          </p:cNvSpPr>
          <p:nvPr>
            <p:ph type="title"/>
          </p:nvPr>
        </p:nvSpPr>
        <p:spPr>
          <a:xfrm>
            <a:off x="576000" y="160864"/>
            <a:ext cx="11297232" cy="850464"/>
          </a:xfrm>
        </p:spPr>
        <p:txBody>
          <a:bodyPr>
            <a:noAutofit/>
          </a:bodyPr>
          <a:lstStyle/>
          <a:p>
            <a:r>
              <a:rPr lang="en-US" sz="3200" dirty="0"/>
              <a:t>Electronic levels to probe the nucleus</a:t>
            </a:r>
            <a:endParaRPr lang="nl-NL" sz="3200" dirty="0"/>
          </a:p>
        </p:txBody>
      </p:sp>
      <p:sp>
        <p:nvSpPr>
          <p:cNvPr id="69" name="Footer Placeholder 3">
            <a:extLst>
              <a:ext uri="{FF2B5EF4-FFF2-40B4-BE49-F238E27FC236}">
                <a16:creationId xmlns:a16="http://schemas.microsoft.com/office/drawing/2014/main" id="{91E55763-FA9A-367F-FC69-4AB0494BE97B}"/>
              </a:ext>
            </a:extLst>
          </p:cNvPr>
          <p:cNvSpPr txBox="1">
            <a:spLocks/>
          </p:cNvSpPr>
          <p:nvPr/>
        </p:nvSpPr>
        <p:spPr>
          <a:xfrm>
            <a:off x="1244139" y="6210000"/>
            <a:ext cx="4993200" cy="648000"/>
          </a:xfrm>
          <a:prstGeom prst="rect">
            <a:avLst/>
          </a:prstGeom>
        </p:spPr>
        <p:txBody>
          <a:bodyPr vert="horz" lIns="0" tIns="0" rIns="180000" bIns="0" rtlCol="0" anchor="ctr"/>
          <a:lstStyle>
            <a:defPPr>
              <a:defRPr lang="nl-NL"/>
            </a:defPPr>
            <a:lvl1pPr marL="0" algn="r"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nl-NL" dirty="0"/>
              <a:t>Robbe Van Duyse</a:t>
            </a:r>
          </a:p>
        </p:txBody>
      </p:sp>
      <p:sp>
        <p:nvSpPr>
          <p:cNvPr id="2" name="TextBox 1">
            <a:extLst>
              <a:ext uri="{FF2B5EF4-FFF2-40B4-BE49-F238E27FC236}">
                <a16:creationId xmlns:a16="http://schemas.microsoft.com/office/drawing/2014/main" id="{37C18FA3-F3D7-30F0-F2C1-3AD3081D5111}"/>
              </a:ext>
            </a:extLst>
          </p:cNvPr>
          <p:cNvSpPr txBox="1"/>
          <p:nvPr/>
        </p:nvSpPr>
        <p:spPr>
          <a:xfrm>
            <a:off x="623570" y="2219097"/>
            <a:ext cx="2986391" cy="400110"/>
          </a:xfrm>
          <a:prstGeom prst="rect">
            <a:avLst/>
          </a:prstGeom>
          <a:noFill/>
        </p:spPr>
        <p:txBody>
          <a:bodyPr wrap="square" rtlCol="0">
            <a:spAutoFit/>
          </a:bodyPr>
          <a:lstStyle/>
          <a:p>
            <a:pPr algn="ctr"/>
            <a:r>
              <a:rPr lang="en-US" sz="2000" b="1" dirty="0">
                <a:solidFill>
                  <a:srgbClr val="C00000"/>
                </a:solidFill>
              </a:rPr>
              <a:t>Coulomb interaction</a:t>
            </a:r>
            <a:endParaRPr lang="en-BE" sz="2000" b="1" dirty="0">
              <a:solidFill>
                <a:srgbClr val="C00000"/>
              </a:solidFil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DE5B21C-64DE-BA18-65B2-A5E0D4FEA0C6}"/>
                  </a:ext>
                </a:extLst>
              </p:cNvPr>
              <p:cNvSpPr txBox="1"/>
              <p:nvPr/>
            </p:nvSpPr>
            <p:spPr>
              <a:xfrm>
                <a:off x="1326618" y="1165420"/>
                <a:ext cx="2167581" cy="9257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box>
                        <m:boxPr>
                          <m:ctrlPr>
                            <a:rPr lang="en-BE" sz="4000" i="1" smtClean="0">
                              <a:latin typeface="Cambria Math" panose="02040503050406030204" pitchFamily="18" charset="0"/>
                            </a:rPr>
                          </m:ctrlPr>
                        </m:boxPr>
                        <m:e>
                          <m:argPr>
                            <m:argSz m:val="-1"/>
                          </m:argPr>
                          <m:f>
                            <m:fPr>
                              <m:ctrlPr>
                                <a:rPr lang="en-BE" sz="4000" i="1" smtClean="0">
                                  <a:latin typeface="Cambria Math" panose="02040503050406030204" pitchFamily="18" charset="0"/>
                                </a:rPr>
                              </m:ctrlPr>
                            </m:fPr>
                            <m:num>
                              <m:sSup>
                                <m:sSupPr>
                                  <m:ctrlPr>
                                    <a:rPr lang="en-BE" sz="4000" i="1" smtClean="0">
                                      <a:latin typeface="Cambria Math" panose="02040503050406030204" pitchFamily="18" charset="0"/>
                                    </a:rPr>
                                  </m:ctrlPr>
                                </m:sSupPr>
                                <m:e>
                                  <m:r>
                                    <a:rPr lang="en-US" sz="4000" b="0" i="1" smtClean="0">
                                      <a:latin typeface="Cambria Math" panose="02040503050406030204" pitchFamily="18" charset="0"/>
                                    </a:rPr>
                                    <m:t>𝑒</m:t>
                                  </m:r>
                                </m:e>
                                <m:sup>
                                  <m:r>
                                    <a:rPr lang="en-US" sz="4000" b="0" i="1" smtClean="0">
                                      <a:latin typeface="Cambria Math" panose="02040503050406030204" pitchFamily="18" charset="0"/>
                                    </a:rPr>
                                    <m:t>2</m:t>
                                  </m:r>
                                </m:sup>
                              </m:sSup>
                            </m:num>
                            <m:den>
                              <m:r>
                                <a:rPr lang="en-US" sz="4000" b="0" i="1" smtClean="0">
                                  <a:latin typeface="Cambria Math" panose="02040503050406030204" pitchFamily="18" charset="0"/>
                                </a:rPr>
                                <m:t>4</m:t>
                              </m:r>
                              <m:r>
                                <m:rPr>
                                  <m:sty m:val="p"/>
                                </m:rPr>
                                <a:rPr lang="el-GR" sz="4000" b="0" i="1" smtClean="0">
                                  <a:latin typeface="Cambria Math" panose="02040503050406030204" pitchFamily="18" charset="0"/>
                                </a:rPr>
                                <m:t>π</m:t>
                              </m:r>
                              <m:sSub>
                                <m:sSubPr>
                                  <m:ctrlPr>
                                    <a:rPr lang="el-GR" sz="4000" b="0" i="1" smtClean="0">
                                      <a:latin typeface="Cambria Math" panose="02040503050406030204" pitchFamily="18" charset="0"/>
                                    </a:rPr>
                                  </m:ctrlPr>
                                </m:sSubPr>
                                <m:e>
                                  <m:r>
                                    <m:rPr>
                                      <m:sty m:val="p"/>
                                    </m:rPr>
                                    <a:rPr lang="el-GR" sz="4000" b="0" i="1" smtClean="0">
                                      <a:latin typeface="Cambria Math" panose="02040503050406030204" pitchFamily="18" charset="0"/>
                                    </a:rPr>
                                    <m:t>ϵ</m:t>
                                  </m:r>
                                </m:e>
                                <m:sub>
                                  <m:r>
                                    <a:rPr lang="en-US" sz="4000" b="0" i="1" smtClean="0">
                                      <a:latin typeface="Cambria Math" panose="02040503050406030204" pitchFamily="18" charset="0"/>
                                    </a:rPr>
                                    <m:t>0</m:t>
                                  </m:r>
                                </m:sub>
                              </m:sSub>
                              <m:sSup>
                                <m:sSupPr>
                                  <m:ctrlPr>
                                    <a:rPr lang="en-BE" sz="4000" i="1">
                                      <a:latin typeface="Cambria Math" panose="02040503050406030204" pitchFamily="18" charset="0"/>
                                    </a:rPr>
                                  </m:ctrlPr>
                                </m:sSupPr>
                                <m:e>
                                  <m:r>
                                    <a:rPr lang="en-US" sz="4000" b="0" i="1" smtClean="0">
                                      <a:latin typeface="Cambria Math" panose="02040503050406030204" pitchFamily="18" charset="0"/>
                                    </a:rPr>
                                    <m:t>𝑟</m:t>
                                  </m:r>
                                </m:e>
                                <m:sup>
                                  <m:r>
                                    <a:rPr lang="en-US" sz="4000" i="1">
                                      <a:latin typeface="Cambria Math" panose="02040503050406030204" pitchFamily="18" charset="0"/>
                                    </a:rPr>
                                    <m:t>2</m:t>
                                  </m:r>
                                </m:sup>
                              </m:sSup>
                            </m:den>
                          </m:f>
                          <m:r>
                            <a:rPr lang="en-US" sz="4000" b="0" i="1" smtClean="0">
                              <a:latin typeface="Cambria Math" panose="02040503050406030204" pitchFamily="18" charset="0"/>
                            </a:rPr>
                            <m:t>      +</m:t>
                          </m:r>
                        </m:e>
                      </m:box>
                    </m:oMath>
                  </m:oMathPara>
                </a14:m>
                <a:endParaRPr lang="en-BE" sz="4000" dirty="0"/>
              </a:p>
            </p:txBody>
          </p:sp>
        </mc:Choice>
        <mc:Fallback xmlns="">
          <p:sp>
            <p:nvSpPr>
              <p:cNvPr id="7" name="TextBox 6">
                <a:extLst>
                  <a:ext uri="{FF2B5EF4-FFF2-40B4-BE49-F238E27FC236}">
                    <a16:creationId xmlns:a16="http://schemas.microsoft.com/office/drawing/2014/main" id="{6DE5B21C-64DE-BA18-65B2-A5E0D4FEA0C6}"/>
                  </a:ext>
                </a:extLst>
              </p:cNvPr>
              <p:cNvSpPr txBox="1">
                <a:spLocks noRot="1" noChangeAspect="1" noMove="1" noResize="1" noEditPoints="1" noAdjustHandles="1" noChangeArrowheads="1" noChangeShapeType="1" noTextEdit="1"/>
              </p:cNvSpPr>
              <p:nvPr/>
            </p:nvSpPr>
            <p:spPr>
              <a:xfrm>
                <a:off x="1326618" y="1165420"/>
                <a:ext cx="2167581" cy="925703"/>
              </a:xfrm>
              <a:prstGeom prst="rect">
                <a:avLst/>
              </a:prstGeom>
              <a:blipFill>
                <a:blip r:embed="rId3"/>
                <a:stretch>
                  <a:fillRect/>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5730D03-D5D1-9D78-B6EF-E3326A82DC04}"/>
                  </a:ext>
                </a:extLst>
              </p:cNvPr>
              <p:cNvSpPr txBox="1"/>
              <p:nvPr/>
            </p:nvSpPr>
            <p:spPr>
              <a:xfrm>
                <a:off x="4163622" y="2555354"/>
                <a:ext cx="1210731" cy="533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lang="en-BE" sz="2400" b="1" i="1" smtClean="0">
                              <a:latin typeface="Cambria Math" panose="02040503050406030204" pitchFamily="18" charset="0"/>
                            </a:rPr>
                          </m:ctrlPr>
                        </m:sPrePr>
                        <m:sub/>
                        <m:sup>
                          <m:r>
                            <a:rPr lang="en-US" sz="2400" b="1" i="1" smtClean="0">
                              <a:latin typeface="Cambria Math" panose="02040503050406030204" pitchFamily="18" charset="0"/>
                            </a:rPr>
                            <m:t>𝟐</m:t>
                          </m:r>
                        </m:sup>
                        <m:e>
                          <m:sSub>
                            <m:sSubPr>
                              <m:ctrlPr>
                                <a:rPr lang="en-BE" sz="2400" b="1" i="1" smtClean="0">
                                  <a:latin typeface="Cambria Math" panose="02040503050406030204" pitchFamily="18" charset="0"/>
                                </a:rPr>
                              </m:ctrlPr>
                            </m:sSubPr>
                            <m:e>
                              <m:r>
                                <a:rPr lang="en-US" sz="2400" b="1" i="1" smtClean="0">
                                  <a:latin typeface="Cambria Math" panose="02040503050406030204" pitchFamily="18" charset="0"/>
                                </a:rPr>
                                <m:t>𝑫</m:t>
                              </m:r>
                            </m:e>
                            <m:sub>
                              <m:r>
                                <a:rPr lang="en-US" sz="2400" b="1" i="1" smtClean="0">
                                  <a:latin typeface="Cambria Math" panose="02040503050406030204" pitchFamily="18" charset="0"/>
                                </a:rPr>
                                <m:t>𝟓</m:t>
                              </m:r>
                              <m:r>
                                <a:rPr lang="en-US" sz="2400" b="1" i="1" smtClean="0">
                                  <a:latin typeface="Cambria Math" panose="02040503050406030204" pitchFamily="18" charset="0"/>
                                </a:rPr>
                                <m:t>/</m:t>
                              </m:r>
                              <m:r>
                                <a:rPr lang="en-US" sz="2400" b="1" i="1" smtClean="0">
                                  <a:latin typeface="Cambria Math" panose="02040503050406030204" pitchFamily="18" charset="0"/>
                                </a:rPr>
                                <m:t>𝟐</m:t>
                              </m:r>
                            </m:sub>
                          </m:sSub>
                        </m:e>
                      </m:sPre>
                    </m:oMath>
                  </m:oMathPara>
                </a14:m>
                <a:endParaRPr lang="en-BE" sz="2400" b="1" dirty="0"/>
              </a:p>
            </p:txBody>
          </p:sp>
        </mc:Choice>
        <mc:Fallback xmlns="">
          <p:sp>
            <p:nvSpPr>
              <p:cNvPr id="12" name="TextBox 11">
                <a:extLst>
                  <a:ext uri="{FF2B5EF4-FFF2-40B4-BE49-F238E27FC236}">
                    <a16:creationId xmlns:a16="http://schemas.microsoft.com/office/drawing/2014/main" id="{65730D03-D5D1-9D78-B6EF-E3326A82DC04}"/>
                  </a:ext>
                </a:extLst>
              </p:cNvPr>
              <p:cNvSpPr txBox="1">
                <a:spLocks noRot="1" noChangeAspect="1" noMove="1" noResize="1" noEditPoints="1" noAdjustHandles="1" noChangeArrowheads="1" noChangeShapeType="1" noTextEdit="1"/>
              </p:cNvSpPr>
              <p:nvPr/>
            </p:nvSpPr>
            <p:spPr>
              <a:xfrm>
                <a:off x="4163622" y="2555354"/>
                <a:ext cx="1210731" cy="533800"/>
              </a:xfrm>
              <a:prstGeom prst="rect">
                <a:avLst/>
              </a:prstGeom>
              <a:blipFill>
                <a:blip r:embed="rId4"/>
                <a:stretch>
                  <a:fillRect/>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216F86BA-86BF-CD7D-94E3-2FA1770AE98A}"/>
                  </a:ext>
                </a:extLst>
              </p:cNvPr>
              <p:cNvSpPr txBox="1"/>
              <p:nvPr/>
            </p:nvSpPr>
            <p:spPr>
              <a:xfrm>
                <a:off x="4173041" y="3671076"/>
                <a:ext cx="1210731" cy="533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lang="en-BE" sz="2400" b="1" i="1" smtClean="0">
                              <a:latin typeface="Cambria Math" panose="02040503050406030204" pitchFamily="18" charset="0"/>
                            </a:rPr>
                          </m:ctrlPr>
                        </m:sPrePr>
                        <m:sub/>
                        <m:sup>
                          <m:r>
                            <a:rPr lang="en-US" sz="2400" b="1" i="1" smtClean="0">
                              <a:latin typeface="Cambria Math" panose="02040503050406030204" pitchFamily="18" charset="0"/>
                            </a:rPr>
                            <m:t>𝟐</m:t>
                          </m:r>
                        </m:sup>
                        <m:e>
                          <m:sSub>
                            <m:sSubPr>
                              <m:ctrlPr>
                                <a:rPr lang="en-BE" sz="2400" b="1" i="1" smtClean="0">
                                  <a:latin typeface="Cambria Math" panose="02040503050406030204" pitchFamily="18" charset="0"/>
                                </a:rPr>
                              </m:ctrlPr>
                            </m:sSubPr>
                            <m:e>
                              <m:r>
                                <a:rPr lang="en-US" sz="2400" b="1" i="1" smtClean="0">
                                  <a:latin typeface="Cambria Math" panose="02040503050406030204" pitchFamily="18" charset="0"/>
                                </a:rPr>
                                <m:t>𝑫</m:t>
                              </m:r>
                            </m:e>
                            <m:sub>
                              <m:r>
                                <a:rPr lang="en-US" sz="2400" b="1" i="1" smtClean="0">
                                  <a:latin typeface="Cambria Math" panose="02040503050406030204" pitchFamily="18" charset="0"/>
                                </a:rPr>
                                <m:t>𝟑</m:t>
                              </m:r>
                              <m:r>
                                <a:rPr lang="en-US" sz="2400" b="1" i="1" smtClean="0">
                                  <a:latin typeface="Cambria Math" panose="02040503050406030204" pitchFamily="18" charset="0"/>
                                </a:rPr>
                                <m:t>/</m:t>
                              </m:r>
                              <m:r>
                                <a:rPr lang="en-US" sz="2400" b="1" i="1" smtClean="0">
                                  <a:latin typeface="Cambria Math" panose="02040503050406030204" pitchFamily="18" charset="0"/>
                                </a:rPr>
                                <m:t>𝟐</m:t>
                              </m:r>
                            </m:sub>
                          </m:sSub>
                        </m:e>
                      </m:sPre>
                    </m:oMath>
                  </m:oMathPara>
                </a14:m>
                <a:endParaRPr lang="en-BE" sz="2400" b="1" dirty="0"/>
              </a:p>
            </p:txBody>
          </p:sp>
        </mc:Choice>
        <mc:Fallback xmlns="">
          <p:sp>
            <p:nvSpPr>
              <p:cNvPr id="31" name="TextBox 30">
                <a:extLst>
                  <a:ext uri="{FF2B5EF4-FFF2-40B4-BE49-F238E27FC236}">
                    <a16:creationId xmlns:a16="http://schemas.microsoft.com/office/drawing/2014/main" id="{216F86BA-86BF-CD7D-94E3-2FA1770AE98A}"/>
                  </a:ext>
                </a:extLst>
              </p:cNvPr>
              <p:cNvSpPr txBox="1">
                <a:spLocks noRot="1" noChangeAspect="1" noMove="1" noResize="1" noEditPoints="1" noAdjustHandles="1" noChangeArrowheads="1" noChangeShapeType="1" noTextEdit="1"/>
              </p:cNvSpPr>
              <p:nvPr/>
            </p:nvSpPr>
            <p:spPr>
              <a:xfrm>
                <a:off x="4173041" y="3671076"/>
                <a:ext cx="1210731" cy="533800"/>
              </a:xfrm>
              <a:prstGeom prst="rect">
                <a:avLst/>
              </a:prstGeom>
              <a:blipFill>
                <a:blip r:embed="rId5"/>
                <a:stretch>
                  <a:fillRect/>
                </a:stretch>
              </a:blipFill>
            </p:spPr>
            <p:txBody>
              <a:bodyPr/>
              <a:lstStyle/>
              <a:p>
                <a:r>
                  <a:rPr lang="en-BE">
                    <a:noFill/>
                  </a:rPr>
                  <a:t> </a:t>
                </a:r>
              </a:p>
            </p:txBody>
          </p:sp>
        </mc:Fallback>
      </mc:AlternateContent>
      <p:cxnSp>
        <p:nvCxnSpPr>
          <p:cNvPr id="45" name="Straight Connector 44">
            <a:extLst>
              <a:ext uri="{FF2B5EF4-FFF2-40B4-BE49-F238E27FC236}">
                <a16:creationId xmlns:a16="http://schemas.microsoft.com/office/drawing/2014/main" id="{1C90A054-2757-7198-D833-318B99CD011C}"/>
              </a:ext>
            </a:extLst>
          </p:cNvPr>
          <p:cNvCxnSpPr>
            <a:cxnSpLocks/>
          </p:cNvCxnSpPr>
          <p:nvPr/>
        </p:nvCxnSpPr>
        <p:spPr>
          <a:xfrm>
            <a:off x="703213" y="2761124"/>
            <a:ext cx="20139" cy="2588725"/>
          </a:xfrm>
          <a:prstGeom prst="line">
            <a:avLst/>
          </a:prstGeom>
          <a:ln w="38100">
            <a:solidFill>
              <a:srgbClr val="2F4D5D"/>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D1EC9F42-FDDB-C667-E9B1-4B2F493634CE}"/>
              </a:ext>
            </a:extLst>
          </p:cNvPr>
          <p:cNvSpPr txBox="1"/>
          <p:nvPr/>
        </p:nvSpPr>
        <p:spPr>
          <a:xfrm>
            <a:off x="74080" y="2604004"/>
            <a:ext cx="825920" cy="400110"/>
          </a:xfrm>
          <a:prstGeom prst="rect">
            <a:avLst/>
          </a:prstGeom>
          <a:noFill/>
        </p:spPr>
        <p:txBody>
          <a:bodyPr wrap="square" rtlCol="0">
            <a:spAutoFit/>
          </a:bodyPr>
          <a:lstStyle/>
          <a:p>
            <a:pPr algn="ctr"/>
            <a:r>
              <a:rPr lang="en-US" sz="2000" b="1" dirty="0">
                <a:solidFill>
                  <a:srgbClr val="2F4D5D"/>
                </a:solidFill>
              </a:rPr>
              <a:t>E</a:t>
            </a:r>
            <a:endParaRPr lang="en-BE" sz="2000" b="1" dirty="0">
              <a:solidFill>
                <a:srgbClr val="2F4D5D"/>
              </a:solidFill>
            </a:endParaRPr>
          </a:p>
        </p:txBody>
      </p:sp>
      <p:sp>
        <p:nvSpPr>
          <p:cNvPr id="60" name="TextBox 59">
            <a:extLst>
              <a:ext uri="{FF2B5EF4-FFF2-40B4-BE49-F238E27FC236}">
                <a16:creationId xmlns:a16="http://schemas.microsoft.com/office/drawing/2014/main" id="{10C8D70E-D69E-14C4-CC98-AEEECB05F30B}"/>
              </a:ext>
            </a:extLst>
          </p:cNvPr>
          <p:cNvSpPr txBox="1"/>
          <p:nvPr/>
        </p:nvSpPr>
        <p:spPr>
          <a:xfrm>
            <a:off x="8236046" y="3717825"/>
            <a:ext cx="4161223" cy="1569660"/>
          </a:xfrm>
          <a:prstGeom prst="rect">
            <a:avLst/>
          </a:prstGeom>
          <a:noFill/>
        </p:spPr>
        <p:txBody>
          <a:bodyPr wrap="square" rtlCol="0">
            <a:spAutoFit/>
          </a:bodyPr>
          <a:lstStyle/>
          <a:p>
            <a:pPr algn="ctr"/>
            <a:r>
              <a:rPr lang="en-US" sz="2400" b="1" dirty="0">
                <a:solidFill>
                  <a:srgbClr val="FF0000"/>
                </a:solidFill>
                <a:sym typeface="Wingdings" panose="05000000000000000000" pitchFamily="2" charset="2"/>
              </a:rPr>
              <a:t>Hyperfine Structure</a:t>
            </a:r>
          </a:p>
          <a:p>
            <a:pPr algn="ctr"/>
            <a:endParaRPr lang="en-US" sz="2400" b="1" dirty="0">
              <a:solidFill>
                <a:srgbClr val="FF0000"/>
              </a:solidFill>
              <a:sym typeface="Wingdings" panose="05000000000000000000" pitchFamily="2" charset="2"/>
            </a:endParaRPr>
          </a:p>
          <a:p>
            <a:pPr algn="ctr"/>
            <a:endParaRPr lang="en-US" sz="2400" b="1" dirty="0">
              <a:solidFill>
                <a:srgbClr val="FF0000"/>
              </a:solidFill>
              <a:sym typeface="Wingdings" panose="05000000000000000000" pitchFamily="2" charset="2"/>
            </a:endParaRPr>
          </a:p>
          <a:p>
            <a:pPr algn="ctr"/>
            <a:r>
              <a:rPr lang="en-US" sz="2400" b="1" dirty="0">
                <a:solidFill>
                  <a:srgbClr val="FF0000"/>
                </a:solidFill>
                <a:sym typeface="Wingdings" panose="05000000000000000000" pitchFamily="2" charset="2"/>
              </a:rPr>
              <a:t>Isotope Shifts</a:t>
            </a:r>
            <a:endParaRPr lang="en-BE" sz="2400" b="1" dirty="0">
              <a:solidFill>
                <a:srgbClr val="FF0000"/>
              </a:solidFill>
            </a:endParaRPr>
          </a:p>
        </p:txBody>
      </p:sp>
      <p:sp>
        <p:nvSpPr>
          <p:cNvPr id="63" name="TextBox 62">
            <a:extLst>
              <a:ext uri="{FF2B5EF4-FFF2-40B4-BE49-F238E27FC236}">
                <a16:creationId xmlns:a16="http://schemas.microsoft.com/office/drawing/2014/main" id="{A063C0B0-70B2-E11D-9683-9274730F69CC}"/>
              </a:ext>
            </a:extLst>
          </p:cNvPr>
          <p:cNvSpPr txBox="1"/>
          <p:nvPr/>
        </p:nvSpPr>
        <p:spPr>
          <a:xfrm>
            <a:off x="8505207" y="1404740"/>
            <a:ext cx="622137" cy="523220"/>
          </a:xfrm>
          <a:prstGeom prst="rect">
            <a:avLst/>
          </a:prstGeom>
          <a:noFill/>
        </p:spPr>
        <p:txBody>
          <a:bodyPr wrap="square">
            <a:spAutoFit/>
          </a:bodyPr>
          <a:lstStyle/>
          <a:p>
            <a:r>
              <a:rPr lang="en-US" sz="2800" b="1" dirty="0">
                <a:solidFill>
                  <a:srgbClr val="00B0F0"/>
                </a:solidFill>
                <a:sym typeface="Wingdings" panose="05000000000000000000" pitchFamily="2" charset="2"/>
              </a:rPr>
              <a:t></a:t>
            </a:r>
            <a:endParaRPr lang="en-BE" sz="2800" dirty="0">
              <a:solidFill>
                <a:srgbClr val="00B0F0"/>
              </a:solidFil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E758F93-D16A-05B7-0386-FCB66124128A}"/>
                  </a:ext>
                </a:extLst>
              </p:cNvPr>
              <p:cNvSpPr txBox="1"/>
              <p:nvPr/>
            </p:nvSpPr>
            <p:spPr>
              <a:xfrm>
                <a:off x="7733954" y="233861"/>
                <a:ext cx="3068645" cy="584775"/>
              </a:xfrm>
              <a:prstGeom prst="rect">
                <a:avLst/>
              </a:prstGeom>
              <a:noFill/>
              <a:ln w="28575">
                <a:noFill/>
                <a:prstDash val="sysDash"/>
              </a:ln>
            </p:spPr>
            <p:txBody>
              <a:bodyPr wrap="square" rtlCol="0">
                <a:spAutoFit/>
              </a:bodyPr>
              <a:lstStyle/>
              <a:p>
                <a:pPr algn="ctr"/>
                <a14:m>
                  <m:oMath xmlns:m="http://schemas.openxmlformats.org/officeDocument/2006/math">
                    <m:sSup>
                      <m:sSupPr>
                        <m:ctrlPr>
                          <a:rPr lang="en-BE" sz="3200" b="1" i="1" smtClean="0">
                            <a:latin typeface="Cambria Math" panose="02040503050406030204" pitchFamily="18" charset="0"/>
                          </a:rPr>
                        </m:ctrlPr>
                      </m:sSupPr>
                      <m:e>
                        <m:r>
                          <a:rPr lang="en-US" sz="3200" b="1" i="0" smtClean="0">
                            <a:latin typeface="Cambria Math" panose="02040503050406030204" pitchFamily="18" charset="0"/>
                          </a:rPr>
                          <m:t>𝐒𝐫</m:t>
                        </m:r>
                      </m:e>
                      <m:sup>
                        <m:r>
                          <a:rPr lang="en-US" sz="3200" b="1" i="0" smtClean="0">
                            <a:latin typeface="Cambria Math" panose="02040503050406030204" pitchFamily="18" charset="0"/>
                          </a:rPr>
                          <m:t>+</m:t>
                        </m:r>
                      </m:sup>
                    </m:sSup>
                  </m:oMath>
                </a14:m>
                <a:r>
                  <a:rPr lang="en-US" sz="3200" b="1" dirty="0"/>
                  <a:t> example</a:t>
                </a:r>
                <a:endParaRPr lang="en-BE" sz="3200" b="1" dirty="0"/>
              </a:p>
            </p:txBody>
          </p:sp>
        </mc:Choice>
        <mc:Fallback xmlns="">
          <p:sp>
            <p:nvSpPr>
              <p:cNvPr id="6" name="TextBox 5">
                <a:extLst>
                  <a:ext uri="{FF2B5EF4-FFF2-40B4-BE49-F238E27FC236}">
                    <a16:creationId xmlns:a16="http://schemas.microsoft.com/office/drawing/2014/main" id="{EE758F93-D16A-05B7-0386-FCB66124128A}"/>
                  </a:ext>
                </a:extLst>
              </p:cNvPr>
              <p:cNvSpPr txBox="1">
                <a:spLocks noRot="1" noChangeAspect="1" noMove="1" noResize="1" noEditPoints="1" noAdjustHandles="1" noChangeArrowheads="1" noChangeShapeType="1" noTextEdit="1"/>
              </p:cNvSpPr>
              <p:nvPr/>
            </p:nvSpPr>
            <p:spPr>
              <a:xfrm>
                <a:off x="7733954" y="233861"/>
                <a:ext cx="3068645" cy="584775"/>
              </a:xfrm>
              <a:prstGeom prst="rect">
                <a:avLst/>
              </a:prstGeom>
              <a:blipFill>
                <a:blip r:embed="rId6"/>
                <a:stretch>
                  <a:fillRect t="-13542" b="-33333"/>
                </a:stretch>
              </a:blipFill>
              <a:ln w="28575">
                <a:noFill/>
                <a:prstDash val="sysDash"/>
              </a:ln>
            </p:spPr>
            <p:txBody>
              <a:bodyPr/>
              <a:lstStyle/>
              <a:p>
                <a:r>
                  <a:rPr lang="en-BE">
                    <a:noFill/>
                  </a:rPr>
                  <a:t> </a:t>
                </a:r>
              </a:p>
            </p:txBody>
          </p:sp>
        </mc:Fallback>
      </mc:AlternateContent>
      <p:cxnSp>
        <p:nvCxnSpPr>
          <p:cNvPr id="15" name="Straight Connector 14">
            <a:extLst>
              <a:ext uri="{FF2B5EF4-FFF2-40B4-BE49-F238E27FC236}">
                <a16:creationId xmlns:a16="http://schemas.microsoft.com/office/drawing/2014/main" id="{EDCE8EF6-5E7D-68B1-FC22-06BFE1496F32}"/>
              </a:ext>
            </a:extLst>
          </p:cNvPr>
          <p:cNvCxnSpPr>
            <a:cxnSpLocks/>
          </p:cNvCxnSpPr>
          <p:nvPr/>
        </p:nvCxnSpPr>
        <p:spPr>
          <a:xfrm>
            <a:off x="1339115" y="3671076"/>
            <a:ext cx="1210402" cy="0"/>
          </a:xfrm>
          <a:prstGeom prst="line">
            <a:avLst/>
          </a:prstGeom>
          <a:ln w="38100">
            <a:solidFill>
              <a:srgbClr val="2F4D5D"/>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0C2C1B1-69C3-277B-E712-8C50551AEEF3}"/>
              </a:ext>
            </a:extLst>
          </p:cNvPr>
          <p:cNvCxnSpPr>
            <a:cxnSpLocks/>
          </p:cNvCxnSpPr>
          <p:nvPr/>
        </p:nvCxnSpPr>
        <p:spPr>
          <a:xfrm>
            <a:off x="1339115" y="5143494"/>
            <a:ext cx="1210402" cy="0"/>
          </a:xfrm>
          <a:prstGeom prst="line">
            <a:avLst/>
          </a:prstGeom>
          <a:ln w="38100">
            <a:solidFill>
              <a:srgbClr val="2F4D5D"/>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3287E2D-9C99-17E0-4C5A-0D10118A981A}"/>
              </a:ext>
            </a:extLst>
          </p:cNvPr>
          <p:cNvSpPr txBox="1"/>
          <p:nvPr/>
        </p:nvSpPr>
        <p:spPr>
          <a:xfrm>
            <a:off x="924718" y="5689346"/>
            <a:ext cx="2078517" cy="369332"/>
          </a:xfrm>
          <a:prstGeom prst="rect">
            <a:avLst/>
          </a:prstGeom>
          <a:noFill/>
        </p:spPr>
        <p:txBody>
          <a:bodyPr wrap="square" rtlCol="0">
            <a:spAutoFit/>
          </a:bodyPr>
          <a:lstStyle/>
          <a:p>
            <a:pPr algn="ctr"/>
            <a:r>
              <a:rPr lang="en-US" b="1" dirty="0">
                <a:solidFill>
                  <a:srgbClr val="2F4D5D"/>
                </a:solidFill>
              </a:rPr>
              <a:t>Configurations</a:t>
            </a:r>
            <a:endParaRPr lang="en-BE" sz="1400" b="1" dirty="0">
              <a:solidFill>
                <a:srgbClr val="2F4D5D"/>
              </a:solidFill>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901B29D-2D01-B5E9-87FB-4D1F1AB02216}"/>
                  </a:ext>
                </a:extLst>
              </p:cNvPr>
              <p:cNvSpPr txBox="1"/>
              <p:nvPr/>
            </p:nvSpPr>
            <p:spPr>
              <a:xfrm>
                <a:off x="1358612" y="4639589"/>
                <a:ext cx="1210731" cy="4700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BE" sz="2400" b="1" i="1" smtClean="0">
                              <a:latin typeface="Cambria Math" panose="02040503050406030204" pitchFamily="18" charset="0"/>
                            </a:rPr>
                          </m:ctrlPr>
                        </m:sSupPr>
                        <m:e>
                          <m:r>
                            <a:rPr lang="en-US" sz="2400" b="1" i="1" smtClean="0">
                              <a:latin typeface="Cambria Math" panose="02040503050406030204" pitchFamily="18" charset="0"/>
                            </a:rPr>
                            <m:t>𝟒</m:t>
                          </m:r>
                          <m:r>
                            <a:rPr lang="en-US" sz="2400" b="1" i="1" smtClean="0">
                              <a:latin typeface="Cambria Math" panose="02040503050406030204" pitchFamily="18" charset="0"/>
                            </a:rPr>
                            <m:t>𝒑</m:t>
                          </m:r>
                        </m:e>
                        <m:sup>
                          <m:r>
                            <a:rPr lang="en-US" sz="2400" b="1" i="1" smtClean="0">
                              <a:latin typeface="Cambria Math" panose="02040503050406030204" pitchFamily="18" charset="0"/>
                            </a:rPr>
                            <m:t>𝟔</m:t>
                          </m:r>
                        </m:sup>
                      </m:sSup>
                      <m:r>
                        <a:rPr lang="en-US" sz="2400" b="1" i="1" smtClean="0">
                          <a:latin typeface="Cambria Math" panose="02040503050406030204" pitchFamily="18" charset="0"/>
                        </a:rPr>
                        <m:t>𝟓</m:t>
                      </m:r>
                      <m:r>
                        <a:rPr lang="en-US" sz="2400" b="1" i="1" smtClean="0">
                          <a:latin typeface="Cambria Math" panose="02040503050406030204" pitchFamily="18" charset="0"/>
                        </a:rPr>
                        <m:t>𝒔</m:t>
                      </m:r>
                    </m:oMath>
                  </m:oMathPara>
                </a14:m>
                <a:endParaRPr lang="en-BE" sz="2400" b="1" dirty="0"/>
              </a:p>
            </p:txBody>
          </p:sp>
        </mc:Choice>
        <mc:Fallback xmlns="">
          <p:sp>
            <p:nvSpPr>
              <p:cNvPr id="20" name="TextBox 19">
                <a:extLst>
                  <a:ext uri="{FF2B5EF4-FFF2-40B4-BE49-F238E27FC236}">
                    <a16:creationId xmlns:a16="http://schemas.microsoft.com/office/drawing/2014/main" id="{0901B29D-2D01-B5E9-87FB-4D1F1AB02216}"/>
                  </a:ext>
                </a:extLst>
              </p:cNvPr>
              <p:cNvSpPr txBox="1">
                <a:spLocks noRot="1" noChangeAspect="1" noMove="1" noResize="1" noEditPoints="1" noAdjustHandles="1" noChangeArrowheads="1" noChangeShapeType="1" noTextEdit="1"/>
              </p:cNvSpPr>
              <p:nvPr/>
            </p:nvSpPr>
            <p:spPr>
              <a:xfrm>
                <a:off x="1358612" y="4639589"/>
                <a:ext cx="1210731" cy="470000"/>
              </a:xfrm>
              <a:prstGeom prst="rect">
                <a:avLst/>
              </a:prstGeom>
              <a:blipFill>
                <a:blip r:embed="rId7"/>
                <a:stretch>
                  <a:fillRect b="-19481"/>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DA1B93B-A397-AABB-B357-D6DEC3C1EBE1}"/>
                  </a:ext>
                </a:extLst>
              </p:cNvPr>
              <p:cNvSpPr txBox="1"/>
              <p:nvPr/>
            </p:nvSpPr>
            <p:spPr>
              <a:xfrm>
                <a:off x="1338786" y="3211612"/>
                <a:ext cx="1210731" cy="4700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BE" sz="2400" b="1" i="1" smtClean="0">
                              <a:latin typeface="Cambria Math" panose="02040503050406030204" pitchFamily="18" charset="0"/>
                            </a:rPr>
                          </m:ctrlPr>
                        </m:sSupPr>
                        <m:e>
                          <m:r>
                            <a:rPr lang="en-US" sz="2400" b="1" i="1" smtClean="0">
                              <a:latin typeface="Cambria Math" panose="02040503050406030204" pitchFamily="18" charset="0"/>
                            </a:rPr>
                            <m:t>𝟒</m:t>
                          </m:r>
                          <m:r>
                            <a:rPr lang="en-US" sz="2400" b="1" i="1" smtClean="0">
                              <a:latin typeface="Cambria Math" panose="02040503050406030204" pitchFamily="18" charset="0"/>
                            </a:rPr>
                            <m:t>𝒑</m:t>
                          </m:r>
                        </m:e>
                        <m:sup>
                          <m:r>
                            <a:rPr lang="en-US" sz="2400" b="1" i="1" smtClean="0">
                              <a:latin typeface="Cambria Math" panose="02040503050406030204" pitchFamily="18" charset="0"/>
                            </a:rPr>
                            <m:t>𝟔</m:t>
                          </m:r>
                        </m:sup>
                      </m:sSup>
                      <m:r>
                        <a:rPr lang="en-US" sz="2400" b="1" i="1" smtClean="0">
                          <a:latin typeface="Cambria Math" panose="02040503050406030204" pitchFamily="18" charset="0"/>
                        </a:rPr>
                        <m:t>𝟒</m:t>
                      </m:r>
                      <m:r>
                        <a:rPr lang="en-US" sz="2400" b="1" i="1" smtClean="0">
                          <a:latin typeface="Cambria Math" panose="02040503050406030204" pitchFamily="18" charset="0"/>
                        </a:rPr>
                        <m:t>𝒅</m:t>
                      </m:r>
                    </m:oMath>
                  </m:oMathPara>
                </a14:m>
                <a:endParaRPr lang="en-BE" sz="2400" b="1" dirty="0"/>
              </a:p>
            </p:txBody>
          </p:sp>
        </mc:Choice>
        <mc:Fallback xmlns="">
          <p:sp>
            <p:nvSpPr>
              <p:cNvPr id="21" name="TextBox 20">
                <a:extLst>
                  <a:ext uri="{FF2B5EF4-FFF2-40B4-BE49-F238E27FC236}">
                    <a16:creationId xmlns:a16="http://schemas.microsoft.com/office/drawing/2014/main" id="{BDA1B93B-A397-AABB-B357-D6DEC3C1EBE1}"/>
                  </a:ext>
                </a:extLst>
              </p:cNvPr>
              <p:cNvSpPr txBox="1">
                <a:spLocks noRot="1" noChangeAspect="1" noMove="1" noResize="1" noEditPoints="1" noAdjustHandles="1" noChangeArrowheads="1" noChangeShapeType="1" noTextEdit="1"/>
              </p:cNvSpPr>
              <p:nvPr/>
            </p:nvSpPr>
            <p:spPr>
              <a:xfrm>
                <a:off x="1338786" y="3211612"/>
                <a:ext cx="1210731" cy="470000"/>
              </a:xfrm>
              <a:prstGeom prst="rect">
                <a:avLst/>
              </a:prstGeom>
              <a:blipFill>
                <a:blip r:embed="rId8"/>
                <a:stretch>
                  <a:fillRect b="-18182"/>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08DE979-F513-2D79-92DF-1D60733F33E7}"/>
                  </a:ext>
                </a:extLst>
              </p:cNvPr>
              <p:cNvSpPr txBox="1"/>
              <p:nvPr/>
            </p:nvSpPr>
            <p:spPr>
              <a:xfrm>
                <a:off x="4163293" y="4483775"/>
                <a:ext cx="1210731" cy="533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lang="en-BE" sz="2400" b="1" i="1" smtClean="0">
                              <a:latin typeface="Cambria Math" panose="02040503050406030204" pitchFamily="18" charset="0"/>
                            </a:rPr>
                          </m:ctrlPr>
                        </m:sPrePr>
                        <m:sub/>
                        <m:sup>
                          <m:r>
                            <a:rPr lang="en-US" sz="2400" b="1" i="1" smtClean="0">
                              <a:latin typeface="Cambria Math" panose="02040503050406030204" pitchFamily="18" charset="0"/>
                            </a:rPr>
                            <m:t>𝟐</m:t>
                          </m:r>
                        </m:sup>
                        <m:e>
                          <m:sSub>
                            <m:sSubPr>
                              <m:ctrlPr>
                                <a:rPr lang="en-BE" sz="2400" b="1" i="1" smtClean="0">
                                  <a:latin typeface="Cambria Math" panose="02040503050406030204" pitchFamily="18" charset="0"/>
                                </a:rPr>
                              </m:ctrlPr>
                            </m:sSubPr>
                            <m:e>
                              <m:r>
                                <a:rPr lang="en-US" sz="2400" b="1" i="1" smtClean="0">
                                  <a:latin typeface="Cambria Math" panose="02040503050406030204" pitchFamily="18" charset="0"/>
                                </a:rPr>
                                <m:t>𝑺</m:t>
                              </m:r>
                            </m:e>
                            <m:sub>
                              <m:r>
                                <a:rPr lang="en-US" sz="2400" b="1" i="1" smtClean="0">
                                  <a:latin typeface="Cambria Math" panose="02040503050406030204" pitchFamily="18" charset="0"/>
                                </a:rPr>
                                <m:t>𝟏</m:t>
                              </m:r>
                              <m:r>
                                <a:rPr lang="en-US" sz="2400" b="1" i="1" smtClean="0">
                                  <a:latin typeface="Cambria Math" panose="02040503050406030204" pitchFamily="18" charset="0"/>
                                </a:rPr>
                                <m:t>/</m:t>
                              </m:r>
                              <m:r>
                                <a:rPr lang="en-US" sz="2400" b="1" i="1" smtClean="0">
                                  <a:latin typeface="Cambria Math" panose="02040503050406030204" pitchFamily="18" charset="0"/>
                                </a:rPr>
                                <m:t>𝟐</m:t>
                              </m:r>
                            </m:sub>
                          </m:sSub>
                        </m:e>
                      </m:sPre>
                    </m:oMath>
                  </m:oMathPara>
                </a14:m>
                <a:endParaRPr lang="en-BE" sz="2400" b="1" dirty="0"/>
              </a:p>
            </p:txBody>
          </p:sp>
        </mc:Choice>
        <mc:Fallback xmlns="">
          <p:sp>
            <p:nvSpPr>
              <p:cNvPr id="24" name="TextBox 23">
                <a:extLst>
                  <a:ext uri="{FF2B5EF4-FFF2-40B4-BE49-F238E27FC236}">
                    <a16:creationId xmlns:a16="http://schemas.microsoft.com/office/drawing/2014/main" id="{408DE979-F513-2D79-92DF-1D60733F33E7}"/>
                  </a:ext>
                </a:extLst>
              </p:cNvPr>
              <p:cNvSpPr txBox="1">
                <a:spLocks noRot="1" noChangeAspect="1" noMove="1" noResize="1" noEditPoints="1" noAdjustHandles="1" noChangeArrowheads="1" noChangeShapeType="1" noTextEdit="1"/>
              </p:cNvSpPr>
              <p:nvPr/>
            </p:nvSpPr>
            <p:spPr>
              <a:xfrm>
                <a:off x="4163293" y="4483775"/>
                <a:ext cx="1210731" cy="533800"/>
              </a:xfrm>
              <a:prstGeom prst="rect">
                <a:avLst/>
              </a:prstGeom>
              <a:blipFill>
                <a:blip r:embed="rId9"/>
                <a:stretch>
                  <a:fillRect/>
                </a:stretch>
              </a:blipFill>
            </p:spPr>
            <p:txBody>
              <a:bodyPr/>
              <a:lstStyle/>
              <a:p>
                <a:r>
                  <a:rPr lang="en-BE">
                    <a:noFill/>
                  </a:rPr>
                  <a:t> </a:t>
                </a:r>
              </a:p>
            </p:txBody>
          </p:sp>
        </mc:Fallback>
      </mc:AlternateContent>
      <p:sp>
        <p:nvSpPr>
          <p:cNvPr id="26" name="TextBox 25">
            <a:extLst>
              <a:ext uri="{FF2B5EF4-FFF2-40B4-BE49-F238E27FC236}">
                <a16:creationId xmlns:a16="http://schemas.microsoft.com/office/drawing/2014/main" id="{4EDAD2E1-68EB-CB81-CF7B-FE01535B6D78}"/>
              </a:ext>
            </a:extLst>
          </p:cNvPr>
          <p:cNvSpPr txBox="1"/>
          <p:nvPr/>
        </p:nvSpPr>
        <p:spPr>
          <a:xfrm>
            <a:off x="3709260" y="5732693"/>
            <a:ext cx="2078517" cy="369332"/>
          </a:xfrm>
          <a:prstGeom prst="rect">
            <a:avLst/>
          </a:prstGeom>
          <a:noFill/>
        </p:spPr>
        <p:txBody>
          <a:bodyPr wrap="square" rtlCol="0">
            <a:spAutoFit/>
          </a:bodyPr>
          <a:lstStyle/>
          <a:p>
            <a:pPr algn="ctr"/>
            <a:r>
              <a:rPr lang="en-US" b="1" dirty="0">
                <a:solidFill>
                  <a:srgbClr val="2F4D5D"/>
                </a:solidFill>
              </a:rPr>
              <a:t>Fine Structure</a:t>
            </a:r>
            <a:endParaRPr lang="en-BE" sz="1400" b="1" dirty="0">
              <a:solidFill>
                <a:srgbClr val="2F4D5D"/>
              </a:solidFill>
            </a:endParaRPr>
          </a:p>
        </p:txBody>
      </p:sp>
      <p:sp>
        <p:nvSpPr>
          <p:cNvPr id="27" name="TextBox 26">
            <a:extLst>
              <a:ext uri="{FF2B5EF4-FFF2-40B4-BE49-F238E27FC236}">
                <a16:creationId xmlns:a16="http://schemas.microsoft.com/office/drawing/2014/main" id="{E2C8CD31-EA5C-39C0-94DA-55FD5D6E6B8E}"/>
              </a:ext>
            </a:extLst>
          </p:cNvPr>
          <p:cNvSpPr txBox="1"/>
          <p:nvPr/>
        </p:nvSpPr>
        <p:spPr>
          <a:xfrm>
            <a:off x="6413387" y="5720710"/>
            <a:ext cx="2483431" cy="369332"/>
          </a:xfrm>
          <a:prstGeom prst="rect">
            <a:avLst/>
          </a:prstGeom>
          <a:noFill/>
        </p:spPr>
        <p:txBody>
          <a:bodyPr wrap="square" rtlCol="0">
            <a:spAutoFit/>
          </a:bodyPr>
          <a:lstStyle/>
          <a:p>
            <a:pPr algn="ctr"/>
            <a:r>
              <a:rPr lang="en-US" b="1" dirty="0">
                <a:solidFill>
                  <a:srgbClr val="00B0F0"/>
                </a:solidFill>
              </a:rPr>
              <a:t>Hyperfine Structure</a:t>
            </a:r>
            <a:endParaRPr lang="en-BE" sz="1400" b="1" dirty="0">
              <a:solidFill>
                <a:srgbClr val="00B0F0"/>
              </a:solidFill>
            </a:endParaRPr>
          </a:p>
        </p:txBody>
      </p:sp>
      <p:cxnSp>
        <p:nvCxnSpPr>
          <p:cNvPr id="28" name="Straight Connector 27">
            <a:extLst>
              <a:ext uri="{FF2B5EF4-FFF2-40B4-BE49-F238E27FC236}">
                <a16:creationId xmlns:a16="http://schemas.microsoft.com/office/drawing/2014/main" id="{B501BFD1-00A7-F643-F2C0-F245E13A7634}"/>
              </a:ext>
            </a:extLst>
          </p:cNvPr>
          <p:cNvCxnSpPr>
            <a:cxnSpLocks/>
          </p:cNvCxnSpPr>
          <p:nvPr/>
        </p:nvCxnSpPr>
        <p:spPr>
          <a:xfrm>
            <a:off x="4163622" y="5143494"/>
            <a:ext cx="1210402" cy="0"/>
          </a:xfrm>
          <a:prstGeom prst="line">
            <a:avLst/>
          </a:prstGeom>
          <a:ln w="38100">
            <a:solidFill>
              <a:srgbClr val="2F4D5D"/>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CB1FD59-C40E-41C7-F8E5-3B034886D5E6}"/>
              </a:ext>
            </a:extLst>
          </p:cNvPr>
          <p:cNvCxnSpPr>
            <a:cxnSpLocks/>
          </p:cNvCxnSpPr>
          <p:nvPr/>
        </p:nvCxnSpPr>
        <p:spPr>
          <a:xfrm>
            <a:off x="4172712" y="4204876"/>
            <a:ext cx="1210402" cy="0"/>
          </a:xfrm>
          <a:prstGeom prst="line">
            <a:avLst/>
          </a:prstGeom>
          <a:ln w="38100">
            <a:solidFill>
              <a:srgbClr val="2F4D5D"/>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93F1765-63E1-CCFF-25D3-7FFABD45E59C}"/>
              </a:ext>
            </a:extLst>
          </p:cNvPr>
          <p:cNvCxnSpPr>
            <a:cxnSpLocks/>
          </p:cNvCxnSpPr>
          <p:nvPr/>
        </p:nvCxnSpPr>
        <p:spPr>
          <a:xfrm>
            <a:off x="4163622" y="3084686"/>
            <a:ext cx="1210402" cy="0"/>
          </a:xfrm>
          <a:prstGeom prst="line">
            <a:avLst/>
          </a:prstGeom>
          <a:ln w="38100">
            <a:solidFill>
              <a:srgbClr val="2F4D5D"/>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1D79C8E-B2C9-EB97-143D-DABDC82313FD}"/>
              </a:ext>
            </a:extLst>
          </p:cNvPr>
          <p:cNvCxnSpPr>
            <a:cxnSpLocks/>
          </p:cNvCxnSpPr>
          <p:nvPr/>
        </p:nvCxnSpPr>
        <p:spPr>
          <a:xfrm>
            <a:off x="2559595" y="3669341"/>
            <a:ext cx="1637441" cy="535535"/>
          </a:xfrm>
          <a:prstGeom prst="line">
            <a:avLst/>
          </a:prstGeom>
          <a:ln w="38100">
            <a:solidFill>
              <a:srgbClr val="2F4D5D"/>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28454BD-3D6E-2BF1-3EE5-F14C7D6DCC07}"/>
              </a:ext>
            </a:extLst>
          </p:cNvPr>
          <p:cNvCxnSpPr>
            <a:cxnSpLocks/>
          </p:cNvCxnSpPr>
          <p:nvPr/>
        </p:nvCxnSpPr>
        <p:spPr>
          <a:xfrm flipV="1">
            <a:off x="2569343" y="3080219"/>
            <a:ext cx="1593950" cy="589122"/>
          </a:xfrm>
          <a:prstGeom prst="line">
            <a:avLst/>
          </a:prstGeom>
          <a:ln w="38100">
            <a:solidFill>
              <a:srgbClr val="2F4D5D"/>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82659C3-9C60-0EC5-013E-05B9439E1393}"/>
              </a:ext>
            </a:extLst>
          </p:cNvPr>
          <p:cNvCxnSpPr>
            <a:cxnSpLocks/>
          </p:cNvCxnSpPr>
          <p:nvPr/>
        </p:nvCxnSpPr>
        <p:spPr>
          <a:xfrm flipV="1">
            <a:off x="5381262" y="2738307"/>
            <a:ext cx="1604093" cy="334438"/>
          </a:xfrm>
          <a:prstGeom prst="line">
            <a:avLst/>
          </a:prstGeom>
          <a:ln w="19050">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EBD7B14-6EE9-1B80-C050-4F6D56049DA5}"/>
              </a:ext>
            </a:extLst>
          </p:cNvPr>
          <p:cNvCxnSpPr>
            <a:cxnSpLocks/>
          </p:cNvCxnSpPr>
          <p:nvPr/>
        </p:nvCxnSpPr>
        <p:spPr>
          <a:xfrm flipV="1">
            <a:off x="5383772" y="2954784"/>
            <a:ext cx="1611002" cy="125435"/>
          </a:xfrm>
          <a:prstGeom prst="line">
            <a:avLst/>
          </a:prstGeom>
          <a:ln w="19050">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32EE5A6-21CC-5AD4-CFAC-03B73FEF06EB}"/>
              </a:ext>
            </a:extLst>
          </p:cNvPr>
          <p:cNvCxnSpPr>
            <a:cxnSpLocks/>
          </p:cNvCxnSpPr>
          <p:nvPr/>
        </p:nvCxnSpPr>
        <p:spPr>
          <a:xfrm>
            <a:off x="5374353" y="3080219"/>
            <a:ext cx="1611002" cy="28467"/>
          </a:xfrm>
          <a:prstGeom prst="line">
            <a:avLst/>
          </a:prstGeom>
          <a:ln w="19050">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23C400B-8815-7F42-E1D4-A5C8345C8B0B}"/>
              </a:ext>
            </a:extLst>
          </p:cNvPr>
          <p:cNvCxnSpPr>
            <a:cxnSpLocks/>
          </p:cNvCxnSpPr>
          <p:nvPr/>
        </p:nvCxnSpPr>
        <p:spPr>
          <a:xfrm>
            <a:off x="5383772" y="3080219"/>
            <a:ext cx="1601583" cy="179004"/>
          </a:xfrm>
          <a:prstGeom prst="line">
            <a:avLst/>
          </a:prstGeom>
          <a:ln w="19050">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7028460-2275-6E65-32F2-2D0A45BA35C7}"/>
              </a:ext>
            </a:extLst>
          </p:cNvPr>
          <p:cNvCxnSpPr>
            <a:cxnSpLocks/>
          </p:cNvCxnSpPr>
          <p:nvPr/>
        </p:nvCxnSpPr>
        <p:spPr>
          <a:xfrm>
            <a:off x="5374353" y="3089154"/>
            <a:ext cx="1611002" cy="285626"/>
          </a:xfrm>
          <a:prstGeom prst="line">
            <a:avLst/>
          </a:prstGeom>
          <a:ln w="19050">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C84F581-FCA4-A7C2-79D3-C1E340ADB367}"/>
              </a:ext>
            </a:extLst>
          </p:cNvPr>
          <p:cNvCxnSpPr>
            <a:cxnSpLocks/>
          </p:cNvCxnSpPr>
          <p:nvPr/>
        </p:nvCxnSpPr>
        <p:spPr>
          <a:xfrm>
            <a:off x="5392862" y="3099902"/>
            <a:ext cx="1592164" cy="375840"/>
          </a:xfrm>
          <a:prstGeom prst="line">
            <a:avLst/>
          </a:prstGeom>
          <a:ln w="19050">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656E88A6-EDA1-5084-C7EA-8C8CEF523C66}"/>
              </a:ext>
            </a:extLst>
          </p:cNvPr>
          <p:cNvCxnSpPr>
            <a:cxnSpLocks/>
          </p:cNvCxnSpPr>
          <p:nvPr/>
        </p:nvCxnSpPr>
        <p:spPr>
          <a:xfrm>
            <a:off x="6985355" y="2738307"/>
            <a:ext cx="1210402"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8CC2B5FE-7B5F-3B3C-3403-280E65852826}"/>
              </a:ext>
            </a:extLst>
          </p:cNvPr>
          <p:cNvCxnSpPr>
            <a:cxnSpLocks/>
          </p:cNvCxnSpPr>
          <p:nvPr/>
        </p:nvCxnSpPr>
        <p:spPr>
          <a:xfrm>
            <a:off x="6989754" y="2954784"/>
            <a:ext cx="1210402"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5C6BF80-32B4-08DD-E51A-67E9F92D03BF}"/>
              </a:ext>
            </a:extLst>
          </p:cNvPr>
          <p:cNvCxnSpPr>
            <a:cxnSpLocks/>
          </p:cNvCxnSpPr>
          <p:nvPr/>
        </p:nvCxnSpPr>
        <p:spPr>
          <a:xfrm>
            <a:off x="6989113" y="3112904"/>
            <a:ext cx="1210402"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410A2BE-C7BB-1E40-9AA0-24AEABBEF860}"/>
              </a:ext>
            </a:extLst>
          </p:cNvPr>
          <p:cNvCxnSpPr>
            <a:cxnSpLocks/>
          </p:cNvCxnSpPr>
          <p:nvPr/>
        </p:nvCxnSpPr>
        <p:spPr>
          <a:xfrm>
            <a:off x="6991016" y="3259223"/>
            <a:ext cx="1210402"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246289E9-C521-2FDC-4FDE-B7021D833627}"/>
              </a:ext>
            </a:extLst>
          </p:cNvPr>
          <p:cNvCxnSpPr>
            <a:cxnSpLocks/>
          </p:cNvCxnSpPr>
          <p:nvPr/>
        </p:nvCxnSpPr>
        <p:spPr>
          <a:xfrm>
            <a:off x="6985355" y="3374780"/>
            <a:ext cx="1210402"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50F0B7C-E6A1-3F95-E4FB-3DDD00D53F37}"/>
              </a:ext>
            </a:extLst>
          </p:cNvPr>
          <p:cNvCxnSpPr>
            <a:cxnSpLocks/>
          </p:cNvCxnSpPr>
          <p:nvPr/>
        </p:nvCxnSpPr>
        <p:spPr>
          <a:xfrm>
            <a:off x="6989113" y="3475742"/>
            <a:ext cx="1210402"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5DD03D76-D6D2-1FC7-7948-D264486402B7}"/>
              </a:ext>
            </a:extLst>
          </p:cNvPr>
          <p:cNvCxnSpPr>
            <a:cxnSpLocks/>
          </p:cNvCxnSpPr>
          <p:nvPr/>
        </p:nvCxnSpPr>
        <p:spPr>
          <a:xfrm>
            <a:off x="6995415" y="3916847"/>
            <a:ext cx="1210402"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A1C54339-530E-1519-3ACA-593E8A3F39BE}"/>
              </a:ext>
            </a:extLst>
          </p:cNvPr>
          <p:cNvCxnSpPr>
            <a:cxnSpLocks/>
          </p:cNvCxnSpPr>
          <p:nvPr/>
        </p:nvCxnSpPr>
        <p:spPr>
          <a:xfrm>
            <a:off x="6999814" y="4133324"/>
            <a:ext cx="1210402"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E3CBAC11-ABA6-9079-2D29-3FE6EFF151E4}"/>
              </a:ext>
            </a:extLst>
          </p:cNvPr>
          <p:cNvCxnSpPr>
            <a:cxnSpLocks/>
          </p:cNvCxnSpPr>
          <p:nvPr/>
        </p:nvCxnSpPr>
        <p:spPr>
          <a:xfrm>
            <a:off x="6999814" y="4291245"/>
            <a:ext cx="1210402"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5E28FBA6-904A-A808-75EA-DF83864AA57B}"/>
              </a:ext>
            </a:extLst>
          </p:cNvPr>
          <p:cNvCxnSpPr>
            <a:cxnSpLocks/>
          </p:cNvCxnSpPr>
          <p:nvPr/>
        </p:nvCxnSpPr>
        <p:spPr>
          <a:xfrm>
            <a:off x="6999814" y="4443465"/>
            <a:ext cx="1210402"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C9B02C09-C72E-726D-D229-08D5B7207C5C}"/>
              </a:ext>
            </a:extLst>
          </p:cNvPr>
          <p:cNvCxnSpPr>
            <a:cxnSpLocks/>
          </p:cNvCxnSpPr>
          <p:nvPr/>
        </p:nvCxnSpPr>
        <p:spPr>
          <a:xfrm>
            <a:off x="5382785" y="4221285"/>
            <a:ext cx="1612630" cy="222180"/>
          </a:xfrm>
          <a:prstGeom prst="line">
            <a:avLst/>
          </a:prstGeom>
          <a:ln w="19050">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85766D4D-EFE6-C942-0FDC-F5E999AAE052}"/>
              </a:ext>
            </a:extLst>
          </p:cNvPr>
          <p:cNvCxnSpPr>
            <a:cxnSpLocks/>
          </p:cNvCxnSpPr>
          <p:nvPr/>
        </p:nvCxnSpPr>
        <p:spPr>
          <a:xfrm flipV="1">
            <a:off x="5374353" y="3916847"/>
            <a:ext cx="1625461" cy="277281"/>
          </a:xfrm>
          <a:prstGeom prst="line">
            <a:avLst/>
          </a:prstGeom>
          <a:ln w="19050">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94005F5E-B6AB-2C26-A1C5-0BBE94D689C2}"/>
              </a:ext>
            </a:extLst>
          </p:cNvPr>
          <p:cNvCxnSpPr>
            <a:cxnSpLocks/>
          </p:cNvCxnSpPr>
          <p:nvPr/>
        </p:nvCxnSpPr>
        <p:spPr>
          <a:xfrm flipV="1">
            <a:off x="5387513" y="4136085"/>
            <a:ext cx="1633732" cy="68791"/>
          </a:xfrm>
          <a:prstGeom prst="line">
            <a:avLst/>
          </a:prstGeom>
          <a:ln w="19050">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78231119-96CE-B010-C7B9-CFAE83AD851B}"/>
              </a:ext>
            </a:extLst>
          </p:cNvPr>
          <p:cNvCxnSpPr>
            <a:cxnSpLocks/>
          </p:cNvCxnSpPr>
          <p:nvPr/>
        </p:nvCxnSpPr>
        <p:spPr>
          <a:xfrm>
            <a:off x="5392862" y="4215624"/>
            <a:ext cx="1606952" cy="77959"/>
          </a:xfrm>
          <a:prstGeom prst="line">
            <a:avLst/>
          </a:prstGeom>
          <a:ln w="19050">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B5C8B1C-D908-29D6-35B0-A794CBE535AD}"/>
              </a:ext>
            </a:extLst>
          </p:cNvPr>
          <p:cNvCxnSpPr>
            <a:cxnSpLocks/>
          </p:cNvCxnSpPr>
          <p:nvPr/>
        </p:nvCxnSpPr>
        <p:spPr>
          <a:xfrm>
            <a:off x="7016846" y="4927017"/>
            <a:ext cx="1210402"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C865E51F-8A23-C800-9C0B-E6317B2B6936}"/>
              </a:ext>
            </a:extLst>
          </p:cNvPr>
          <p:cNvCxnSpPr>
            <a:cxnSpLocks/>
          </p:cNvCxnSpPr>
          <p:nvPr/>
        </p:nvCxnSpPr>
        <p:spPr>
          <a:xfrm>
            <a:off x="7021245" y="5521319"/>
            <a:ext cx="1210402"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BFD0F525-7B7A-0023-93D3-191A17E6D9E4}"/>
              </a:ext>
            </a:extLst>
          </p:cNvPr>
          <p:cNvCxnSpPr>
            <a:cxnSpLocks/>
          </p:cNvCxnSpPr>
          <p:nvPr/>
        </p:nvCxnSpPr>
        <p:spPr>
          <a:xfrm>
            <a:off x="5383114" y="5153744"/>
            <a:ext cx="1638131" cy="367575"/>
          </a:xfrm>
          <a:prstGeom prst="line">
            <a:avLst/>
          </a:prstGeom>
          <a:ln w="19050">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1431CFE4-BAA2-BADE-7AB3-A09139BAF06B}"/>
              </a:ext>
            </a:extLst>
          </p:cNvPr>
          <p:cNvCxnSpPr>
            <a:cxnSpLocks/>
          </p:cNvCxnSpPr>
          <p:nvPr/>
        </p:nvCxnSpPr>
        <p:spPr>
          <a:xfrm flipV="1">
            <a:off x="5374024" y="4919995"/>
            <a:ext cx="1651620" cy="223499"/>
          </a:xfrm>
          <a:prstGeom prst="line">
            <a:avLst/>
          </a:prstGeom>
          <a:ln w="19050">
            <a:solidFill>
              <a:srgbClr val="00B0F0"/>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6" name="TextBox 145">
                <a:extLst>
                  <a:ext uri="{FF2B5EF4-FFF2-40B4-BE49-F238E27FC236}">
                    <a16:creationId xmlns:a16="http://schemas.microsoft.com/office/drawing/2014/main" id="{5F161DB7-B888-D01D-2E60-08DD9F36E3E0}"/>
                  </a:ext>
                </a:extLst>
              </p:cNvPr>
              <p:cNvSpPr txBox="1"/>
              <p:nvPr/>
            </p:nvSpPr>
            <p:spPr>
              <a:xfrm>
                <a:off x="3275462" y="1116736"/>
                <a:ext cx="2986391" cy="107721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3200" b="0" i="0" smtClean="0">
                          <a:latin typeface="Cambria Math" panose="02040503050406030204" pitchFamily="18" charset="0"/>
                        </a:rPr>
                        <m:t>Relativistic</m:t>
                      </m:r>
                    </m:oMath>
                  </m:oMathPara>
                </a14:m>
                <a:endParaRPr lang="en-US" sz="3200" b="0"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3200" b="0" i="0" smtClean="0">
                          <a:latin typeface="Cambria Math" panose="02040503050406030204" pitchFamily="18" charset="0"/>
                        </a:rPr>
                        <m:t> </m:t>
                      </m:r>
                      <m:r>
                        <m:rPr>
                          <m:sty m:val="p"/>
                        </m:rPr>
                        <a:rPr lang="en-US" sz="3200" b="0" i="0" smtClean="0">
                          <a:latin typeface="Cambria Math" panose="02040503050406030204" pitchFamily="18" charset="0"/>
                        </a:rPr>
                        <m:t>effects</m:t>
                      </m:r>
                    </m:oMath>
                  </m:oMathPara>
                </a14:m>
                <a:endParaRPr lang="en-BE" sz="3200" dirty="0"/>
              </a:p>
            </p:txBody>
          </p:sp>
        </mc:Choice>
        <mc:Fallback xmlns="">
          <p:sp>
            <p:nvSpPr>
              <p:cNvPr id="146" name="TextBox 145">
                <a:extLst>
                  <a:ext uri="{FF2B5EF4-FFF2-40B4-BE49-F238E27FC236}">
                    <a16:creationId xmlns:a16="http://schemas.microsoft.com/office/drawing/2014/main" id="{5F161DB7-B888-D01D-2E60-08DD9F36E3E0}"/>
                  </a:ext>
                </a:extLst>
              </p:cNvPr>
              <p:cNvSpPr txBox="1">
                <a:spLocks noRot="1" noChangeAspect="1" noMove="1" noResize="1" noEditPoints="1" noAdjustHandles="1" noChangeArrowheads="1" noChangeShapeType="1" noTextEdit="1"/>
              </p:cNvSpPr>
              <p:nvPr/>
            </p:nvSpPr>
            <p:spPr>
              <a:xfrm>
                <a:off x="3275462" y="1116736"/>
                <a:ext cx="2986391" cy="1077218"/>
              </a:xfrm>
              <a:prstGeom prst="rect">
                <a:avLst/>
              </a:prstGeom>
              <a:blipFill>
                <a:blip r:embed="rId10"/>
                <a:stretch>
                  <a:fillRect/>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148" name="TextBox 147">
                <a:extLst>
                  <a:ext uri="{FF2B5EF4-FFF2-40B4-BE49-F238E27FC236}">
                    <a16:creationId xmlns:a16="http://schemas.microsoft.com/office/drawing/2014/main" id="{3657BF3B-FA10-0614-59C7-BE65E1F85166}"/>
                  </a:ext>
                </a:extLst>
              </p:cNvPr>
              <p:cNvSpPr txBox="1"/>
              <p:nvPr/>
            </p:nvSpPr>
            <p:spPr>
              <a:xfrm>
                <a:off x="6568124" y="1155668"/>
                <a:ext cx="1962076" cy="98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3200" b="0" i="0" smtClean="0">
                          <a:solidFill>
                            <a:srgbClr val="00B0F0"/>
                          </a:solidFill>
                          <a:latin typeface="Cambria Math" panose="02040503050406030204" pitchFamily="18" charset="0"/>
                        </a:rPr>
                        <m:t>Finite</m:t>
                      </m:r>
                      <m:r>
                        <a:rPr lang="en-US" sz="3200" b="0" i="0" smtClean="0">
                          <a:solidFill>
                            <a:srgbClr val="00B0F0"/>
                          </a:solidFill>
                          <a:latin typeface="Cambria Math" panose="02040503050406030204" pitchFamily="18" charset="0"/>
                        </a:rPr>
                        <m:t> </m:t>
                      </m:r>
                      <m:r>
                        <m:rPr>
                          <m:sty m:val="p"/>
                        </m:rPr>
                        <a:rPr lang="en-US" sz="3200" b="0" i="0" smtClean="0">
                          <a:solidFill>
                            <a:srgbClr val="00B0F0"/>
                          </a:solidFill>
                          <a:latin typeface="Cambria Math" panose="02040503050406030204" pitchFamily="18" charset="0"/>
                        </a:rPr>
                        <m:t>size</m:t>
                      </m:r>
                      <m:r>
                        <a:rPr lang="en-US" sz="3200" b="0" i="0" smtClean="0">
                          <a:solidFill>
                            <a:srgbClr val="00B0F0"/>
                          </a:solidFill>
                          <a:latin typeface="Cambria Math" panose="02040503050406030204" pitchFamily="18" charset="0"/>
                        </a:rPr>
                        <m:t> </m:t>
                      </m:r>
                    </m:oMath>
                  </m:oMathPara>
                </a14:m>
                <a:endParaRPr lang="en-US" sz="3200" b="0" i="0" dirty="0">
                  <a:solidFill>
                    <a:srgbClr val="00B0F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sty m:val="p"/>
                        </m:rPr>
                        <a:rPr lang="en-US" sz="3200" b="0" i="0" smtClean="0">
                          <a:solidFill>
                            <a:srgbClr val="00B0F0"/>
                          </a:solidFill>
                          <a:latin typeface="Cambria Math" panose="02040503050406030204" pitchFamily="18" charset="0"/>
                        </a:rPr>
                        <m:t>nucleus</m:t>
                      </m:r>
                    </m:oMath>
                  </m:oMathPara>
                </a14:m>
                <a:endParaRPr lang="en-BE" sz="3200" dirty="0">
                  <a:solidFill>
                    <a:srgbClr val="00B0F0"/>
                  </a:solidFill>
                </a:endParaRPr>
              </a:p>
            </p:txBody>
          </p:sp>
        </mc:Choice>
        <mc:Fallback xmlns="">
          <p:sp>
            <p:nvSpPr>
              <p:cNvPr id="148" name="TextBox 147">
                <a:extLst>
                  <a:ext uri="{FF2B5EF4-FFF2-40B4-BE49-F238E27FC236}">
                    <a16:creationId xmlns:a16="http://schemas.microsoft.com/office/drawing/2014/main" id="{3657BF3B-FA10-0614-59C7-BE65E1F85166}"/>
                  </a:ext>
                </a:extLst>
              </p:cNvPr>
              <p:cNvSpPr txBox="1">
                <a:spLocks noRot="1" noChangeAspect="1" noMove="1" noResize="1" noEditPoints="1" noAdjustHandles="1" noChangeArrowheads="1" noChangeShapeType="1" noTextEdit="1"/>
              </p:cNvSpPr>
              <p:nvPr/>
            </p:nvSpPr>
            <p:spPr>
              <a:xfrm>
                <a:off x="6568124" y="1155668"/>
                <a:ext cx="1962076" cy="984885"/>
              </a:xfrm>
              <a:prstGeom prst="rect">
                <a:avLst/>
              </a:prstGeom>
              <a:blipFill>
                <a:blip r:embed="rId11"/>
                <a:stretch>
                  <a:fillRect/>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150" name="TextBox 149">
                <a:extLst>
                  <a:ext uri="{FF2B5EF4-FFF2-40B4-BE49-F238E27FC236}">
                    <a16:creationId xmlns:a16="http://schemas.microsoft.com/office/drawing/2014/main" id="{6D15710C-2FE7-ED9F-78EC-49DAC7E2B761}"/>
                  </a:ext>
                </a:extLst>
              </p:cNvPr>
              <p:cNvSpPr txBox="1"/>
              <p:nvPr/>
            </p:nvSpPr>
            <p:spPr>
              <a:xfrm>
                <a:off x="5834521" y="1227804"/>
                <a:ext cx="821362" cy="7078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box>
                        <m:boxPr>
                          <m:ctrlPr>
                            <a:rPr lang="en-BE" sz="4000" i="1" smtClean="0">
                              <a:solidFill>
                                <a:srgbClr val="00B0F0"/>
                              </a:solidFill>
                              <a:latin typeface="Cambria Math" panose="02040503050406030204" pitchFamily="18" charset="0"/>
                            </a:rPr>
                          </m:ctrlPr>
                        </m:boxPr>
                        <m:e>
                          <m:argPr>
                            <m:argSz m:val="-1"/>
                          </m:argPr>
                          <m:r>
                            <a:rPr lang="en-US" sz="4000" b="0" i="0" smtClean="0">
                              <a:solidFill>
                                <a:srgbClr val="00B0F0"/>
                              </a:solidFill>
                              <a:latin typeface="Cambria Math" panose="02040503050406030204" pitchFamily="18" charset="0"/>
                            </a:rPr>
                            <m:t>+</m:t>
                          </m:r>
                        </m:e>
                      </m:box>
                      <m:r>
                        <a:rPr lang="en-US" sz="4000" b="0" i="0" smtClean="0">
                          <a:solidFill>
                            <a:srgbClr val="00B0F0"/>
                          </a:solidFill>
                          <a:latin typeface="Cambria Math" panose="02040503050406030204" pitchFamily="18" charset="0"/>
                        </a:rPr>
                        <m:t> </m:t>
                      </m:r>
                    </m:oMath>
                  </m:oMathPara>
                </a14:m>
                <a:endParaRPr lang="en-BE" sz="4000" dirty="0">
                  <a:solidFill>
                    <a:srgbClr val="00B0F0"/>
                  </a:solidFill>
                </a:endParaRPr>
              </a:p>
            </p:txBody>
          </p:sp>
        </mc:Choice>
        <mc:Fallback xmlns="">
          <p:sp>
            <p:nvSpPr>
              <p:cNvPr id="150" name="TextBox 149">
                <a:extLst>
                  <a:ext uri="{FF2B5EF4-FFF2-40B4-BE49-F238E27FC236}">
                    <a16:creationId xmlns:a16="http://schemas.microsoft.com/office/drawing/2014/main" id="{6D15710C-2FE7-ED9F-78EC-49DAC7E2B761}"/>
                  </a:ext>
                </a:extLst>
              </p:cNvPr>
              <p:cNvSpPr txBox="1">
                <a:spLocks noRot="1" noChangeAspect="1" noMove="1" noResize="1" noEditPoints="1" noAdjustHandles="1" noChangeArrowheads="1" noChangeShapeType="1" noTextEdit="1"/>
              </p:cNvSpPr>
              <p:nvPr/>
            </p:nvSpPr>
            <p:spPr>
              <a:xfrm>
                <a:off x="5834521" y="1227804"/>
                <a:ext cx="821362" cy="707886"/>
              </a:xfrm>
              <a:prstGeom prst="rect">
                <a:avLst/>
              </a:prstGeom>
              <a:blipFill>
                <a:blip r:embed="rId12"/>
                <a:stretch>
                  <a:fillRect/>
                </a:stretch>
              </a:blipFill>
            </p:spPr>
            <p:txBody>
              <a:bodyPr/>
              <a:lstStyle/>
              <a:p>
                <a:r>
                  <a:rPr lang="en-BE">
                    <a:noFill/>
                  </a:rPr>
                  <a:t> </a:t>
                </a:r>
              </a:p>
            </p:txBody>
          </p:sp>
        </mc:Fallback>
      </mc:AlternateContent>
      <p:sp>
        <p:nvSpPr>
          <p:cNvPr id="158" name="TextBox 157">
            <a:extLst>
              <a:ext uri="{FF2B5EF4-FFF2-40B4-BE49-F238E27FC236}">
                <a16:creationId xmlns:a16="http://schemas.microsoft.com/office/drawing/2014/main" id="{B9133182-82BC-B38E-2397-A4AD0EA4E229}"/>
              </a:ext>
            </a:extLst>
          </p:cNvPr>
          <p:cNvSpPr txBox="1"/>
          <p:nvPr/>
        </p:nvSpPr>
        <p:spPr>
          <a:xfrm>
            <a:off x="8896818" y="2966835"/>
            <a:ext cx="2679002" cy="523220"/>
          </a:xfrm>
          <a:prstGeom prst="rect">
            <a:avLst/>
          </a:prstGeom>
          <a:noFill/>
        </p:spPr>
        <p:txBody>
          <a:bodyPr wrap="square" rtlCol="0">
            <a:spAutoFit/>
          </a:bodyPr>
          <a:lstStyle/>
          <a:p>
            <a:pPr algn="ctr"/>
            <a:r>
              <a:rPr lang="en-US" sz="2800" b="1" u="sng" dirty="0">
                <a:solidFill>
                  <a:srgbClr val="FF0000"/>
                </a:solidFill>
              </a:rPr>
              <a:t>Atomic</a:t>
            </a:r>
            <a:endParaRPr lang="en-BE" sz="2000" b="1" u="sng" dirty="0">
              <a:solidFill>
                <a:srgbClr val="FF0000"/>
              </a:solidFill>
            </a:endParaRPr>
          </a:p>
        </p:txBody>
      </p:sp>
      <p:sp>
        <p:nvSpPr>
          <p:cNvPr id="160" name="TextBox 159">
            <a:extLst>
              <a:ext uri="{FF2B5EF4-FFF2-40B4-BE49-F238E27FC236}">
                <a16:creationId xmlns:a16="http://schemas.microsoft.com/office/drawing/2014/main" id="{528CBD0F-59A3-7A57-8B54-0E73BD5F6A57}"/>
              </a:ext>
            </a:extLst>
          </p:cNvPr>
          <p:cNvSpPr txBox="1"/>
          <p:nvPr/>
        </p:nvSpPr>
        <p:spPr>
          <a:xfrm>
            <a:off x="9822885" y="4271822"/>
            <a:ext cx="979714" cy="461665"/>
          </a:xfrm>
          <a:prstGeom prst="rect">
            <a:avLst/>
          </a:prstGeom>
          <a:noFill/>
        </p:spPr>
        <p:txBody>
          <a:bodyPr wrap="square">
            <a:spAutoFit/>
          </a:bodyPr>
          <a:lstStyle/>
          <a:p>
            <a:pPr algn="ctr"/>
            <a:r>
              <a:rPr lang="en-US" sz="2400" b="1" dirty="0">
                <a:solidFill>
                  <a:srgbClr val="FF0000"/>
                </a:solidFill>
                <a:sym typeface="Wingdings" panose="05000000000000000000" pitchFamily="2" charset="2"/>
              </a:rPr>
              <a:t>and </a:t>
            </a:r>
          </a:p>
        </p:txBody>
      </p:sp>
      <p:sp>
        <p:nvSpPr>
          <p:cNvPr id="161" name="TextBox 160">
            <a:extLst>
              <a:ext uri="{FF2B5EF4-FFF2-40B4-BE49-F238E27FC236}">
                <a16:creationId xmlns:a16="http://schemas.microsoft.com/office/drawing/2014/main" id="{BDBFC90D-135F-8A49-6E85-0358B84EC811}"/>
              </a:ext>
            </a:extLst>
          </p:cNvPr>
          <p:cNvSpPr txBox="1"/>
          <p:nvPr/>
        </p:nvSpPr>
        <p:spPr>
          <a:xfrm>
            <a:off x="9054588" y="1078455"/>
            <a:ext cx="2963945" cy="1107996"/>
          </a:xfrm>
          <a:prstGeom prst="rect">
            <a:avLst/>
          </a:prstGeom>
          <a:noFill/>
        </p:spPr>
        <p:txBody>
          <a:bodyPr wrap="square" rtlCol="0">
            <a:spAutoFit/>
          </a:bodyPr>
          <a:lstStyle/>
          <a:p>
            <a:pPr algn="ctr"/>
            <a:r>
              <a:rPr lang="en-US" sz="2200" dirty="0">
                <a:solidFill>
                  <a:srgbClr val="00B0F0"/>
                </a:solidFill>
                <a:sym typeface="Wingdings" panose="05000000000000000000" pitchFamily="2" charset="2"/>
              </a:rPr>
              <a:t>Charge distribution and Electromagnetic (EM) Moments</a:t>
            </a:r>
            <a:endParaRPr lang="en-BE" sz="2200" dirty="0">
              <a:solidFill>
                <a:srgbClr val="00B0F0"/>
              </a:solidFill>
            </a:endParaRPr>
          </a:p>
        </p:txBody>
      </p:sp>
      <p:cxnSp>
        <p:nvCxnSpPr>
          <p:cNvPr id="9" name="Straight Connector 8">
            <a:extLst>
              <a:ext uri="{FF2B5EF4-FFF2-40B4-BE49-F238E27FC236}">
                <a16:creationId xmlns:a16="http://schemas.microsoft.com/office/drawing/2014/main" id="{A92AEAAE-F8C9-394A-1676-77698900C07E}"/>
              </a:ext>
            </a:extLst>
          </p:cNvPr>
          <p:cNvCxnSpPr>
            <a:cxnSpLocks/>
          </p:cNvCxnSpPr>
          <p:nvPr/>
        </p:nvCxnSpPr>
        <p:spPr>
          <a:xfrm>
            <a:off x="6568124" y="2196495"/>
            <a:ext cx="19370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6FE62A2-CA99-2330-9EC2-63B99DB695AA}"/>
              </a:ext>
            </a:extLst>
          </p:cNvPr>
          <p:cNvCxnSpPr>
            <a:cxnSpLocks/>
          </p:cNvCxnSpPr>
          <p:nvPr/>
        </p:nvCxnSpPr>
        <p:spPr>
          <a:xfrm>
            <a:off x="8480425" y="2186451"/>
            <a:ext cx="787851" cy="893768"/>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59AF4DE-F32B-7EF5-13E0-4FD9A6AB1802}"/>
              </a:ext>
            </a:extLst>
          </p:cNvPr>
          <p:cNvCxnSpPr>
            <a:cxnSpLocks/>
          </p:cNvCxnSpPr>
          <p:nvPr/>
        </p:nvCxnSpPr>
        <p:spPr>
          <a:xfrm flipV="1">
            <a:off x="6568124" y="1806498"/>
            <a:ext cx="0" cy="4125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375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2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3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3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3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4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5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6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3" grpId="0"/>
      <p:bldP spid="27" grpId="0"/>
      <p:bldP spid="148" grpId="0"/>
      <p:bldP spid="150" grpId="0"/>
      <p:bldP spid="158" grpId="0"/>
      <p:bldP spid="160" grpId="0"/>
      <p:bldP spid="16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E7941-EA00-84AA-36A8-4D1F9C1D2F41}"/>
            </a:ext>
          </a:extLst>
        </p:cNvPr>
        <p:cNvGrpSpPr/>
        <p:nvPr/>
      </p:nvGrpSpPr>
      <p:grpSpPr>
        <a:xfrm>
          <a:off x="0" y="0"/>
          <a:ext cx="0" cy="0"/>
          <a:chOff x="0" y="0"/>
          <a:chExt cx="0" cy="0"/>
        </a:xfrm>
      </p:grpSpPr>
      <p:sp>
        <p:nvSpPr>
          <p:cNvPr id="37" name="Rectangle 36">
            <a:extLst>
              <a:ext uri="{FF2B5EF4-FFF2-40B4-BE49-F238E27FC236}">
                <a16:creationId xmlns:a16="http://schemas.microsoft.com/office/drawing/2014/main" id="{3DAD9162-40A9-0D0F-35E2-D7ADE114FA00}"/>
              </a:ext>
            </a:extLst>
          </p:cNvPr>
          <p:cNvSpPr/>
          <p:nvPr/>
        </p:nvSpPr>
        <p:spPr>
          <a:xfrm rot="16200000">
            <a:off x="6014130" y="3663664"/>
            <a:ext cx="3769355" cy="10797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9" name="Rectangle 8">
            <a:extLst>
              <a:ext uri="{FF2B5EF4-FFF2-40B4-BE49-F238E27FC236}">
                <a16:creationId xmlns:a16="http://schemas.microsoft.com/office/drawing/2014/main" id="{0224EEA4-2166-F166-5CDF-9F9F97EF1AD7}"/>
              </a:ext>
            </a:extLst>
          </p:cNvPr>
          <p:cNvSpPr/>
          <p:nvPr/>
        </p:nvSpPr>
        <p:spPr>
          <a:xfrm rot="16200000">
            <a:off x="8808531" y="3759255"/>
            <a:ext cx="3769355" cy="10797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grpSp>
        <p:nvGrpSpPr>
          <p:cNvPr id="32" name="Group 31">
            <a:extLst>
              <a:ext uri="{FF2B5EF4-FFF2-40B4-BE49-F238E27FC236}">
                <a16:creationId xmlns:a16="http://schemas.microsoft.com/office/drawing/2014/main" id="{997ED018-C78C-E175-0CB9-D87E3557E2DD}"/>
              </a:ext>
            </a:extLst>
          </p:cNvPr>
          <p:cNvGrpSpPr/>
          <p:nvPr/>
        </p:nvGrpSpPr>
        <p:grpSpPr>
          <a:xfrm rot="16200000">
            <a:off x="5955747" y="3460398"/>
            <a:ext cx="3948209" cy="278585"/>
            <a:chOff x="7687513" y="4770635"/>
            <a:chExt cx="3973477" cy="265250"/>
          </a:xfrm>
        </p:grpSpPr>
        <p:sp>
          <p:nvSpPr>
            <p:cNvPr id="34" name="Rectangle 33">
              <a:extLst>
                <a:ext uri="{FF2B5EF4-FFF2-40B4-BE49-F238E27FC236}">
                  <a16:creationId xmlns:a16="http://schemas.microsoft.com/office/drawing/2014/main" id="{7D001052-4D07-BF13-9BD5-BDB354A5BD05}"/>
                </a:ext>
              </a:extLst>
            </p:cNvPr>
            <p:cNvSpPr/>
            <p:nvPr/>
          </p:nvSpPr>
          <p:spPr>
            <a:xfrm>
              <a:off x="7772251" y="4805071"/>
              <a:ext cx="3888739" cy="2308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35" name="Arrow: Down 34">
              <a:extLst>
                <a:ext uri="{FF2B5EF4-FFF2-40B4-BE49-F238E27FC236}">
                  <a16:creationId xmlns:a16="http://schemas.microsoft.com/office/drawing/2014/main" id="{8B81B72E-2A52-9CF1-D5E5-2D93BA1C00BB}"/>
                </a:ext>
              </a:extLst>
            </p:cNvPr>
            <p:cNvSpPr/>
            <p:nvPr/>
          </p:nvSpPr>
          <p:spPr>
            <a:xfrm rot="16200000">
              <a:off x="7733727" y="4724421"/>
              <a:ext cx="206499" cy="298927"/>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grpSp>
      <p:grpSp>
        <p:nvGrpSpPr>
          <p:cNvPr id="4" name="Group 3">
            <a:extLst>
              <a:ext uri="{FF2B5EF4-FFF2-40B4-BE49-F238E27FC236}">
                <a16:creationId xmlns:a16="http://schemas.microsoft.com/office/drawing/2014/main" id="{BC1ADF62-0203-0EC4-B23F-511E73311BD3}"/>
              </a:ext>
            </a:extLst>
          </p:cNvPr>
          <p:cNvGrpSpPr/>
          <p:nvPr/>
        </p:nvGrpSpPr>
        <p:grpSpPr>
          <a:xfrm rot="16200000">
            <a:off x="8750231" y="3571449"/>
            <a:ext cx="3948209" cy="278585"/>
            <a:chOff x="7687513" y="4770635"/>
            <a:chExt cx="3973477" cy="265250"/>
          </a:xfrm>
        </p:grpSpPr>
        <p:sp>
          <p:nvSpPr>
            <p:cNvPr id="7" name="Rectangle 6">
              <a:extLst>
                <a:ext uri="{FF2B5EF4-FFF2-40B4-BE49-F238E27FC236}">
                  <a16:creationId xmlns:a16="http://schemas.microsoft.com/office/drawing/2014/main" id="{50DF29DD-A933-B2EB-8A94-DFB5DE1B6AC0}"/>
                </a:ext>
              </a:extLst>
            </p:cNvPr>
            <p:cNvSpPr/>
            <p:nvPr/>
          </p:nvSpPr>
          <p:spPr>
            <a:xfrm>
              <a:off x="7772251" y="4805071"/>
              <a:ext cx="3888739" cy="2308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12" name="Arrow: Down 11">
              <a:extLst>
                <a:ext uri="{FF2B5EF4-FFF2-40B4-BE49-F238E27FC236}">
                  <a16:creationId xmlns:a16="http://schemas.microsoft.com/office/drawing/2014/main" id="{25F8AF13-A93A-438C-EAB4-4D231DBAD276}"/>
                </a:ext>
              </a:extLst>
            </p:cNvPr>
            <p:cNvSpPr/>
            <p:nvPr/>
          </p:nvSpPr>
          <p:spPr>
            <a:xfrm rot="16200000">
              <a:off x="7733727" y="4724421"/>
              <a:ext cx="206499" cy="298927"/>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grpSp>
      <p:sp>
        <p:nvSpPr>
          <p:cNvPr id="5" name="Slide Number Placeholder 4">
            <a:extLst>
              <a:ext uri="{FF2B5EF4-FFF2-40B4-BE49-F238E27FC236}">
                <a16:creationId xmlns:a16="http://schemas.microsoft.com/office/drawing/2014/main" id="{7F179580-9357-34BF-5F76-C0573052C79B}"/>
              </a:ext>
            </a:extLst>
          </p:cNvPr>
          <p:cNvSpPr>
            <a:spLocks noGrp="1"/>
          </p:cNvSpPr>
          <p:nvPr>
            <p:ph type="sldNum" sz="quarter" idx="12"/>
          </p:nvPr>
        </p:nvSpPr>
        <p:spPr/>
        <p:txBody>
          <a:bodyPr/>
          <a:lstStyle/>
          <a:p>
            <a:fld id="{0A297500-7527-634B-90F4-69D0994C32B4}" type="slidenum">
              <a:rPr lang="nl-NL" smtClean="0"/>
              <a:pPr/>
              <a:t>2</a:t>
            </a:fld>
            <a:endParaRPr lang="nl-NL"/>
          </a:p>
        </p:txBody>
      </p:sp>
      <p:sp>
        <p:nvSpPr>
          <p:cNvPr id="14" name="Title 1">
            <a:extLst>
              <a:ext uri="{FF2B5EF4-FFF2-40B4-BE49-F238E27FC236}">
                <a16:creationId xmlns:a16="http://schemas.microsoft.com/office/drawing/2014/main" id="{E4166ABC-5DB6-0D9F-3DB2-E9FFB3C888E8}"/>
              </a:ext>
            </a:extLst>
          </p:cNvPr>
          <p:cNvSpPr>
            <a:spLocks noGrp="1"/>
          </p:cNvSpPr>
          <p:nvPr>
            <p:ph type="title"/>
          </p:nvPr>
        </p:nvSpPr>
        <p:spPr>
          <a:xfrm>
            <a:off x="576000" y="301681"/>
            <a:ext cx="11297232" cy="850464"/>
          </a:xfrm>
        </p:spPr>
        <p:txBody>
          <a:bodyPr>
            <a:noAutofit/>
          </a:bodyPr>
          <a:lstStyle/>
          <a:p>
            <a:r>
              <a:rPr lang="en-US" sz="3200" dirty="0"/>
              <a:t>Laser spectroscopy to probe the nucleus</a:t>
            </a:r>
            <a:endParaRPr lang="nl-NL" sz="3200" dirty="0"/>
          </a:p>
        </p:txBody>
      </p:sp>
      <p:cxnSp>
        <p:nvCxnSpPr>
          <p:cNvPr id="8" name="Straight Connector 7">
            <a:extLst>
              <a:ext uri="{FF2B5EF4-FFF2-40B4-BE49-F238E27FC236}">
                <a16:creationId xmlns:a16="http://schemas.microsoft.com/office/drawing/2014/main" id="{0FBD7549-B2C7-0257-600D-98A2C6AFF1DE}"/>
              </a:ext>
            </a:extLst>
          </p:cNvPr>
          <p:cNvCxnSpPr>
            <a:cxnSpLocks/>
          </p:cNvCxnSpPr>
          <p:nvPr/>
        </p:nvCxnSpPr>
        <p:spPr>
          <a:xfrm>
            <a:off x="7556820" y="5613766"/>
            <a:ext cx="697230" cy="0"/>
          </a:xfrm>
          <a:prstGeom prst="line">
            <a:avLst/>
          </a:prstGeom>
          <a:ln w="38100">
            <a:solidFill>
              <a:srgbClr val="2F4D5D"/>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0D6416A-EEEB-8AF6-F357-E00DB66FB7EF}"/>
              </a:ext>
            </a:extLst>
          </p:cNvPr>
          <p:cNvCxnSpPr>
            <a:cxnSpLocks/>
          </p:cNvCxnSpPr>
          <p:nvPr/>
        </p:nvCxnSpPr>
        <p:spPr>
          <a:xfrm>
            <a:off x="9280013" y="4105006"/>
            <a:ext cx="697230" cy="0"/>
          </a:xfrm>
          <a:prstGeom prst="line">
            <a:avLst/>
          </a:prstGeom>
          <a:ln w="38100">
            <a:solidFill>
              <a:srgbClr val="2F4D5D"/>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954814F-C0AB-3F38-C6BB-FD1077908010}"/>
                  </a:ext>
                </a:extLst>
              </p:cNvPr>
              <p:cNvSpPr txBox="1"/>
              <p:nvPr/>
            </p:nvSpPr>
            <p:spPr>
              <a:xfrm>
                <a:off x="6346088" y="5241458"/>
                <a:ext cx="1210731" cy="533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lang="en-BE" sz="2400" b="1" i="1" smtClean="0">
                              <a:latin typeface="Cambria Math" panose="02040503050406030204" pitchFamily="18" charset="0"/>
                            </a:rPr>
                          </m:ctrlPr>
                        </m:sPrePr>
                        <m:sub/>
                        <m:sup>
                          <m:r>
                            <a:rPr lang="en-US" sz="2400" b="1" i="1" smtClean="0">
                              <a:latin typeface="Cambria Math" panose="02040503050406030204" pitchFamily="18" charset="0"/>
                            </a:rPr>
                            <m:t>𝟐</m:t>
                          </m:r>
                        </m:sup>
                        <m:e>
                          <m:sSub>
                            <m:sSubPr>
                              <m:ctrlPr>
                                <a:rPr lang="en-BE" sz="2400" b="1" i="1" smtClean="0">
                                  <a:latin typeface="Cambria Math" panose="02040503050406030204" pitchFamily="18" charset="0"/>
                                </a:rPr>
                              </m:ctrlPr>
                            </m:sSubPr>
                            <m:e>
                              <m:r>
                                <a:rPr lang="en-US" sz="2400" b="1" i="1" smtClean="0">
                                  <a:latin typeface="Cambria Math" panose="02040503050406030204" pitchFamily="18" charset="0"/>
                                </a:rPr>
                                <m:t>𝑺</m:t>
                              </m:r>
                            </m:e>
                            <m:sub>
                              <m:r>
                                <a:rPr lang="en-US" sz="2400" b="1" i="1" smtClean="0">
                                  <a:latin typeface="Cambria Math" panose="02040503050406030204" pitchFamily="18" charset="0"/>
                                </a:rPr>
                                <m:t>𝟏</m:t>
                              </m:r>
                              <m:r>
                                <a:rPr lang="en-US" sz="2400" b="1" i="1" smtClean="0">
                                  <a:latin typeface="Cambria Math" panose="02040503050406030204" pitchFamily="18" charset="0"/>
                                </a:rPr>
                                <m:t>/</m:t>
                              </m:r>
                              <m:r>
                                <a:rPr lang="en-US" sz="2400" b="1" i="1" smtClean="0">
                                  <a:latin typeface="Cambria Math" panose="02040503050406030204" pitchFamily="18" charset="0"/>
                                </a:rPr>
                                <m:t>𝟐</m:t>
                              </m:r>
                            </m:sub>
                          </m:sSub>
                        </m:e>
                      </m:sPre>
                    </m:oMath>
                  </m:oMathPara>
                </a14:m>
                <a:endParaRPr lang="en-BE" sz="2400" b="1" dirty="0"/>
              </a:p>
            </p:txBody>
          </p:sp>
        </mc:Choice>
        <mc:Fallback xmlns="">
          <p:sp>
            <p:nvSpPr>
              <p:cNvPr id="19" name="TextBox 18">
                <a:extLst>
                  <a:ext uri="{FF2B5EF4-FFF2-40B4-BE49-F238E27FC236}">
                    <a16:creationId xmlns:a16="http://schemas.microsoft.com/office/drawing/2014/main" id="{6954814F-C0AB-3F38-C6BB-FD1077908010}"/>
                  </a:ext>
                </a:extLst>
              </p:cNvPr>
              <p:cNvSpPr txBox="1">
                <a:spLocks noRot="1" noChangeAspect="1" noMove="1" noResize="1" noEditPoints="1" noAdjustHandles="1" noChangeArrowheads="1" noChangeShapeType="1" noTextEdit="1"/>
              </p:cNvSpPr>
              <p:nvPr/>
            </p:nvSpPr>
            <p:spPr>
              <a:xfrm>
                <a:off x="6346088" y="5241458"/>
                <a:ext cx="1210731" cy="533800"/>
              </a:xfrm>
              <a:prstGeom prst="rect">
                <a:avLst/>
              </a:prstGeom>
              <a:blipFill>
                <a:blip r:embed="rId3"/>
                <a:stretch>
                  <a:fillRect/>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9C42B20-94CA-0F0A-637B-18AFBFBF7020}"/>
                  </a:ext>
                </a:extLst>
              </p:cNvPr>
              <p:cNvSpPr txBox="1"/>
              <p:nvPr/>
            </p:nvSpPr>
            <p:spPr>
              <a:xfrm>
                <a:off x="6401197" y="3178420"/>
                <a:ext cx="1210731" cy="533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lang="en-BE" sz="2400" b="1" i="1" smtClean="0">
                              <a:latin typeface="Cambria Math" panose="02040503050406030204" pitchFamily="18" charset="0"/>
                            </a:rPr>
                          </m:ctrlPr>
                        </m:sPrePr>
                        <m:sub/>
                        <m:sup>
                          <m:r>
                            <a:rPr lang="en-US" sz="2400" b="1" i="1" smtClean="0">
                              <a:latin typeface="Cambria Math" panose="02040503050406030204" pitchFamily="18" charset="0"/>
                            </a:rPr>
                            <m:t>𝟐</m:t>
                          </m:r>
                        </m:sup>
                        <m:e>
                          <m:sSub>
                            <m:sSubPr>
                              <m:ctrlPr>
                                <a:rPr lang="en-BE" sz="2400" b="1" i="1" smtClean="0">
                                  <a:latin typeface="Cambria Math" panose="02040503050406030204" pitchFamily="18" charset="0"/>
                                </a:rPr>
                              </m:ctrlPr>
                            </m:sSubPr>
                            <m:e>
                              <m:r>
                                <a:rPr lang="en-US" sz="2400" b="1" i="1" smtClean="0">
                                  <a:latin typeface="Cambria Math" panose="02040503050406030204" pitchFamily="18" charset="0"/>
                                </a:rPr>
                                <m:t>𝑫</m:t>
                              </m:r>
                            </m:e>
                            <m:sub>
                              <m:r>
                                <a:rPr lang="en-US" sz="2400" b="1" i="1" smtClean="0">
                                  <a:latin typeface="Cambria Math" panose="02040503050406030204" pitchFamily="18" charset="0"/>
                                </a:rPr>
                                <m:t>𝟓</m:t>
                              </m:r>
                              <m:r>
                                <a:rPr lang="en-US" sz="2400" b="1" i="1" smtClean="0">
                                  <a:latin typeface="Cambria Math" panose="02040503050406030204" pitchFamily="18" charset="0"/>
                                </a:rPr>
                                <m:t>/</m:t>
                              </m:r>
                              <m:r>
                                <a:rPr lang="en-US" sz="2400" b="1" i="1" smtClean="0">
                                  <a:latin typeface="Cambria Math" panose="02040503050406030204" pitchFamily="18" charset="0"/>
                                </a:rPr>
                                <m:t>𝟐</m:t>
                              </m:r>
                            </m:sub>
                          </m:sSub>
                        </m:e>
                      </m:sPre>
                    </m:oMath>
                  </m:oMathPara>
                </a14:m>
                <a:endParaRPr lang="en-BE" sz="2400" b="1" dirty="0"/>
              </a:p>
            </p:txBody>
          </p:sp>
        </mc:Choice>
        <mc:Fallback xmlns="">
          <p:sp>
            <p:nvSpPr>
              <p:cNvPr id="20" name="TextBox 19">
                <a:extLst>
                  <a:ext uri="{FF2B5EF4-FFF2-40B4-BE49-F238E27FC236}">
                    <a16:creationId xmlns:a16="http://schemas.microsoft.com/office/drawing/2014/main" id="{E9C42B20-94CA-0F0A-637B-18AFBFBF7020}"/>
                  </a:ext>
                </a:extLst>
              </p:cNvPr>
              <p:cNvSpPr txBox="1">
                <a:spLocks noRot="1" noChangeAspect="1" noMove="1" noResize="1" noEditPoints="1" noAdjustHandles="1" noChangeArrowheads="1" noChangeShapeType="1" noTextEdit="1"/>
              </p:cNvSpPr>
              <p:nvPr/>
            </p:nvSpPr>
            <p:spPr>
              <a:xfrm>
                <a:off x="6401197" y="3178420"/>
                <a:ext cx="1210731" cy="533800"/>
              </a:xfrm>
              <a:prstGeom prst="rect">
                <a:avLst/>
              </a:prstGeom>
              <a:blipFill>
                <a:blip r:embed="rId4"/>
                <a:stretch>
                  <a:fillRect/>
                </a:stretch>
              </a:blipFill>
            </p:spPr>
            <p:txBody>
              <a:bodyPr/>
              <a:lstStyle/>
              <a:p>
                <a:r>
                  <a:rPr lang="en-BE">
                    <a:noFill/>
                  </a:rPr>
                  <a:t> </a:t>
                </a:r>
              </a:p>
            </p:txBody>
          </p:sp>
        </mc:Fallback>
      </mc:AlternateContent>
      <p:cxnSp>
        <p:nvCxnSpPr>
          <p:cNvPr id="28" name="Straight Connector 27">
            <a:extLst>
              <a:ext uri="{FF2B5EF4-FFF2-40B4-BE49-F238E27FC236}">
                <a16:creationId xmlns:a16="http://schemas.microsoft.com/office/drawing/2014/main" id="{B3D49607-29BC-7B63-B46E-7EEEA45EC04E}"/>
              </a:ext>
            </a:extLst>
          </p:cNvPr>
          <p:cNvCxnSpPr>
            <a:cxnSpLocks/>
          </p:cNvCxnSpPr>
          <p:nvPr/>
        </p:nvCxnSpPr>
        <p:spPr>
          <a:xfrm>
            <a:off x="10404449" y="5712381"/>
            <a:ext cx="697230" cy="0"/>
          </a:xfrm>
          <a:prstGeom prst="line">
            <a:avLst/>
          </a:prstGeom>
          <a:ln w="19050">
            <a:solidFill>
              <a:srgbClr val="2F4D5D"/>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EE4592F-7EFA-7DA0-89D3-F2EB872DD3F8}"/>
              </a:ext>
            </a:extLst>
          </p:cNvPr>
          <p:cNvCxnSpPr>
            <a:cxnSpLocks/>
          </p:cNvCxnSpPr>
          <p:nvPr/>
        </p:nvCxnSpPr>
        <p:spPr>
          <a:xfrm flipV="1">
            <a:off x="9977243" y="3673701"/>
            <a:ext cx="409563" cy="419816"/>
          </a:xfrm>
          <a:prstGeom prst="line">
            <a:avLst/>
          </a:prstGeom>
          <a:ln w="19050">
            <a:solidFill>
              <a:srgbClr val="2F4D5D"/>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54794F5-6DA8-8558-C6E2-6AD5B2F7842D}"/>
              </a:ext>
            </a:extLst>
          </p:cNvPr>
          <p:cNvCxnSpPr>
            <a:cxnSpLocks/>
          </p:cNvCxnSpPr>
          <p:nvPr/>
        </p:nvCxnSpPr>
        <p:spPr>
          <a:xfrm flipV="1">
            <a:off x="9977243" y="3777524"/>
            <a:ext cx="409563" cy="323135"/>
          </a:xfrm>
          <a:prstGeom prst="line">
            <a:avLst/>
          </a:prstGeom>
          <a:ln w="19050">
            <a:solidFill>
              <a:srgbClr val="2F4D5D"/>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CB6E88E-8375-13D8-06D9-A5ECC5809AEE}"/>
              </a:ext>
            </a:extLst>
          </p:cNvPr>
          <p:cNvCxnSpPr>
            <a:cxnSpLocks/>
          </p:cNvCxnSpPr>
          <p:nvPr/>
        </p:nvCxnSpPr>
        <p:spPr>
          <a:xfrm flipV="1">
            <a:off x="9977243" y="3920942"/>
            <a:ext cx="403679" cy="184064"/>
          </a:xfrm>
          <a:prstGeom prst="line">
            <a:avLst/>
          </a:prstGeom>
          <a:ln w="19050">
            <a:solidFill>
              <a:srgbClr val="2F4D5D"/>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A6804AF-02AD-D928-612C-6B309CB7557A}"/>
              </a:ext>
            </a:extLst>
          </p:cNvPr>
          <p:cNvCxnSpPr>
            <a:cxnSpLocks/>
          </p:cNvCxnSpPr>
          <p:nvPr/>
        </p:nvCxnSpPr>
        <p:spPr>
          <a:xfrm flipV="1">
            <a:off x="9977243" y="4055955"/>
            <a:ext cx="409563" cy="44704"/>
          </a:xfrm>
          <a:prstGeom prst="line">
            <a:avLst/>
          </a:prstGeom>
          <a:ln w="19050">
            <a:solidFill>
              <a:srgbClr val="2F4D5D"/>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B0CB98F-5D02-3D3F-A81C-0BEC9ED4DF8B}"/>
              </a:ext>
            </a:extLst>
          </p:cNvPr>
          <p:cNvCxnSpPr>
            <a:cxnSpLocks/>
          </p:cNvCxnSpPr>
          <p:nvPr/>
        </p:nvCxnSpPr>
        <p:spPr>
          <a:xfrm>
            <a:off x="9977243" y="4108941"/>
            <a:ext cx="412758" cy="217223"/>
          </a:xfrm>
          <a:prstGeom prst="line">
            <a:avLst/>
          </a:prstGeom>
          <a:ln w="19050">
            <a:solidFill>
              <a:srgbClr val="2F4D5D"/>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E6CDF32-37F3-26D6-223C-88E3236E4844}"/>
              </a:ext>
            </a:extLst>
          </p:cNvPr>
          <p:cNvCxnSpPr>
            <a:cxnSpLocks/>
          </p:cNvCxnSpPr>
          <p:nvPr/>
        </p:nvCxnSpPr>
        <p:spPr>
          <a:xfrm>
            <a:off x="9977243" y="4108941"/>
            <a:ext cx="412758" cy="510240"/>
          </a:xfrm>
          <a:prstGeom prst="line">
            <a:avLst/>
          </a:prstGeom>
          <a:ln w="19050">
            <a:solidFill>
              <a:srgbClr val="2F4D5D"/>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BCEDAEF-D731-3700-78F4-E2397465196A}"/>
              </a:ext>
            </a:extLst>
          </p:cNvPr>
          <p:cNvCxnSpPr>
            <a:cxnSpLocks/>
          </p:cNvCxnSpPr>
          <p:nvPr/>
        </p:nvCxnSpPr>
        <p:spPr>
          <a:xfrm flipV="1">
            <a:off x="10012168" y="5411391"/>
            <a:ext cx="389086" cy="182390"/>
          </a:xfrm>
          <a:prstGeom prst="line">
            <a:avLst/>
          </a:prstGeom>
          <a:ln w="19050">
            <a:solidFill>
              <a:srgbClr val="2F4D5D"/>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535679F-BF94-C3E0-8911-E7DAE71FEA57}"/>
              </a:ext>
            </a:extLst>
          </p:cNvPr>
          <p:cNvCxnSpPr>
            <a:cxnSpLocks/>
          </p:cNvCxnSpPr>
          <p:nvPr/>
        </p:nvCxnSpPr>
        <p:spPr>
          <a:xfrm>
            <a:off x="10012168" y="5613766"/>
            <a:ext cx="392281" cy="98615"/>
          </a:xfrm>
          <a:prstGeom prst="line">
            <a:avLst/>
          </a:prstGeom>
          <a:ln w="19050">
            <a:solidFill>
              <a:srgbClr val="2F4D5D"/>
            </a:solidFill>
            <a:prstDash val="dash"/>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127AAB0A-7264-0DDC-ABA1-8A55F8E50CED}"/>
              </a:ext>
            </a:extLst>
          </p:cNvPr>
          <p:cNvSpPr txBox="1"/>
          <p:nvPr/>
        </p:nvSpPr>
        <p:spPr>
          <a:xfrm>
            <a:off x="11138214" y="3902396"/>
            <a:ext cx="836045" cy="461665"/>
          </a:xfrm>
          <a:prstGeom prst="rect">
            <a:avLst/>
          </a:prstGeom>
          <a:noFill/>
        </p:spPr>
        <p:txBody>
          <a:bodyPr wrap="square" rtlCol="0">
            <a:spAutoFit/>
          </a:bodyPr>
          <a:lstStyle/>
          <a:p>
            <a:r>
              <a:rPr lang="en-US" sz="2400" b="1" dirty="0"/>
              <a:t>HFS</a:t>
            </a:r>
            <a:endParaRPr lang="en-BE" sz="2400" b="1" dirty="0"/>
          </a:p>
        </p:txBody>
      </p:sp>
      <p:sp>
        <p:nvSpPr>
          <p:cNvPr id="56" name="TextBox 55">
            <a:extLst>
              <a:ext uri="{FF2B5EF4-FFF2-40B4-BE49-F238E27FC236}">
                <a16:creationId xmlns:a16="http://schemas.microsoft.com/office/drawing/2014/main" id="{3BD25BC2-F7AF-76C2-A4E9-64328C77BB6F}"/>
              </a:ext>
            </a:extLst>
          </p:cNvPr>
          <p:cNvSpPr txBox="1"/>
          <p:nvPr/>
        </p:nvSpPr>
        <p:spPr>
          <a:xfrm>
            <a:off x="8066015" y="3540933"/>
            <a:ext cx="638119" cy="523220"/>
          </a:xfrm>
          <a:prstGeom prst="rect">
            <a:avLst/>
          </a:prstGeom>
          <a:noFill/>
        </p:spPr>
        <p:txBody>
          <a:bodyPr wrap="square" rtlCol="0">
            <a:spAutoFit/>
          </a:bodyPr>
          <a:lstStyle/>
          <a:p>
            <a:r>
              <a:rPr lang="en-US" sz="2800" b="1" dirty="0"/>
              <a:t>IS</a:t>
            </a:r>
            <a:endParaRPr lang="en-BE" sz="2800" b="1" dirty="0"/>
          </a:p>
        </p:txBody>
      </p:sp>
      <p:sp>
        <p:nvSpPr>
          <p:cNvPr id="62" name="TextBox 61">
            <a:extLst>
              <a:ext uri="{FF2B5EF4-FFF2-40B4-BE49-F238E27FC236}">
                <a16:creationId xmlns:a16="http://schemas.microsoft.com/office/drawing/2014/main" id="{5192DBF9-8BCB-07CF-FE56-62F9498D212E}"/>
              </a:ext>
            </a:extLst>
          </p:cNvPr>
          <p:cNvSpPr txBox="1"/>
          <p:nvPr/>
        </p:nvSpPr>
        <p:spPr>
          <a:xfrm>
            <a:off x="576000" y="1389930"/>
            <a:ext cx="5676210" cy="830997"/>
          </a:xfrm>
          <a:prstGeom prst="rect">
            <a:avLst/>
          </a:prstGeom>
          <a:noFill/>
        </p:spPr>
        <p:txBody>
          <a:bodyPr wrap="square" rtlCol="0">
            <a:spAutoFit/>
          </a:bodyPr>
          <a:lstStyle/>
          <a:p>
            <a:r>
              <a:rPr lang="en-US" sz="2400" b="1" dirty="0"/>
              <a:t>Isotope Shifts (ISs)</a:t>
            </a:r>
          </a:p>
          <a:p>
            <a:r>
              <a:rPr lang="en-US" sz="2400" dirty="0"/>
              <a:t>	</a:t>
            </a:r>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B404AF2E-90F9-9B29-BCEC-A952B4462DB9}"/>
                  </a:ext>
                </a:extLst>
              </p:cNvPr>
              <p:cNvSpPr txBox="1"/>
              <p:nvPr/>
            </p:nvSpPr>
            <p:spPr>
              <a:xfrm>
                <a:off x="4005181" y="1937297"/>
                <a:ext cx="3444285" cy="470000"/>
              </a:xfrm>
              <a:prstGeom prst="rect">
                <a:avLst/>
              </a:prstGeom>
              <a:noFill/>
            </p:spPr>
            <p:txBody>
              <a:bodyPr wrap="square">
                <a:spAutoFit/>
              </a:bodyPr>
              <a:lstStyle/>
              <a:p>
                <a:pPr algn="ctr"/>
                <a14:m>
                  <m:oMath xmlns:m="http://schemas.openxmlformats.org/officeDocument/2006/math">
                    <m:r>
                      <a:rPr lang="en-BE" sz="2400" b="1" i="1" smtClean="0">
                        <a:solidFill>
                          <a:srgbClr val="2F4D5D"/>
                        </a:solidFill>
                        <a:latin typeface="Cambria Math" panose="02040503050406030204" pitchFamily="18" charset="0"/>
                      </a:rPr>
                      <m:t>𝜹</m:t>
                    </m:r>
                    <m:r>
                      <a:rPr lang="en-BE" sz="2400" b="1">
                        <a:solidFill>
                          <a:srgbClr val="2F4D5D"/>
                        </a:solidFill>
                        <a:latin typeface="Cambria Math" panose="02040503050406030204" pitchFamily="18" charset="0"/>
                      </a:rPr>
                      <m:t>‹</m:t>
                    </m:r>
                    <m:sSup>
                      <m:sSupPr>
                        <m:ctrlPr>
                          <a:rPr lang="en-BE" sz="2400" b="1" i="1">
                            <a:solidFill>
                              <a:srgbClr val="2F4D5D"/>
                            </a:solidFill>
                            <a:latin typeface="Cambria Math" panose="02040503050406030204" pitchFamily="18" charset="0"/>
                          </a:rPr>
                        </m:ctrlPr>
                      </m:sSupPr>
                      <m:e>
                        <m:r>
                          <a:rPr lang="en-BE" sz="2400" b="1" i="1">
                            <a:solidFill>
                              <a:srgbClr val="2F4D5D"/>
                            </a:solidFill>
                            <a:latin typeface="Cambria Math" panose="02040503050406030204" pitchFamily="18" charset="0"/>
                          </a:rPr>
                          <m:t>𝒓</m:t>
                        </m:r>
                      </m:e>
                      <m:sup>
                        <m:r>
                          <a:rPr lang="en-BE" sz="2400" b="1" i="1">
                            <a:solidFill>
                              <a:srgbClr val="2F4D5D"/>
                            </a:solidFill>
                            <a:latin typeface="Cambria Math" panose="02040503050406030204" pitchFamily="18" charset="0"/>
                          </a:rPr>
                          <m:t>𝟐</m:t>
                        </m:r>
                      </m:sup>
                    </m:sSup>
                    <m:r>
                      <a:rPr lang="en-BE" sz="2400" b="1">
                        <a:solidFill>
                          <a:srgbClr val="2F4D5D"/>
                        </a:solidFill>
                        <a:latin typeface="Cambria Math" panose="02040503050406030204" pitchFamily="18" charset="0"/>
                      </a:rPr>
                      <m:t>›</m:t>
                    </m:r>
                  </m:oMath>
                </a14:m>
                <a:r>
                  <a:rPr lang="en-US" sz="2400" b="1" dirty="0"/>
                  <a:t>, </a:t>
                </a:r>
                <a14:m>
                  <m:oMath xmlns:m="http://schemas.openxmlformats.org/officeDocument/2006/math">
                    <m:r>
                      <a:rPr lang="en-BE" sz="2400" b="1" i="1">
                        <a:solidFill>
                          <a:srgbClr val="2F4D5D"/>
                        </a:solidFill>
                        <a:latin typeface="Cambria Math" panose="02040503050406030204" pitchFamily="18" charset="0"/>
                      </a:rPr>
                      <m:t>𝜹</m:t>
                    </m:r>
                    <m:r>
                      <a:rPr lang="en-BE" sz="2400" b="1">
                        <a:solidFill>
                          <a:srgbClr val="2F4D5D"/>
                        </a:solidFill>
                        <a:latin typeface="Cambria Math" panose="02040503050406030204" pitchFamily="18" charset="0"/>
                      </a:rPr>
                      <m:t>‹</m:t>
                    </m:r>
                    <m:sSup>
                      <m:sSupPr>
                        <m:ctrlPr>
                          <a:rPr lang="en-BE" sz="2400" b="1" i="1">
                            <a:solidFill>
                              <a:srgbClr val="2F4D5D"/>
                            </a:solidFill>
                            <a:latin typeface="Cambria Math" panose="02040503050406030204" pitchFamily="18" charset="0"/>
                          </a:rPr>
                        </m:ctrlPr>
                      </m:sSupPr>
                      <m:e>
                        <m:r>
                          <a:rPr lang="en-BE" sz="2400" b="1" i="1">
                            <a:solidFill>
                              <a:srgbClr val="2F4D5D"/>
                            </a:solidFill>
                            <a:latin typeface="Cambria Math" panose="02040503050406030204" pitchFamily="18" charset="0"/>
                          </a:rPr>
                          <m:t>𝒓</m:t>
                        </m:r>
                      </m:e>
                      <m:sup>
                        <m:r>
                          <a:rPr lang="en-US" sz="2400" b="1" i="0" smtClean="0">
                            <a:solidFill>
                              <a:srgbClr val="2F4D5D"/>
                            </a:solidFill>
                            <a:latin typeface="Cambria Math" panose="02040503050406030204" pitchFamily="18" charset="0"/>
                          </a:rPr>
                          <m:t>𝟒</m:t>
                        </m:r>
                      </m:sup>
                    </m:sSup>
                    <m:r>
                      <a:rPr lang="en-BE" sz="2400" b="1">
                        <a:solidFill>
                          <a:srgbClr val="2F4D5D"/>
                        </a:solidFill>
                        <a:latin typeface="Cambria Math" panose="02040503050406030204" pitchFamily="18" charset="0"/>
                      </a:rPr>
                      <m:t>›</m:t>
                    </m:r>
                    <m:r>
                      <a:rPr lang="en-US" sz="2400" b="1" i="1">
                        <a:solidFill>
                          <a:srgbClr val="2F4D5D"/>
                        </a:solidFill>
                        <a:latin typeface="Cambria Math" panose="02040503050406030204" pitchFamily="18" charset="0"/>
                      </a:rPr>
                      <m:t>,</m:t>
                    </m:r>
                    <m:r>
                      <a:rPr lang="en-US" sz="2400" b="1" i="1" smtClean="0">
                        <a:solidFill>
                          <a:srgbClr val="2F4D5D"/>
                        </a:solidFill>
                        <a:latin typeface="Cambria Math" panose="02040503050406030204" pitchFamily="18" charset="0"/>
                      </a:rPr>
                      <m:t>  </m:t>
                    </m:r>
                    <m:sSup>
                      <m:sSupPr>
                        <m:ctrlPr>
                          <a:rPr lang="en-BE" sz="2400" b="1" i="1">
                            <a:solidFill>
                              <a:srgbClr val="2F4D5D"/>
                            </a:solidFill>
                            <a:latin typeface="Cambria Math" panose="02040503050406030204" pitchFamily="18" charset="0"/>
                          </a:rPr>
                        </m:ctrlPr>
                      </m:sSupPr>
                      <m:e>
                        <m:r>
                          <a:rPr lang="en-BE" sz="2400" b="1" i="1">
                            <a:solidFill>
                              <a:srgbClr val="2F4D5D"/>
                            </a:solidFill>
                            <a:latin typeface="Cambria Math" panose="02040503050406030204" pitchFamily="18" charset="0"/>
                          </a:rPr>
                          <m:t>𝜹</m:t>
                        </m:r>
                        <m:r>
                          <a:rPr lang="en-BE" sz="2400" b="1">
                            <a:solidFill>
                              <a:srgbClr val="2F4D5D"/>
                            </a:solidFill>
                            <a:latin typeface="Cambria Math" panose="02040503050406030204" pitchFamily="18" charset="0"/>
                          </a:rPr>
                          <m:t>‹</m:t>
                        </m:r>
                        <m:sSup>
                          <m:sSupPr>
                            <m:ctrlPr>
                              <a:rPr lang="en-BE" sz="2400" b="1" i="1">
                                <a:solidFill>
                                  <a:srgbClr val="2F4D5D"/>
                                </a:solidFill>
                                <a:latin typeface="Cambria Math" panose="02040503050406030204" pitchFamily="18" charset="0"/>
                              </a:rPr>
                            </m:ctrlPr>
                          </m:sSupPr>
                          <m:e>
                            <m:r>
                              <a:rPr lang="en-BE" sz="2400" b="1" i="1">
                                <a:solidFill>
                                  <a:srgbClr val="2F4D5D"/>
                                </a:solidFill>
                                <a:latin typeface="Cambria Math" panose="02040503050406030204" pitchFamily="18" charset="0"/>
                              </a:rPr>
                              <m:t>𝒓</m:t>
                            </m:r>
                          </m:e>
                          <m:sup>
                            <m:r>
                              <a:rPr lang="en-BE" sz="2400" b="1">
                                <a:solidFill>
                                  <a:srgbClr val="2F4D5D"/>
                                </a:solidFill>
                                <a:latin typeface="Cambria Math" panose="02040503050406030204" pitchFamily="18" charset="0"/>
                              </a:rPr>
                              <m:t>𝟐</m:t>
                            </m:r>
                          </m:sup>
                        </m:sSup>
                        <m:r>
                          <a:rPr lang="en-BE" sz="2400" b="1">
                            <a:solidFill>
                              <a:srgbClr val="2F4D5D"/>
                            </a:solidFill>
                            <a:latin typeface="Cambria Math" panose="02040503050406030204" pitchFamily="18" charset="0"/>
                          </a:rPr>
                          <m:t>›</m:t>
                        </m:r>
                      </m:e>
                      <m:sup>
                        <m:r>
                          <a:rPr lang="en-BE" sz="2400" b="1">
                            <a:solidFill>
                              <a:srgbClr val="2F4D5D"/>
                            </a:solidFill>
                            <a:latin typeface="Cambria Math" panose="02040503050406030204" pitchFamily="18" charset="0"/>
                          </a:rPr>
                          <m:t>𝟐</m:t>
                        </m:r>
                      </m:sup>
                    </m:sSup>
                    <m:r>
                      <a:rPr lang="en-US" sz="2400" b="1" i="0" smtClean="0">
                        <a:solidFill>
                          <a:srgbClr val="2F4D5D"/>
                        </a:solidFill>
                        <a:latin typeface="Cambria Math" panose="02040503050406030204" pitchFamily="18" charset="0"/>
                      </a:rPr>
                      <m:t>…</m:t>
                    </m:r>
                  </m:oMath>
                </a14:m>
                <a:endParaRPr lang="en-US" sz="2400" b="1" dirty="0"/>
              </a:p>
            </p:txBody>
          </p:sp>
        </mc:Choice>
        <mc:Fallback xmlns="">
          <p:sp>
            <p:nvSpPr>
              <p:cNvPr id="66" name="TextBox 65">
                <a:extLst>
                  <a:ext uri="{FF2B5EF4-FFF2-40B4-BE49-F238E27FC236}">
                    <a16:creationId xmlns:a16="http://schemas.microsoft.com/office/drawing/2014/main" id="{B404AF2E-90F9-9B29-BCEC-A952B4462DB9}"/>
                  </a:ext>
                </a:extLst>
              </p:cNvPr>
              <p:cNvSpPr txBox="1">
                <a:spLocks noRot="1" noChangeAspect="1" noMove="1" noResize="1" noEditPoints="1" noAdjustHandles="1" noChangeArrowheads="1" noChangeShapeType="1" noTextEdit="1"/>
              </p:cNvSpPr>
              <p:nvPr/>
            </p:nvSpPr>
            <p:spPr>
              <a:xfrm>
                <a:off x="4005181" y="1937297"/>
                <a:ext cx="3444285" cy="470000"/>
              </a:xfrm>
              <a:prstGeom prst="rect">
                <a:avLst/>
              </a:prstGeom>
              <a:blipFill>
                <a:blip r:embed="rId5"/>
                <a:stretch>
                  <a:fillRect t="-7792" b="-29870"/>
                </a:stretch>
              </a:blipFill>
            </p:spPr>
            <p:txBody>
              <a:bodyPr/>
              <a:lstStyle/>
              <a:p>
                <a:r>
                  <a:rPr lang="en-BE">
                    <a:noFill/>
                  </a:rPr>
                  <a:t> </a:t>
                </a:r>
              </a:p>
            </p:txBody>
          </p:sp>
        </mc:Fallback>
      </mc:AlternateContent>
      <p:sp>
        <p:nvSpPr>
          <p:cNvPr id="69" name="Footer Placeholder 3">
            <a:extLst>
              <a:ext uri="{FF2B5EF4-FFF2-40B4-BE49-F238E27FC236}">
                <a16:creationId xmlns:a16="http://schemas.microsoft.com/office/drawing/2014/main" id="{22F69E87-1A1E-28D8-156E-B3832408BFB0}"/>
              </a:ext>
            </a:extLst>
          </p:cNvPr>
          <p:cNvSpPr txBox="1">
            <a:spLocks/>
          </p:cNvSpPr>
          <p:nvPr/>
        </p:nvSpPr>
        <p:spPr>
          <a:xfrm>
            <a:off x="1244139" y="6210000"/>
            <a:ext cx="4993200" cy="648000"/>
          </a:xfrm>
          <a:prstGeom prst="rect">
            <a:avLst/>
          </a:prstGeom>
        </p:spPr>
        <p:txBody>
          <a:bodyPr vert="horz" lIns="0" tIns="0" rIns="180000" bIns="0" rtlCol="0" anchor="ctr"/>
          <a:lstStyle>
            <a:defPPr>
              <a:defRPr lang="nl-NL"/>
            </a:defPPr>
            <a:lvl1pPr marL="0" algn="r"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nl-NL" dirty="0"/>
              <a:t>Robbe Van Duyse</a:t>
            </a:r>
          </a:p>
        </p:txBody>
      </p:sp>
      <p:sp>
        <p:nvSpPr>
          <p:cNvPr id="2" name="Footer Placeholder 3">
            <a:extLst>
              <a:ext uri="{FF2B5EF4-FFF2-40B4-BE49-F238E27FC236}">
                <a16:creationId xmlns:a16="http://schemas.microsoft.com/office/drawing/2014/main" id="{9DD18A8A-C9D2-D1B6-D3A5-FEE02920B2EC}"/>
              </a:ext>
            </a:extLst>
          </p:cNvPr>
          <p:cNvSpPr>
            <a:spLocks noGrp="1"/>
          </p:cNvSpPr>
          <p:nvPr>
            <p:ph type="ftr" sz="quarter" idx="11"/>
          </p:nvPr>
        </p:nvSpPr>
        <p:spPr>
          <a:xfrm>
            <a:off x="6033600" y="6210000"/>
            <a:ext cx="4993200" cy="648000"/>
          </a:xfrm>
        </p:spPr>
        <p:txBody>
          <a:bodyPr/>
          <a:lstStyle/>
          <a:p>
            <a:r>
              <a:rPr lang="nl-NL" dirty="0" err="1"/>
              <a:t>Institute</a:t>
            </a:r>
            <a:r>
              <a:rPr lang="nl-NL" dirty="0"/>
              <a:t> </a:t>
            </a:r>
            <a:r>
              <a:rPr lang="nl-NL" dirty="0" err="1"/>
              <a:t>for</a:t>
            </a:r>
            <a:r>
              <a:rPr lang="nl-NL" dirty="0"/>
              <a:t> </a:t>
            </a:r>
            <a:r>
              <a:rPr lang="nl-NL" dirty="0" err="1"/>
              <a:t>Nuclear</a:t>
            </a:r>
            <a:r>
              <a:rPr lang="nl-NL" dirty="0"/>
              <a:t> </a:t>
            </a:r>
            <a:r>
              <a:rPr lang="nl-NL" dirty="0" err="1"/>
              <a:t>and</a:t>
            </a:r>
            <a:r>
              <a:rPr lang="nl-NL" dirty="0"/>
              <a:t> </a:t>
            </a:r>
            <a:r>
              <a:rPr lang="nl-NL" dirty="0" err="1"/>
              <a:t>Radiation</a:t>
            </a:r>
            <a:r>
              <a:rPr lang="nl-NL" dirty="0"/>
              <a:t> </a:t>
            </a:r>
            <a:r>
              <a:rPr lang="nl-NL" dirty="0" err="1"/>
              <a:t>Physics</a:t>
            </a:r>
            <a:r>
              <a:rPr lang="nl-NL" dirty="0"/>
              <a:t>, KU Leuven</a:t>
            </a:r>
          </a:p>
        </p:txBody>
      </p:sp>
      <p:cxnSp>
        <p:nvCxnSpPr>
          <p:cNvPr id="6" name="Straight Connector 5">
            <a:extLst>
              <a:ext uri="{FF2B5EF4-FFF2-40B4-BE49-F238E27FC236}">
                <a16:creationId xmlns:a16="http://schemas.microsoft.com/office/drawing/2014/main" id="{6A510CA3-C7AA-F3FC-FFE8-6DE16D5CF76A}"/>
              </a:ext>
            </a:extLst>
          </p:cNvPr>
          <p:cNvCxnSpPr>
            <a:cxnSpLocks/>
          </p:cNvCxnSpPr>
          <p:nvPr/>
        </p:nvCxnSpPr>
        <p:spPr>
          <a:xfrm>
            <a:off x="8296960" y="3549366"/>
            <a:ext cx="983053" cy="10456"/>
          </a:xfrm>
          <a:prstGeom prst="line">
            <a:avLst/>
          </a:prstGeom>
          <a:ln w="19050">
            <a:solidFill>
              <a:srgbClr val="2F4D5D"/>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4DC702C-D3BE-ED1A-D8F3-998A254EC43F}"/>
                  </a:ext>
                </a:extLst>
              </p:cNvPr>
              <p:cNvSpPr txBox="1"/>
              <p:nvPr/>
            </p:nvSpPr>
            <p:spPr>
              <a:xfrm>
                <a:off x="7217011" y="2783143"/>
                <a:ext cx="1368708" cy="3754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lang="en-BE" sz="2200" i="1" smtClean="0">
                              <a:latin typeface="Cambria Math" panose="02040503050406030204" pitchFamily="18" charset="0"/>
                            </a:rPr>
                          </m:ctrlPr>
                        </m:sPrePr>
                        <m:sub/>
                        <m:sup>
                          <m:r>
                            <a:rPr lang="en-US" sz="2200" b="0" i="1" smtClean="0">
                              <a:latin typeface="Cambria Math" panose="02040503050406030204" pitchFamily="18" charset="0"/>
                            </a:rPr>
                            <m:t>88</m:t>
                          </m:r>
                        </m:sup>
                        <m:e>
                          <m:sSup>
                            <m:sSupPr>
                              <m:ctrlPr>
                                <a:rPr lang="en-US" sz="2200" b="0" i="1" smtClean="0">
                                  <a:latin typeface="Cambria Math" panose="02040503050406030204" pitchFamily="18" charset="0"/>
                                </a:rPr>
                              </m:ctrlPr>
                            </m:sSupPr>
                            <m:e>
                              <m:r>
                                <m:rPr>
                                  <m:sty m:val="p"/>
                                </m:rPr>
                                <a:rPr lang="en-US" sz="2200" b="0" i="0" smtClean="0">
                                  <a:latin typeface="Cambria Math" panose="02040503050406030204" pitchFamily="18" charset="0"/>
                                </a:rPr>
                                <m:t>Sr</m:t>
                              </m:r>
                            </m:e>
                            <m:sup>
                              <m:r>
                                <a:rPr lang="en-US" sz="2200" b="0" i="1" smtClean="0">
                                  <a:latin typeface="Cambria Math" panose="02040503050406030204" pitchFamily="18" charset="0"/>
                                </a:rPr>
                                <m:t>+</m:t>
                              </m:r>
                            </m:sup>
                          </m:sSup>
                        </m:e>
                      </m:sPre>
                      <m:r>
                        <a:rPr lang="en-US" sz="2200" b="0" i="0" smtClean="0">
                          <a:latin typeface="Cambria Math" panose="02040503050406030204" pitchFamily="18" charset="0"/>
                        </a:rPr>
                        <m:t> (</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0</m:t>
                          </m:r>
                        </m:e>
                        <m:sup>
                          <m:r>
                            <a:rPr lang="en-US" sz="2200" b="0" i="1" smtClean="0">
                              <a:latin typeface="Cambria Math" panose="02040503050406030204" pitchFamily="18" charset="0"/>
                            </a:rPr>
                            <m:t>+</m:t>
                          </m:r>
                        </m:sup>
                      </m:sSup>
                      <m:r>
                        <a:rPr lang="en-US" sz="2200" b="0" i="1" smtClean="0">
                          <a:latin typeface="Cambria Math" panose="02040503050406030204" pitchFamily="18" charset="0"/>
                        </a:rPr>
                        <m:t>)</m:t>
                      </m:r>
                    </m:oMath>
                  </m:oMathPara>
                </a14:m>
                <a:endParaRPr lang="en-BE" sz="2200" dirty="0"/>
              </a:p>
            </p:txBody>
          </p:sp>
        </mc:Choice>
        <mc:Fallback xmlns="">
          <p:sp>
            <p:nvSpPr>
              <p:cNvPr id="17" name="TextBox 16">
                <a:extLst>
                  <a:ext uri="{FF2B5EF4-FFF2-40B4-BE49-F238E27FC236}">
                    <a16:creationId xmlns:a16="http://schemas.microsoft.com/office/drawing/2014/main" id="{C4DC702C-D3BE-ED1A-D8F3-998A254EC43F}"/>
                  </a:ext>
                </a:extLst>
              </p:cNvPr>
              <p:cNvSpPr txBox="1">
                <a:spLocks noRot="1" noChangeAspect="1" noMove="1" noResize="1" noEditPoints="1" noAdjustHandles="1" noChangeArrowheads="1" noChangeShapeType="1" noTextEdit="1"/>
              </p:cNvSpPr>
              <p:nvPr/>
            </p:nvSpPr>
            <p:spPr>
              <a:xfrm>
                <a:off x="7217011" y="2783143"/>
                <a:ext cx="1368708" cy="375424"/>
              </a:xfrm>
              <a:prstGeom prst="rect">
                <a:avLst/>
              </a:prstGeom>
              <a:blipFill>
                <a:blip r:embed="rId6"/>
                <a:stretch>
                  <a:fillRect l="-893" r="-6250" b="-29508"/>
                </a:stretch>
              </a:blipFill>
            </p:spPr>
            <p:txBody>
              <a:bodyPr/>
              <a:lstStyle/>
              <a:p>
                <a:r>
                  <a:rPr lang="en-BE">
                    <a:noFill/>
                  </a:rPr>
                  <a:t> </a:t>
                </a:r>
              </a:p>
            </p:txBody>
          </p:sp>
        </mc:Fallback>
      </mc:AlternateContent>
      <p:cxnSp>
        <p:nvCxnSpPr>
          <p:cNvPr id="13" name="Straight Connector 12">
            <a:extLst>
              <a:ext uri="{FF2B5EF4-FFF2-40B4-BE49-F238E27FC236}">
                <a16:creationId xmlns:a16="http://schemas.microsoft.com/office/drawing/2014/main" id="{42A56962-9425-5522-BD72-8440021A341F}"/>
              </a:ext>
            </a:extLst>
          </p:cNvPr>
          <p:cNvCxnSpPr>
            <a:cxnSpLocks/>
          </p:cNvCxnSpPr>
          <p:nvPr/>
        </p:nvCxnSpPr>
        <p:spPr>
          <a:xfrm>
            <a:off x="7565898" y="3546884"/>
            <a:ext cx="697230" cy="0"/>
          </a:xfrm>
          <a:prstGeom prst="line">
            <a:avLst/>
          </a:prstGeom>
          <a:ln w="38100">
            <a:solidFill>
              <a:srgbClr val="2F4D5D"/>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EAA0150-4408-A03C-D8B4-A600528B4CE5}"/>
              </a:ext>
            </a:extLst>
          </p:cNvPr>
          <p:cNvCxnSpPr>
            <a:cxnSpLocks/>
          </p:cNvCxnSpPr>
          <p:nvPr/>
        </p:nvCxnSpPr>
        <p:spPr>
          <a:xfrm>
            <a:off x="7556820" y="4100659"/>
            <a:ext cx="1714114" cy="4347"/>
          </a:xfrm>
          <a:prstGeom prst="line">
            <a:avLst/>
          </a:prstGeom>
          <a:ln w="19050">
            <a:solidFill>
              <a:srgbClr val="2F4D5D"/>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3F7E789-79B3-6B63-4C7B-3297A9DBD3AC}"/>
              </a:ext>
            </a:extLst>
          </p:cNvPr>
          <p:cNvCxnSpPr>
            <a:cxnSpLocks/>
          </p:cNvCxnSpPr>
          <p:nvPr/>
        </p:nvCxnSpPr>
        <p:spPr>
          <a:xfrm>
            <a:off x="10380922" y="3673701"/>
            <a:ext cx="697230" cy="0"/>
          </a:xfrm>
          <a:prstGeom prst="line">
            <a:avLst/>
          </a:prstGeom>
          <a:ln w="19050">
            <a:solidFill>
              <a:srgbClr val="2F4D5D"/>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FF6B9E4-52FB-1F70-16AB-EA0CF2529E03}"/>
              </a:ext>
            </a:extLst>
          </p:cNvPr>
          <p:cNvCxnSpPr>
            <a:cxnSpLocks/>
          </p:cNvCxnSpPr>
          <p:nvPr/>
        </p:nvCxnSpPr>
        <p:spPr>
          <a:xfrm>
            <a:off x="10380922" y="3777524"/>
            <a:ext cx="697230" cy="0"/>
          </a:xfrm>
          <a:prstGeom prst="line">
            <a:avLst/>
          </a:prstGeom>
          <a:ln w="19050">
            <a:solidFill>
              <a:srgbClr val="2F4D5D"/>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9500101-7E54-65EC-9E36-C0C4BFEF38CE}"/>
              </a:ext>
            </a:extLst>
          </p:cNvPr>
          <p:cNvCxnSpPr>
            <a:cxnSpLocks/>
          </p:cNvCxnSpPr>
          <p:nvPr/>
        </p:nvCxnSpPr>
        <p:spPr>
          <a:xfrm>
            <a:off x="10386806" y="3920942"/>
            <a:ext cx="697230" cy="0"/>
          </a:xfrm>
          <a:prstGeom prst="line">
            <a:avLst/>
          </a:prstGeom>
          <a:ln w="19050">
            <a:solidFill>
              <a:srgbClr val="2F4D5D"/>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DCDB894-33E6-3F17-382A-557AE047B405}"/>
              </a:ext>
            </a:extLst>
          </p:cNvPr>
          <p:cNvCxnSpPr>
            <a:cxnSpLocks/>
          </p:cNvCxnSpPr>
          <p:nvPr/>
        </p:nvCxnSpPr>
        <p:spPr>
          <a:xfrm>
            <a:off x="10386806" y="4050593"/>
            <a:ext cx="697230" cy="0"/>
          </a:xfrm>
          <a:prstGeom prst="line">
            <a:avLst/>
          </a:prstGeom>
          <a:ln w="19050">
            <a:solidFill>
              <a:srgbClr val="2F4D5D"/>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A95A0CD-D00C-2284-0A13-68F4B14AF786}"/>
              </a:ext>
            </a:extLst>
          </p:cNvPr>
          <p:cNvCxnSpPr>
            <a:cxnSpLocks/>
          </p:cNvCxnSpPr>
          <p:nvPr/>
        </p:nvCxnSpPr>
        <p:spPr>
          <a:xfrm>
            <a:off x="10386806" y="4326164"/>
            <a:ext cx="697230" cy="0"/>
          </a:xfrm>
          <a:prstGeom prst="line">
            <a:avLst/>
          </a:prstGeom>
          <a:ln w="19050">
            <a:solidFill>
              <a:srgbClr val="2F4D5D"/>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E95FE2-AC52-BFF8-AB56-5E6B318CAE88}"/>
              </a:ext>
            </a:extLst>
          </p:cNvPr>
          <p:cNvCxnSpPr>
            <a:cxnSpLocks/>
          </p:cNvCxnSpPr>
          <p:nvPr/>
        </p:nvCxnSpPr>
        <p:spPr>
          <a:xfrm>
            <a:off x="10390001" y="4627154"/>
            <a:ext cx="697230" cy="0"/>
          </a:xfrm>
          <a:prstGeom prst="line">
            <a:avLst/>
          </a:prstGeom>
          <a:ln w="19050">
            <a:solidFill>
              <a:srgbClr val="2F4D5D"/>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E958C29-E277-7FFD-584E-6C606DE168CF}"/>
              </a:ext>
            </a:extLst>
          </p:cNvPr>
          <p:cNvSpPr txBox="1"/>
          <p:nvPr/>
        </p:nvSpPr>
        <p:spPr>
          <a:xfrm>
            <a:off x="960223" y="3448872"/>
            <a:ext cx="4767069" cy="2554545"/>
          </a:xfrm>
          <a:prstGeom prst="rect">
            <a:avLst/>
          </a:prstGeom>
          <a:noFill/>
        </p:spPr>
        <p:txBody>
          <a:bodyPr wrap="square">
            <a:spAutoFit/>
          </a:bodyPr>
          <a:lstStyle/>
          <a:p>
            <a:r>
              <a:rPr lang="en-US" sz="2000" dirty="0"/>
              <a:t>Nuclear electromagnetic moments</a:t>
            </a:r>
          </a:p>
          <a:p>
            <a:pPr marL="342900" indent="-342900">
              <a:buFontTx/>
              <a:buChar char="-"/>
            </a:pPr>
            <a:endParaRPr lang="en-US" sz="2000" dirty="0"/>
          </a:p>
          <a:p>
            <a:pPr marL="342900" indent="-342900">
              <a:buFontTx/>
              <a:buChar char="-"/>
            </a:pPr>
            <a:endParaRPr lang="en-US" sz="2000" dirty="0"/>
          </a:p>
          <a:p>
            <a:pPr marL="342900" indent="-342900">
              <a:buFontTx/>
              <a:buChar char="-"/>
            </a:pPr>
            <a:endParaRPr lang="en-US" sz="2000" dirty="0"/>
          </a:p>
          <a:p>
            <a:pPr marL="342900" indent="-342900">
              <a:buFontTx/>
              <a:buChar char="-"/>
            </a:pPr>
            <a:endParaRPr lang="en-US" sz="2000" dirty="0"/>
          </a:p>
          <a:p>
            <a:pPr marL="342900" indent="-342900">
              <a:buFontTx/>
              <a:buChar char="-"/>
            </a:pPr>
            <a:endParaRPr lang="en-US" sz="2000" dirty="0"/>
          </a:p>
          <a:p>
            <a:pPr marL="342900" indent="-342900">
              <a:buFontTx/>
              <a:buChar char="-"/>
            </a:pPr>
            <a:endParaRPr lang="en-US" sz="2000" dirty="0"/>
          </a:p>
          <a:p>
            <a:r>
              <a:rPr lang="en-US" sz="2000" dirty="0"/>
              <a:t>Nuclear Spins</a:t>
            </a:r>
          </a:p>
        </p:txBody>
      </p:sp>
      <p:sp>
        <p:nvSpPr>
          <p:cNvPr id="41" name="TextBox 40">
            <a:extLst>
              <a:ext uri="{FF2B5EF4-FFF2-40B4-BE49-F238E27FC236}">
                <a16:creationId xmlns:a16="http://schemas.microsoft.com/office/drawing/2014/main" id="{DF93774C-C48D-99E7-4DA2-F0825051D0B0}"/>
              </a:ext>
            </a:extLst>
          </p:cNvPr>
          <p:cNvSpPr txBox="1"/>
          <p:nvPr/>
        </p:nvSpPr>
        <p:spPr>
          <a:xfrm>
            <a:off x="945725" y="1973751"/>
            <a:ext cx="3611832" cy="400110"/>
          </a:xfrm>
          <a:prstGeom prst="rect">
            <a:avLst/>
          </a:prstGeom>
          <a:noFill/>
        </p:spPr>
        <p:txBody>
          <a:bodyPr wrap="square">
            <a:spAutoFit/>
          </a:bodyPr>
          <a:lstStyle/>
          <a:p>
            <a:r>
              <a:rPr lang="en-US" sz="2000" dirty="0"/>
              <a:t>Nuclear charge distribution</a:t>
            </a:r>
            <a:endParaRPr lang="en-BE" sz="2000" dirty="0"/>
          </a:p>
        </p:txBody>
      </p:sp>
      <p:pic>
        <p:nvPicPr>
          <p:cNvPr id="64" name="Picture 63">
            <a:extLst>
              <a:ext uri="{FF2B5EF4-FFF2-40B4-BE49-F238E27FC236}">
                <a16:creationId xmlns:a16="http://schemas.microsoft.com/office/drawing/2014/main" id="{3509351E-B446-8447-081F-DBAE4AF0F5C6}"/>
              </a:ext>
            </a:extLst>
          </p:cNvPr>
          <p:cNvPicPr>
            <a:picLocks noChangeAspect="1"/>
          </p:cNvPicPr>
          <p:nvPr/>
        </p:nvPicPr>
        <p:blipFill>
          <a:blip r:embed="rId7"/>
          <a:srcRect b="25209"/>
          <a:stretch/>
        </p:blipFill>
        <p:spPr>
          <a:xfrm>
            <a:off x="1145586" y="3931231"/>
            <a:ext cx="3746370" cy="1455840"/>
          </a:xfrm>
          <a:prstGeom prst="rect">
            <a:avLst/>
          </a:prstGeom>
        </p:spPr>
      </p:pic>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6F704DF6-B2CE-0B99-0EE7-C4F5408B94E3}"/>
                  </a:ext>
                </a:extLst>
              </p:cNvPr>
              <p:cNvSpPr txBox="1"/>
              <p:nvPr/>
            </p:nvSpPr>
            <p:spPr>
              <a:xfrm>
                <a:off x="8468831" y="3452994"/>
                <a:ext cx="983053" cy="63081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l-GR" sz="3200" b="1" i="1" smtClean="0">
                              <a:latin typeface="Cambria Math" panose="02040503050406030204" pitchFamily="18" charset="0"/>
                            </a:rPr>
                          </m:ctrlPr>
                        </m:sSubPr>
                        <m:e>
                          <m:r>
                            <a:rPr lang="el-GR" sz="3200" b="1" i="0">
                              <a:latin typeface="Cambria Math" panose="02040503050406030204" pitchFamily="18" charset="0"/>
                            </a:rPr>
                            <m:t>𝛎</m:t>
                          </m:r>
                        </m:e>
                        <m:sub>
                          <m:r>
                            <a:rPr lang="el-GR" sz="3200" b="1" i="0" smtClean="0">
                              <a:latin typeface="Cambria Math" panose="02040503050406030204" pitchFamily="18" charset="0"/>
                            </a:rPr>
                            <m:t>𝛂</m:t>
                          </m:r>
                          <m:r>
                            <a:rPr lang="en-US" sz="3200" b="1" i="0" smtClean="0">
                              <a:latin typeface="Cambria Math" panose="02040503050406030204" pitchFamily="18" charset="0"/>
                            </a:rPr>
                            <m:t>,  </m:t>
                          </m:r>
                          <m:r>
                            <a:rPr lang="en-US" sz="3200" b="1" i="0" smtClean="0">
                              <a:latin typeface="Cambria Math" panose="02040503050406030204" pitchFamily="18" charset="0"/>
                            </a:rPr>
                            <m:t>𝐢</m:t>
                          </m:r>
                          <m:r>
                            <a:rPr lang="en-US" sz="3200" b="1" i="0" smtClean="0">
                              <a:latin typeface="Cambria Math" panose="02040503050406030204" pitchFamily="18" charset="0"/>
                            </a:rPr>
                            <m:t>,  </m:t>
                          </m:r>
                          <m:r>
                            <a:rPr lang="en-US" sz="3200" b="1" i="0" smtClean="0">
                              <a:latin typeface="Cambria Math" panose="02040503050406030204" pitchFamily="18" charset="0"/>
                            </a:rPr>
                            <m:t>𝐣</m:t>
                          </m:r>
                        </m:sub>
                      </m:sSub>
                    </m:oMath>
                  </m:oMathPara>
                </a14:m>
                <a:endParaRPr lang="en-BE" sz="3200" dirty="0"/>
              </a:p>
            </p:txBody>
          </p:sp>
        </mc:Choice>
        <mc:Fallback xmlns="">
          <p:sp>
            <p:nvSpPr>
              <p:cNvPr id="45" name="TextBox 44">
                <a:extLst>
                  <a:ext uri="{FF2B5EF4-FFF2-40B4-BE49-F238E27FC236}">
                    <a16:creationId xmlns:a16="http://schemas.microsoft.com/office/drawing/2014/main" id="{6F704DF6-B2CE-0B99-0EE7-C4F5408B94E3}"/>
                  </a:ext>
                </a:extLst>
              </p:cNvPr>
              <p:cNvSpPr txBox="1">
                <a:spLocks noRot="1" noChangeAspect="1" noMove="1" noResize="1" noEditPoints="1" noAdjustHandles="1" noChangeArrowheads="1" noChangeShapeType="1" noTextEdit="1"/>
              </p:cNvSpPr>
              <p:nvPr/>
            </p:nvSpPr>
            <p:spPr>
              <a:xfrm>
                <a:off x="8468831" y="3452994"/>
                <a:ext cx="983053" cy="630814"/>
              </a:xfrm>
              <a:prstGeom prst="rect">
                <a:avLst/>
              </a:prstGeom>
              <a:blipFill>
                <a:blip r:embed="rId8"/>
                <a:stretch>
                  <a:fillRect/>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B04BEA7-2507-1788-0EFE-D1582AD3571B}"/>
                  </a:ext>
                </a:extLst>
              </p:cNvPr>
              <p:cNvSpPr txBox="1"/>
              <p:nvPr/>
            </p:nvSpPr>
            <p:spPr>
              <a:xfrm>
                <a:off x="9383444" y="2753448"/>
                <a:ext cx="1617879" cy="375424"/>
              </a:xfrm>
              <a:prstGeom prst="rect">
                <a:avLst/>
              </a:prstGeom>
              <a:noFill/>
            </p:spPr>
            <p:txBody>
              <a:bodyPr wrap="none" lIns="0" tIns="0" rIns="0" bIns="0" rtlCol="0">
                <a:spAutoFit/>
              </a:bodyPr>
              <a:lstStyle/>
              <a:p>
                <a14:m>
                  <m:oMath xmlns:m="http://schemas.openxmlformats.org/officeDocument/2006/math">
                    <m:sPre>
                      <m:sPrePr>
                        <m:ctrlPr>
                          <a:rPr lang="en-BE" sz="2200" i="1" smtClean="0">
                            <a:latin typeface="Cambria Math" panose="02040503050406030204" pitchFamily="18" charset="0"/>
                          </a:rPr>
                        </m:ctrlPr>
                      </m:sPrePr>
                      <m:sub/>
                      <m:sup>
                        <m:r>
                          <a:rPr lang="en-US" sz="2200" b="0" i="1" smtClean="0">
                            <a:latin typeface="Cambria Math" panose="02040503050406030204" pitchFamily="18" charset="0"/>
                          </a:rPr>
                          <m:t>87</m:t>
                        </m:r>
                      </m:sup>
                      <m:e>
                        <m:sSup>
                          <m:sSupPr>
                            <m:ctrlPr>
                              <a:rPr lang="en-US" sz="2200" i="1">
                                <a:latin typeface="Cambria Math" panose="02040503050406030204" pitchFamily="18" charset="0"/>
                              </a:rPr>
                            </m:ctrlPr>
                          </m:sSupPr>
                          <m:e>
                            <m:r>
                              <m:rPr>
                                <m:sty m:val="p"/>
                              </m:rPr>
                              <a:rPr lang="en-US" sz="2200">
                                <a:latin typeface="Cambria Math" panose="02040503050406030204" pitchFamily="18" charset="0"/>
                              </a:rPr>
                              <m:t>Sr</m:t>
                            </m:r>
                          </m:e>
                          <m:sup>
                            <m:r>
                              <a:rPr lang="en-US" sz="2200" i="1">
                                <a:latin typeface="Cambria Math" panose="02040503050406030204" pitchFamily="18" charset="0"/>
                              </a:rPr>
                              <m:t>+</m:t>
                            </m:r>
                          </m:sup>
                        </m:sSup>
                      </m:e>
                    </m:sPre>
                  </m:oMath>
                </a14:m>
                <a:r>
                  <a:rPr lang="en-US" sz="2200" dirty="0"/>
                  <a:t> </a:t>
                </a:r>
                <a14:m>
                  <m:oMath xmlns:m="http://schemas.openxmlformats.org/officeDocument/2006/math">
                    <m:r>
                      <a:rPr lang="en-US" sz="2200">
                        <a:latin typeface="Cambria Math" panose="02040503050406030204" pitchFamily="18" charset="0"/>
                      </a:rPr>
                      <m:t>(</m:t>
                    </m:r>
                    <m:sSup>
                      <m:sSupPr>
                        <m:ctrlPr>
                          <a:rPr lang="en-US" sz="2200" i="1" smtClean="0">
                            <a:latin typeface="Cambria Math" panose="02040503050406030204" pitchFamily="18" charset="0"/>
                          </a:rPr>
                        </m:ctrlPr>
                      </m:sSupPr>
                      <m:e>
                        <m:f>
                          <m:fPr>
                            <m:type m:val="lin"/>
                            <m:ctrlPr>
                              <a:rPr lang="en-US" sz="2200" i="1" smtClean="0">
                                <a:latin typeface="Cambria Math" panose="02040503050406030204" pitchFamily="18" charset="0"/>
                              </a:rPr>
                            </m:ctrlPr>
                          </m:fPr>
                          <m:num>
                            <m:r>
                              <a:rPr lang="en-US" sz="2200" b="0" i="1" smtClean="0">
                                <a:latin typeface="Cambria Math" panose="02040503050406030204" pitchFamily="18" charset="0"/>
                              </a:rPr>
                              <m:t>9</m:t>
                            </m:r>
                          </m:num>
                          <m:den>
                            <m:r>
                              <a:rPr lang="en-US" sz="2200" b="0" i="1" smtClean="0">
                                <a:latin typeface="Cambria Math" panose="02040503050406030204" pitchFamily="18" charset="0"/>
                              </a:rPr>
                              <m:t>2</m:t>
                            </m:r>
                          </m:den>
                        </m:f>
                      </m:e>
                      <m:sup>
                        <m:r>
                          <a:rPr lang="en-US" sz="2200" i="1">
                            <a:latin typeface="Cambria Math" panose="02040503050406030204" pitchFamily="18" charset="0"/>
                          </a:rPr>
                          <m:t>+</m:t>
                        </m:r>
                      </m:sup>
                    </m:sSup>
                    <m:r>
                      <a:rPr lang="en-US" sz="2200" i="1">
                        <a:latin typeface="Cambria Math" panose="02040503050406030204" pitchFamily="18" charset="0"/>
                      </a:rPr>
                      <m:t>)</m:t>
                    </m:r>
                  </m:oMath>
                </a14:m>
                <a:endParaRPr lang="en-BE" sz="2200" dirty="0"/>
              </a:p>
            </p:txBody>
          </p:sp>
        </mc:Choice>
        <mc:Fallback xmlns="">
          <p:sp>
            <p:nvSpPr>
              <p:cNvPr id="18" name="TextBox 17">
                <a:extLst>
                  <a:ext uri="{FF2B5EF4-FFF2-40B4-BE49-F238E27FC236}">
                    <a16:creationId xmlns:a16="http://schemas.microsoft.com/office/drawing/2014/main" id="{6B04BEA7-2507-1788-0EFE-D1582AD3571B}"/>
                  </a:ext>
                </a:extLst>
              </p:cNvPr>
              <p:cNvSpPr txBox="1">
                <a:spLocks noRot="1" noChangeAspect="1" noMove="1" noResize="1" noEditPoints="1" noAdjustHandles="1" noChangeArrowheads="1" noChangeShapeType="1" noTextEdit="1"/>
              </p:cNvSpPr>
              <p:nvPr/>
            </p:nvSpPr>
            <p:spPr>
              <a:xfrm>
                <a:off x="9383444" y="2753448"/>
                <a:ext cx="1617879" cy="375424"/>
              </a:xfrm>
              <a:prstGeom prst="rect">
                <a:avLst/>
              </a:prstGeom>
              <a:blipFill>
                <a:blip r:embed="rId9"/>
                <a:stretch>
                  <a:fillRect l="-3383" t="-145902" r="-27068" b="-226230"/>
                </a:stretch>
              </a:blipFill>
            </p:spPr>
            <p:txBody>
              <a:bodyPr/>
              <a:lstStyle/>
              <a:p>
                <a:r>
                  <a:rPr lang="en-BE">
                    <a:noFill/>
                  </a:rPr>
                  <a:t> </a:t>
                </a:r>
              </a:p>
            </p:txBody>
          </p:sp>
        </mc:Fallback>
      </mc:AlternateContent>
      <p:sp>
        <p:nvSpPr>
          <p:cNvPr id="48" name="TextBox 47">
            <a:extLst>
              <a:ext uri="{FF2B5EF4-FFF2-40B4-BE49-F238E27FC236}">
                <a16:creationId xmlns:a16="http://schemas.microsoft.com/office/drawing/2014/main" id="{6BDDC45F-DD15-9068-4DDA-C8F5A8E0831D}"/>
              </a:ext>
            </a:extLst>
          </p:cNvPr>
          <p:cNvSpPr txBox="1"/>
          <p:nvPr/>
        </p:nvSpPr>
        <p:spPr>
          <a:xfrm>
            <a:off x="576000" y="2859668"/>
            <a:ext cx="6094268" cy="461665"/>
          </a:xfrm>
          <a:prstGeom prst="rect">
            <a:avLst/>
          </a:prstGeom>
          <a:noFill/>
        </p:spPr>
        <p:txBody>
          <a:bodyPr wrap="square">
            <a:spAutoFit/>
          </a:bodyPr>
          <a:lstStyle/>
          <a:p>
            <a:r>
              <a:rPr lang="en-US" sz="2400" b="1" dirty="0"/>
              <a:t>Hyperfine Structure (HFS)</a:t>
            </a:r>
          </a:p>
        </p:txBody>
      </p:sp>
      <p:sp>
        <p:nvSpPr>
          <p:cNvPr id="58" name="Rectangle 57">
            <a:extLst>
              <a:ext uri="{FF2B5EF4-FFF2-40B4-BE49-F238E27FC236}">
                <a16:creationId xmlns:a16="http://schemas.microsoft.com/office/drawing/2014/main" id="{1A6E7F3A-8377-F78D-9803-25DE243817CC}"/>
              </a:ext>
            </a:extLst>
          </p:cNvPr>
          <p:cNvSpPr/>
          <p:nvPr/>
        </p:nvSpPr>
        <p:spPr>
          <a:xfrm>
            <a:off x="7721089" y="5090528"/>
            <a:ext cx="368691" cy="503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59" name="Rectangle 58">
            <a:extLst>
              <a:ext uri="{FF2B5EF4-FFF2-40B4-BE49-F238E27FC236}">
                <a16:creationId xmlns:a16="http://schemas.microsoft.com/office/drawing/2014/main" id="{4407C56C-9FFE-05A4-43DC-0C6514249EA8}"/>
              </a:ext>
            </a:extLst>
          </p:cNvPr>
          <p:cNvSpPr/>
          <p:nvPr/>
        </p:nvSpPr>
        <p:spPr>
          <a:xfrm>
            <a:off x="10569464" y="5199282"/>
            <a:ext cx="368691" cy="503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cxnSp>
        <p:nvCxnSpPr>
          <p:cNvPr id="27" name="Straight Connector 26">
            <a:extLst>
              <a:ext uri="{FF2B5EF4-FFF2-40B4-BE49-F238E27FC236}">
                <a16:creationId xmlns:a16="http://schemas.microsoft.com/office/drawing/2014/main" id="{BC37AA7C-3C9C-3827-457F-7B1D810158E7}"/>
              </a:ext>
            </a:extLst>
          </p:cNvPr>
          <p:cNvCxnSpPr>
            <a:cxnSpLocks/>
          </p:cNvCxnSpPr>
          <p:nvPr/>
        </p:nvCxnSpPr>
        <p:spPr>
          <a:xfrm>
            <a:off x="10401254" y="5411391"/>
            <a:ext cx="697230" cy="0"/>
          </a:xfrm>
          <a:prstGeom prst="line">
            <a:avLst/>
          </a:prstGeom>
          <a:ln w="19050">
            <a:solidFill>
              <a:srgbClr val="2F4D5D"/>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82FEC91-7D70-2645-F876-E362CEDCD8CB}"/>
              </a:ext>
            </a:extLst>
          </p:cNvPr>
          <p:cNvCxnSpPr>
            <a:cxnSpLocks/>
          </p:cNvCxnSpPr>
          <p:nvPr/>
        </p:nvCxnSpPr>
        <p:spPr>
          <a:xfrm>
            <a:off x="9314938" y="5602329"/>
            <a:ext cx="697230" cy="0"/>
          </a:xfrm>
          <a:prstGeom prst="line">
            <a:avLst/>
          </a:prstGeom>
          <a:ln w="38100">
            <a:solidFill>
              <a:srgbClr val="2F4D5D"/>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CF7ECBF-12BE-3B00-42B4-496C1381E6C5}"/>
              </a:ext>
            </a:extLst>
          </p:cNvPr>
          <p:cNvSpPr/>
          <p:nvPr/>
        </p:nvSpPr>
        <p:spPr>
          <a:xfrm>
            <a:off x="5105676" y="1832974"/>
            <a:ext cx="2111335" cy="625738"/>
          </a:xfrm>
          <a:prstGeom prst="rect">
            <a:avLst/>
          </a:prstGeom>
          <a:noFill/>
          <a:ln w="28575">
            <a:solidFill>
              <a:srgbClr val="E1001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Rectangle 10">
            <a:extLst>
              <a:ext uri="{FF2B5EF4-FFF2-40B4-BE49-F238E27FC236}">
                <a16:creationId xmlns:a16="http://schemas.microsoft.com/office/drawing/2014/main" id="{98996C27-900C-09BB-D049-3334CB57084F}"/>
              </a:ext>
            </a:extLst>
          </p:cNvPr>
          <p:cNvSpPr/>
          <p:nvPr/>
        </p:nvSpPr>
        <p:spPr>
          <a:xfrm>
            <a:off x="3437770" y="4001416"/>
            <a:ext cx="1490353" cy="1488180"/>
          </a:xfrm>
          <a:prstGeom prst="rect">
            <a:avLst/>
          </a:prstGeom>
          <a:noFill/>
          <a:ln w="28575">
            <a:solidFill>
              <a:srgbClr val="E1001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TextBox 2">
            <a:extLst>
              <a:ext uri="{FF2B5EF4-FFF2-40B4-BE49-F238E27FC236}">
                <a16:creationId xmlns:a16="http://schemas.microsoft.com/office/drawing/2014/main" id="{0675993E-2EAD-A100-E96D-CB043B73043C}"/>
              </a:ext>
            </a:extLst>
          </p:cNvPr>
          <p:cNvSpPr txBox="1"/>
          <p:nvPr/>
        </p:nvSpPr>
        <p:spPr>
          <a:xfrm>
            <a:off x="8007430" y="1071010"/>
            <a:ext cx="3019370" cy="523220"/>
          </a:xfrm>
          <a:prstGeom prst="rect">
            <a:avLst/>
          </a:prstGeom>
          <a:noFill/>
        </p:spPr>
        <p:txBody>
          <a:bodyPr wrap="square" rtlCol="0">
            <a:spAutoFit/>
          </a:bodyPr>
          <a:lstStyle/>
          <a:p>
            <a:pPr algn="ctr"/>
            <a:r>
              <a:rPr lang="en-US" sz="2800" b="1" dirty="0">
                <a:solidFill>
                  <a:srgbClr val="C00000"/>
                </a:solidFill>
              </a:rPr>
              <a:t>But how??</a:t>
            </a:r>
          </a:p>
        </p:txBody>
      </p:sp>
    </p:spTree>
    <p:extLst>
      <p:ext uri="{BB962C8B-B14F-4D97-AF65-F5344CB8AC3E}">
        <p14:creationId xmlns:p14="http://schemas.microsoft.com/office/powerpoint/2010/main" val="122529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58"/>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59"/>
                                        </p:tgtEl>
                                        <p:attrNameLst>
                                          <p:attrName>style.visibility</p:attrName>
                                        </p:attrNameLst>
                                      </p:cBhvr>
                                      <p:to>
                                        <p:strVal val="hidden"/>
                                      </p:to>
                                    </p:set>
                                  </p:childTnLst>
                                </p:cTn>
                              </p:par>
                              <p:par>
                                <p:cTn id="35" presetID="64" presetClass="path" presetSubtype="0" accel="50000" decel="50000" fill="hold" nodeType="withEffect">
                                  <p:stCondLst>
                                    <p:cond delay="0"/>
                                  </p:stCondLst>
                                  <p:childTnLst>
                                    <p:animMotion origin="layout" path="M -6.25E-7 1.48148E-6 L -6.25E-7 -0.2831 " pathEditMode="relative" rAng="0" ptsTypes="AA">
                                      <p:cBhvr>
                                        <p:cTn id="36" dur="4000" fill="hold"/>
                                        <p:tgtEl>
                                          <p:spTgt spid="32"/>
                                        </p:tgtEl>
                                        <p:attrNameLst>
                                          <p:attrName>ppt_x</p:attrName>
                                          <p:attrName>ppt_y</p:attrName>
                                        </p:attrNameLst>
                                      </p:cBhvr>
                                      <p:rCtr x="0" y="-14167"/>
                                    </p:animMotion>
                                  </p:childTnLst>
                                </p:cTn>
                              </p:par>
                              <p:par>
                                <p:cTn id="37" presetID="64" presetClass="path" presetSubtype="0" accel="50000" decel="50000" fill="hold" nodeType="withEffect">
                                  <p:stCondLst>
                                    <p:cond delay="0"/>
                                  </p:stCondLst>
                                  <p:childTnLst>
                                    <p:animMotion origin="layout" path="M 2.70833E-6 -2.22222E-6 L 2.70833E-6 -0.2831 " pathEditMode="relative" rAng="0" ptsTypes="AA">
                                      <p:cBhvr>
                                        <p:cTn id="38" dur="4000" fill="hold"/>
                                        <p:tgtEl>
                                          <p:spTgt spid="4"/>
                                        </p:tgtEl>
                                        <p:attrNameLst>
                                          <p:attrName>ppt_x</p:attrName>
                                          <p:attrName>ppt_y</p:attrName>
                                        </p:attrNameLst>
                                      </p:cBhvr>
                                      <p:rCtr x="0" y="-14167"/>
                                    </p:animMotion>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62" grpId="0"/>
      <p:bldP spid="66" grpId="0"/>
      <p:bldP spid="38" grpId="0"/>
      <p:bldP spid="41" grpId="0"/>
      <p:bldP spid="45" grpId="0"/>
      <p:bldP spid="48" grpId="0"/>
      <p:bldP spid="58" grpId="0" animBg="1"/>
      <p:bldP spid="59" grpId="0" animBg="1"/>
      <p:bldP spid="10" grpId="0" animBg="1"/>
      <p:bldP spid="11"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0C033-40B8-204D-432C-BDE6024400C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399204D-9A5D-C253-232E-7243EF0320D5}"/>
              </a:ext>
            </a:extLst>
          </p:cNvPr>
          <p:cNvSpPr>
            <a:spLocks noGrp="1"/>
          </p:cNvSpPr>
          <p:nvPr>
            <p:ph type="sldNum" sz="quarter" idx="12"/>
          </p:nvPr>
        </p:nvSpPr>
        <p:spPr/>
        <p:txBody>
          <a:bodyPr/>
          <a:lstStyle/>
          <a:p>
            <a:fld id="{0A297500-7527-634B-90F4-69D0994C32B4}" type="slidenum">
              <a:rPr lang="nl-NL" smtClean="0"/>
              <a:pPr/>
              <a:t>20</a:t>
            </a:fld>
            <a:endParaRPr lang="nl-NL"/>
          </a:p>
        </p:txBody>
      </p:sp>
      <p:sp>
        <p:nvSpPr>
          <p:cNvPr id="14" name="Title 1">
            <a:extLst>
              <a:ext uri="{FF2B5EF4-FFF2-40B4-BE49-F238E27FC236}">
                <a16:creationId xmlns:a16="http://schemas.microsoft.com/office/drawing/2014/main" id="{CCDE02B7-C9B8-9D5B-A4AB-005055B4A2A3}"/>
              </a:ext>
            </a:extLst>
          </p:cNvPr>
          <p:cNvSpPr>
            <a:spLocks noGrp="1"/>
          </p:cNvSpPr>
          <p:nvPr>
            <p:ph type="title"/>
          </p:nvPr>
        </p:nvSpPr>
        <p:spPr>
          <a:xfrm>
            <a:off x="576000" y="301681"/>
            <a:ext cx="11297232" cy="850464"/>
          </a:xfrm>
        </p:spPr>
        <p:txBody>
          <a:bodyPr>
            <a:noAutofit/>
          </a:bodyPr>
          <a:lstStyle/>
          <a:p>
            <a:r>
              <a:rPr lang="en-US" sz="3200" dirty="0"/>
              <a:t>Setup</a:t>
            </a:r>
            <a:endParaRPr lang="nl-NL" sz="3200" dirty="0"/>
          </a:p>
        </p:txBody>
      </p:sp>
      <p:sp>
        <p:nvSpPr>
          <p:cNvPr id="6" name="Footer Placeholder 3">
            <a:extLst>
              <a:ext uri="{FF2B5EF4-FFF2-40B4-BE49-F238E27FC236}">
                <a16:creationId xmlns:a16="http://schemas.microsoft.com/office/drawing/2014/main" id="{F97A8DE2-80A7-3E4E-9293-D4A1F77C9078}"/>
              </a:ext>
            </a:extLst>
          </p:cNvPr>
          <p:cNvSpPr txBox="1">
            <a:spLocks/>
          </p:cNvSpPr>
          <p:nvPr/>
        </p:nvSpPr>
        <p:spPr>
          <a:xfrm>
            <a:off x="1244139" y="6210000"/>
            <a:ext cx="4993200" cy="648000"/>
          </a:xfrm>
          <a:prstGeom prst="rect">
            <a:avLst/>
          </a:prstGeom>
        </p:spPr>
        <p:txBody>
          <a:bodyPr vert="horz" lIns="0" tIns="0" rIns="180000" bIns="0" rtlCol="0" anchor="ctr"/>
          <a:lstStyle>
            <a:defPPr>
              <a:defRPr lang="nl-NL"/>
            </a:defPPr>
            <a:lvl1pPr marL="0" algn="r"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nl-NL" dirty="0"/>
              <a:t>Robbe Van Duyse</a:t>
            </a:r>
          </a:p>
        </p:txBody>
      </p:sp>
      <p:cxnSp>
        <p:nvCxnSpPr>
          <p:cNvPr id="2" name="Straight Connector 1">
            <a:extLst>
              <a:ext uri="{FF2B5EF4-FFF2-40B4-BE49-F238E27FC236}">
                <a16:creationId xmlns:a16="http://schemas.microsoft.com/office/drawing/2014/main" id="{93A52E00-B5B3-8E92-E527-17E43768EEFF}"/>
              </a:ext>
            </a:extLst>
          </p:cNvPr>
          <p:cNvCxnSpPr>
            <a:cxnSpLocks/>
          </p:cNvCxnSpPr>
          <p:nvPr/>
        </p:nvCxnSpPr>
        <p:spPr>
          <a:xfrm>
            <a:off x="1850099" y="3558897"/>
            <a:ext cx="922421" cy="777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FBF132E0-24FF-036A-E911-3C39A47D5647}"/>
              </a:ext>
            </a:extLst>
          </p:cNvPr>
          <p:cNvCxnSpPr>
            <a:cxnSpLocks/>
          </p:cNvCxnSpPr>
          <p:nvPr/>
        </p:nvCxnSpPr>
        <p:spPr>
          <a:xfrm>
            <a:off x="3172430" y="2465408"/>
            <a:ext cx="922421" cy="777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E1D66177-ED1F-FB9E-C159-4D2AF101E766}"/>
                  </a:ext>
                </a:extLst>
              </p:cNvPr>
              <p:cNvSpPr txBox="1"/>
              <p:nvPr/>
            </p:nvSpPr>
            <p:spPr>
              <a:xfrm>
                <a:off x="3954780" y="1995606"/>
                <a:ext cx="1210731" cy="533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lang="en-BE" sz="2400" b="1" i="1" smtClean="0">
                              <a:latin typeface="Cambria Math" panose="02040503050406030204" pitchFamily="18" charset="0"/>
                            </a:rPr>
                          </m:ctrlPr>
                        </m:sPrePr>
                        <m:sub/>
                        <m:sup>
                          <m:r>
                            <a:rPr lang="en-US" sz="2400" b="1" i="1" smtClean="0">
                              <a:latin typeface="Cambria Math" panose="02040503050406030204" pitchFamily="18" charset="0"/>
                            </a:rPr>
                            <m:t>𝟐</m:t>
                          </m:r>
                        </m:sup>
                        <m:e>
                          <m:sSub>
                            <m:sSubPr>
                              <m:ctrlPr>
                                <a:rPr lang="en-BE" sz="2400" b="1" i="1" smtClean="0">
                                  <a:latin typeface="Cambria Math" panose="02040503050406030204" pitchFamily="18" charset="0"/>
                                </a:rPr>
                              </m:ctrlPr>
                            </m:sSubPr>
                            <m:e>
                              <m:r>
                                <a:rPr lang="en-US" sz="2400" b="1" i="1" smtClean="0">
                                  <a:latin typeface="Cambria Math" panose="02040503050406030204" pitchFamily="18" charset="0"/>
                                </a:rPr>
                                <m:t>𝑫</m:t>
                              </m:r>
                            </m:e>
                            <m:sub>
                              <m:r>
                                <a:rPr lang="en-US" sz="2400" b="1" i="1" smtClean="0">
                                  <a:latin typeface="Cambria Math" panose="02040503050406030204" pitchFamily="18" charset="0"/>
                                </a:rPr>
                                <m:t>𝟓</m:t>
                              </m:r>
                              <m:r>
                                <a:rPr lang="en-US" sz="2400" b="1" i="1" smtClean="0">
                                  <a:latin typeface="Cambria Math" panose="02040503050406030204" pitchFamily="18" charset="0"/>
                                </a:rPr>
                                <m:t>/</m:t>
                              </m:r>
                              <m:r>
                                <a:rPr lang="en-US" sz="2400" b="1" i="1" smtClean="0">
                                  <a:latin typeface="Cambria Math" panose="02040503050406030204" pitchFamily="18" charset="0"/>
                                </a:rPr>
                                <m:t>𝟐</m:t>
                              </m:r>
                            </m:sub>
                          </m:sSub>
                        </m:e>
                      </m:sPre>
                    </m:oMath>
                  </m:oMathPara>
                </a14:m>
                <a:endParaRPr lang="en-BE" sz="2400" b="1" dirty="0"/>
              </a:p>
            </p:txBody>
          </p:sp>
        </mc:Choice>
        <mc:Fallback xmlns="">
          <p:sp>
            <p:nvSpPr>
              <p:cNvPr id="45" name="TextBox 44">
                <a:extLst>
                  <a:ext uri="{FF2B5EF4-FFF2-40B4-BE49-F238E27FC236}">
                    <a16:creationId xmlns:a16="http://schemas.microsoft.com/office/drawing/2014/main" id="{E1D66177-ED1F-FB9E-C159-4D2AF101E766}"/>
                  </a:ext>
                </a:extLst>
              </p:cNvPr>
              <p:cNvSpPr txBox="1">
                <a:spLocks noRot="1" noChangeAspect="1" noMove="1" noResize="1" noEditPoints="1" noAdjustHandles="1" noChangeArrowheads="1" noChangeShapeType="1" noTextEdit="1"/>
              </p:cNvSpPr>
              <p:nvPr/>
            </p:nvSpPr>
            <p:spPr>
              <a:xfrm>
                <a:off x="3954780" y="1995606"/>
                <a:ext cx="1210731" cy="533800"/>
              </a:xfrm>
              <a:prstGeom prst="rect">
                <a:avLst/>
              </a:prstGeom>
              <a:blipFill>
                <a:blip r:embed="rId3"/>
                <a:stretch>
                  <a:fillRect/>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D7C310B4-18D2-E5CD-01B4-80E220D9010C}"/>
                  </a:ext>
                </a:extLst>
              </p:cNvPr>
              <p:cNvSpPr txBox="1"/>
              <p:nvPr/>
            </p:nvSpPr>
            <p:spPr>
              <a:xfrm>
                <a:off x="364571" y="1952570"/>
                <a:ext cx="1210731" cy="533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lang="en-BE" sz="2400" b="1" i="1" smtClean="0">
                              <a:latin typeface="Cambria Math" panose="02040503050406030204" pitchFamily="18" charset="0"/>
                            </a:rPr>
                          </m:ctrlPr>
                        </m:sPrePr>
                        <m:sub/>
                        <m:sup>
                          <m:r>
                            <a:rPr lang="en-US" sz="2400" b="1" i="1" smtClean="0">
                              <a:latin typeface="Cambria Math" panose="02040503050406030204" pitchFamily="18" charset="0"/>
                            </a:rPr>
                            <m:t>𝟐</m:t>
                          </m:r>
                        </m:sup>
                        <m:e>
                          <m:sSub>
                            <m:sSubPr>
                              <m:ctrlPr>
                                <a:rPr lang="en-BE" sz="2400" b="1" i="1" smtClean="0">
                                  <a:latin typeface="Cambria Math" panose="02040503050406030204" pitchFamily="18" charset="0"/>
                                </a:rPr>
                              </m:ctrlPr>
                            </m:sSubPr>
                            <m:e>
                              <m:r>
                                <a:rPr lang="en-US" sz="2400" b="1" i="1" smtClean="0">
                                  <a:latin typeface="Cambria Math" panose="02040503050406030204" pitchFamily="18" charset="0"/>
                                </a:rPr>
                                <m:t>𝑷</m:t>
                              </m:r>
                            </m:e>
                            <m:sub>
                              <m:r>
                                <a:rPr lang="en-US" sz="2400" b="1" i="1" smtClean="0">
                                  <a:latin typeface="Cambria Math" panose="02040503050406030204" pitchFamily="18" charset="0"/>
                                </a:rPr>
                                <m:t>𝟏</m:t>
                              </m:r>
                              <m:r>
                                <a:rPr lang="en-US" sz="2400" b="1" i="1" smtClean="0">
                                  <a:latin typeface="Cambria Math" panose="02040503050406030204" pitchFamily="18" charset="0"/>
                                </a:rPr>
                                <m:t>/</m:t>
                              </m:r>
                              <m:r>
                                <a:rPr lang="en-US" sz="2400" b="1" i="1" smtClean="0">
                                  <a:latin typeface="Cambria Math" panose="02040503050406030204" pitchFamily="18" charset="0"/>
                                </a:rPr>
                                <m:t>𝟐</m:t>
                              </m:r>
                            </m:sub>
                          </m:sSub>
                        </m:e>
                      </m:sPre>
                    </m:oMath>
                  </m:oMathPara>
                </a14:m>
                <a:endParaRPr lang="en-BE" sz="2400" b="1" dirty="0"/>
              </a:p>
            </p:txBody>
          </p:sp>
        </mc:Choice>
        <mc:Fallback xmlns="">
          <p:sp>
            <p:nvSpPr>
              <p:cNvPr id="46" name="TextBox 45">
                <a:extLst>
                  <a:ext uri="{FF2B5EF4-FFF2-40B4-BE49-F238E27FC236}">
                    <a16:creationId xmlns:a16="http://schemas.microsoft.com/office/drawing/2014/main" id="{D7C310B4-18D2-E5CD-01B4-80E220D9010C}"/>
                  </a:ext>
                </a:extLst>
              </p:cNvPr>
              <p:cNvSpPr txBox="1">
                <a:spLocks noRot="1" noChangeAspect="1" noMove="1" noResize="1" noEditPoints="1" noAdjustHandles="1" noChangeArrowheads="1" noChangeShapeType="1" noTextEdit="1"/>
              </p:cNvSpPr>
              <p:nvPr/>
            </p:nvSpPr>
            <p:spPr>
              <a:xfrm>
                <a:off x="364571" y="1952570"/>
                <a:ext cx="1210731" cy="533800"/>
              </a:xfrm>
              <a:prstGeom prst="rect">
                <a:avLst/>
              </a:prstGeom>
              <a:blipFill>
                <a:blip r:embed="rId4"/>
                <a:stretch>
                  <a:fillRect/>
                </a:stretch>
              </a:blipFill>
            </p:spPr>
            <p:txBody>
              <a:bodyPr/>
              <a:lstStyle/>
              <a:p>
                <a:r>
                  <a:rPr lang="en-BE">
                    <a:noFill/>
                  </a:rPr>
                  <a:t> </a:t>
                </a:r>
              </a:p>
            </p:txBody>
          </p:sp>
        </mc:Fallback>
      </mc:AlternateContent>
      <p:cxnSp>
        <p:nvCxnSpPr>
          <p:cNvPr id="48" name="Straight Connector 47">
            <a:extLst>
              <a:ext uri="{FF2B5EF4-FFF2-40B4-BE49-F238E27FC236}">
                <a16:creationId xmlns:a16="http://schemas.microsoft.com/office/drawing/2014/main" id="{2426D0B2-38E0-0DE9-0474-23F6A5A7DC95}"/>
              </a:ext>
            </a:extLst>
          </p:cNvPr>
          <p:cNvCxnSpPr>
            <a:cxnSpLocks/>
          </p:cNvCxnSpPr>
          <p:nvPr/>
        </p:nvCxnSpPr>
        <p:spPr>
          <a:xfrm flipH="1" flipV="1">
            <a:off x="2284450" y="1937773"/>
            <a:ext cx="3594" cy="1621124"/>
          </a:xfrm>
          <a:prstGeom prst="line">
            <a:avLst/>
          </a:prstGeom>
          <a:ln w="38100">
            <a:solidFill>
              <a:srgbClr val="0070C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DE07B2F3-BD03-6F2B-2618-0F9E0F1757A0}"/>
                  </a:ext>
                </a:extLst>
              </p:cNvPr>
              <p:cNvSpPr txBox="1"/>
              <p:nvPr/>
            </p:nvSpPr>
            <p:spPr>
              <a:xfrm>
                <a:off x="3958792" y="2610405"/>
                <a:ext cx="1210731" cy="533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lang="en-BE" sz="2400" b="1" i="1" smtClean="0">
                              <a:latin typeface="Cambria Math" panose="02040503050406030204" pitchFamily="18" charset="0"/>
                            </a:rPr>
                          </m:ctrlPr>
                        </m:sPrePr>
                        <m:sub/>
                        <m:sup>
                          <m:r>
                            <a:rPr lang="en-US" sz="2400" b="1" i="1" smtClean="0">
                              <a:latin typeface="Cambria Math" panose="02040503050406030204" pitchFamily="18" charset="0"/>
                            </a:rPr>
                            <m:t>𝟐</m:t>
                          </m:r>
                        </m:sup>
                        <m:e>
                          <m:sSub>
                            <m:sSubPr>
                              <m:ctrlPr>
                                <a:rPr lang="en-BE" sz="2400" b="1" i="1" smtClean="0">
                                  <a:latin typeface="Cambria Math" panose="02040503050406030204" pitchFamily="18" charset="0"/>
                                </a:rPr>
                              </m:ctrlPr>
                            </m:sSubPr>
                            <m:e>
                              <m:r>
                                <a:rPr lang="en-US" sz="2400" b="1" i="1" smtClean="0">
                                  <a:latin typeface="Cambria Math" panose="02040503050406030204" pitchFamily="18" charset="0"/>
                                </a:rPr>
                                <m:t>𝑫</m:t>
                              </m:r>
                            </m:e>
                            <m:sub>
                              <m:r>
                                <a:rPr lang="en-US" sz="2400" b="1" i="1" smtClean="0">
                                  <a:latin typeface="Cambria Math" panose="02040503050406030204" pitchFamily="18" charset="0"/>
                                </a:rPr>
                                <m:t>𝟑</m:t>
                              </m:r>
                              <m:r>
                                <a:rPr lang="en-US" sz="2400" b="1" i="1" smtClean="0">
                                  <a:latin typeface="Cambria Math" panose="02040503050406030204" pitchFamily="18" charset="0"/>
                                </a:rPr>
                                <m:t>/</m:t>
                              </m:r>
                              <m:r>
                                <a:rPr lang="en-US" sz="2400" b="1" i="1" smtClean="0">
                                  <a:latin typeface="Cambria Math" panose="02040503050406030204" pitchFamily="18" charset="0"/>
                                </a:rPr>
                                <m:t>𝟐</m:t>
                              </m:r>
                            </m:sub>
                          </m:sSub>
                        </m:e>
                      </m:sPre>
                    </m:oMath>
                  </m:oMathPara>
                </a14:m>
                <a:endParaRPr lang="en-BE" sz="2400" b="1" dirty="0"/>
              </a:p>
            </p:txBody>
          </p:sp>
        </mc:Choice>
        <mc:Fallback xmlns="">
          <p:sp>
            <p:nvSpPr>
              <p:cNvPr id="49" name="TextBox 48">
                <a:extLst>
                  <a:ext uri="{FF2B5EF4-FFF2-40B4-BE49-F238E27FC236}">
                    <a16:creationId xmlns:a16="http://schemas.microsoft.com/office/drawing/2014/main" id="{DE07B2F3-BD03-6F2B-2618-0F9E0F1757A0}"/>
                  </a:ext>
                </a:extLst>
              </p:cNvPr>
              <p:cNvSpPr txBox="1">
                <a:spLocks noRot="1" noChangeAspect="1" noMove="1" noResize="1" noEditPoints="1" noAdjustHandles="1" noChangeArrowheads="1" noChangeShapeType="1" noTextEdit="1"/>
              </p:cNvSpPr>
              <p:nvPr/>
            </p:nvSpPr>
            <p:spPr>
              <a:xfrm>
                <a:off x="3958792" y="2610405"/>
                <a:ext cx="1210731" cy="533800"/>
              </a:xfrm>
              <a:prstGeom prst="rect">
                <a:avLst/>
              </a:prstGeom>
              <a:blipFill>
                <a:blip r:embed="rId5"/>
                <a:stretch>
                  <a:fillRect/>
                </a:stretch>
              </a:blipFill>
            </p:spPr>
            <p:txBody>
              <a:bodyPr/>
              <a:lstStyle/>
              <a:p>
                <a:r>
                  <a:rPr lang="en-BE">
                    <a:noFill/>
                  </a:rPr>
                  <a:t> </a:t>
                </a:r>
              </a:p>
            </p:txBody>
          </p:sp>
        </mc:Fallback>
      </mc:AlternateContent>
      <p:cxnSp>
        <p:nvCxnSpPr>
          <p:cNvPr id="50" name="Straight Connector 49">
            <a:extLst>
              <a:ext uri="{FF2B5EF4-FFF2-40B4-BE49-F238E27FC236}">
                <a16:creationId xmlns:a16="http://schemas.microsoft.com/office/drawing/2014/main" id="{E76030F9-AE32-F037-0C2A-736A7EF85EF7}"/>
              </a:ext>
            </a:extLst>
          </p:cNvPr>
          <p:cNvCxnSpPr>
            <a:cxnSpLocks/>
          </p:cNvCxnSpPr>
          <p:nvPr/>
        </p:nvCxnSpPr>
        <p:spPr>
          <a:xfrm>
            <a:off x="3172430" y="2803948"/>
            <a:ext cx="922421" cy="777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04402B8F-5EB4-C168-9F10-342569D7CBE9}"/>
              </a:ext>
            </a:extLst>
          </p:cNvPr>
          <p:cNvSpPr txBox="1"/>
          <p:nvPr/>
        </p:nvSpPr>
        <p:spPr>
          <a:xfrm>
            <a:off x="861184" y="2315687"/>
            <a:ext cx="1387094" cy="707886"/>
          </a:xfrm>
          <a:prstGeom prst="rect">
            <a:avLst/>
          </a:prstGeom>
          <a:noFill/>
        </p:spPr>
        <p:txBody>
          <a:bodyPr wrap="square" rtlCol="0">
            <a:spAutoFit/>
          </a:bodyPr>
          <a:lstStyle/>
          <a:p>
            <a:pPr algn="ctr"/>
            <a:r>
              <a:rPr lang="en-US" sz="2000" b="1" dirty="0">
                <a:solidFill>
                  <a:srgbClr val="0070C0"/>
                </a:solidFill>
              </a:rPr>
              <a:t>Cooling</a:t>
            </a:r>
          </a:p>
          <a:p>
            <a:pPr algn="ctr"/>
            <a:r>
              <a:rPr lang="en-US" sz="2000" b="1" dirty="0">
                <a:solidFill>
                  <a:srgbClr val="0070C0"/>
                </a:solidFill>
              </a:rPr>
              <a:t>422nm</a:t>
            </a:r>
            <a:endParaRPr lang="en-BE" sz="2000" b="1" dirty="0">
              <a:solidFill>
                <a:srgbClr val="0070C0"/>
              </a:solidFill>
            </a:endParaRPr>
          </a:p>
        </p:txBody>
      </p:sp>
      <p:cxnSp>
        <p:nvCxnSpPr>
          <p:cNvPr id="52" name="Straight Connector 51">
            <a:extLst>
              <a:ext uri="{FF2B5EF4-FFF2-40B4-BE49-F238E27FC236}">
                <a16:creationId xmlns:a16="http://schemas.microsoft.com/office/drawing/2014/main" id="{0DCF791C-DE46-FE0B-8DBB-FBBE31C635E9}"/>
              </a:ext>
            </a:extLst>
          </p:cNvPr>
          <p:cNvCxnSpPr>
            <a:cxnSpLocks/>
          </p:cNvCxnSpPr>
          <p:nvPr/>
        </p:nvCxnSpPr>
        <p:spPr>
          <a:xfrm flipH="1" flipV="1">
            <a:off x="2311310" y="1973942"/>
            <a:ext cx="1322330" cy="830006"/>
          </a:xfrm>
          <a:prstGeom prst="line">
            <a:avLst/>
          </a:prstGeom>
          <a:ln w="38100">
            <a:solidFill>
              <a:srgbClr val="990033"/>
            </a:solidFill>
            <a:headEnd type="none" w="med" len="med"/>
            <a:tailEnd type="triangle" w="med" len="lg"/>
          </a:ln>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325C8190-BDA8-9593-EE50-5484805BC377}"/>
              </a:ext>
            </a:extLst>
          </p:cNvPr>
          <p:cNvSpPr txBox="1"/>
          <p:nvPr/>
        </p:nvSpPr>
        <p:spPr>
          <a:xfrm>
            <a:off x="10610486" y="4735269"/>
            <a:ext cx="1387094" cy="707886"/>
          </a:xfrm>
          <a:prstGeom prst="rect">
            <a:avLst/>
          </a:prstGeom>
          <a:noFill/>
        </p:spPr>
        <p:txBody>
          <a:bodyPr wrap="square" rtlCol="0">
            <a:spAutoFit/>
          </a:bodyPr>
          <a:lstStyle/>
          <a:p>
            <a:pPr algn="ctr"/>
            <a:r>
              <a:rPr lang="en-US" sz="2000" b="1" dirty="0">
                <a:solidFill>
                  <a:srgbClr val="990033"/>
                </a:solidFill>
              </a:rPr>
              <a:t>Repump</a:t>
            </a:r>
          </a:p>
          <a:p>
            <a:pPr algn="ctr"/>
            <a:r>
              <a:rPr lang="en-US" sz="2000" b="1" dirty="0">
                <a:solidFill>
                  <a:srgbClr val="990033"/>
                </a:solidFill>
              </a:rPr>
              <a:t>1092nm</a:t>
            </a:r>
            <a:endParaRPr lang="en-BE" sz="2000" b="1" dirty="0">
              <a:solidFill>
                <a:srgbClr val="990033"/>
              </a:solidFill>
            </a:endParaRPr>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4DCCDBD1-0FE2-04BF-4FE0-593AA3DACFF3}"/>
                  </a:ext>
                </a:extLst>
              </p:cNvPr>
              <p:cNvSpPr txBox="1"/>
              <p:nvPr/>
            </p:nvSpPr>
            <p:spPr>
              <a:xfrm>
                <a:off x="751921" y="3115532"/>
                <a:ext cx="1210731" cy="533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lang="en-BE" sz="2400" b="1" i="1" smtClean="0">
                              <a:latin typeface="Cambria Math" panose="02040503050406030204" pitchFamily="18" charset="0"/>
                            </a:rPr>
                          </m:ctrlPr>
                        </m:sPrePr>
                        <m:sub/>
                        <m:sup>
                          <m:r>
                            <a:rPr lang="en-US" sz="2400" b="1" i="1" smtClean="0">
                              <a:latin typeface="Cambria Math" panose="02040503050406030204" pitchFamily="18" charset="0"/>
                            </a:rPr>
                            <m:t>𝟐</m:t>
                          </m:r>
                        </m:sup>
                        <m:e>
                          <m:sSub>
                            <m:sSubPr>
                              <m:ctrlPr>
                                <a:rPr lang="en-BE" sz="2400" b="1" i="1" smtClean="0">
                                  <a:latin typeface="Cambria Math" panose="02040503050406030204" pitchFamily="18" charset="0"/>
                                </a:rPr>
                              </m:ctrlPr>
                            </m:sSubPr>
                            <m:e>
                              <m:r>
                                <a:rPr lang="en-US" sz="2400" b="1" i="1" smtClean="0">
                                  <a:latin typeface="Cambria Math" panose="02040503050406030204" pitchFamily="18" charset="0"/>
                                </a:rPr>
                                <m:t>𝑺</m:t>
                              </m:r>
                            </m:e>
                            <m:sub>
                              <m:r>
                                <a:rPr lang="en-US" sz="2400" b="1" i="1" smtClean="0">
                                  <a:latin typeface="Cambria Math" panose="02040503050406030204" pitchFamily="18" charset="0"/>
                                </a:rPr>
                                <m:t>𝟏</m:t>
                              </m:r>
                              <m:r>
                                <a:rPr lang="en-US" sz="2400" b="1" i="1" smtClean="0">
                                  <a:latin typeface="Cambria Math" panose="02040503050406030204" pitchFamily="18" charset="0"/>
                                </a:rPr>
                                <m:t>/</m:t>
                              </m:r>
                              <m:r>
                                <a:rPr lang="en-US" sz="2400" b="1" i="1" smtClean="0">
                                  <a:latin typeface="Cambria Math" panose="02040503050406030204" pitchFamily="18" charset="0"/>
                                </a:rPr>
                                <m:t>𝟐</m:t>
                              </m:r>
                            </m:sub>
                          </m:sSub>
                        </m:e>
                      </m:sPre>
                    </m:oMath>
                  </m:oMathPara>
                </a14:m>
                <a:endParaRPr lang="en-BE" sz="2400" b="1" dirty="0"/>
              </a:p>
            </p:txBody>
          </p:sp>
        </mc:Choice>
        <mc:Fallback xmlns="">
          <p:sp>
            <p:nvSpPr>
              <p:cNvPr id="54" name="TextBox 53">
                <a:extLst>
                  <a:ext uri="{FF2B5EF4-FFF2-40B4-BE49-F238E27FC236}">
                    <a16:creationId xmlns:a16="http://schemas.microsoft.com/office/drawing/2014/main" id="{4DCCDBD1-0FE2-04BF-4FE0-593AA3DACFF3}"/>
                  </a:ext>
                </a:extLst>
              </p:cNvPr>
              <p:cNvSpPr txBox="1">
                <a:spLocks noRot="1" noChangeAspect="1" noMove="1" noResize="1" noEditPoints="1" noAdjustHandles="1" noChangeArrowheads="1" noChangeShapeType="1" noTextEdit="1"/>
              </p:cNvSpPr>
              <p:nvPr/>
            </p:nvSpPr>
            <p:spPr>
              <a:xfrm>
                <a:off x="751921" y="3115532"/>
                <a:ext cx="1210731" cy="533800"/>
              </a:xfrm>
              <a:prstGeom prst="rect">
                <a:avLst/>
              </a:prstGeom>
              <a:blipFill>
                <a:blip r:embed="rId6"/>
                <a:stretch>
                  <a:fillRect/>
                </a:stretch>
              </a:blipFill>
            </p:spPr>
            <p:txBody>
              <a:bodyPr/>
              <a:lstStyle/>
              <a:p>
                <a:r>
                  <a:rPr lang="en-BE">
                    <a:noFill/>
                  </a:rPr>
                  <a:t> </a:t>
                </a:r>
              </a:p>
            </p:txBody>
          </p:sp>
        </mc:Fallback>
      </mc:AlternateContent>
      <p:cxnSp>
        <p:nvCxnSpPr>
          <p:cNvPr id="56" name="Straight Connector 55">
            <a:extLst>
              <a:ext uri="{FF2B5EF4-FFF2-40B4-BE49-F238E27FC236}">
                <a16:creationId xmlns:a16="http://schemas.microsoft.com/office/drawing/2014/main" id="{6102763A-D29F-D67C-DB32-93905513CA49}"/>
              </a:ext>
            </a:extLst>
          </p:cNvPr>
          <p:cNvCxnSpPr>
            <a:cxnSpLocks/>
          </p:cNvCxnSpPr>
          <p:nvPr/>
        </p:nvCxnSpPr>
        <p:spPr>
          <a:xfrm flipV="1">
            <a:off x="2311309" y="2486370"/>
            <a:ext cx="1367986" cy="1040417"/>
          </a:xfrm>
          <a:prstGeom prst="line">
            <a:avLst/>
          </a:prstGeom>
          <a:ln w="38100">
            <a:solidFill>
              <a:srgbClr val="FF0000"/>
            </a:solidFill>
            <a:headEnd type="none" w="med" len="med"/>
            <a:tailEnd type="triangle" w="med" len="lg"/>
          </a:ln>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4837B573-D3D2-6C30-2A7D-8BE4F00D22FD}"/>
              </a:ext>
            </a:extLst>
          </p:cNvPr>
          <p:cNvSpPr txBox="1"/>
          <p:nvPr/>
        </p:nvSpPr>
        <p:spPr>
          <a:xfrm>
            <a:off x="2847991" y="2941953"/>
            <a:ext cx="1103577" cy="707886"/>
          </a:xfrm>
          <a:prstGeom prst="rect">
            <a:avLst/>
          </a:prstGeom>
          <a:noFill/>
          <a:ln>
            <a:noFill/>
          </a:ln>
        </p:spPr>
        <p:txBody>
          <a:bodyPr wrap="square" rtlCol="0">
            <a:spAutoFit/>
          </a:bodyPr>
          <a:lstStyle/>
          <a:p>
            <a:pPr algn="ctr"/>
            <a:r>
              <a:rPr lang="en-US" sz="2000" b="1" dirty="0">
                <a:solidFill>
                  <a:srgbClr val="FF0000"/>
                </a:solidFill>
              </a:rPr>
              <a:t>Clock</a:t>
            </a:r>
          </a:p>
          <a:p>
            <a:pPr algn="ctr"/>
            <a:r>
              <a:rPr lang="en-US" sz="2000" b="1" dirty="0">
                <a:solidFill>
                  <a:srgbClr val="FF0000"/>
                </a:solidFill>
              </a:rPr>
              <a:t>674nm</a:t>
            </a:r>
            <a:endParaRPr lang="en-BE" sz="2000" b="1" dirty="0">
              <a:solidFill>
                <a:srgbClr val="FF0000"/>
              </a:solidFill>
            </a:endParaRPr>
          </a:p>
        </p:txBody>
      </p:sp>
      <p:sp>
        <p:nvSpPr>
          <p:cNvPr id="7" name="Footer Placeholder 3">
            <a:extLst>
              <a:ext uri="{FF2B5EF4-FFF2-40B4-BE49-F238E27FC236}">
                <a16:creationId xmlns:a16="http://schemas.microsoft.com/office/drawing/2014/main" id="{3BAEC73B-950B-B30F-70E7-675DE4CD0333}"/>
              </a:ext>
            </a:extLst>
          </p:cNvPr>
          <p:cNvSpPr>
            <a:spLocks noGrp="1"/>
          </p:cNvSpPr>
          <p:nvPr>
            <p:ph type="ftr" sz="quarter" idx="11"/>
          </p:nvPr>
        </p:nvSpPr>
        <p:spPr>
          <a:xfrm>
            <a:off x="6033600" y="6210000"/>
            <a:ext cx="4993200" cy="648000"/>
          </a:xfrm>
        </p:spPr>
        <p:txBody>
          <a:bodyPr/>
          <a:lstStyle/>
          <a:p>
            <a:r>
              <a:rPr lang="nl-NL" dirty="0" err="1"/>
              <a:t>Institute</a:t>
            </a:r>
            <a:r>
              <a:rPr lang="nl-NL" dirty="0"/>
              <a:t> </a:t>
            </a:r>
            <a:r>
              <a:rPr lang="nl-NL" dirty="0" err="1"/>
              <a:t>for</a:t>
            </a:r>
            <a:r>
              <a:rPr lang="nl-NL" dirty="0"/>
              <a:t> </a:t>
            </a:r>
            <a:r>
              <a:rPr lang="nl-NL" dirty="0" err="1"/>
              <a:t>Nuclear</a:t>
            </a:r>
            <a:r>
              <a:rPr lang="nl-NL" dirty="0"/>
              <a:t> </a:t>
            </a:r>
            <a:r>
              <a:rPr lang="nl-NL" dirty="0" err="1"/>
              <a:t>and</a:t>
            </a:r>
            <a:r>
              <a:rPr lang="nl-NL" dirty="0"/>
              <a:t> </a:t>
            </a:r>
            <a:r>
              <a:rPr lang="nl-NL" dirty="0" err="1"/>
              <a:t>Radiation</a:t>
            </a:r>
            <a:r>
              <a:rPr lang="nl-NL" dirty="0"/>
              <a:t> </a:t>
            </a:r>
            <a:r>
              <a:rPr lang="nl-NL" dirty="0" err="1"/>
              <a:t>Physics</a:t>
            </a:r>
            <a:r>
              <a:rPr lang="nl-NL" dirty="0"/>
              <a:t>, KU Leuven</a:t>
            </a:r>
          </a:p>
        </p:txBody>
      </p:sp>
      <p:pic>
        <p:nvPicPr>
          <p:cNvPr id="35" name="Picture 34">
            <a:extLst>
              <a:ext uri="{FF2B5EF4-FFF2-40B4-BE49-F238E27FC236}">
                <a16:creationId xmlns:a16="http://schemas.microsoft.com/office/drawing/2014/main" id="{BC178AE5-5AC5-8AD7-66E7-44DB9BD1863A}"/>
              </a:ext>
            </a:extLst>
          </p:cNvPr>
          <p:cNvPicPr>
            <a:picLocks noChangeAspect="1"/>
          </p:cNvPicPr>
          <p:nvPr/>
        </p:nvPicPr>
        <p:blipFill>
          <a:blip r:embed="rId7"/>
          <a:srcRect l="16007" t="22899" r="30032" b="22899"/>
          <a:stretch>
            <a:fillRect/>
          </a:stretch>
        </p:blipFill>
        <p:spPr>
          <a:xfrm>
            <a:off x="6033600" y="415390"/>
            <a:ext cx="5487227" cy="5511777"/>
          </a:xfrm>
          <a:prstGeom prst="rect">
            <a:avLst/>
          </a:prstGeom>
        </p:spPr>
      </p:pic>
      <p:cxnSp>
        <p:nvCxnSpPr>
          <p:cNvPr id="38" name="Straight Connector 37">
            <a:extLst>
              <a:ext uri="{FF2B5EF4-FFF2-40B4-BE49-F238E27FC236}">
                <a16:creationId xmlns:a16="http://schemas.microsoft.com/office/drawing/2014/main" id="{97D34CD9-CBDE-D13F-AB74-0F11EB8075AB}"/>
              </a:ext>
            </a:extLst>
          </p:cNvPr>
          <p:cNvCxnSpPr>
            <a:cxnSpLocks/>
          </p:cNvCxnSpPr>
          <p:nvPr/>
        </p:nvCxnSpPr>
        <p:spPr>
          <a:xfrm flipH="1" flipV="1">
            <a:off x="6881729" y="1216819"/>
            <a:ext cx="3843600" cy="3987268"/>
          </a:xfrm>
          <a:prstGeom prst="line">
            <a:avLst/>
          </a:prstGeom>
          <a:ln w="38100">
            <a:solidFill>
              <a:srgbClr val="0070C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43502F9C-0A68-F891-8D9A-77788394A7CD}"/>
              </a:ext>
            </a:extLst>
          </p:cNvPr>
          <p:cNvCxnSpPr>
            <a:cxnSpLocks/>
          </p:cNvCxnSpPr>
          <p:nvPr/>
        </p:nvCxnSpPr>
        <p:spPr>
          <a:xfrm flipH="1" flipV="1">
            <a:off x="6760262" y="1033463"/>
            <a:ext cx="3876782" cy="4024356"/>
          </a:xfrm>
          <a:prstGeom prst="line">
            <a:avLst/>
          </a:prstGeom>
          <a:ln w="38100">
            <a:solidFill>
              <a:srgbClr val="990033"/>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44C5BDEF-3043-3E41-9B55-F288C478E121}"/>
              </a:ext>
            </a:extLst>
          </p:cNvPr>
          <p:cNvCxnSpPr>
            <a:cxnSpLocks/>
          </p:cNvCxnSpPr>
          <p:nvPr/>
        </p:nvCxnSpPr>
        <p:spPr>
          <a:xfrm flipH="1">
            <a:off x="6033600" y="3140323"/>
            <a:ext cx="5487227" cy="0"/>
          </a:xfrm>
          <a:prstGeom prst="line">
            <a:avLst/>
          </a:prstGeom>
          <a:ln w="38100">
            <a:solidFill>
              <a:srgbClr val="0070C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215DA6D6-BDF0-91AC-0CF9-4CF6CAF88352}"/>
              </a:ext>
            </a:extLst>
          </p:cNvPr>
          <p:cNvCxnSpPr>
            <a:cxnSpLocks/>
            <a:stCxn id="35" idx="0"/>
            <a:endCxn id="35" idx="2"/>
          </p:cNvCxnSpPr>
          <p:nvPr/>
        </p:nvCxnSpPr>
        <p:spPr>
          <a:xfrm>
            <a:off x="8777214" y="415390"/>
            <a:ext cx="0" cy="5511777"/>
          </a:xfrm>
          <a:prstGeom prst="line">
            <a:avLst/>
          </a:prstGeom>
          <a:ln w="38100">
            <a:solidFill>
              <a:srgbClr val="1FF5F5"/>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D7E383F-DEF6-500E-CDEB-570842409E4A}"/>
              </a:ext>
            </a:extLst>
          </p:cNvPr>
          <p:cNvCxnSpPr>
            <a:cxnSpLocks/>
          </p:cNvCxnSpPr>
          <p:nvPr/>
        </p:nvCxnSpPr>
        <p:spPr>
          <a:xfrm>
            <a:off x="8816743" y="415390"/>
            <a:ext cx="0" cy="5511777"/>
          </a:xfrm>
          <a:prstGeom prst="line">
            <a:avLst/>
          </a:prstGeom>
          <a:ln w="38100">
            <a:solidFill>
              <a:srgbClr val="8A3AB6"/>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019E1AF-80BF-F6B9-3EE4-73E1E7AC2525}"/>
              </a:ext>
            </a:extLst>
          </p:cNvPr>
          <p:cNvCxnSpPr>
            <a:cxnSpLocks/>
          </p:cNvCxnSpPr>
          <p:nvPr/>
        </p:nvCxnSpPr>
        <p:spPr>
          <a:xfrm>
            <a:off x="1826833" y="1901084"/>
            <a:ext cx="922421" cy="777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74" name="Arrow: Right 73">
            <a:extLst>
              <a:ext uri="{FF2B5EF4-FFF2-40B4-BE49-F238E27FC236}">
                <a16:creationId xmlns:a16="http://schemas.microsoft.com/office/drawing/2014/main" id="{98E49E60-962A-7632-D0C6-0A2321CCF344}"/>
              </a:ext>
            </a:extLst>
          </p:cNvPr>
          <p:cNvSpPr/>
          <p:nvPr/>
        </p:nvSpPr>
        <p:spPr>
          <a:xfrm rot="10800000">
            <a:off x="10150722" y="2980966"/>
            <a:ext cx="1589169" cy="316684"/>
          </a:xfrm>
          <a:prstGeom prst="rightArrow">
            <a:avLst/>
          </a:prstGeom>
          <a:solidFill>
            <a:srgbClr val="92D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8" name="TextBox 7">
            <a:extLst>
              <a:ext uri="{FF2B5EF4-FFF2-40B4-BE49-F238E27FC236}">
                <a16:creationId xmlns:a16="http://schemas.microsoft.com/office/drawing/2014/main" id="{30315284-F333-D522-6F8D-9C56DF7F1AD7}"/>
              </a:ext>
            </a:extLst>
          </p:cNvPr>
          <p:cNvSpPr txBox="1"/>
          <p:nvPr/>
        </p:nvSpPr>
        <p:spPr>
          <a:xfrm>
            <a:off x="11330607" y="3297650"/>
            <a:ext cx="656220" cy="400110"/>
          </a:xfrm>
          <a:prstGeom prst="rect">
            <a:avLst/>
          </a:prstGeom>
          <a:noFill/>
        </p:spPr>
        <p:txBody>
          <a:bodyPr wrap="square" rtlCol="0">
            <a:spAutoFit/>
          </a:bodyPr>
          <a:lstStyle/>
          <a:p>
            <a:pPr algn="ctr"/>
            <a:r>
              <a:rPr lang="en-US" sz="2000" b="1" dirty="0">
                <a:solidFill>
                  <a:srgbClr val="00B050"/>
                </a:solidFill>
              </a:rPr>
              <a:t>Sr</a:t>
            </a:r>
            <a:endParaRPr lang="en-BE" sz="2000" b="1" dirty="0">
              <a:solidFill>
                <a:srgbClr val="00B050"/>
              </a:solidFill>
            </a:endParaRPr>
          </a:p>
        </p:txBody>
      </p:sp>
      <p:sp>
        <p:nvSpPr>
          <p:cNvPr id="4" name="TextBox 3">
            <a:extLst>
              <a:ext uri="{FF2B5EF4-FFF2-40B4-BE49-F238E27FC236}">
                <a16:creationId xmlns:a16="http://schemas.microsoft.com/office/drawing/2014/main" id="{17212ADA-C65F-3DE3-4BC8-CB27601B2318}"/>
              </a:ext>
            </a:extLst>
          </p:cNvPr>
          <p:cNvSpPr txBox="1"/>
          <p:nvPr/>
        </p:nvSpPr>
        <p:spPr>
          <a:xfrm>
            <a:off x="2790726" y="1601089"/>
            <a:ext cx="1387094" cy="707886"/>
          </a:xfrm>
          <a:prstGeom prst="rect">
            <a:avLst/>
          </a:prstGeom>
          <a:noFill/>
        </p:spPr>
        <p:txBody>
          <a:bodyPr wrap="square" rtlCol="0">
            <a:spAutoFit/>
          </a:bodyPr>
          <a:lstStyle/>
          <a:p>
            <a:pPr algn="ctr"/>
            <a:r>
              <a:rPr lang="en-US" sz="2000" b="1" dirty="0">
                <a:solidFill>
                  <a:srgbClr val="990033"/>
                </a:solidFill>
              </a:rPr>
              <a:t>Repump</a:t>
            </a:r>
          </a:p>
          <a:p>
            <a:pPr algn="ctr"/>
            <a:r>
              <a:rPr lang="en-US" sz="2000" b="1" dirty="0">
                <a:solidFill>
                  <a:srgbClr val="990033"/>
                </a:solidFill>
              </a:rPr>
              <a:t>1092nm</a:t>
            </a:r>
            <a:endParaRPr lang="en-BE" sz="2000" b="1" dirty="0">
              <a:solidFill>
                <a:srgbClr val="990033"/>
              </a:solidFill>
            </a:endParaRPr>
          </a:p>
        </p:txBody>
      </p:sp>
      <p:sp>
        <p:nvSpPr>
          <p:cNvPr id="9" name="TextBox 8">
            <a:extLst>
              <a:ext uri="{FF2B5EF4-FFF2-40B4-BE49-F238E27FC236}">
                <a16:creationId xmlns:a16="http://schemas.microsoft.com/office/drawing/2014/main" id="{94627C52-CD0A-F891-4C33-8DACFE636F43}"/>
              </a:ext>
            </a:extLst>
          </p:cNvPr>
          <p:cNvSpPr txBox="1"/>
          <p:nvPr/>
        </p:nvSpPr>
        <p:spPr>
          <a:xfrm>
            <a:off x="8784626" y="5707301"/>
            <a:ext cx="2310166" cy="400110"/>
          </a:xfrm>
          <a:prstGeom prst="rect">
            <a:avLst/>
          </a:prstGeom>
          <a:noFill/>
        </p:spPr>
        <p:txBody>
          <a:bodyPr wrap="square" rtlCol="0">
            <a:spAutoFit/>
          </a:bodyPr>
          <a:lstStyle/>
          <a:p>
            <a:pPr algn="ctr"/>
            <a:r>
              <a:rPr lang="en-US" sz="2000" b="1" dirty="0">
                <a:solidFill>
                  <a:srgbClr val="00B0F0"/>
                </a:solidFill>
              </a:rPr>
              <a:t>Ionization lasers</a:t>
            </a:r>
            <a:endParaRPr lang="en-BE" sz="2000" b="1" dirty="0">
              <a:solidFill>
                <a:srgbClr val="00B0F0"/>
              </a:solidFill>
            </a:endParaRPr>
          </a:p>
        </p:txBody>
      </p:sp>
      <p:pic>
        <p:nvPicPr>
          <p:cNvPr id="10" name="Picture 9">
            <a:extLst>
              <a:ext uri="{FF2B5EF4-FFF2-40B4-BE49-F238E27FC236}">
                <a16:creationId xmlns:a16="http://schemas.microsoft.com/office/drawing/2014/main" id="{DF6EB2BD-88E2-42BA-3A74-445330C3F946}"/>
              </a:ext>
            </a:extLst>
          </p:cNvPr>
          <p:cNvPicPr>
            <a:picLocks noChangeAspect="1"/>
          </p:cNvPicPr>
          <p:nvPr/>
        </p:nvPicPr>
        <p:blipFill>
          <a:blip r:embed="rId7"/>
          <a:srcRect l="40302" t="49020" r="54469" b="50357"/>
          <a:stretch>
            <a:fillRect/>
          </a:stretch>
        </p:blipFill>
        <p:spPr>
          <a:xfrm>
            <a:off x="8503919" y="3059887"/>
            <a:ext cx="525781" cy="62689"/>
          </a:xfrm>
          <a:prstGeom prst="rect">
            <a:avLst/>
          </a:prstGeom>
        </p:spPr>
      </p:pic>
      <p:pic>
        <p:nvPicPr>
          <p:cNvPr id="11" name="Picture 10">
            <a:extLst>
              <a:ext uri="{FF2B5EF4-FFF2-40B4-BE49-F238E27FC236}">
                <a16:creationId xmlns:a16="http://schemas.microsoft.com/office/drawing/2014/main" id="{0D235A07-3577-B946-F9EF-DEA18D93FE49}"/>
              </a:ext>
            </a:extLst>
          </p:cNvPr>
          <p:cNvPicPr>
            <a:picLocks noChangeAspect="1"/>
          </p:cNvPicPr>
          <p:nvPr/>
        </p:nvPicPr>
        <p:blipFill>
          <a:blip r:embed="rId7"/>
          <a:srcRect l="40302" t="49020" r="54469" b="50357"/>
          <a:stretch>
            <a:fillRect/>
          </a:stretch>
        </p:blipFill>
        <p:spPr>
          <a:xfrm rot="10800000">
            <a:off x="8514322" y="3144728"/>
            <a:ext cx="525781" cy="62689"/>
          </a:xfrm>
          <a:prstGeom prst="rect">
            <a:avLst/>
          </a:prstGeom>
        </p:spPr>
      </p:pic>
      <p:sp>
        <p:nvSpPr>
          <p:cNvPr id="12" name="TextBox 11">
            <a:extLst>
              <a:ext uri="{FF2B5EF4-FFF2-40B4-BE49-F238E27FC236}">
                <a16:creationId xmlns:a16="http://schemas.microsoft.com/office/drawing/2014/main" id="{822AD441-BEF9-C76D-3A29-C5039D7FEBF5}"/>
              </a:ext>
            </a:extLst>
          </p:cNvPr>
          <p:cNvSpPr txBox="1"/>
          <p:nvPr/>
        </p:nvSpPr>
        <p:spPr>
          <a:xfrm>
            <a:off x="4663292" y="3573015"/>
            <a:ext cx="845131" cy="400110"/>
          </a:xfrm>
          <a:prstGeom prst="rect">
            <a:avLst/>
          </a:prstGeom>
          <a:noFill/>
        </p:spPr>
        <p:txBody>
          <a:bodyPr wrap="square" rtlCol="0">
            <a:spAutoFit/>
          </a:bodyPr>
          <a:lstStyle/>
          <a:p>
            <a:pPr algn="ctr"/>
            <a:r>
              <a:rPr lang="en-US" sz="2000" b="1" dirty="0"/>
              <a:t>IP</a:t>
            </a:r>
            <a:endParaRPr lang="en-BE" sz="2000" b="1" dirty="0"/>
          </a:p>
        </p:txBody>
      </p:sp>
      <p:cxnSp>
        <p:nvCxnSpPr>
          <p:cNvPr id="13" name="Straight Connector 12">
            <a:extLst>
              <a:ext uri="{FF2B5EF4-FFF2-40B4-BE49-F238E27FC236}">
                <a16:creationId xmlns:a16="http://schemas.microsoft.com/office/drawing/2014/main" id="{B7E5C6AC-9B54-E0D8-CC72-D3CC5556E4A6}"/>
              </a:ext>
            </a:extLst>
          </p:cNvPr>
          <p:cNvCxnSpPr>
            <a:cxnSpLocks/>
          </p:cNvCxnSpPr>
          <p:nvPr/>
        </p:nvCxnSpPr>
        <p:spPr>
          <a:xfrm flipH="1" flipV="1">
            <a:off x="2284450" y="4778550"/>
            <a:ext cx="9209" cy="1187899"/>
          </a:xfrm>
          <a:prstGeom prst="line">
            <a:avLst/>
          </a:prstGeom>
          <a:ln w="38100">
            <a:solidFill>
              <a:srgbClr val="1FF5F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1C89011-5CD1-1B6D-FBEA-65AECE687B53}"/>
                  </a:ext>
                </a:extLst>
              </p:cNvPr>
              <p:cNvSpPr txBox="1"/>
              <p:nvPr/>
            </p:nvSpPr>
            <p:spPr>
              <a:xfrm>
                <a:off x="952294" y="4575931"/>
                <a:ext cx="75289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1" i="0" smtClean="0">
                          <a:latin typeface="Cambria Math" panose="02040503050406030204" pitchFamily="18" charset="0"/>
                        </a:rPr>
                        <m:t>𝟓𝐬</m:t>
                      </m:r>
                      <m:r>
                        <a:rPr lang="en-US" sz="2000" b="1" i="0" smtClean="0">
                          <a:latin typeface="Cambria Math" panose="02040503050406030204" pitchFamily="18" charset="0"/>
                        </a:rPr>
                        <m:t>, </m:t>
                      </m:r>
                      <m:r>
                        <a:rPr lang="en-US" sz="2000" b="1" i="0" smtClean="0">
                          <a:latin typeface="Cambria Math" panose="02040503050406030204" pitchFamily="18" charset="0"/>
                        </a:rPr>
                        <m:t>𝟓𝐩</m:t>
                      </m:r>
                    </m:oMath>
                  </m:oMathPara>
                </a14:m>
                <a:endParaRPr lang="en-BE" sz="2000" b="1" dirty="0"/>
              </a:p>
            </p:txBody>
          </p:sp>
        </mc:Choice>
        <mc:Fallback xmlns="">
          <p:sp>
            <p:nvSpPr>
              <p:cNvPr id="15" name="TextBox 14">
                <a:extLst>
                  <a:ext uri="{FF2B5EF4-FFF2-40B4-BE49-F238E27FC236}">
                    <a16:creationId xmlns:a16="http://schemas.microsoft.com/office/drawing/2014/main" id="{21C89011-5CD1-1B6D-FBEA-65AECE687B53}"/>
                  </a:ext>
                </a:extLst>
              </p:cNvPr>
              <p:cNvSpPr txBox="1">
                <a:spLocks noRot="1" noChangeAspect="1" noMove="1" noResize="1" noEditPoints="1" noAdjustHandles="1" noChangeArrowheads="1" noChangeShapeType="1" noTextEdit="1"/>
              </p:cNvSpPr>
              <p:nvPr/>
            </p:nvSpPr>
            <p:spPr>
              <a:xfrm>
                <a:off x="952294" y="4575931"/>
                <a:ext cx="752898" cy="307777"/>
              </a:xfrm>
              <a:prstGeom prst="rect">
                <a:avLst/>
              </a:prstGeom>
              <a:blipFill>
                <a:blip r:embed="rId8"/>
                <a:stretch>
                  <a:fillRect l="-7258" r="-11290" b="-38000"/>
                </a:stretch>
              </a:blipFill>
            </p:spPr>
            <p:txBody>
              <a:bodyPr/>
              <a:lstStyle/>
              <a:p>
                <a:r>
                  <a:rPr lang="en-BE">
                    <a:noFill/>
                  </a:rPr>
                  <a:t> </a:t>
                </a:r>
              </a:p>
            </p:txBody>
          </p:sp>
        </mc:Fallback>
      </mc:AlternateContent>
      <p:sp>
        <p:nvSpPr>
          <p:cNvPr id="17" name="TextBox 16">
            <a:extLst>
              <a:ext uri="{FF2B5EF4-FFF2-40B4-BE49-F238E27FC236}">
                <a16:creationId xmlns:a16="http://schemas.microsoft.com/office/drawing/2014/main" id="{A21EB39D-3F34-1D18-8A1D-4287405CBBEE}"/>
              </a:ext>
            </a:extLst>
          </p:cNvPr>
          <p:cNvSpPr txBox="1"/>
          <p:nvPr/>
        </p:nvSpPr>
        <p:spPr>
          <a:xfrm>
            <a:off x="3220571" y="5617706"/>
            <a:ext cx="2275168" cy="400110"/>
          </a:xfrm>
          <a:prstGeom prst="rect">
            <a:avLst/>
          </a:prstGeom>
          <a:noFill/>
        </p:spPr>
        <p:txBody>
          <a:bodyPr wrap="square" rtlCol="0">
            <a:spAutoFit/>
          </a:bodyPr>
          <a:lstStyle/>
          <a:p>
            <a:pPr algn="ctr"/>
            <a:r>
              <a:rPr lang="en-US" sz="2000" b="1" dirty="0"/>
              <a:t>Ionization lasers</a:t>
            </a:r>
            <a:endParaRPr lang="en-BE" sz="2000" b="1" dirty="0"/>
          </a:p>
        </p:txBody>
      </p:sp>
      <p:sp>
        <p:nvSpPr>
          <p:cNvPr id="18" name="TextBox 17">
            <a:extLst>
              <a:ext uri="{FF2B5EF4-FFF2-40B4-BE49-F238E27FC236}">
                <a16:creationId xmlns:a16="http://schemas.microsoft.com/office/drawing/2014/main" id="{822C5BCC-101C-353B-5982-CA6E3D6CF894}"/>
              </a:ext>
            </a:extLst>
          </p:cNvPr>
          <p:cNvSpPr txBox="1"/>
          <p:nvPr/>
        </p:nvSpPr>
        <p:spPr>
          <a:xfrm>
            <a:off x="2357520" y="5212391"/>
            <a:ext cx="1665952" cy="400110"/>
          </a:xfrm>
          <a:prstGeom prst="rect">
            <a:avLst/>
          </a:prstGeom>
          <a:noFill/>
        </p:spPr>
        <p:txBody>
          <a:bodyPr wrap="square" rtlCol="0">
            <a:spAutoFit/>
          </a:bodyPr>
          <a:lstStyle/>
          <a:p>
            <a:r>
              <a:rPr lang="en-US" sz="2000" b="1" dirty="0">
                <a:solidFill>
                  <a:srgbClr val="0AD1E6"/>
                </a:solidFill>
              </a:rPr>
              <a:t>461nm</a:t>
            </a:r>
            <a:endParaRPr lang="en-BE" sz="2000" b="1" dirty="0">
              <a:solidFill>
                <a:srgbClr val="0AD1E6"/>
              </a:solidFill>
            </a:endParaRPr>
          </a:p>
        </p:txBody>
      </p:sp>
      <p:sp>
        <p:nvSpPr>
          <p:cNvPr id="19" name="TextBox 18">
            <a:extLst>
              <a:ext uri="{FF2B5EF4-FFF2-40B4-BE49-F238E27FC236}">
                <a16:creationId xmlns:a16="http://schemas.microsoft.com/office/drawing/2014/main" id="{2629AD2B-F4A0-A733-10BF-4EFDBC62FA89}"/>
              </a:ext>
            </a:extLst>
          </p:cNvPr>
          <p:cNvSpPr txBox="1"/>
          <p:nvPr/>
        </p:nvSpPr>
        <p:spPr>
          <a:xfrm>
            <a:off x="2336384" y="4041716"/>
            <a:ext cx="1641063" cy="400110"/>
          </a:xfrm>
          <a:prstGeom prst="rect">
            <a:avLst/>
          </a:prstGeom>
          <a:noFill/>
        </p:spPr>
        <p:txBody>
          <a:bodyPr wrap="square" rtlCol="0">
            <a:spAutoFit/>
          </a:bodyPr>
          <a:lstStyle/>
          <a:p>
            <a:r>
              <a:rPr lang="en-US" sz="2000" b="1" dirty="0">
                <a:solidFill>
                  <a:srgbClr val="8A3AB6"/>
                </a:solidFill>
              </a:rPr>
              <a:t>405nm</a:t>
            </a:r>
            <a:endParaRPr lang="en-BE" sz="2000" b="1" dirty="0">
              <a:solidFill>
                <a:srgbClr val="8A3AB6"/>
              </a:solidFill>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680F8E9-431F-BBF2-1B05-BFBBE742D359}"/>
                  </a:ext>
                </a:extLst>
              </p:cNvPr>
              <p:cNvSpPr txBox="1"/>
              <p:nvPr/>
            </p:nvSpPr>
            <p:spPr>
              <a:xfrm>
                <a:off x="1203949" y="5816837"/>
                <a:ext cx="477247" cy="3147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1" i="0" smtClean="0">
                          <a:latin typeface="Cambria Math" panose="02040503050406030204" pitchFamily="18" charset="0"/>
                        </a:rPr>
                        <m:t>𝟓</m:t>
                      </m:r>
                      <m:sSup>
                        <m:sSupPr>
                          <m:ctrlPr>
                            <a:rPr lang="en-US" sz="2000" b="1" i="1" smtClean="0">
                              <a:latin typeface="Cambria Math" panose="02040503050406030204" pitchFamily="18" charset="0"/>
                            </a:rPr>
                          </m:ctrlPr>
                        </m:sSupPr>
                        <m:e>
                          <m:r>
                            <a:rPr lang="en-US" sz="2000" b="1" i="0" smtClean="0">
                              <a:latin typeface="Cambria Math" panose="02040503050406030204" pitchFamily="18" charset="0"/>
                            </a:rPr>
                            <m:t>𝐬</m:t>
                          </m:r>
                        </m:e>
                        <m:sup>
                          <m:r>
                            <a:rPr lang="en-US" sz="2000" b="1" i="0" smtClean="0">
                              <a:latin typeface="Cambria Math" panose="02040503050406030204" pitchFamily="18" charset="0"/>
                            </a:rPr>
                            <m:t>𝟐</m:t>
                          </m:r>
                        </m:sup>
                      </m:sSup>
                    </m:oMath>
                  </m:oMathPara>
                </a14:m>
                <a:endParaRPr lang="en-BE" sz="2000" b="1" dirty="0"/>
              </a:p>
            </p:txBody>
          </p:sp>
        </mc:Choice>
        <mc:Fallback xmlns="">
          <p:sp>
            <p:nvSpPr>
              <p:cNvPr id="20" name="TextBox 19">
                <a:extLst>
                  <a:ext uri="{FF2B5EF4-FFF2-40B4-BE49-F238E27FC236}">
                    <a16:creationId xmlns:a16="http://schemas.microsoft.com/office/drawing/2014/main" id="{B680F8E9-431F-BBF2-1B05-BFBBE742D359}"/>
                  </a:ext>
                </a:extLst>
              </p:cNvPr>
              <p:cNvSpPr txBox="1">
                <a:spLocks noRot="1" noChangeAspect="1" noMove="1" noResize="1" noEditPoints="1" noAdjustHandles="1" noChangeArrowheads="1" noChangeShapeType="1" noTextEdit="1"/>
              </p:cNvSpPr>
              <p:nvPr/>
            </p:nvSpPr>
            <p:spPr>
              <a:xfrm>
                <a:off x="1203949" y="5816837"/>
                <a:ext cx="477247" cy="314766"/>
              </a:xfrm>
              <a:prstGeom prst="rect">
                <a:avLst/>
              </a:prstGeom>
              <a:blipFill>
                <a:blip r:embed="rId9"/>
                <a:stretch>
                  <a:fillRect l="-11392" r="-2532" b="-9615"/>
                </a:stretch>
              </a:blipFill>
            </p:spPr>
            <p:txBody>
              <a:bodyPr/>
              <a:lstStyle/>
              <a:p>
                <a:r>
                  <a:rPr lang="en-BE">
                    <a:noFill/>
                  </a:rPr>
                  <a:t> </a:t>
                </a:r>
              </a:p>
            </p:txBody>
          </p:sp>
        </mc:Fallback>
      </mc:AlternateContent>
      <p:cxnSp>
        <p:nvCxnSpPr>
          <p:cNvPr id="22" name="Straight Connector 21">
            <a:extLst>
              <a:ext uri="{FF2B5EF4-FFF2-40B4-BE49-F238E27FC236}">
                <a16:creationId xmlns:a16="http://schemas.microsoft.com/office/drawing/2014/main" id="{33BEF900-C6EF-5717-A4AF-DF5AC064A413}"/>
              </a:ext>
            </a:extLst>
          </p:cNvPr>
          <p:cNvCxnSpPr>
            <a:cxnSpLocks/>
          </p:cNvCxnSpPr>
          <p:nvPr/>
        </p:nvCxnSpPr>
        <p:spPr>
          <a:xfrm>
            <a:off x="1174403" y="3780940"/>
            <a:ext cx="3596144" cy="0"/>
          </a:xfrm>
          <a:prstGeom prst="line">
            <a:avLst/>
          </a:prstGeom>
          <a:ln w="38100">
            <a:solidFill>
              <a:schemeClr val="tx1"/>
            </a:solidFill>
            <a:prstDash val="sysDot"/>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FF5D3EA-E6A8-3D44-5624-5583626D11BB}"/>
                  </a:ext>
                </a:extLst>
              </p:cNvPr>
              <p:cNvSpPr txBox="1"/>
              <p:nvPr/>
            </p:nvSpPr>
            <p:spPr>
              <a:xfrm>
                <a:off x="3663407" y="4041716"/>
                <a:ext cx="954401" cy="58477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3200" b="1">
                          <a:latin typeface="Cambria Math" panose="02040503050406030204" pitchFamily="18" charset="0"/>
                        </a:rPr>
                        <m:t>𝐒𝐫</m:t>
                      </m:r>
                    </m:oMath>
                  </m:oMathPara>
                </a14:m>
                <a:endParaRPr lang="en-BE" sz="3200" b="1" dirty="0"/>
              </a:p>
            </p:txBody>
          </p:sp>
        </mc:Choice>
        <mc:Fallback xmlns="">
          <p:sp>
            <p:nvSpPr>
              <p:cNvPr id="23" name="TextBox 22">
                <a:extLst>
                  <a:ext uri="{FF2B5EF4-FFF2-40B4-BE49-F238E27FC236}">
                    <a16:creationId xmlns:a16="http://schemas.microsoft.com/office/drawing/2014/main" id="{FFF5D3EA-E6A8-3D44-5624-5583626D11BB}"/>
                  </a:ext>
                </a:extLst>
              </p:cNvPr>
              <p:cNvSpPr txBox="1">
                <a:spLocks noRot="1" noChangeAspect="1" noMove="1" noResize="1" noEditPoints="1" noAdjustHandles="1" noChangeArrowheads="1" noChangeShapeType="1" noTextEdit="1"/>
              </p:cNvSpPr>
              <p:nvPr/>
            </p:nvSpPr>
            <p:spPr>
              <a:xfrm>
                <a:off x="3663407" y="4041716"/>
                <a:ext cx="954401" cy="584775"/>
              </a:xfrm>
              <a:prstGeom prst="rect">
                <a:avLst/>
              </a:prstGeom>
              <a:blipFill>
                <a:blip r:embed="rId10"/>
                <a:stretch>
                  <a:fillRect/>
                </a:stretch>
              </a:blipFill>
            </p:spPr>
            <p:txBody>
              <a:bodyPr/>
              <a:lstStyle/>
              <a:p>
                <a:r>
                  <a:rPr lang="en-BE">
                    <a:noFill/>
                  </a:rPr>
                  <a:t> </a:t>
                </a:r>
              </a:p>
            </p:txBody>
          </p:sp>
        </mc:Fallback>
      </mc:AlternateContent>
      <p:cxnSp>
        <p:nvCxnSpPr>
          <p:cNvPr id="24" name="Straight Connector 23">
            <a:extLst>
              <a:ext uri="{FF2B5EF4-FFF2-40B4-BE49-F238E27FC236}">
                <a16:creationId xmlns:a16="http://schemas.microsoft.com/office/drawing/2014/main" id="{8DAEDE2E-E7DB-D051-4FEA-6A6F03921863}"/>
              </a:ext>
            </a:extLst>
          </p:cNvPr>
          <p:cNvCxnSpPr>
            <a:cxnSpLocks/>
          </p:cNvCxnSpPr>
          <p:nvPr/>
        </p:nvCxnSpPr>
        <p:spPr>
          <a:xfrm flipV="1">
            <a:off x="2284450" y="3566668"/>
            <a:ext cx="378" cy="1211882"/>
          </a:xfrm>
          <a:prstGeom prst="line">
            <a:avLst/>
          </a:prstGeom>
          <a:ln w="38100">
            <a:solidFill>
              <a:srgbClr val="8A3AB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9699630-1068-C7CA-891B-797E44A12275}"/>
              </a:ext>
            </a:extLst>
          </p:cNvPr>
          <p:cNvCxnSpPr>
            <a:cxnSpLocks/>
          </p:cNvCxnSpPr>
          <p:nvPr/>
        </p:nvCxnSpPr>
        <p:spPr>
          <a:xfrm>
            <a:off x="1850099" y="4770779"/>
            <a:ext cx="922421" cy="777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E79B8F11-487A-E21D-350E-5D328AD4EBCC}"/>
              </a:ext>
            </a:extLst>
          </p:cNvPr>
          <p:cNvCxnSpPr>
            <a:cxnSpLocks/>
          </p:cNvCxnSpPr>
          <p:nvPr/>
        </p:nvCxnSpPr>
        <p:spPr>
          <a:xfrm>
            <a:off x="1850099" y="5966449"/>
            <a:ext cx="922421" cy="777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9E2B53C-967F-830C-9521-76BE1082FB44}"/>
                  </a:ext>
                </a:extLst>
              </p:cNvPr>
              <p:cNvSpPr txBox="1"/>
              <p:nvPr/>
            </p:nvSpPr>
            <p:spPr>
              <a:xfrm>
                <a:off x="848634" y="1119295"/>
                <a:ext cx="954401" cy="58477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BE" sz="3200" b="1" i="1" smtClean="0">
                              <a:latin typeface="Cambria Math" panose="02040503050406030204" pitchFamily="18" charset="0"/>
                            </a:rPr>
                          </m:ctrlPr>
                        </m:sSupPr>
                        <m:e>
                          <m:r>
                            <a:rPr lang="en-US" sz="3200" b="1" i="0" smtClean="0">
                              <a:latin typeface="Cambria Math" panose="02040503050406030204" pitchFamily="18" charset="0"/>
                            </a:rPr>
                            <m:t>𝐒𝐫</m:t>
                          </m:r>
                        </m:e>
                        <m:sup>
                          <m:r>
                            <a:rPr lang="en-US" sz="3200" b="1" i="0" smtClean="0">
                              <a:latin typeface="Cambria Math" panose="02040503050406030204" pitchFamily="18" charset="0"/>
                            </a:rPr>
                            <m:t>+</m:t>
                          </m:r>
                        </m:sup>
                      </m:sSup>
                    </m:oMath>
                  </m:oMathPara>
                </a14:m>
                <a:endParaRPr lang="en-BE" sz="3200" b="1" dirty="0"/>
              </a:p>
            </p:txBody>
          </p:sp>
        </mc:Choice>
        <mc:Fallback xmlns="">
          <p:sp>
            <p:nvSpPr>
              <p:cNvPr id="32" name="TextBox 31">
                <a:extLst>
                  <a:ext uri="{FF2B5EF4-FFF2-40B4-BE49-F238E27FC236}">
                    <a16:creationId xmlns:a16="http://schemas.microsoft.com/office/drawing/2014/main" id="{19E2B53C-967F-830C-9521-76BE1082FB44}"/>
                  </a:ext>
                </a:extLst>
              </p:cNvPr>
              <p:cNvSpPr txBox="1">
                <a:spLocks noRot="1" noChangeAspect="1" noMove="1" noResize="1" noEditPoints="1" noAdjustHandles="1" noChangeArrowheads="1" noChangeShapeType="1" noTextEdit="1"/>
              </p:cNvSpPr>
              <p:nvPr/>
            </p:nvSpPr>
            <p:spPr>
              <a:xfrm>
                <a:off x="848634" y="1119295"/>
                <a:ext cx="954401" cy="584775"/>
              </a:xfrm>
              <a:prstGeom prst="rect">
                <a:avLst/>
              </a:prstGeom>
              <a:blipFill>
                <a:blip r:embed="rId11"/>
                <a:stretch>
                  <a:fillRect/>
                </a:stretch>
              </a:blipFill>
            </p:spPr>
            <p:txBody>
              <a:bodyPr/>
              <a:lstStyle/>
              <a:p>
                <a:r>
                  <a:rPr lang="en-BE">
                    <a:noFill/>
                  </a:rPr>
                  <a:t> </a:t>
                </a:r>
              </a:p>
            </p:txBody>
          </p:sp>
        </mc:Fallback>
      </mc:AlternateContent>
    </p:spTree>
    <p:extLst>
      <p:ext uri="{BB962C8B-B14F-4D97-AF65-F5344CB8AC3E}">
        <p14:creationId xmlns:p14="http://schemas.microsoft.com/office/powerpoint/2010/main" val="3233540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9E81C-63F0-1857-01BB-7F41DE4DA59F}"/>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70A57EB-EE1E-4187-FD6C-CC5CF0F0C020}"/>
              </a:ext>
            </a:extLst>
          </p:cNvPr>
          <p:cNvSpPr>
            <a:spLocks noGrp="1"/>
          </p:cNvSpPr>
          <p:nvPr>
            <p:ph type="sldNum" sz="quarter" idx="12"/>
          </p:nvPr>
        </p:nvSpPr>
        <p:spPr/>
        <p:txBody>
          <a:bodyPr/>
          <a:lstStyle/>
          <a:p>
            <a:fld id="{0A297500-7527-634B-90F4-69D0994C32B4}" type="slidenum">
              <a:rPr lang="nl-NL" smtClean="0"/>
              <a:pPr/>
              <a:t>21</a:t>
            </a:fld>
            <a:endParaRPr lang="nl-NL"/>
          </a:p>
        </p:txBody>
      </p:sp>
      <p:sp>
        <p:nvSpPr>
          <p:cNvPr id="14" name="Title 1">
            <a:extLst>
              <a:ext uri="{FF2B5EF4-FFF2-40B4-BE49-F238E27FC236}">
                <a16:creationId xmlns:a16="http://schemas.microsoft.com/office/drawing/2014/main" id="{1CF67AFF-400D-D58F-0646-B1BC365694C5}"/>
              </a:ext>
            </a:extLst>
          </p:cNvPr>
          <p:cNvSpPr>
            <a:spLocks noGrp="1"/>
          </p:cNvSpPr>
          <p:nvPr>
            <p:ph type="title"/>
          </p:nvPr>
        </p:nvSpPr>
        <p:spPr>
          <a:xfrm>
            <a:off x="576000" y="301681"/>
            <a:ext cx="11297232" cy="850464"/>
          </a:xfrm>
        </p:spPr>
        <p:txBody>
          <a:bodyPr>
            <a:noAutofit/>
          </a:bodyPr>
          <a:lstStyle/>
          <a:p>
            <a:r>
              <a:rPr lang="en-US" sz="3200" dirty="0"/>
              <a:t>Current focus BICEPS</a:t>
            </a:r>
            <a:endParaRPr lang="nl-NL" sz="3200" dirty="0"/>
          </a:p>
        </p:txBody>
      </p:sp>
      <p:sp>
        <p:nvSpPr>
          <p:cNvPr id="6" name="Footer Placeholder 3">
            <a:extLst>
              <a:ext uri="{FF2B5EF4-FFF2-40B4-BE49-F238E27FC236}">
                <a16:creationId xmlns:a16="http://schemas.microsoft.com/office/drawing/2014/main" id="{4157710A-D99F-240A-5F0D-978C0497CAD4}"/>
              </a:ext>
            </a:extLst>
          </p:cNvPr>
          <p:cNvSpPr txBox="1">
            <a:spLocks/>
          </p:cNvSpPr>
          <p:nvPr/>
        </p:nvSpPr>
        <p:spPr>
          <a:xfrm>
            <a:off x="1244139" y="6210000"/>
            <a:ext cx="4993200" cy="648000"/>
          </a:xfrm>
          <a:prstGeom prst="rect">
            <a:avLst/>
          </a:prstGeom>
        </p:spPr>
        <p:txBody>
          <a:bodyPr vert="horz" lIns="0" tIns="0" rIns="180000" bIns="0" rtlCol="0" anchor="ctr"/>
          <a:lstStyle>
            <a:defPPr>
              <a:defRPr lang="nl-NL"/>
            </a:defPPr>
            <a:lvl1pPr marL="0" algn="r"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nl-NL" dirty="0"/>
              <a:t>Robbe Van Duyse</a:t>
            </a:r>
          </a:p>
        </p:txBody>
      </p:sp>
      <p:sp>
        <p:nvSpPr>
          <p:cNvPr id="7" name="Footer Placeholder 3">
            <a:extLst>
              <a:ext uri="{FF2B5EF4-FFF2-40B4-BE49-F238E27FC236}">
                <a16:creationId xmlns:a16="http://schemas.microsoft.com/office/drawing/2014/main" id="{84CECEE7-3C6F-AF12-3B8B-757CF4C97621}"/>
              </a:ext>
            </a:extLst>
          </p:cNvPr>
          <p:cNvSpPr>
            <a:spLocks noGrp="1"/>
          </p:cNvSpPr>
          <p:nvPr>
            <p:ph type="ftr" sz="quarter" idx="11"/>
          </p:nvPr>
        </p:nvSpPr>
        <p:spPr>
          <a:xfrm>
            <a:off x="6033600" y="6210000"/>
            <a:ext cx="4993200" cy="648000"/>
          </a:xfrm>
        </p:spPr>
        <p:txBody>
          <a:bodyPr/>
          <a:lstStyle/>
          <a:p>
            <a:r>
              <a:rPr lang="nl-NL" dirty="0" err="1"/>
              <a:t>Institute</a:t>
            </a:r>
            <a:r>
              <a:rPr lang="nl-NL" dirty="0"/>
              <a:t> </a:t>
            </a:r>
            <a:r>
              <a:rPr lang="nl-NL" dirty="0" err="1"/>
              <a:t>for</a:t>
            </a:r>
            <a:r>
              <a:rPr lang="nl-NL" dirty="0"/>
              <a:t> </a:t>
            </a:r>
            <a:r>
              <a:rPr lang="nl-NL" dirty="0" err="1"/>
              <a:t>Nuclear</a:t>
            </a:r>
            <a:r>
              <a:rPr lang="nl-NL" dirty="0"/>
              <a:t> </a:t>
            </a:r>
            <a:r>
              <a:rPr lang="nl-NL" dirty="0" err="1"/>
              <a:t>and</a:t>
            </a:r>
            <a:r>
              <a:rPr lang="nl-NL" dirty="0"/>
              <a:t> </a:t>
            </a:r>
            <a:r>
              <a:rPr lang="nl-NL" dirty="0" err="1"/>
              <a:t>Radiation</a:t>
            </a:r>
            <a:r>
              <a:rPr lang="nl-NL" dirty="0"/>
              <a:t> </a:t>
            </a:r>
            <a:r>
              <a:rPr lang="nl-NL" dirty="0" err="1"/>
              <a:t>Physics</a:t>
            </a:r>
            <a:r>
              <a:rPr lang="nl-NL" dirty="0"/>
              <a:t>, KU Leuven</a:t>
            </a:r>
          </a:p>
        </p:txBody>
      </p:sp>
      <p:pic>
        <p:nvPicPr>
          <p:cNvPr id="30" name="Picture 29" descr="A close up of a machine&#10;&#10;AI-generated content may be incorrect.">
            <a:extLst>
              <a:ext uri="{FF2B5EF4-FFF2-40B4-BE49-F238E27FC236}">
                <a16:creationId xmlns:a16="http://schemas.microsoft.com/office/drawing/2014/main" id="{69CAE7EA-4298-7299-62E0-7E2C0FB13D47}"/>
              </a:ext>
            </a:extLst>
          </p:cNvPr>
          <p:cNvPicPr>
            <a:picLocks noChangeAspect="1"/>
          </p:cNvPicPr>
          <p:nvPr/>
        </p:nvPicPr>
        <p:blipFill>
          <a:blip r:embed="rId3"/>
          <a:srcRect l="8385" r="9143" b="8409"/>
          <a:stretch>
            <a:fillRect/>
          </a:stretch>
        </p:blipFill>
        <p:spPr>
          <a:xfrm>
            <a:off x="7777778" y="659019"/>
            <a:ext cx="2689412" cy="2159662"/>
          </a:xfrm>
          <a:prstGeom prst="rect">
            <a:avLst/>
          </a:prstGeom>
        </p:spPr>
      </p:pic>
      <p:sp>
        <p:nvSpPr>
          <p:cNvPr id="4" name="Oval 3">
            <a:extLst>
              <a:ext uri="{FF2B5EF4-FFF2-40B4-BE49-F238E27FC236}">
                <a16:creationId xmlns:a16="http://schemas.microsoft.com/office/drawing/2014/main" id="{6AB3D18B-4903-68C7-3533-598927E174C0}"/>
              </a:ext>
            </a:extLst>
          </p:cNvPr>
          <p:cNvSpPr/>
          <p:nvPr/>
        </p:nvSpPr>
        <p:spPr>
          <a:xfrm>
            <a:off x="8504626" y="3792189"/>
            <a:ext cx="512298" cy="485937"/>
          </a:xfrm>
          <a:prstGeom prst="ellipse">
            <a:avLst/>
          </a:prstGeom>
          <a:solidFill>
            <a:schemeClr val="bg1">
              <a:lumMod val="65000"/>
            </a:schemeClr>
          </a:solid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8" name="Oval 7">
            <a:extLst>
              <a:ext uri="{FF2B5EF4-FFF2-40B4-BE49-F238E27FC236}">
                <a16:creationId xmlns:a16="http://schemas.microsoft.com/office/drawing/2014/main" id="{C0BFD6BD-2539-4FC9-06D7-FE68686F11B0}"/>
              </a:ext>
            </a:extLst>
          </p:cNvPr>
          <p:cNvSpPr/>
          <p:nvPr/>
        </p:nvSpPr>
        <p:spPr>
          <a:xfrm>
            <a:off x="8504626" y="4834217"/>
            <a:ext cx="512298" cy="485937"/>
          </a:xfrm>
          <a:prstGeom prst="ellipse">
            <a:avLst/>
          </a:prstGeom>
          <a:solidFill>
            <a:schemeClr val="accent5">
              <a:lumMod val="40000"/>
              <a:lumOff val="60000"/>
            </a:schemeClr>
          </a:solidFill>
          <a:ln w="28575">
            <a:solidFill>
              <a:srgbClr val="E1001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32" name="Oval 31">
            <a:extLst>
              <a:ext uri="{FF2B5EF4-FFF2-40B4-BE49-F238E27FC236}">
                <a16:creationId xmlns:a16="http://schemas.microsoft.com/office/drawing/2014/main" id="{7F3B2C2B-5827-F39A-208D-E767DEF1A920}"/>
              </a:ext>
            </a:extLst>
          </p:cNvPr>
          <p:cNvSpPr/>
          <p:nvPr/>
        </p:nvSpPr>
        <p:spPr>
          <a:xfrm>
            <a:off x="9571863" y="4834218"/>
            <a:ext cx="512298" cy="485937"/>
          </a:xfrm>
          <a:prstGeom prst="ellipse">
            <a:avLst/>
          </a:prstGeom>
          <a:solidFill>
            <a:schemeClr val="bg1">
              <a:lumMod val="65000"/>
            </a:schemeClr>
          </a:solid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33" name="Oval 32">
            <a:extLst>
              <a:ext uri="{FF2B5EF4-FFF2-40B4-BE49-F238E27FC236}">
                <a16:creationId xmlns:a16="http://schemas.microsoft.com/office/drawing/2014/main" id="{099FE34D-4909-7BCD-C280-5148D1107FAC}"/>
              </a:ext>
            </a:extLst>
          </p:cNvPr>
          <p:cNvSpPr/>
          <p:nvPr/>
        </p:nvSpPr>
        <p:spPr>
          <a:xfrm>
            <a:off x="9571863" y="3792189"/>
            <a:ext cx="512298" cy="485937"/>
          </a:xfrm>
          <a:prstGeom prst="ellipse">
            <a:avLst/>
          </a:prstGeom>
          <a:solidFill>
            <a:schemeClr val="accent5">
              <a:lumMod val="40000"/>
              <a:lumOff val="60000"/>
            </a:schemeClr>
          </a:solidFill>
          <a:ln w="28575">
            <a:solidFill>
              <a:srgbClr val="E1001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58" name="TextBox 57">
            <a:extLst>
              <a:ext uri="{FF2B5EF4-FFF2-40B4-BE49-F238E27FC236}">
                <a16:creationId xmlns:a16="http://schemas.microsoft.com/office/drawing/2014/main" id="{2952B524-1400-6A5D-4192-E7179D497F2B}"/>
              </a:ext>
            </a:extLst>
          </p:cNvPr>
          <p:cNvSpPr txBox="1"/>
          <p:nvPr/>
        </p:nvSpPr>
        <p:spPr>
          <a:xfrm>
            <a:off x="7978806" y="3093724"/>
            <a:ext cx="2488384" cy="461665"/>
          </a:xfrm>
          <a:prstGeom prst="rect">
            <a:avLst/>
          </a:prstGeom>
          <a:noFill/>
        </p:spPr>
        <p:txBody>
          <a:bodyPr wrap="square" rtlCol="0">
            <a:spAutoFit/>
          </a:bodyPr>
          <a:lstStyle/>
          <a:p>
            <a:pPr algn="ctr"/>
            <a:r>
              <a:rPr lang="en-US" sz="2400" b="1" dirty="0">
                <a:solidFill>
                  <a:srgbClr val="000000"/>
                </a:solidFill>
              </a:rPr>
              <a:t>Linear Paul trap</a:t>
            </a:r>
            <a:endParaRPr lang="en-US" sz="2400" dirty="0">
              <a:solidFill>
                <a:srgbClr val="000000"/>
              </a:solidFill>
            </a:endParaRPr>
          </a:p>
        </p:txBody>
      </p:sp>
      <p:sp>
        <p:nvSpPr>
          <p:cNvPr id="59" name="Oval 58">
            <a:extLst>
              <a:ext uri="{FF2B5EF4-FFF2-40B4-BE49-F238E27FC236}">
                <a16:creationId xmlns:a16="http://schemas.microsoft.com/office/drawing/2014/main" id="{F45940FA-3450-0BE6-593F-CC5D34156BCC}"/>
              </a:ext>
            </a:extLst>
          </p:cNvPr>
          <p:cNvSpPr/>
          <p:nvPr/>
        </p:nvSpPr>
        <p:spPr>
          <a:xfrm>
            <a:off x="9571863" y="5534006"/>
            <a:ext cx="165093" cy="154491"/>
          </a:xfrm>
          <a:prstGeom prst="ellipse">
            <a:avLst/>
          </a:prstGeom>
          <a:solidFill>
            <a:srgbClr val="82CAE9"/>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60" name="Oval 59">
            <a:extLst>
              <a:ext uri="{FF2B5EF4-FFF2-40B4-BE49-F238E27FC236}">
                <a16:creationId xmlns:a16="http://schemas.microsoft.com/office/drawing/2014/main" id="{FD68C33D-37B0-968E-2329-5699E6AE50AD}"/>
              </a:ext>
            </a:extLst>
          </p:cNvPr>
          <p:cNvSpPr/>
          <p:nvPr/>
        </p:nvSpPr>
        <p:spPr>
          <a:xfrm>
            <a:off x="8760775" y="5534006"/>
            <a:ext cx="165093" cy="154491"/>
          </a:xfrm>
          <a:prstGeom prst="ellipse">
            <a:avLst/>
          </a:prstGeom>
          <a:solidFill>
            <a:srgbClr val="82CAE9"/>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cxnSp>
        <p:nvCxnSpPr>
          <p:cNvPr id="61" name="Straight Connector 60">
            <a:extLst>
              <a:ext uri="{FF2B5EF4-FFF2-40B4-BE49-F238E27FC236}">
                <a16:creationId xmlns:a16="http://schemas.microsoft.com/office/drawing/2014/main" id="{07ED518A-9BEE-C3BA-8184-FACEED013AE8}"/>
              </a:ext>
            </a:extLst>
          </p:cNvPr>
          <p:cNvCxnSpPr>
            <a:cxnSpLocks/>
          </p:cNvCxnSpPr>
          <p:nvPr/>
        </p:nvCxnSpPr>
        <p:spPr>
          <a:xfrm>
            <a:off x="8504626" y="3792189"/>
            <a:ext cx="1579535" cy="1527966"/>
          </a:xfrm>
          <a:prstGeom prst="line">
            <a:avLst/>
          </a:prstGeom>
          <a:ln w="38100">
            <a:solidFill>
              <a:srgbClr val="000000">
                <a:alpha val="60000"/>
              </a:srgbClr>
            </a:solidFill>
            <a:prstDash val="sysDot"/>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711450F7-D04A-ED81-F406-3F0B624918D8}"/>
              </a:ext>
            </a:extLst>
          </p:cNvPr>
          <p:cNvCxnSpPr>
            <a:cxnSpLocks/>
          </p:cNvCxnSpPr>
          <p:nvPr/>
        </p:nvCxnSpPr>
        <p:spPr>
          <a:xfrm flipV="1">
            <a:off x="8504626" y="3792189"/>
            <a:ext cx="1579535" cy="1527966"/>
          </a:xfrm>
          <a:prstGeom prst="line">
            <a:avLst/>
          </a:prstGeom>
          <a:ln w="38100">
            <a:solidFill>
              <a:srgbClr val="000000">
                <a:alpha val="60000"/>
              </a:srgbClr>
            </a:solidFill>
            <a:prstDash val="sysDot"/>
          </a:ln>
        </p:spPr>
        <p:style>
          <a:lnRef idx="2">
            <a:schemeClr val="accent1"/>
          </a:lnRef>
          <a:fillRef idx="0">
            <a:schemeClr val="accent1"/>
          </a:fillRef>
          <a:effectRef idx="1">
            <a:schemeClr val="accent1"/>
          </a:effectRef>
          <a:fontRef idx="minor">
            <a:schemeClr val="tx1"/>
          </a:fontRef>
        </p:style>
      </p:cxnSp>
      <p:sp>
        <p:nvSpPr>
          <p:cNvPr id="70" name="Oval 69">
            <a:extLst>
              <a:ext uri="{FF2B5EF4-FFF2-40B4-BE49-F238E27FC236}">
                <a16:creationId xmlns:a16="http://schemas.microsoft.com/office/drawing/2014/main" id="{ED5CC4A0-219C-5A93-2D9F-8D6EBD5986C0}"/>
              </a:ext>
            </a:extLst>
          </p:cNvPr>
          <p:cNvSpPr/>
          <p:nvPr/>
        </p:nvSpPr>
        <p:spPr>
          <a:xfrm>
            <a:off x="7979517" y="3975950"/>
            <a:ext cx="165093" cy="154491"/>
          </a:xfrm>
          <a:prstGeom prst="ellipse">
            <a:avLst/>
          </a:prstGeom>
          <a:solidFill>
            <a:srgbClr val="82CAE9"/>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71" name="Oval 70">
            <a:extLst>
              <a:ext uri="{FF2B5EF4-FFF2-40B4-BE49-F238E27FC236}">
                <a16:creationId xmlns:a16="http://schemas.microsoft.com/office/drawing/2014/main" id="{2803E58B-1560-991F-A987-90B438B0A53C}"/>
              </a:ext>
            </a:extLst>
          </p:cNvPr>
          <p:cNvSpPr/>
          <p:nvPr/>
        </p:nvSpPr>
        <p:spPr>
          <a:xfrm>
            <a:off x="7979517" y="5065707"/>
            <a:ext cx="165093" cy="154491"/>
          </a:xfrm>
          <a:prstGeom prst="ellipse">
            <a:avLst/>
          </a:prstGeom>
          <a:solidFill>
            <a:srgbClr val="82CAE9"/>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75" name="TextBox 74">
            <a:extLst>
              <a:ext uri="{FF2B5EF4-FFF2-40B4-BE49-F238E27FC236}">
                <a16:creationId xmlns:a16="http://schemas.microsoft.com/office/drawing/2014/main" id="{D1602B34-A7C0-6F81-401A-C7C370E02EFB}"/>
              </a:ext>
            </a:extLst>
          </p:cNvPr>
          <p:cNvSpPr txBox="1"/>
          <p:nvPr/>
        </p:nvSpPr>
        <p:spPr>
          <a:xfrm>
            <a:off x="5461303" y="4556172"/>
            <a:ext cx="2488384" cy="830997"/>
          </a:xfrm>
          <a:prstGeom prst="rect">
            <a:avLst/>
          </a:prstGeom>
          <a:noFill/>
        </p:spPr>
        <p:txBody>
          <a:bodyPr wrap="square" rtlCol="0">
            <a:spAutoFit/>
          </a:bodyPr>
          <a:lstStyle/>
          <a:p>
            <a:pPr algn="ctr"/>
            <a:r>
              <a:rPr lang="en-US" sz="2400" b="1" dirty="0">
                <a:solidFill>
                  <a:srgbClr val="0070C0"/>
                </a:solidFill>
              </a:rPr>
              <a:t>Compensation electrodes</a:t>
            </a:r>
          </a:p>
        </p:txBody>
      </p:sp>
      <p:sp>
        <p:nvSpPr>
          <p:cNvPr id="76" name="TextBox 75">
            <a:extLst>
              <a:ext uri="{FF2B5EF4-FFF2-40B4-BE49-F238E27FC236}">
                <a16:creationId xmlns:a16="http://schemas.microsoft.com/office/drawing/2014/main" id="{9B657A6D-5DF9-19B0-9AE0-E27558725A72}"/>
              </a:ext>
            </a:extLst>
          </p:cNvPr>
          <p:cNvSpPr txBox="1"/>
          <p:nvPr/>
        </p:nvSpPr>
        <p:spPr>
          <a:xfrm>
            <a:off x="837599" y="1599975"/>
            <a:ext cx="5703049" cy="2677656"/>
          </a:xfrm>
          <a:prstGeom prst="rect">
            <a:avLst/>
          </a:prstGeom>
          <a:noFill/>
        </p:spPr>
        <p:txBody>
          <a:bodyPr wrap="square">
            <a:spAutoFit/>
          </a:bodyPr>
          <a:lstStyle/>
          <a:p>
            <a:r>
              <a:rPr lang="en-US" sz="2400" dirty="0">
                <a:sym typeface="Wingdings" panose="05000000000000000000" pitchFamily="2" charset="2"/>
              </a:rPr>
              <a:t>Mismatch RF and DC center of trap causes huge micromotion  Can easily add 1000s of K</a:t>
            </a:r>
          </a:p>
          <a:p>
            <a:endParaRPr lang="en-US" sz="2400" dirty="0">
              <a:sym typeface="Wingdings" panose="05000000000000000000" pitchFamily="2" charset="2"/>
            </a:endParaRPr>
          </a:p>
          <a:p>
            <a:r>
              <a:rPr lang="en-US" sz="2400" dirty="0">
                <a:sym typeface="Wingdings" panose="05000000000000000000" pitchFamily="2" charset="2"/>
              </a:rPr>
              <a:t>Focus on </a:t>
            </a:r>
            <a:r>
              <a:rPr lang="en-US" sz="2400" b="1" dirty="0">
                <a:sym typeface="Wingdings" panose="05000000000000000000" pitchFamily="2" charset="2"/>
              </a:rPr>
              <a:t>micromotion compensation </a:t>
            </a:r>
            <a:r>
              <a:rPr lang="en-US" sz="2400" dirty="0">
                <a:sym typeface="Wingdings" panose="05000000000000000000" pitchFamily="2" charset="2"/>
              </a:rPr>
              <a:t> off-axis compensation electrodes for DC center</a:t>
            </a:r>
          </a:p>
        </p:txBody>
      </p:sp>
    </p:spTree>
    <p:extLst>
      <p:ext uri="{BB962C8B-B14F-4D97-AF65-F5344CB8AC3E}">
        <p14:creationId xmlns:p14="http://schemas.microsoft.com/office/powerpoint/2010/main" val="38473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A8A9E-E9A8-C1A6-7627-B641A22C29F8}"/>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D7F84CF1-9FE5-A31C-BE98-CC207C1D1177}"/>
              </a:ext>
            </a:extLst>
          </p:cNvPr>
          <p:cNvSpPr/>
          <p:nvPr/>
        </p:nvSpPr>
        <p:spPr>
          <a:xfrm>
            <a:off x="8387779" y="2994660"/>
            <a:ext cx="2264981" cy="3139459"/>
          </a:xfrm>
          <a:prstGeom prst="rect">
            <a:avLst/>
          </a:prstGeom>
          <a:solidFill>
            <a:srgbClr val="82CAE9">
              <a:alpha val="40000"/>
            </a:srgbClr>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5" name="Slide Number Placeholder 4">
            <a:extLst>
              <a:ext uri="{FF2B5EF4-FFF2-40B4-BE49-F238E27FC236}">
                <a16:creationId xmlns:a16="http://schemas.microsoft.com/office/drawing/2014/main" id="{3B58AEC5-A3C5-5D11-1418-4AF8C043412A}"/>
              </a:ext>
            </a:extLst>
          </p:cNvPr>
          <p:cNvSpPr>
            <a:spLocks noGrp="1"/>
          </p:cNvSpPr>
          <p:nvPr>
            <p:ph type="sldNum" sz="quarter" idx="12"/>
          </p:nvPr>
        </p:nvSpPr>
        <p:spPr/>
        <p:txBody>
          <a:bodyPr/>
          <a:lstStyle/>
          <a:p>
            <a:fld id="{0A297500-7527-634B-90F4-69D0994C32B4}" type="slidenum">
              <a:rPr lang="nl-NL" smtClean="0"/>
              <a:pPr/>
              <a:t>22</a:t>
            </a:fld>
            <a:endParaRPr lang="nl-NL"/>
          </a:p>
        </p:txBody>
      </p:sp>
      <p:sp>
        <p:nvSpPr>
          <p:cNvPr id="14" name="Title 1">
            <a:extLst>
              <a:ext uri="{FF2B5EF4-FFF2-40B4-BE49-F238E27FC236}">
                <a16:creationId xmlns:a16="http://schemas.microsoft.com/office/drawing/2014/main" id="{59C7C826-6892-BB4E-24C1-01A8FA8826E7}"/>
              </a:ext>
            </a:extLst>
          </p:cNvPr>
          <p:cNvSpPr>
            <a:spLocks noGrp="1"/>
          </p:cNvSpPr>
          <p:nvPr>
            <p:ph type="title"/>
          </p:nvPr>
        </p:nvSpPr>
        <p:spPr>
          <a:xfrm>
            <a:off x="576000" y="301681"/>
            <a:ext cx="11297232" cy="850464"/>
          </a:xfrm>
        </p:spPr>
        <p:txBody>
          <a:bodyPr>
            <a:noAutofit/>
          </a:bodyPr>
          <a:lstStyle/>
          <a:p>
            <a:r>
              <a:rPr lang="en-US" sz="3200" dirty="0"/>
              <a:t>Current focus BICEPS</a:t>
            </a:r>
            <a:endParaRPr lang="nl-NL" sz="3200" dirty="0"/>
          </a:p>
        </p:txBody>
      </p:sp>
      <p:sp>
        <p:nvSpPr>
          <p:cNvPr id="6" name="Footer Placeholder 3">
            <a:extLst>
              <a:ext uri="{FF2B5EF4-FFF2-40B4-BE49-F238E27FC236}">
                <a16:creationId xmlns:a16="http://schemas.microsoft.com/office/drawing/2014/main" id="{D693C4C5-E7A7-69CC-5BBC-640789E86DA0}"/>
              </a:ext>
            </a:extLst>
          </p:cNvPr>
          <p:cNvSpPr txBox="1">
            <a:spLocks/>
          </p:cNvSpPr>
          <p:nvPr/>
        </p:nvSpPr>
        <p:spPr>
          <a:xfrm>
            <a:off x="1244139" y="6210000"/>
            <a:ext cx="4993200" cy="648000"/>
          </a:xfrm>
          <a:prstGeom prst="rect">
            <a:avLst/>
          </a:prstGeom>
        </p:spPr>
        <p:txBody>
          <a:bodyPr vert="horz" lIns="0" tIns="0" rIns="180000" bIns="0" rtlCol="0" anchor="ctr"/>
          <a:lstStyle>
            <a:defPPr>
              <a:defRPr lang="nl-NL"/>
            </a:defPPr>
            <a:lvl1pPr marL="0" algn="r"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nl-NL" dirty="0"/>
              <a:t>Robbe Van Duyse</a:t>
            </a:r>
          </a:p>
        </p:txBody>
      </p:sp>
      <p:sp>
        <p:nvSpPr>
          <p:cNvPr id="7" name="Footer Placeholder 3">
            <a:extLst>
              <a:ext uri="{FF2B5EF4-FFF2-40B4-BE49-F238E27FC236}">
                <a16:creationId xmlns:a16="http://schemas.microsoft.com/office/drawing/2014/main" id="{8E75456B-B38C-36C7-A669-93A2F2223806}"/>
              </a:ext>
            </a:extLst>
          </p:cNvPr>
          <p:cNvSpPr>
            <a:spLocks noGrp="1"/>
          </p:cNvSpPr>
          <p:nvPr>
            <p:ph type="ftr" sz="quarter" idx="11"/>
          </p:nvPr>
        </p:nvSpPr>
        <p:spPr>
          <a:xfrm>
            <a:off x="6033600" y="6210000"/>
            <a:ext cx="4993200" cy="648000"/>
          </a:xfrm>
        </p:spPr>
        <p:txBody>
          <a:bodyPr/>
          <a:lstStyle/>
          <a:p>
            <a:r>
              <a:rPr lang="nl-NL" dirty="0" err="1"/>
              <a:t>Institute</a:t>
            </a:r>
            <a:r>
              <a:rPr lang="nl-NL" dirty="0"/>
              <a:t> </a:t>
            </a:r>
            <a:r>
              <a:rPr lang="nl-NL" dirty="0" err="1"/>
              <a:t>for</a:t>
            </a:r>
            <a:r>
              <a:rPr lang="nl-NL" dirty="0"/>
              <a:t> </a:t>
            </a:r>
            <a:r>
              <a:rPr lang="nl-NL" dirty="0" err="1"/>
              <a:t>Nuclear</a:t>
            </a:r>
            <a:r>
              <a:rPr lang="nl-NL" dirty="0"/>
              <a:t> </a:t>
            </a:r>
            <a:r>
              <a:rPr lang="nl-NL" dirty="0" err="1"/>
              <a:t>and</a:t>
            </a:r>
            <a:r>
              <a:rPr lang="nl-NL" dirty="0"/>
              <a:t> </a:t>
            </a:r>
            <a:r>
              <a:rPr lang="nl-NL" dirty="0" err="1"/>
              <a:t>Radiation</a:t>
            </a:r>
            <a:r>
              <a:rPr lang="nl-NL" dirty="0"/>
              <a:t> </a:t>
            </a:r>
            <a:r>
              <a:rPr lang="nl-NL" dirty="0" err="1"/>
              <a:t>Physics</a:t>
            </a:r>
            <a:r>
              <a:rPr lang="nl-NL" dirty="0"/>
              <a:t>, KU Leuven</a:t>
            </a:r>
          </a:p>
        </p:txBody>
      </p:sp>
      <p:pic>
        <p:nvPicPr>
          <p:cNvPr id="30" name="Picture 29" descr="A close up of a machine&#10;&#10;AI-generated content may be incorrect.">
            <a:extLst>
              <a:ext uri="{FF2B5EF4-FFF2-40B4-BE49-F238E27FC236}">
                <a16:creationId xmlns:a16="http://schemas.microsoft.com/office/drawing/2014/main" id="{149EF720-BF69-4CCA-8187-0F594EFFA7EE}"/>
              </a:ext>
            </a:extLst>
          </p:cNvPr>
          <p:cNvPicPr>
            <a:picLocks noChangeAspect="1"/>
          </p:cNvPicPr>
          <p:nvPr/>
        </p:nvPicPr>
        <p:blipFill>
          <a:blip r:embed="rId3"/>
          <a:srcRect l="8385" r="9143" b="8409"/>
          <a:stretch>
            <a:fillRect/>
          </a:stretch>
        </p:blipFill>
        <p:spPr>
          <a:xfrm>
            <a:off x="7777778" y="659019"/>
            <a:ext cx="2689412" cy="2159662"/>
          </a:xfrm>
          <a:prstGeom prst="rect">
            <a:avLst/>
          </a:prstGeom>
        </p:spPr>
      </p:pic>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AA7AAD76-B091-D3A3-855E-278734898351}"/>
                  </a:ext>
                </a:extLst>
              </p:cNvPr>
              <p:cNvSpPr txBox="1"/>
              <p:nvPr/>
            </p:nvSpPr>
            <p:spPr>
              <a:xfrm>
                <a:off x="837600" y="1090304"/>
                <a:ext cx="5196000" cy="2011128"/>
              </a:xfrm>
              <a:prstGeom prst="rect">
                <a:avLst/>
              </a:prstGeom>
              <a:noFill/>
            </p:spPr>
            <p:txBody>
              <a:bodyPr wrap="square">
                <a:spAutoFit/>
              </a:bodyPr>
              <a:lstStyle/>
              <a:p>
                <a:r>
                  <a:rPr lang="en-US" sz="2400" dirty="0">
                    <a:sym typeface="Wingdings" panose="05000000000000000000" pitchFamily="2" charset="2"/>
                  </a:rPr>
                  <a:t>Rabi Oscillations Zeeman Qubit</a:t>
                </a:r>
              </a:p>
              <a:p>
                <a:endParaRPr lang="en-US" sz="2400" dirty="0">
                  <a:sym typeface="Wingdings" panose="05000000000000000000" pitchFamily="2" charset="2"/>
                </a:endParaRPr>
              </a:p>
              <a:p>
                <a:r>
                  <a:rPr lang="en-US" sz="2400" dirty="0">
                    <a:sym typeface="Wingdings" panose="05000000000000000000" pitchFamily="2" charset="2"/>
                  </a:rPr>
                  <a:t> Apply short RF pulses, shelve from specific Zeeman state to </a:t>
                </a:r>
                <a14:m>
                  <m:oMath xmlns:m="http://schemas.openxmlformats.org/officeDocument/2006/math">
                    <m:sPre>
                      <m:sPrePr>
                        <m:ctrlPr>
                          <a:rPr lang="en-BE" sz="2400" i="1">
                            <a:latin typeface="Cambria Math" panose="02040503050406030204" pitchFamily="18" charset="0"/>
                          </a:rPr>
                        </m:ctrlPr>
                      </m:sPrePr>
                      <m:sub/>
                      <m:sup>
                        <m:r>
                          <a:rPr lang="en-US" sz="2400" b="0" i="1">
                            <a:latin typeface="Cambria Math" panose="02040503050406030204" pitchFamily="18" charset="0"/>
                          </a:rPr>
                          <m:t>2</m:t>
                        </m:r>
                      </m:sup>
                      <m:e>
                        <m:sSub>
                          <m:sSubPr>
                            <m:ctrlPr>
                              <a:rPr lang="en-BE" sz="2400" i="1">
                                <a:latin typeface="Cambria Math" panose="02040503050406030204" pitchFamily="18" charset="0"/>
                              </a:rPr>
                            </m:ctrlPr>
                          </m:sSubPr>
                          <m:e>
                            <m:r>
                              <a:rPr lang="en-US" sz="2400" b="0" i="1">
                                <a:latin typeface="Cambria Math" panose="02040503050406030204" pitchFamily="18" charset="0"/>
                              </a:rPr>
                              <m:t>𝐷</m:t>
                            </m:r>
                          </m:e>
                          <m:sub>
                            <m:r>
                              <a:rPr lang="en-US" sz="2400" b="0" i="1">
                                <a:latin typeface="Cambria Math" panose="02040503050406030204" pitchFamily="18" charset="0"/>
                              </a:rPr>
                              <m:t>5/2</m:t>
                            </m:r>
                          </m:sub>
                        </m:sSub>
                      </m:e>
                    </m:sPre>
                  </m:oMath>
                </a14:m>
                <a:endParaRPr lang="en-BE" sz="2400" dirty="0"/>
              </a:p>
              <a:p>
                <a:r>
                  <a:rPr lang="en-US" sz="2400" dirty="0">
                    <a:sym typeface="Wingdings" panose="05000000000000000000" pitchFamily="2" charset="2"/>
                  </a:rPr>
                  <a:t>(becomes dark ion)</a:t>
                </a:r>
              </a:p>
            </p:txBody>
          </p:sp>
        </mc:Choice>
        <mc:Fallback xmlns="">
          <p:sp>
            <p:nvSpPr>
              <p:cNvPr id="76" name="TextBox 75">
                <a:extLst>
                  <a:ext uri="{FF2B5EF4-FFF2-40B4-BE49-F238E27FC236}">
                    <a16:creationId xmlns:a16="http://schemas.microsoft.com/office/drawing/2014/main" id="{AA7AAD76-B091-D3A3-855E-278734898351}"/>
                  </a:ext>
                </a:extLst>
              </p:cNvPr>
              <p:cNvSpPr txBox="1">
                <a:spLocks noRot="1" noChangeAspect="1" noMove="1" noResize="1" noEditPoints="1" noAdjustHandles="1" noChangeArrowheads="1" noChangeShapeType="1" noTextEdit="1"/>
              </p:cNvSpPr>
              <p:nvPr/>
            </p:nvSpPr>
            <p:spPr>
              <a:xfrm>
                <a:off x="837600" y="1090304"/>
                <a:ext cx="5196000" cy="2011128"/>
              </a:xfrm>
              <a:prstGeom prst="rect">
                <a:avLst/>
              </a:prstGeom>
              <a:blipFill>
                <a:blip r:embed="rId4"/>
                <a:stretch>
                  <a:fillRect l="-1758" t="-2121" b="-5758"/>
                </a:stretch>
              </a:blipFill>
            </p:spPr>
            <p:txBody>
              <a:bodyPr/>
              <a:lstStyle/>
              <a:p>
                <a:r>
                  <a:rPr lang="en-BE">
                    <a:noFill/>
                  </a:rPr>
                  <a:t> </a:t>
                </a:r>
              </a:p>
            </p:txBody>
          </p:sp>
        </mc:Fallback>
      </mc:AlternateContent>
      <p:cxnSp>
        <p:nvCxnSpPr>
          <p:cNvPr id="2" name="Straight Connector 1">
            <a:extLst>
              <a:ext uri="{FF2B5EF4-FFF2-40B4-BE49-F238E27FC236}">
                <a16:creationId xmlns:a16="http://schemas.microsoft.com/office/drawing/2014/main" id="{72670D14-7A1E-40A6-2155-D010B213CB84}"/>
              </a:ext>
            </a:extLst>
          </p:cNvPr>
          <p:cNvCxnSpPr>
            <a:cxnSpLocks/>
          </p:cNvCxnSpPr>
          <p:nvPr/>
        </p:nvCxnSpPr>
        <p:spPr>
          <a:xfrm>
            <a:off x="7465358" y="4905194"/>
            <a:ext cx="922421" cy="777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53077B8-3D78-912E-80F2-04A2C1A77AE0}"/>
                  </a:ext>
                </a:extLst>
              </p:cNvPr>
              <p:cNvSpPr txBox="1"/>
              <p:nvPr/>
            </p:nvSpPr>
            <p:spPr>
              <a:xfrm>
                <a:off x="7069967" y="4223059"/>
                <a:ext cx="1210731" cy="533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lang="en-BE" sz="2400" b="1" i="1" smtClean="0">
                              <a:latin typeface="Cambria Math" panose="02040503050406030204" pitchFamily="18" charset="0"/>
                            </a:rPr>
                          </m:ctrlPr>
                        </m:sPrePr>
                        <m:sub/>
                        <m:sup>
                          <m:r>
                            <a:rPr lang="en-US" sz="2400" b="1" i="1" smtClean="0">
                              <a:latin typeface="Cambria Math" panose="02040503050406030204" pitchFamily="18" charset="0"/>
                            </a:rPr>
                            <m:t>𝟐</m:t>
                          </m:r>
                        </m:sup>
                        <m:e>
                          <m:sSub>
                            <m:sSubPr>
                              <m:ctrlPr>
                                <a:rPr lang="en-BE" sz="2400" b="1" i="1" smtClean="0">
                                  <a:latin typeface="Cambria Math" panose="02040503050406030204" pitchFamily="18" charset="0"/>
                                </a:rPr>
                              </m:ctrlPr>
                            </m:sSubPr>
                            <m:e>
                              <m:r>
                                <a:rPr lang="en-US" sz="2400" b="1" i="1" smtClean="0">
                                  <a:latin typeface="Cambria Math" panose="02040503050406030204" pitchFamily="18" charset="0"/>
                                </a:rPr>
                                <m:t>𝑺</m:t>
                              </m:r>
                            </m:e>
                            <m:sub>
                              <m:r>
                                <a:rPr lang="en-US" sz="2400" b="1" i="1" smtClean="0">
                                  <a:latin typeface="Cambria Math" panose="02040503050406030204" pitchFamily="18" charset="0"/>
                                </a:rPr>
                                <m:t>𝟏</m:t>
                              </m:r>
                              <m:r>
                                <a:rPr lang="en-US" sz="2400" b="1" i="1" smtClean="0">
                                  <a:latin typeface="Cambria Math" panose="02040503050406030204" pitchFamily="18" charset="0"/>
                                </a:rPr>
                                <m:t>/</m:t>
                              </m:r>
                              <m:r>
                                <a:rPr lang="en-US" sz="2400" b="1" i="1" smtClean="0">
                                  <a:latin typeface="Cambria Math" panose="02040503050406030204" pitchFamily="18" charset="0"/>
                                </a:rPr>
                                <m:t>𝟐</m:t>
                              </m:r>
                            </m:sub>
                          </m:sSub>
                        </m:e>
                      </m:sPre>
                    </m:oMath>
                  </m:oMathPara>
                </a14:m>
                <a:endParaRPr lang="en-BE" sz="2400" b="1" dirty="0"/>
              </a:p>
            </p:txBody>
          </p:sp>
        </mc:Choice>
        <mc:Fallback xmlns="">
          <p:sp>
            <p:nvSpPr>
              <p:cNvPr id="3" name="TextBox 2">
                <a:extLst>
                  <a:ext uri="{FF2B5EF4-FFF2-40B4-BE49-F238E27FC236}">
                    <a16:creationId xmlns:a16="http://schemas.microsoft.com/office/drawing/2014/main" id="{853077B8-3D78-912E-80F2-04A2C1A77AE0}"/>
                  </a:ext>
                </a:extLst>
              </p:cNvPr>
              <p:cNvSpPr txBox="1">
                <a:spLocks noRot="1" noChangeAspect="1" noMove="1" noResize="1" noEditPoints="1" noAdjustHandles="1" noChangeArrowheads="1" noChangeShapeType="1" noTextEdit="1"/>
              </p:cNvSpPr>
              <p:nvPr/>
            </p:nvSpPr>
            <p:spPr>
              <a:xfrm>
                <a:off x="7069967" y="4223059"/>
                <a:ext cx="1210731" cy="533800"/>
              </a:xfrm>
              <a:prstGeom prst="rect">
                <a:avLst/>
              </a:prstGeom>
              <a:blipFill>
                <a:blip r:embed="rId5"/>
                <a:stretch>
                  <a:fillRect/>
                </a:stretch>
              </a:blipFill>
            </p:spPr>
            <p:txBody>
              <a:bodyPr/>
              <a:lstStyle/>
              <a:p>
                <a:r>
                  <a:rPr lang="en-BE">
                    <a:noFill/>
                  </a:rPr>
                  <a:t> </a:t>
                </a:r>
              </a:p>
            </p:txBody>
          </p:sp>
        </mc:Fallback>
      </mc:AlternateContent>
      <p:sp>
        <p:nvSpPr>
          <p:cNvPr id="4" name="TextBox 3">
            <a:extLst>
              <a:ext uri="{FF2B5EF4-FFF2-40B4-BE49-F238E27FC236}">
                <a16:creationId xmlns:a16="http://schemas.microsoft.com/office/drawing/2014/main" id="{13ACBCF2-EAB5-7515-DFA5-EB1038C1E884}"/>
              </a:ext>
            </a:extLst>
          </p:cNvPr>
          <p:cNvSpPr txBox="1"/>
          <p:nvPr/>
        </p:nvSpPr>
        <p:spPr>
          <a:xfrm>
            <a:off x="6224616" y="4985301"/>
            <a:ext cx="2100735" cy="461665"/>
          </a:xfrm>
          <a:prstGeom prst="rect">
            <a:avLst/>
          </a:prstGeom>
          <a:noFill/>
        </p:spPr>
        <p:txBody>
          <a:bodyPr wrap="square">
            <a:spAutoFit/>
          </a:bodyPr>
          <a:lstStyle/>
          <a:p>
            <a:r>
              <a:rPr lang="en-US" sz="2400" dirty="0">
                <a:sym typeface="Wingdings" panose="05000000000000000000" pitchFamily="2" charset="2"/>
              </a:rPr>
              <a:t>Ground state</a:t>
            </a:r>
          </a:p>
        </p:txBody>
      </p:sp>
      <p:cxnSp>
        <p:nvCxnSpPr>
          <p:cNvPr id="8" name="Straight Connector 7">
            <a:extLst>
              <a:ext uri="{FF2B5EF4-FFF2-40B4-BE49-F238E27FC236}">
                <a16:creationId xmlns:a16="http://schemas.microsoft.com/office/drawing/2014/main" id="{0F9CED13-3B49-CC15-A421-35099A3EA336}"/>
              </a:ext>
            </a:extLst>
          </p:cNvPr>
          <p:cNvCxnSpPr>
            <a:cxnSpLocks/>
          </p:cNvCxnSpPr>
          <p:nvPr/>
        </p:nvCxnSpPr>
        <p:spPr>
          <a:xfrm>
            <a:off x="9274884" y="4066953"/>
            <a:ext cx="922421" cy="777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26E26BB-30E7-78A4-7AB3-9DE2664F0BB9}"/>
              </a:ext>
            </a:extLst>
          </p:cNvPr>
          <p:cNvCxnSpPr>
            <a:cxnSpLocks/>
          </p:cNvCxnSpPr>
          <p:nvPr/>
        </p:nvCxnSpPr>
        <p:spPr>
          <a:xfrm>
            <a:off x="9274884" y="5697545"/>
            <a:ext cx="922421" cy="777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190D29B-AC18-41DD-4D52-BBAF2198FBBE}"/>
              </a:ext>
            </a:extLst>
          </p:cNvPr>
          <p:cNvCxnSpPr>
            <a:cxnSpLocks/>
          </p:cNvCxnSpPr>
          <p:nvPr/>
        </p:nvCxnSpPr>
        <p:spPr>
          <a:xfrm flipV="1">
            <a:off x="8366263" y="4074724"/>
            <a:ext cx="908621" cy="838241"/>
          </a:xfrm>
          <a:prstGeom prst="line">
            <a:avLst/>
          </a:prstGeom>
          <a:ln w="38100">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9F157B2-E37E-ACBC-E98E-EB3603DF62F0}"/>
              </a:ext>
            </a:extLst>
          </p:cNvPr>
          <p:cNvCxnSpPr>
            <a:cxnSpLocks/>
          </p:cNvCxnSpPr>
          <p:nvPr/>
        </p:nvCxnSpPr>
        <p:spPr>
          <a:xfrm>
            <a:off x="8387779" y="4920736"/>
            <a:ext cx="887105" cy="776809"/>
          </a:xfrm>
          <a:prstGeom prst="line">
            <a:avLst/>
          </a:prstGeom>
          <a:ln w="38100">
            <a:solidFill>
              <a:schemeClr val="tx1"/>
            </a:solidFill>
            <a:prstDash val="sys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31BE6E6-F86C-6330-D9A2-C91BF0D82095}"/>
                  </a:ext>
                </a:extLst>
              </p:cNvPr>
              <p:cNvSpPr txBox="1"/>
              <p:nvPr/>
            </p:nvSpPr>
            <p:spPr>
              <a:xfrm>
                <a:off x="9220089" y="3570040"/>
                <a:ext cx="2100735" cy="461665"/>
              </a:xfrm>
              <a:prstGeom prst="rect">
                <a:avLst/>
              </a:prstGeom>
              <a:noFill/>
            </p:spPr>
            <p:txBody>
              <a:bodyPr wrap="square">
                <a:spAutoFit/>
              </a:bodyPr>
              <a:lstStyle/>
              <a:p>
                <a:r>
                  <a:rPr lang="en-US" sz="2400" b="1" dirty="0">
                    <a:sym typeface="Wingdings" panose="05000000000000000000" pitchFamily="2" charset="2"/>
                  </a:rPr>
                  <a:t>+</a:t>
                </a:r>
                <a14:m>
                  <m:oMath xmlns:m="http://schemas.openxmlformats.org/officeDocument/2006/math">
                    <m:f>
                      <m:fPr>
                        <m:type m:val="lin"/>
                        <m:ctrlPr>
                          <a:rPr lang="en-US" sz="2400" b="1" i="1" smtClean="0">
                            <a:latin typeface="Cambria Math" panose="02040503050406030204" pitchFamily="18" charset="0"/>
                            <a:sym typeface="Wingdings" panose="05000000000000000000" pitchFamily="2" charset="2"/>
                          </a:rPr>
                        </m:ctrlPr>
                      </m:fPr>
                      <m:num>
                        <m:r>
                          <a:rPr lang="en-US" sz="2400" b="1" i="1" smtClean="0">
                            <a:latin typeface="Cambria Math" panose="02040503050406030204" pitchFamily="18" charset="0"/>
                            <a:sym typeface="Wingdings" panose="05000000000000000000" pitchFamily="2" charset="2"/>
                          </a:rPr>
                          <m:t> </m:t>
                        </m:r>
                        <m:r>
                          <a:rPr lang="en-US" sz="2400" b="1" i="1" smtClean="0">
                            <a:latin typeface="Cambria Math" panose="02040503050406030204" pitchFamily="18" charset="0"/>
                            <a:sym typeface="Wingdings" panose="05000000000000000000" pitchFamily="2" charset="2"/>
                          </a:rPr>
                          <m:t>𝟏</m:t>
                        </m:r>
                      </m:num>
                      <m:den>
                        <m:r>
                          <a:rPr lang="en-US" sz="2400" b="1" i="1" smtClean="0">
                            <a:latin typeface="Cambria Math" panose="02040503050406030204" pitchFamily="18" charset="0"/>
                            <a:sym typeface="Wingdings" panose="05000000000000000000" pitchFamily="2" charset="2"/>
                          </a:rPr>
                          <m:t>𝟐</m:t>
                        </m:r>
                      </m:den>
                    </m:f>
                  </m:oMath>
                </a14:m>
                <a:endParaRPr lang="en-US" sz="2400" b="1" dirty="0">
                  <a:sym typeface="Wingdings" panose="05000000000000000000" pitchFamily="2" charset="2"/>
                </a:endParaRPr>
              </a:p>
            </p:txBody>
          </p:sp>
        </mc:Choice>
        <mc:Fallback xmlns="">
          <p:sp>
            <p:nvSpPr>
              <p:cNvPr id="18" name="TextBox 17">
                <a:extLst>
                  <a:ext uri="{FF2B5EF4-FFF2-40B4-BE49-F238E27FC236}">
                    <a16:creationId xmlns:a16="http://schemas.microsoft.com/office/drawing/2014/main" id="{031BE6E6-F86C-6330-D9A2-C91BF0D82095}"/>
                  </a:ext>
                </a:extLst>
              </p:cNvPr>
              <p:cNvSpPr txBox="1">
                <a:spLocks noRot="1" noChangeAspect="1" noMove="1" noResize="1" noEditPoints="1" noAdjustHandles="1" noChangeArrowheads="1" noChangeShapeType="1" noTextEdit="1"/>
              </p:cNvSpPr>
              <p:nvPr/>
            </p:nvSpPr>
            <p:spPr>
              <a:xfrm>
                <a:off x="9220089" y="3570040"/>
                <a:ext cx="2100735" cy="461665"/>
              </a:xfrm>
              <a:prstGeom prst="rect">
                <a:avLst/>
              </a:prstGeom>
              <a:blipFill>
                <a:blip r:embed="rId6"/>
                <a:stretch>
                  <a:fillRect l="-4348" t="-124000" b="-197333"/>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2A2B432-B5C8-474A-B376-D21EB026F0A3}"/>
                  </a:ext>
                </a:extLst>
              </p:cNvPr>
              <p:cNvSpPr txBox="1"/>
              <p:nvPr/>
            </p:nvSpPr>
            <p:spPr>
              <a:xfrm>
                <a:off x="9283617" y="5672454"/>
                <a:ext cx="2100735" cy="461665"/>
              </a:xfrm>
              <a:prstGeom prst="rect">
                <a:avLst/>
              </a:prstGeom>
              <a:noFill/>
            </p:spPr>
            <p:txBody>
              <a:bodyPr wrap="square">
                <a:spAutoFit/>
              </a:bodyPr>
              <a:lstStyle/>
              <a:p>
                <a:r>
                  <a:rPr lang="en-US" sz="2400" b="1" dirty="0">
                    <a:sym typeface="Wingdings" panose="05000000000000000000" pitchFamily="2" charset="2"/>
                  </a:rPr>
                  <a:t>-</a:t>
                </a:r>
                <a14:m>
                  <m:oMath xmlns:m="http://schemas.openxmlformats.org/officeDocument/2006/math">
                    <m:f>
                      <m:fPr>
                        <m:type m:val="lin"/>
                        <m:ctrlPr>
                          <a:rPr lang="en-US" sz="2400" b="1" i="1" smtClean="0">
                            <a:latin typeface="Cambria Math" panose="02040503050406030204" pitchFamily="18" charset="0"/>
                            <a:sym typeface="Wingdings" panose="05000000000000000000" pitchFamily="2" charset="2"/>
                          </a:rPr>
                        </m:ctrlPr>
                      </m:fPr>
                      <m:num>
                        <m:r>
                          <a:rPr lang="en-US" sz="2400" b="1" i="1" smtClean="0">
                            <a:latin typeface="Cambria Math" panose="02040503050406030204" pitchFamily="18" charset="0"/>
                            <a:sym typeface="Wingdings" panose="05000000000000000000" pitchFamily="2" charset="2"/>
                          </a:rPr>
                          <m:t> </m:t>
                        </m:r>
                        <m:r>
                          <a:rPr lang="en-US" sz="2400" b="1" i="1" smtClean="0">
                            <a:latin typeface="Cambria Math" panose="02040503050406030204" pitchFamily="18" charset="0"/>
                            <a:sym typeface="Wingdings" panose="05000000000000000000" pitchFamily="2" charset="2"/>
                          </a:rPr>
                          <m:t>𝟏</m:t>
                        </m:r>
                      </m:num>
                      <m:den>
                        <m:r>
                          <a:rPr lang="en-US" sz="2400" b="1" i="1" smtClean="0">
                            <a:latin typeface="Cambria Math" panose="02040503050406030204" pitchFamily="18" charset="0"/>
                            <a:sym typeface="Wingdings" panose="05000000000000000000" pitchFamily="2" charset="2"/>
                          </a:rPr>
                          <m:t>𝟐</m:t>
                        </m:r>
                      </m:den>
                    </m:f>
                  </m:oMath>
                </a14:m>
                <a:endParaRPr lang="en-US" sz="2400" b="1" dirty="0">
                  <a:sym typeface="Wingdings" panose="05000000000000000000" pitchFamily="2" charset="2"/>
                </a:endParaRPr>
              </a:p>
            </p:txBody>
          </p:sp>
        </mc:Choice>
        <mc:Fallback xmlns="">
          <p:sp>
            <p:nvSpPr>
              <p:cNvPr id="19" name="TextBox 18">
                <a:extLst>
                  <a:ext uri="{FF2B5EF4-FFF2-40B4-BE49-F238E27FC236}">
                    <a16:creationId xmlns:a16="http://schemas.microsoft.com/office/drawing/2014/main" id="{B2A2B432-B5C8-474A-B376-D21EB026F0A3}"/>
                  </a:ext>
                </a:extLst>
              </p:cNvPr>
              <p:cNvSpPr txBox="1">
                <a:spLocks noRot="1" noChangeAspect="1" noMove="1" noResize="1" noEditPoints="1" noAdjustHandles="1" noChangeArrowheads="1" noChangeShapeType="1" noTextEdit="1"/>
              </p:cNvSpPr>
              <p:nvPr/>
            </p:nvSpPr>
            <p:spPr>
              <a:xfrm>
                <a:off x="9283617" y="5672454"/>
                <a:ext cx="2100735" cy="461665"/>
              </a:xfrm>
              <a:prstGeom prst="rect">
                <a:avLst/>
              </a:prstGeom>
              <a:blipFill>
                <a:blip r:embed="rId7"/>
                <a:stretch>
                  <a:fillRect l="-5217" t="-124000" b="-197333"/>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1395AA9-AC61-146F-8FD6-3B823A19841A}"/>
                  </a:ext>
                </a:extLst>
              </p:cNvPr>
              <p:cNvSpPr txBox="1"/>
              <p:nvPr/>
            </p:nvSpPr>
            <p:spPr>
              <a:xfrm>
                <a:off x="8685726" y="2932326"/>
                <a:ext cx="2100735" cy="49667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latin typeface="Cambria Math" panose="02040503050406030204" pitchFamily="18" charset="0"/>
                              <a:sym typeface="Wingdings" panose="05000000000000000000" pitchFamily="2" charset="2"/>
                            </a:rPr>
                          </m:ctrlPr>
                        </m:sSubPr>
                        <m:e>
                          <m:r>
                            <a:rPr lang="en-US" sz="2400" b="1" i="1" smtClean="0">
                              <a:latin typeface="Cambria Math" panose="02040503050406030204" pitchFamily="18" charset="0"/>
                              <a:sym typeface="Wingdings" panose="05000000000000000000" pitchFamily="2" charset="2"/>
                            </a:rPr>
                            <m:t>𝒎</m:t>
                          </m:r>
                        </m:e>
                        <m:sub>
                          <m:r>
                            <a:rPr lang="en-US" sz="2400" b="1" i="1" smtClean="0">
                              <a:latin typeface="Cambria Math" panose="02040503050406030204" pitchFamily="18" charset="0"/>
                              <a:sym typeface="Wingdings" panose="05000000000000000000" pitchFamily="2" charset="2"/>
                            </a:rPr>
                            <m:t>𝒋</m:t>
                          </m:r>
                        </m:sub>
                      </m:sSub>
                    </m:oMath>
                  </m:oMathPara>
                </a14:m>
                <a:endParaRPr lang="en-US" sz="2400" b="1" dirty="0">
                  <a:sym typeface="Wingdings" panose="05000000000000000000" pitchFamily="2" charset="2"/>
                </a:endParaRPr>
              </a:p>
            </p:txBody>
          </p:sp>
        </mc:Choice>
        <mc:Fallback xmlns="">
          <p:sp>
            <p:nvSpPr>
              <p:cNvPr id="20" name="TextBox 19">
                <a:extLst>
                  <a:ext uri="{FF2B5EF4-FFF2-40B4-BE49-F238E27FC236}">
                    <a16:creationId xmlns:a16="http://schemas.microsoft.com/office/drawing/2014/main" id="{A1395AA9-AC61-146F-8FD6-3B823A19841A}"/>
                  </a:ext>
                </a:extLst>
              </p:cNvPr>
              <p:cNvSpPr txBox="1">
                <a:spLocks noRot="1" noChangeAspect="1" noMove="1" noResize="1" noEditPoints="1" noAdjustHandles="1" noChangeArrowheads="1" noChangeShapeType="1" noTextEdit="1"/>
              </p:cNvSpPr>
              <p:nvPr/>
            </p:nvSpPr>
            <p:spPr>
              <a:xfrm>
                <a:off x="8685726" y="2932326"/>
                <a:ext cx="2100735" cy="496674"/>
              </a:xfrm>
              <a:prstGeom prst="rect">
                <a:avLst/>
              </a:prstGeom>
              <a:blipFill>
                <a:blip r:embed="rId8"/>
                <a:stretch>
                  <a:fillRect b="-10976"/>
                </a:stretch>
              </a:blipFill>
            </p:spPr>
            <p:txBody>
              <a:bodyPr/>
              <a:lstStyle/>
              <a:p>
                <a:r>
                  <a:rPr lang="en-BE">
                    <a:noFill/>
                  </a:rPr>
                  <a:t> </a:t>
                </a:r>
              </a:p>
            </p:txBody>
          </p:sp>
        </mc:Fallback>
      </mc:AlternateContent>
      <p:sp>
        <p:nvSpPr>
          <p:cNvPr id="22" name="TextBox 21">
            <a:extLst>
              <a:ext uri="{FF2B5EF4-FFF2-40B4-BE49-F238E27FC236}">
                <a16:creationId xmlns:a16="http://schemas.microsoft.com/office/drawing/2014/main" id="{79477678-F9F4-AC6F-4CC5-43D898ABAB83}"/>
              </a:ext>
            </a:extLst>
          </p:cNvPr>
          <p:cNvSpPr txBox="1"/>
          <p:nvPr/>
        </p:nvSpPr>
        <p:spPr>
          <a:xfrm>
            <a:off x="10873735" y="4465020"/>
            <a:ext cx="1402892" cy="461665"/>
          </a:xfrm>
          <a:prstGeom prst="rect">
            <a:avLst/>
          </a:prstGeom>
          <a:noFill/>
        </p:spPr>
        <p:txBody>
          <a:bodyPr wrap="square">
            <a:spAutoFit/>
          </a:bodyPr>
          <a:lstStyle/>
          <a:p>
            <a:r>
              <a:rPr lang="en-US" sz="2400" b="1" dirty="0">
                <a:solidFill>
                  <a:srgbClr val="0070C0"/>
                </a:solidFill>
                <a:sym typeface="Wingdings" panose="05000000000000000000" pitchFamily="2" charset="2"/>
              </a:rPr>
              <a:t>B-field</a:t>
            </a:r>
          </a:p>
        </p:txBody>
      </p:sp>
      <p:sp>
        <p:nvSpPr>
          <p:cNvPr id="11" name="Freeform: Shape 10">
            <a:extLst>
              <a:ext uri="{FF2B5EF4-FFF2-40B4-BE49-F238E27FC236}">
                <a16:creationId xmlns:a16="http://schemas.microsoft.com/office/drawing/2014/main" id="{D98425B0-D5A8-D62E-6078-438E45445C91}"/>
              </a:ext>
            </a:extLst>
          </p:cNvPr>
          <p:cNvSpPr/>
          <p:nvPr/>
        </p:nvSpPr>
        <p:spPr>
          <a:xfrm flipV="1">
            <a:off x="1124542" y="4405093"/>
            <a:ext cx="2100735" cy="1431130"/>
          </a:xfrm>
          <a:custGeom>
            <a:avLst/>
            <a:gdLst>
              <a:gd name="csX0" fmla="*/ 1967 w 3476687"/>
              <a:gd name="csY0" fmla="*/ 326334 h 3197776"/>
              <a:gd name="csX1" fmla="*/ 47687 w 3476687"/>
              <a:gd name="csY1" fmla="*/ 262326 h 3197776"/>
              <a:gd name="csX2" fmla="*/ 322007 w 3476687"/>
              <a:gd name="csY2" fmla="*/ 3197550 h 3197776"/>
              <a:gd name="csX3" fmla="*/ 751775 w 3476687"/>
              <a:gd name="csY3" fmla="*/ 436062 h 3197776"/>
              <a:gd name="csX4" fmla="*/ 1208975 w 3476687"/>
              <a:gd name="csY4" fmla="*/ 2996382 h 3197776"/>
              <a:gd name="csX5" fmla="*/ 1657031 w 3476687"/>
              <a:gd name="csY5" fmla="*/ 646374 h 3197776"/>
              <a:gd name="csX6" fmla="*/ 2150807 w 3476687"/>
              <a:gd name="csY6" fmla="*/ 2831790 h 3197776"/>
              <a:gd name="csX7" fmla="*/ 2644583 w 3476687"/>
              <a:gd name="csY7" fmla="*/ 884118 h 3197776"/>
              <a:gd name="csX8" fmla="*/ 3001199 w 3476687"/>
              <a:gd name="csY8" fmla="*/ 2722062 h 3197776"/>
              <a:gd name="csX9" fmla="*/ 3476687 w 3476687"/>
              <a:gd name="csY9" fmla="*/ 1048710 h 31977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3476687" h="3197776">
                <a:moveTo>
                  <a:pt x="1967" y="326334"/>
                </a:moveTo>
                <a:cubicBezTo>
                  <a:pt x="-1843" y="55062"/>
                  <a:pt x="-5653" y="-216210"/>
                  <a:pt x="47687" y="262326"/>
                </a:cubicBezTo>
                <a:cubicBezTo>
                  <a:pt x="101027" y="740862"/>
                  <a:pt x="204659" y="3168594"/>
                  <a:pt x="322007" y="3197550"/>
                </a:cubicBezTo>
                <a:cubicBezTo>
                  <a:pt x="439355" y="3226506"/>
                  <a:pt x="603947" y="469590"/>
                  <a:pt x="751775" y="436062"/>
                </a:cubicBezTo>
                <a:cubicBezTo>
                  <a:pt x="899603" y="402534"/>
                  <a:pt x="1058099" y="2961330"/>
                  <a:pt x="1208975" y="2996382"/>
                </a:cubicBezTo>
                <a:cubicBezTo>
                  <a:pt x="1359851" y="3031434"/>
                  <a:pt x="1500059" y="673806"/>
                  <a:pt x="1657031" y="646374"/>
                </a:cubicBezTo>
                <a:cubicBezTo>
                  <a:pt x="1814003" y="618942"/>
                  <a:pt x="1986215" y="2792166"/>
                  <a:pt x="2150807" y="2831790"/>
                </a:cubicBezTo>
                <a:cubicBezTo>
                  <a:pt x="2315399" y="2871414"/>
                  <a:pt x="2502851" y="902406"/>
                  <a:pt x="2644583" y="884118"/>
                </a:cubicBezTo>
                <a:cubicBezTo>
                  <a:pt x="2786315" y="865830"/>
                  <a:pt x="2862515" y="2694630"/>
                  <a:pt x="3001199" y="2722062"/>
                </a:cubicBezTo>
                <a:cubicBezTo>
                  <a:pt x="3139883" y="2749494"/>
                  <a:pt x="3308285" y="1899102"/>
                  <a:pt x="3476687" y="1048710"/>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12" name="Straight Arrow Connector 11">
            <a:extLst>
              <a:ext uri="{FF2B5EF4-FFF2-40B4-BE49-F238E27FC236}">
                <a16:creationId xmlns:a16="http://schemas.microsoft.com/office/drawing/2014/main" id="{84D1BFB3-F6D2-DA68-E976-D10B9075DBB2}"/>
              </a:ext>
            </a:extLst>
          </p:cNvPr>
          <p:cNvCxnSpPr>
            <a:cxnSpLocks/>
          </p:cNvCxnSpPr>
          <p:nvPr/>
        </p:nvCxnSpPr>
        <p:spPr>
          <a:xfrm>
            <a:off x="1116382" y="5844051"/>
            <a:ext cx="3036899" cy="0"/>
          </a:xfrm>
          <a:prstGeom prst="straightConnector1">
            <a:avLst/>
          </a:prstGeom>
          <a:ln w="57150">
            <a:solidFill>
              <a:srgbClr val="2F4D5D"/>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85883C4-F2AE-A8A5-964C-B7543F6A2CAF}"/>
              </a:ext>
            </a:extLst>
          </p:cNvPr>
          <p:cNvCxnSpPr>
            <a:cxnSpLocks/>
          </p:cNvCxnSpPr>
          <p:nvPr/>
        </p:nvCxnSpPr>
        <p:spPr>
          <a:xfrm flipV="1">
            <a:off x="1116382" y="3705350"/>
            <a:ext cx="4510" cy="2138701"/>
          </a:xfrm>
          <a:prstGeom prst="straightConnector1">
            <a:avLst/>
          </a:prstGeom>
          <a:ln w="57150">
            <a:solidFill>
              <a:srgbClr val="2F4D5D"/>
            </a:solidFill>
            <a:tailEnd type="triangle"/>
          </a:ln>
        </p:spPr>
        <p:style>
          <a:lnRef idx="1">
            <a:schemeClr val="accent1"/>
          </a:lnRef>
          <a:fillRef idx="0">
            <a:schemeClr val="accent1"/>
          </a:fillRef>
          <a:effectRef idx="0">
            <a:schemeClr val="accent1"/>
          </a:effectRef>
          <a:fontRef idx="minor">
            <a:schemeClr val="tx1"/>
          </a:fontRef>
        </p:style>
      </p:cxnSp>
      <p:sp>
        <p:nvSpPr>
          <p:cNvPr id="16" name="Tijdelijke aanduiding voor inhoud 1">
            <a:extLst>
              <a:ext uri="{FF2B5EF4-FFF2-40B4-BE49-F238E27FC236}">
                <a16:creationId xmlns:a16="http://schemas.microsoft.com/office/drawing/2014/main" id="{DD23239C-AEB5-01A7-DE2B-F615F8296C11}"/>
              </a:ext>
            </a:extLst>
          </p:cNvPr>
          <p:cNvSpPr txBox="1">
            <a:spLocks/>
          </p:cNvSpPr>
          <p:nvPr/>
        </p:nvSpPr>
        <p:spPr>
          <a:xfrm>
            <a:off x="709909" y="4180231"/>
            <a:ext cx="440940" cy="514635"/>
          </a:xfrm>
          <a:prstGeom prst="rect">
            <a:avLst/>
          </a:prstGeom>
        </p:spPr>
        <p:txBody>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nl-BE" b="1" dirty="0"/>
              <a:t>1</a:t>
            </a:r>
            <a:endParaRPr lang="nl-BE" dirty="0"/>
          </a:p>
          <a:p>
            <a:pPr marL="0" indent="0">
              <a:buNone/>
            </a:pPr>
            <a:endParaRPr lang="nl-BE" dirty="0"/>
          </a:p>
          <a:p>
            <a:pPr marL="0" indent="0">
              <a:buNone/>
            </a:pPr>
            <a:endParaRPr lang="nl-BE" dirty="0"/>
          </a:p>
        </p:txBody>
      </p:sp>
      <p:sp>
        <p:nvSpPr>
          <p:cNvPr id="17" name="Tijdelijke aanduiding voor inhoud 1">
            <a:extLst>
              <a:ext uri="{FF2B5EF4-FFF2-40B4-BE49-F238E27FC236}">
                <a16:creationId xmlns:a16="http://schemas.microsoft.com/office/drawing/2014/main" id="{A471C69D-0B9F-3D3B-7378-CEB4A416B637}"/>
              </a:ext>
            </a:extLst>
          </p:cNvPr>
          <p:cNvSpPr txBox="1">
            <a:spLocks/>
          </p:cNvSpPr>
          <p:nvPr/>
        </p:nvSpPr>
        <p:spPr>
          <a:xfrm>
            <a:off x="742335" y="5612930"/>
            <a:ext cx="440940" cy="514635"/>
          </a:xfrm>
          <a:prstGeom prst="rect">
            <a:avLst/>
          </a:prstGeom>
        </p:spPr>
        <p:txBody>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nl-BE" b="1" dirty="0"/>
              <a:t>0</a:t>
            </a:r>
          </a:p>
          <a:p>
            <a:pPr marL="0" indent="0">
              <a:buNone/>
            </a:pPr>
            <a:endParaRPr lang="nl-BE" dirty="0"/>
          </a:p>
          <a:p>
            <a:pPr marL="0" indent="0">
              <a:buNone/>
            </a:pPr>
            <a:endParaRPr lang="nl-BE" dirty="0"/>
          </a:p>
        </p:txBody>
      </p:sp>
      <p:sp>
        <p:nvSpPr>
          <p:cNvPr id="23" name="Oval 22">
            <a:extLst>
              <a:ext uri="{FF2B5EF4-FFF2-40B4-BE49-F238E27FC236}">
                <a16:creationId xmlns:a16="http://schemas.microsoft.com/office/drawing/2014/main" id="{6CD94577-7041-06C0-F279-9E50282BC450}"/>
              </a:ext>
            </a:extLst>
          </p:cNvPr>
          <p:cNvSpPr/>
          <p:nvPr/>
        </p:nvSpPr>
        <p:spPr>
          <a:xfrm>
            <a:off x="1141518" y="5678685"/>
            <a:ext cx="87958" cy="77704"/>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6" name="Oval 25">
            <a:extLst>
              <a:ext uri="{FF2B5EF4-FFF2-40B4-BE49-F238E27FC236}">
                <a16:creationId xmlns:a16="http://schemas.microsoft.com/office/drawing/2014/main" id="{E816334F-9017-76A5-8DBB-283071C65F85}"/>
              </a:ext>
            </a:extLst>
          </p:cNvPr>
          <p:cNvSpPr/>
          <p:nvPr/>
        </p:nvSpPr>
        <p:spPr>
          <a:xfrm>
            <a:off x="1286639" y="4402858"/>
            <a:ext cx="87958" cy="77704"/>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7" name="Oval 26">
            <a:extLst>
              <a:ext uri="{FF2B5EF4-FFF2-40B4-BE49-F238E27FC236}">
                <a16:creationId xmlns:a16="http://schemas.microsoft.com/office/drawing/2014/main" id="{54A29486-4ABA-D488-E897-65711EB75ECF}"/>
              </a:ext>
            </a:extLst>
          </p:cNvPr>
          <p:cNvSpPr/>
          <p:nvPr/>
        </p:nvSpPr>
        <p:spPr>
          <a:xfrm>
            <a:off x="1236339" y="4531122"/>
            <a:ext cx="87958" cy="77704"/>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8" name="Oval 27">
            <a:extLst>
              <a:ext uri="{FF2B5EF4-FFF2-40B4-BE49-F238E27FC236}">
                <a16:creationId xmlns:a16="http://schemas.microsoft.com/office/drawing/2014/main" id="{3FFDA0B5-B076-4FF8-B636-779A37E8A90F}"/>
              </a:ext>
            </a:extLst>
          </p:cNvPr>
          <p:cNvSpPr/>
          <p:nvPr/>
        </p:nvSpPr>
        <p:spPr>
          <a:xfrm>
            <a:off x="1180980" y="5031592"/>
            <a:ext cx="87958" cy="77704"/>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9" name="Oval 28">
            <a:extLst>
              <a:ext uri="{FF2B5EF4-FFF2-40B4-BE49-F238E27FC236}">
                <a16:creationId xmlns:a16="http://schemas.microsoft.com/office/drawing/2014/main" id="{1EA1D26C-934A-D5DC-B5D7-E001D3903D40}"/>
              </a:ext>
            </a:extLst>
          </p:cNvPr>
          <p:cNvSpPr/>
          <p:nvPr/>
        </p:nvSpPr>
        <p:spPr>
          <a:xfrm>
            <a:off x="1212500" y="4746343"/>
            <a:ext cx="87958" cy="77704"/>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1" name="Oval 30">
            <a:extLst>
              <a:ext uri="{FF2B5EF4-FFF2-40B4-BE49-F238E27FC236}">
                <a16:creationId xmlns:a16="http://schemas.microsoft.com/office/drawing/2014/main" id="{0BBF99A7-75E9-67DF-F862-8C0B5C609D6E}"/>
              </a:ext>
            </a:extLst>
          </p:cNvPr>
          <p:cNvSpPr/>
          <p:nvPr/>
        </p:nvSpPr>
        <p:spPr>
          <a:xfrm>
            <a:off x="1155300" y="5364369"/>
            <a:ext cx="87958" cy="77704"/>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2" name="Oval 31">
            <a:extLst>
              <a:ext uri="{FF2B5EF4-FFF2-40B4-BE49-F238E27FC236}">
                <a16:creationId xmlns:a16="http://schemas.microsoft.com/office/drawing/2014/main" id="{330B566F-E712-3E94-8E88-E55106F1E0FB}"/>
              </a:ext>
            </a:extLst>
          </p:cNvPr>
          <p:cNvSpPr/>
          <p:nvPr/>
        </p:nvSpPr>
        <p:spPr>
          <a:xfrm>
            <a:off x="1575387" y="5575240"/>
            <a:ext cx="87958" cy="77704"/>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3" name="Oval 32">
            <a:extLst>
              <a:ext uri="{FF2B5EF4-FFF2-40B4-BE49-F238E27FC236}">
                <a16:creationId xmlns:a16="http://schemas.microsoft.com/office/drawing/2014/main" id="{E8DCC0FF-9CEA-EE99-0A61-E34EB226B751}"/>
              </a:ext>
            </a:extLst>
          </p:cNvPr>
          <p:cNvSpPr/>
          <p:nvPr/>
        </p:nvSpPr>
        <p:spPr>
          <a:xfrm>
            <a:off x="1354751" y="4671363"/>
            <a:ext cx="87958" cy="77704"/>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4" name="Oval 33">
            <a:extLst>
              <a:ext uri="{FF2B5EF4-FFF2-40B4-BE49-F238E27FC236}">
                <a16:creationId xmlns:a16="http://schemas.microsoft.com/office/drawing/2014/main" id="{56955BEB-F74D-45C0-5CC1-A2B3D6560393}"/>
              </a:ext>
            </a:extLst>
          </p:cNvPr>
          <p:cNvSpPr/>
          <p:nvPr/>
        </p:nvSpPr>
        <p:spPr>
          <a:xfrm>
            <a:off x="1844869" y="4518808"/>
            <a:ext cx="87958" cy="77704"/>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5" name="Oval 34">
            <a:extLst>
              <a:ext uri="{FF2B5EF4-FFF2-40B4-BE49-F238E27FC236}">
                <a16:creationId xmlns:a16="http://schemas.microsoft.com/office/drawing/2014/main" id="{B5098731-7415-2ABA-115F-E94B12A8D23F}"/>
              </a:ext>
            </a:extLst>
          </p:cNvPr>
          <p:cNvSpPr/>
          <p:nvPr/>
        </p:nvSpPr>
        <p:spPr>
          <a:xfrm>
            <a:off x="1407517" y="4958577"/>
            <a:ext cx="87958" cy="77704"/>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1" name="Oval 40">
            <a:extLst>
              <a:ext uri="{FF2B5EF4-FFF2-40B4-BE49-F238E27FC236}">
                <a16:creationId xmlns:a16="http://schemas.microsoft.com/office/drawing/2014/main" id="{78F06228-A5B3-6CAA-98E2-C8A7ACB470B1}"/>
              </a:ext>
            </a:extLst>
          </p:cNvPr>
          <p:cNvSpPr/>
          <p:nvPr/>
        </p:nvSpPr>
        <p:spPr>
          <a:xfrm>
            <a:off x="1412360" y="5190501"/>
            <a:ext cx="87958" cy="77704"/>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2" name="Oval 41">
            <a:extLst>
              <a:ext uri="{FF2B5EF4-FFF2-40B4-BE49-F238E27FC236}">
                <a16:creationId xmlns:a16="http://schemas.microsoft.com/office/drawing/2014/main" id="{AB53AA90-6B18-75FA-F288-1F7195B74525}"/>
              </a:ext>
            </a:extLst>
          </p:cNvPr>
          <p:cNvSpPr/>
          <p:nvPr/>
        </p:nvSpPr>
        <p:spPr>
          <a:xfrm>
            <a:off x="1495475" y="5388464"/>
            <a:ext cx="87958" cy="77704"/>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3" name="Oval 42">
            <a:extLst>
              <a:ext uri="{FF2B5EF4-FFF2-40B4-BE49-F238E27FC236}">
                <a16:creationId xmlns:a16="http://schemas.microsoft.com/office/drawing/2014/main" id="{B76C4C70-9131-9AAA-A4B7-36BEBBC164A3}"/>
              </a:ext>
            </a:extLst>
          </p:cNvPr>
          <p:cNvSpPr/>
          <p:nvPr/>
        </p:nvSpPr>
        <p:spPr>
          <a:xfrm>
            <a:off x="1605773" y="5217503"/>
            <a:ext cx="87958" cy="77704"/>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4" name="Oval 43">
            <a:extLst>
              <a:ext uri="{FF2B5EF4-FFF2-40B4-BE49-F238E27FC236}">
                <a16:creationId xmlns:a16="http://schemas.microsoft.com/office/drawing/2014/main" id="{769D46A8-5908-B871-07B7-637DB8C0300D}"/>
              </a:ext>
            </a:extLst>
          </p:cNvPr>
          <p:cNvSpPr/>
          <p:nvPr/>
        </p:nvSpPr>
        <p:spPr>
          <a:xfrm>
            <a:off x="1732762" y="4655626"/>
            <a:ext cx="87958" cy="77704"/>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5" name="Oval 44">
            <a:extLst>
              <a:ext uri="{FF2B5EF4-FFF2-40B4-BE49-F238E27FC236}">
                <a16:creationId xmlns:a16="http://schemas.microsoft.com/office/drawing/2014/main" id="{4EEA6AE8-FD9C-60E4-402B-7003BC00BF37}"/>
              </a:ext>
            </a:extLst>
          </p:cNvPr>
          <p:cNvSpPr/>
          <p:nvPr/>
        </p:nvSpPr>
        <p:spPr>
          <a:xfrm>
            <a:off x="1707324" y="4957163"/>
            <a:ext cx="87958" cy="77704"/>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6" name="Oval 45">
            <a:extLst>
              <a:ext uri="{FF2B5EF4-FFF2-40B4-BE49-F238E27FC236}">
                <a16:creationId xmlns:a16="http://schemas.microsoft.com/office/drawing/2014/main" id="{0220FA3C-259F-DCCA-C4A4-F7A8910064EB}"/>
              </a:ext>
            </a:extLst>
          </p:cNvPr>
          <p:cNvSpPr/>
          <p:nvPr/>
        </p:nvSpPr>
        <p:spPr>
          <a:xfrm>
            <a:off x="1974198" y="5133059"/>
            <a:ext cx="87958" cy="77704"/>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7" name="Oval 46">
            <a:extLst>
              <a:ext uri="{FF2B5EF4-FFF2-40B4-BE49-F238E27FC236}">
                <a16:creationId xmlns:a16="http://schemas.microsoft.com/office/drawing/2014/main" id="{BBA993B6-1B1F-D0A3-7940-723FD9C2FC9E}"/>
              </a:ext>
            </a:extLst>
          </p:cNvPr>
          <p:cNvSpPr/>
          <p:nvPr/>
        </p:nvSpPr>
        <p:spPr>
          <a:xfrm>
            <a:off x="1921534" y="4840924"/>
            <a:ext cx="87958" cy="77704"/>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8" name="Oval 47">
            <a:extLst>
              <a:ext uri="{FF2B5EF4-FFF2-40B4-BE49-F238E27FC236}">
                <a16:creationId xmlns:a16="http://schemas.microsoft.com/office/drawing/2014/main" id="{0A55391A-CCF3-5C85-F77F-E3F4F3CED978}"/>
              </a:ext>
            </a:extLst>
          </p:cNvPr>
          <p:cNvSpPr/>
          <p:nvPr/>
        </p:nvSpPr>
        <p:spPr>
          <a:xfrm>
            <a:off x="2316011" y="4712208"/>
            <a:ext cx="87958" cy="77704"/>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3" name="Oval 52">
            <a:extLst>
              <a:ext uri="{FF2B5EF4-FFF2-40B4-BE49-F238E27FC236}">
                <a16:creationId xmlns:a16="http://schemas.microsoft.com/office/drawing/2014/main" id="{C2174132-DE9C-78D8-9A49-412ECF4F9E85}"/>
              </a:ext>
            </a:extLst>
          </p:cNvPr>
          <p:cNvSpPr/>
          <p:nvPr/>
        </p:nvSpPr>
        <p:spPr>
          <a:xfrm>
            <a:off x="2796010" y="5067952"/>
            <a:ext cx="87958" cy="77704"/>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4" name="Oval 53">
            <a:extLst>
              <a:ext uri="{FF2B5EF4-FFF2-40B4-BE49-F238E27FC236}">
                <a16:creationId xmlns:a16="http://schemas.microsoft.com/office/drawing/2014/main" id="{52B7EEDE-9F5E-CA2D-2C82-F6A72C3D33E3}"/>
              </a:ext>
            </a:extLst>
          </p:cNvPr>
          <p:cNvSpPr/>
          <p:nvPr/>
        </p:nvSpPr>
        <p:spPr>
          <a:xfrm>
            <a:off x="2169057" y="5316946"/>
            <a:ext cx="87958" cy="77704"/>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5" name="Oval 54">
            <a:extLst>
              <a:ext uri="{FF2B5EF4-FFF2-40B4-BE49-F238E27FC236}">
                <a16:creationId xmlns:a16="http://schemas.microsoft.com/office/drawing/2014/main" id="{8C1186B2-A221-08EE-EA64-1BA253846846}"/>
              </a:ext>
            </a:extLst>
          </p:cNvPr>
          <p:cNvSpPr/>
          <p:nvPr/>
        </p:nvSpPr>
        <p:spPr>
          <a:xfrm>
            <a:off x="2228439" y="5046696"/>
            <a:ext cx="87958" cy="77704"/>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6" name="Oval 55">
            <a:extLst>
              <a:ext uri="{FF2B5EF4-FFF2-40B4-BE49-F238E27FC236}">
                <a16:creationId xmlns:a16="http://schemas.microsoft.com/office/drawing/2014/main" id="{88AFBA89-03E5-B988-E97A-095D83AF316B}"/>
              </a:ext>
            </a:extLst>
          </p:cNvPr>
          <p:cNvSpPr/>
          <p:nvPr/>
        </p:nvSpPr>
        <p:spPr>
          <a:xfrm>
            <a:off x="2037120" y="5448363"/>
            <a:ext cx="87958" cy="77704"/>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8" name="Oval 57">
            <a:extLst>
              <a:ext uri="{FF2B5EF4-FFF2-40B4-BE49-F238E27FC236}">
                <a16:creationId xmlns:a16="http://schemas.microsoft.com/office/drawing/2014/main" id="{7608488F-59CA-2B3E-D524-B4902D5ED604}"/>
              </a:ext>
            </a:extLst>
          </p:cNvPr>
          <p:cNvSpPr/>
          <p:nvPr/>
        </p:nvSpPr>
        <p:spPr>
          <a:xfrm>
            <a:off x="2723470" y="5372196"/>
            <a:ext cx="87958" cy="77704"/>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2" name="Oval 61">
            <a:extLst>
              <a:ext uri="{FF2B5EF4-FFF2-40B4-BE49-F238E27FC236}">
                <a16:creationId xmlns:a16="http://schemas.microsoft.com/office/drawing/2014/main" id="{396A86BA-EDB0-44AB-1270-B96398D16045}"/>
              </a:ext>
            </a:extLst>
          </p:cNvPr>
          <p:cNvSpPr/>
          <p:nvPr/>
        </p:nvSpPr>
        <p:spPr>
          <a:xfrm>
            <a:off x="2524766" y="4932881"/>
            <a:ext cx="87958" cy="77704"/>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3" name="Oval 62">
            <a:extLst>
              <a:ext uri="{FF2B5EF4-FFF2-40B4-BE49-F238E27FC236}">
                <a16:creationId xmlns:a16="http://schemas.microsoft.com/office/drawing/2014/main" id="{D5AD8A12-4C62-B219-1345-09543D53304E}"/>
              </a:ext>
            </a:extLst>
          </p:cNvPr>
          <p:cNvSpPr/>
          <p:nvPr/>
        </p:nvSpPr>
        <p:spPr>
          <a:xfrm>
            <a:off x="2487148" y="4691320"/>
            <a:ext cx="87958" cy="77704"/>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4" name="Oval 63">
            <a:extLst>
              <a:ext uri="{FF2B5EF4-FFF2-40B4-BE49-F238E27FC236}">
                <a16:creationId xmlns:a16="http://schemas.microsoft.com/office/drawing/2014/main" id="{86820C75-9DE5-A84A-D62F-A7D2D16DCCD1}"/>
              </a:ext>
            </a:extLst>
          </p:cNvPr>
          <p:cNvSpPr/>
          <p:nvPr/>
        </p:nvSpPr>
        <p:spPr>
          <a:xfrm>
            <a:off x="2619157" y="5133059"/>
            <a:ext cx="87958" cy="77704"/>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7" name="Oval 66">
            <a:extLst>
              <a:ext uri="{FF2B5EF4-FFF2-40B4-BE49-F238E27FC236}">
                <a16:creationId xmlns:a16="http://schemas.microsoft.com/office/drawing/2014/main" id="{DBFBC10D-3055-D959-F1C6-53EC904689CA}"/>
              </a:ext>
            </a:extLst>
          </p:cNvPr>
          <p:cNvSpPr/>
          <p:nvPr/>
        </p:nvSpPr>
        <p:spPr>
          <a:xfrm>
            <a:off x="2997470" y="4705602"/>
            <a:ext cx="87958" cy="77704"/>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8" name="Oval 67">
            <a:extLst>
              <a:ext uri="{FF2B5EF4-FFF2-40B4-BE49-F238E27FC236}">
                <a16:creationId xmlns:a16="http://schemas.microsoft.com/office/drawing/2014/main" id="{1BF54A64-9F4F-BA76-F69F-6295C3BC38B7}"/>
              </a:ext>
            </a:extLst>
          </p:cNvPr>
          <p:cNvSpPr/>
          <p:nvPr/>
        </p:nvSpPr>
        <p:spPr>
          <a:xfrm>
            <a:off x="3092510" y="4976385"/>
            <a:ext cx="87958" cy="77704"/>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0" name="Tijdelijke aanduiding voor inhoud 1">
            <a:extLst>
              <a:ext uri="{FF2B5EF4-FFF2-40B4-BE49-F238E27FC236}">
                <a16:creationId xmlns:a16="http://schemas.microsoft.com/office/drawing/2014/main" id="{65535DC3-7629-9FC4-4E13-C6E301E9C4CB}"/>
              </a:ext>
            </a:extLst>
          </p:cNvPr>
          <p:cNvSpPr txBox="1">
            <a:spLocks/>
          </p:cNvSpPr>
          <p:nvPr/>
        </p:nvSpPr>
        <p:spPr>
          <a:xfrm>
            <a:off x="2037390" y="3363299"/>
            <a:ext cx="1604677" cy="413482"/>
          </a:xfrm>
          <a:prstGeom prst="rect">
            <a:avLst/>
          </a:prstGeom>
        </p:spPr>
        <p:txBody>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nl-BE" sz="1800" b="1" dirty="0"/>
              <a:t>transfer </a:t>
            </a:r>
            <a:r>
              <a:rPr lang="nl-BE" sz="1800" b="1" dirty="0" err="1"/>
              <a:t>rate</a:t>
            </a:r>
            <a:endParaRPr lang="nl-BE" sz="1800" b="1" dirty="0"/>
          </a:p>
        </p:txBody>
      </p: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374512BA-A3FE-FE12-4A3F-57BD9E6CDCAE}"/>
                  </a:ext>
                </a:extLst>
              </p:cNvPr>
              <p:cNvSpPr txBox="1"/>
              <p:nvPr/>
            </p:nvSpPr>
            <p:spPr>
              <a:xfrm>
                <a:off x="260811" y="3401167"/>
                <a:ext cx="1791581" cy="276999"/>
              </a:xfrm>
              <a:prstGeom prst="rect">
                <a:avLst/>
              </a:prstGeom>
              <a:noFill/>
            </p:spPr>
            <p:txBody>
              <a:bodyPr wrap="none" lIns="0" tIns="0" rIns="0" bIns="0" rtlCol="0">
                <a:spAutoFit/>
              </a:bodyPr>
              <a:lstStyle/>
              <a:p>
                <a14:m>
                  <m:oMath xmlns:m="http://schemas.openxmlformats.org/officeDocument/2006/math">
                    <m:d>
                      <m:dPr>
                        <m:begChr m:val="|"/>
                        <m:endChr m:val=""/>
                        <m:ctrlPr>
                          <a:rPr lang="en-BE" b="1" i="1" smtClean="0">
                            <a:latin typeface="Cambria Math" panose="02040503050406030204" pitchFamily="18" charset="0"/>
                          </a:rPr>
                        </m:ctrlPr>
                      </m:dPr>
                      <m:e>
                        <m:d>
                          <m:dPr>
                            <m:begChr m:val=""/>
                            <m:endChr m:val="⟩"/>
                            <m:ctrlPr>
                              <a:rPr lang="en-BE" b="1" i="1" smtClean="0">
                                <a:latin typeface="Cambria Math" panose="02040503050406030204" pitchFamily="18" charset="0"/>
                              </a:rPr>
                            </m:ctrlPr>
                          </m:dPr>
                          <m:e>
                            <m:r>
                              <a:rPr lang="en-US" b="1" i="1" smtClean="0">
                                <a:latin typeface="Cambria Math" panose="02040503050406030204" pitchFamily="18" charset="0"/>
                              </a:rPr>
                              <m:t>−</m:t>
                            </m:r>
                            <m:r>
                              <a:rPr lang="en-US" b="1" i="1" smtClean="0">
                                <a:latin typeface="Cambria Math" panose="02040503050406030204" pitchFamily="18" charset="0"/>
                              </a:rPr>
                              <m:t>𝟏</m:t>
                            </m:r>
                            <m:r>
                              <a:rPr lang="en-US" b="1" i="1" smtClean="0">
                                <a:latin typeface="Cambria Math" panose="02040503050406030204" pitchFamily="18" charset="0"/>
                              </a:rPr>
                              <m:t>/</m:t>
                            </m:r>
                            <m:r>
                              <a:rPr lang="en-US" b="1" i="1" smtClean="0">
                                <a:latin typeface="Cambria Math" panose="02040503050406030204" pitchFamily="18" charset="0"/>
                              </a:rPr>
                              <m:t>𝟐</m:t>
                            </m:r>
                          </m:e>
                        </m:d>
                      </m:e>
                    </m:d>
                  </m:oMath>
                </a14:m>
                <a:r>
                  <a:rPr lang="en-US" b="1" dirty="0">
                    <a:sym typeface="Wingdings" panose="05000000000000000000" pitchFamily="2" charset="2"/>
                  </a:rPr>
                  <a:t>  </a:t>
                </a:r>
                <a14:m>
                  <m:oMath xmlns:m="http://schemas.openxmlformats.org/officeDocument/2006/math">
                    <m:d>
                      <m:dPr>
                        <m:begChr m:val="|"/>
                        <m:endChr m:val=""/>
                        <m:ctrlPr>
                          <a:rPr lang="en-BE" b="1" i="1">
                            <a:latin typeface="Cambria Math" panose="02040503050406030204" pitchFamily="18" charset="0"/>
                          </a:rPr>
                        </m:ctrlPr>
                      </m:dPr>
                      <m:e>
                        <m:d>
                          <m:dPr>
                            <m:begChr m:val=""/>
                            <m:endChr m:val="⟩"/>
                            <m:ctrlPr>
                              <a:rPr lang="en-BE" b="1" i="1">
                                <a:latin typeface="Cambria Math" panose="02040503050406030204" pitchFamily="18" charset="0"/>
                              </a:rPr>
                            </m:ctrlPr>
                          </m:dPr>
                          <m:e>
                            <m:r>
                              <a:rPr lang="en-US" b="1" i="1" smtClean="0">
                                <a:latin typeface="Cambria Math" panose="02040503050406030204" pitchFamily="18" charset="0"/>
                              </a:rPr>
                              <m:t>+</m:t>
                            </m:r>
                            <m:r>
                              <a:rPr lang="en-US" b="1" i="1" smtClean="0">
                                <a:latin typeface="Cambria Math" panose="02040503050406030204" pitchFamily="18" charset="0"/>
                              </a:rPr>
                              <m:t>𝟏</m:t>
                            </m:r>
                            <m:r>
                              <a:rPr lang="en-US" b="1" i="1" smtClean="0">
                                <a:latin typeface="Cambria Math" panose="02040503050406030204" pitchFamily="18" charset="0"/>
                              </a:rPr>
                              <m:t>/</m:t>
                            </m:r>
                            <m:r>
                              <a:rPr lang="en-US" b="1" i="1" smtClean="0">
                                <a:latin typeface="Cambria Math" panose="02040503050406030204" pitchFamily="18" charset="0"/>
                              </a:rPr>
                              <m:t>𝟐</m:t>
                            </m:r>
                          </m:e>
                        </m:d>
                      </m:e>
                    </m:d>
                  </m:oMath>
                </a14:m>
                <a:endParaRPr lang="en-BE" b="1" dirty="0"/>
              </a:p>
            </p:txBody>
          </p:sp>
        </mc:Choice>
        <mc:Fallback xmlns="">
          <p:sp>
            <p:nvSpPr>
              <p:cNvPr id="71" name="TextBox 70">
                <a:extLst>
                  <a:ext uri="{FF2B5EF4-FFF2-40B4-BE49-F238E27FC236}">
                    <a16:creationId xmlns:a16="http://schemas.microsoft.com/office/drawing/2014/main" id="{374512BA-A3FE-FE12-4A3F-57BD9E6CDCAE}"/>
                  </a:ext>
                </a:extLst>
              </p:cNvPr>
              <p:cNvSpPr txBox="1">
                <a:spLocks noRot="1" noChangeAspect="1" noMove="1" noResize="1" noEditPoints="1" noAdjustHandles="1" noChangeArrowheads="1" noChangeShapeType="1" noTextEdit="1"/>
              </p:cNvSpPr>
              <p:nvPr/>
            </p:nvSpPr>
            <p:spPr>
              <a:xfrm>
                <a:off x="260811" y="3401167"/>
                <a:ext cx="1791581" cy="276999"/>
              </a:xfrm>
              <a:prstGeom prst="rect">
                <a:avLst/>
              </a:prstGeom>
              <a:blipFill>
                <a:blip r:embed="rId9"/>
                <a:stretch>
                  <a:fillRect l="-24150" t="-177778" r="-32653" b="-268889"/>
                </a:stretch>
              </a:blipFill>
            </p:spPr>
            <p:txBody>
              <a:bodyPr/>
              <a:lstStyle/>
              <a:p>
                <a:r>
                  <a:rPr lang="en-BE">
                    <a:noFill/>
                  </a:rPr>
                  <a:t> </a:t>
                </a:r>
              </a:p>
            </p:txBody>
          </p:sp>
        </mc:Fallback>
      </mc:AlternateContent>
      <p:sp>
        <p:nvSpPr>
          <p:cNvPr id="72" name="Tijdelijke aanduiding voor inhoud 1">
            <a:extLst>
              <a:ext uri="{FF2B5EF4-FFF2-40B4-BE49-F238E27FC236}">
                <a16:creationId xmlns:a16="http://schemas.microsoft.com/office/drawing/2014/main" id="{FA42E7FC-4FF1-D1F3-3D4C-3188C6C572FB}"/>
              </a:ext>
            </a:extLst>
          </p:cNvPr>
          <p:cNvSpPr txBox="1">
            <a:spLocks/>
          </p:cNvSpPr>
          <p:nvPr/>
        </p:nvSpPr>
        <p:spPr>
          <a:xfrm>
            <a:off x="3273633" y="5887740"/>
            <a:ext cx="3072144" cy="362682"/>
          </a:xfrm>
          <a:prstGeom prst="rect">
            <a:avLst/>
          </a:prstGeom>
        </p:spPr>
        <p:txBody>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nl-BE" sz="1800" b="1" dirty="0"/>
              <a:t>RF </a:t>
            </a:r>
            <a:r>
              <a:rPr lang="nl-BE" sz="1800" b="1" dirty="0" err="1"/>
              <a:t>Interaction</a:t>
            </a:r>
            <a:r>
              <a:rPr lang="nl-BE" sz="1800" b="1" dirty="0"/>
              <a:t> time</a:t>
            </a:r>
          </a:p>
        </p:txBody>
      </p:sp>
      <p:sp>
        <p:nvSpPr>
          <p:cNvPr id="73" name="Oval 72">
            <a:extLst>
              <a:ext uri="{FF2B5EF4-FFF2-40B4-BE49-F238E27FC236}">
                <a16:creationId xmlns:a16="http://schemas.microsoft.com/office/drawing/2014/main" id="{0E04997E-1D6F-3DB9-B31C-846AA822DBD2}"/>
              </a:ext>
            </a:extLst>
          </p:cNvPr>
          <p:cNvSpPr/>
          <p:nvPr/>
        </p:nvSpPr>
        <p:spPr>
          <a:xfrm>
            <a:off x="3136489" y="5273204"/>
            <a:ext cx="87958" cy="77704"/>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4" name="Oval 73">
            <a:extLst>
              <a:ext uri="{FF2B5EF4-FFF2-40B4-BE49-F238E27FC236}">
                <a16:creationId xmlns:a16="http://schemas.microsoft.com/office/drawing/2014/main" id="{9BD9C573-C3D0-3278-564B-BA5640932E4D}"/>
              </a:ext>
            </a:extLst>
          </p:cNvPr>
          <p:cNvSpPr/>
          <p:nvPr/>
        </p:nvSpPr>
        <p:spPr>
          <a:xfrm>
            <a:off x="2833903" y="4794539"/>
            <a:ext cx="87958" cy="77704"/>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371141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A0A3D9E-5794-B3AD-44C3-BA50F71F379B}"/>
              </a:ext>
            </a:extLst>
          </p:cNvPr>
          <p:cNvPicPr>
            <a:picLocks noGrp="1" noRot="1" noChangeAspect="1" noMove="1" noResize="1" noEditPoints="1" noAdjustHandles="1" noChangeArrowheads="1" noChangeShapeType="1" noCrop="1"/>
          </p:cNvPicPr>
          <p:nvPr/>
        </p:nvPicPr>
        <p:blipFill>
          <a:blip r:embed="rId3"/>
          <a:stretch>
            <a:fillRect/>
          </a:stretch>
        </p:blipFill>
        <p:spPr>
          <a:xfrm>
            <a:off x="3597525" y="998291"/>
            <a:ext cx="8621502" cy="5029865"/>
          </a:xfrm>
          <a:prstGeom prst="rect">
            <a:avLst/>
          </a:prstGeom>
        </p:spPr>
      </p:pic>
      <p:sp>
        <p:nvSpPr>
          <p:cNvPr id="4" name="Θέση αριθμού διαφάνειας 3">
            <a:extLst>
              <a:ext uri="{FF2B5EF4-FFF2-40B4-BE49-F238E27FC236}">
                <a16:creationId xmlns:a16="http://schemas.microsoft.com/office/drawing/2014/main" id="{3D20999A-B803-5468-9B5C-A174C77CB2F9}"/>
              </a:ext>
            </a:extLst>
          </p:cNvPr>
          <p:cNvSpPr>
            <a:spLocks noGrp="1"/>
          </p:cNvSpPr>
          <p:nvPr>
            <p:ph type="sldNum" sz="quarter" idx="12"/>
          </p:nvPr>
        </p:nvSpPr>
        <p:spPr/>
        <p:txBody>
          <a:bodyPr/>
          <a:lstStyle/>
          <a:p>
            <a:fld id="{0A297500-7527-634B-90F4-69D0994C32B4}" type="slidenum">
              <a:rPr lang="nl-NL" smtClean="0"/>
              <a:t>23</a:t>
            </a:fld>
            <a:endParaRPr lang="nl-NL"/>
          </a:p>
        </p:txBody>
      </p:sp>
      <p:sp>
        <p:nvSpPr>
          <p:cNvPr id="150" name="Ορθογώνιο: Στρογγύλεμα γωνιών 149">
            <a:extLst>
              <a:ext uri="{FF2B5EF4-FFF2-40B4-BE49-F238E27FC236}">
                <a16:creationId xmlns:a16="http://schemas.microsoft.com/office/drawing/2014/main" id="{3ADFC3C4-DBE0-CAA7-B106-953568F59DD2}"/>
              </a:ext>
            </a:extLst>
          </p:cNvPr>
          <p:cNvSpPr/>
          <p:nvPr/>
        </p:nvSpPr>
        <p:spPr>
          <a:xfrm>
            <a:off x="603026" y="973439"/>
            <a:ext cx="2185893" cy="350126"/>
          </a:xfrm>
          <a:prstGeom prst="roundRect">
            <a:avLst/>
          </a:prstGeom>
          <a:solidFill>
            <a:schemeClr val="accent1">
              <a:lumMod val="75000"/>
            </a:schemeClr>
          </a:solid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1" name="Θέση περιεχομένου 1">
            <a:extLst>
              <a:ext uri="{FF2B5EF4-FFF2-40B4-BE49-F238E27FC236}">
                <a16:creationId xmlns:a16="http://schemas.microsoft.com/office/drawing/2014/main" id="{6713646D-3CDC-A823-5C83-4D97B9896BFC}"/>
              </a:ext>
            </a:extLst>
          </p:cNvPr>
          <p:cNvSpPr>
            <a:spLocks noGrp="1"/>
          </p:cNvSpPr>
          <p:nvPr>
            <p:ph idx="1"/>
          </p:nvPr>
        </p:nvSpPr>
        <p:spPr>
          <a:xfrm>
            <a:off x="603026" y="970509"/>
            <a:ext cx="2439683" cy="387401"/>
          </a:xfrm>
        </p:spPr>
        <p:txBody>
          <a:bodyPr>
            <a:normAutofit/>
          </a:bodyPr>
          <a:lstStyle/>
          <a:p>
            <a:pPr marL="0" indent="0">
              <a:buNone/>
            </a:pPr>
            <a:r>
              <a:rPr lang="en-US" sz="1900" dirty="0">
                <a:solidFill>
                  <a:schemeClr val="bg1"/>
                </a:solidFill>
              </a:rPr>
              <a:t>REBEL &amp; STRIPE:</a:t>
            </a:r>
          </a:p>
          <a:p>
            <a:pPr marL="0" indent="0">
              <a:buNone/>
            </a:pPr>
            <a:endParaRPr lang="en-US" sz="1800" dirty="0">
              <a:solidFill>
                <a:schemeClr val="bg1"/>
              </a:solidFill>
            </a:endParaRPr>
          </a:p>
          <a:p>
            <a:pPr marL="0" indent="0">
              <a:buNone/>
            </a:pPr>
            <a:endParaRPr lang="en-US" sz="2000" dirty="0">
              <a:solidFill>
                <a:schemeClr val="bg1"/>
              </a:solidFill>
            </a:endParaRPr>
          </a:p>
        </p:txBody>
      </p:sp>
      <p:sp>
        <p:nvSpPr>
          <p:cNvPr id="5" name="Τίτλος 4">
            <a:extLst>
              <a:ext uri="{FF2B5EF4-FFF2-40B4-BE49-F238E27FC236}">
                <a16:creationId xmlns:a16="http://schemas.microsoft.com/office/drawing/2014/main" id="{CF1F3936-BF38-E46B-6FFB-BEA2E2017A3F}"/>
              </a:ext>
            </a:extLst>
          </p:cNvPr>
          <p:cNvSpPr txBox="1">
            <a:spLocks/>
          </p:cNvSpPr>
          <p:nvPr/>
        </p:nvSpPr>
        <p:spPr>
          <a:xfrm>
            <a:off x="576000" y="207037"/>
            <a:ext cx="2742933" cy="791254"/>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en-US"/>
              <a:t>Plan</a:t>
            </a:r>
            <a:endParaRPr lang="el-GR"/>
          </a:p>
        </p:txBody>
      </p:sp>
      <p:sp>
        <p:nvSpPr>
          <p:cNvPr id="6" name="TextBox 5">
            <a:extLst>
              <a:ext uri="{FF2B5EF4-FFF2-40B4-BE49-F238E27FC236}">
                <a16:creationId xmlns:a16="http://schemas.microsoft.com/office/drawing/2014/main" id="{0131BCEF-A7A5-5CEE-B226-619E18DFA6A2}"/>
              </a:ext>
            </a:extLst>
          </p:cNvPr>
          <p:cNvSpPr txBox="1"/>
          <p:nvPr/>
        </p:nvSpPr>
        <p:spPr>
          <a:xfrm>
            <a:off x="3773016" y="5859709"/>
            <a:ext cx="6096000" cy="338554"/>
          </a:xfrm>
          <a:prstGeom prst="rect">
            <a:avLst/>
          </a:prstGeom>
          <a:noFill/>
        </p:spPr>
        <p:txBody>
          <a:bodyPr wrap="square">
            <a:spAutoFit/>
          </a:bodyPr>
          <a:lstStyle/>
          <a:p>
            <a:pPr algn="just"/>
            <a:r>
              <a:rPr lang="en-US" sz="1600"/>
              <a:t>Adapted from [1]</a:t>
            </a:r>
          </a:p>
        </p:txBody>
      </p:sp>
      <p:sp>
        <p:nvSpPr>
          <p:cNvPr id="7" name="TextBox 6">
            <a:extLst>
              <a:ext uri="{FF2B5EF4-FFF2-40B4-BE49-F238E27FC236}">
                <a16:creationId xmlns:a16="http://schemas.microsoft.com/office/drawing/2014/main" id="{5558A792-E9AA-EBEF-8AC0-E865A0EC2B30}"/>
              </a:ext>
            </a:extLst>
          </p:cNvPr>
          <p:cNvSpPr txBox="1"/>
          <p:nvPr/>
        </p:nvSpPr>
        <p:spPr>
          <a:xfrm>
            <a:off x="2062419" y="6400307"/>
            <a:ext cx="6326819" cy="261610"/>
          </a:xfrm>
          <a:prstGeom prst="rect">
            <a:avLst/>
          </a:prstGeom>
          <a:noFill/>
        </p:spPr>
        <p:txBody>
          <a:bodyPr wrap="square" rtlCol="0">
            <a:spAutoFit/>
          </a:bodyPr>
          <a:lstStyle/>
          <a:p>
            <a:r>
              <a:rPr lang="en-US" sz="1050" dirty="0">
                <a:solidFill>
                  <a:schemeClr val="bg1"/>
                </a:solidFill>
              </a:rPr>
              <a:t>P. Imgram et al. Review of Scientific Instruments 96 (2025) 093302 </a:t>
            </a:r>
            <a:endParaRPr lang="el-GR" sz="1050" dirty="0">
              <a:solidFill>
                <a:schemeClr val="bg1"/>
              </a:solidFill>
            </a:endParaRPr>
          </a:p>
        </p:txBody>
      </p:sp>
      <p:sp>
        <p:nvSpPr>
          <p:cNvPr id="13" name="TextBox 12">
            <a:extLst>
              <a:ext uri="{FF2B5EF4-FFF2-40B4-BE49-F238E27FC236}">
                <a16:creationId xmlns:a16="http://schemas.microsoft.com/office/drawing/2014/main" id="{1A4AB54C-CE73-08D0-9E23-CE8B08582553}"/>
              </a:ext>
            </a:extLst>
          </p:cNvPr>
          <p:cNvSpPr txBox="1"/>
          <p:nvPr/>
        </p:nvSpPr>
        <p:spPr>
          <a:xfrm>
            <a:off x="3157925" y="431726"/>
            <a:ext cx="8853396" cy="769441"/>
          </a:xfrm>
          <a:prstGeom prst="rect">
            <a:avLst/>
          </a:prstGeom>
          <a:noFill/>
        </p:spPr>
        <p:txBody>
          <a:bodyPr wrap="square" rtlCol="0">
            <a:spAutoFit/>
          </a:bodyPr>
          <a:lstStyle/>
          <a:p>
            <a:pPr algn="just"/>
            <a:r>
              <a:rPr lang="en-US" sz="2200" b="1" dirty="0"/>
              <a:t>S</a:t>
            </a:r>
            <a:r>
              <a:rPr lang="en-US" sz="2200" dirty="0"/>
              <a:t>topping and </a:t>
            </a:r>
            <a:r>
              <a:rPr lang="en-US" sz="2200" b="1" dirty="0"/>
              <a:t>T</a:t>
            </a:r>
            <a:r>
              <a:rPr lang="en-US" sz="2200" dirty="0"/>
              <a:t>rapping </a:t>
            </a:r>
            <a:r>
              <a:rPr lang="en-US" sz="2200" b="1" dirty="0"/>
              <a:t>R</a:t>
            </a:r>
            <a:r>
              <a:rPr lang="en-US" sz="2200" dirty="0"/>
              <a:t>adioactive </a:t>
            </a:r>
            <a:r>
              <a:rPr lang="en-US" sz="2200" b="1" dirty="0"/>
              <a:t>I</a:t>
            </a:r>
            <a:r>
              <a:rPr lang="en-US" sz="2200" dirty="0"/>
              <a:t>ons for </a:t>
            </a:r>
            <a:r>
              <a:rPr lang="en-US" sz="2200" b="1" dirty="0"/>
              <a:t>P</a:t>
            </a:r>
            <a:r>
              <a:rPr lang="en-US" sz="2200" dirty="0"/>
              <a:t>recision </a:t>
            </a:r>
            <a:r>
              <a:rPr lang="en-US" sz="2200" b="1" dirty="0"/>
              <a:t>E</a:t>
            </a:r>
            <a:r>
              <a:rPr lang="en-US" sz="2200" dirty="0"/>
              <a:t>xperiments (</a:t>
            </a:r>
            <a:r>
              <a:rPr lang="en-US" sz="2200" b="1" dirty="0"/>
              <a:t>STRIPE</a:t>
            </a:r>
            <a:r>
              <a:rPr lang="en-US" sz="2200" dirty="0"/>
              <a:t>)</a:t>
            </a:r>
          </a:p>
        </p:txBody>
      </p:sp>
      <p:sp>
        <p:nvSpPr>
          <p:cNvPr id="15" name="TextBox 14">
            <a:extLst>
              <a:ext uri="{FF2B5EF4-FFF2-40B4-BE49-F238E27FC236}">
                <a16:creationId xmlns:a16="http://schemas.microsoft.com/office/drawing/2014/main" id="{A836D917-0C99-4B35-99BB-B238C88E9F14}"/>
              </a:ext>
            </a:extLst>
          </p:cNvPr>
          <p:cNvSpPr txBox="1"/>
          <p:nvPr/>
        </p:nvSpPr>
        <p:spPr>
          <a:xfrm>
            <a:off x="10593681" y="2408234"/>
            <a:ext cx="1625346" cy="369332"/>
          </a:xfrm>
          <a:prstGeom prst="rect">
            <a:avLst/>
          </a:prstGeom>
          <a:noFill/>
        </p:spPr>
        <p:txBody>
          <a:bodyPr wrap="square">
            <a:spAutoFit/>
          </a:bodyPr>
          <a:lstStyle/>
          <a:p>
            <a:r>
              <a:rPr lang="en-US" b="1" dirty="0" err="1">
                <a:solidFill>
                  <a:srgbClr val="C00000"/>
                </a:solidFill>
              </a:rPr>
              <a:t>MagneToF</a:t>
            </a:r>
            <a:endParaRPr lang="en-BE" dirty="0">
              <a:solidFill>
                <a:srgbClr val="C00000"/>
              </a:solidFill>
            </a:endParaRPr>
          </a:p>
        </p:txBody>
      </p:sp>
      <p:cxnSp>
        <p:nvCxnSpPr>
          <p:cNvPr id="17" name="Straight Arrow Connector 16">
            <a:extLst>
              <a:ext uri="{FF2B5EF4-FFF2-40B4-BE49-F238E27FC236}">
                <a16:creationId xmlns:a16="http://schemas.microsoft.com/office/drawing/2014/main" id="{115D175C-DF28-BBA9-20EF-0DBE18628FEA}"/>
              </a:ext>
            </a:extLst>
          </p:cNvPr>
          <p:cNvCxnSpPr/>
          <p:nvPr/>
        </p:nvCxnSpPr>
        <p:spPr>
          <a:xfrm flipH="1" flipV="1">
            <a:off x="10321925" y="2149475"/>
            <a:ext cx="349250" cy="29527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AE71AE0-CA34-3757-A65D-1332C40CDD64}"/>
              </a:ext>
            </a:extLst>
          </p:cNvPr>
          <p:cNvSpPr txBox="1"/>
          <p:nvPr/>
        </p:nvSpPr>
        <p:spPr>
          <a:xfrm>
            <a:off x="9282847" y="867455"/>
            <a:ext cx="3168074" cy="369332"/>
          </a:xfrm>
          <a:prstGeom prst="rect">
            <a:avLst/>
          </a:prstGeom>
          <a:noFill/>
        </p:spPr>
        <p:txBody>
          <a:bodyPr wrap="square">
            <a:spAutoFit/>
          </a:bodyPr>
          <a:lstStyle/>
          <a:p>
            <a:r>
              <a:rPr lang="en-US" b="1" dirty="0">
                <a:solidFill>
                  <a:srgbClr val="C00000"/>
                </a:solidFill>
              </a:rPr>
              <a:t>Light Collection Region</a:t>
            </a:r>
            <a:endParaRPr lang="en-BE" dirty="0">
              <a:solidFill>
                <a:srgbClr val="C00000"/>
              </a:solidFill>
            </a:endParaRPr>
          </a:p>
        </p:txBody>
      </p:sp>
      <p:cxnSp>
        <p:nvCxnSpPr>
          <p:cNvPr id="8" name="Straight Arrow Connector 7">
            <a:extLst>
              <a:ext uri="{FF2B5EF4-FFF2-40B4-BE49-F238E27FC236}">
                <a16:creationId xmlns:a16="http://schemas.microsoft.com/office/drawing/2014/main" id="{8A54F18A-8FB7-ACAB-5FD1-8C66E8D2B535}"/>
              </a:ext>
            </a:extLst>
          </p:cNvPr>
          <p:cNvCxnSpPr>
            <a:cxnSpLocks/>
          </p:cNvCxnSpPr>
          <p:nvPr/>
        </p:nvCxnSpPr>
        <p:spPr>
          <a:xfrm flipH="1">
            <a:off x="9427949" y="1286488"/>
            <a:ext cx="1243226" cy="34617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Footer Placeholder 3">
            <a:extLst>
              <a:ext uri="{FF2B5EF4-FFF2-40B4-BE49-F238E27FC236}">
                <a16:creationId xmlns:a16="http://schemas.microsoft.com/office/drawing/2014/main" id="{9B7A7E7F-AFC2-BF0D-E9BD-E339E0A94522}"/>
              </a:ext>
            </a:extLst>
          </p:cNvPr>
          <p:cNvSpPr>
            <a:spLocks noGrp="1"/>
          </p:cNvSpPr>
          <p:nvPr>
            <p:ph type="ftr" sz="quarter" idx="11"/>
          </p:nvPr>
        </p:nvSpPr>
        <p:spPr>
          <a:xfrm>
            <a:off x="6033600" y="6210000"/>
            <a:ext cx="4993200" cy="648000"/>
          </a:xfrm>
        </p:spPr>
        <p:txBody>
          <a:bodyPr/>
          <a:lstStyle/>
          <a:p>
            <a:r>
              <a:rPr lang="nl-NL" dirty="0" err="1"/>
              <a:t>Institute</a:t>
            </a:r>
            <a:r>
              <a:rPr lang="nl-NL" dirty="0"/>
              <a:t> </a:t>
            </a:r>
            <a:r>
              <a:rPr lang="nl-NL" dirty="0" err="1"/>
              <a:t>for</a:t>
            </a:r>
            <a:r>
              <a:rPr lang="nl-NL" dirty="0"/>
              <a:t> </a:t>
            </a:r>
            <a:r>
              <a:rPr lang="nl-NL" dirty="0" err="1"/>
              <a:t>Nuclear</a:t>
            </a:r>
            <a:r>
              <a:rPr lang="nl-NL" dirty="0"/>
              <a:t> </a:t>
            </a:r>
            <a:r>
              <a:rPr lang="nl-NL" dirty="0" err="1"/>
              <a:t>and</a:t>
            </a:r>
            <a:r>
              <a:rPr lang="nl-NL" dirty="0"/>
              <a:t> </a:t>
            </a:r>
            <a:r>
              <a:rPr lang="nl-NL" dirty="0" err="1"/>
              <a:t>Radiation</a:t>
            </a:r>
            <a:r>
              <a:rPr lang="nl-NL" dirty="0"/>
              <a:t> </a:t>
            </a:r>
            <a:r>
              <a:rPr lang="nl-NL" dirty="0" err="1"/>
              <a:t>Physics</a:t>
            </a:r>
            <a:r>
              <a:rPr lang="nl-NL" dirty="0"/>
              <a:t>, KU Leuven</a:t>
            </a:r>
          </a:p>
        </p:txBody>
      </p:sp>
    </p:spTree>
    <p:extLst>
      <p:ext uri="{BB962C8B-B14F-4D97-AF65-F5344CB8AC3E}">
        <p14:creationId xmlns:p14="http://schemas.microsoft.com/office/powerpoint/2010/main" val="271307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A6013-0A09-EDB4-3542-EDA3BA908DE3}"/>
            </a:ext>
          </a:extLst>
        </p:cNvPr>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D88C34E3-0BB5-581F-83FE-CC1B15447AE8}"/>
              </a:ext>
            </a:extLst>
          </p:cNvPr>
          <p:cNvSpPr>
            <a:spLocks noGrp="1"/>
          </p:cNvSpPr>
          <p:nvPr>
            <p:ph type="sldNum" sz="quarter" idx="12"/>
          </p:nvPr>
        </p:nvSpPr>
        <p:spPr/>
        <p:txBody>
          <a:bodyPr/>
          <a:lstStyle/>
          <a:p>
            <a:fld id="{0A297500-7527-634B-90F4-69D0994C32B4}" type="slidenum">
              <a:rPr lang="el-GR" noProof="0" smtClean="0"/>
              <a:t>24</a:t>
            </a:fld>
            <a:endParaRPr lang="el-GR" noProof="0" dirty="0"/>
          </a:p>
        </p:txBody>
      </p:sp>
      <p:sp>
        <p:nvSpPr>
          <p:cNvPr id="150" name="Ορθογώνιο: Στρογγύλεμα γωνιών 149">
            <a:extLst>
              <a:ext uri="{FF2B5EF4-FFF2-40B4-BE49-F238E27FC236}">
                <a16:creationId xmlns:a16="http://schemas.microsoft.com/office/drawing/2014/main" id="{F86D96CF-AC0A-3D13-02FD-C7C18AA4613C}"/>
              </a:ext>
            </a:extLst>
          </p:cNvPr>
          <p:cNvSpPr/>
          <p:nvPr/>
        </p:nvSpPr>
        <p:spPr>
          <a:xfrm>
            <a:off x="603027" y="944563"/>
            <a:ext cx="1070325" cy="373539"/>
          </a:xfrm>
          <a:prstGeom prst="roundRect">
            <a:avLst/>
          </a:prstGeom>
          <a:solidFill>
            <a:schemeClr val="accent1">
              <a:lumMod val="75000"/>
            </a:schemeClr>
          </a:solid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noProof="0" dirty="0"/>
          </a:p>
        </p:txBody>
      </p:sp>
      <p:sp>
        <p:nvSpPr>
          <p:cNvPr id="151" name="Θέση περιεχομένου 1">
            <a:extLst>
              <a:ext uri="{FF2B5EF4-FFF2-40B4-BE49-F238E27FC236}">
                <a16:creationId xmlns:a16="http://schemas.microsoft.com/office/drawing/2014/main" id="{D7FA2C18-67B3-AAC5-3100-475BD5B22CD5}"/>
              </a:ext>
            </a:extLst>
          </p:cNvPr>
          <p:cNvSpPr>
            <a:spLocks noGrp="1"/>
          </p:cNvSpPr>
          <p:nvPr>
            <p:ph idx="1"/>
          </p:nvPr>
        </p:nvSpPr>
        <p:spPr>
          <a:xfrm>
            <a:off x="603025" y="914202"/>
            <a:ext cx="1234919" cy="403900"/>
          </a:xfrm>
        </p:spPr>
        <p:txBody>
          <a:bodyPr>
            <a:normAutofit/>
          </a:bodyPr>
          <a:lstStyle/>
          <a:p>
            <a:pPr marL="0" indent="0">
              <a:buNone/>
            </a:pPr>
            <a:r>
              <a:rPr lang="en-US" sz="1900" dirty="0">
                <a:solidFill>
                  <a:schemeClr val="bg1"/>
                </a:solidFill>
              </a:rPr>
              <a:t>Ion trap:</a:t>
            </a:r>
            <a:endParaRPr lang="el-GR" sz="1900" dirty="0">
              <a:solidFill>
                <a:schemeClr val="bg1"/>
              </a:solidFill>
            </a:endParaRPr>
          </a:p>
          <a:p>
            <a:pPr marL="0" indent="0">
              <a:buNone/>
            </a:pPr>
            <a:endParaRPr lang="el-GR" sz="1900" noProof="0" dirty="0">
              <a:solidFill>
                <a:schemeClr val="bg1"/>
              </a:solidFill>
            </a:endParaRPr>
          </a:p>
          <a:p>
            <a:pPr marL="0" indent="0">
              <a:buNone/>
            </a:pPr>
            <a:endParaRPr lang="el-GR" sz="1900" noProof="0" dirty="0">
              <a:solidFill>
                <a:schemeClr val="bg1"/>
              </a:solidFill>
            </a:endParaRPr>
          </a:p>
        </p:txBody>
      </p:sp>
      <p:sp>
        <p:nvSpPr>
          <p:cNvPr id="8" name="Τίτλος 4">
            <a:extLst>
              <a:ext uri="{FF2B5EF4-FFF2-40B4-BE49-F238E27FC236}">
                <a16:creationId xmlns:a16="http://schemas.microsoft.com/office/drawing/2014/main" id="{08AECECF-BB00-D218-1A80-E733C7A32B35}"/>
              </a:ext>
            </a:extLst>
          </p:cNvPr>
          <p:cNvSpPr txBox="1">
            <a:spLocks/>
          </p:cNvSpPr>
          <p:nvPr/>
        </p:nvSpPr>
        <p:spPr>
          <a:xfrm>
            <a:off x="576000" y="207037"/>
            <a:ext cx="2742933" cy="791254"/>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en-US" dirty="0"/>
              <a:t>Plan</a:t>
            </a:r>
            <a:endParaRPr lang="el-GR" noProof="0" dirty="0"/>
          </a:p>
        </p:txBody>
      </p:sp>
      <p:pic>
        <p:nvPicPr>
          <p:cNvPr id="11" name="Picture 10" descr="A machine with green and white parts">
            <a:extLst>
              <a:ext uri="{FF2B5EF4-FFF2-40B4-BE49-F238E27FC236}">
                <a16:creationId xmlns:a16="http://schemas.microsoft.com/office/drawing/2014/main" id="{730790CF-0BBB-7260-0743-A357597348AF}"/>
              </a:ext>
            </a:extLst>
          </p:cNvPr>
          <p:cNvPicPr>
            <a:picLocks noGrp="1" noRot="1" noChangeAspect="1" noMove="1" noResize="1" noEditPoints="1" noAdjustHandles="1" noChangeArrowheads="1" noChangeShapeType="1" noCrop="1"/>
          </p:cNvPicPr>
          <p:nvPr/>
        </p:nvPicPr>
        <p:blipFill>
          <a:blip r:embed="rId3"/>
          <a:stretch>
            <a:fillRect/>
          </a:stretch>
        </p:blipFill>
        <p:spPr>
          <a:xfrm>
            <a:off x="2739579" y="875702"/>
            <a:ext cx="8709579" cy="5052518"/>
          </a:xfrm>
          <a:prstGeom prst="rect">
            <a:avLst/>
          </a:prstGeom>
        </p:spPr>
      </p:pic>
      <p:sp>
        <p:nvSpPr>
          <p:cNvPr id="15" name="Oval 14">
            <a:extLst>
              <a:ext uri="{FF2B5EF4-FFF2-40B4-BE49-F238E27FC236}">
                <a16:creationId xmlns:a16="http://schemas.microsoft.com/office/drawing/2014/main" id="{7EAA1A28-3712-F5B9-D852-9E4578CC38B7}"/>
              </a:ext>
            </a:extLst>
          </p:cNvPr>
          <p:cNvSpPr/>
          <p:nvPr/>
        </p:nvSpPr>
        <p:spPr>
          <a:xfrm>
            <a:off x="10639154" y="3026664"/>
            <a:ext cx="118174" cy="113030"/>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noProof="0" dirty="0"/>
          </a:p>
        </p:txBody>
      </p:sp>
      <p:cxnSp>
        <p:nvCxnSpPr>
          <p:cNvPr id="17" name="Straight Connector 16">
            <a:extLst>
              <a:ext uri="{FF2B5EF4-FFF2-40B4-BE49-F238E27FC236}">
                <a16:creationId xmlns:a16="http://schemas.microsoft.com/office/drawing/2014/main" id="{144A321C-236A-2F4A-ECBE-1AB8F3F3E865}"/>
              </a:ext>
            </a:extLst>
          </p:cNvPr>
          <p:cNvCxnSpPr/>
          <p:nvPr/>
        </p:nvCxnSpPr>
        <p:spPr>
          <a:xfrm flipH="1" flipV="1">
            <a:off x="6756400" y="2794000"/>
            <a:ext cx="1046480" cy="6604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4387DE3-64FC-518E-9A84-69FC213ABBF8}"/>
              </a:ext>
            </a:extLst>
          </p:cNvPr>
          <p:cNvCxnSpPr>
            <a:cxnSpLocks/>
          </p:cNvCxnSpPr>
          <p:nvPr/>
        </p:nvCxnSpPr>
        <p:spPr>
          <a:xfrm flipH="1">
            <a:off x="6403975" y="2794000"/>
            <a:ext cx="357441" cy="4445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30CB33C-D03F-CA21-013B-694527F9FEF3}"/>
              </a:ext>
            </a:extLst>
          </p:cNvPr>
          <p:cNvCxnSpPr/>
          <p:nvPr/>
        </p:nvCxnSpPr>
        <p:spPr>
          <a:xfrm flipV="1">
            <a:off x="6096000" y="2758440"/>
            <a:ext cx="0" cy="38125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1EA79E1-7DF7-6B53-4E17-8859BACAF4EE}"/>
              </a:ext>
            </a:extLst>
          </p:cNvPr>
          <p:cNvSpPr txBox="1"/>
          <p:nvPr/>
        </p:nvSpPr>
        <p:spPr>
          <a:xfrm>
            <a:off x="5750245" y="2803144"/>
            <a:ext cx="314325" cy="430887"/>
          </a:xfrm>
          <a:prstGeom prst="rect">
            <a:avLst/>
          </a:prstGeom>
          <a:noFill/>
        </p:spPr>
        <p:txBody>
          <a:bodyPr wrap="square" rtlCol="0">
            <a:spAutoFit/>
          </a:bodyPr>
          <a:lstStyle/>
          <a:p>
            <a:r>
              <a:rPr lang="el-GR" sz="2200" noProof="0" dirty="0">
                <a:solidFill>
                  <a:srgbClr val="C00000"/>
                </a:solidFill>
              </a:rPr>
              <a:t>V</a:t>
            </a:r>
          </a:p>
        </p:txBody>
      </p:sp>
      <p:cxnSp>
        <p:nvCxnSpPr>
          <p:cNvPr id="28" name="Straight Connector 27">
            <a:extLst>
              <a:ext uri="{FF2B5EF4-FFF2-40B4-BE49-F238E27FC236}">
                <a16:creationId xmlns:a16="http://schemas.microsoft.com/office/drawing/2014/main" id="{1A90070D-15B6-49E9-3EC0-34EAECD2D8AF}"/>
              </a:ext>
            </a:extLst>
          </p:cNvPr>
          <p:cNvCxnSpPr>
            <a:cxnSpLocks/>
          </p:cNvCxnSpPr>
          <p:nvPr/>
        </p:nvCxnSpPr>
        <p:spPr>
          <a:xfrm flipV="1">
            <a:off x="6413753" y="2658427"/>
            <a:ext cx="0" cy="19367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Footer Placeholder 3">
            <a:extLst>
              <a:ext uri="{FF2B5EF4-FFF2-40B4-BE49-F238E27FC236}">
                <a16:creationId xmlns:a16="http://schemas.microsoft.com/office/drawing/2014/main" id="{942BDB8A-2FE6-7CB8-2E9E-92FC7090B566}"/>
              </a:ext>
            </a:extLst>
          </p:cNvPr>
          <p:cNvSpPr>
            <a:spLocks noGrp="1"/>
          </p:cNvSpPr>
          <p:nvPr>
            <p:ph type="ftr" sz="quarter" idx="11"/>
          </p:nvPr>
        </p:nvSpPr>
        <p:spPr>
          <a:xfrm>
            <a:off x="6033600" y="6210000"/>
            <a:ext cx="4993200" cy="648000"/>
          </a:xfrm>
        </p:spPr>
        <p:txBody>
          <a:bodyPr/>
          <a:lstStyle/>
          <a:p>
            <a:r>
              <a:rPr lang="nl-NL" dirty="0" err="1"/>
              <a:t>Institute</a:t>
            </a:r>
            <a:r>
              <a:rPr lang="nl-NL" dirty="0"/>
              <a:t> </a:t>
            </a:r>
            <a:r>
              <a:rPr lang="nl-NL" dirty="0" err="1"/>
              <a:t>for</a:t>
            </a:r>
            <a:r>
              <a:rPr lang="nl-NL" dirty="0"/>
              <a:t> </a:t>
            </a:r>
            <a:r>
              <a:rPr lang="nl-NL" dirty="0" err="1"/>
              <a:t>Nuclear</a:t>
            </a:r>
            <a:r>
              <a:rPr lang="nl-NL" dirty="0"/>
              <a:t> </a:t>
            </a:r>
            <a:r>
              <a:rPr lang="nl-NL" dirty="0" err="1"/>
              <a:t>and</a:t>
            </a:r>
            <a:r>
              <a:rPr lang="nl-NL" dirty="0"/>
              <a:t> </a:t>
            </a:r>
            <a:r>
              <a:rPr lang="nl-NL" dirty="0" err="1"/>
              <a:t>Radiation</a:t>
            </a:r>
            <a:r>
              <a:rPr lang="nl-NL" dirty="0"/>
              <a:t> </a:t>
            </a:r>
            <a:r>
              <a:rPr lang="nl-NL" dirty="0" err="1"/>
              <a:t>Physics</a:t>
            </a:r>
            <a:r>
              <a:rPr lang="nl-NL" dirty="0"/>
              <a:t>, KU Leuven</a:t>
            </a:r>
          </a:p>
        </p:txBody>
      </p:sp>
    </p:spTree>
    <p:extLst>
      <p:ext uri="{BB962C8B-B14F-4D97-AF65-F5344CB8AC3E}">
        <p14:creationId xmlns:p14="http://schemas.microsoft.com/office/powerpoint/2010/main" val="284758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95833E-6 2.96296E-6 L -0.34127 0.07037 " pathEditMode="relative" rAng="0" ptsTypes="AA">
                                      <p:cBhvr>
                                        <p:cTn id="6" dur="3000" fill="hold"/>
                                        <p:tgtEl>
                                          <p:spTgt spid="15"/>
                                        </p:tgtEl>
                                        <p:attrNameLst>
                                          <p:attrName>ppt_x</p:attrName>
                                          <p:attrName>ppt_y</p:attrName>
                                        </p:attrNameLst>
                                      </p:cBhvr>
                                      <p:rCtr x="-17070" y="3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D1F8D-7A87-3C61-B699-4B9FF35B5374}"/>
            </a:ext>
          </a:extLst>
        </p:cNvPr>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05A43B61-8A98-916C-AE4A-4F9A6C5C02D9}"/>
              </a:ext>
            </a:extLst>
          </p:cNvPr>
          <p:cNvSpPr>
            <a:spLocks noGrp="1"/>
          </p:cNvSpPr>
          <p:nvPr>
            <p:ph type="sldNum" sz="quarter" idx="12"/>
          </p:nvPr>
        </p:nvSpPr>
        <p:spPr/>
        <p:txBody>
          <a:bodyPr/>
          <a:lstStyle/>
          <a:p>
            <a:fld id="{0A297500-7527-634B-90F4-69D0994C32B4}" type="slidenum">
              <a:rPr lang="el-GR" noProof="0" smtClean="0"/>
              <a:t>25</a:t>
            </a:fld>
            <a:endParaRPr lang="el-GR" noProof="0" dirty="0"/>
          </a:p>
        </p:txBody>
      </p:sp>
      <p:pic>
        <p:nvPicPr>
          <p:cNvPr id="11" name="Picture 10" descr="A machine with green and white parts">
            <a:extLst>
              <a:ext uri="{FF2B5EF4-FFF2-40B4-BE49-F238E27FC236}">
                <a16:creationId xmlns:a16="http://schemas.microsoft.com/office/drawing/2014/main" id="{9FBFBA78-6189-7D79-0D0F-B5091B1562E6}"/>
              </a:ext>
            </a:extLst>
          </p:cNvPr>
          <p:cNvPicPr>
            <a:picLocks noGrp="1" noRot="1" noChangeAspect="1" noMove="1" noResize="1" noEditPoints="1" noAdjustHandles="1" noChangeArrowheads="1" noChangeShapeType="1" noCrop="1"/>
          </p:cNvPicPr>
          <p:nvPr/>
        </p:nvPicPr>
        <p:blipFill>
          <a:blip r:embed="rId3"/>
          <a:stretch>
            <a:fillRect/>
          </a:stretch>
        </p:blipFill>
        <p:spPr>
          <a:xfrm>
            <a:off x="2739579" y="875702"/>
            <a:ext cx="8709579" cy="5052518"/>
          </a:xfrm>
          <a:prstGeom prst="rect">
            <a:avLst/>
          </a:prstGeom>
        </p:spPr>
      </p:pic>
      <p:sp>
        <p:nvSpPr>
          <p:cNvPr id="15" name="Oval 14">
            <a:extLst>
              <a:ext uri="{FF2B5EF4-FFF2-40B4-BE49-F238E27FC236}">
                <a16:creationId xmlns:a16="http://schemas.microsoft.com/office/drawing/2014/main" id="{61DC9F09-7C66-B404-96F8-5E00AF5C7B18}"/>
              </a:ext>
            </a:extLst>
          </p:cNvPr>
          <p:cNvSpPr/>
          <p:nvPr/>
        </p:nvSpPr>
        <p:spPr>
          <a:xfrm>
            <a:off x="6494683" y="3510417"/>
            <a:ext cx="118174" cy="113030"/>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noProof="0" dirty="0"/>
          </a:p>
        </p:txBody>
      </p:sp>
      <p:cxnSp>
        <p:nvCxnSpPr>
          <p:cNvPr id="17" name="Straight Connector 16">
            <a:extLst>
              <a:ext uri="{FF2B5EF4-FFF2-40B4-BE49-F238E27FC236}">
                <a16:creationId xmlns:a16="http://schemas.microsoft.com/office/drawing/2014/main" id="{666D1B20-75F5-A89A-A531-72EF237CF1FD}"/>
              </a:ext>
            </a:extLst>
          </p:cNvPr>
          <p:cNvCxnSpPr>
            <a:cxnSpLocks/>
          </p:cNvCxnSpPr>
          <p:nvPr/>
        </p:nvCxnSpPr>
        <p:spPr>
          <a:xfrm flipH="1" flipV="1">
            <a:off x="6581441" y="2803144"/>
            <a:ext cx="1221439" cy="5689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5CA02FF-0D55-0B6A-E23B-720134687C40}"/>
              </a:ext>
            </a:extLst>
          </p:cNvPr>
          <p:cNvCxnSpPr>
            <a:cxnSpLocks/>
          </p:cNvCxnSpPr>
          <p:nvPr/>
        </p:nvCxnSpPr>
        <p:spPr>
          <a:xfrm>
            <a:off x="6590712" y="2810668"/>
            <a:ext cx="0" cy="13811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13587E6-92B4-598B-6AD1-3ACA7C4361B2}"/>
              </a:ext>
            </a:extLst>
          </p:cNvPr>
          <p:cNvCxnSpPr/>
          <p:nvPr/>
        </p:nvCxnSpPr>
        <p:spPr>
          <a:xfrm flipV="1">
            <a:off x="6096000" y="2758440"/>
            <a:ext cx="0" cy="38125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E02798F-898C-3507-0E32-C48673C07BC5}"/>
              </a:ext>
            </a:extLst>
          </p:cNvPr>
          <p:cNvSpPr txBox="1"/>
          <p:nvPr/>
        </p:nvSpPr>
        <p:spPr>
          <a:xfrm>
            <a:off x="5750245" y="2803144"/>
            <a:ext cx="314325" cy="430887"/>
          </a:xfrm>
          <a:prstGeom prst="rect">
            <a:avLst/>
          </a:prstGeom>
          <a:noFill/>
        </p:spPr>
        <p:txBody>
          <a:bodyPr wrap="square" rtlCol="0">
            <a:spAutoFit/>
          </a:bodyPr>
          <a:lstStyle/>
          <a:p>
            <a:r>
              <a:rPr lang="el-GR" sz="2200" noProof="0" dirty="0">
                <a:solidFill>
                  <a:srgbClr val="C00000"/>
                </a:solidFill>
              </a:rPr>
              <a:t>V</a:t>
            </a:r>
          </a:p>
        </p:txBody>
      </p:sp>
      <p:cxnSp>
        <p:nvCxnSpPr>
          <p:cNvPr id="28" name="Straight Connector 27">
            <a:extLst>
              <a:ext uri="{FF2B5EF4-FFF2-40B4-BE49-F238E27FC236}">
                <a16:creationId xmlns:a16="http://schemas.microsoft.com/office/drawing/2014/main" id="{E0A812A7-5A8E-B9D9-2DF8-4390A2DB7504}"/>
              </a:ext>
            </a:extLst>
          </p:cNvPr>
          <p:cNvCxnSpPr>
            <a:cxnSpLocks/>
          </p:cNvCxnSpPr>
          <p:nvPr/>
        </p:nvCxnSpPr>
        <p:spPr>
          <a:xfrm flipV="1">
            <a:off x="6418516" y="2794000"/>
            <a:ext cx="0" cy="17145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8526D02-1AC6-EDAF-F43F-DBFC1BBD31AB}"/>
              </a:ext>
            </a:extLst>
          </p:cNvPr>
          <p:cNvCxnSpPr>
            <a:cxnSpLocks/>
          </p:cNvCxnSpPr>
          <p:nvPr/>
        </p:nvCxnSpPr>
        <p:spPr>
          <a:xfrm flipV="1">
            <a:off x="6403135" y="2949067"/>
            <a:ext cx="196849" cy="2698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6737808-C4B0-6BC6-8342-1F5BE90A66A7}"/>
              </a:ext>
            </a:extLst>
          </p:cNvPr>
          <p:cNvSpPr/>
          <p:nvPr/>
        </p:nvSpPr>
        <p:spPr>
          <a:xfrm rot="20045067">
            <a:off x="6523164" y="2504273"/>
            <a:ext cx="56722" cy="1985433"/>
          </a:xfrm>
          <a:prstGeom prst="rect">
            <a:avLst/>
          </a:prstGeom>
          <a:solidFill>
            <a:srgbClr val="C00000">
              <a:alpha val="54118"/>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noProof="0" dirty="0"/>
          </a:p>
        </p:txBody>
      </p:sp>
      <p:sp>
        <p:nvSpPr>
          <p:cNvPr id="2" name="Rectangle 1">
            <a:extLst>
              <a:ext uri="{FF2B5EF4-FFF2-40B4-BE49-F238E27FC236}">
                <a16:creationId xmlns:a16="http://schemas.microsoft.com/office/drawing/2014/main" id="{24B3C4EE-E2FD-7B8A-B4C8-56F8F9170C60}"/>
              </a:ext>
            </a:extLst>
          </p:cNvPr>
          <p:cNvSpPr/>
          <p:nvPr/>
        </p:nvSpPr>
        <p:spPr>
          <a:xfrm rot="15724879">
            <a:off x="4947472" y="1710698"/>
            <a:ext cx="45719" cy="4061499"/>
          </a:xfrm>
          <a:prstGeom prst="rect">
            <a:avLst/>
          </a:prstGeom>
          <a:solidFill>
            <a:srgbClr val="7030A0">
              <a:alpha val="54118"/>
            </a:srgb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noProof="0" dirty="0"/>
          </a:p>
        </p:txBody>
      </p:sp>
      <p:sp>
        <p:nvSpPr>
          <p:cNvPr id="5" name="Rectangle 4">
            <a:extLst>
              <a:ext uri="{FF2B5EF4-FFF2-40B4-BE49-F238E27FC236}">
                <a16:creationId xmlns:a16="http://schemas.microsoft.com/office/drawing/2014/main" id="{B37891B3-D3EA-0F9C-7A1C-0C2DC4F00ABD}"/>
              </a:ext>
            </a:extLst>
          </p:cNvPr>
          <p:cNvSpPr/>
          <p:nvPr/>
        </p:nvSpPr>
        <p:spPr>
          <a:xfrm rot="15739476">
            <a:off x="4955054" y="1776534"/>
            <a:ext cx="45719" cy="4054074"/>
          </a:xfrm>
          <a:prstGeom prst="rect">
            <a:avLst/>
          </a:prstGeom>
          <a:solidFill>
            <a:srgbClr val="0070C0">
              <a:alpha val="54118"/>
            </a:srgb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noProof="0" dirty="0"/>
          </a:p>
        </p:txBody>
      </p:sp>
      <p:sp>
        <p:nvSpPr>
          <p:cNvPr id="19" name="TextBox 18">
            <a:extLst>
              <a:ext uri="{FF2B5EF4-FFF2-40B4-BE49-F238E27FC236}">
                <a16:creationId xmlns:a16="http://schemas.microsoft.com/office/drawing/2014/main" id="{C42CAA79-433A-67B7-7CB8-BE8352D23F23}"/>
              </a:ext>
            </a:extLst>
          </p:cNvPr>
          <p:cNvSpPr txBox="1"/>
          <p:nvPr/>
        </p:nvSpPr>
        <p:spPr>
          <a:xfrm>
            <a:off x="2921913" y="4079458"/>
            <a:ext cx="995969" cy="369332"/>
          </a:xfrm>
          <a:prstGeom prst="rect">
            <a:avLst/>
          </a:prstGeom>
          <a:noFill/>
        </p:spPr>
        <p:txBody>
          <a:bodyPr wrap="square">
            <a:spAutoFit/>
          </a:bodyPr>
          <a:lstStyle/>
          <a:p>
            <a:r>
              <a:rPr lang="el-GR" dirty="0">
                <a:solidFill>
                  <a:schemeClr val="accent3">
                    <a:lumMod val="75000"/>
                  </a:schemeClr>
                </a:solidFill>
              </a:rPr>
              <a:t>422</a:t>
            </a:r>
            <a:r>
              <a:rPr lang="en-US" dirty="0">
                <a:solidFill>
                  <a:schemeClr val="accent3">
                    <a:lumMod val="75000"/>
                  </a:schemeClr>
                </a:solidFill>
              </a:rPr>
              <a:t>nm</a:t>
            </a:r>
            <a:endParaRPr lang="en-BE" dirty="0">
              <a:solidFill>
                <a:schemeClr val="accent3">
                  <a:lumMod val="75000"/>
                </a:schemeClr>
              </a:solidFill>
            </a:endParaRPr>
          </a:p>
        </p:txBody>
      </p:sp>
      <p:sp>
        <p:nvSpPr>
          <p:cNvPr id="20" name="TextBox 19">
            <a:extLst>
              <a:ext uri="{FF2B5EF4-FFF2-40B4-BE49-F238E27FC236}">
                <a16:creationId xmlns:a16="http://schemas.microsoft.com/office/drawing/2014/main" id="{36E6BE57-4991-2E6F-811F-B905C1AD7227}"/>
              </a:ext>
            </a:extLst>
          </p:cNvPr>
          <p:cNvSpPr txBox="1"/>
          <p:nvPr/>
        </p:nvSpPr>
        <p:spPr>
          <a:xfrm>
            <a:off x="2921912" y="3542961"/>
            <a:ext cx="995969" cy="369332"/>
          </a:xfrm>
          <a:prstGeom prst="rect">
            <a:avLst/>
          </a:prstGeom>
          <a:noFill/>
        </p:spPr>
        <p:txBody>
          <a:bodyPr wrap="square">
            <a:spAutoFit/>
          </a:bodyPr>
          <a:lstStyle/>
          <a:p>
            <a:r>
              <a:rPr lang="el-GR" dirty="0">
                <a:solidFill>
                  <a:srgbClr val="7030A0"/>
                </a:solidFill>
              </a:rPr>
              <a:t>Χ</a:t>
            </a:r>
            <a:endParaRPr lang="en-BE" dirty="0">
              <a:solidFill>
                <a:srgbClr val="7030A0"/>
              </a:solidFill>
            </a:endParaRPr>
          </a:p>
        </p:txBody>
      </p:sp>
      <p:sp>
        <p:nvSpPr>
          <p:cNvPr id="21" name="TextBox 20">
            <a:extLst>
              <a:ext uri="{FF2B5EF4-FFF2-40B4-BE49-F238E27FC236}">
                <a16:creationId xmlns:a16="http://schemas.microsoft.com/office/drawing/2014/main" id="{6BE50355-1357-900C-84FC-3EF1AB0B2A8F}"/>
              </a:ext>
            </a:extLst>
          </p:cNvPr>
          <p:cNvSpPr txBox="1"/>
          <p:nvPr/>
        </p:nvSpPr>
        <p:spPr>
          <a:xfrm>
            <a:off x="6227494" y="2421332"/>
            <a:ext cx="1022674" cy="369332"/>
          </a:xfrm>
          <a:prstGeom prst="rect">
            <a:avLst/>
          </a:prstGeom>
          <a:noFill/>
        </p:spPr>
        <p:txBody>
          <a:bodyPr wrap="square">
            <a:spAutoFit/>
          </a:bodyPr>
          <a:lstStyle/>
          <a:p>
            <a:r>
              <a:rPr lang="en-US" dirty="0">
                <a:solidFill>
                  <a:srgbClr val="C00000"/>
                </a:solidFill>
              </a:rPr>
              <a:t>1092nm</a:t>
            </a:r>
            <a:endParaRPr lang="en-BE" dirty="0">
              <a:solidFill>
                <a:srgbClr val="C00000"/>
              </a:solidFill>
            </a:endParaRPr>
          </a:p>
        </p:txBody>
      </p:sp>
      <p:sp>
        <p:nvSpPr>
          <p:cNvPr id="38" name="TextBox 37">
            <a:extLst>
              <a:ext uri="{FF2B5EF4-FFF2-40B4-BE49-F238E27FC236}">
                <a16:creationId xmlns:a16="http://schemas.microsoft.com/office/drawing/2014/main" id="{3EEB56FD-CC0A-A448-6ADC-A8A379BC6BB3}"/>
              </a:ext>
            </a:extLst>
          </p:cNvPr>
          <p:cNvSpPr txBox="1"/>
          <p:nvPr/>
        </p:nvSpPr>
        <p:spPr>
          <a:xfrm>
            <a:off x="405890" y="1479998"/>
            <a:ext cx="2132110" cy="923330"/>
          </a:xfrm>
          <a:prstGeom prst="rect">
            <a:avLst/>
          </a:prstGeom>
          <a:noFill/>
        </p:spPr>
        <p:txBody>
          <a:bodyPr wrap="square">
            <a:spAutoFit/>
          </a:bodyPr>
          <a:lstStyle/>
          <a:p>
            <a:r>
              <a:rPr lang="en-US" dirty="0">
                <a:solidFill>
                  <a:srgbClr val="00B0F0"/>
                </a:solidFill>
              </a:rPr>
              <a:t>422nm</a:t>
            </a:r>
            <a:r>
              <a:rPr lang="en-US" dirty="0"/>
              <a:t>: cooling transition</a:t>
            </a:r>
          </a:p>
          <a:p>
            <a:r>
              <a:rPr lang="en-US" dirty="0">
                <a:solidFill>
                  <a:srgbClr val="C00000"/>
                </a:solidFill>
              </a:rPr>
              <a:t>1092nm</a:t>
            </a:r>
            <a:r>
              <a:rPr lang="en-US" dirty="0"/>
              <a:t>: repump</a:t>
            </a:r>
            <a:endParaRPr lang="en-BE" dirty="0"/>
          </a:p>
        </p:txBody>
      </p:sp>
      <p:sp>
        <p:nvSpPr>
          <p:cNvPr id="39" name="TextBox 38">
            <a:extLst>
              <a:ext uri="{FF2B5EF4-FFF2-40B4-BE49-F238E27FC236}">
                <a16:creationId xmlns:a16="http://schemas.microsoft.com/office/drawing/2014/main" id="{4581E1BF-2265-83DE-F8BF-19AFAD239370}"/>
              </a:ext>
            </a:extLst>
          </p:cNvPr>
          <p:cNvSpPr txBox="1"/>
          <p:nvPr/>
        </p:nvSpPr>
        <p:spPr>
          <a:xfrm>
            <a:off x="446691" y="2370428"/>
            <a:ext cx="2088897" cy="646331"/>
          </a:xfrm>
          <a:prstGeom prst="rect">
            <a:avLst/>
          </a:prstGeom>
          <a:noFill/>
        </p:spPr>
        <p:txBody>
          <a:bodyPr wrap="square">
            <a:spAutoFit/>
          </a:bodyPr>
          <a:lstStyle/>
          <a:p>
            <a:r>
              <a:rPr lang="el-GR" dirty="0">
                <a:solidFill>
                  <a:srgbClr val="7030A0"/>
                </a:solidFill>
              </a:rPr>
              <a:t>Χ</a:t>
            </a:r>
            <a:r>
              <a:rPr lang="en-US" dirty="0"/>
              <a:t>: spectroscopy laser</a:t>
            </a:r>
            <a:endParaRPr lang="en-BE" dirty="0"/>
          </a:p>
        </p:txBody>
      </p:sp>
      <p:sp>
        <p:nvSpPr>
          <p:cNvPr id="10" name="Ορθογώνιο: Στρογγύλεμα γωνιών 149">
            <a:extLst>
              <a:ext uri="{FF2B5EF4-FFF2-40B4-BE49-F238E27FC236}">
                <a16:creationId xmlns:a16="http://schemas.microsoft.com/office/drawing/2014/main" id="{41541F38-E49F-94D2-F660-C1C31CAF4372}"/>
              </a:ext>
            </a:extLst>
          </p:cNvPr>
          <p:cNvSpPr/>
          <p:nvPr/>
        </p:nvSpPr>
        <p:spPr>
          <a:xfrm>
            <a:off x="603027" y="944563"/>
            <a:ext cx="1070325" cy="373539"/>
          </a:xfrm>
          <a:prstGeom prst="roundRect">
            <a:avLst/>
          </a:prstGeom>
          <a:solidFill>
            <a:schemeClr val="accent1">
              <a:lumMod val="75000"/>
            </a:schemeClr>
          </a:solid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noProof="0" dirty="0"/>
          </a:p>
        </p:txBody>
      </p:sp>
      <p:sp>
        <p:nvSpPr>
          <p:cNvPr id="12" name="Θέση περιεχομένου 1">
            <a:extLst>
              <a:ext uri="{FF2B5EF4-FFF2-40B4-BE49-F238E27FC236}">
                <a16:creationId xmlns:a16="http://schemas.microsoft.com/office/drawing/2014/main" id="{E7982B9B-51CD-D7A7-553A-792A4675AD3D}"/>
              </a:ext>
            </a:extLst>
          </p:cNvPr>
          <p:cNvSpPr txBox="1">
            <a:spLocks/>
          </p:cNvSpPr>
          <p:nvPr/>
        </p:nvSpPr>
        <p:spPr>
          <a:xfrm>
            <a:off x="603025" y="914202"/>
            <a:ext cx="1234919" cy="4039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900">
                <a:solidFill>
                  <a:schemeClr val="bg1"/>
                </a:solidFill>
              </a:rPr>
              <a:t>Ion trap:</a:t>
            </a:r>
            <a:endParaRPr lang="el-GR" sz="1900">
              <a:solidFill>
                <a:schemeClr val="bg1"/>
              </a:solidFill>
            </a:endParaRPr>
          </a:p>
          <a:p>
            <a:pPr marL="0" indent="0">
              <a:buFont typeface="Arial"/>
              <a:buNone/>
            </a:pPr>
            <a:endParaRPr lang="el-GR" sz="1900">
              <a:solidFill>
                <a:schemeClr val="bg1"/>
              </a:solidFill>
            </a:endParaRPr>
          </a:p>
          <a:p>
            <a:pPr marL="0" indent="0">
              <a:buFont typeface="Arial"/>
              <a:buNone/>
            </a:pPr>
            <a:endParaRPr lang="el-GR" sz="1900" dirty="0">
              <a:solidFill>
                <a:schemeClr val="bg1"/>
              </a:solidFill>
            </a:endParaRPr>
          </a:p>
        </p:txBody>
      </p:sp>
      <p:sp>
        <p:nvSpPr>
          <p:cNvPr id="13" name="Τίτλος 4">
            <a:extLst>
              <a:ext uri="{FF2B5EF4-FFF2-40B4-BE49-F238E27FC236}">
                <a16:creationId xmlns:a16="http://schemas.microsoft.com/office/drawing/2014/main" id="{804B1341-1553-305C-6B0D-8D3A0E55BB11}"/>
              </a:ext>
            </a:extLst>
          </p:cNvPr>
          <p:cNvSpPr txBox="1">
            <a:spLocks/>
          </p:cNvSpPr>
          <p:nvPr/>
        </p:nvSpPr>
        <p:spPr>
          <a:xfrm>
            <a:off x="576000" y="207037"/>
            <a:ext cx="2742933" cy="791254"/>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en-US" dirty="0"/>
              <a:t>Plan</a:t>
            </a:r>
            <a:endParaRPr lang="el-GR" noProof="0" dirty="0"/>
          </a:p>
        </p:txBody>
      </p:sp>
      <p:cxnSp>
        <p:nvCxnSpPr>
          <p:cNvPr id="8" name="Straight Connector 7">
            <a:extLst>
              <a:ext uri="{FF2B5EF4-FFF2-40B4-BE49-F238E27FC236}">
                <a16:creationId xmlns:a16="http://schemas.microsoft.com/office/drawing/2014/main" id="{69527297-C09C-BCF4-AB56-AF3EB597C8B8}"/>
              </a:ext>
            </a:extLst>
          </p:cNvPr>
          <p:cNvCxnSpPr>
            <a:cxnSpLocks/>
          </p:cNvCxnSpPr>
          <p:nvPr/>
        </p:nvCxnSpPr>
        <p:spPr>
          <a:xfrm>
            <a:off x="1671376" y="4143848"/>
            <a:ext cx="606991"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A083E4C-425B-D4F5-8A15-9647C717C866}"/>
                  </a:ext>
                </a:extLst>
              </p:cNvPr>
              <p:cNvSpPr txBox="1"/>
              <p:nvPr/>
            </p:nvSpPr>
            <p:spPr>
              <a:xfrm>
                <a:off x="1609186" y="4126533"/>
                <a:ext cx="1210731" cy="4601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lang="en-BE" sz="2000" b="1" i="1" smtClean="0">
                              <a:latin typeface="Cambria Math" panose="02040503050406030204" pitchFamily="18" charset="0"/>
                            </a:rPr>
                          </m:ctrlPr>
                        </m:sPrePr>
                        <m:sub/>
                        <m:sup>
                          <m:r>
                            <a:rPr lang="en-US" sz="2000" b="1" i="1" smtClean="0">
                              <a:latin typeface="Cambria Math" panose="02040503050406030204" pitchFamily="18" charset="0"/>
                            </a:rPr>
                            <m:t>𝟐</m:t>
                          </m:r>
                        </m:sup>
                        <m:e>
                          <m:sSub>
                            <m:sSubPr>
                              <m:ctrlPr>
                                <a:rPr lang="en-BE" sz="2000" b="1" i="1" smtClean="0">
                                  <a:latin typeface="Cambria Math" panose="02040503050406030204" pitchFamily="18" charset="0"/>
                                </a:rPr>
                              </m:ctrlPr>
                            </m:sSubPr>
                            <m:e>
                              <m:r>
                                <a:rPr lang="en-US" sz="2000" b="1" i="1" smtClean="0">
                                  <a:latin typeface="Cambria Math" panose="02040503050406030204" pitchFamily="18" charset="0"/>
                                </a:rPr>
                                <m:t>𝑫</m:t>
                              </m:r>
                            </m:e>
                            <m:sub>
                              <m:r>
                                <a:rPr lang="en-US" sz="2000" b="1" i="1" smtClean="0">
                                  <a:latin typeface="Cambria Math" panose="02040503050406030204" pitchFamily="18" charset="0"/>
                                </a:rPr>
                                <m:t>𝟓</m:t>
                              </m:r>
                              <m:r>
                                <a:rPr lang="en-US" sz="2000" b="1" i="1" smtClean="0">
                                  <a:latin typeface="Cambria Math" panose="02040503050406030204" pitchFamily="18" charset="0"/>
                                </a:rPr>
                                <m:t>/</m:t>
                              </m:r>
                              <m:r>
                                <a:rPr lang="en-US" sz="2000" b="1" i="1" smtClean="0">
                                  <a:latin typeface="Cambria Math" panose="02040503050406030204" pitchFamily="18" charset="0"/>
                                </a:rPr>
                                <m:t>𝟐</m:t>
                              </m:r>
                            </m:sub>
                          </m:sSub>
                        </m:e>
                      </m:sPre>
                    </m:oMath>
                  </m:oMathPara>
                </a14:m>
                <a:endParaRPr lang="en-BE" sz="2000" b="1" dirty="0"/>
              </a:p>
            </p:txBody>
          </p:sp>
        </mc:Choice>
        <mc:Fallback xmlns="">
          <p:sp>
            <p:nvSpPr>
              <p:cNvPr id="9" name="TextBox 8">
                <a:extLst>
                  <a:ext uri="{FF2B5EF4-FFF2-40B4-BE49-F238E27FC236}">
                    <a16:creationId xmlns:a16="http://schemas.microsoft.com/office/drawing/2014/main" id="{1A083E4C-425B-D4F5-8A15-9647C717C866}"/>
                  </a:ext>
                </a:extLst>
              </p:cNvPr>
              <p:cNvSpPr txBox="1">
                <a:spLocks noRot="1" noChangeAspect="1" noMove="1" noResize="1" noEditPoints="1" noAdjustHandles="1" noChangeArrowheads="1" noChangeShapeType="1" noTextEdit="1"/>
              </p:cNvSpPr>
              <p:nvPr/>
            </p:nvSpPr>
            <p:spPr>
              <a:xfrm>
                <a:off x="1609186" y="4126533"/>
                <a:ext cx="1210731" cy="460191"/>
              </a:xfrm>
              <a:prstGeom prst="rect">
                <a:avLst/>
              </a:prstGeom>
              <a:blipFill>
                <a:blip r:embed="rId4"/>
                <a:stretch>
                  <a:fillRect b="-8000"/>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CD4EAEA-98DF-2440-101B-D4EFDCECE07E}"/>
                  </a:ext>
                </a:extLst>
              </p:cNvPr>
              <p:cNvSpPr txBox="1"/>
              <p:nvPr/>
            </p:nvSpPr>
            <p:spPr>
              <a:xfrm>
                <a:off x="172202" y="3081102"/>
                <a:ext cx="1210731" cy="4601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lang="en-BE" sz="2000" b="1" i="1" smtClean="0">
                              <a:latin typeface="Cambria Math" panose="02040503050406030204" pitchFamily="18" charset="0"/>
                            </a:rPr>
                          </m:ctrlPr>
                        </m:sPrePr>
                        <m:sub/>
                        <m:sup>
                          <m:r>
                            <a:rPr lang="en-US" sz="2000" b="1" i="1" smtClean="0">
                              <a:latin typeface="Cambria Math" panose="02040503050406030204" pitchFamily="18" charset="0"/>
                            </a:rPr>
                            <m:t>𝟐</m:t>
                          </m:r>
                        </m:sup>
                        <m:e>
                          <m:sSub>
                            <m:sSubPr>
                              <m:ctrlPr>
                                <a:rPr lang="en-BE" sz="2000" b="1" i="1" smtClean="0">
                                  <a:latin typeface="Cambria Math" panose="02040503050406030204" pitchFamily="18" charset="0"/>
                                </a:rPr>
                              </m:ctrlPr>
                            </m:sSubPr>
                            <m:e>
                              <m:r>
                                <a:rPr lang="en-US" sz="2000" b="1" i="1" smtClean="0">
                                  <a:latin typeface="Cambria Math" panose="02040503050406030204" pitchFamily="18" charset="0"/>
                                </a:rPr>
                                <m:t>𝑷</m:t>
                              </m:r>
                            </m:e>
                            <m:sub>
                              <m:r>
                                <a:rPr lang="en-US" sz="2000" b="1" i="1" smtClean="0">
                                  <a:latin typeface="Cambria Math" panose="02040503050406030204" pitchFamily="18" charset="0"/>
                                </a:rPr>
                                <m:t>𝟏</m:t>
                              </m:r>
                              <m:r>
                                <a:rPr lang="en-US" sz="2000" b="1" i="1" smtClean="0">
                                  <a:latin typeface="Cambria Math" panose="02040503050406030204" pitchFamily="18" charset="0"/>
                                </a:rPr>
                                <m:t>/</m:t>
                              </m:r>
                              <m:r>
                                <a:rPr lang="en-US" sz="2000" b="1" i="1" smtClean="0">
                                  <a:latin typeface="Cambria Math" panose="02040503050406030204" pitchFamily="18" charset="0"/>
                                </a:rPr>
                                <m:t>𝟐</m:t>
                              </m:r>
                            </m:sub>
                          </m:sSub>
                        </m:e>
                      </m:sPre>
                    </m:oMath>
                  </m:oMathPara>
                </a14:m>
                <a:endParaRPr lang="en-BE" sz="2000" b="1" dirty="0"/>
              </a:p>
            </p:txBody>
          </p:sp>
        </mc:Choice>
        <mc:Fallback xmlns="">
          <p:sp>
            <p:nvSpPr>
              <p:cNvPr id="14" name="TextBox 13">
                <a:extLst>
                  <a:ext uri="{FF2B5EF4-FFF2-40B4-BE49-F238E27FC236}">
                    <a16:creationId xmlns:a16="http://schemas.microsoft.com/office/drawing/2014/main" id="{6CD4EAEA-98DF-2440-101B-D4EFDCECE07E}"/>
                  </a:ext>
                </a:extLst>
              </p:cNvPr>
              <p:cNvSpPr txBox="1">
                <a:spLocks noRot="1" noChangeAspect="1" noMove="1" noResize="1" noEditPoints="1" noAdjustHandles="1" noChangeArrowheads="1" noChangeShapeType="1" noTextEdit="1"/>
              </p:cNvSpPr>
              <p:nvPr/>
            </p:nvSpPr>
            <p:spPr>
              <a:xfrm>
                <a:off x="172202" y="3081102"/>
                <a:ext cx="1210731" cy="460191"/>
              </a:xfrm>
              <a:prstGeom prst="rect">
                <a:avLst/>
              </a:prstGeom>
              <a:blipFill>
                <a:blip r:embed="rId5"/>
                <a:stretch>
                  <a:fillRect b="-7895"/>
                </a:stretch>
              </a:blipFill>
            </p:spPr>
            <p:txBody>
              <a:bodyPr/>
              <a:lstStyle/>
              <a:p>
                <a:r>
                  <a:rPr lang="en-BE">
                    <a:noFill/>
                  </a:rPr>
                  <a:t> </a:t>
                </a:r>
              </a:p>
            </p:txBody>
          </p:sp>
        </mc:Fallback>
      </mc:AlternateContent>
      <p:cxnSp>
        <p:nvCxnSpPr>
          <p:cNvPr id="23" name="Straight Connector 22">
            <a:extLst>
              <a:ext uri="{FF2B5EF4-FFF2-40B4-BE49-F238E27FC236}">
                <a16:creationId xmlns:a16="http://schemas.microsoft.com/office/drawing/2014/main" id="{876014B7-60DB-0F8D-D0D4-660593B8E421}"/>
              </a:ext>
            </a:extLst>
          </p:cNvPr>
          <p:cNvCxnSpPr>
            <a:cxnSpLocks/>
          </p:cNvCxnSpPr>
          <p:nvPr/>
        </p:nvCxnSpPr>
        <p:spPr>
          <a:xfrm flipV="1">
            <a:off x="777568" y="3616213"/>
            <a:ext cx="5828" cy="2379291"/>
          </a:xfrm>
          <a:prstGeom prst="line">
            <a:avLst/>
          </a:prstGeom>
          <a:ln w="38100">
            <a:solidFill>
              <a:srgbClr val="0070C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FA68854E-5558-2C3E-60FD-AF2CE3C44465}"/>
                  </a:ext>
                </a:extLst>
              </p:cNvPr>
              <p:cNvSpPr txBox="1"/>
              <p:nvPr/>
            </p:nvSpPr>
            <p:spPr>
              <a:xfrm>
                <a:off x="1657789" y="4708620"/>
                <a:ext cx="1210731" cy="4601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lang="en-BE" sz="2000" b="1" i="1" smtClean="0">
                              <a:latin typeface="Cambria Math" panose="02040503050406030204" pitchFamily="18" charset="0"/>
                            </a:rPr>
                          </m:ctrlPr>
                        </m:sPrePr>
                        <m:sub/>
                        <m:sup>
                          <m:r>
                            <a:rPr lang="en-US" sz="2000" b="1" i="1" smtClean="0">
                              <a:latin typeface="Cambria Math" panose="02040503050406030204" pitchFamily="18" charset="0"/>
                            </a:rPr>
                            <m:t>𝟐</m:t>
                          </m:r>
                        </m:sup>
                        <m:e>
                          <m:sSub>
                            <m:sSubPr>
                              <m:ctrlPr>
                                <a:rPr lang="en-BE" sz="2000" b="1" i="1" smtClean="0">
                                  <a:latin typeface="Cambria Math" panose="02040503050406030204" pitchFamily="18" charset="0"/>
                                </a:rPr>
                              </m:ctrlPr>
                            </m:sSubPr>
                            <m:e>
                              <m:r>
                                <a:rPr lang="en-US" sz="2000" b="1" i="1" smtClean="0">
                                  <a:latin typeface="Cambria Math" panose="02040503050406030204" pitchFamily="18" charset="0"/>
                                </a:rPr>
                                <m:t>𝑫</m:t>
                              </m:r>
                            </m:e>
                            <m:sub>
                              <m:r>
                                <a:rPr lang="en-US" sz="2000" b="1" i="1" smtClean="0">
                                  <a:latin typeface="Cambria Math" panose="02040503050406030204" pitchFamily="18" charset="0"/>
                                </a:rPr>
                                <m:t>𝟑</m:t>
                              </m:r>
                              <m:r>
                                <a:rPr lang="en-US" sz="2000" b="1" i="1" smtClean="0">
                                  <a:latin typeface="Cambria Math" panose="02040503050406030204" pitchFamily="18" charset="0"/>
                                </a:rPr>
                                <m:t>/</m:t>
                              </m:r>
                              <m:r>
                                <a:rPr lang="en-US" sz="2000" b="1" i="1" smtClean="0">
                                  <a:latin typeface="Cambria Math" panose="02040503050406030204" pitchFamily="18" charset="0"/>
                                </a:rPr>
                                <m:t>𝟐</m:t>
                              </m:r>
                            </m:sub>
                          </m:sSub>
                        </m:e>
                      </m:sPre>
                    </m:oMath>
                  </m:oMathPara>
                </a14:m>
                <a:endParaRPr lang="en-BE" sz="2000" b="1" dirty="0"/>
              </a:p>
            </p:txBody>
          </p:sp>
        </mc:Choice>
        <mc:Fallback xmlns="">
          <p:sp>
            <p:nvSpPr>
              <p:cNvPr id="29" name="TextBox 28">
                <a:extLst>
                  <a:ext uri="{FF2B5EF4-FFF2-40B4-BE49-F238E27FC236}">
                    <a16:creationId xmlns:a16="http://schemas.microsoft.com/office/drawing/2014/main" id="{FA68854E-5558-2C3E-60FD-AF2CE3C44465}"/>
                  </a:ext>
                </a:extLst>
              </p:cNvPr>
              <p:cNvSpPr txBox="1">
                <a:spLocks noRot="1" noChangeAspect="1" noMove="1" noResize="1" noEditPoints="1" noAdjustHandles="1" noChangeArrowheads="1" noChangeShapeType="1" noTextEdit="1"/>
              </p:cNvSpPr>
              <p:nvPr/>
            </p:nvSpPr>
            <p:spPr>
              <a:xfrm>
                <a:off x="1657789" y="4708620"/>
                <a:ext cx="1210731" cy="460191"/>
              </a:xfrm>
              <a:prstGeom prst="rect">
                <a:avLst/>
              </a:prstGeom>
              <a:blipFill>
                <a:blip r:embed="rId6"/>
                <a:stretch>
                  <a:fillRect b="-7895"/>
                </a:stretch>
              </a:blipFill>
            </p:spPr>
            <p:txBody>
              <a:bodyPr/>
              <a:lstStyle/>
              <a:p>
                <a:r>
                  <a:rPr lang="en-BE">
                    <a:noFill/>
                  </a:rPr>
                  <a:t> </a:t>
                </a:r>
              </a:p>
            </p:txBody>
          </p:sp>
        </mc:Fallback>
      </mc:AlternateContent>
      <p:sp>
        <p:nvSpPr>
          <p:cNvPr id="31" name="TextBox 30">
            <a:extLst>
              <a:ext uri="{FF2B5EF4-FFF2-40B4-BE49-F238E27FC236}">
                <a16:creationId xmlns:a16="http://schemas.microsoft.com/office/drawing/2014/main" id="{1160C398-C75F-9B56-5755-BA0E79BABE49}"/>
              </a:ext>
            </a:extLst>
          </p:cNvPr>
          <p:cNvSpPr txBox="1"/>
          <p:nvPr/>
        </p:nvSpPr>
        <p:spPr>
          <a:xfrm>
            <a:off x="621027" y="4985585"/>
            <a:ext cx="1387094" cy="646331"/>
          </a:xfrm>
          <a:prstGeom prst="rect">
            <a:avLst/>
          </a:prstGeom>
          <a:noFill/>
        </p:spPr>
        <p:txBody>
          <a:bodyPr wrap="square" rtlCol="0">
            <a:spAutoFit/>
          </a:bodyPr>
          <a:lstStyle/>
          <a:p>
            <a:pPr algn="ctr"/>
            <a:r>
              <a:rPr lang="en-US" b="1" dirty="0">
                <a:solidFill>
                  <a:srgbClr val="0070C0"/>
                </a:solidFill>
              </a:rPr>
              <a:t>Cooling</a:t>
            </a:r>
          </a:p>
          <a:p>
            <a:pPr algn="ctr"/>
            <a:r>
              <a:rPr lang="en-US" b="1" dirty="0">
                <a:solidFill>
                  <a:srgbClr val="0070C0"/>
                </a:solidFill>
              </a:rPr>
              <a:t>422nm</a:t>
            </a:r>
            <a:endParaRPr lang="en-BE" b="1" dirty="0">
              <a:solidFill>
                <a:srgbClr val="0070C0"/>
              </a:solidFill>
            </a:endParaRPr>
          </a:p>
        </p:txBody>
      </p:sp>
      <p:cxnSp>
        <p:nvCxnSpPr>
          <p:cNvPr id="32" name="Straight Connector 31">
            <a:extLst>
              <a:ext uri="{FF2B5EF4-FFF2-40B4-BE49-F238E27FC236}">
                <a16:creationId xmlns:a16="http://schemas.microsoft.com/office/drawing/2014/main" id="{F7D7B027-2806-AB43-E6DC-17EBBC219131}"/>
              </a:ext>
            </a:extLst>
          </p:cNvPr>
          <p:cNvCxnSpPr>
            <a:cxnSpLocks/>
          </p:cNvCxnSpPr>
          <p:nvPr/>
        </p:nvCxnSpPr>
        <p:spPr>
          <a:xfrm flipH="1" flipV="1">
            <a:off x="810256" y="3652382"/>
            <a:ext cx="1249261" cy="1045493"/>
          </a:xfrm>
          <a:prstGeom prst="line">
            <a:avLst/>
          </a:prstGeom>
          <a:ln w="38100">
            <a:solidFill>
              <a:srgbClr val="990033"/>
            </a:solidFill>
            <a:headEnd type="none" w="med" len="med"/>
            <a:tailEnd type="triangle" w="med" len="lg"/>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12FE6F4F-4532-DF75-2592-9BAA697FA009}"/>
              </a:ext>
            </a:extLst>
          </p:cNvPr>
          <p:cNvSpPr txBox="1"/>
          <p:nvPr/>
        </p:nvSpPr>
        <p:spPr>
          <a:xfrm>
            <a:off x="1100386" y="3435958"/>
            <a:ext cx="1387094" cy="646331"/>
          </a:xfrm>
          <a:prstGeom prst="rect">
            <a:avLst/>
          </a:prstGeom>
          <a:noFill/>
        </p:spPr>
        <p:txBody>
          <a:bodyPr wrap="square" rtlCol="0">
            <a:spAutoFit/>
          </a:bodyPr>
          <a:lstStyle/>
          <a:p>
            <a:pPr algn="ctr"/>
            <a:r>
              <a:rPr lang="en-US" b="1" dirty="0">
                <a:solidFill>
                  <a:srgbClr val="990033"/>
                </a:solidFill>
              </a:rPr>
              <a:t>Repump</a:t>
            </a:r>
          </a:p>
          <a:p>
            <a:pPr algn="ctr"/>
            <a:r>
              <a:rPr lang="en-US" b="1" dirty="0">
                <a:solidFill>
                  <a:srgbClr val="990033"/>
                </a:solidFill>
              </a:rPr>
              <a:t>1092nm</a:t>
            </a:r>
            <a:endParaRPr lang="en-BE" b="1" dirty="0">
              <a:solidFill>
                <a:srgbClr val="990033"/>
              </a:solidFill>
            </a:endParaRP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E931EF75-EE58-D7C8-971A-0E3802F37C24}"/>
                  </a:ext>
                </a:extLst>
              </p:cNvPr>
              <p:cNvSpPr txBox="1"/>
              <p:nvPr/>
            </p:nvSpPr>
            <p:spPr>
              <a:xfrm>
                <a:off x="909488" y="5757637"/>
                <a:ext cx="1210731" cy="4601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lang="en-BE" sz="2000" b="1" i="1" smtClean="0">
                              <a:latin typeface="Cambria Math" panose="02040503050406030204" pitchFamily="18" charset="0"/>
                            </a:rPr>
                          </m:ctrlPr>
                        </m:sPrePr>
                        <m:sub/>
                        <m:sup>
                          <m:r>
                            <a:rPr lang="en-US" sz="2000" b="1" i="1" smtClean="0">
                              <a:latin typeface="Cambria Math" panose="02040503050406030204" pitchFamily="18" charset="0"/>
                            </a:rPr>
                            <m:t>𝟐</m:t>
                          </m:r>
                        </m:sup>
                        <m:e>
                          <m:sSub>
                            <m:sSubPr>
                              <m:ctrlPr>
                                <a:rPr lang="en-BE" sz="2000" b="1" i="1" smtClean="0">
                                  <a:latin typeface="Cambria Math" panose="02040503050406030204" pitchFamily="18" charset="0"/>
                                </a:rPr>
                              </m:ctrlPr>
                            </m:sSubPr>
                            <m:e>
                              <m:r>
                                <a:rPr lang="en-US" sz="2000" b="1" i="1" smtClean="0">
                                  <a:latin typeface="Cambria Math" panose="02040503050406030204" pitchFamily="18" charset="0"/>
                                </a:rPr>
                                <m:t>𝑺</m:t>
                              </m:r>
                            </m:e>
                            <m:sub>
                              <m:r>
                                <a:rPr lang="en-US" sz="2000" b="1" i="1" smtClean="0">
                                  <a:latin typeface="Cambria Math" panose="02040503050406030204" pitchFamily="18" charset="0"/>
                                </a:rPr>
                                <m:t>𝟏</m:t>
                              </m:r>
                              <m:r>
                                <a:rPr lang="en-US" sz="2000" b="1" i="1" smtClean="0">
                                  <a:latin typeface="Cambria Math" panose="02040503050406030204" pitchFamily="18" charset="0"/>
                                </a:rPr>
                                <m:t>/</m:t>
                              </m:r>
                              <m:r>
                                <a:rPr lang="en-US" sz="2000" b="1" i="1" smtClean="0">
                                  <a:latin typeface="Cambria Math" panose="02040503050406030204" pitchFamily="18" charset="0"/>
                                </a:rPr>
                                <m:t>𝟐</m:t>
                              </m:r>
                            </m:sub>
                          </m:sSub>
                        </m:e>
                      </m:sPre>
                    </m:oMath>
                  </m:oMathPara>
                </a14:m>
                <a:endParaRPr lang="en-BE" sz="2000" b="1" dirty="0"/>
              </a:p>
            </p:txBody>
          </p:sp>
        </mc:Choice>
        <mc:Fallback xmlns="">
          <p:sp>
            <p:nvSpPr>
              <p:cNvPr id="34" name="TextBox 33">
                <a:extLst>
                  <a:ext uri="{FF2B5EF4-FFF2-40B4-BE49-F238E27FC236}">
                    <a16:creationId xmlns:a16="http://schemas.microsoft.com/office/drawing/2014/main" id="{E931EF75-EE58-D7C8-971A-0E3802F37C24}"/>
                  </a:ext>
                </a:extLst>
              </p:cNvPr>
              <p:cNvSpPr txBox="1">
                <a:spLocks noRot="1" noChangeAspect="1" noMove="1" noResize="1" noEditPoints="1" noAdjustHandles="1" noChangeArrowheads="1" noChangeShapeType="1" noTextEdit="1"/>
              </p:cNvSpPr>
              <p:nvPr/>
            </p:nvSpPr>
            <p:spPr>
              <a:xfrm>
                <a:off x="909488" y="5757637"/>
                <a:ext cx="1210731" cy="460191"/>
              </a:xfrm>
              <a:prstGeom prst="rect">
                <a:avLst/>
              </a:prstGeom>
              <a:blipFill>
                <a:blip r:embed="rId7"/>
                <a:stretch>
                  <a:fillRect b="-7895"/>
                </a:stretch>
              </a:blipFill>
            </p:spPr>
            <p:txBody>
              <a:bodyPr/>
              <a:lstStyle/>
              <a:p>
                <a:r>
                  <a:rPr lang="en-BE">
                    <a:noFill/>
                  </a:rPr>
                  <a:t> </a:t>
                </a:r>
              </a:p>
            </p:txBody>
          </p:sp>
        </mc:Fallback>
      </mc:AlternateContent>
      <p:cxnSp>
        <p:nvCxnSpPr>
          <p:cNvPr id="36" name="Straight Connector 35">
            <a:extLst>
              <a:ext uri="{FF2B5EF4-FFF2-40B4-BE49-F238E27FC236}">
                <a16:creationId xmlns:a16="http://schemas.microsoft.com/office/drawing/2014/main" id="{36ED8558-7ED6-A4CA-2E3E-DF4890A4FCDF}"/>
              </a:ext>
            </a:extLst>
          </p:cNvPr>
          <p:cNvCxnSpPr>
            <a:cxnSpLocks/>
          </p:cNvCxnSpPr>
          <p:nvPr/>
        </p:nvCxnSpPr>
        <p:spPr>
          <a:xfrm>
            <a:off x="479900" y="3592583"/>
            <a:ext cx="606991"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F687752A-45F3-D336-4177-2D3A34668316}"/>
              </a:ext>
            </a:extLst>
          </p:cNvPr>
          <p:cNvCxnSpPr>
            <a:cxnSpLocks/>
          </p:cNvCxnSpPr>
          <p:nvPr/>
        </p:nvCxnSpPr>
        <p:spPr>
          <a:xfrm>
            <a:off x="446691" y="6001320"/>
            <a:ext cx="606991"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C0CD09C9-2340-C23D-5308-1F408F5E8A10}"/>
              </a:ext>
            </a:extLst>
          </p:cNvPr>
          <p:cNvCxnSpPr>
            <a:cxnSpLocks/>
          </p:cNvCxnSpPr>
          <p:nvPr/>
        </p:nvCxnSpPr>
        <p:spPr>
          <a:xfrm>
            <a:off x="1704625" y="4716081"/>
            <a:ext cx="606991"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Footer Placeholder 3">
            <a:extLst>
              <a:ext uri="{FF2B5EF4-FFF2-40B4-BE49-F238E27FC236}">
                <a16:creationId xmlns:a16="http://schemas.microsoft.com/office/drawing/2014/main" id="{056EF0B9-5B98-2969-EB5C-236AE50CE756}"/>
              </a:ext>
            </a:extLst>
          </p:cNvPr>
          <p:cNvSpPr>
            <a:spLocks noGrp="1"/>
          </p:cNvSpPr>
          <p:nvPr>
            <p:ph type="ftr" sz="quarter" idx="11"/>
          </p:nvPr>
        </p:nvSpPr>
        <p:spPr>
          <a:xfrm>
            <a:off x="6033600" y="6210000"/>
            <a:ext cx="4993200" cy="648000"/>
          </a:xfrm>
        </p:spPr>
        <p:txBody>
          <a:bodyPr/>
          <a:lstStyle/>
          <a:p>
            <a:r>
              <a:rPr lang="nl-NL" dirty="0" err="1"/>
              <a:t>Institute</a:t>
            </a:r>
            <a:r>
              <a:rPr lang="nl-NL" dirty="0"/>
              <a:t> </a:t>
            </a:r>
            <a:r>
              <a:rPr lang="nl-NL" dirty="0" err="1"/>
              <a:t>for</a:t>
            </a:r>
            <a:r>
              <a:rPr lang="nl-NL" dirty="0"/>
              <a:t> </a:t>
            </a:r>
            <a:r>
              <a:rPr lang="nl-NL" dirty="0" err="1"/>
              <a:t>Nuclear</a:t>
            </a:r>
            <a:r>
              <a:rPr lang="nl-NL" dirty="0"/>
              <a:t> </a:t>
            </a:r>
            <a:r>
              <a:rPr lang="nl-NL" dirty="0" err="1"/>
              <a:t>and</a:t>
            </a:r>
            <a:r>
              <a:rPr lang="nl-NL" dirty="0"/>
              <a:t> </a:t>
            </a:r>
            <a:r>
              <a:rPr lang="nl-NL" dirty="0" err="1"/>
              <a:t>Radiation</a:t>
            </a:r>
            <a:r>
              <a:rPr lang="nl-NL" dirty="0"/>
              <a:t> </a:t>
            </a:r>
            <a:r>
              <a:rPr lang="nl-NL" dirty="0" err="1"/>
              <a:t>Physics</a:t>
            </a:r>
            <a:r>
              <a:rPr lang="nl-NL" dirty="0"/>
              <a:t>, KU Leuven</a:t>
            </a:r>
          </a:p>
        </p:txBody>
      </p:sp>
    </p:spTree>
    <p:extLst>
      <p:ext uri="{BB962C8B-B14F-4D97-AF65-F5344CB8AC3E}">
        <p14:creationId xmlns:p14="http://schemas.microsoft.com/office/powerpoint/2010/main" val="68787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5" grpId="0" animBg="1"/>
      <p:bldP spid="19" grpId="0"/>
      <p:bldP spid="20" grpId="0"/>
      <p:bldP spid="21" grpId="0"/>
      <p:bldP spid="38" grpId="0"/>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B8FA1-7DD4-AE85-CE12-CC535491E8CF}"/>
            </a:ext>
          </a:extLst>
        </p:cNvPr>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4CC4EE10-9C8B-0AAA-F5FF-C816D71BCDE6}"/>
              </a:ext>
            </a:extLst>
          </p:cNvPr>
          <p:cNvSpPr>
            <a:spLocks noGrp="1"/>
          </p:cNvSpPr>
          <p:nvPr>
            <p:ph type="sldNum" sz="quarter" idx="12"/>
          </p:nvPr>
        </p:nvSpPr>
        <p:spPr/>
        <p:txBody>
          <a:bodyPr/>
          <a:lstStyle/>
          <a:p>
            <a:fld id="{0A297500-7527-634B-90F4-69D0994C32B4}" type="slidenum">
              <a:rPr lang="el-GR" noProof="0" smtClean="0"/>
              <a:t>26</a:t>
            </a:fld>
            <a:endParaRPr lang="el-GR" noProof="0" dirty="0"/>
          </a:p>
        </p:txBody>
      </p:sp>
      <p:pic>
        <p:nvPicPr>
          <p:cNvPr id="11" name="Picture 10" descr="A machine with green and white parts">
            <a:extLst>
              <a:ext uri="{FF2B5EF4-FFF2-40B4-BE49-F238E27FC236}">
                <a16:creationId xmlns:a16="http://schemas.microsoft.com/office/drawing/2014/main" id="{79086F8E-280A-BB27-3FE6-9A3438E96460}"/>
              </a:ext>
            </a:extLst>
          </p:cNvPr>
          <p:cNvPicPr>
            <a:picLocks noGrp="1" noRot="1" noChangeAspect="1" noMove="1" noResize="1" noEditPoints="1" noAdjustHandles="1" noChangeArrowheads="1" noChangeShapeType="1" noCrop="1"/>
          </p:cNvPicPr>
          <p:nvPr/>
        </p:nvPicPr>
        <p:blipFill>
          <a:blip r:embed="rId3"/>
          <a:stretch>
            <a:fillRect/>
          </a:stretch>
        </p:blipFill>
        <p:spPr>
          <a:xfrm>
            <a:off x="2739579" y="875702"/>
            <a:ext cx="8709579" cy="5052518"/>
          </a:xfrm>
          <a:prstGeom prst="rect">
            <a:avLst/>
          </a:prstGeom>
        </p:spPr>
      </p:pic>
      <p:sp>
        <p:nvSpPr>
          <p:cNvPr id="15" name="Oval 14">
            <a:extLst>
              <a:ext uri="{FF2B5EF4-FFF2-40B4-BE49-F238E27FC236}">
                <a16:creationId xmlns:a16="http://schemas.microsoft.com/office/drawing/2014/main" id="{A86E8575-2A14-1E3B-20E7-789EECB348DB}"/>
              </a:ext>
            </a:extLst>
          </p:cNvPr>
          <p:cNvSpPr/>
          <p:nvPr/>
        </p:nvSpPr>
        <p:spPr>
          <a:xfrm>
            <a:off x="6494683" y="3510417"/>
            <a:ext cx="118174" cy="113030"/>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noProof="0" dirty="0"/>
          </a:p>
        </p:txBody>
      </p:sp>
      <p:cxnSp>
        <p:nvCxnSpPr>
          <p:cNvPr id="17" name="Straight Connector 16">
            <a:extLst>
              <a:ext uri="{FF2B5EF4-FFF2-40B4-BE49-F238E27FC236}">
                <a16:creationId xmlns:a16="http://schemas.microsoft.com/office/drawing/2014/main" id="{BC95EC4A-1D9F-6103-436B-EB60ADDAD24E}"/>
              </a:ext>
            </a:extLst>
          </p:cNvPr>
          <p:cNvCxnSpPr>
            <a:cxnSpLocks/>
          </p:cNvCxnSpPr>
          <p:nvPr/>
        </p:nvCxnSpPr>
        <p:spPr>
          <a:xfrm flipH="1" flipV="1">
            <a:off x="6581441" y="2803144"/>
            <a:ext cx="1221439" cy="5689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82E28BB-E981-FEFA-1425-8A44ED06AB39}"/>
              </a:ext>
            </a:extLst>
          </p:cNvPr>
          <p:cNvCxnSpPr>
            <a:cxnSpLocks/>
          </p:cNvCxnSpPr>
          <p:nvPr/>
        </p:nvCxnSpPr>
        <p:spPr>
          <a:xfrm>
            <a:off x="6590712" y="2810668"/>
            <a:ext cx="0" cy="13811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2C8DDCA-047D-CB64-54E7-32044503146A}"/>
              </a:ext>
            </a:extLst>
          </p:cNvPr>
          <p:cNvCxnSpPr/>
          <p:nvPr/>
        </p:nvCxnSpPr>
        <p:spPr>
          <a:xfrm flipV="1">
            <a:off x="6096000" y="2758440"/>
            <a:ext cx="0" cy="38125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A56DE7E-1654-AD6D-C1F1-91FDD0E5CE25}"/>
              </a:ext>
            </a:extLst>
          </p:cNvPr>
          <p:cNvSpPr txBox="1"/>
          <p:nvPr/>
        </p:nvSpPr>
        <p:spPr>
          <a:xfrm>
            <a:off x="5750245" y="2803144"/>
            <a:ext cx="314325" cy="430887"/>
          </a:xfrm>
          <a:prstGeom prst="rect">
            <a:avLst/>
          </a:prstGeom>
          <a:noFill/>
        </p:spPr>
        <p:txBody>
          <a:bodyPr wrap="square" rtlCol="0">
            <a:spAutoFit/>
          </a:bodyPr>
          <a:lstStyle/>
          <a:p>
            <a:r>
              <a:rPr lang="el-GR" sz="2200" noProof="0" dirty="0">
                <a:solidFill>
                  <a:srgbClr val="C00000"/>
                </a:solidFill>
              </a:rPr>
              <a:t>V</a:t>
            </a:r>
          </a:p>
        </p:txBody>
      </p:sp>
      <p:cxnSp>
        <p:nvCxnSpPr>
          <p:cNvPr id="28" name="Straight Connector 27">
            <a:extLst>
              <a:ext uri="{FF2B5EF4-FFF2-40B4-BE49-F238E27FC236}">
                <a16:creationId xmlns:a16="http://schemas.microsoft.com/office/drawing/2014/main" id="{EC3AF09C-BB20-885F-7C15-5F910F5833E7}"/>
              </a:ext>
            </a:extLst>
          </p:cNvPr>
          <p:cNvCxnSpPr>
            <a:cxnSpLocks/>
          </p:cNvCxnSpPr>
          <p:nvPr/>
        </p:nvCxnSpPr>
        <p:spPr>
          <a:xfrm flipV="1">
            <a:off x="6418516" y="2794000"/>
            <a:ext cx="0" cy="17145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108737F-E54B-142E-F0F8-634F1274B8BC}"/>
              </a:ext>
            </a:extLst>
          </p:cNvPr>
          <p:cNvCxnSpPr>
            <a:cxnSpLocks/>
          </p:cNvCxnSpPr>
          <p:nvPr/>
        </p:nvCxnSpPr>
        <p:spPr>
          <a:xfrm flipV="1">
            <a:off x="6403135" y="2949067"/>
            <a:ext cx="196849" cy="2698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8BA3D62F-13E7-AB60-ADCC-DCDE4F35F45F}"/>
              </a:ext>
            </a:extLst>
          </p:cNvPr>
          <p:cNvCxnSpPr>
            <a:cxnSpLocks/>
          </p:cNvCxnSpPr>
          <p:nvPr/>
        </p:nvCxnSpPr>
        <p:spPr>
          <a:xfrm flipH="1" flipV="1">
            <a:off x="6403135" y="2085975"/>
            <a:ext cx="109645" cy="1261608"/>
          </a:xfrm>
          <a:prstGeom prst="straightConnector1">
            <a:avLst/>
          </a:prstGeom>
          <a:ln w="28575">
            <a:solidFill>
              <a:srgbClr val="82CAE9"/>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F2EBE29D-B079-0B51-3CD6-0C1F47106F40}"/>
              </a:ext>
            </a:extLst>
          </p:cNvPr>
          <p:cNvCxnSpPr>
            <a:cxnSpLocks/>
          </p:cNvCxnSpPr>
          <p:nvPr/>
        </p:nvCxnSpPr>
        <p:spPr>
          <a:xfrm flipV="1">
            <a:off x="6609255" y="2011327"/>
            <a:ext cx="201421" cy="1336256"/>
          </a:xfrm>
          <a:prstGeom prst="straightConnector1">
            <a:avLst/>
          </a:prstGeom>
          <a:ln w="28575">
            <a:solidFill>
              <a:srgbClr val="82CAE9"/>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F368291-C5EA-F8AA-97F1-CBF26720A70D}"/>
              </a:ext>
            </a:extLst>
          </p:cNvPr>
          <p:cNvSpPr txBox="1"/>
          <p:nvPr/>
        </p:nvSpPr>
        <p:spPr>
          <a:xfrm>
            <a:off x="6227951" y="914202"/>
            <a:ext cx="1928418" cy="646331"/>
          </a:xfrm>
          <a:prstGeom prst="rect">
            <a:avLst/>
          </a:prstGeom>
          <a:noFill/>
        </p:spPr>
        <p:txBody>
          <a:bodyPr wrap="square">
            <a:spAutoFit/>
          </a:bodyPr>
          <a:lstStyle/>
          <a:p>
            <a:r>
              <a:rPr lang="en-US" b="1" noProof="0" dirty="0">
                <a:solidFill>
                  <a:srgbClr val="C00000"/>
                </a:solidFill>
              </a:rPr>
              <a:t>PMT + CAMERA</a:t>
            </a:r>
            <a:endParaRPr lang="en-BE" b="1" dirty="0">
              <a:solidFill>
                <a:srgbClr val="C00000"/>
              </a:solidFill>
            </a:endParaRPr>
          </a:p>
        </p:txBody>
      </p:sp>
      <p:sp>
        <p:nvSpPr>
          <p:cNvPr id="10" name="Ορθογώνιο: Στρογγύλεμα γωνιών 149">
            <a:extLst>
              <a:ext uri="{FF2B5EF4-FFF2-40B4-BE49-F238E27FC236}">
                <a16:creationId xmlns:a16="http://schemas.microsoft.com/office/drawing/2014/main" id="{B3216546-EF22-65CF-52C5-63E57CBE091B}"/>
              </a:ext>
            </a:extLst>
          </p:cNvPr>
          <p:cNvSpPr/>
          <p:nvPr/>
        </p:nvSpPr>
        <p:spPr>
          <a:xfrm>
            <a:off x="603027" y="944563"/>
            <a:ext cx="1070325" cy="373539"/>
          </a:xfrm>
          <a:prstGeom prst="roundRect">
            <a:avLst/>
          </a:prstGeom>
          <a:solidFill>
            <a:schemeClr val="accent1">
              <a:lumMod val="75000"/>
            </a:schemeClr>
          </a:solid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noProof="0" dirty="0"/>
          </a:p>
        </p:txBody>
      </p:sp>
      <p:sp>
        <p:nvSpPr>
          <p:cNvPr id="13" name="Θέση περιεχομένου 1">
            <a:extLst>
              <a:ext uri="{FF2B5EF4-FFF2-40B4-BE49-F238E27FC236}">
                <a16:creationId xmlns:a16="http://schemas.microsoft.com/office/drawing/2014/main" id="{2BBBD773-BACE-D1E0-D57F-D3A287A45BB0}"/>
              </a:ext>
            </a:extLst>
          </p:cNvPr>
          <p:cNvSpPr>
            <a:spLocks noGrp="1"/>
          </p:cNvSpPr>
          <p:nvPr>
            <p:ph idx="1"/>
          </p:nvPr>
        </p:nvSpPr>
        <p:spPr>
          <a:xfrm>
            <a:off x="603025" y="914202"/>
            <a:ext cx="1234919" cy="403900"/>
          </a:xfrm>
        </p:spPr>
        <p:txBody>
          <a:bodyPr>
            <a:normAutofit/>
          </a:bodyPr>
          <a:lstStyle/>
          <a:p>
            <a:pPr marL="0" indent="0">
              <a:buNone/>
            </a:pPr>
            <a:r>
              <a:rPr lang="en-US" sz="1900" dirty="0">
                <a:solidFill>
                  <a:schemeClr val="bg1"/>
                </a:solidFill>
              </a:rPr>
              <a:t>Ion trap:</a:t>
            </a:r>
            <a:endParaRPr lang="el-GR" sz="1900" dirty="0">
              <a:solidFill>
                <a:schemeClr val="bg1"/>
              </a:solidFill>
            </a:endParaRPr>
          </a:p>
          <a:p>
            <a:pPr marL="0" indent="0">
              <a:buNone/>
            </a:pPr>
            <a:endParaRPr lang="el-GR" sz="1900" noProof="0" dirty="0">
              <a:solidFill>
                <a:schemeClr val="bg1"/>
              </a:solidFill>
            </a:endParaRPr>
          </a:p>
          <a:p>
            <a:pPr marL="0" indent="0">
              <a:buNone/>
            </a:pPr>
            <a:endParaRPr lang="el-GR" sz="1900" noProof="0" dirty="0">
              <a:solidFill>
                <a:schemeClr val="bg1"/>
              </a:solidFill>
            </a:endParaRPr>
          </a:p>
        </p:txBody>
      </p:sp>
      <p:sp>
        <p:nvSpPr>
          <p:cNvPr id="14" name="Τίτλος 4">
            <a:extLst>
              <a:ext uri="{FF2B5EF4-FFF2-40B4-BE49-F238E27FC236}">
                <a16:creationId xmlns:a16="http://schemas.microsoft.com/office/drawing/2014/main" id="{C9E84F29-C5DF-E496-5D11-56103B92B852}"/>
              </a:ext>
            </a:extLst>
          </p:cNvPr>
          <p:cNvSpPr txBox="1">
            <a:spLocks/>
          </p:cNvSpPr>
          <p:nvPr/>
        </p:nvSpPr>
        <p:spPr>
          <a:xfrm>
            <a:off x="576000" y="207037"/>
            <a:ext cx="2742933" cy="791254"/>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en-US" dirty="0"/>
              <a:t>Plan</a:t>
            </a:r>
            <a:endParaRPr lang="el-GR" noProof="0" dirty="0"/>
          </a:p>
        </p:txBody>
      </p:sp>
      <p:sp>
        <p:nvSpPr>
          <p:cNvPr id="2" name="Rectangle 1">
            <a:extLst>
              <a:ext uri="{FF2B5EF4-FFF2-40B4-BE49-F238E27FC236}">
                <a16:creationId xmlns:a16="http://schemas.microsoft.com/office/drawing/2014/main" id="{6D9E4ED0-E495-6509-A516-9ED47227382B}"/>
              </a:ext>
            </a:extLst>
          </p:cNvPr>
          <p:cNvSpPr/>
          <p:nvPr/>
        </p:nvSpPr>
        <p:spPr>
          <a:xfrm rot="15739476">
            <a:off x="5157372" y="1717339"/>
            <a:ext cx="45719" cy="4054074"/>
          </a:xfrm>
          <a:prstGeom prst="rect">
            <a:avLst/>
          </a:prstGeom>
          <a:solidFill>
            <a:schemeClr val="accent3">
              <a:lumMod val="75000"/>
              <a:alpha val="5411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noProof="0" dirty="0"/>
          </a:p>
        </p:txBody>
      </p:sp>
      <p:sp>
        <p:nvSpPr>
          <p:cNvPr id="8" name="Footer Placeholder 3">
            <a:extLst>
              <a:ext uri="{FF2B5EF4-FFF2-40B4-BE49-F238E27FC236}">
                <a16:creationId xmlns:a16="http://schemas.microsoft.com/office/drawing/2014/main" id="{CD056AEB-1A46-3CAF-E6A5-DDBF330B3110}"/>
              </a:ext>
            </a:extLst>
          </p:cNvPr>
          <p:cNvSpPr>
            <a:spLocks noGrp="1"/>
          </p:cNvSpPr>
          <p:nvPr>
            <p:ph type="ftr" sz="quarter" idx="11"/>
          </p:nvPr>
        </p:nvSpPr>
        <p:spPr>
          <a:xfrm>
            <a:off x="6033600" y="6210000"/>
            <a:ext cx="4993200" cy="648000"/>
          </a:xfrm>
        </p:spPr>
        <p:txBody>
          <a:bodyPr/>
          <a:lstStyle/>
          <a:p>
            <a:r>
              <a:rPr lang="nl-NL" dirty="0" err="1"/>
              <a:t>Institute</a:t>
            </a:r>
            <a:r>
              <a:rPr lang="nl-NL" dirty="0"/>
              <a:t> </a:t>
            </a:r>
            <a:r>
              <a:rPr lang="nl-NL" dirty="0" err="1"/>
              <a:t>for</a:t>
            </a:r>
            <a:r>
              <a:rPr lang="nl-NL" dirty="0"/>
              <a:t> </a:t>
            </a:r>
            <a:r>
              <a:rPr lang="nl-NL" dirty="0" err="1"/>
              <a:t>Nuclear</a:t>
            </a:r>
            <a:r>
              <a:rPr lang="nl-NL" dirty="0"/>
              <a:t> </a:t>
            </a:r>
            <a:r>
              <a:rPr lang="nl-NL" dirty="0" err="1"/>
              <a:t>and</a:t>
            </a:r>
            <a:r>
              <a:rPr lang="nl-NL" dirty="0"/>
              <a:t> </a:t>
            </a:r>
            <a:r>
              <a:rPr lang="nl-NL" dirty="0" err="1"/>
              <a:t>Radiation</a:t>
            </a:r>
            <a:r>
              <a:rPr lang="nl-NL" dirty="0"/>
              <a:t> </a:t>
            </a:r>
            <a:r>
              <a:rPr lang="nl-NL" dirty="0" err="1"/>
              <a:t>Physics</a:t>
            </a:r>
            <a:r>
              <a:rPr lang="nl-NL" dirty="0"/>
              <a:t>, KU Leuven</a:t>
            </a:r>
          </a:p>
        </p:txBody>
      </p:sp>
    </p:spTree>
    <p:extLst>
      <p:ext uri="{BB962C8B-B14F-4D97-AF65-F5344CB8AC3E}">
        <p14:creationId xmlns:p14="http://schemas.microsoft.com/office/powerpoint/2010/main" val="333973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4000" fill="hold" nodeType="clickEffect">
                                  <p:stCondLst>
                                    <p:cond delay="0"/>
                                  </p:stCondLst>
                                  <p:childTnLst>
                                    <p:animEffect transition="out" filter="fade">
                                      <p:cBhvr>
                                        <p:cTn id="6" dur="1000" tmFilter="0, 0; .2, .5; .8, .5; 1, 0"/>
                                        <p:tgtEl>
                                          <p:spTgt spid="6"/>
                                        </p:tgtEl>
                                      </p:cBhvr>
                                    </p:animEffect>
                                    <p:animScale>
                                      <p:cBhvr>
                                        <p:cTn id="7" dur="500" autoRev="1" fill="hold"/>
                                        <p:tgtEl>
                                          <p:spTgt spid="6"/>
                                        </p:tgtEl>
                                      </p:cBhvr>
                                      <p:by x="105000" y="105000"/>
                                    </p:animScale>
                                  </p:childTnLst>
                                </p:cTn>
                              </p:par>
                              <p:par>
                                <p:cTn id="8" presetID="26" presetClass="emph" presetSubtype="0" repeatCount="4000" fill="hold" nodeType="withEffect">
                                  <p:stCondLst>
                                    <p:cond delay="0"/>
                                  </p:stCondLst>
                                  <p:childTnLst>
                                    <p:animEffect transition="out" filter="fade">
                                      <p:cBhvr>
                                        <p:cTn id="9" dur="1000" tmFilter="0, 0; .2, .5; .8, .5; 1, 0"/>
                                        <p:tgtEl>
                                          <p:spTgt spid="5"/>
                                        </p:tgtEl>
                                      </p:cBhvr>
                                    </p:animEffect>
                                    <p:animScale>
                                      <p:cBhvr>
                                        <p:cTn id="10" dur="500" autoRev="1" fill="hold"/>
                                        <p:tgtEl>
                                          <p:spTgt spid="5"/>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BF66A-C98E-7DB0-CC48-2A611C09660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EA4F692-C52A-8C2E-68A0-24D714806A4B}"/>
              </a:ext>
            </a:extLst>
          </p:cNvPr>
          <p:cNvSpPr>
            <a:spLocks noGrp="1"/>
          </p:cNvSpPr>
          <p:nvPr>
            <p:ph type="sldNum" sz="quarter" idx="12"/>
          </p:nvPr>
        </p:nvSpPr>
        <p:spPr/>
        <p:txBody>
          <a:bodyPr/>
          <a:lstStyle/>
          <a:p>
            <a:fld id="{0A297500-7527-634B-90F4-69D0994C32B4}" type="slidenum">
              <a:rPr lang="nl-NL" smtClean="0"/>
              <a:pPr/>
              <a:t>27</a:t>
            </a:fld>
            <a:endParaRPr lang="nl-NL"/>
          </a:p>
        </p:txBody>
      </p:sp>
      <p:sp>
        <p:nvSpPr>
          <p:cNvPr id="14" name="Title 1">
            <a:extLst>
              <a:ext uri="{FF2B5EF4-FFF2-40B4-BE49-F238E27FC236}">
                <a16:creationId xmlns:a16="http://schemas.microsoft.com/office/drawing/2014/main" id="{6B1E19B5-E098-B641-8887-F2C81EDB3021}"/>
              </a:ext>
            </a:extLst>
          </p:cNvPr>
          <p:cNvSpPr>
            <a:spLocks noGrp="1"/>
          </p:cNvSpPr>
          <p:nvPr>
            <p:ph type="title"/>
          </p:nvPr>
        </p:nvSpPr>
        <p:spPr>
          <a:xfrm>
            <a:off x="576000" y="301681"/>
            <a:ext cx="11297232" cy="850464"/>
          </a:xfrm>
        </p:spPr>
        <p:txBody>
          <a:bodyPr>
            <a:noAutofit/>
          </a:bodyPr>
          <a:lstStyle/>
          <a:p>
            <a:r>
              <a:rPr lang="en-US" sz="3200" dirty="0"/>
              <a:t>Future</a:t>
            </a:r>
            <a:endParaRPr lang="nl-NL" sz="3200" dirty="0"/>
          </a:p>
        </p:txBody>
      </p:sp>
      <p:sp>
        <p:nvSpPr>
          <p:cNvPr id="6" name="Footer Placeholder 3">
            <a:extLst>
              <a:ext uri="{FF2B5EF4-FFF2-40B4-BE49-F238E27FC236}">
                <a16:creationId xmlns:a16="http://schemas.microsoft.com/office/drawing/2014/main" id="{9858F4F9-A42E-0784-3179-0799ABD50085}"/>
              </a:ext>
            </a:extLst>
          </p:cNvPr>
          <p:cNvSpPr txBox="1">
            <a:spLocks/>
          </p:cNvSpPr>
          <p:nvPr/>
        </p:nvSpPr>
        <p:spPr>
          <a:xfrm>
            <a:off x="1244139" y="6210000"/>
            <a:ext cx="4993200" cy="648000"/>
          </a:xfrm>
          <a:prstGeom prst="rect">
            <a:avLst/>
          </a:prstGeom>
        </p:spPr>
        <p:txBody>
          <a:bodyPr vert="horz" lIns="0" tIns="0" rIns="180000" bIns="0" rtlCol="0" anchor="ctr"/>
          <a:lstStyle>
            <a:defPPr>
              <a:defRPr lang="nl-NL"/>
            </a:defPPr>
            <a:lvl1pPr marL="0" algn="r"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nl-NL" dirty="0"/>
              <a:t>Robbe Van Duyse</a:t>
            </a:r>
          </a:p>
        </p:txBody>
      </p:sp>
      <p:sp>
        <p:nvSpPr>
          <p:cNvPr id="8" name="Footer Placeholder 3">
            <a:extLst>
              <a:ext uri="{FF2B5EF4-FFF2-40B4-BE49-F238E27FC236}">
                <a16:creationId xmlns:a16="http://schemas.microsoft.com/office/drawing/2014/main" id="{069B9B60-DCB1-3081-BE8A-4163F8DFEC47}"/>
              </a:ext>
            </a:extLst>
          </p:cNvPr>
          <p:cNvSpPr>
            <a:spLocks noGrp="1"/>
          </p:cNvSpPr>
          <p:nvPr>
            <p:ph type="ftr" sz="quarter" idx="11"/>
          </p:nvPr>
        </p:nvSpPr>
        <p:spPr>
          <a:xfrm>
            <a:off x="6033600" y="6210000"/>
            <a:ext cx="4993200" cy="648000"/>
          </a:xfrm>
        </p:spPr>
        <p:txBody>
          <a:bodyPr/>
          <a:lstStyle/>
          <a:p>
            <a:r>
              <a:rPr lang="nl-NL" dirty="0" err="1"/>
              <a:t>Institute</a:t>
            </a:r>
            <a:r>
              <a:rPr lang="nl-NL" dirty="0"/>
              <a:t> </a:t>
            </a:r>
            <a:r>
              <a:rPr lang="nl-NL" dirty="0" err="1"/>
              <a:t>for</a:t>
            </a:r>
            <a:r>
              <a:rPr lang="nl-NL" dirty="0"/>
              <a:t> </a:t>
            </a:r>
            <a:r>
              <a:rPr lang="nl-NL" dirty="0" err="1"/>
              <a:t>Nuclear</a:t>
            </a:r>
            <a:r>
              <a:rPr lang="nl-NL" dirty="0"/>
              <a:t> </a:t>
            </a:r>
            <a:r>
              <a:rPr lang="nl-NL" dirty="0" err="1"/>
              <a:t>and</a:t>
            </a:r>
            <a:r>
              <a:rPr lang="nl-NL" dirty="0"/>
              <a:t> </a:t>
            </a:r>
            <a:r>
              <a:rPr lang="nl-NL" dirty="0" err="1"/>
              <a:t>Radiation</a:t>
            </a:r>
            <a:r>
              <a:rPr lang="nl-NL" dirty="0"/>
              <a:t> </a:t>
            </a:r>
            <a:r>
              <a:rPr lang="nl-NL" dirty="0" err="1"/>
              <a:t>Physics</a:t>
            </a:r>
            <a:r>
              <a:rPr lang="nl-NL" dirty="0"/>
              <a:t>, KU Leuven</a:t>
            </a:r>
          </a:p>
        </p:txBody>
      </p:sp>
      <p:sp>
        <p:nvSpPr>
          <p:cNvPr id="2" name="TextBox 1">
            <a:extLst>
              <a:ext uri="{FF2B5EF4-FFF2-40B4-BE49-F238E27FC236}">
                <a16:creationId xmlns:a16="http://schemas.microsoft.com/office/drawing/2014/main" id="{ABA44A6C-98B7-47E7-CAD7-0DB3C4B3C7B0}"/>
              </a:ext>
            </a:extLst>
          </p:cNvPr>
          <p:cNvSpPr txBox="1"/>
          <p:nvPr/>
        </p:nvSpPr>
        <p:spPr>
          <a:xfrm>
            <a:off x="2350910" y="393467"/>
            <a:ext cx="7772857" cy="830997"/>
          </a:xfrm>
          <a:prstGeom prst="rect">
            <a:avLst/>
          </a:prstGeom>
          <a:solidFill>
            <a:schemeClr val="bg1"/>
          </a:solidFill>
          <a:ln w="19050">
            <a:solidFill>
              <a:srgbClr val="FF0000"/>
            </a:solidFill>
          </a:ln>
        </p:spPr>
        <p:txBody>
          <a:bodyPr wrap="square" rtlCol="0">
            <a:spAutoFit/>
          </a:bodyPr>
          <a:lstStyle/>
          <a:p>
            <a:pPr algn="ctr"/>
            <a:r>
              <a:rPr lang="en-US" sz="2400" dirty="0"/>
              <a:t>Currently, </a:t>
            </a:r>
            <a:r>
              <a:rPr lang="en-US" sz="2400" b="1" dirty="0"/>
              <a:t>NO </a:t>
            </a:r>
            <a:r>
              <a:rPr lang="en-US" sz="2400" dirty="0"/>
              <a:t>ion trap for precision optical spectroscopy at Isotope Separator Online (ISOL) facility</a:t>
            </a:r>
          </a:p>
        </p:txBody>
      </p:sp>
      <p:pic>
        <p:nvPicPr>
          <p:cNvPr id="11" name="Picture 10" descr="A machine with green and white parts">
            <a:extLst>
              <a:ext uri="{FF2B5EF4-FFF2-40B4-BE49-F238E27FC236}">
                <a16:creationId xmlns:a16="http://schemas.microsoft.com/office/drawing/2014/main" id="{2C55A6F3-647D-DEBB-D7B6-38EA7F2017A4}"/>
              </a:ext>
            </a:extLst>
          </p:cNvPr>
          <p:cNvPicPr/>
          <p:nvPr/>
        </p:nvPicPr>
        <p:blipFill>
          <a:blip r:embed="rId3"/>
          <a:stretch>
            <a:fillRect/>
          </a:stretch>
        </p:blipFill>
        <p:spPr>
          <a:xfrm>
            <a:off x="3879620" y="1577652"/>
            <a:ext cx="7410558" cy="4279159"/>
          </a:xfrm>
          <a:prstGeom prst="rect">
            <a:avLst/>
          </a:prstGeom>
        </p:spPr>
      </p:pic>
      <p:pic>
        <p:nvPicPr>
          <p:cNvPr id="12" name="Picture 11" descr="A close up of a machine&#10;&#10;AI-generated content may be incorrect.">
            <a:extLst>
              <a:ext uri="{FF2B5EF4-FFF2-40B4-BE49-F238E27FC236}">
                <a16:creationId xmlns:a16="http://schemas.microsoft.com/office/drawing/2014/main" id="{81F1B790-C948-090B-2DBD-5817ED889F0F}"/>
              </a:ext>
            </a:extLst>
          </p:cNvPr>
          <p:cNvPicPr>
            <a:picLocks noChangeAspect="1"/>
          </p:cNvPicPr>
          <p:nvPr/>
        </p:nvPicPr>
        <p:blipFill>
          <a:blip r:embed="rId4"/>
          <a:stretch>
            <a:fillRect/>
          </a:stretch>
        </p:blipFill>
        <p:spPr>
          <a:xfrm>
            <a:off x="1803584" y="3028476"/>
            <a:ext cx="3364410" cy="2432715"/>
          </a:xfrm>
          <a:prstGeom prst="rect">
            <a:avLst/>
          </a:prstGeom>
        </p:spPr>
      </p:pic>
    </p:spTree>
    <p:extLst>
      <p:ext uri="{BB962C8B-B14F-4D97-AF65-F5344CB8AC3E}">
        <p14:creationId xmlns:p14="http://schemas.microsoft.com/office/powerpoint/2010/main" val="217538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30245-15AA-1934-8724-7AAE0AD98DED}"/>
            </a:ext>
          </a:extLst>
        </p:cNvPr>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37E9E0B5-C1E6-E256-7DA9-359006FCED1D}"/>
              </a:ext>
            </a:extLst>
          </p:cNvPr>
          <p:cNvSpPr>
            <a:spLocks noGrp="1"/>
          </p:cNvSpPr>
          <p:nvPr>
            <p:ph type="sldNum" sz="quarter" idx="12"/>
          </p:nvPr>
        </p:nvSpPr>
        <p:spPr/>
        <p:txBody>
          <a:bodyPr/>
          <a:lstStyle/>
          <a:p>
            <a:fld id="{0A297500-7527-634B-90F4-69D0994C32B4}" type="slidenum">
              <a:rPr lang="el-GR" noProof="0" smtClean="0"/>
              <a:t>28</a:t>
            </a:fld>
            <a:endParaRPr lang="el-GR" noProof="0" dirty="0"/>
          </a:p>
        </p:txBody>
      </p:sp>
      <p:sp>
        <p:nvSpPr>
          <p:cNvPr id="15" name="Τίτλος 4">
            <a:extLst>
              <a:ext uri="{FF2B5EF4-FFF2-40B4-BE49-F238E27FC236}">
                <a16:creationId xmlns:a16="http://schemas.microsoft.com/office/drawing/2014/main" id="{92B4DEA5-ED6A-B989-8BE3-DBC6353DE766}"/>
              </a:ext>
            </a:extLst>
          </p:cNvPr>
          <p:cNvSpPr txBox="1">
            <a:spLocks/>
          </p:cNvSpPr>
          <p:nvPr/>
        </p:nvSpPr>
        <p:spPr>
          <a:xfrm>
            <a:off x="576000" y="207037"/>
            <a:ext cx="11041200" cy="791254"/>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en-US" noProof="0" dirty="0"/>
              <a:t>Further Improvements</a:t>
            </a:r>
            <a:endParaRPr lang="el-GR" noProof="0" dirty="0"/>
          </a:p>
        </p:txBody>
      </p:sp>
      <p:sp>
        <p:nvSpPr>
          <p:cNvPr id="23" name="TextBox 22">
            <a:extLst>
              <a:ext uri="{FF2B5EF4-FFF2-40B4-BE49-F238E27FC236}">
                <a16:creationId xmlns:a16="http://schemas.microsoft.com/office/drawing/2014/main" id="{7BE3C9F6-28EE-3D68-8379-BB558071935D}"/>
              </a:ext>
            </a:extLst>
          </p:cNvPr>
          <p:cNvSpPr txBox="1"/>
          <p:nvPr/>
        </p:nvSpPr>
        <p:spPr>
          <a:xfrm>
            <a:off x="576000" y="1343710"/>
            <a:ext cx="3590925" cy="923330"/>
          </a:xfrm>
          <a:prstGeom prst="rect">
            <a:avLst/>
          </a:prstGeom>
          <a:noFill/>
        </p:spPr>
        <p:txBody>
          <a:bodyPr wrap="square">
            <a:spAutoFit/>
          </a:bodyPr>
          <a:lstStyle/>
          <a:p>
            <a:r>
              <a:rPr lang="en-US" sz="1800" noProof="0" dirty="0"/>
              <a:t>4</a:t>
            </a:r>
            <a:r>
              <a:rPr lang="el-GR" sz="1800" noProof="0" dirty="0"/>
              <a:t> </a:t>
            </a:r>
            <a:r>
              <a:rPr lang="en-US" dirty="0"/>
              <a:t>months ago</a:t>
            </a:r>
            <a:r>
              <a:rPr lang="el-GR" dirty="0"/>
              <a:t>: </a:t>
            </a:r>
            <a:r>
              <a:rPr lang="en-US" dirty="0"/>
              <a:t>FWHM = 150 MHz</a:t>
            </a:r>
          </a:p>
          <a:p>
            <a:r>
              <a:rPr lang="en-US" dirty="0"/>
              <a:t>3 months ago</a:t>
            </a:r>
            <a:r>
              <a:rPr lang="el-GR" dirty="0"/>
              <a:t>: </a:t>
            </a:r>
            <a:r>
              <a:rPr lang="en-US" dirty="0"/>
              <a:t>FWHM = 10 MHz</a:t>
            </a:r>
          </a:p>
          <a:p>
            <a:r>
              <a:rPr lang="en-US" dirty="0"/>
              <a:t>Near future</a:t>
            </a:r>
            <a:r>
              <a:rPr lang="el-GR" dirty="0"/>
              <a:t>: &lt; 1</a:t>
            </a:r>
            <a:r>
              <a:rPr lang="en-US" dirty="0"/>
              <a:t> MHz </a:t>
            </a:r>
            <a:endParaRPr lang="el-GR" sz="1800" noProof="0" dirty="0"/>
          </a:p>
        </p:txBody>
      </p:sp>
      <p:sp>
        <p:nvSpPr>
          <p:cNvPr id="26" name="TextBox 25">
            <a:extLst>
              <a:ext uri="{FF2B5EF4-FFF2-40B4-BE49-F238E27FC236}">
                <a16:creationId xmlns:a16="http://schemas.microsoft.com/office/drawing/2014/main" id="{E5E20A30-AE18-EBF9-7148-25B3324BFE02}"/>
              </a:ext>
            </a:extLst>
          </p:cNvPr>
          <p:cNvSpPr txBox="1"/>
          <p:nvPr/>
        </p:nvSpPr>
        <p:spPr>
          <a:xfrm>
            <a:off x="576000" y="2430794"/>
            <a:ext cx="2095500" cy="646331"/>
          </a:xfrm>
          <a:prstGeom prst="rect">
            <a:avLst/>
          </a:prstGeom>
          <a:noFill/>
        </p:spPr>
        <p:txBody>
          <a:bodyPr wrap="square">
            <a:spAutoFit/>
          </a:bodyPr>
          <a:lstStyle/>
          <a:p>
            <a:r>
              <a:rPr lang="en-US" dirty="0">
                <a:solidFill>
                  <a:srgbClr val="C00000"/>
                </a:solidFill>
              </a:rPr>
              <a:t>Is it enough?</a:t>
            </a:r>
          </a:p>
          <a:p>
            <a:r>
              <a:rPr lang="el-GR" dirty="0">
                <a:solidFill>
                  <a:srgbClr val="C00000"/>
                </a:solidFill>
              </a:rPr>
              <a:t>-&gt; </a:t>
            </a:r>
            <a:r>
              <a:rPr lang="en-US" dirty="0">
                <a:solidFill>
                  <a:srgbClr val="C00000"/>
                </a:solidFill>
              </a:rPr>
              <a:t>Maybe not</a:t>
            </a:r>
            <a:endParaRPr lang="en-BE" dirty="0">
              <a:solidFill>
                <a:srgbClr val="C00000"/>
              </a:solidFill>
            </a:endParaRPr>
          </a:p>
        </p:txBody>
      </p:sp>
      <p:pic>
        <p:nvPicPr>
          <p:cNvPr id="27" name="Picture 26" descr="A machine with green and white parts">
            <a:extLst>
              <a:ext uri="{FF2B5EF4-FFF2-40B4-BE49-F238E27FC236}">
                <a16:creationId xmlns:a16="http://schemas.microsoft.com/office/drawing/2014/main" id="{3BC8739F-B91B-9F0E-8CE1-D398146612A2}"/>
              </a:ext>
            </a:extLst>
          </p:cNvPr>
          <p:cNvPicPr/>
          <p:nvPr/>
        </p:nvPicPr>
        <p:blipFill>
          <a:blip r:embed="rId3"/>
          <a:stretch>
            <a:fillRect/>
          </a:stretch>
        </p:blipFill>
        <p:spPr>
          <a:xfrm>
            <a:off x="4619679" y="1485899"/>
            <a:ext cx="7410558" cy="4279159"/>
          </a:xfrm>
          <a:prstGeom prst="rect">
            <a:avLst/>
          </a:prstGeom>
        </p:spPr>
      </p:pic>
      <p:pic>
        <p:nvPicPr>
          <p:cNvPr id="28" name="Picture 27" descr="A close up of a machine&#10;&#10;AI-generated content may be incorrect.">
            <a:extLst>
              <a:ext uri="{FF2B5EF4-FFF2-40B4-BE49-F238E27FC236}">
                <a16:creationId xmlns:a16="http://schemas.microsoft.com/office/drawing/2014/main" id="{8B607683-1CA5-4F92-DB80-32B2F9374F38}"/>
              </a:ext>
            </a:extLst>
          </p:cNvPr>
          <p:cNvPicPr>
            <a:picLocks noChangeAspect="1"/>
          </p:cNvPicPr>
          <p:nvPr/>
        </p:nvPicPr>
        <p:blipFill>
          <a:blip r:embed="rId4"/>
          <a:stretch>
            <a:fillRect/>
          </a:stretch>
        </p:blipFill>
        <p:spPr>
          <a:xfrm>
            <a:off x="3127612" y="3077125"/>
            <a:ext cx="3364410" cy="2432715"/>
          </a:xfrm>
          <a:prstGeom prst="rect">
            <a:avLst/>
          </a:prstGeom>
        </p:spPr>
      </p:pic>
      <p:sp>
        <p:nvSpPr>
          <p:cNvPr id="29" name="Plus Sign 28">
            <a:extLst>
              <a:ext uri="{FF2B5EF4-FFF2-40B4-BE49-F238E27FC236}">
                <a16:creationId xmlns:a16="http://schemas.microsoft.com/office/drawing/2014/main" id="{96712B51-9E83-8EB3-80C0-174BCDD64E8E}"/>
              </a:ext>
            </a:extLst>
          </p:cNvPr>
          <p:cNvSpPr/>
          <p:nvPr/>
        </p:nvSpPr>
        <p:spPr>
          <a:xfrm>
            <a:off x="6150742" y="3651227"/>
            <a:ext cx="659633" cy="714375"/>
          </a:xfrm>
          <a:prstGeom prst="mathPlus">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1" name="TextBox 30">
            <a:extLst>
              <a:ext uri="{FF2B5EF4-FFF2-40B4-BE49-F238E27FC236}">
                <a16:creationId xmlns:a16="http://schemas.microsoft.com/office/drawing/2014/main" id="{392A58CB-9A69-9BE4-7DB7-36F7A4769871}"/>
              </a:ext>
            </a:extLst>
          </p:cNvPr>
          <p:cNvSpPr txBox="1"/>
          <p:nvPr/>
        </p:nvSpPr>
        <p:spPr>
          <a:xfrm>
            <a:off x="4507019" y="1121517"/>
            <a:ext cx="1099821" cy="369332"/>
          </a:xfrm>
          <a:prstGeom prst="rect">
            <a:avLst/>
          </a:prstGeom>
          <a:noFill/>
        </p:spPr>
        <p:txBody>
          <a:bodyPr wrap="square">
            <a:spAutoFit/>
          </a:bodyPr>
          <a:lstStyle/>
          <a:p>
            <a:r>
              <a:rPr lang="en-US" dirty="0">
                <a:solidFill>
                  <a:srgbClr val="C00000"/>
                </a:solidFill>
              </a:rPr>
              <a:t>STRIPE</a:t>
            </a:r>
            <a:endParaRPr lang="en-BE" dirty="0"/>
          </a:p>
        </p:txBody>
      </p:sp>
      <p:sp>
        <p:nvSpPr>
          <p:cNvPr id="32" name="TextBox 31">
            <a:extLst>
              <a:ext uri="{FF2B5EF4-FFF2-40B4-BE49-F238E27FC236}">
                <a16:creationId xmlns:a16="http://schemas.microsoft.com/office/drawing/2014/main" id="{0DEE300B-DAAA-F590-CBBA-3D92B6C760F5}"/>
              </a:ext>
            </a:extLst>
          </p:cNvPr>
          <p:cNvSpPr txBox="1"/>
          <p:nvPr/>
        </p:nvSpPr>
        <p:spPr>
          <a:xfrm>
            <a:off x="3020326" y="2726843"/>
            <a:ext cx="1288627" cy="369332"/>
          </a:xfrm>
          <a:prstGeom prst="rect">
            <a:avLst/>
          </a:prstGeom>
          <a:noFill/>
        </p:spPr>
        <p:txBody>
          <a:bodyPr wrap="square">
            <a:spAutoFit/>
          </a:bodyPr>
          <a:lstStyle/>
          <a:p>
            <a:r>
              <a:rPr lang="en-US" dirty="0">
                <a:solidFill>
                  <a:srgbClr val="C00000"/>
                </a:solidFill>
              </a:rPr>
              <a:t>BICEPS2</a:t>
            </a:r>
            <a:endParaRPr lang="en-BE" dirty="0"/>
          </a:p>
        </p:txBody>
      </p:sp>
      <p:sp>
        <p:nvSpPr>
          <p:cNvPr id="34" name="TextBox 33">
            <a:extLst>
              <a:ext uri="{FF2B5EF4-FFF2-40B4-BE49-F238E27FC236}">
                <a16:creationId xmlns:a16="http://schemas.microsoft.com/office/drawing/2014/main" id="{1FDDE18C-6832-9952-F4FE-1B0DE3A0DE74}"/>
              </a:ext>
            </a:extLst>
          </p:cNvPr>
          <p:cNvSpPr txBox="1"/>
          <p:nvPr/>
        </p:nvSpPr>
        <p:spPr>
          <a:xfrm>
            <a:off x="576000" y="1009820"/>
            <a:ext cx="6096000" cy="369332"/>
          </a:xfrm>
          <a:prstGeom prst="rect">
            <a:avLst/>
          </a:prstGeom>
          <a:noFill/>
        </p:spPr>
        <p:txBody>
          <a:bodyPr wrap="square">
            <a:spAutoFit/>
          </a:bodyPr>
          <a:lstStyle/>
          <a:p>
            <a:r>
              <a:rPr lang="en-US" b="1" dirty="0"/>
              <a:t>Few things related to precision</a:t>
            </a:r>
            <a:endParaRPr lang="en-BE" b="1" dirty="0"/>
          </a:p>
        </p:txBody>
      </p:sp>
      <p:sp>
        <p:nvSpPr>
          <p:cNvPr id="36" name="TextBox 35">
            <a:extLst>
              <a:ext uri="{FF2B5EF4-FFF2-40B4-BE49-F238E27FC236}">
                <a16:creationId xmlns:a16="http://schemas.microsoft.com/office/drawing/2014/main" id="{B59DF9B8-B087-7A72-9F82-D67BC2DB9193}"/>
              </a:ext>
            </a:extLst>
          </p:cNvPr>
          <p:cNvSpPr txBox="1"/>
          <p:nvPr/>
        </p:nvSpPr>
        <p:spPr>
          <a:xfrm>
            <a:off x="576000" y="3179261"/>
            <a:ext cx="3202886" cy="646331"/>
          </a:xfrm>
          <a:prstGeom prst="rect">
            <a:avLst/>
          </a:prstGeom>
          <a:noFill/>
        </p:spPr>
        <p:txBody>
          <a:bodyPr wrap="square">
            <a:spAutoFit/>
          </a:bodyPr>
          <a:lstStyle/>
          <a:p>
            <a:r>
              <a:rPr lang="en-US" dirty="0"/>
              <a:t>Timeline for merging</a:t>
            </a:r>
            <a:r>
              <a:rPr lang="el-GR" dirty="0"/>
              <a:t>:</a:t>
            </a:r>
          </a:p>
          <a:p>
            <a:r>
              <a:rPr lang="el-GR" dirty="0"/>
              <a:t>~ 2 </a:t>
            </a:r>
            <a:r>
              <a:rPr lang="en-US" dirty="0"/>
              <a:t>years</a:t>
            </a:r>
            <a:endParaRPr lang="el-GR" dirty="0"/>
          </a:p>
        </p:txBody>
      </p:sp>
      <p:sp>
        <p:nvSpPr>
          <p:cNvPr id="2" name="Footer Placeholder 3">
            <a:extLst>
              <a:ext uri="{FF2B5EF4-FFF2-40B4-BE49-F238E27FC236}">
                <a16:creationId xmlns:a16="http://schemas.microsoft.com/office/drawing/2014/main" id="{B2AA8226-0715-EC5F-DEE4-21BD2EE3593A}"/>
              </a:ext>
            </a:extLst>
          </p:cNvPr>
          <p:cNvSpPr>
            <a:spLocks noGrp="1"/>
          </p:cNvSpPr>
          <p:nvPr>
            <p:ph type="ftr" sz="quarter" idx="11"/>
          </p:nvPr>
        </p:nvSpPr>
        <p:spPr>
          <a:xfrm>
            <a:off x="6033600" y="6210000"/>
            <a:ext cx="4993200" cy="648000"/>
          </a:xfrm>
        </p:spPr>
        <p:txBody>
          <a:bodyPr/>
          <a:lstStyle/>
          <a:p>
            <a:r>
              <a:rPr lang="nl-NL" dirty="0" err="1"/>
              <a:t>Institute</a:t>
            </a:r>
            <a:r>
              <a:rPr lang="nl-NL" dirty="0"/>
              <a:t> </a:t>
            </a:r>
            <a:r>
              <a:rPr lang="nl-NL" dirty="0" err="1"/>
              <a:t>for</a:t>
            </a:r>
            <a:r>
              <a:rPr lang="nl-NL" dirty="0"/>
              <a:t> </a:t>
            </a:r>
            <a:r>
              <a:rPr lang="nl-NL" dirty="0" err="1"/>
              <a:t>Nuclear</a:t>
            </a:r>
            <a:r>
              <a:rPr lang="nl-NL" dirty="0"/>
              <a:t> </a:t>
            </a:r>
            <a:r>
              <a:rPr lang="nl-NL" dirty="0" err="1"/>
              <a:t>and</a:t>
            </a:r>
            <a:r>
              <a:rPr lang="nl-NL" dirty="0"/>
              <a:t> </a:t>
            </a:r>
            <a:r>
              <a:rPr lang="nl-NL" dirty="0" err="1"/>
              <a:t>Radiation</a:t>
            </a:r>
            <a:r>
              <a:rPr lang="nl-NL" dirty="0"/>
              <a:t> </a:t>
            </a:r>
            <a:r>
              <a:rPr lang="nl-NL" dirty="0" err="1"/>
              <a:t>Physics</a:t>
            </a:r>
            <a:r>
              <a:rPr lang="nl-NL" dirty="0"/>
              <a:t>, KU Leuven</a:t>
            </a:r>
          </a:p>
        </p:txBody>
      </p:sp>
    </p:spTree>
    <p:extLst>
      <p:ext uri="{BB962C8B-B14F-4D97-AF65-F5344CB8AC3E}">
        <p14:creationId xmlns:p14="http://schemas.microsoft.com/office/powerpoint/2010/main" val="273504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animBg="1"/>
      <p:bldP spid="31" grpId="0"/>
      <p:bldP spid="32" grpId="0"/>
      <p:bldP spid="3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B2328-08B8-BF99-32EB-A6CF5B6A66FA}"/>
            </a:ext>
          </a:extLst>
        </p:cNvPr>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665EB50D-75DC-4BE7-6BFA-80AE66DBB527}"/>
              </a:ext>
            </a:extLst>
          </p:cNvPr>
          <p:cNvSpPr>
            <a:spLocks noGrp="1"/>
          </p:cNvSpPr>
          <p:nvPr>
            <p:ph type="sldNum" sz="quarter" idx="12"/>
          </p:nvPr>
        </p:nvSpPr>
        <p:spPr/>
        <p:txBody>
          <a:bodyPr/>
          <a:lstStyle/>
          <a:p>
            <a:fld id="{0A297500-7527-634B-90F4-69D0994C32B4}" type="slidenum">
              <a:rPr lang="nl-NL" smtClean="0"/>
              <a:t>29</a:t>
            </a:fld>
            <a:endParaRPr lang="nl-NL"/>
          </a:p>
        </p:txBody>
      </p:sp>
      <p:sp>
        <p:nvSpPr>
          <p:cNvPr id="20" name="Τίτλος 4">
            <a:extLst>
              <a:ext uri="{FF2B5EF4-FFF2-40B4-BE49-F238E27FC236}">
                <a16:creationId xmlns:a16="http://schemas.microsoft.com/office/drawing/2014/main" id="{1B701D76-A6C7-0F22-DCA0-63CC460EDADE}"/>
              </a:ext>
            </a:extLst>
          </p:cNvPr>
          <p:cNvSpPr txBox="1">
            <a:spLocks/>
          </p:cNvSpPr>
          <p:nvPr/>
        </p:nvSpPr>
        <p:spPr>
          <a:xfrm>
            <a:off x="576001" y="207037"/>
            <a:ext cx="8844224" cy="791254"/>
          </a:xfrm>
          <a:prstGeom prst="rect">
            <a:avLst/>
          </a:prstGeom>
        </p:spPr>
        <p:txBody>
          <a:bodyPr vert="horz" lIns="0" tIns="0" rIns="0" bIns="0" rtlCol="0" anchor="ctr" anchorCtr="0">
            <a:normAutofit fontScale="85000" lnSpcReduction="10000"/>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en-US" dirty="0"/>
              <a:t>Installation in IGISOL @ Univ. of Jyvaskyla </a:t>
            </a:r>
            <a:endParaRPr lang="el-GR" dirty="0"/>
          </a:p>
        </p:txBody>
      </p:sp>
      <p:pic>
        <p:nvPicPr>
          <p:cNvPr id="7" name="Picture 6">
            <a:extLst>
              <a:ext uri="{FF2B5EF4-FFF2-40B4-BE49-F238E27FC236}">
                <a16:creationId xmlns:a16="http://schemas.microsoft.com/office/drawing/2014/main" id="{93F34CA6-4E9E-6CBF-2D54-437038F0D357}"/>
              </a:ext>
            </a:extLst>
          </p:cNvPr>
          <p:cNvPicPr>
            <a:picLocks noChangeAspect="1"/>
          </p:cNvPicPr>
          <p:nvPr/>
        </p:nvPicPr>
        <p:blipFill>
          <a:blip r:embed="rId3"/>
          <a:stretch>
            <a:fillRect/>
          </a:stretch>
        </p:blipFill>
        <p:spPr>
          <a:xfrm>
            <a:off x="872349" y="1218004"/>
            <a:ext cx="10322502" cy="4421992"/>
          </a:xfrm>
          <a:prstGeom prst="rect">
            <a:avLst/>
          </a:prstGeom>
        </p:spPr>
      </p:pic>
      <p:pic>
        <p:nvPicPr>
          <p:cNvPr id="13" name="Picture 12">
            <a:extLst>
              <a:ext uri="{FF2B5EF4-FFF2-40B4-BE49-F238E27FC236}">
                <a16:creationId xmlns:a16="http://schemas.microsoft.com/office/drawing/2014/main" id="{38C66184-A7D0-5438-6182-C9F2F70EF194}"/>
              </a:ext>
            </a:extLst>
          </p:cNvPr>
          <p:cNvPicPr>
            <a:picLocks noChangeAspect="1"/>
          </p:cNvPicPr>
          <p:nvPr/>
        </p:nvPicPr>
        <p:blipFill>
          <a:blip r:embed="rId4"/>
          <a:stretch>
            <a:fillRect/>
          </a:stretch>
        </p:blipFill>
        <p:spPr>
          <a:xfrm rot="478029">
            <a:off x="9196651" y="3278214"/>
            <a:ext cx="177352" cy="297332"/>
          </a:xfrm>
          <a:prstGeom prst="rect">
            <a:avLst/>
          </a:prstGeom>
        </p:spPr>
      </p:pic>
      <p:pic>
        <p:nvPicPr>
          <p:cNvPr id="14" name="Picture 13">
            <a:extLst>
              <a:ext uri="{FF2B5EF4-FFF2-40B4-BE49-F238E27FC236}">
                <a16:creationId xmlns:a16="http://schemas.microsoft.com/office/drawing/2014/main" id="{698DEDE0-3D1A-E501-DD42-6327938B3DD1}"/>
              </a:ext>
            </a:extLst>
          </p:cNvPr>
          <p:cNvPicPr>
            <a:picLocks noChangeAspect="1"/>
          </p:cNvPicPr>
          <p:nvPr/>
        </p:nvPicPr>
        <p:blipFill>
          <a:blip r:embed="rId4"/>
          <a:stretch>
            <a:fillRect/>
          </a:stretch>
        </p:blipFill>
        <p:spPr>
          <a:xfrm rot="478029">
            <a:off x="9034618" y="3236066"/>
            <a:ext cx="177352" cy="321247"/>
          </a:xfrm>
          <a:prstGeom prst="rect">
            <a:avLst/>
          </a:prstGeom>
        </p:spPr>
      </p:pic>
      <p:pic>
        <p:nvPicPr>
          <p:cNvPr id="15" name="Picture 14">
            <a:extLst>
              <a:ext uri="{FF2B5EF4-FFF2-40B4-BE49-F238E27FC236}">
                <a16:creationId xmlns:a16="http://schemas.microsoft.com/office/drawing/2014/main" id="{DB8C95BA-D2EF-2FA5-C84F-952F5BF8DCE3}"/>
              </a:ext>
            </a:extLst>
          </p:cNvPr>
          <p:cNvPicPr>
            <a:picLocks noChangeAspect="1"/>
          </p:cNvPicPr>
          <p:nvPr/>
        </p:nvPicPr>
        <p:blipFill>
          <a:blip r:embed="rId4"/>
          <a:stretch>
            <a:fillRect/>
          </a:stretch>
        </p:blipFill>
        <p:spPr>
          <a:xfrm rot="478029">
            <a:off x="8897071" y="3211475"/>
            <a:ext cx="177352" cy="310064"/>
          </a:xfrm>
          <a:prstGeom prst="rect">
            <a:avLst/>
          </a:prstGeom>
        </p:spPr>
      </p:pic>
      <p:pic>
        <p:nvPicPr>
          <p:cNvPr id="17" name="Picture 16">
            <a:extLst>
              <a:ext uri="{FF2B5EF4-FFF2-40B4-BE49-F238E27FC236}">
                <a16:creationId xmlns:a16="http://schemas.microsoft.com/office/drawing/2014/main" id="{7AC0289E-2885-F6D6-CC85-9DC9119A210D}"/>
              </a:ext>
            </a:extLst>
          </p:cNvPr>
          <p:cNvPicPr>
            <a:picLocks noChangeAspect="1"/>
          </p:cNvPicPr>
          <p:nvPr/>
        </p:nvPicPr>
        <p:blipFill>
          <a:blip r:embed="rId5"/>
          <a:srcRect t="7328"/>
          <a:stretch>
            <a:fillRect/>
          </a:stretch>
        </p:blipFill>
        <p:spPr>
          <a:xfrm rot="597242">
            <a:off x="8518438" y="3142686"/>
            <a:ext cx="254599" cy="508004"/>
          </a:xfrm>
          <a:prstGeom prst="rect">
            <a:avLst/>
          </a:prstGeom>
        </p:spPr>
      </p:pic>
      <p:pic>
        <p:nvPicPr>
          <p:cNvPr id="18" name="Picture 17">
            <a:extLst>
              <a:ext uri="{FF2B5EF4-FFF2-40B4-BE49-F238E27FC236}">
                <a16:creationId xmlns:a16="http://schemas.microsoft.com/office/drawing/2014/main" id="{3B928FF7-8232-481B-257B-C0856269B550}"/>
              </a:ext>
            </a:extLst>
          </p:cNvPr>
          <p:cNvPicPr>
            <a:picLocks noChangeAspect="1"/>
          </p:cNvPicPr>
          <p:nvPr/>
        </p:nvPicPr>
        <p:blipFill>
          <a:blip r:embed="rId4"/>
          <a:stretch>
            <a:fillRect/>
          </a:stretch>
        </p:blipFill>
        <p:spPr>
          <a:xfrm rot="478029">
            <a:off x="8734207" y="3165761"/>
            <a:ext cx="177352" cy="321964"/>
          </a:xfrm>
          <a:prstGeom prst="rect">
            <a:avLst/>
          </a:prstGeom>
        </p:spPr>
      </p:pic>
      <p:pic>
        <p:nvPicPr>
          <p:cNvPr id="19" name="Picture 18">
            <a:extLst>
              <a:ext uri="{FF2B5EF4-FFF2-40B4-BE49-F238E27FC236}">
                <a16:creationId xmlns:a16="http://schemas.microsoft.com/office/drawing/2014/main" id="{EB329E0E-7BDB-7D62-0421-CB9C8229F902}"/>
              </a:ext>
            </a:extLst>
          </p:cNvPr>
          <p:cNvPicPr>
            <a:picLocks noChangeAspect="1"/>
          </p:cNvPicPr>
          <p:nvPr/>
        </p:nvPicPr>
        <p:blipFill>
          <a:blip r:embed="rId4"/>
          <a:stretch>
            <a:fillRect/>
          </a:stretch>
        </p:blipFill>
        <p:spPr>
          <a:xfrm rot="478029">
            <a:off x="8531018" y="3134565"/>
            <a:ext cx="221548" cy="402197"/>
          </a:xfrm>
          <a:prstGeom prst="rect">
            <a:avLst/>
          </a:prstGeom>
        </p:spPr>
      </p:pic>
      <p:pic>
        <p:nvPicPr>
          <p:cNvPr id="22" name="Picture 21">
            <a:extLst>
              <a:ext uri="{FF2B5EF4-FFF2-40B4-BE49-F238E27FC236}">
                <a16:creationId xmlns:a16="http://schemas.microsoft.com/office/drawing/2014/main" id="{89508E29-0CDB-FDF3-3315-11C29C834D99}"/>
              </a:ext>
            </a:extLst>
          </p:cNvPr>
          <p:cNvPicPr>
            <a:picLocks noChangeAspect="1"/>
          </p:cNvPicPr>
          <p:nvPr/>
        </p:nvPicPr>
        <p:blipFill>
          <a:blip r:embed="rId6"/>
          <a:stretch>
            <a:fillRect/>
          </a:stretch>
        </p:blipFill>
        <p:spPr>
          <a:xfrm rot="815583">
            <a:off x="6025948" y="4731452"/>
            <a:ext cx="1380726" cy="521982"/>
          </a:xfrm>
          <a:prstGeom prst="rect">
            <a:avLst/>
          </a:prstGeom>
        </p:spPr>
      </p:pic>
      <p:pic>
        <p:nvPicPr>
          <p:cNvPr id="24" name="Picture 23">
            <a:extLst>
              <a:ext uri="{FF2B5EF4-FFF2-40B4-BE49-F238E27FC236}">
                <a16:creationId xmlns:a16="http://schemas.microsoft.com/office/drawing/2014/main" id="{61AB0996-9BB6-6967-EA79-39D0C340EFDE}"/>
              </a:ext>
            </a:extLst>
          </p:cNvPr>
          <p:cNvPicPr>
            <a:picLocks noChangeAspect="1"/>
          </p:cNvPicPr>
          <p:nvPr/>
        </p:nvPicPr>
        <p:blipFill>
          <a:blip r:embed="rId7"/>
          <a:stretch>
            <a:fillRect/>
          </a:stretch>
        </p:blipFill>
        <p:spPr>
          <a:xfrm>
            <a:off x="1224000" y="5716104"/>
            <a:ext cx="5158088" cy="987791"/>
          </a:xfrm>
          <a:prstGeom prst="rect">
            <a:avLst/>
          </a:prstGeom>
        </p:spPr>
      </p:pic>
      <p:sp>
        <p:nvSpPr>
          <p:cNvPr id="25" name="TextBox 24">
            <a:extLst>
              <a:ext uri="{FF2B5EF4-FFF2-40B4-BE49-F238E27FC236}">
                <a16:creationId xmlns:a16="http://schemas.microsoft.com/office/drawing/2014/main" id="{79C82471-FDF3-1EC1-94A6-11929E2852D2}"/>
              </a:ext>
            </a:extLst>
          </p:cNvPr>
          <p:cNvSpPr txBox="1"/>
          <p:nvPr/>
        </p:nvSpPr>
        <p:spPr>
          <a:xfrm rot="702055">
            <a:off x="8604011" y="3206035"/>
            <a:ext cx="996302" cy="338554"/>
          </a:xfrm>
          <a:prstGeom prst="rect">
            <a:avLst/>
          </a:prstGeom>
          <a:solidFill>
            <a:srgbClr val="F69350">
              <a:alpha val="20000"/>
            </a:srgbClr>
          </a:solidFill>
          <a:ln w="28575">
            <a:solidFill>
              <a:srgbClr val="F69350"/>
            </a:solidFill>
          </a:ln>
        </p:spPr>
        <p:txBody>
          <a:bodyPr wrap="square" rtlCol="0">
            <a:spAutoFit/>
          </a:bodyPr>
          <a:lstStyle/>
          <a:p>
            <a:pPr algn="ctr"/>
            <a:r>
              <a:rPr lang="en-US" sz="1600" dirty="0"/>
              <a:t>STRIPE</a:t>
            </a:r>
            <a:endParaRPr lang="en-BE" sz="1600" dirty="0"/>
          </a:p>
        </p:txBody>
      </p:sp>
      <p:sp>
        <p:nvSpPr>
          <p:cNvPr id="2" name="Footer Placeholder 3">
            <a:extLst>
              <a:ext uri="{FF2B5EF4-FFF2-40B4-BE49-F238E27FC236}">
                <a16:creationId xmlns:a16="http://schemas.microsoft.com/office/drawing/2014/main" id="{B2D27E9C-F734-ED0C-9DEA-2FA01D27F310}"/>
              </a:ext>
            </a:extLst>
          </p:cNvPr>
          <p:cNvSpPr>
            <a:spLocks noGrp="1"/>
          </p:cNvSpPr>
          <p:nvPr>
            <p:ph type="ftr" sz="quarter" idx="11"/>
          </p:nvPr>
        </p:nvSpPr>
        <p:spPr>
          <a:xfrm>
            <a:off x="6033600" y="6210000"/>
            <a:ext cx="4993200" cy="648000"/>
          </a:xfrm>
        </p:spPr>
        <p:txBody>
          <a:bodyPr/>
          <a:lstStyle/>
          <a:p>
            <a:r>
              <a:rPr lang="nl-NL" dirty="0" err="1"/>
              <a:t>Institute</a:t>
            </a:r>
            <a:r>
              <a:rPr lang="nl-NL" dirty="0"/>
              <a:t> </a:t>
            </a:r>
            <a:r>
              <a:rPr lang="nl-NL" dirty="0" err="1"/>
              <a:t>for</a:t>
            </a:r>
            <a:r>
              <a:rPr lang="nl-NL" dirty="0"/>
              <a:t> </a:t>
            </a:r>
            <a:r>
              <a:rPr lang="nl-NL" dirty="0" err="1"/>
              <a:t>Nuclear</a:t>
            </a:r>
            <a:r>
              <a:rPr lang="nl-NL" dirty="0"/>
              <a:t> </a:t>
            </a:r>
            <a:r>
              <a:rPr lang="nl-NL" dirty="0" err="1"/>
              <a:t>and</a:t>
            </a:r>
            <a:r>
              <a:rPr lang="nl-NL" dirty="0"/>
              <a:t> </a:t>
            </a:r>
            <a:r>
              <a:rPr lang="nl-NL" dirty="0" err="1"/>
              <a:t>Radiation</a:t>
            </a:r>
            <a:r>
              <a:rPr lang="nl-NL" dirty="0"/>
              <a:t> </a:t>
            </a:r>
            <a:r>
              <a:rPr lang="nl-NL" dirty="0" err="1"/>
              <a:t>Physics</a:t>
            </a:r>
            <a:r>
              <a:rPr lang="nl-NL" dirty="0"/>
              <a:t>, KU Leuven</a:t>
            </a:r>
          </a:p>
        </p:txBody>
      </p:sp>
    </p:spTree>
    <p:extLst>
      <p:ext uri="{BB962C8B-B14F-4D97-AF65-F5344CB8AC3E}">
        <p14:creationId xmlns:p14="http://schemas.microsoft.com/office/powerpoint/2010/main" val="3207166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338F5-259A-8752-13F4-A298D156424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DFBEFDD-9F17-75F8-8334-71958A621D22}"/>
              </a:ext>
            </a:extLst>
          </p:cNvPr>
          <p:cNvSpPr>
            <a:spLocks noGrp="1"/>
          </p:cNvSpPr>
          <p:nvPr>
            <p:ph type="sldNum" sz="quarter" idx="12"/>
          </p:nvPr>
        </p:nvSpPr>
        <p:spPr/>
        <p:txBody>
          <a:bodyPr/>
          <a:lstStyle/>
          <a:p>
            <a:fld id="{0A297500-7527-634B-90F4-69D0994C32B4}" type="slidenum">
              <a:rPr lang="nl-NL" smtClean="0"/>
              <a:pPr/>
              <a:t>3</a:t>
            </a:fld>
            <a:endParaRPr lang="nl-NL"/>
          </a:p>
        </p:txBody>
      </p:sp>
      <p:sp>
        <p:nvSpPr>
          <p:cNvPr id="14" name="Title 1">
            <a:extLst>
              <a:ext uri="{FF2B5EF4-FFF2-40B4-BE49-F238E27FC236}">
                <a16:creationId xmlns:a16="http://schemas.microsoft.com/office/drawing/2014/main" id="{C037A442-F8A6-9306-2F9E-BDBF72F88E77}"/>
              </a:ext>
            </a:extLst>
          </p:cNvPr>
          <p:cNvSpPr>
            <a:spLocks noGrp="1"/>
          </p:cNvSpPr>
          <p:nvPr>
            <p:ph type="title"/>
          </p:nvPr>
        </p:nvSpPr>
        <p:spPr>
          <a:xfrm>
            <a:off x="576000" y="301681"/>
            <a:ext cx="11297232" cy="850464"/>
          </a:xfrm>
        </p:spPr>
        <p:txBody>
          <a:bodyPr>
            <a:noAutofit/>
          </a:bodyPr>
          <a:lstStyle/>
          <a:p>
            <a:r>
              <a:rPr lang="en-US" sz="3200" dirty="0"/>
              <a:t>High precision optical spectroscopy</a:t>
            </a:r>
            <a:endParaRPr lang="nl-NL" sz="3200" dirty="0"/>
          </a:p>
        </p:txBody>
      </p:sp>
      <p:sp>
        <p:nvSpPr>
          <p:cNvPr id="3" name="Footer Placeholder 3">
            <a:extLst>
              <a:ext uri="{FF2B5EF4-FFF2-40B4-BE49-F238E27FC236}">
                <a16:creationId xmlns:a16="http://schemas.microsoft.com/office/drawing/2014/main" id="{D2115018-2F8D-0025-DBFD-31117ADBCACC}"/>
              </a:ext>
            </a:extLst>
          </p:cNvPr>
          <p:cNvSpPr txBox="1">
            <a:spLocks/>
          </p:cNvSpPr>
          <p:nvPr/>
        </p:nvSpPr>
        <p:spPr>
          <a:xfrm>
            <a:off x="1244139" y="6210000"/>
            <a:ext cx="4993200" cy="648000"/>
          </a:xfrm>
          <a:prstGeom prst="rect">
            <a:avLst/>
          </a:prstGeom>
        </p:spPr>
        <p:txBody>
          <a:bodyPr vert="horz" lIns="0" tIns="0" rIns="180000" bIns="0" rtlCol="0" anchor="ctr"/>
          <a:lstStyle>
            <a:defPPr>
              <a:defRPr lang="nl-NL"/>
            </a:defPPr>
            <a:lvl1pPr marL="0" algn="r"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nl-NL" dirty="0"/>
              <a:t>Robbe Van Duyse</a:t>
            </a:r>
          </a:p>
        </p:txBody>
      </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840AE7BB-CED8-459A-21F7-82FCE1AC4FFF}"/>
                  </a:ext>
                </a:extLst>
              </p:cNvPr>
              <p:cNvSpPr txBox="1"/>
              <p:nvPr/>
            </p:nvSpPr>
            <p:spPr>
              <a:xfrm>
                <a:off x="703000" y="1737193"/>
                <a:ext cx="7389440" cy="3128036"/>
              </a:xfrm>
              <a:prstGeom prst="rect">
                <a:avLst/>
              </a:prstGeom>
              <a:noFill/>
            </p:spPr>
            <p:txBody>
              <a:bodyPr wrap="square" rtlCol="0">
                <a:spAutoFit/>
              </a:bodyPr>
              <a:lstStyle/>
              <a:p>
                <a:r>
                  <a:rPr lang="en-US" sz="2000" b="1" dirty="0"/>
                  <a:t>Absolute atomic frequencies  (~ 100s of THz)</a:t>
                </a:r>
              </a:p>
              <a:p>
                <a:endParaRPr lang="en-US" sz="2000" dirty="0"/>
              </a:p>
              <a:p>
                <a:pPr marL="342900" indent="-342900">
                  <a:buFont typeface="Wingdings" panose="05000000000000000000" pitchFamily="2" charset="2"/>
                  <a:buChar char="à"/>
                </a:pPr>
                <a:r>
                  <a:rPr lang="en-US" sz="2000" dirty="0" err="1">
                    <a:sym typeface="Wingdings" panose="05000000000000000000" pitchFamily="2" charset="2"/>
                  </a:rPr>
                  <a:t>mHz</a:t>
                </a:r>
                <a:r>
                  <a:rPr lang="en-US" sz="2000" dirty="0">
                    <a:sym typeface="Wingdings" panose="05000000000000000000" pitchFamily="2" charset="2"/>
                  </a:rPr>
                  <a:t> precision    &gt;  </a:t>
                </a:r>
                <a14:m>
                  <m:oMath xmlns:m="http://schemas.openxmlformats.org/officeDocument/2006/math">
                    <m:sSup>
                      <m:sSupPr>
                        <m:ctrlPr>
                          <a:rPr lang="en-US" sz="2800" b="1" i="1" smtClean="0">
                            <a:latin typeface="Cambria Math" panose="02040503050406030204" pitchFamily="18" charset="0"/>
                            <a:sym typeface="Wingdings" panose="05000000000000000000" pitchFamily="2" charset="2"/>
                          </a:rPr>
                        </m:ctrlPr>
                      </m:sSupPr>
                      <m:e>
                        <m:r>
                          <a:rPr lang="en-US" sz="2800" b="1" i="1" smtClean="0">
                            <a:latin typeface="Cambria Math" panose="02040503050406030204" pitchFamily="18" charset="0"/>
                            <a:sym typeface="Wingdings" panose="05000000000000000000" pitchFamily="2" charset="2"/>
                          </a:rPr>
                          <m:t>𝟏𝟎</m:t>
                        </m:r>
                      </m:e>
                      <m:sup>
                        <m:r>
                          <a:rPr lang="en-US" sz="2800" b="1" i="1" smtClean="0">
                            <a:latin typeface="Cambria Math" panose="02040503050406030204" pitchFamily="18" charset="0"/>
                            <a:sym typeface="Wingdings" panose="05000000000000000000" pitchFamily="2" charset="2"/>
                          </a:rPr>
                          <m:t>−</m:t>
                        </m:r>
                        <m:r>
                          <a:rPr lang="en-US" sz="2800" b="1" i="1" smtClean="0">
                            <a:latin typeface="Cambria Math" panose="02040503050406030204" pitchFamily="18" charset="0"/>
                            <a:sym typeface="Wingdings" panose="05000000000000000000" pitchFamily="2" charset="2"/>
                          </a:rPr>
                          <m:t>𝟏𝟖</m:t>
                        </m:r>
                      </m:sup>
                    </m:sSup>
                  </m:oMath>
                </a14:m>
                <a:r>
                  <a:rPr lang="en-US" sz="2800" b="1" dirty="0"/>
                  <a:t> </a:t>
                </a:r>
                <a:r>
                  <a:rPr lang="en-US" sz="2000" dirty="0"/>
                  <a:t>fractional uncertainty [1]</a:t>
                </a:r>
              </a:p>
              <a:p>
                <a:pPr marL="342900" indent="-342900">
                  <a:buFont typeface="Wingdings" panose="05000000000000000000" pitchFamily="2" charset="2"/>
                  <a:buChar char="à"/>
                </a:pPr>
                <a:endParaRPr lang="en-US" sz="2000" dirty="0"/>
              </a:p>
              <a:p>
                <a:pPr marL="342900" indent="-342900">
                  <a:buFont typeface="Wingdings" panose="05000000000000000000" pitchFamily="2" charset="2"/>
                  <a:buChar char="à"/>
                </a:pPr>
                <a:endParaRPr lang="en-US" sz="2000" dirty="0"/>
              </a:p>
              <a:p>
                <a:r>
                  <a:rPr lang="en-US" sz="2000" b="1" dirty="0"/>
                  <a:t>(Direct) Isotope Shifts  (~ 10s of MHz)</a:t>
                </a:r>
              </a:p>
              <a:p>
                <a:endParaRPr lang="en-US" sz="2000" dirty="0"/>
              </a:p>
              <a:p>
                <a:pPr marL="342900" indent="-342900">
                  <a:buFont typeface="Wingdings" panose="05000000000000000000" pitchFamily="2" charset="2"/>
                  <a:buChar char="à"/>
                </a:pPr>
                <a:r>
                  <a:rPr lang="en-US" sz="2000" dirty="0">
                    <a:sym typeface="Wingdings" panose="05000000000000000000" pitchFamily="2" charset="2"/>
                  </a:rPr>
                  <a:t>10 </a:t>
                </a:r>
                <a:r>
                  <a:rPr lang="en-US" sz="2000" dirty="0" err="1">
                    <a:sym typeface="Wingdings" panose="05000000000000000000" pitchFamily="2" charset="2"/>
                  </a:rPr>
                  <a:t>mHz</a:t>
                </a:r>
                <a:r>
                  <a:rPr lang="en-US" sz="2000" dirty="0">
                    <a:sym typeface="Wingdings" panose="05000000000000000000" pitchFamily="2" charset="2"/>
                  </a:rPr>
                  <a:t> precision    &gt;  </a:t>
                </a:r>
                <a14:m>
                  <m:oMath xmlns:m="http://schemas.openxmlformats.org/officeDocument/2006/math">
                    <m:sSup>
                      <m:sSupPr>
                        <m:ctrlPr>
                          <a:rPr lang="en-US" sz="2800" b="1" i="1" smtClean="0">
                            <a:latin typeface="Cambria Math" panose="02040503050406030204" pitchFamily="18" charset="0"/>
                            <a:sym typeface="Wingdings" panose="05000000000000000000" pitchFamily="2" charset="2"/>
                          </a:rPr>
                        </m:ctrlPr>
                      </m:sSupPr>
                      <m:e>
                        <m:r>
                          <a:rPr lang="en-US" sz="2800" b="1" i="1" smtClean="0">
                            <a:latin typeface="Cambria Math" panose="02040503050406030204" pitchFamily="18" charset="0"/>
                            <a:sym typeface="Wingdings" panose="05000000000000000000" pitchFamily="2" charset="2"/>
                          </a:rPr>
                          <m:t>𝟏𝟎</m:t>
                        </m:r>
                      </m:e>
                      <m:sup>
                        <m:r>
                          <a:rPr lang="en-US" sz="2800" b="1" i="1" smtClean="0">
                            <a:latin typeface="Cambria Math" panose="02040503050406030204" pitchFamily="18" charset="0"/>
                            <a:sym typeface="Wingdings" panose="05000000000000000000" pitchFamily="2" charset="2"/>
                          </a:rPr>
                          <m:t>−</m:t>
                        </m:r>
                        <m:r>
                          <a:rPr lang="en-US" sz="2800" b="1" i="1" smtClean="0">
                            <a:latin typeface="Cambria Math" panose="02040503050406030204" pitchFamily="18" charset="0"/>
                            <a:sym typeface="Wingdings" panose="05000000000000000000" pitchFamily="2" charset="2"/>
                          </a:rPr>
                          <m:t>𝟏𝟏</m:t>
                        </m:r>
                      </m:sup>
                    </m:sSup>
                  </m:oMath>
                </a14:m>
                <a:r>
                  <a:rPr lang="en-US" sz="2000" dirty="0"/>
                  <a:t> fractional uncertainty [2]</a:t>
                </a:r>
              </a:p>
              <a:p>
                <a:endParaRPr lang="en-US" sz="2000" dirty="0"/>
              </a:p>
            </p:txBody>
          </p:sp>
        </mc:Choice>
        <mc:Fallback xmlns="">
          <p:sp>
            <p:nvSpPr>
              <p:cNvPr id="62" name="TextBox 61">
                <a:extLst>
                  <a:ext uri="{FF2B5EF4-FFF2-40B4-BE49-F238E27FC236}">
                    <a16:creationId xmlns:a16="http://schemas.microsoft.com/office/drawing/2014/main" id="{840AE7BB-CED8-459A-21F7-82FCE1AC4FFF}"/>
                  </a:ext>
                </a:extLst>
              </p:cNvPr>
              <p:cNvSpPr txBox="1">
                <a:spLocks noRot="1" noChangeAspect="1" noMove="1" noResize="1" noEditPoints="1" noAdjustHandles="1" noChangeArrowheads="1" noChangeShapeType="1" noTextEdit="1"/>
              </p:cNvSpPr>
              <p:nvPr/>
            </p:nvSpPr>
            <p:spPr>
              <a:xfrm>
                <a:off x="703000" y="1737193"/>
                <a:ext cx="7389440" cy="3128036"/>
              </a:xfrm>
              <a:prstGeom prst="rect">
                <a:avLst/>
              </a:prstGeom>
              <a:blipFill>
                <a:blip r:embed="rId3"/>
                <a:stretch>
                  <a:fillRect l="-824" t="-975"/>
                </a:stretch>
              </a:blipFill>
            </p:spPr>
            <p:txBody>
              <a:bodyPr/>
              <a:lstStyle/>
              <a:p>
                <a:r>
                  <a:rPr lang="en-BE">
                    <a:noFill/>
                  </a:rPr>
                  <a:t> </a:t>
                </a:r>
              </a:p>
            </p:txBody>
          </p:sp>
        </mc:Fallback>
      </mc:AlternateContent>
      <p:sp>
        <p:nvSpPr>
          <p:cNvPr id="7" name="TextBox 6">
            <a:extLst>
              <a:ext uri="{FF2B5EF4-FFF2-40B4-BE49-F238E27FC236}">
                <a16:creationId xmlns:a16="http://schemas.microsoft.com/office/drawing/2014/main" id="{988B6F4A-6EF5-1ECD-5B9F-BEA352D8E86F}"/>
              </a:ext>
            </a:extLst>
          </p:cNvPr>
          <p:cNvSpPr txBox="1"/>
          <p:nvPr/>
        </p:nvSpPr>
        <p:spPr>
          <a:xfrm>
            <a:off x="2559979" y="6349334"/>
            <a:ext cx="4993199" cy="369332"/>
          </a:xfrm>
          <a:prstGeom prst="rect">
            <a:avLst/>
          </a:prstGeom>
          <a:noFill/>
        </p:spPr>
        <p:txBody>
          <a:bodyPr wrap="square">
            <a:spAutoFit/>
          </a:bodyPr>
          <a:lstStyle/>
          <a:p>
            <a:r>
              <a:rPr lang="it-IT" sz="900" b="0" i="0" dirty="0">
                <a:solidFill>
                  <a:schemeClr val="bg1"/>
                </a:solidFill>
                <a:effectLst/>
                <a:latin typeface="+mj-lt"/>
              </a:rPr>
              <a:t>[1] Irene Goti </a:t>
            </a:r>
            <a:r>
              <a:rPr lang="it-IT" sz="900" b="0" i="1" dirty="0">
                <a:solidFill>
                  <a:schemeClr val="bg1"/>
                </a:solidFill>
                <a:effectLst/>
                <a:latin typeface="+mj-lt"/>
              </a:rPr>
              <a:t>et al</a:t>
            </a:r>
            <a:r>
              <a:rPr lang="it-IT" sz="900" b="0" i="0" dirty="0">
                <a:solidFill>
                  <a:schemeClr val="bg1"/>
                </a:solidFill>
                <a:effectLst/>
                <a:latin typeface="+mj-lt"/>
              </a:rPr>
              <a:t> 2023 </a:t>
            </a:r>
            <a:r>
              <a:rPr lang="it-IT" sz="900" b="0" i="1" dirty="0">
                <a:solidFill>
                  <a:schemeClr val="bg1"/>
                </a:solidFill>
                <a:effectLst/>
                <a:latin typeface="+mj-lt"/>
              </a:rPr>
              <a:t>Metrologia</a:t>
            </a:r>
            <a:r>
              <a:rPr lang="it-IT" sz="900" b="0" i="0" dirty="0">
                <a:solidFill>
                  <a:schemeClr val="bg1"/>
                </a:solidFill>
                <a:effectLst/>
                <a:latin typeface="+mj-lt"/>
              </a:rPr>
              <a:t> </a:t>
            </a:r>
            <a:r>
              <a:rPr lang="it-IT" sz="900" b="1" i="0" dirty="0">
                <a:solidFill>
                  <a:schemeClr val="bg1"/>
                </a:solidFill>
                <a:effectLst/>
                <a:latin typeface="+mj-lt"/>
              </a:rPr>
              <a:t>60</a:t>
            </a:r>
            <a:r>
              <a:rPr lang="it-IT" sz="900" b="0" i="0" dirty="0">
                <a:solidFill>
                  <a:schemeClr val="bg1"/>
                </a:solidFill>
                <a:effectLst/>
                <a:latin typeface="+mj-lt"/>
              </a:rPr>
              <a:t> 035002</a:t>
            </a:r>
          </a:p>
          <a:p>
            <a:r>
              <a:rPr lang="en-US" sz="900" b="0" i="0" u="none" strike="noStrike" baseline="0" dirty="0">
                <a:solidFill>
                  <a:schemeClr val="bg1"/>
                </a:solidFill>
                <a:latin typeface="+mj-lt"/>
              </a:rPr>
              <a:t>[2] </a:t>
            </a:r>
            <a:r>
              <a:rPr lang="en-US" sz="900" b="0" i="0" u="none" strike="noStrike" baseline="0" dirty="0" err="1">
                <a:solidFill>
                  <a:schemeClr val="bg1"/>
                </a:solidFill>
                <a:latin typeface="+mj-lt"/>
              </a:rPr>
              <a:t>Manovitz</a:t>
            </a:r>
            <a:r>
              <a:rPr lang="en-US" sz="900" b="0" i="0" u="none" strike="noStrike" baseline="0" dirty="0">
                <a:solidFill>
                  <a:schemeClr val="bg1"/>
                </a:solidFill>
                <a:latin typeface="+mj-lt"/>
              </a:rPr>
              <a:t>, T., </a:t>
            </a:r>
            <a:r>
              <a:rPr lang="en-US" sz="900" b="0" i="0" u="none" strike="noStrike" baseline="0" dirty="0" err="1">
                <a:solidFill>
                  <a:schemeClr val="bg1"/>
                </a:solidFill>
                <a:latin typeface="+mj-lt"/>
              </a:rPr>
              <a:t>Shaniv</a:t>
            </a:r>
            <a:r>
              <a:rPr lang="en-US" sz="900" b="0" i="0" u="none" strike="noStrike" baseline="0" dirty="0">
                <a:solidFill>
                  <a:schemeClr val="bg1"/>
                </a:solidFill>
                <a:latin typeface="+mj-lt"/>
              </a:rPr>
              <a:t>, R., Shapira, Y., Ozeri, R. &amp; Akerman, N., Phys. Rev. Lett., 123 (2019).</a:t>
            </a:r>
            <a:endParaRPr lang="en-BE" sz="900" dirty="0">
              <a:solidFill>
                <a:schemeClr val="bg1"/>
              </a:solidFill>
              <a:latin typeface="+mj-lt"/>
            </a:endParaRPr>
          </a:p>
        </p:txBody>
      </p:sp>
      <p:sp>
        <p:nvSpPr>
          <p:cNvPr id="9" name="TextBox 8">
            <a:extLst>
              <a:ext uri="{FF2B5EF4-FFF2-40B4-BE49-F238E27FC236}">
                <a16:creationId xmlns:a16="http://schemas.microsoft.com/office/drawing/2014/main" id="{A61667BE-551E-3FF2-C311-70CEBC04E302}"/>
              </a:ext>
            </a:extLst>
          </p:cNvPr>
          <p:cNvSpPr txBox="1"/>
          <p:nvPr/>
        </p:nvSpPr>
        <p:spPr>
          <a:xfrm>
            <a:off x="8400824" y="3877796"/>
            <a:ext cx="3019370" cy="2246769"/>
          </a:xfrm>
          <a:prstGeom prst="rect">
            <a:avLst/>
          </a:prstGeom>
          <a:noFill/>
        </p:spPr>
        <p:txBody>
          <a:bodyPr wrap="square" rtlCol="0">
            <a:spAutoFit/>
          </a:bodyPr>
          <a:lstStyle/>
          <a:p>
            <a:pPr algn="ctr"/>
            <a:r>
              <a:rPr lang="en-US" sz="2800" b="1" dirty="0">
                <a:solidFill>
                  <a:srgbClr val="C00000"/>
                </a:solidFill>
              </a:rPr>
              <a:t>Trapping</a:t>
            </a:r>
          </a:p>
          <a:p>
            <a:pPr algn="ctr"/>
            <a:endParaRPr lang="en-US" sz="2800" b="1" dirty="0">
              <a:solidFill>
                <a:srgbClr val="C00000"/>
              </a:solidFill>
            </a:endParaRPr>
          </a:p>
          <a:p>
            <a:pPr algn="ctr"/>
            <a:r>
              <a:rPr lang="en-US" sz="2800" b="1" dirty="0">
                <a:solidFill>
                  <a:srgbClr val="C00000"/>
                </a:solidFill>
              </a:rPr>
              <a:t>+</a:t>
            </a:r>
          </a:p>
          <a:p>
            <a:pPr algn="ctr"/>
            <a:endParaRPr lang="en-US" sz="2800" b="1" dirty="0">
              <a:solidFill>
                <a:srgbClr val="C00000"/>
              </a:solidFill>
            </a:endParaRPr>
          </a:p>
          <a:p>
            <a:pPr algn="ctr"/>
            <a:r>
              <a:rPr lang="en-US" sz="2800" b="1" dirty="0">
                <a:solidFill>
                  <a:srgbClr val="C00000"/>
                </a:solidFill>
              </a:rPr>
              <a:t>Laser cooling</a:t>
            </a:r>
          </a:p>
        </p:txBody>
      </p:sp>
      <p:sp>
        <p:nvSpPr>
          <p:cNvPr id="2" name="Footer Placeholder 3">
            <a:extLst>
              <a:ext uri="{FF2B5EF4-FFF2-40B4-BE49-F238E27FC236}">
                <a16:creationId xmlns:a16="http://schemas.microsoft.com/office/drawing/2014/main" id="{A45D998E-A1E4-3AB5-C2DC-710DBD81404A}"/>
              </a:ext>
            </a:extLst>
          </p:cNvPr>
          <p:cNvSpPr>
            <a:spLocks noGrp="1"/>
          </p:cNvSpPr>
          <p:nvPr>
            <p:ph type="ftr" sz="quarter" idx="11"/>
          </p:nvPr>
        </p:nvSpPr>
        <p:spPr>
          <a:xfrm>
            <a:off x="6033600" y="6210000"/>
            <a:ext cx="4993200" cy="648000"/>
          </a:xfrm>
        </p:spPr>
        <p:txBody>
          <a:bodyPr/>
          <a:lstStyle/>
          <a:p>
            <a:r>
              <a:rPr lang="nl-NL" dirty="0" err="1"/>
              <a:t>Institute</a:t>
            </a:r>
            <a:r>
              <a:rPr lang="nl-NL" dirty="0"/>
              <a:t> </a:t>
            </a:r>
            <a:r>
              <a:rPr lang="nl-NL" dirty="0" err="1"/>
              <a:t>for</a:t>
            </a:r>
            <a:r>
              <a:rPr lang="nl-NL" dirty="0"/>
              <a:t> </a:t>
            </a:r>
            <a:r>
              <a:rPr lang="nl-NL" dirty="0" err="1"/>
              <a:t>Nuclear</a:t>
            </a:r>
            <a:r>
              <a:rPr lang="nl-NL" dirty="0"/>
              <a:t> </a:t>
            </a:r>
            <a:r>
              <a:rPr lang="nl-NL" dirty="0" err="1"/>
              <a:t>and</a:t>
            </a:r>
            <a:r>
              <a:rPr lang="nl-NL" dirty="0"/>
              <a:t> </a:t>
            </a:r>
            <a:r>
              <a:rPr lang="nl-NL" dirty="0" err="1"/>
              <a:t>Radiation</a:t>
            </a:r>
            <a:r>
              <a:rPr lang="nl-NL" dirty="0"/>
              <a:t> </a:t>
            </a:r>
            <a:r>
              <a:rPr lang="nl-NL" dirty="0" err="1"/>
              <a:t>Physics</a:t>
            </a:r>
            <a:r>
              <a:rPr lang="nl-NL" dirty="0"/>
              <a:t>, KU Leuven</a:t>
            </a:r>
          </a:p>
        </p:txBody>
      </p:sp>
      <p:sp>
        <p:nvSpPr>
          <p:cNvPr id="10" name="TextBox 9">
            <a:extLst>
              <a:ext uri="{FF2B5EF4-FFF2-40B4-BE49-F238E27FC236}">
                <a16:creationId xmlns:a16="http://schemas.microsoft.com/office/drawing/2014/main" id="{7337DB95-A04E-5A17-F6C4-753D42F3803F}"/>
              </a:ext>
            </a:extLst>
          </p:cNvPr>
          <p:cNvSpPr txBox="1"/>
          <p:nvPr/>
        </p:nvSpPr>
        <p:spPr>
          <a:xfrm>
            <a:off x="1350558" y="5316990"/>
            <a:ext cx="6094324" cy="523220"/>
          </a:xfrm>
          <a:prstGeom prst="rect">
            <a:avLst/>
          </a:prstGeom>
          <a:noFill/>
        </p:spPr>
        <p:txBody>
          <a:bodyPr wrap="square">
            <a:spAutoFit/>
          </a:bodyPr>
          <a:lstStyle/>
          <a:p>
            <a:pPr algn="ctr"/>
            <a:r>
              <a:rPr lang="en-US" sz="2800" b="1" dirty="0">
                <a:solidFill>
                  <a:srgbClr val="C00000"/>
                </a:solidFill>
                <a:sym typeface="Wingdings" panose="05000000000000000000" pitchFamily="2" charset="2"/>
              </a:rPr>
              <a:t> </a:t>
            </a:r>
            <a:r>
              <a:rPr lang="en-US" sz="2800" b="1" dirty="0">
                <a:solidFill>
                  <a:srgbClr val="C00000"/>
                </a:solidFill>
              </a:rPr>
              <a:t>Single ion laser spectroscopy</a:t>
            </a:r>
          </a:p>
        </p:txBody>
      </p:sp>
      <p:sp>
        <p:nvSpPr>
          <p:cNvPr id="6" name="Oval 5">
            <a:extLst>
              <a:ext uri="{FF2B5EF4-FFF2-40B4-BE49-F238E27FC236}">
                <a16:creationId xmlns:a16="http://schemas.microsoft.com/office/drawing/2014/main" id="{BBC417C8-EACA-EC7F-EFC6-7ADD05525E23}"/>
              </a:ext>
            </a:extLst>
          </p:cNvPr>
          <p:cNvSpPr/>
          <p:nvPr/>
        </p:nvSpPr>
        <p:spPr>
          <a:xfrm>
            <a:off x="8588769" y="1388070"/>
            <a:ext cx="512298" cy="485937"/>
          </a:xfrm>
          <a:prstGeom prst="ellipse">
            <a:avLst/>
          </a:prstGeom>
          <a:solidFill>
            <a:schemeClr val="bg1">
              <a:lumMod val="65000"/>
            </a:schemeClr>
          </a:solid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13" name="Oval 12">
            <a:extLst>
              <a:ext uri="{FF2B5EF4-FFF2-40B4-BE49-F238E27FC236}">
                <a16:creationId xmlns:a16="http://schemas.microsoft.com/office/drawing/2014/main" id="{03693709-6880-F9EC-5714-6152B0758425}"/>
              </a:ext>
            </a:extLst>
          </p:cNvPr>
          <p:cNvSpPr/>
          <p:nvPr/>
        </p:nvSpPr>
        <p:spPr>
          <a:xfrm>
            <a:off x="8588769" y="2430098"/>
            <a:ext cx="512298" cy="485937"/>
          </a:xfrm>
          <a:prstGeom prst="ellipse">
            <a:avLst/>
          </a:prstGeom>
          <a:solidFill>
            <a:schemeClr val="accent5">
              <a:lumMod val="40000"/>
              <a:lumOff val="60000"/>
            </a:schemeClr>
          </a:solidFill>
          <a:ln w="28575">
            <a:solidFill>
              <a:srgbClr val="E1001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15" name="Oval 14">
            <a:extLst>
              <a:ext uri="{FF2B5EF4-FFF2-40B4-BE49-F238E27FC236}">
                <a16:creationId xmlns:a16="http://schemas.microsoft.com/office/drawing/2014/main" id="{70765512-A272-6AAE-8ABD-892299DA40D8}"/>
              </a:ext>
            </a:extLst>
          </p:cNvPr>
          <p:cNvSpPr/>
          <p:nvPr/>
        </p:nvSpPr>
        <p:spPr>
          <a:xfrm>
            <a:off x="9656006" y="2430099"/>
            <a:ext cx="512298" cy="485937"/>
          </a:xfrm>
          <a:prstGeom prst="ellipse">
            <a:avLst/>
          </a:prstGeom>
          <a:solidFill>
            <a:schemeClr val="bg1">
              <a:lumMod val="65000"/>
            </a:schemeClr>
          </a:solid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16" name="Oval 15">
            <a:extLst>
              <a:ext uri="{FF2B5EF4-FFF2-40B4-BE49-F238E27FC236}">
                <a16:creationId xmlns:a16="http://schemas.microsoft.com/office/drawing/2014/main" id="{15977455-D4D0-A37C-03F4-9145E4534301}"/>
              </a:ext>
            </a:extLst>
          </p:cNvPr>
          <p:cNvSpPr/>
          <p:nvPr/>
        </p:nvSpPr>
        <p:spPr>
          <a:xfrm>
            <a:off x="9656006" y="1388070"/>
            <a:ext cx="512298" cy="485937"/>
          </a:xfrm>
          <a:prstGeom prst="ellipse">
            <a:avLst/>
          </a:prstGeom>
          <a:solidFill>
            <a:schemeClr val="accent5">
              <a:lumMod val="40000"/>
              <a:lumOff val="60000"/>
            </a:schemeClr>
          </a:solidFill>
          <a:ln w="28575">
            <a:solidFill>
              <a:srgbClr val="E1001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cxnSp>
        <p:nvCxnSpPr>
          <p:cNvPr id="18" name="Straight Connector 17">
            <a:extLst>
              <a:ext uri="{FF2B5EF4-FFF2-40B4-BE49-F238E27FC236}">
                <a16:creationId xmlns:a16="http://schemas.microsoft.com/office/drawing/2014/main" id="{4A080306-14D4-2510-0FB7-40651B3CB50C}"/>
              </a:ext>
            </a:extLst>
          </p:cNvPr>
          <p:cNvCxnSpPr>
            <a:cxnSpLocks/>
            <a:stCxn id="13" idx="4"/>
          </p:cNvCxnSpPr>
          <p:nvPr/>
        </p:nvCxnSpPr>
        <p:spPr>
          <a:xfrm>
            <a:off x="8844918" y="2916035"/>
            <a:ext cx="0" cy="385928"/>
          </a:xfrm>
          <a:prstGeom prst="line">
            <a:avLst/>
          </a:prstGeom>
          <a:ln w="28575">
            <a:solidFill>
              <a:srgbClr val="E1001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FCD08E-2F19-9C89-B848-9E62BB7179D0}"/>
              </a:ext>
            </a:extLst>
          </p:cNvPr>
          <p:cNvCxnSpPr>
            <a:cxnSpLocks/>
            <a:endCxn id="16" idx="6"/>
          </p:cNvCxnSpPr>
          <p:nvPr/>
        </p:nvCxnSpPr>
        <p:spPr>
          <a:xfrm flipH="1">
            <a:off x="10168304" y="1631039"/>
            <a:ext cx="554939" cy="0"/>
          </a:xfrm>
          <a:prstGeom prst="line">
            <a:avLst/>
          </a:prstGeom>
          <a:ln w="28575">
            <a:solidFill>
              <a:srgbClr val="E1001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877A62F-761B-5261-E773-91953C8E6861}"/>
              </a:ext>
            </a:extLst>
          </p:cNvPr>
          <p:cNvCxnSpPr>
            <a:cxnSpLocks/>
          </p:cNvCxnSpPr>
          <p:nvPr/>
        </p:nvCxnSpPr>
        <p:spPr>
          <a:xfrm flipH="1">
            <a:off x="8844918" y="3301963"/>
            <a:ext cx="1278011" cy="0"/>
          </a:xfrm>
          <a:prstGeom prst="line">
            <a:avLst/>
          </a:prstGeom>
          <a:ln w="28575">
            <a:solidFill>
              <a:srgbClr val="E1001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AFC8BC5-5993-1093-8237-CC263794C8DA}"/>
              </a:ext>
            </a:extLst>
          </p:cNvPr>
          <p:cNvCxnSpPr>
            <a:cxnSpLocks/>
          </p:cNvCxnSpPr>
          <p:nvPr/>
        </p:nvCxnSpPr>
        <p:spPr>
          <a:xfrm flipV="1">
            <a:off x="10723243" y="1631039"/>
            <a:ext cx="0" cy="1523287"/>
          </a:xfrm>
          <a:prstGeom prst="line">
            <a:avLst/>
          </a:prstGeom>
          <a:ln w="28575">
            <a:solidFill>
              <a:srgbClr val="E1001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A8D6705C-DB7B-7F55-E3C9-EB098095B994}"/>
                  </a:ext>
                </a:extLst>
              </p:cNvPr>
              <p:cNvSpPr txBox="1"/>
              <p:nvPr/>
            </p:nvSpPr>
            <p:spPr>
              <a:xfrm>
                <a:off x="10168304" y="3163463"/>
                <a:ext cx="114608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BE" b="1" i="1" smtClean="0">
                              <a:solidFill>
                                <a:srgbClr val="E10010"/>
                              </a:solidFill>
                              <a:latin typeface="Cambria Math" panose="02040503050406030204" pitchFamily="18" charset="0"/>
                            </a:rPr>
                          </m:ctrlPr>
                        </m:sSubPr>
                        <m:e>
                          <m:r>
                            <a:rPr lang="en-US" b="1" i="1" smtClean="0">
                              <a:solidFill>
                                <a:srgbClr val="E10010"/>
                              </a:solidFill>
                              <a:latin typeface="Cambria Math" panose="02040503050406030204" pitchFamily="18" charset="0"/>
                            </a:rPr>
                            <m:t>𝑽</m:t>
                          </m:r>
                        </m:e>
                        <m:sub>
                          <m:r>
                            <a:rPr lang="en-US" b="1" i="1" smtClean="0">
                              <a:solidFill>
                                <a:srgbClr val="E10010"/>
                              </a:solidFill>
                              <a:latin typeface="Cambria Math" panose="02040503050406030204" pitchFamily="18" charset="0"/>
                            </a:rPr>
                            <m:t>𝑹𝑭</m:t>
                          </m:r>
                        </m:sub>
                      </m:sSub>
                      <m:func>
                        <m:funcPr>
                          <m:ctrlPr>
                            <a:rPr lang="en-US" b="1" i="1" smtClean="0">
                              <a:solidFill>
                                <a:srgbClr val="E10010"/>
                              </a:solidFill>
                              <a:latin typeface="Cambria Math" panose="02040503050406030204" pitchFamily="18" charset="0"/>
                            </a:rPr>
                          </m:ctrlPr>
                        </m:funcPr>
                        <m:fName>
                          <m:r>
                            <a:rPr lang="en-US" b="1" i="0" smtClean="0">
                              <a:solidFill>
                                <a:srgbClr val="E10010"/>
                              </a:solidFill>
                              <a:latin typeface="Cambria Math" panose="02040503050406030204" pitchFamily="18" charset="0"/>
                            </a:rPr>
                            <m:t>𝐜𝐨𝐬</m:t>
                          </m:r>
                        </m:fName>
                        <m:e>
                          <m:r>
                            <a:rPr lang="el-GR" b="1" i="1" smtClean="0">
                              <a:solidFill>
                                <a:srgbClr val="E10010"/>
                              </a:solidFill>
                              <a:latin typeface="Cambria Math" panose="02040503050406030204" pitchFamily="18" charset="0"/>
                            </a:rPr>
                            <m:t>𝜴</m:t>
                          </m:r>
                          <m:r>
                            <a:rPr lang="en-US" b="1" i="1" smtClean="0">
                              <a:solidFill>
                                <a:srgbClr val="E10010"/>
                              </a:solidFill>
                              <a:latin typeface="Cambria Math" panose="02040503050406030204" pitchFamily="18" charset="0"/>
                            </a:rPr>
                            <m:t>𝒕</m:t>
                          </m:r>
                        </m:e>
                      </m:func>
                    </m:oMath>
                  </m:oMathPara>
                </a14:m>
                <a:endParaRPr lang="en-BE" b="1" dirty="0">
                  <a:solidFill>
                    <a:srgbClr val="E10010"/>
                  </a:solidFill>
                </a:endParaRPr>
              </a:p>
            </p:txBody>
          </p:sp>
        </mc:Choice>
        <mc:Fallback xmlns="">
          <p:sp>
            <p:nvSpPr>
              <p:cNvPr id="39" name="TextBox 38">
                <a:extLst>
                  <a:ext uri="{FF2B5EF4-FFF2-40B4-BE49-F238E27FC236}">
                    <a16:creationId xmlns:a16="http://schemas.microsoft.com/office/drawing/2014/main" id="{A8D6705C-DB7B-7F55-E3C9-EB098095B994}"/>
                  </a:ext>
                </a:extLst>
              </p:cNvPr>
              <p:cNvSpPr txBox="1">
                <a:spLocks noRot="1" noChangeAspect="1" noMove="1" noResize="1" noEditPoints="1" noAdjustHandles="1" noChangeArrowheads="1" noChangeShapeType="1" noTextEdit="1"/>
              </p:cNvSpPr>
              <p:nvPr/>
            </p:nvSpPr>
            <p:spPr>
              <a:xfrm>
                <a:off x="10168304" y="3163463"/>
                <a:ext cx="1146083" cy="276999"/>
              </a:xfrm>
              <a:prstGeom prst="rect">
                <a:avLst/>
              </a:prstGeom>
              <a:blipFill>
                <a:blip r:embed="rId4"/>
                <a:stretch>
                  <a:fillRect l="-3723" r="-4255" b="-17778"/>
                </a:stretch>
              </a:blipFill>
            </p:spPr>
            <p:txBody>
              <a:bodyPr/>
              <a:lstStyle/>
              <a:p>
                <a:r>
                  <a:rPr lang="en-BE">
                    <a:noFill/>
                  </a:rPr>
                  <a:t> </a:t>
                </a:r>
              </a:p>
            </p:txBody>
          </p:sp>
        </mc:Fallback>
      </mc:AlternateContent>
      <p:cxnSp>
        <p:nvCxnSpPr>
          <p:cNvPr id="43" name="Straight Connector 42">
            <a:extLst>
              <a:ext uri="{FF2B5EF4-FFF2-40B4-BE49-F238E27FC236}">
                <a16:creationId xmlns:a16="http://schemas.microsoft.com/office/drawing/2014/main" id="{F269947C-66DF-6092-9A9A-1B3E9B747564}"/>
              </a:ext>
            </a:extLst>
          </p:cNvPr>
          <p:cNvCxnSpPr>
            <a:cxnSpLocks/>
          </p:cNvCxnSpPr>
          <p:nvPr/>
        </p:nvCxnSpPr>
        <p:spPr>
          <a:xfrm flipH="1" flipV="1">
            <a:off x="10168304" y="2690448"/>
            <a:ext cx="436431" cy="2847"/>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664B0C5-11FD-A781-B878-C655FFBA3751}"/>
              </a:ext>
            </a:extLst>
          </p:cNvPr>
          <p:cNvCxnSpPr>
            <a:cxnSpLocks/>
          </p:cNvCxnSpPr>
          <p:nvPr/>
        </p:nvCxnSpPr>
        <p:spPr>
          <a:xfrm>
            <a:off x="8844918" y="1118357"/>
            <a:ext cx="0" cy="269713"/>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49" name="Arc 48">
            <a:extLst>
              <a:ext uri="{FF2B5EF4-FFF2-40B4-BE49-F238E27FC236}">
                <a16:creationId xmlns:a16="http://schemas.microsoft.com/office/drawing/2014/main" id="{72726E67-962D-0628-7AEC-A250D097903B}"/>
              </a:ext>
            </a:extLst>
          </p:cNvPr>
          <p:cNvSpPr/>
          <p:nvPr/>
        </p:nvSpPr>
        <p:spPr>
          <a:xfrm>
            <a:off x="10585131" y="2551949"/>
            <a:ext cx="276224" cy="276997"/>
          </a:xfrm>
          <a:prstGeom prst="arc">
            <a:avLst>
              <a:gd name="adj1" fmla="val 10760739"/>
              <a:gd name="adj2" fmla="val 0"/>
            </a:avLst>
          </a:prstGeom>
          <a:ln w="285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E" dirty="0"/>
          </a:p>
        </p:txBody>
      </p:sp>
      <p:cxnSp>
        <p:nvCxnSpPr>
          <p:cNvPr id="53" name="Straight Connector 52">
            <a:extLst>
              <a:ext uri="{FF2B5EF4-FFF2-40B4-BE49-F238E27FC236}">
                <a16:creationId xmlns:a16="http://schemas.microsoft.com/office/drawing/2014/main" id="{F8D7E21F-E2F2-7F08-9C29-54A97365E7D9}"/>
              </a:ext>
            </a:extLst>
          </p:cNvPr>
          <p:cNvCxnSpPr>
            <a:cxnSpLocks/>
          </p:cNvCxnSpPr>
          <p:nvPr/>
        </p:nvCxnSpPr>
        <p:spPr>
          <a:xfrm flipH="1">
            <a:off x="10844579" y="2693295"/>
            <a:ext cx="416827"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7D1A7C3-B232-1B3A-9C6F-8CD21D654B2E}"/>
              </a:ext>
            </a:extLst>
          </p:cNvPr>
          <p:cNvCxnSpPr>
            <a:cxnSpLocks/>
          </p:cNvCxnSpPr>
          <p:nvPr/>
        </p:nvCxnSpPr>
        <p:spPr>
          <a:xfrm flipH="1">
            <a:off x="8844917" y="1120738"/>
            <a:ext cx="2131185"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405395B-AC50-65DD-2C43-C58F7E62166B}"/>
              </a:ext>
            </a:extLst>
          </p:cNvPr>
          <p:cNvCxnSpPr>
            <a:cxnSpLocks/>
          </p:cNvCxnSpPr>
          <p:nvPr/>
        </p:nvCxnSpPr>
        <p:spPr>
          <a:xfrm flipV="1">
            <a:off x="11261406" y="1388070"/>
            <a:ext cx="0" cy="1305225"/>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ECB106A2-01F9-2C74-3C0F-466043DBB5F6}"/>
                  </a:ext>
                </a:extLst>
              </p:cNvPr>
              <p:cNvSpPr txBox="1"/>
              <p:nvPr/>
            </p:nvSpPr>
            <p:spPr>
              <a:xfrm>
                <a:off x="11033811" y="982947"/>
                <a:ext cx="45518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BE" b="1" i="1" smtClean="0">
                              <a:solidFill>
                                <a:srgbClr val="000000"/>
                              </a:solidFill>
                              <a:latin typeface="Cambria Math" panose="02040503050406030204" pitchFamily="18" charset="0"/>
                            </a:rPr>
                          </m:ctrlPr>
                        </m:sSubPr>
                        <m:e>
                          <m:r>
                            <a:rPr lang="en-US" b="1" i="1" smtClean="0">
                              <a:solidFill>
                                <a:srgbClr val="000000"/>
                              </a:solidFill>
                              <a:latin typeface="Cambria Math" panose="02040503050406030204" pitchFamily="18" charset="0"/>
                            </a:rPr>
                            <m:t>𝑽</m:t>
                          </m:r>
                        </m:e>
                        <m:sub>
                          <m:r>
                            <a:rPr lang="en-US" b="1" i="1" smtClean="0">
                              <a:solidFill>
                                <a:srgbClr val="000000"/>
                              </a:solidFill>
                              <a:latin typeface="Cambria Math" panose="02040503050406030204" pitchFamily="18" charset="0"/>
                            </a:rPr>
                            <m:t>𝑫𝑪</m:t>
                          </m:r>
                        </m:sub>
                      </m:sSub>
                    </m:oMath>
                  </m:oMathPara>
                </a14:m>
                <a:endParaRPr lang="en-BE" b="1" dirty="0">
                  <a:solidFill>
                    <a:srgbClr val="000000"/>
                  </a:solidFill>
                </a:endParaRPr>
              </a:p>
            </p:txBody>
          </p:sp>
        </mc:Choice>
        <mc:Fallback xmlns="">
          <p:sp>
            <p:nvSpPr>
              <p:cNvPr id="63" name="TextBox 62">
                <a:extLst>
                  <a:ext uri="{FF2B5EF4-FFF2-40B4-BE49-F238E27FC236}">
                    <a16:creationId xmlns:a16="http://schemas.microsoft.com/office/drawing/2014/main" id="{ECB106A2-01F9-2C74-3C0F-466043DBB5F6}"/>
                  </a:ext>
                </a:extLst>
              </p:cNvPr>
              <p:cNvSpPr txBox="1">
                <a:spLocks noRot="1" noChangeAspect="1" noMove="1" noResize="1" noEditPoints="1" noAdjustHandles="1" noChangeArrowheads="1" noChangeShapeType="1" noTextEdit="1"/>
              </p:cNvSpPr>
              <p:nvPr/>
            </p:nvSpPr>
            <p:spPr>
              <a:xfrm>
                <a:off x="11033811" y="982947"/>
                <a:ext cx="455189" cy="276999"/>
              </a:xfrm>
              <a:prstGeom prst="rect">
                <a:avLst/>
              </a:prstGeom>
              <a:blipFill>
                <a:blip r:embed="rId5"/>
                <a:stretch>
                  <a:fillRect l="-10667" r="-2667" b="-17391"/>
                </a:stretch>
              </a:blipFill>
            </p:spPr>
            <p:txBody>
              <a:bodyPr/>
              <a:lstStyle/>
              <a:p>
                <a:r>
                  <a:rPr lang="en-BE">
                    <a:noFill/>
                  </a:rPr>
                  <a:t> </a:t>
                </a:r>
              </a:p>
            </p:txBody>
          </p:sp>
        </mc:Fallback>
      </mc:AlternateContent>
      <p:sp>
        <p:nvSpPr>
          <p:cNvPr id="68" name="TextBox 67">
            <a:extLst>
              <a:ext uri="{FF2B5EF4-FFF2-40B4-BE49-F238E27FC236}">
                <a16:creationId xmlns:a16="http://schemas.microsoft.com/office/drawing/2014/main" id="{7C70BCB1-C624-E290-F1F4-DD8AAA2DF304}"/>
              </a:ext>
            </a:extLst>
          </p:cNvPr>
          <p:cNvSpPr txBox="1"/>
          <p:nvPr/>
        </p:nvSpPr>
        <p:spPr>
          <a:xfrm>
            <a:off x="8710448" y="281835"/>
            <a:ext cx="2488384" cy="461665"/>
          </a:xfrm>
          <a:prstGeom prst="rect">
            <a:avLst/>
          </a:prstGeom>
          <a:noFill/>
        </p:spPr>
        <p:txBody>
          <a:bodyPr wrap="square" rtlCol="0">
            <a:spAutoFit/>
          </a:bodyPr>
          <a:lstStyle/>
          <a:p>
            <a:pPr algn="ctr"/>
            <a:r>
              <a:rPr lang="en-US" sz="2400" b="1" dirty="0">
                <a:solidFill>
                  <a:srgbClr val="000000"/>
                </a:solidFill>
              </a:rPr>
              <a:t>Linear Paul trap</a:t>
            </a:r>
            <a:endParaRPr lang="en-US" sz="2400" dirty="0">
              <a:solidFill>
                <a:srgbClr val="000000"/>
              </a:solidFill>
            </a:endParaRPr>
          </a:p>
        </p:txBody>
      </p:sp>
    </p:spTree>
    <p:extLst>
      <p:ext uri="{BB962C8B-B14F-4D97-AF65-F5344CB8AC3E}">
        <p14:creationId xmlns:p14="http://schemas.microsoft.com/office/powerpoint/2010/main" val="245904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6111D-50BD-DA0C-F60D-36E59D22D4BE}"/>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8ED8FA9A-611E-1270-D2D0-1FBB136DCDFB}"/>
              </a:ext>
            </a:extLst>
          </p:cNvPr>
          <p:cNvSpPr>
            <a:spLocks noGrp="1"/>
          </p:cNvSpPr>
          <p:nvPr>
            <p:ph type="ftr" sz="quarter" idx="11"/>
          </p:nvPr>
        </p:nvSpPr>
        <p:spPr/>
        <p:txBody>
          <a:bodyPr/>
          <a:lstStyle/>
          <a:p>
            <a:r>
              <a:rPr lang="nl-NL" dirty="0"/>
              <a:t>Instituut voor Kern- en Stralingsfysica</a:t>
            </a:r>
          </a:p>
        </p:txBody>
      </p:sp>
      <p:sp>
        <p:nvSpPr>
          <p:cNvPr id="5" name="Slide Number Placeholder 4">
            <a:extLst>
              <a:ext uri="{FF2B5EF4-FFF2-40B4-BE49-F238E27FC236}">
                <a16:creationId xmlns:a16="http://schemas.microsoft.com/office/drawing/2014/main" id="{ACB7AE73-3BAD-09E8-5322-14FF8F126C34}"/>
              </a:ext>
            </a:extLst>
          </p:cNvPr>
          <p:cNvSpPr>
            <a:spLocks noGrp="1"/>
          </p:cNvSpPr>
          <p:nvPr>
            <p:ph type="sldNum" sz="quarter" idx="12"/>
          </p:nvPr>
        </p:nvSpPr>
        <p:spPr/>
        <p:txBody>
          <a:bodyPr/>
          <a:lstStyle/>
          <a:p>
            <a:fld id="{0A297500-7527-634B-90F4-69D0994C32B4}" type="slidenum">
              <a:rPr lang="nl-NL" smtClean="0"/>
              <a:pPr/>
              <a:t>30</a:t>
            </a:fld>
            <a:endParaRPr lang="nl-NL"/>
          </a:p>
        </p:txBody>
      </p:sp>
      <p:sp>
        <p:nvSpPr>
          <p:cNvPr id="14" name="Title 1">
            <a:extLst>
              <a:ext uri="{FF2B5EF4-FFF2-40B4-BE49-F238E27FC236}">
                <a16:creationId xmlns:a16="http://schemas.microsoft.com/office/drawing/2014/main" id="{427C3AA3-E6D1-21E4-2C85-62965EEC2E2E}"/>
              </a:ext>
            </a:extLst>
          </p:cNvPr>
          <p:cNvSpPr>
            <a:spLocks noGrp="1"/>
          </p:cNvSpPr>
          <p:nvPr>
            <p:ph type="title"/>
          </p:nvPr>
        </p:nvSpPr>
        <p:spPr>
          <a:xfrm>
            <a:off x="589048" y="199245"/>
            <a:ext cx="11297232" cy="850464"/>
          </a:xfrm>
        </p:spPr>
        <p:txBody>
          <a:bodyPr>
            <a:noAutofit/>
          </a:bodyPr>
          <a:lstStyle/>
          <a:p>
            <a:r>
              <a:rPr lang="en-US" sz="3200" dirty="0"/>
              <a:t>Need for trapping and cooling</a:t>
            </a:r>
            <a:endParaRPr lang="nl-NL" sz="3200" dirty="0"/>
          </a:p>
        </p:txBody>
      </p:sp>
      <p:sp>
        <p:nvSpPr>
          <p:cNvPr id="2" name="TextBox 1">
            <a:extLst>
              <a:ext uri="{FF2B5EF4-FFF2-40B4-BE49-F238E27FC236}">
                <a16:creationId xmlns:a16="http://schemas.microsoft.com/office/drawing/2014/main" id="{A4CD783F-5177-7FE9-F063-00EDBD999321}"/>
              </a:ext>
            </a:extLst>
          </p:cNvPr>
          <p:cNvSpPr txBox="1"/>
          <p:nvPr/>
        </p:nvSpPr>
        <p:spPr>
          <a:xfrm>
            <a:off x="555849" y="567434"/>
            <a:ext cx="5975185" cy="1569660"/>
          </a:xfrm>
          <a:prstGeom prst="rect">
            <a:avLst/>
          </a:prstGeom>
          <a:noFill/>
        </p:spPr>
        <p:txBody>
          <a:bodyPr wrap="square" rtlCol="0">
            <a:spAutoFit/>
          </a:bodyPr>
          <a:lstStyle/>
          <a:p>
            <a:endParaRPr lang="en-US" sz="2400" dirty="0"/>
          </a:p>
          <a:p>
            <a:pPr marL="342900" indent="-342900">
              <a:buFontTx/>
              <a:buChar char="-"/>
            </a:pPr>
            <a:r>
              <a:rPr lang="en-US" sz="2400" b="1" dirty="0"/>
              <a:t>Long interaction times</a:t>
            </a:r>
          </a:p>
          <a:p>
            <a:pPr lvl="1"/>
            <a:r>
              <a:rPr lang="en-US" sz="2400" b="1" dirty="0"/>
              <a:t>µs</a:t>
            </a:r>
            <a:r>
              <a:rPr lang="en-US" sz="2400" dirty="0"/>
              <a:t> in collinear laser spec </a:t>
            </a:r>
            <a:r>
              <a:rPr lang="en-US" sz="2400" dirty="0">
                <a:sym typeface="Wingdings" panose="05000000000000000000" pitchFamily="2" charset="2"/>
              </a:rPr>
              <a:t> </a:t>
            </a:r>
            <a:r>
              <a:rPr lang="en-US" sz="2400" b="1" dirty="0">
                <a:solidFill>
                  <a:srgbClr val="C00000"/>
                </a:solidFill>
                <a:sym typeface="Wingdings" panose="05000000000000000000" pitchFamily="2" charset="2"/>
              </a:rPr>
              <a:t>many seconds </a:t>
            </a:r>
            <a:r>
              <a:rPr lang="en-US" sz="2400" dirty="0">
                <a:sym typeface="Wingdings" panose="05000000000000000000" pitchFamily="2" charset="2"/>
              </a:rPr>
              <a:t>or more</a:t>
            </a:r>
            <a:endParaRPr lang="en-US" sz="2400" dirty="0"/>
          </a:p>
        </p:txBody>
      </p:sp>
      <p:sp>
        <p:nvSpPr>
          <p:cNvPr id="6" name="Footer Placeholder 3">
            <a:extLst>
              <a:ext uri="{FF2B5EF4-FFF2-40B4-BE49-F238E27FC236}">
                <a16:creationId xmlns:a16="http://schemas.microsoft.com/office/drawing/2014/main" id="{C2A7AA82-A422-584C-7895-A27CF98EEF05}"/>
              </a:ext>
            </a:extLst>
          </p:cNvPr>
          <p:cNvSpPr txBox="1">
            <a:spLocks/>
          </p:cNvSpPr>
          <p:nvPr/>
        </p:nvSpPr>
        <p:spPr>
          <a:xfrm>
            <a:off x="1244139" y="6210000"/>
            <a:ext cx="4993200" cy="648000"/>
          </a:xfrm>
          <a:prstGeom prst="rect">
            <a:avLst/>
          </a:prstGeom>
        </p:spPr>
        <p:txBody>
          <a:bodyPr vert="horz" lIns="0" tIns="0" rIns="180000" bIns="0" rtlCol="0" anchor="ctr"/>
          <a:lstStyle>
            <a:defPPr>
              <a:defRPr lang="nl-NL"/>
            </a:defPPr>
            <a:lvl1pPr marL="0" algn="r"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nl-NL" dirty="0"/>
              <a:t>Robbe Van Duyse</a:t>
            </a:r>
          </a:p>
        </p:txBody>
      </p:sp>
      <p:cxnSp>
        <p:nvCxnSpPr>
          <p:cNvPr id="7" name="Straight Connector 6">
            <a:extLst>
              <a:ext uri="{FF2B5EF4-FFF2-40B4-BE49-F238E27FC236}">
                <a16:creationId xmlns:a16="http://schemas.microsoft.com/office/drawing/2014/main" id="{B89FE189-4E0E-2215-3883-34E6CEAC3A46}"/>
              </a:ext>
            </a:extLst>
          </p:cNvPr>
          <p:cNvCxnSpPr>
            <a:cxnSpLocks/>
          </p:cNvCxnSpPr>
          <p:nvPr/>
        </p:nvCxnSpPr>
        <p:spPr>
          <a:xfrm>
            <a:off x="8095492" y="5800520"/>
            <a:ext cx="922421" cy="777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6C7A685A-B359-B606-E890-C699934743A0}"/>
              </a:ext>
            </a:extLst>
          </p:cNvPr>
          <p:cNvCxnSpPr>
            <a:cxnSpLocks/>
          </p:cNvCxnSpPr>
          <p:nvPr/>
        </p:nvCxnSpPr>
        <p:spPr>
          <a:xfrm>
            <a:off x="9444681" y="3956635"/>
            <a:ext cx="922421" cy="777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5E819BA-2704-C952-1B29-517A1B4E091A}"/>
                  </a:ext>
                </a:extLst>
              </p:cNvPr>
              <p:cNvSpPr txBox="1"/>
              <p:nvPr/>
            </p:nvSpPr>
            <p:spPr>
              <a:xfrm>
                <a:off x="10315789" y="3623334"/>
                <a:ext cx="1210731" cy="533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lang="en-BE" sz="2400" b="1" i="1" smtClean="0">
                              <a:latin typeface="Cambria Math" panose="02040503050406030204" pitchFamily="18" charset="0"/>
                            </a:rPr>
                          </m:ctrlPr>
                        </m:sPrePr>
                        <m:sub/>
                        <m:sup>
                          <m:r>
                            <a:rPr lang="en-US" sz="2400" b="1" i="1" smtClean="0">
                              <a:latin typeface="Cambria Math" panose="02040503050406030204" pitchFamily="18" charset="0"/>
                            </a:rPr>
                            <m:t>𝟐</m:t>
                          </m:r>
                        </m:sup>
                        <m:e>
                          <m:sSub>
                            <m:sSubPr>
                              <m:ctrlPr>
                                <a:rPr lang="en-BE" sz="2400" b="1" i="1" smtClean="0">
                                  <a:latin typeface="Cambria Math" panose="02040503050406030204" pitchFamily="18" charset="0"/>
                                </a:rPr>
                              </m:ctrlPr>
                            </m:sSubPr>
                            <m:e>
                              <m:r>
                                <a:rPr lang="en-US" sz="2400" b="1" i="1" smtClean="0">
                                  <a:latin typeface="Cambria Math" panose="02040503050406030204" pitchFamily="18" charset="0"/>
                                </a:rPr>
                                <m:t>𝑫</m:t>
                              </m:r>
                            </m:e>
                            <m:sub>
                              <m:r>
                                <a:rPr lang="en-US" sz="2400" b="1" i="1" smtClean="0">
                                  <a:latin typeface="Cambria Math" panose="02040503050406030204" pitchFamily="18" charset="0"/>
                                </a:rPr>
                                <m:t>𝟓</m:t>
                              </m:r>
                              <m:r>
                                <a:rPr lang="en-US" sz="2400" b="1" i="1" smtClean="0">
                                  <a:latin typeface="Cambria Math" panose="02040503050406030204" pitchFamily="18" charset="0"/>
                                </a:rPr>
                                <m:t>/</m:t>
                              </m:r>
                              <m:r>
                                <a:rPr lang="en-US" sz="2400" b="1" i="1" smtClean="0">
                                  <a:latin typeface="Cambria Math" panose="02040503050406030204" pitchFamily="18" charset="0"/>
                                </a:rPr>
                                <m:t>𝟐</m:t>
                              </m:r>
                            </m:sub>
                          </m:sSub>
                        </m:e>
                      </m:sPre>
                    </m:oMath>
                  </m:oMathPara>
                </a14:m>
                <a:endParaRPr lang="en-BE" sz="2400" b="1" dirty="0"/>
              </a:p>
            </p:txBody>
          </p:sp>
        </mc:Choice>
        <mc:Fallback xmlns="">
          <p:sp>
            <p:nvSpPr>
              <p:cNvPr id="9" name="TextBox 8">
                <a:extLst>
                  <a:ext uri="{FF2B5EF4-FFF2-40B4-BE49-F238E27FC236}">
                    <a16:creationId xmlns:a16="http://schemas.microsoft.com/office/drawing/2014/main" id="{5CDE8F82-5CDF-6DD7-9A4D-6E963A7241F5}"/>
                  </a:ext>
                </a:extLst>
              </p:cNvPr>
              <p:cNvSpPr txBox="1">
                <a:spLocks noRot="1" noChangeAspect="1" noMove="1" noResize="1" noEditPoints="1" noAdjustHandles="1" noChangeArrowheads="1" noChangeShapeType="1" noTextEdit="1"/>
              </p:cNvSpPr>
              <p:nvPr/>
            </p:nvSpPr>
            <p:spPr>
              <a:xfrm>
                <a:off x="10315789" y="3623334"/>
                <a:ext cx="1210731" cy="533800"/>
              </a:xfrm>
              <a:prstGeom prst="rect">
                <a:avLst/>
              </a:prstGeom>
              <a:blipFill>
                <a:blip r:embed="rId3"/>
                <a:stretch>
                  <a:fillRect/>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CEFE6E4-C8DF-08FF-9055-1E432035C0DB}"/>
                  </a:ext>
                </a:extLst>
              </p:cNvPr>
              <p:cNvSpPr txBox="1"/>
              <p:nvPr/>
            </p:nvSpPr>
            <p:spPr>
              <a:xfrm>
                <a:off x="7951336" y="2805617"/>
                <a:ext cx="1210731" cy="533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lang="en-BE" sz="2400" b="1" i="1" smtClean="0">
                              <a:latin typeface="Cambria Math" panose="02040503050406030204" pitchFamily="18" charset="0"/>
                            </a:rPr>
                          </m:ctrlPr>
                        </m:sPrePr>
                        <m:sub/>
                        <m:sup>
                          <m:r>
                            <a:rPr lang="en-US" sz="2400" b="1" i="1" smtClean="0">
                              <a:latin typeface="Cambria Math" panose="02040503050406030204" pitchFamily="18" charset="0"/>
                            </a:rPr>
                            <m:t>𝟐</m:t>
                          </m:r>
                        </m:sup>
                        <m:e>
                          <m:sSub>
                            <m:sSubPr>
                              <m:ctrlPr>
                                <a:rPr lang="en-BE" sz="2400" b="1" i="1" smtClean="0">
                                  <a:latin typeface="Cambria Math" panose="02040503050406030204" pitchFamily="18" charset="0"/>
                                </a:rPr>
                              </m:ctrlPr>
                            </m:sSubPr>
                            <m:e>
                              <m:r>
                                <a:rPr lang="en-US" sz="2400" b="1" i="1" smtClean="0">
                                  <a:latin typeface="Cambria Math" panose="02040503050406030204" pitchFamily="18" charset="0"/>
                                </a:rPr>
                                <m:t>𝑷</m:t>
                              </m:r>
                            </m:e>
                            <m:sub>
                              <m:r>
                                <a:rPr lang="en-US" sz="2400" b="1" i="1" smtClean="0">
                                  <a:latin typeface="Cambria Math" panose="02040503050406030204" pitchFamily="18" charset="0"/>
                                </a:rPr>
                                <m:t>𝟏</m:t>
                              </m:r>
                              <m:r>
                                <a:rPr lang="en-US" sz="2400" b="1" i="1" smtClean="0">
                                  <a:latin typeface="Cambria Math" panose="02040503050406030204" pitchFamily="18" charset="0"/>
                                </a:rPr>
                                <m:t>/</m:t>
                              </m:r>
                              <m:r>
                                <a:rPr lang="en-US" sz="2400" b="1" i="1" smtClean="0">
                                  <a:latin typeface="Cambria Math" panose="02040503050406030204" pitchFamily="18" charset="0"/>
                                </a:rPr>
                                <m:t>𝟐</m:t>
                              </m:r>
                            </m:sub>
                          </m:sSub>
                        </m:e>
                      </m:sPre>
                    </m:oMath>
                  </m:oMathPara>
                </a14:m>
                <a:endParaRPr lang="en-BE" sz="2400" b="1" dirty="0"/>
              </a:p>
            </p:txBody>
          </p:sp>
        </mc:Choice>
        <mc:Fallback xmlns="">
          <p:sp>
            <p:nvSpPr>
              <p:cNvPr id="10" name="TextBox 9">
                <a:extLst>
                  <a:ext uri="{FF2B5EF4-FFF2-40B4-BE49-F238E27FC236}">
                    <a16:creationId xmlns:a16="http://schemas.microsoft.com/office/drawing/2014/main" id="{E60EA403-E2A1-48E2-8436-B5D21377EC0C}"/>
                  </a:ext>
                </a:extLst>
              </p:cNvPr>
              <p:cNvSpPr txBox="1">
                <a:spLocks noRot="1" noChangeAspect="1" noMove="1" noResize="1" noEditPoints="1" noAdjustHandles="1" noChangeArrowheads="1" noChangeShapeType="1" noTextEdit="1"/>
              </p:cNvSpPr>
              <p:nvPr/>
            </p:nvSpPr>
            <p:spPr>
              <a:xfrm>
                <a:off x="7951336" y="2805617"/>
                <a:ext cx="1210731" cy="533800"/>
              </a:xfrm>
              <a:prstGeom prst="rect">
                <a:avLst/>
              </a:prstGeom>
              <a:blipFill>
                <a:blip r:embed="rId4"/>
                <a:stretch>
                  <a:fillRect/>
                </a:stretch>
              </a:blipFill>
            </p:spPr>
            <p:txBody>
              <a:bodyPr/>
              <a:lstStyle/>
              <a:p>
                <a:r>
                  <a:rPr lang="en-BE">
                    <a:noFill/>
                  </a:rPr>
                  <a:t> </a:t>
                </a:r>
              </a:p>
            </p:txBody>
          </p:sp>
        </mc:Fallback>
      </mc:AlternateContent>
      <p:cxnSp>
        <p:nvCxnSpPr>
          <p:cNvPr id="11" name="Straight Connector 10">
            <a:extLst>
              <a:ext uri="{FF2B5EF4-FFF2-40B4-BE49-F238E27FC236}">
                <a16:creationId xmlns:a16="http://schemas.microsoft.com/office/drawing/2014/main" id="{D18B40AA-33BE-7084-5218-A4194BF2AFB1}"/>
              </a:ext>
            </a:extLst>
          </p:cNvPr>
          <p:cNvCxnSpPr>
            <a:cxnSpLocks/>
          </p:cNvCxnSpPr>
          <p:nvPr/>
        </p:nvCxnSpPr>
        <p:spPr>
          <a:xfrm>
            <a:off x="8095492" y="3434502"/>
            <a:ext cx="922421" cy="777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A4ACEFB-80BF-DE7F-8A1B-8CA74E3E0AC4}"/>
              </a:ext>
            </a:extLst>
          </p:cNvPr>
          <p:cNvCxnSpPr>
            <a:cxnSpLocks/>
          </p:cNvCxnSpPr>
          <p:nvPr/>
        </p:nvCxnSpPr>
        <p:spPr>
          <a:xfrm flipV="1">
            <a:off x="8550873" y="3429000"/>
            <a:ext cx="5828" cy="2379291"/>
          </a:xfrm>
          <a:prstGeom prst="line">
            <a:avLst/>
          </a:prstGeom>
          <a:ln w="38100">
            <a:solidFill>
              <a:srgbClr val="0070C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A1B413E-E0EC-D8E0-F28D-3DC27093CA69}"/>
                  </a:ext>
                </a:extLst>
              </p:cNvPr>
              <p:cNvSpPr txBox="1"/>
              <p:nvPr/>
            </p:nvSpPr>
            <p:spPr>
              <a:xfrm>
                <a:off x="10367102" y="4261577"/>
                <a:ext cx="1210731" cy="533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lang="en-BE" sz="2400" b="1" i="1" smtClean="0">
                              <a:latin typeface="Cambria Math" panose="02040503050406030204" pitchFamily="18" charset="0"/>
                            </a:rPr>
                          </m:ctrlPr>
                        </m:sPrePr>
                        <m:sub/>
                        <m:sup>
                          <m:r>
                            <a:rPr lang="en-US" sz="2400" b="1" i="1" smtClean="0">
                              <a:latin typeface="Cambria Math" panose="02040503050406030204" pitchFamily="18" charset="0"/>
                            </a:rPr>
                            <m:t>𝟐</m:t>
                          </m:r>
                        </m:sup>
                        <m:e>
                          <m:sSub>
                            <m:sSubPr>
                              <m:ctrlPr>
                                <a:rPr lang="en-BE" sz="2400" b="1" i="1" smtClean="0">
                                  <a:latin typeface="Cambria Math" panose="02040503050406030204" pitchFamily="18" charset="0"/>
                                </a:rPr>
                              </m:ctrlPr>
                            </m:sSubPr>
                            <m:e>
                              <m:r>
                                <a:rPr lang="en-US" sz="2400" b="1" i="1" smtClean="0">
                                  <a:latin typeface="Cambria Math" panose="02040503050406030204" pitchFamily="18" charset="0"/>
                                </a:rPr>
                                <m:t>𝑫</m:t>
                              </m:r>
                            </m:e>
                            <m:sub>
                              <m:r>
                                <a:rPr lang="en-US" sz="2400" b="1" i="1" smtClean="0">
                                  <a:latin typeface="Cambria Math" panose="02040503050406030204" pitchFamily="18" charset="0"/>
                                </a:rPr>
                                <m:t>𝟑</m:t>
                              </m:r>
                              <m:r>
                                <a:rPr lang="en-US" sz="2400" b="1" i="1" smtClean="0">
                                  <a:latin typeface="Cambria Math" panose="02040503050406030204" pitchFamily="18" charset="0"/>
                                </a:rPr>
                                <m:t>/</m:t>
                              </m:r>
                              <m:r>
                                <a:rPr lang="en-US" sz="2400" b="1" i="1" smtClean="0">
                                  <a:latin typeface="Cambria Math" panose="02040503050406030204" pitchFamily="18" charset="0"/>
                                </a:rPr>
                                <m:t>𝟐</m:t>
                              </m:r>
                            </m:sub>
                          </m:sSub>
                        </m:e>
                      </m:sPre>
                    </m:oMath>
                  </m:oMathPara>
                </a14:m>
                <a:endParaRPr lang="en-BE" sz="2400" b="1" dirty="0"/>
              </a:p>
            </p:txBody>
          </p:sp>
        </mc:Choice>
        <mc:Fallback xmlns="">
          <p:sp>
            <p:nvSpPr>
              <p:cNvPr id="16" name="TextBox 15">
                <a:extLst>
                  <a:ext uri="{FF2B5EF4-FFF2-40B4-BE49-F238E27FC236}">
                    <a16:creationId xmlns:a16="http://schemas.microsoft.com/office/drawing/2014/main" id="{6252B0F0-1F48-844E-56D5-43D205468705}"/>
                  </a:ext>
                </a:extLst>
              </p:cNvPr>
              <p:cNvSpPr txBox="1">
                <a:spLocks noRot="1" noChangeAspect="1" noMove="1" noResize="1" noEditPoints="1" noAdjustHandles="1" noChangeArrowheads="1" noChangeShapeType="1" noTextEdit="1"/>
              </p:cNvSpPr>
              <p:nvPr/>
            </p:nvSpPr>
            <p:spPr>
              <a:xfrm>
                <a:off x="10367102" y="4261577"/>
                <a:ext cx="1210731" cy="533800"/>
              </a:xfrm>
              <a:prstGeom prst="rect">
                <a:avLst/>
              </a:prstGeom>
              <a:blipFill>
                <a:blip r:embed="rId5"/>
                <a:stretch>
                  <a:fillRect/>
                </a:stretch>
              </a:blipFill>
            </p:spPr>
            <p:txBody>
              <a:bodyPr/>
              <a:lstStyle/>
              <a:p>
                <a:r>
                  <a:rPr lang="en-BE">
                    <a:noFill/>
                  </a:rPr>
                  <a:t> </a:t>
                </a:r>
              </a:p>
            </p:txBody>
          </p:sp>
        </mc:Fallback>
      </mc:AlternateContent>
      <p:cxnSp>
        <p:nvCxnSpPr>
          <p:cNvPr id="17" name="Straight Connector 16">
            <a:extLst>
              <a:ext uri="{FF2B5EF4-FFF2-40B4-BE49-F238E27FC236}">
                <a16:creationId xmlns:a16="http://schemas.microsoft.com/office/drawing/2014/main" id="{C9E6042C-E18C-4922-430D-7D90A89F5142}"/>
              </a:ext>
            </a:extLst>
          </p:cNvPr>
          <p:cNvCxnSpPr>
            <a:cxnSpLocks/>
          </p:cNvCxnSpPr>
          <p:nvPr/>
        </p:nvCxnSpPr>
        <p:spPr>
          <a:xfrm>
            <a:off x="9444681" y="4542772"/>
            <a:ext cx="922421" cy="777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5495B14A-3AC4-37D8-4790-1CA279C4E153}"/>
              </a:ext>
            </a:extLst>
          </p:cNvPr>
          <p:cNvSpPr txBox="1"/>
          <p:nvPr/>
        </p:nvSpPr>
        <p:spPr>
          <a:xfrm>
            <a:off x="7196467" y="4282471"/>
            <a:ext cx="1387094" cy="707886"/>
          </a:xfrm>
          <a:prstGeom prst="rect">
            <a:avLst/>
          </a:prstGeom>
          <a:noFill/>
        </p:spPr>
        <p:txBody>
          <a:bodyPr wrap="square" rtlCol="0">
            <a:spAutoFit/>
          </a:bodyPr>
          <a:lstStyle/>
          <a:p>
            <a:pPr algn="ctr"/>
            <a:r>
              <a:rPr lang="en-US" sz="2000" b="1" dirty="0">
                <a:solidFill>
                  <a:srgbClr val="0070C0"/>
                </a:solidFill>
              </a:rPr>
              <a:t>Cooling</a:t>
            </a:r>
          </a:p>
          <a:p>
            <a:pPr algn="ctr"/>
            <a:r>
              <a:rPr lang="en-US" sz="2000" b="1" dirty="0">
                <a:solidFill>
                  <a:srgbClr val="0070C0"/>
                </a:solidFill>
              </a:rPr>
              <a:t>422nm</a:t>
            </a:r>
            <a:endParaRPr lang="en-BE" sz="2000" b="1" dirty="0">
              <a:solidFill>
                <a:srgbClr val="0070C0"/>
              </a:solidFill>
            </a:endParaRPr>
          </a:p>
        </p:txBody>
      </p:sp>
      <p:cxnSp>
        <p:nvCxnSpPr>
          <p:cNvPr id="19" name="Straight Connector 18">
            <a:extLst>
              <a:ext uri="{FF2B5EF4-FFF2-40B4-BE49-F238E27FC236}">
                <a16:creationId xmlns:a16="http://schemas.microsoft.com/office/drawing/2014/main" id="{A0CE0DD1-0E8A-BCEB-C0FF-CD2957C5F6A7}"/>
              </a:ext>
            </a:extLst>
          </p:cNvPr>
          <p:cNvCxnSpPr>
            <a:cxnSpLocks/>
          </p:cNvCxnSpPr>
          <p:nvPr/>
        </p:nvCxnSpPr>
        <p:spPr>
          <a:xfrm flipH="1" flipV="1">
            <a:off x="8583561" y="3465169"/>
            <a:ext cx="1393450" cy="1045493"/>
          </a:xfrm>
          <a:prstGeom prst="line">
            <a:avLst/>
          </a:prstGeom>
          <a:ln w="38100">
            <a:solidFill>
              <a:srgbClr val="990033"/>
            </a:solidFill>
            <a:headEnd type="none" w="med" len="med"/>
            <a:tailEnd type="triangle" w="med" len="lg"/>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C1B15DFB-B177-4BB7-D8A9-3DD8BEAD7C94}"/>
              </a:ext>
            </a:extLst>
          </p:cNvPr>
          <p:cNvSpPr txBox="1"/>
          <p:nvPr/>
        </p:nvSpPr>
        <p:spPr>
          <a:xfrm>
            <a:off x="9212344" y="3142761"/>
            <a:ext cx="1387094" cy="707886"/>
          </a:xfrm>
          <a:prstGeom prst="rect">
            <a:avLst/>
          </a:prstGeom>
          <a:noFill/>
        </p:spPr>
        <p:txBody>
          <a:bodyPr wrap="square" rtlCol="0">
            <a:spAutoFit/>
          </a:bodyPr>
          <a:lstStyle/>
          <a:p>
            <a:pPr algn="ctr"/>
            <a:r>
              <a:rPr lang="en-US" sz="2000" b="1" dirty="0">
                <a:solidFill>
                  <a:srgbClr val="990033"/>
                </a:solidFill>
              </a:rPr>
              <a:t>Repump</a:t>
            </a:r>
          </a:p>
          <a:p>
            <a:pPr algn="ctr"/>
            <a:r>
              <a:rPr lang="en-US" sz="2000" b="1" dirty="0">
                <a:solidFill>
                  <a:srgbClr val="990033"/>
                </a:solidFill>
              </a:rPr>
              <a:t>1092nm</a:t>
            </a:r>
            <a:endParaRPr lang="en-BE" sz="2000" b="1" dirty="0">
              <a:solidFill>
                <a:srgbClr val="990033"/>
              </a:solidFill>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BF4CC2F-0897-32FB-88F7-27A0F7D3127A}"/>
                  </a:ext>
                </a:extLst>
              </p:cNvPr>
              <p:cNvSpPr txBox="1"/>
              <p:nvPr/>
            </p:nvSpPr>
            <p:spPr>
              <a:xfrm>
                <a:off x="8925765" y="5590708"/>
                <a:ext cx="1210731" cy="533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lang="en-BE" sz="2400" b="1" i="1" smtClean="0">
                              <a:latin typeface="Cambria Math" panose="02040503050406030204" pitchFamily="18" charset="0"/>
                            </a:rPr>
                          </m:ctrlPr>
                        </m:sPrePr>
                        <m:sub/>
                        <m:sup>
                          <m:r>
                            <a:rPr lang="en-US" sz="2400" b="1" i="1" smtClean="0">
                              <a:latin typeface="Cambria Math" panose="02040503050406030204" pitchFamily="18" charset="0"/>
                            </a:rPr>
                            <m:t>𝟐</m:t>
                          </m:r>
                        </m:sup>
                        <m:e>
                          <m:sSub>
                            <m:sSubPr>
                              <m:ctrlPr>
                                <a:rPr lang="en-BE" sz="2400" b="1" i="1" smtClean="0">
                                  <a:latin typeface="Cambria Math" panose="02040503050406030204" pitchFamily="18" charset="0"/>
                                </a:rPr>
                              </m:ctrlPr>
                            </m:sSubPr>
                            <m:e>
                              <m:r>
                                <a:rPr lang="en-US" sz="2400" b="1" i="1" smtClean="0">
                                  <a:latin typeface="Cambria Math" panose="02040503050406030204" pitchFamily="18" charset="0"/>
                                </a:rPr>
                                <m:t>𝑺</m:t>
                              </m:r>
                            </m:e>
                            <m:sub>
                              <m:r>
                                <a:rPr lang="en-US" sz="2400" b="1" i="1" smtClean="0">
                                  <a:latin typeface="Cambria Math" panose="02040503050406030204" pitchFamily="18" charset="0"/>
                                </a:rPr>
                                <m:t>𝟏</m:t>
                              </m:r>
                              <m:r>
                                <a:rPr lang="en-US" sz="2400" b="1" i="1" smtClean="0">
                                  <a:latin typeface="Cambria Math" panose="02040503050406030204" pitchFamily="18" charset="0"/>
                                </a:rPr>
                                <m:t>/</m:t>
                              </m:r>
                              <m:r>
                                <a:rPr lang="en-US" sz="2400" b="1" i="1" smtClean="0">
                                  <a:latin typeface="Cambria Math" panose="02040503050406030204" pitchFamily="18" charset="0"/>
                                </a:rPr>
                                <m:t>𝟐</m:t>
                              </m:r>
                            </m:sub>
                          </m:sSub>
                        </m:e>
                      </m:sPre>
                    </m:oMath>
                  </m:oMathPara>
                </a14:m>
                <a:endParaRPr lang="en-BE" sz="2400" b="1" dirty="0"/>
              </a:p>
            </p:txBody>
          </p:sp>
        </mc:Choice>
        <mc:Fallback xmlns="">
          <p:sp>
            <p:nvSpPr>
              <p:cNvPr id="21" name="TextBox 20">
                <a:extLst>
                  <a:ext uri="{FF2B5EF4-FFF2-40B4-BE49-F238E27FC236}">
                    <a16:creationId xmlns:a16="http://schemas.microsoft.com/office/drawing/2014/main" id="{A391F15A-BD54-9BA2-3FA5-C60F96578DA6}"/>
                  </a:ext>
                </a:extLst>
              </p:cNvPr>
              <p:cNvSpPr txBox="1">
                <a:spLocks noRot="1" noChangeAspect="1" noMove="1" noResize="1" noEditPoints="1" noAdjustHandles="1" noChangeArrowheads="1" noChangeShapeType="1" noTextEdit="1"/>
              </p:cNvSpPr>
              <p:nvPr/>
            </p:nvSpPr>
            <p:spPr>
              <a:xfrm>
                <a:off x="8925765" y="5590708"/>
                <a:ext cx="1210731" cy="533800"/>
              </a:xfrm>
              <a:prstGeom prst="rect">
                <a:avLst/>
              </a:prstGeom>
              <a:blipFill>
                <a:blip r:embed="rId6"/>
                <a:stretch>
                  <a:fillRect/>
                </a:stretch>
              </a:blipFill>
            </p:spPr>
            <p:txBody>
              <a:bodyPr/>
              <a:lstStyle/>
              <a:p>
                <a:r>
                  <a:rPr lang="en-BE">
                    <a:noFill/>
                  </a:rPr>
                  <a:t> </a:t>
                </a:r>
              </a:p>
            </p:txBody>
          </p:sp>
        </mc:Fallback>
      </mc:AlternateContent>
      <p:pic>
        <p:nvPicPr>
          <p:cNvPr id="23" name="Picture 22" descr="A close-up of a metal pipe&#10;&#10;Description automatically generated">
            <a:extLst>
              <a:ext uri="{FF2B5EF4-FFF2-40B4-BE49-F238E27FC236}">
                <a16:creationId xmlns:a16="http://schemas.microsoft.com/office/drawing/2014/main" id="{A0D5E970-A0AA-75B0-D143-5599F1D10F08}"/>
              </a:ext>
            </a:extLst>
          </p:cNvPr>
          <p:cNvPicPr>
            <a:picLocks noChangeAspect="1"/>
          </p:cNvPicPr>
          <p:nvPr/>
        </p:nvPicPr>
        <p:blipFill>
          <a:blip r:embed="rId7">
            <a:extLst>
              <a:ext uri="{28A0092B-C50C-407E-A947-70E740481C1C}">
                <a14:useLocalDpi xmlns:a14="http://schemas.microsoft.com/office/drawing/2010/main" val="0"/>
              </a:ext>
            </a:extLst>
          </a:blip>
          <a:srcRect l="14068" r="14355"/>
          <a:stretch/>
        </p:blipFill>
        <p:spPr>
          <a:xfrm>
            <a:off x="9714961" y="480205"/>
            <a:ext cx="2171319" cy="1671833"/>
          </a:xfrm>
          <a:prstGeom prst="rect">
            <a:avLst/>
          </a:prstGeom>
        </p:spPr>
      </p:pic>
      <p:pic>
        <p:nvPicPr>
          <p:cNvPr id="24" name="Picture 23" descr="A diagram of a machine&#10;&#10;Description automatically generated">
            <a:extLst>
              <a:ext uri="{FF2B5EF4-FFF2-40B4-BE49-F238E27FC236}">
                <a16:creationId xmlns:a16="http://schemas.microsoft.com/office/drawing/2014/main" id="{10AA2F0D-D59F-431F-A884-8E65CD8FDA30}"/>
              </a:ext>
            </a:extLst>
          </p:cNvPr>
          <p:cNvPicPr>
            <a:picLocks noChangeAspect="1"/>
          </p:cNvPicPr>
          <p:nvPr/>
        </p:nvPicPr>
        <p:blipFill>
          <a:blip r:embed="rId8">
            <a:extLst>
              <a:ext uri="{28A0092B-C50C-407E-A947-70E740481C1C}">
                <a14:useLocalDpi xmlns:a14="http://schemas.microsoft.com/office/drawing/2010/main" val="0"/>
              </a:ext>
            </a:extLst>
          </a:blip>
          <a:srcRect t="8083" b="12686"/>
          <a:stretch/>
        </p:blipFill>
        <p:spPr>
          <a:xfrm>
            <a:off x="6964581" y="484216"/>
            <a:ext cx="2471814" cy="1670564"/>
          </a:xfrm>
          <a:prstGeom prst="rect">
            <a:avLst/>
          </a:prstGeom>
        </p:spPr>
      </p:pic>
      <p:pic>
        <p:nvPicPr>
          <p:cNvPr id="22" name="Picture 21" descr="A close-up of a device&#10;&#10;Description automatically generated">
            <a:extLst>
              <a:ext uri="{FF2B5EF4-FFF2-40B4-BE49-F238E27FC236}">
                <a16:creationId xmlns:a16="http://schemas.microsoft.com/office/drawing/2014/main" id="{36435D4C-A7D3-FD5F-DD1C-57BD16F2DCA6}"/>
              </a:ext>
            </a:extLst>
          </p:cNvPr>
          <p:cNvPicPr>
            <a:picLocks noChangeAspect="1"/>
          </p:cNvPicPr>
          <p:nvPr/>
        </p:nvPicPr>
        <p:blipFill>
          <a:blip r:embed="rId9">
            <a:extLst>
              <a:ext uri="{28A0092B-C50C-407E-A947-70E740481C1C}">
                <a14:useLocalDpi xmlns:a14="http://schemas.microsoft.com/office/drawing/2010/main" val="0"/>
              </a:ext>
            </a:extLst>
          </a:blip>
          <a:srcRect l="4977" t="24441" b="15602"/>
          <a:stretch/>
        </p:blipFill>
        <p:spPr>
          <a:xfrm>
            <a:off x="7480182" y="471001"/>
            <a:ext cx="3755690" cy="1698168"/>
          </a:xfrm>
          <a:prstGeom prst="roundRect">
            <a:avLst>
              <a:gd name="adj" fmla="val 0"/>
            </a:avLst>
          </a:prstGeom>
        </p:spPr>
      </p:pic>
      <p:sp>
        <p:nvSpPr>
          <p:cNvPr id="26" name="TextBox 25">
            <a:extLst>
              <a:ext uri="{FF2B5EF4-FFF2-40B4-BE49-F238E27FC236}">
                <a16:creationId xmlns:a16="http://schemas.microsoft.com/office/drawing/2014/main" id="{2D30C14E-D1A5-CE94-C409-1278F6EA1BFF}"/>
              </a:ext>
            </a:extLst>
          </p:cNvPr>
          <p:cNvSpPr txBox="1"/>
          <p:nvPr/>
        </p:nvSpPr>
        <p:spPr>
          <a:xfrm>
            <a:off x="2758741" y="6410889"/>
            <a:ext cx="5771459" cy="246221"/>
          </a:xfrm>
          <a:prstGeom prst="rect">
            <a:avLst/>
          </a:prstGeom>
          <a:noFill/>
        </p:spPr>
        <p:txBody>
          <a:bodyPr wrap="square">
            <a:spAutoFit/>
          </a:bodyPr>
          <a:lstStyle/>
          <a:p>
            <a:pPr algn="l"/>
            <a:r>
              <a:rPr lang="en-US" sz="1000" b="0" i="0" u="none" strike="noStrike" baseline="0" dirty="0">
                <a:solidFill>
                  <a:schemeClr val="bg1"/>
                </a:solidFill>
                <a:latin typeface="CIDFont+F3"/>
              </a:rPr>
              <a:t>Akerman, N. &amp; Ozeri, R., Thesis for the Degree Doctor of Philosophy, Trapped Ions and Free Photons </a:t>
            </a:r>
            <a:r>
              <a:rPr lang="en-BE" sz="1000" b="0" i="0" u="none" strike="noStrike" baseline="0" dirty="0">
                <a:solidFill>
                  <a:schemeClr val="bg1"/>
                </a:solidFill>
                <a:latin typeface="CIDFont+F3"/>
              </a:rPr>
              <a:t>(2012).</a:t>
            </a:r>
            <a:endParaRPr lang="en-BE" sz="1000" dirty="0">
              <a:solidFill>
                <a:schemeClr val="bg1"/>
              </a:solidFil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CE1D127-16E6-233D-7BF9-8AA168F7F0EB}"/>
                  </a:ext>
                </a:extLst>
              </p:cNvPr>
              <p:cNvSpPr txBox="1"/>
              <p:nvPr/>
            </p:nvSpPr>
            <p:spPr>
              <a:xfrm>
                <a:off x="6380609" y="2817546"/>
                <a:ext cx="1324792" cy="830997"/>
              </a:xfrm>
              <a:prstGeom prst="rect">
                <a:avLst/>
              </a:prstGeom>
              <a:noFill/>
              <a:ln w="28575">
                <a:solidFill>
                  <a:srgbClr val="2F4D5D"/>
                </a:solidFill>
                <a:prstDash val="sysDash"/>
              </a:ln>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BE" sz="4800" b="1" i="1" smtClean="0">
                              <a:latin typeface="Cambria Math" panose="02040503050406030204" pitchFamily="18" charset="0"/>
                            </a:rPr>
                          </m:ctrlPr>
                        </m:sSupPr>
                        <m:e>
                          <m:r>
                            <a:rPr lang="en-US" sz="4800" b="1" i="0" smtClean="0">
                              <a:latin typeface="Cambria Math" panose="02040503050406030204" pitchFamily="18" charset="0"/>
                            </a:rPr>
                            <m:t>𝐒𝐫</m:t>
                          </m:r>
                        </m:e>
                        <m:sup>
                          <m:r>
                            <a:rPr lang="en-US" sz="4800" b="1" i="0" smtClean="0">
                              <a:latin typeface="Cambria Math" panose="02040503050406030204" pitchFamily="18" charset="0"/>
                            </a:rPr>
                            <m:t>+</m:t>
                          </m:r>
                        </m:sup>
                      </m:sSup>
                    </m:oMath>
                  </m:oMathPara>
                </a14:m>
                <a:endParaRPr lang="en-BE" sz="4800" b="1" dirty="0"/>
              </a:p>
            </p:txBody>
          </p:sp>
        </mc:Choice>
        <mc:Fallback xmlns="">
          <p:sp>
            <p:nvSpPr>
              <p:cNvPr id="3" name="TextBox 2">
                <a:extLst>
                  <a:ext uri="{FF2B5EF4-FFF2-40B4-BE49-F238E27FC236}">
                    <a16:creationId xmlns:a16="http://schemas.microsoft.com/office/drawing/2014/main" id="{DAC89788-ED57-FE9D-DB85-232B1A0E60F5}"/>
                  </a:ext>
                </a:extLst>
              </p:cNvPr>
              <p:cNvSpPr txBox="1">
                <a:spLocks noRot="1" noChangeAspect="1" noMove="1" noResize="1" noEditPoints="1" noAdjustHandles="1" noChangeArrowheads="1" noChangeShapeType="1" noTextEdit="1"/>
              </p:cNvSpPr>
              <p:nvPr/>
            </p:nvSpPr>
            <p:spPr>
              <a:xfrm>
                <a:off x="6380609" y="2817546"/>
                <a:ext cx="1324792" cy="830997"/>
              </a:xfrm>
              <a:prstGeom prst="rect">
                <a:avLst/>
              </a:prstGeom>
              <a:blipFill>
                <a:blip r:embed="rId10"/>
                <a:stretch>
                  <a:fillRect/>
                </a:stretch>
              </a:blipFill>
              <a:ln w="28575">
                <a:solidFill>
                  <a:srgbClr val="2F4D5D"/>
                </a:solidFill>
                <a:prstDash val="sysDash"/>
              </a:ln>
            </p:spPr>
            <p:txBody>
              <a:bodyPr/>
              <a:lstStyle/>
              <a:p>
                <a:r>
                  <a:rPr lang="en-BE">
                    <a:noFill/>
                  </a:rPr>
                  <a:t> </a:t>
                </a:r>
              </a:p>
            </p:txBody>
          </p:sp>
        </mc:Fallback>
      </mc:AlternateContent>
      <p:sp>
        <p:nvSpPr>
          <p:cNvPr id="13" name="TextBox 12">
            <a:extLst>
              <a:ext uri="{FF2B5EF4-FFF2-40B4-BE49-F238E27FC236}">
                <a16:creationId xmlns:a16="http://schemas.microsoft.com/office/drawing/2014/main" id="{0E02E9B4-DAFA-D01D-ADD4-B9F8EBA369F2}"/>
              </a:ext>
            </a:extLst>
          </p:cNvPr>
          <p:cNvSpPr txBox="1"/>
          <p:nvPr/>
        </p:nvSpPr>
        <p:spPr>
          <a:xfrm>
            <a:off x="8475525" y="-66276"/>
            <a:ext cx="1895644" cy="646331"/>
          </a:xfrm>
          <a:prstGeom prst="rect">
            <a:avLst/>
          </a:prstGeom>
          <a:noFill/>
        </p:spPr>
        <p:txBody>
          <a:bodyPr wrap="square" rtlCol="0">
            <a:spAutoFit/>
          </a:bodyPr>
          <a:lstStyle/>
          <a:p>
            <a:pPr algn="ctr"/>
            <a:r>
              <a:rPr lang="en-US" sz="3600" b="1" dirty="0">
                <a:solidFill>
                  <a:srgbClr val="C00000"/>
                </a:solidFill>
              </a:rPr>
              <a:t>BICEPS</a:t>
            </a:r>
            <a:endParaRPr lang="en-BE" sz="3600" b="1" dirty="0">
              <a:solidFill>
                <a:srgbClr val="C00000"/>
              </a:solidFill>
            </a:endParaRPr>
          </a:p>
        </p:txBody>
      </p:sp>
      <p:sp>
        <p:nvSpPr>
          <p:cNvPr id="27" name="TextBox 26">
            <a:extLst>
              <a:ext uri="{FF2B5EF4-FFF2-40B4-BE49-F238E27FC236}">
                <a16:creationId xmlns:a16="http://schemas.microsoft.com/office/drawing/2014/main" id="{C7F84988-89D8-C39A-DD1B-39519325C061}"/>
              </a:ext>
            </a:extLst>
          </p:cNvPr>
          <p:cNvSpPr txBox="1"/>
          <p:nvPr/>
        </p:nvSpPr>
        <p:spPr>
          <a:xfrm>
            <a:off x="7343668" y="2262934"/>
            <a:ext cx="4102468" cy="369332"/>
          </a:xfrm>
          <a:prstGeom prst="rect">
            <a:avLst/>
          </a:prstGeom>
          <a:noFill/>
        </p:spPr>
        <p:txBody>
          <a:bodyPr wrap="square">
            <a:spAutoFit/>
          </a:bodyPr>
          <a:lstStyle/>
          <a:p>
            <a:pPr algn="ctr"/>
            <a:r>
              <a:rPr lang="en-US" sz="1800" b="1" dirty="0"/>
              <a:t>Linear Paul Trap + Doppler Cooling</a:t>
            </a:r>
          </a:p>
        </p:txBody>
      </p:sp>
      <p:sp>
        <p:nvSpPr>
          <p:cNvPr id="32" name="TextBox 31">
            <a:extLst>
              <a:ext uri="{FF2B5EF4-FFF2-40B4-BE49-F238E27FC236}">
                <a16:creationId xmlns:a16="http://schemas.microsoft.com/office/drawing/2014/main" id="{530A1065-4C77-BE29-BB83-A1F074A49190}"/>
              </a:ext>
            </a:extLst>
          </p:cNvPr>
          <p:cNvSpPr txBox="1"/>
          <p:nvPr/>
        </p:nvSpPr>
        <p:spPr>
          <a:xfrm>
            <a:off x="533345" y="1877821"/>
            <a:ext cx="5975185" cy="1569660"/>
          </a:xfrm>
          <a:prstGeom prst="rect">
            <a:avLst/>
          </a:prstGeom>
          <a:noFill/>
        </p:spPr>
        <p:txBody>
          <a:bodyPr wrap="square" rtlCol="0">
            <a:spAutoFit/>
          </a:bodyPr>
          <a:lstStyle/>
          <a:p>
            <a:endParaRPr lang="en-US" sz="2400" dirty="0"/>
          </a:p>
          <a:p>
            <a:pPr marL="342900" indent="-342900">
              <a:buFontTx/>
              <a:buChar char="-"/>
            </a:pPr>
            <a:r>
              <a:rPr lang="en-US" sz="2400" b="1" dirty="0"/>
              <a:t>Negligible Doppler broadening</a:t>
            </a:r>
          </a:p>
          <a:p>
            <a:pPr lvl="1"/>
            <a:r>
              <a:rPr lang="en-US" sz="2400" b="1" dirty="0"/>
              <a:t>Few MHz </a:t>
            </a:r>
            <a:r>
              <a:rPr lang="en-US" sz="2400" dirty="0">
                <a:sym typeface="Wingdings" panose="05000000000000000000" pitchFamily="2" charset="2"/>
              </a:rPr>
              <a:t> laser-linewidth limited in Lambe-Dicke regime </a:t>
            </a:r>
            <a:r>
              <a:rPr lang="en-US" sz="2400" b="1" dirty="0">
                <a:solidFill>
                  <a:srgbClr val="C00000"/>
                </a:solidFill>
                <a:sym typeface="Wingdings" panose="05000000000000000000" pitchFamily="2" charset="2"/>
              </a:rPr>
              <a:t>(&lt;kHz)</a:t>
            </a:r>
            <a:endParaRPr lang="en-US" sz="2400" b="1" dirty="0">
              <a:solidFill>
                <a:srgbClr val="C00000"/>
              </a:solidFill>
            </a:endParaRPr>
          </a:p>
        </p:txBody>
      </p:sp>
      <p:sp>
        <p:nvSpPr>
          <p:cNvPr id="33" name="TextBox 32">
            <a:extLst>
              <a:ext uri="{FF2B5EF4-FFF2-40B4-BE49-F238E27FC236}">
                <a16:creationId xmlns:a16="http://schemas.microsoft.com/office/drawing/2014/main" id="{F3400E8F-3BDF-35D0-113B-E9E0648B7B3A}"/>
              </a:ext>
            </a:extLst>
          </p:cNvPr>
          <p:cNvSpPr txBox="1"/>
          <p:nvPr/>
        </p:nvSpPr>
        <p:spPr>
          <a:xfrm>
            <a:off x="499879" y="3249008"/>
            <a:ext cx="5975185" cy="1569660"/>
          </a:xfrm>
          <a:prstGeom prst="rect">
            <a:avLst/>
          </a:prstGeom>
          <a:noFill/>
        </p:spPr>
        <p:txBody>
          <a:bodyPr wrap="square" rtlCol="0">
            <a:spAutoFit/>
          </a:bodyPr>
          <a:lstStyle/>
          <a:p>
            <a:endParaRPr lang="en-US" sz="2400" b="1" dirty="0"/>
          </a:p>
          <a:p>
            <a:pPr marL="342900" indent="-342900">
              <a:buFontTx/>
              <a:buChar char="-"/>
            </a:pPr>
            <a:r>
              <a:rPr lang="en-US" sz="2400" b="1" dirty="0"/>
              <a:t>Signal per ion</a:t>
            </a:r>
          </a:p>
          <a:p>
            <a:pPr lvl="1"/>
            <a:r>
              <a:rPr lang="en-US" sz="2400" b="1" dirty="0"/>
              <a:t>1 event per radioactive atom </a:t>
            </a:r>
            <a:r>
              <a:rPr lang="en-US" sz="2400" dirty="0">
                <a:sym typeface="Wingdings" panose="05000000000000000000" pitchFamily="2" charset="2"/>
              </a:rPr>
              <a:t> </a:t>
            </a:r>
            <a:r>
              <a:rPr lang="en-US" sz="2400" b="1" dirty="0">
                <a:solidFill>
                  <a:srgbClr val="C00000"/>
                </a:solidFill>
                <a:sym typeface="Wingdings" panose="05000000000000000000" pitchFamily="2" charset="2"/>
              </a:rPr>
              <a:t>Many thousands/s</a:t>
            </a:r>
          </a:p>
        </p:txBody>
      </p:sp>
      <p:sp>
        <p:nvSpPr>
          <p:cNvPr id="34" name="TextBox 33">
            <a:extLst>
              <a:ext uri="{FF2B5EF4-FFF2-40B4-BE49-F238E27FC236}">
                <a16:creationId xmlns:a16="http://schemas.microsoft.com/office/drawing/2014/main" id="{FC0C4788-9601-FF3A-7C30-36E57E155C1F}"/>
              </a:ext>
            </a:extLst>
          </p:cNvPr>
          <p:cNvSpPr txBox="1"/>
          <p:nvPr/>
        </p:nvSpPr>
        <p:spPr>
          <a:xfrm>
            <a:off x="499878" y="4704753"/>
            <a:ext cx="5975185" cy="1200329"/>
          </a:xfrm>
          <a:prstGeom prst="rect">
            <a:avLst/>
          </a:prstGeom>
          <a:noFill/>
        </p:spPr>
        <p:txBody>
          <a:bodyPr wrap="square" rtlCol="0">
            <a:spAutoFit/>
          </a:bodyPr>
          <a:lstStyle/>
          <a:p>
            <a:endParaRPr lang="en-US" sz="2400" b="1" dirty="0"/>
          </a:p>
          <a:p>
            <a:pPr marL="342900" indent="-342900">
              <a:buFontTx/>
              <a:buChar char="-"/>
            </a:pPr>
            <a:r>
              <a:rPr lang="en-US" sz="2400" b="1" dirty="0"/>
              <a:t>Small interaction region </a:t>
            </a:r>
            <a:r>
              <a:rPr lang="en-US" sz="2400" dirty="0"/>
              <a:t>= Better control of external parameters</a:t>
            </a:r>
            <a:endParaRPr lang="en-US" sz="2400" b="1" dirty="0"/>
          </a:p>
        </p:txBody>
      </p:sp>
      <p:sp>
        <p:nvSpPr>
          <p:cNvPr id="36" name="TextBox 35">
            <a:extLst>
              <a:ext uri="{FF2B5EF4-FFF2-40B4-BE49-F238E27FC236}">
                <a16:creationId xmlns:a16="http://schemas.microsoft.com/office/drawing/2014/main" id="{04232749-936B-FD09-A868-CBB34E99E50C}"/>
              </a:ext>
            </a:extLst>
          </p:cNvPr>
          <p:cNvSpPr txBox="1"/>
          <p:nvPr/>
        </p:nvSpPr>
        <p:spPr>
          <a:xfrm>
            <a:off x="545279" y="2129535"/>
            <a:ext cx="5731716" cy="2308324"/>
          </a:xfrm>
          <a:prstGeom prst="rect">
            <a:avLst/>
          </a:prstGeom>
          <a:noFill/>
        </p:spPr>
        <p:txBody>
          <a:bodyPr wrap="square" rtlCol="0">
            <a:spAutoFit/>
          </a:bodyPr>
          <a:lstStyle/>
          <a:p>
            <a:pPr marL="342900" indent="-342900">
              <a:buFont typeface="Arial" panose="020B0604020202020204" pitchFamily="34" charset="0"/>
              <a:buChar char="-"/>
            </a:pPr>
            <a:r>
              <a:rPr lang="en-US" sz="2400" b="1" dirty="0"/>
              <a:t>Currently only possible for 2 valence-electron atoms (earth-alkali, Yb) </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endParaRPr lang="en-US" sz="2400" b="1" dirty="0"/>
          </a:p>
        </p:txBody>
      </p:sp>
      <p:sp>
        <p:nvSpPr>
          <p:cNvPr id="28" name="TextBox 27">
            <a:extLst>
              <a:ext uri="{FF2B5EF4-FFF2-40B4-BE49-F238E27FC236}">
                <a16:creationId xmlns:a16="http://schemas.microsoft.com/office/drawing/2014/main" id="{967AB10C-2C10-3057-8C5A-D10BFF8D7BED}"/>
              </a:ext>
            </a:extLst>
          </p:cNvPr>
          <p:cNvSpPr txBox="1"/>
          <p:nvPr/>
        </p:nvSpPr>
        <p:spPr>
          <a:xfrm>
            <a:off x="312380" y="5234166"/>
            <a:ext cx="5578685" cy="646331"/>
          </a:xfrm>
          <a:prstGeom prst="rect">
            <a:avLst/>
          </a:prstGeom>
          <a:noFill/>
        </p:spPr>
        <p:txBody>
          <a:bodyPr wrap="square">
            <a:spAutoFit/>
          </a:bodyPr>
          <a:lstStyle/>
          <a:p>
            <a:pPr algn="ctr"/>
            <a:r>
              <a:rPr lang="en-US" sz="1800" b="1" dirty="0">
                <a:solidFill>
                  <a:srgbClr val="C00000"/>
                </a:solidFill>
              </a:rPr>
              <a:t> (Bespoke Ion Cooling Experiment for Precision Spectroscopy)</a:t>
            </a:r>
          </a:p>
        </p:txBody>
      </p:sp>
      <p:sp>
        <p:nvSpPr>
          <p:cNvPr id="25" name="TextBox 24">
            <a:extLst>
              <a:ext uri="{FF2B5EF4-FFF2-40B4-BE49-F238E27FC236}">
                <a16:creationId xmlns:a16="http://schemas.microsoft.com/office/drawing/2014/main" id="{97AC09A8-7BF0-0729-3C24-E2BE447810EF}"/>
              </a:ext>
            </a:extLst>
          </p:cNvPr>
          <p:cNvSpPr txBox="1"/>
          <p:nvPr/>
        </p:nvSpPr>
        <p:spPr>
          <a:xfrm>
            <a:off x="2284913" y="4591747"/>
            <a:ext cx="1633617" cy="523220"/>
          </a:xfrm>
          <a:prstGeom prst="rect">
            <a:avLst/>
          </a:prstGeom>
          <a:noFill/>
        </p:spPr>
        <p:txBody>
          <a:bodyPr wrap="square">
            <a:spAutoFit/>
          </a:bodyPr>
          <a:lstStyle/>
          <a:p>
            <a:pPr algn="ctr"/>
            <a:r>
              <a:rPr lang="en-US" sz="2800" b="1" dirty="0">
                <a:solidFill>
                  <a:srgbClr val="C00000"/>
                </a:solidFill>
              </a:rPr>
              <a:t>BICEPS</a:t>
            </a:r>
            <a:endParaRPr lang="en-US" sz="2400" b="1" dirty="0">
              <a:solidFill>
                <a:srgbClr val="C00000"/>
              </a:solidFill>
            </a:endParaRPr>
          </a:p>
        </p:txBody>
      </p:sp>
    </p:spTree>
    <p:extLst>
      <p:ext uri="{BB962C8B-B14F-4D97-AF65-F5344CB8AC3E}">
        <p14:creationId xmlns:p14="http://schemas.microsoft.com/office/powerpoint/2010/main" val="119575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6" grpId="0"/>
      <p:bldP spid="18" grpId="0"/>
      <p:bldP spid="20" grpId="0"/>
      <p:bldP spid="21" grpId="0"/>
      <p:bldP spid="3" grpId="0" animBg="1"/>
      <p:bldP spid="13" grpId="0"/>
      <p:bldP spid="27" grpId="0"/>
      <p:bldP spid="32" grpId="0"/>
      <p:bldP spid="33" grpId="0"/>
      <p:bldP spid="34" grpId="0"/>
      <p:bldP spid="36" grpId="0" animBg="1"/>
      <p:bldP spid="28"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F468E-73C3-5D70-EA73-F15C1708A5D1}"/>
            </a:ext>
          </a:extLst>
        </p:cNvPr>
        <p:cNvGrpSpPr/>
        <p:nvPr/>
      </p:nvGrpSpPr>
      <p:grpSpPr>
        <a:xfrm>
          <a:off x="0" y="0"/>
          <a:ext cx="0" cy="0"/>
          <a:chOff x="0" y="0"/>
          <a:chExt cx="0" cy="0"/>
        </a:xfrm>
      </p:grpSpPr>
      <p:cxnSp>
        <p:nvCxnSpPr>
          <p:cNvPr id="17" name="Straight Arrow Connector 16">
            <a:extLst>
              <a:ext uri="{FF2B5EF4-FFF2-40B4-BE49-F238E27FC236}">
                <a16:creationId xmlns:a16="http://schemas.microsoft.com/office/drawing/2014/main" id="{A1E19A1B-EA48-165E-ACED-17A7681006A7}"/>
              </a:ext>
            </a:extLst>
          </p:cNvPr>
          <p:cNvCxnSpPr>
            <a:cxnSpLocks/>
          </p:cNvCxnSpPr>
          <p:nvPr/>
        </p:nvCxnSpPr>
        <p:spPr>
          <a:xfrm>
            <a:off x="937464" y="5613080"/>
            <a:ext cx="3960453" cy="0"/>
          </a:xfrm>
          <a:prstGeom prst="straightConnector1">
            <a:avLst/>
          </a:prstGeom>
          <a:ln w="38100">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61F050D-FBFB-3E96-5CC5-0B232F50D09D}"/>
              </a:ext>
            </a:extLst>
          </p:cNvPr>
          <p:cNvCxnSpPr>
            <a:cxnSpLocks/>
          </p:cNvCxnSpPr>
          <p:nvPr/>
        </p:nvCxnSpPr>
        <p:spPr>
          <a:xfrm>
            <a:off x="1592616" y="4459365"/>
            <a:ext cx="4707" cy="1364404"/>
          </a:xfrm>
          <a:prstGeom prst="line">
            <a:avLst/>
          </a:prstGeom>
          <a:ln w="28575">
            <a:solidFill>
              <a:schemeClr val="bg2">
                <a:lumMod val="1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D9D4D4D2-18E6-E493-5FBD-F8C2D738A0DB}"/>
              </a:ext>
            </a:extLst>
          </p:cNvPr>
          <p:cNvSpPr>
            <a:spLocks noGrp="1"/>
          </p:cNvSpPr>
          <p:nvPr>
            <p:ph type="sldNum" sz="quarter" idx="12"/>
          </p:nvPr>
        </p:nvSpPr>
        <p:spPr/>
        <p:txBody>
          <a:bodyPr/>
          <a:lstStyle/>
          <a:p>
            <a:fld id="{0A297500-7527-634B-90F4-69D0994C32B4}" type="slidenum">
              <a:rPr lang="nl-NL" smtClean="0"/>
              <a:pPr/>
              <a:t>31</a:t>
            </a:fld>
            <a:endParaRPr lang="nl-NL"/>
          </a:p>
        </p:txBody>
      </p:sp>
      <mc:AlternateContent xmlns:mc="http://schemas.openxmlformats.org/markup-compatibility/2006" xmlns:a14="http://schemas.microsoft.com/office/drawing/2010/main">
        <mc:Choice Requires="a14">
          <p:sp>
            <p:nvSpPr>
              <p:cNvPr id="14" name="Title 1">
                <a:extLst>
                  <a:ext uri="{FF2B5EF4-FFF2-40B4-BE49-F238E27FC236}">
                    <a16:creationId xmlns:a16="http://schemas.microsoft.com/office/drawing/2014/main" id="{21DE8B3B-1F73-9771-D30E-C0F2B1AD2189}"/>
                  </a:ext>
                </a:extLst>
              </p:cNvPr>
              <p:cNvSpPr>
                <a:spLocks noGrp="1"/>
              </p:cNvSpPr>
              <p:nvPr>
                <p:ph type="title"/>
              </p:nvPr>
            </p:nvSpPr>
            <p:spPr>
              <a:xfrm>
                <a:off x="576000" y="301681"/>
                <a:ext cx="11297232" cy="850464"/>
              </a:xfrm>
            </p:spPr>
            <p:txBody>
              <a:bodyPr>
                <a:noAutofit/>
              </a:bodyPr>
              <a:lstStyle/>
              <a:p>
                <a:r>
                  <a:rPr lang="en-US" sz="3200" dirty="0">
                    <a:latin typeface="+mj-lt"/>
                  </a:rPr>
                  <a:t>Lifetime of </a:t>
                </a:r>
                <a14:m>
                  <m:oMath xmlns:m="http://schemas.openxmlformats.org/officeDocument/2006/math">
                    <m:sPre>
                      <m:sPrePr>
                        <m:ctrlPr>
                          <a:rPr lang="en-BE" sz="3200" i="1" smtClean="0">
                            <a:latin typeface="Cambria Math" panose="02040503050406030204" pitchFamily="18" charset="0"/>
                          </a:rPr>
                        </m:ctrlPr>
                      </m:sPrePr>
                      <m:sub/>
                      <m:sup>
                        <m:r>
                          <a:rPr lang="en-US" sz="3200" b="0" i="1" smtClean="0">
                            <a:latin typeface="Cambria Math" panose="02040503050406030204" pitchFamily="18" charset="0"/>
                          </a:rPr>
                          <m:t>2</m:t>
                        </m:r>
                      </m:sup>
                      <m:e>
                        <m:sSub>
                          <m:sSubPr>
                            <m:ctrlPr>
                              <a:rPr lang="en-BE" sz="3200" i="1" smtClean="0">
                                <a:latin typeface="Cambria Math" panose="02040503050406030204" pitchFamily="18" charset="0"/>
                              </a:rPr>
                            </m:ctrlPr>
                          </m:sSubPr>
                          <m:e>
                            <m:r>
                              <a:rPr lang="en-US" sz="3200" b="0" i="1" smtClean="0">
                                <a:latin typeface="Cambria Math" panose="02040503050406030204" pitchFamily="18" charset="0"/>
                              </a:rPr>
                              <m:t>𝐷</m:t>
                            </m:r>
                          </m:e>
                          <m:sub>
                            <m:r>
                              <a:rPr lang="en-US" sz="3200" b="0" i="1" smtClean="0">
                                <a:latin typeface="Cambria Math" panose="02040503050406030204" pitchFamily="18" charset="0"/>
                              </a:rPr>
                              <m:t>5/2</m:t>
                            </m:r>
                          </m:sub>
                        </m:sSub>
                      </m:e>
                    </m:sPre>
                  </m:oMath>
                </a14:m>
                <a:endParaRPr lang="nl-NL" sz="3200" dirty="0">
                  <a:latin typeface="+mj-lt"/>
                </a:endParaRPr>
              </a:p>
            </p:txBody>
          </p:sp>
        </mc:Choice>
        <mc:Fallback xmlns="">
          <p:sp>
            <p:nvSpPr>
              <p:cNvPr id="14" name="Title 1">
                <a:extLst>
                  <a:ext uri="{FF2B5EF4-FFF2-40B4-BE49-F238E27FC236}">
                    <a16:creationId xmlns:a16="http://schemas.microsoft.com/office/drawing/2014/main" id="{21DE8B3B-1F73-9771-D30E-C0F2B1AD2189}"/>
                  </a:ext>
                </a:extLst>
              </p:cNvPr>
              <p:cNvSpPr>
                <a:spLocks noGrp="1" noRot="1" noChangeAspect="1" noMove="1" noResize="1" noEditPoints="1" noAdjustHandles="1" noChangeArrowheads="1" noChangeShapeType="1" noTextEdit="1"/>
              </p:cNvSpPr>
              <p:nvPr>
                <p:ph type="title"/>
              </p:nvPr>
            </p:nvSpPr>
            <p:spPr>
              <a:xfrm>
                <a:off x="576000" y="301681"/>
                <a:ext cx="11297232" cy="850464"/>
              </a:xfrm>
              <a:blipFill>
                <a:blip r:embed="rId3"/>
                <a:stretch>
                  <a:fillRect l="-2157" b="-7143"/>
                </a:stretch>
              </a:blipFill>
            </p:spPr>
            <p:txBody>
              <a:bodyPr/>
              <a:lstStyle/>
              <a:p>
                <a:r>
                  <a:rPr lang="en-BE">
                    <a:noFill/>
                  </a:rPr>
                  <a:t> </a:t>
                </a:r>
              </a:p>
            </p:txBody>
          </p:sp>
        </mc:Fallback>
      </mc:AlternateContent>
      <p:sp>
        <p:nvSpPr>
          <p:cNvPr id="6" name="Footer Placeholder 3">
            <a:extLst>
              <a:ext uri="{FF2B5EF4-FFF2-40B4-BE49-F238E27FC236}">
                <a16:creationId xmlns:a16="http://schemas.microsoft.com/office/drawing/2014/main" id="{C0EF0251-D62F-C372-64D7-3FF4BED19667}"/>
              </a:ext>
            </a:extLst>
          </p:cNvPr>
          <p:cNvSpPr txBox="1">
            <a:spLocks/>
          </p:cNvSpPr>
          <p:nvPr/>
        </p:nvSpPr>
        <p:spPr>
          <a:xfrm>
            <a:off x="1244139" y="6210000"/>
            <a:ext cx="4993200" cy="648000"/>
          </a:xfrm>
          <a:prstGeom prst="rect">
            <a:avLst/>
          </a:prstGeom>
        </p:spPr>
        <p:txBody>
          <a:bodyPr vert="horz" lIns="0" tIns="0" rIns="180000" bIns="0" rtlCol="0" anchor="ctr"/>
          <a:lstStyle>
            <a:defPPr>
              <a:defRPr lang="nl-NL"/>
            </a:defPPr>
            <a:lvl1pPr marL="0" algn="r"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nl-NL" dirty="0"/>
              <a:t>Robbe Van Duyse</a:t>
            </a:r>
          </a:p>
        </p:txBody>
      </p:sp>
      <p:sp>
        <p:nvSpPr>
          <p:cNvPr id="7" name="AutoShape 4">
            <a:extLst>
              <a:ext uri="{FF2B5EF4-FFF2-40B4-BE49-F238E27FC236}">
                <a16:creationId xmlns:a16="http://schemas.microsoft.com/office/drawing/2014/main" id="{89FC5745-1292-9A99-4BA7-7A0AB7CA0F93}"/>
              </a:ext>
            </a:extLst>
          </p:cNvPr>
          <p:cNvSpPr>
            <a:spLocks noChangeAspect="1" noChangeArrowheads="1"/>
          </p:cNvSpPr>
          <p:nvPr/>
        </p:nvSpPr>
        <p:spPr bwMode="auto">
          <a:xfrm>
            <a:off x="6023626" y="409945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BE"/>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40FE52D-1DB6-8E71-EA1B-57C3EB832FB9}"/>
                  </a:ext>
                </a:extLst>
              </p:cNvPr>
              <p:cNvSpPr txBox="1"/>
              <p:nvPr/>
            </p:nvSpPr>
            <p:spPr>
              <a:xfrm>
                <a:off x="576000" y="1356742"/>
                <a:ext cx="4709544" cy="1632370"/>
              </a:xfrm>
              <a:prstGeom prst="rect">
                <a:avLst/>
              </a:prstGeom>
              <a:noFill/>
            </p:spPr>
            <p:txBody>
              <a:bodyPr wrap="square" rtlCol="0">
                <a:spAutoFit/>
              </a:bodyPr>
              <a:lstStyle/>
              <a:p>
                <a:r>
                  <a:rPr lang="en-US" sz="2400" dirty="0"/>
                  <a:t>Observe decay of </a:t>
                </a:r>
                <a14:m>
                  <m:oMath xmlns:m="http://schemas.openxmlformats.org/officeDocument/2006/math">
                    <m:sPre>
                      <m:sPrePr>
                        <m:ctrlPr>
                          <a:rPr lang="en-BE" sz="2400" i="1" smtClean="0">
                            <a:latin typeface="Cambria Math" panose="02040503050406030204" pitchFamily="18" charset="0"/>
                          </a:rPr>
                        </m:ctrlPr>
                      </m:sPrePr>
                      <m:sub/>
                      <m:sup>
                        <m:r>
                          <a:rPr lang="en-US" sz="2400" b="0" i="1" smtClean="0">
                            <a:latin typeface="Cambria Math" panose="02040503050406030204" pitchFamily="18" charset="0"/>
                          </a:rPr>
                          <m:t>2</m:t>
                        </m:r>
                      </m:sup>
                      <m:e>
                        <m:sSub>
                          <m:sSubPr>
                            <m:ctrlPr>
                              <a:rPr lang="en-BE" sz="2400" i="1" smtClean="0">
                                <a:latin typeface="Cambria Math" panose="02040503050406030204" pitchFamily="18" charset="0"/>
                              </a:rPr>
                            </m:ctrlPr>
                          </m:sSubPr>
                          <m:e>
                            <m:r>
                              <a:rPr lang="en-US" sz="2400" b="0" i="1" smtClean="0">
                                <a:latin typeface="Cambria Math" panose="02040503050406030204" pitchFamily="18" charset="0"/>
                              </a:rPr>
                              <m:t>𝐷</m:t>
                            </m:r>
                          </m:e>
                          <m:sub>
                            <m:r>
                              <a:rPr lang="en-US" sz="2400" b="0" i="1" smtClean="0">
                                <a:latin typeface="Cambria Math" panose="02040503050406030204" pitchFamily="18" charset="0"/>
                              </a:rPr>
                              <m:t>5/2</m:t>
                            </m:r>
                          </m:sub>
                        </m:sSub>
                      </m:e>
                    </m:sPre>
                  </m:oMath>
                </a14:m>
                <a:r>
                  <a:rPr lang="en-US" sz="2400" dirty="0"/>
                  <a:t> to ground state</a:t>
                </a:r>
              </a:p>
              <a:p>
                <a:endParaRPr lang="en-US" sz="2400" dirty="0"/>
              </a:p>
              <a:p>
                <a:r>
                  <a:rPr lang="en-US" sz="2400" dirty="0">
                    <a:sym typeface="Wingdings" panose="05000000000000000000" pitchFamily="2" charset="2"/>
                  </a:rPr>
                  <a:t> Back to cooling = Bright ion</a:t>
                </a:r>
                <a:endParaRPr lang="en-US" sz="2400" dirty="0"/>
              </a:p>
            </p:txBody>
          </p:sp>
        </mc:Choice>
        <mc:Fallback xmlns="">
          <p:sp>
            <p:nvSpPr>
              <p:cNvPr id="15" name="TextBox 14">
                <a:extLst>
                  <a:ext uri="{FF2B5EF4-FFF2-40B4-BE49-F238E27FC236}">
                    <a16:creationId xmlns:a16="http://schemas.microsoft.com/office/drawing/2014/main" id="{040FE52D-1DB6-8E71-EA1B-57C3EB832FB9}"/>
                  </a:ext>
                </a:extLst>
              </p:cNvPr>
              <p:cNvSpPr txBox="1">
                <a:spLocks noRot="1" noChangeAspect="1" noMove="1" noResize="1" noEditPoints="1" noAdjustHandles="1" noChangeArrowheads="1" noChangeShapeType="1" noTextEdit="1"/>
              </p:cNvSpPr>
              <p:nvPr/>
            </p:nvSpPr>
            <p:spPr>
              <a:xfrm>
                <a:off x="576000" y="1356742"/>
                <a:ext cx="4709544" cy="1632370"/>
              </a:xfrm>
              <a:prstGeom prst="rect">
                <a:avLst/>
              </a:prstGeom>
              <a:blipFill>
                <a:blip r:embed="rId5"/>
                <a:stretch>
                  <a:fillRect l="-1940" t="-1498" b="-8240"/>
                </a:stretch>
              </a:blipFill>
            </p:spPr>
            <p:txBody>
              <a:bodyPr/>
              <a:lstStyle/>
              <a:p>
                <a:r>
                  <a:rPr lang="en-BE">
                    <a:noFill/>
                  </a:rPr>
                  <a:t> </a:t>
                </a:r>
              </a:p>
            </p:txBody>
          </p:sp>
        </mc:Fallback>
      </mc:AlternateContent>
      <p:cxnSp>
        <p:nvCxnSpPr>
          <p:cNvPr id="21" name="Straight Connector 20">
            <a:extLst>
              <a:ext uri="{FF2B5EF4-FFF2-40B4-BE49-F238E27FC236}">
                <a16:creationId xmlns:a16="http://schemas.microsoft.com/office/drawing/2014/main" id="{D06E1CC7-ED18-EA8E-D40A-1D345BC70798}"/>
              </a:ext>
            </a:extLst>
          </p:cNvPr>
          <p:cNvCxnSpPr>
            <a:cxnSpLocks/>
          </p:cNvCxnSpPr>
          <p:nvPr/>
        </p:nvCxnSpPr>
        <p:spPr>
          <a:xfrm>
            <a:off x="1602685" y="4777738"/>
            <a:ext cx="287066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068169E-B9B6-6F22-8478-8BFF00502993}"/>
              </a:ext>
            </a:extLst>
          </p:cNvPr>
          <p:cNvCxnSpPr>
            <a:cxnSpLocks/>
          </p:cNvCxnSpPr>
          <p:nvPr/>
        </p:nvCxnSpPr>
        <p:spPr>
          <a:xfrm>
            <a:off x="937464" y="5482588"/>
            <a:ext cx="11842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FBAA0FB-40E9-7B74-2661-70E0D39EEFCF}"/>
              </a:ext>
            </a:extLst>
          </p:cNvPr>
          <p:cNvCxnSpPr>
            <a:cxnSpLocks/>
          </p:cNvCxnSpPr>
          <p:nvPr/>
        </p:nvCxnSpPr>
        <p:spPr>
          <a:xfrm flipV="1">
            <a:off x="2121684" y="5126115"/>
            <a:ext cx="0" cy="3736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719997F-0297-050D-1B06-A853DA8D6B0B}"/>
              </a:ext>
            </a:extLst>
          </p:cNvPr>
          <p:cNvCxnSpPr>
            <a:cxnSpLocks/>
          </p:cNvCxnSpPr>
          <p:nvPr/>
        </p:nvCxnSpPr>
        <p:spPr>
          <a:xfrm flipV="1">
            <a:off x="2658894" y="5141681"/>
            <a:ext cx="0" cy="3580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EB3E6E2-80BD-762C-860F-8B9ECA2C8CD1}"/>
              </a:ext>
            </a:extLst>
          </p:cNvPr>
          <p:cNvCxnSpPr>
            <a:cxnSpLocks/>
          </p:cNvCxnSpPr>
          <p:nvPr/>
        </p:nvCxnSpPr>
        <p:spPr>
          <a:xfrm flipH="1">
            <a:off x="2121684" y="5141681"/>
            <a:ext cx="5372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5ACDD5E-7616-02B5-61E2-9C08E939AB9A}"/>
              </a:ext>
            </a:extLst>
          </p:cNvPr>
          <p:cNvCxnSpPr>
            <a:cxnSpLocks/>
          </p:cNvCxnSpPr>
          <p:nvPr/>
        </p:nvCxnSpPr>
        <p:spPr>
          <a:xfrm>
            <a:off x="2658894" y="5477508"/>
            <a:ext cx="18173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5FFCDB0-8DAC-0655-60E5-2D7D2C5ACD75}"/>
              </a:ext>
            </a:extLst>
          </p:cNvPr>
          <p:cNvCxnSpPr>
            <a:cxnSpLocks/>
          </p:cNvCxnSpPr>
          <p:nvPr/>
        </p:nvCxnSpPr>
        <p:spPr>
          <a:xfrm>
            <a:off x="932125" y="5013958"/>
            <a:ext cx="69324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B5C5013-92BA-64D2-D702-1F633B0D9C40}"/>
              </a:ext>
            </a:extLst>
          </p:cNvPr>
          <p:cNvCxnSpPr>
            <a:cxnSpLocks/>
          </p:cNvCxnSpPr>
          <p:nvPr/>
        </p:nvCxnSpPr>
        <p:spPr>
          <a:xfrm flipV="1">
            <a:off x="1602685" y="4760831"/>
            <a:ext cx="0" cy="253127"/>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AE86512-6C63-A559-33D0-B5EEA18A72C6}"/>
              </a:ext>
            </a:extLst>
          </p:cNvPr>
          <p:cNvCxnSpPr>
            <a:cxnSpLocks/>
          </p:cNvCxnSpPr>
          <p:nvPr/>
        </p:nvCxnSpPr>
        <p:spPr>
          <a:xfrm>
            <a:off x="1582546" y="4366258"/>
            <a:ext cx="2890800" cy="0"/>
          </a:xfrm>
          <a:prstGeom prst="line">
            <a:avLst/>
          </a:prstGeom>
          <a:ln w="38100">
            <a:solidFill>
              <a:srgbClr val="99003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97D177D-B318-1EB9-BB15-D36F018A3C24}"/>
              </a:ext>
            </a:extLst>
          </p:cNvPr>
          <p:cNvCxnSpPr>
            <a:cxnSpLocks/>
          </p:cNvCxnSpPr>
          <p:nvPr/>
        </p:nvCxnSpPr>
        <p:spPr>
          <a:xfrm>
            <a:off x="911986" y="4602478"/>
            <a:ext cx="693246" cy="0"/>
          </a:xfrm>
          <a:prstGeom prst="line">
            <a:avLst/>
          </a:prstGeom>
          <a:ln w="38100">
            <a:solidFill>
              <a:srgbClr val="99003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9D3196D-8643-5AC3-1697-30E76F78CE43}"/>
              </a:ext>
            </a:extLst>
          </p:cNvPr>
          <p:cNvCxnSpPr>
            <a:cxnSpLocks/>
          </p:cNvCxnSpPr>
          <p:nvPr/>
        </p:nvCxnSpPr>
        <p:spPr>
          <a:xfrm flipV="1">
            <a:off x="1592616" y="4349351"/>
            <a:ext cx="0" cy="253127"/>
          </a:xfrm>
          <a:prstGeom prst="line">
            <a:avLst/>
          </a:prstGeom>
          <a:ln w="38100">
            <a:solidFill>
              <a:srgbClr val="990033"/>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FE51CAB6-59D1-A5A8-C257-230643D67C44}"/>
              </a:ext>
            </a:extLst>
          </p:cNvPr>
          <p:cNvSpPr txBox="1"/>
          <p:nvPr/>
        </p:nvSpPr>
        <p:spPr>
          <a:xfrm>
            <a:off x="2439177" y="5839829"/>
            <a:ext cx="598838" cy="307777"/>
          </a:xfrm>
          <a:prstGeom prst="rect">
            <a:avLst/>
          </a:prstGeom>
          <a:noFill/>
        </p:spPr>
        <p:txBody>
          <a:bodyPr wrap="square" rtlCol="0">
            <a:spAutoFit/>
          </a:bodyPr>
          <a:lstStyle/>
          <a:p>
            <a:r>
              <a:rPr lang="en-US" sz="1400" b="1" dirty="0">
                <a:solidFill>
                  <a:schemeClr val="bg2">
                    <a:lumMod val="10000"/>
                  </a:schemeClr>
                </a:solidFill>
              </a:rPr>
              <a:t>t=0</a:t>
            </a:r>
          </a:p>
        </p:txBody>
      </p:sp>
      <p:cxnSp>
        <p:nvCxnSpPr>
          <p:cNvPr id="56" name="Straight Connector 55">
            <a:extLst>
              <a:ext uri="{FF2B5EF4-FFF2-40B4-BE49-F238E27FC236}">
                <a16:creationId xmlns:a16="http://schemas.microsoft.com/office/drawing/2014/main" id="{26ED719D-0975-49C8-A208-7977357BC99A}"/>
              </a:ext>
            </a:extLst>
          </p:cNvPr>
          <p:cNvCxnSpPr>
            <a:cxnSpLocks/>
          </p:cNvCxnSpPr>
          <p:nvPr/>
        </p:nvCxnSpPr>
        <p:spPr>
          <a:xfrm>
            <a:off x="2661092" y="3773312"/>
            <a:ext cx="2942" cy="2075835"/>
          </a:xfrm>
          <a:prstGeom prst="line">
            <a:avLst/>
          </a:prstGeom>
          <a:ln w="28575">
            <a:solidFill>
              <a:schemeClr val="bg2">
                <a:lumMod val="1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125B47D-FAC7-50CC-33AB-CB5FD54D04B6}"/>
              </a:ext>
            </a:extLst>
          </p:cNvPr>
          <p:cNvCxnSpPr>
            <a:cxnSpLocks/>
          </p:cNvCxnSpPr>
          <p:nvPr/>
        </p:nvCxnSpPr>
        <p:spPr>
          <a:xfrm>
            <a:off x="891628" y="3888738"/>
            <a:ext cx="1398127" cy="0"/>
          </a:xfrm>
          <a:prstGeom prst="line">
            <a:avLst/>
          </a:prstGeom>
          <a:ln w="381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FB6C069-D232-B9AD-4A60-D71823B4F808}"/>
              </a:ext>
            </a:extLst>
          </p:cNvPr>
          <p:cNvCxnSpPr>
            <a:cxnSpLocks/>
          </p:cNvCxnSpPr>
          <p:nvPr/>
        </p:nvCxnSpPr>
        <p:spPr>
          <a:xfrm>
            <a:off x="2284498" y="3866513"/>
            <a:ext cx="0" cy="320040"/>
          </a:xfrm>
          <a:prstGeom prst="line">
            <a:avLst/>
          </a:prstGeom>
          <a:ln w="381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D61CF0F-B0A8-0D74-C0BB-5553B2DF4FB4}"/>
              </a:ext>
            </a:extLst>
          </p:cNvPr>
          <p:cNvCxnSpPr>
            <a:cxnSpLocks/>
          </p:cNvCxnSpPr>
          <p:nvPr/>
        </p:nvCxnSpPr>
        <p:spPr>
          <a:xfrm>
            <a:off x="2265448" y="4186553"/>
            <a:ext cx="1392152" cy="0"/>
          </a:xfrm>
          <a:prstGeom prst="line">
            <a:avLst/>
          </a:prstGeom>
          <a:ln w="381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E41E5C5-261A-0ACD-4EE7-104520F2F1A0}"/>
              </a:ext>
            </a:extLst>
          </p:cNvPr>
          <p:cNvCxnSpPr>
            <a:cxnSpLocks/>
          </p:cNvCxnSpPr>
          <p:nvPr/>
        </p:nvCxnSpPr>
        <p:spPr>
          <a:xfrm>
            <a:off x="3635375" y="3866513"/>
            <a:ext cx="0" cy="320040"/>
          </a:xfrm>
          <a:prstGeom prst="line">
            <a:avLst/>
          </a:prstGeom>
          <a:ln w="381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20919D1-2533-767E-A6AF-D14C53BDB955}"/>
              </a:ext>
            </a:extLst>
          </p:cNvPr>
          <p:cNvCxnSpPr>
            <a:cxnSpLocks/>
          </p:cNvCxnSpPr>
          <p:nvPr/>
        </p:nvCxnSpPr>
        <p:spPr>
          <a:xfrm>
            <a:off x="3629025" y="3880477"/>
            <a:ext cx="377016" cy="0"/>
          </a:xfrm>
          <a:prstGeom prst="line">
            <a:avLst/>
          </a:prstGeom>
          <a:ln w="381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72360961-61CD-DE9E-5E23-28931DF034DD}"/>
              </a:ext>
            </a:extLst>
          </p:cNvPr>
          <p:cNvSpPr txBox="1"/>
          <p:nvPr/>
        </p:nvSpPr>
        <p:spPr>
          <a:xfrm>
            <a:off x="3157966" y="5802423"/>
            <a:ext cx="1696149" cy="307777"/>
          </a:xfrm>
          <a:prstGeom prst="rect">
            <a:avLst/>
          </a:prstGeom>
          <a:noFill/>
        </p:spPr>
        <p:txBody>
          <a:bodyPr wrap="square" rtlCol="0">
            <a:spAutoFit/>
          </a:bodyPr>
          <a:lstStyle/>
          <a:p>
            <a:pPr algn="ctr"/>
            <a:r>
              <a:rPr lang="en-US" sz="1400" b="1" dirty="0">
                <a:solidFill>
                  <a:schemeClr val="bg2">
                    <a:lumMod val="10000"/>
                  </a:schemeClr>
                </a:solidFill>
              </a:rPr>
              <a:t>Lifetime </a:t>
            </a:r>
            <a:r>
              <a:rPr lang="el-GR" sz="1400" b="1" dirty="0">
                <a:solidFill>
                  <a:schemeClr val="bg2">
                    <a:lumMod val="10000"/>
                  </a:schemeClr>
                </a:solidFill>
              </a:rPr>
              <a:t>τ</a:t>
            </a:r>
            <a:endParaRPr lang="en-US" sz="1400" b="1" dirty="0">
              <a:solidFill>
                <a:schemeClr val="bg2">
                  <a:lumMod val="10000"/>
                </a:schemeClr>
              </a:solidFill>
            </a:endParaRPr>
          </a:p>
        </p:txBody>
      </p:sp>
      <p:sp>
        <p:nvSpPr>
          <p:cNvPr id="73" name="TextBox 72">
            <a:extLst>
              <a:ext uri="{FF2B5EF4-FFF2-40B4-BE49-F238E27FC236}">
                <a16:creationId xmlns:a16="http://schemas.microsoft.com/office/drawing/2014/main" id="{384564FF-5BA7-4111-4A98-2EA69951832F}"/>
              </a:ext>
            </a:extLst>
          </p:cNvPr>
          <p:cNvSpPr txBox="1"/>
          <p:nvPr/>
        </p:nvSpPr>
        <p:spPr>
          <a:xfrm>
            <a:off x="794316" y="3576497"/>
            <a:ext cx="749758" cy="307777"/>
          </a:xfrm>
          <a:prstGeom prst="rect">
            <a:avLst/>
          </a:prstGeom>
          <a:noFill/>
        </p:spPr>
        <p:txBody>
          <a:bodyPr wrap="square" rtlCol="0">
            <a:spAutoFit/>
          </a:bodyPr>
          <a:lstStyle/>
          <a:p>
            <a:pPr algn="ctr"/>
            <a:r>
              <a:rPr lang="en-US" sz="1400" b="1" dirty="0">
                <a:solidFill>
                  <a:schemeClr val="bg2">
                    <a:lumMod val="10000"/>
                  </a:schemeClr>
                </a:solidFill>
              </a:rPr>
              <a:t>Signal</a:t>
            </a:r>
          </a:p>
        </p:txBody>
      </p:sp>
      <p:sp>
        <p:nvSpPr>
          <p:cNvPr id="74" name="TextBox 73">
            <a:extLst>
              <a:ext uri="{FF2B5EF4-FFF2-40B4-BE49-F238E27FC236}">
                <a16:creationId xmlns:a16="http://schemas.microsoft.com/office/drawing/2014/main" id="{669FF6DC-6B53-C08D-07A8-A04E75A435D6}"/>
              </a:ext>
            </a:extLst>
          </p:cNvPr>
          <p:cNvSpPr txBox="1"/>
          <p:nvPr/>
        </p:nvSpPr>
        <p:spPr>
          <a:xfrm>
            <a:off x="686020" y="4724080"/>
            <a:ext cx="841851" cy="307777"/>
          </a:xfrm>
          <a:prstGeom prst="rect">
            <a:avLst/>
          </a:prstGeom>
          <a:noFill/>
        </p:spPr>
        <p:txBody>
          <a:bodyPr wrap="square" rtlCol="0">
            <a:spAutoFit/>
          </a:bodyPr>
          <a:lstStyle/>
          <a:p>
            <a:pPr algn="ctr"/>
            <a:r>
              <a:rPr lang="en-US" sz="1400" b="1" dirty="0">
                <a:solidFill>
                  <a:schemeClr val="bg2">
                    <a:lumMod val="10000"/>
                  </a:schemeClr>
                </a:solidFill>
              </a:rPr>
              <a:t>Lasers</a:t>
            </a:r>
          </a:p>
        </p:txBody>
      </p:sp>
      <p:cxnSp>
        <p:nvCxnSpPr>
          <p:cNvPr id="80" name="Straight Connector 79">
            <a:extLst>
              <a:ext uri="{FF2B5EF4-FFF2-40B4-BE49-F238E27FC236}">
                <a16:creationId xmlns:a16="http://schemas.microsoft.com/office/drawing/2014/main" id="{FFA05975-CD2F-2B20-D8DB-0E6BF36CFF87}"/>
              </a:ext>
            </a:extLst>
          </p:cNvPr>
          <p:cNvCxnSpPr>
            <a:cxnSpLocks/>
          </p:cNvCxnSpPr>
          <p:nvPr/>
        </p:nvCxnSpPr>
        <p:spPr>
          <a:xfrm>
            <a:off x="3635375" y="3773312"/>
            <a:ext cx="2942" cy="2075835"/>
          </a:xfrm>
          <a:prstGeom prst="line">
            <a:avLst/>
          </a:prstGeom>
          <a:ln w="28575">
            <a:solidFill>
              <a:schemeClr val="bg2">
                <a:lumMod val="1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FC9C2B5-D3E7-B286-E7F8-A58785FAE5E8}"/>
              </a:ext>
            </a:extLst>
          </p:cNvPr>
          <p:cNvSpPr txBox="1"/>
          <p:nvPr/>
        </p:nvSpPr>
        <p:spPr>
          <a:xfrm>
            <a:off x="8400212" y="5012930"/>
            <a:ext cx="3340207" cy="307777"/>
          </a:xfrm>
          <a:prstGeom prst="rect">
            <a:avLst/>
          </a:prstGeom>
          <a:noFill/>
        </p:spPr>
        <p:txBody>
          <a:bodyPr wrap="square" rtlCol="0">
            <a:spAutoFit/>
          </a:bodyPr>
          <a:lstStyle/>
          <a:p>
            <a:r>
              <a:rPr lang="en-US" sz="1400" dirty="0"/>
              <a:t>Spokesperson: Dr. Pierre </a:t>
            </a:r>
            <a:r>
              <a:rPr lang="en-US" sz="1400" dirty="0" err="1"/>
              <a:t>Lass</a:t>
            </a:r>
            <a:r>
              <a:rPr lang="en-US" sz="1400" i="0" dirty="0" err="1">
                <a:solidFill>
                  <a:srgbClr val="2F4D5D"/>
                </a:solidFill>
                <a:effectLst/>
                <a:latin typeface="+mj-lt"/>
              </a:rPr>
              <a:t>ègues</a:t>
            </a:r>
            <a:endParaRPr lang="en-US" sz="1400" dirty="0"/>
          </a:p>
        </p:txBody>
      </p:sp>
      <p:sp>
        <p:nvSpPr>
          <p:cNvPr id="3" name="Footer Placeholder 3">
            <a:extLst>
              <a:ext uri="{FF2B5EF4-FFF2-40B4-BE49-F238E27FC236}">
                <a16:creationId xmlns:a16="http://schemas.microsoft.com/office/drawing/2014/main" id="{9725D16F-DC21-5216-2532-990AED3042ED}"/>
              </a:ext>
            </a:extLst>
          </p:cNvPr>
          <p:cNvSpPr>
            <a:spLocks noGrp="1"/>
          </p:cNvSpPr>
          <p:nvPr>
            <p:ph type="ftr" sz="quarter" idx="11"/>
          </p:nvPr>
        </p:nvSpPr>
        <p:spPr>
          <a:xfrm>
            <a:off x="6033600" y="6210000"/>
            <a:ext cx="4993200" cy="648000"/>
          </a:xfrm>
        </p:spPr>
        <p:txBody>
          <a:bodyPr/>
          <a:lstStyle/>
          <a:p>
            <a:r>
              <a:rPr lang="nl-NL" dirty="0" err="1"/>
              <a:t>Institute</a:t>
            </a:r>
            <a:r>
              <a:rPr lang="nl-NL" dirty="0"/>
              <a:t> </a:t>
            </a:r>
            <a:r>
              <a:rPr lang="nl-NL" dirty="0" err="1"/>
              <a:t>for</a:t>
            </a:r>
            <a:r>
              <a:rPr lang="nl-NL" dirty="0"/>
              <a:t> </a:t>
            </a:r>
            <a:r>
              <a:rPr lang="nl-NL" dirty="0" err="1"/>
              <a:t>Nuclear</a:t>
            </a:r>
            <a:r>
              <a:rPr lang="nl-NL" dirty="0"/>
              <a:t> </a:t>
            </a:r>
            <a:r>
              <a:rPr lang="nl-NL" dirty="0" err="1"/>
              <a:t>and</a:t>
            </a:r>
            <a:r>
              <a:rPr lang="nl-NL" dirty="0"/>
              <a:t> </a:t>
            </a:r>
            <a:r>
              <a:rPr lang="nl-NL" dirty="0" err="1"/>
              <a:t>Radiation</a:t>
            </a:r>
            <a:r>
              <a:rPr lang="nl-NL" dirty="0"/>
              <a:t> </a:t>
            </a:r>
            <a:r>
              <a:rPr lang="nl-NL" dirty="0" err="1"/>
              <a:t>Physics</a:t>
            </a:r>
            <a:endParaRPr lang="nl-NL" dirty="0"/>
          </a:p>
        </p:txBody>
      </p:sp>
      <p:sp>
        <p:nvSpPr>
          <p:cNvPr id="4" name="TextBox 3">
            <a:extLst>
              <a:ext uri="{FF2B5EF4-FFF2-40B4-BE49-F238E27FC236}">
                <a16:creationId xmlns:a16="http://schemas.microsoft.com/office/drawing/2014/main" id="{03B57929-24B0-69CF-4B46-C64B111F9060}"/>
              </a:ext>
            </a:extLst>
          </p:cNvPr>
          <p:cNvSpPr txBox="1"/>
          <p:nvPr/>
        </p:nvSpPr>
        <p:spPr>
          <a:xfrm>
            <a:off x="713022" y="4296653"/>
            <a:ext cx="841851" cy="307777"/>
          </a:xfrm>
          <a:prstGeom prst="rect">
            <a:avLst/>
          </a:prstGeom>
          <a:noFill/>
        </p:spPr>
        <p:txBody>
          <a:bodyPr wrap="square" rtlCol="0">
            <a:spAutoFit/>
          </a:bodyPr>
          <a:lstStyle/>
          <a:p>
            <a:pPr algn="ctr"/>
            <a:r>
              <a:rPr lang="en-US" sz="1400" b="1" dirty="0">
                <a:solidFill>
                  <a:schemeClr val="bg2">
                    <a:lumMod val="10000"/>
                  </a:schemeClr>
                </a:solidFill>
              </a:rPr>
              <a:t>Cooling</a:t>
            </a:r>
          </a:p>
        </p:txBody>
      </p:sp>
      <p:sp>
        <p:nvSpPr>
          <p:cNvPr id="8" name="TextBox 7">
            <a:extLst>
              <a:ext uri="{FF2B5EF4-FFF2-40B4-BE49-F238E27FC236}">
                <a16:creationId xmlns:a16="http://schemas.microsoft.com/office/drawing/2014/main" id="{D2A75805-F4DF-C150-5F18-D84E6FCAA6CB}"/>
              </a:ext>
            </a:extLst>
          </p:cNvPr>
          <p:cNvSpPr txBox="1"/>
          <p:nvPr/>
        </p:nvSpPr>
        <p:spPr>
          <a:xfrm>
            <a:off x="251044" y="5177580"/>
            <a:ext cx="1531262" cy="307777"/>
          </a:xfrm>
          <a:prstGeom prst="rect">
            <a:avLst/>
          </a:prstGeom>
          <a:noFill/>
        </p:spPr>
        <p:txBody>
          <a:bodyPr wrap="square" rtlCol="0">
            <a:spAutoFit/>
          </a:bodyPr>
          <a:lstStyle/>
          <a:p>
            <a:pPr algn="ctr"/>
            <a:r>
              <a:rPr lang="en-US" sz="1400" b="1" dirty="0">
                <a:solidFill>
                  <a:schemeClr val="bg2">
                    <a:lumMod val="10000"/>
                  </a:schemeClr>
                </a:solidFill>
              </a:rPr>
              <a:t>Clock laser</a:t>
            </a:r>
          </a:p>
        </p:txBody>
      </p:sp>
      <p:pic>
        <p:nvPicPr>
          <p:cNvPr id="12" name="Picture 11" descr="A graph with a red line&#10;&#10;AI-generated content may be incorrect.">
            <a:extLst>
              <a:ext uri="{FF2B5EF4-FFF2-40B4-BE49-F238E27FC236}">
                <a16:creationId xmlns:a16="http://schemas.microsoft.com/office/drawing/2014/main" id="{8A3F6746-840C-C1F3-2330-97039D25A828}"/>
              </a:ext>
            </a:extLst>
          </p:cNvPr>
          <p:cNvPicPr>
            <a:picLocks noChangeAspect="1"/>
          </p:cNvPicPr>
          <p:nvPr/>
        </p:nvPicPr>
        <p:blipFill>
          <a:blip r:embed="rId6"/>
          <a:stretch>
            <a:fillRect/>
          </a:stretch>
        </p:blipFill>
        <p:spPr>
          <a:xfrm>
            <a:off x="4977382" y="881151"/>
            <a:ext cx="7183149" cy="4153477"/>
          </a:xfrm>
          <a:prstGeom prst="rect">
            <a:avLst/>
          </a:prstGeom>
        </p:spPr>
      </p:pic>
      <p:sp>
        <p:nvSpPr>
          <p:cNvPr id="10" name="TextBox 9">
            <a:extLst>
              <a:ext uri="{FF2B5EF4-FFF2-40B4-BE49-F238E27FC236}">
                <a16:creationId xmlns:a16="http://schemas.microsoft.com/office/drawing/2014/main" id="{5F1BC16F-1724-8667-6416-6302261BECAF}"/>
              </a:ext>
            </a:extLst>
          </p:cNvPr>
          <p:cNvSpPr txBox="1"/>
          <p:nvPr/>
        </p:nvSpPr>
        <p:spPr>
          <a:xfrm rot="20027556">
            <a:off x="6355815" y="2651861"/>
            <a:ext cx="4876110" cy="923330"/>
          </a:xfrm>
          <a:prstGeom prst="rect">
            <a:avLst/>
          </a:prstGeom>
          <a:noFill/>
        </p:spPr>
        <p:txBody>
          <a:bodyPr wrap="square" rtlCol="0">
            <a:spAutoFit/>
          </a:bodyPr>
          <a:lstStyle/>
          <a:p>
            <a:pPr algn="ctr"/>
            <a:r>
              <a:rPr lang="en-US" sz="5400" dirty="0">
                <a:solidFill>
                  <a:srgbClr val="FF0000">
                    <a:alpha val="50000"/>
                  </a:srgbClr>
                </a:solidFill>
              </a:rPr>
              <a:t>PRELIMINARY</a:t>
            </a:r>
            <a:endParaRPr lang="en-BE" sz="5400" dirty="0">
              <a:solidFill>
                <a:srgbClr val="FF0000">
                  <a:alpha val="50000"/>
                </a:srgbClr>
              </a:solidFill>
            </a:endParaRPr>
          </a:p>
        </p:txBody>
      </p:sp>
      <p:pic>
        <p:nvPicPr>
          <p:cNvPr id="11" name="Picture 10">
            <a:extLst>
              <a:ext uri="{FF2B5EF4-FFF2-40B4-BE49-F238E27FC236}">
                <a16:creationId xmlns:a16="http://schemas.microsoft.com/office/drawing/2014/main" id="{97621C49-6624-41A2-35B2-1A9ABFD50E94}"/>
              </a:ext>
            </a:extLst>
          </p:cNvPr>
          <p:cNvPicPr>
            <a:picLocks noChangeAspect="1"/>
          </p:cNvPicPr>
          <p:nvPr/>
        </p:nvPicPr>
        <p:blipFill>
          <a:blip r:embed="rId7"/>
          <a:stretch>
            <a:fillRect/>
          </a:stretch>
        </p:blipFill>
        <p:spPr>
          <a:xfrm>
            <a:off x="5213770" y="833768"/>
            <a:ext cx="6915253" cy="3468010"/>
          </a:xfrm>
          <a:prstGeom prst="rect">
            <a:avLst/>
          </a:prstGeom>
        </p:spPr>
      </p:pic>
      <p:sp>
        <p:nvSpPr>
          <p:cNvPr id="13" name="TextBox 12">
            <a:extLst>
              <a:ext uri="{FF2B5EF4-FFF2-40B4-BE49-F238E27FC236}">
                <a16:creationId xmlns:a16="http://schemas.microsoft.com/office/drawing/2014/main" id="{B2DC9FFE-A10A-66B8-30EA-4CDCB6F518AF}"/>
              </a:ext>
            </a:extLst>
          </p:cNvPr>
          <p:cNvSpPr txBox="1"/>
          <p:nvPr/>
        </p:nvSpPr>
        <p:spPr>
          <a:xfrm>
            <a:off x="8400212" y="4993181"/>
            <a:ext cx="3951627" cy="430887"/>
          </a:xfrm>
          <a:prstGeom prst="rect">
            <a:avLst/>
          </a:prstGeom>
          <a:noFill/>
        </p:spPr>
        <p:txBody>
          <a:bodyPr wrap="square">
            <a:spAutoFit/>
          </a:bodyPr>
          <a:lstStyle/>
          <a:p>
            <a:pPr algn="l"/>
            <a:r>
              <a:rPr lang="en-US" sz="1100" b="0" i="0" u="none" strike="noStrike" baseline="0" dirty="0">
                <a:latin typeface="CIDFont+F3"/>
              </a:rPr>
              <a:t>Akerman, N. &amp; Ozeri, R., Thesis for the Degree Doctor of Philosophy, Trapped Ions and Free Photons </a:t>
            </a:r>
            <a:r>
              <a:rPr lang="en-BE" sz="1100" b="0" i="0" u="none" strike="noStrike" baseline="0" dirty="0">
                <a:latin typeface="CIDFont+F3"/>
              </a:rPr>
              <a:t>(2012).</a:t>
            </a:r>
            <a:endParaRPr lang="en-BE" sz="1100" dirty="0"/>
          </a:p>
        </p:txBody>
      </p:sp>
      <p:sp>
        <p:nvSpPr>
          <p:cNvPr id="9" name="Footer Placeholder 3">
            <a:extLst>
              <a:ext uri="{FF2B5EF4-FFF2-40B4-BE49-F238E27FC236}">
                <a16:creationId xmlns:a16="http://schemas.microsoft.com/office/drawing/2014/main" id="{B0F90D51-7F77-1F20-5732-C9974C71E708}"/>
              </a:ext>
            </a:extLst>
          </p:cNvPr>
          <p:cNvSpPr txBox="1">
            <a:spLocks/>
          </p:cNvSpPr>
          <p:nvPr/>
        </p:nvSpPr>
        <p:spPr>
          <a:xfrm>
            <a:off x="4334236" y="6210000"/>
            <a:ext cx="3000570" cy="648000"/>
          </a:xfrm>
          <a:prstGeom prst="rect">
            <a:avLst/>
          </a:prstGeom>
        </p:spPr>
        <p:txBody>
          <a:bodyPr vert="horz" lIns="0" tIns="0" rIns="180000" bIns="0" rtlCol="0" anchor="ctr"/>
          <a:lstStyle>
            <a:defPPr>
              <a:defRPr lang="nl-NL"/>
            </a:defPPr>
            <a:lvl1pPr marL="0" algn="r"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dirty="0" err="1"/>
              <a:t>Mazurian</a:t>
            </a:r>
            <a:r>
              <a:rPr lang="nl-NL" dirty="0"/>
              <a:t> </a:t>
            </a:r>
            <a:r>
              <a:rPr lang="nl-NL" dirty="0" err="1"/>
              <a:t>Lakes</a:t>
            </a:r>
            <a:r>
              <a:rPr lang="nl-NL" dirty="0"/>
              <a:t> Conference on </a:t>
            </a:r>
            <a:r>
              <a:rPr lang="nl-NL" dirty="0" err="1"/>
              <a:t>Physics</a:t>
            </a:r>
            <a:r>
              <a:rPr lang="nl-NL" dirty="0"/>
              <a:t> 2025</a:t>
            </a:r>
          </a:p>
        </p:txBody>
      </p:sp>
      <p:sp>
        <p:nvSpPr>
          <p:cNvPr id="16" name="TextBox 15">
            <a:extLst>
              <a:ext uri="{FF2B5EF4-FFF2-40B4-BE49-F238E27FC236}">
                <a16:creationId xmlns:a16="http://schemas.microsoft.com/office/drawing/2014/main" id="{8DD41A89-EB0C-1B07-88AD-15B29BC2A11D}"/>
              </a:ext>
            </a:extLst>
          </p:cNvPr>
          <p:cNvSpPr txBox="1"/>
          <p:nvPr/>
        </p:nvSpPr>
        <p:spPr>
          <a:xfrm>
            <a:off x="5401925" y="4823903"/>
            <a:ext cx="4709544" cy="1200329"/>
          </a:xfrm>
          <a:prstGeom prst="rect">
            <a:avLst/>
          </a:prstGeom>
          <a:noFill/>
        </p:spPr>
        <p:txBody>
          <a:bodyPr wrap="square" rtlCol="0">
            <a:spAutoFit/>
          </a:bodyPr>
          <a:lstStyle/>
          <a:p>
            <a:r>
              <a:rPr lang="en-US" sz="2400" dirty="0"/>
              <a:t>Laser on ~ 1 s</a:t>
            </a:r>
          </a:p>
          <a:p>
            <a:r>
              <a:rPr lang="en-US" sz="2400" dirty="0"/>
              <a:t>Power ~ 100 µW</a:t>
            </a:r>
          </a:p>
          <a:p>
            <a:r>
              <a:rPr lang="en-US" sz="2400" dirty="0"/>
              <a:t>Signal ~ couple thousand</a:t>
            </a:r>
          </a:p>
        </p:txBody>
      </p:sp>
    </p:spTree>
    <p:extLst>
      <p:ext uri="{BB962C8B-B14F-4D97-AF65-F5344CB8AC3E}">
        <p14:creationId xmlns:p14="http://schemas.microsoft.com/office/powerpoint/2010/main" val="402773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C80B6-3D50-6BA4-8BFA-2836CF06212D}"/>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B126A29-F234-118F-84C3-F04857E6D9B3}"/>
              </a:ext>
            </a:extLst>
          </p:cNvPr>
          <p:cNvSpPr>
            <a:spLocks noGrp="1"/>
          </p:cNvSpPr>
          <p:nvPr>
            <p:ph type="sldNum" sz="quarter" idx="12"/>
          </p:nvPr>
        </p:nvSpPr>
        <p:spPr/>
        <p:txBody>
          <a:bodyPr/>
          <a:lstStyle/>
          <a:p>
            <a:fld id="{0A297500-7527-634B-90F4-69D0994C32B4}" type="slidenum">
              <a:rPr lang="nl-NL" smtClean="0"/>
              <a:pPr/>
              <a:t>32</a:t>
            </a:fld>
            <a:endParaRPr lang="nl-NL"/>
          </a:p>
        </p:txBody>
      </p:sp>
      <p:sp>
        <p:nvSpPr>
          <p:cNvPr id="14" name="Title 1">
            <a:extLst>
              <a:ext uri="{FF2B5EF4-FFF2-40B4-BE49-F238E27FC236}">
                <a16:creationId xmlns:a16="http://schemas.microsoft.com/office/drawing/2014/main" id="{7150B5D6-E46E-B495-39AA-DF936F68C944}"/>
              </a:ext>
            </a:extLst>
          </p:cNvPr>
          <p:cNvSpPr>
            <a:spLocks noGrp="1"/>
          </p:cNvSpPr>
          <p:nvPr>
            <p:ph type="title"/>
          </p:nvPr>
        </p:nvSpPr>
        <p:spPr>
          <a:xfrm>
            <a:off x="576000" y="301681"/>
            <a:ext cx="11297232" cy="850464"/>
          </a:xfrm>
        </p:spPr>
        <p:txBody>
          <a:bodyPr>
            <a:noAutofit/>
          </a:bodyPr>
          <a:lstStyle/>
          <a:p>
            <a:r>
              <a:rPr lang="en-US" sz="3200" dirty="0"/>
              <a:t>BICEPS (Bespoke Ion Cooling Experiment for Precision Spectroscopy)</a:t>
            </a:r>
            <a:endParaRPr lang="nl-NL" sz="3200" dirty="0"/>
          </a:p>
        </p:txBody>
      </p:sp>
      <p:sp>
        <p:nvSpPr>
          <p:cNvPr id="6" name="Footer Placeholder 3">
            <a:extLst>
              <a:ext uri="{FF2B5EF4-FFF2-40B4-BE49-F238E27FC236}">
                <a16:creationId xmlns:a16="http://schemas.microsoft.com/office/drawing/2014/main" id="{055DD1D7-DD34-2A23-6F85-0AFAA59333F5}"/>
              </a:ext>
            </a:extLst>
          </p:cNvPr>
          <p:cNvSpPr txBox="1">
            <a:spLocks/>
          </p:cNvSpPr>
          <p:nvPr/>
        </p:nvSpPr>
        <p:spPr>
          <a:xfrm>
            <a:off x="1244139" y="6210000"/>
            <a:ext cx="4993200" cy="648000"/>
          </a:xfrm>
          <a:prstGeom prst="rect">
            <a:avLst/>
          </a:prstGeom>
        </p:spPr>
        <p:txBody>
          <a:bodyPr vert="horz" lIns="0" tIns="0" rIns="180000" bIns="0" rtlCol="0" anchor="ctr"/>
          <a:lstStyle>
            <a:defPPr>
              <a:defRPr lang="nl-NL"/>
            </a:defPPr>
            <a:lvl1pPr marL="0" algn="r"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nl-NL" dirty="0"/>
              <a:t>Robbe Van Duyse</a:t>
            </a:r>
          </a:p>
        </p:txBody>
      </p:sp>
      <p:cxnSp>
        <p:nvCxnSpPr>
          <p:cNvPr id="2" name="Straight Connector 1">
            <a:extLst>
              <a:ext uri="{FF2B5EF4-FFF2-40B4-BE49-F238E27FC236}">
                <a16:creationId xmlns:a16="http://schemas.microsoft.com/office/drawing/2014/main" id="{39FBDFF4-AF4E-7B17-3C9F-AC98D7D5AABD}"/>
              </a:ext>
            </a:extLst>
          </p:cNvPr>
          <p:cNvCxnSpPr>
            <a:cxnSpLocks/>
          </p:cNvCxnSpPr>
          <p:nvPr/>
        </p:nvCxnSpPr>
        <p:spPr>
          <a:xfrm>
            <a:off x="8372079" y="3034350"/>
            <a:ext cx="922421" cy="777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DE3E315E-0989-0E27-7EF4-CE78119B1BAA}"/>
              </a:ext>
            </a:extLst>
          </p:cNvPr>
          <p:cNvCxnSpPr>
            <a:cxnSpLocks/>
          </p:cNvCxnSpPr>
          <p:nvPr/>
        </p:nvCxnSpPr>
        <p:spPr>
          <a:xfrm>
            <a:off x="9694410" y="1940861"/>
            <a:ext cx="922421" cy="777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C2BC5C5-F191-1563-2AB1-AEC5AF40F6B6}"/>
                  </a:ext>
                </a:extLst>
              </p:cNvPr>
              <p:cNvSpPr txBox="1"/>
              <p:nvPr/>
            </p:nvSpPr>
            <p:spPr>
              <a:xfrm>
                <a:off x="10565518" y="1437912"/>
                <a:ext cx="1210731" cy="533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lang="en-BE" sz="2400" b="1" i="1" smtClean="0">
                              <a:latin typeface="Cambria Math" panose="02040503050406030204" pitchFamily="18" charset="0"/>
                            </a:rPr>
                          </m:ctrlPr>
                        </m:sPrePr>
                        <m:sub/>
                        <m:sup>
                          <m:r>
                            <a:rPr lang="en-US" sz="2400" b="1" i="1" smtClean="0">
                              <a:latin typeface="Cambria Math" panose="02040503050406030204" pitchFamily="18" charset="0"/>
                            </a:rPr>
                            <m:t>𝟐</m:t>
                          </m:r>
                        </m:sup>
                        <m:e>
                          <m:sSub>
                            <m:sSubPr>
                              <m:ctrlPr>
                                <a:rPr lang="en-BE" sz="2400" b="1" i="1" smtClean="0">
                                  <a:latin typeface="Cambria Math" panose="02040503050406030204" pitchFamily="18" charset="0"/>
                                </a:rPr>
                              </m:ctrlPr>
                            </m:sSubPr>
                            <m:e>
                              <m:r>
                                <a:rPr lang="en-US" sz="2400" b="1" i="1" smtClean="0">
                                  <a:latin typeface="Cambria Math" panose="02040503050406030204" pitchFamily="18" charset="0"/>
                                </a:rPr>
                                <m:t>𝑫</m:t>
                              </m:r>
                            </m:e>
                            <m:sub>
                              <m:r>
                                <a:rPr lang="en-US" sz="2400" b="1" i="1" smtClean="0">
                                  <a:latin typeface="Cambria Math" panose="02040503050406030204" pitchFamily="18" charset="0"/>
                                </a:rPr>
                                <m:t>𝟓</m:t>
                              </m:r>
                              <m:r>
                                <a:rPr lang="en-US" sz="2400" b="1" i="1" smtClean="0">
                                  <a:latin typeface="Cambria Math" panose="02040503050406030204" pitchFamily="18" charset="0"/>
                                </a:rPr>
                                <m:t>/</m:t>
                              </m:r>
                              <m:r>
                                <a:rPr lang="en-US" sz="2400" b="1" i="1" smtClean="0">
                                  <a:latin typeface="Cambria Math" panose="02040503050406030204" pitchFamily="18" charset="0"/>
                                </a:rPr>
                                <m:t>𝟐</m:t>
                              </m:r>
                            </m:sub>
                          </m:sSub>
                        </m:e>
                      </m:sPre>
                    </m:oMath>
                  </m:oMathPara>
                </a14:m>
                <a:endParaRPr lang="en-BE" sz="2400" b="1" dirty="0"/>
              </a:p>
            </p:txBody>
          </p:sp>
        </mc:Choice>
        <mc:Fallback xmlns="">
          <p:sp>
            <p:nvSpPr>
              <p:cNvPr id="7" name="TextBox 6">
                <a:extLst>
                  <a:ext uri="{FF2B5EF4-FFF2-40B4-BE49-F238E27FC236}">
                    <a16:creationId xmlns:a16="http://schemas.microsoft.com/office/drawing/2014/main" id="{3C2BC5C5-F191-1563-2AB1-AEC5AF40F6B6}"/>
                  </a:ext>
                </a:extLst>
              </p:cNvPr>
              <p:cNvSpPr txBox="1">
                <a:spLocks noRot="1" noChangeAspect="1" noMove="1" noResize="1" noEditPoints="1" noAdjustHandles="1" noChangeArrowheads="1" noChangeShapeType="1" noTextEdit="1"/>
              </p:cNvSpPr>
              <p:nvPr/>
            </p:nvSpPr>
            <p:spPr>
              <a:xfrm>
                <a:off x="10565518" y="1437912"/>
                <a:ext cx="1210731" cy="533800"/>
              </a:xfrm>
              <a:prstGeom prst="rect">
                <a:avLst/>
              </a:prstGeom>
              <a:blipFill>
                <a:blip r:embed="rId3"/>
                <a:stretch>
                  <a:fillRect/>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9B9D376-BFE2-4A4E-5193-B033E2F1E70A}"/>
                  </a:ext>
                </a:extLst>
              </p:cNvPr>
              <p:cNvSpPr txBox="1"/>
              <p:nvPr/>
            </p:nvSpPr>
            <p:spPr>
              <a:xfrm>
                <a:off x="8201065" y="789843"/>
                <a:ext cx="1210731" cy="533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lang="en-BE" sz="2400" b="1" i="1" smtClean="0">
                              <a:latin typeface="Cambria Math" panose="02040503050406030204" pitchFamily="18" charset="0"/>
                            </a:rPr>
                          </m:ctrlPr>
                        </m:sPrePr>
                        <m:sub/>
                        <m:sup>
                          <m:r>
                            <a:rPr lang="en-US" sz="2400" b="1" i="1" smtClean="0">
                              <a:latin typeface="Cambria Math" panose="02040503050406030204" pitchFamily="18" charset="0"/>
                            </a:rPr>
                            <m:t>𝟐</m:t>
                          </m:r>
                        </m:sup>
                        <m:e>
                          <m:sSub>
                            <m:sSubPr>
                              <m:ctrlPr>
                                <a:rPr lang="en-BE" sz="2400" b="1" i="1" smtClean="0">
                                  <a:latin typeface="Cambria Math" panose="02040503050406030204" pitchFamily="18" charset="0"/>
                                </a:rPr>
                              </m:ctrlPr>
                            </m:sSubPr>
                            <m:e>
                              <m:r>
                                <a:rPr lang="en-US" sz="2400" b="1" i="1" smtClean="0">
                                  <a:latin typeface="Cambria Math" panose="02040503050406030204" pitchFamily="18" charset="0"/>
                                </a:rPr>
                                <m:t>𝑷</m:t>
                              </m:r>
                            </m:e>
                            <m:sub>
                              <m:r>
                                <a:rPr lang="en-US" sz="2400" b="1" i="1" smtClean="0">
                                  <a:latin typeface="Cambria Math" panose="02040503050406030204" pitchFamily="18" charset="0"/>
                                </a:rPr>
                                <m:t>𝟏</m:t>
                              </m:r>
                              <m:r>
                                <a:rPr lang="en-US" sz="2400" b="1" i="1" smtClean="0">
                                  <a:latin typeface="Cambria Math" panose="02040503050406030204" pitchFamily="18" charset="0"/>
                                </a:rPr>
                                <m:t>/</m:t>
                              </m:r>
                              <m:r>
                                <a:rPr lang="en-US" sz="2400" b="1" i="1" smtClean="0">
                                  <a:latin typeface="Cambria Math" panose="02040503050406030204" pitchFamily="18" charset="0"/>
                                </a:rPr>
                                <m:t>𝟐</m:t>
                              </m:r>
                            </m:sub>
                          </m:sSub>
                        </m:e>
                      </m:sPre>
                    </m:oMath>
                  </m:oMathPara>
                </a14:m>
                <a:endParaRPr lang="en-BE" sz="2400" b="1" dirty="0"/>
              </a:p>
            </p:txBody>
          </p:sp>
        </mc:Choice>
        <mc:Fallback xmlns="">
          <p:sp>
            <p:nvSpPr>
              <p:cNvPr id="8" name="TextBox 7">
                <a:extLst>
                  <a:ext uri="{FF2B5EF4-FFF2-40B4-BE49-F238E27FC236}">
                    <a16:creationId xmlns:a16="http://schemas.microsoft.com/office/drawing/2014/main" id="{19B9D376-BFE2-4A4E-5193-B033E2F1E70A}"/>
                  </a:ext>
                </a:extLst>
              </p:cNvPr>
              <p:cNvSpPr txBox="1">
                <a:spLocks noRot="1" noChangeAspect="1" noMove="1" noResize="1" noEditPoints="1" noAdjustHandles="1" noChangeArrowheads="1" noChangeShapeType="1" noTextEdit="1"/>
              </p:cNvSpPr>
              <p:nvPr/>
            </p:nvSpPr>
            <p:spPr>
              <a:xfrm>
                <a:off x="8201065" y="789843"/>
                <a:ext cx="1210731" cy="533800"/>
              </a:xfrm>
              <a:prstGeom prst="rect">
                <a:avLst/>
              </a:prstGeom>
              <a:blipFill>
                <a:blip r:embed="rId4"/>
                <a:stretch>
                  <a:fillRect/>
                </a:stretch>
              </a:blipFill>
            </p:spPr>
            <p:txBody>
              <a:bodyPr/>
              <a:lstStyle/>
              <a:p>
                <a:r>
                  <a:rPr lang="en-BE">
                    <a:noFill/>
                  </a:rPr>
                  <a:t> </a:t>
                </a:r>
              </a:p>
            </p:txBody>
          </p:sp>
        </mc:Fallback>
      </mc:AlternateContent>
      <p:cxnSp>
        <p:nvCxnSpPr>
          <p:cNvPr id="9" name="Straight Connector 8">
            <a:extLst>
              <a:ext uri="{FF2B5EF4-FFF2-40B4-BE49-F238E27FC236}">
                <a16:creationId xmlns:a16="http://schemas.microsoft.com/office/drawing/2014/main" id="{3D5DD92B-0A78-7956-14DA-229763C95682}"/>
              </a:ext>
            </a:extLst>
          </p:cNvPr>
          <p:cNvCxnSpPr>
            <a:cxnSpLocks/>
          </p:cNvCxnSpPr>
          <p:nvPr/>
        </p:nvCxnSpPr>
        <p:spPr>
          <a:xfrm>
            <a:off x="8345221" y="1418728"/>
            <a:ext cx="922421" cy="777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38DAC864-4DD9-E527-7EDA-A484F6ABA8AC}"/>
              </a:ext>
            </a:extLst>
          </p:cNvPr>
          <p:cNvCxnSpPr>
            <a:cxnSpLocks/>
          </p:cNvCxnSpPr>
          <p:nvPr/>
        </p:nvCxnSpPr>
        <p:spPr>
          <a:xfrm flipH="1" flipV="1">
            <a:off x="8806430" y="1413226"/>
            <a:ext cx="3594" cy="1621124"/>
          </a:xfrm>
          <a:prstGeom prst="line">
            <a:avLst/>
          </a:prstGeom>
          <a:ln w="38100">
            <a:solidFill>
              <a:srgbClr val="0070C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2C6023D-6B3B-8ABA-3A56-EEB49E9A1433}"/>
                  </a:ext>
                </a:extLst>
              </p:cNvPr>
              <p:cNvSpPr txBox="1"/>
              <p:nvPr/>
            </p:nvSpPr>
            <p:spPr>
              <a:xfrm>
                <a:off x="10616831" y="2085858"/>
                <a:ext cx="1210731" cy="533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lang="en-BE" sz="2400" b="1" i="1" smtClean="0">
                              <a:latin typeface="Cambria Math" panose="02040503050406030204" pitchFamily="18" charset="0"/>
                            </a:rPr>
                          </m:ctrlPr>
                        </m:sPrePr>
                        <m:sub/>
                        <m:sup>
                          <m:r>
                            <a:rPr lang="en-US" sz="2400" b="1" i="1" smtClean="0">
                              <a:latin typeface="Cambria Math" panose="02040503050406030204" pitchFamily="18" charset="0"/>
                            </a:rPr>
                            <m:t>𝟐</m:t>
                          </m:r>
                        </m:sup>
                        <m:e>
                          <m:sSub>
                            <m:sSubPr>
                              <m:ctrlPr>
                                <a:rPr lang="en-BE" sz="2400" b="1" i="1" smtClean="0">
                                  <a:latin typeface="Cambria Math" panose="02040503050406030204" pitchFamily="18" charset="0"/>
                                </a:rPr>
                              </m:ctrlPr>
                            </m:sSubPr>
                            <m:e>
                              <m:r>
                                <a:rPr lang="en-US" sz="2400" b="1" i="1" smtClean="0">
                                  <a:latin typeface="Cambria Math" panose="02040503050406030204" pitchFamily="18" charset="0"/>
                                </a:rPr>
                                <m:t>𝑫</m:t>
                              </m:r>
                            </m:e>
                            <m:sub>
                              <m:r>
                                <a:rPr lang="en-US" sz="2400" b="1" i="1" smtClean="0">
                                  <a:latin typeface="Cambria Math" panose="02040503050406030204" pitchFamily="18" charset="0"/>
                                </a:rPr>
                                <m:t>𝟑</m:t>
                              </m:r>
                              <m:r>
                                <a:rPr lang="en-US" sz="2400" b="1" i="1" smtClean="0">
                                  <a:latin typeface="Cambria Math" panose="02040503050406030204" pitchFamily="18" charset="0"/>
                                </a:rPr>
                                <m:t>/</m:t>
                              </m:r>
                              <m:r>
                                <a:rPr lang="en-US" sz="2400" b="1" i="1" smtClean="0">
                                  <a:latin typeface="Cambria Math" panose="02040503050406030204" pitchFamily="18" charset="0"/>
                                </a:rPr>
                                <m:t>𝟐</m:t>
                              </m:r>
                            </m:sub>
                          </m:sSub>
                        </m:e>
                      </m:sPre>
                    </m:oMath>
                  </m:oMathPara>
                </a14:m>
                <a:endParaRPr lang="en-BE" sz="2400" b="1" dirty="0"/>
              </a:p>
            </p:txBody>
          </p:sp>
        </mc:Choice>
        <mc:Fallback xmlns="">
          <p:sp>
            <p:nvSpPr>
              <p:cNvPr id="11" name="TextBox 10">
                <a:extLst>
                  <a:ext uri="{FF2B5EF4-FFF2-40B4-BE49-F238E27FC236}">
                    <a16:creationId xmlns:a16="http://schemas.microsoft.com/office/drawing/2014/main" id="{02C6023D-6B3B-8ABA-3A56-EEB49E9A1433}"/>
                  </a:ext>
                </a:extLst>
              </p:cNvPr>
              <p:cNvSpPr txBox="1">
                <a:spLocks noRot="1" noChangeAspect="1" noMove="1" noResize="1" noEditPoints="1" noAdjustHandles="1" noChangeArrowheads="1" noChangeShapeType="1" noTextEdit="1"/>
              </p:cNvSpPr>
              <p:nvPr/>
            </p:nvSpPr>
            <p:spPr>
              <a:xfrm>
                <a:off x="10616831" y="2085858"/>
                <a:ext cx="1210731" cy="533800"/>
              </a:xfrm>
              <a:prstGeom prst="rect">
                <a:avLst/>
              </a:prstGeom>
              <a:blipFill>
                <a:blip r:embed="rId5"/>
                <a:stretch>
                  <a:fillRect/>
                </a:stretch>
              </a:blipFill>
            </p:spPr>
            <p:txBody>
              <a:bodyPr/>
              <a:lstStyle/>
              <a:p>
                <a:r>
                  <a:rPr lang="en-BE">
                    <a:noFill/>
                  </a:rPr>
                  <a:t> </a:t>
                </a:r>
              </a:p>
            </p:txBody>
          </p:sp>
        </mc:Fallback>
      </mc:AlternateContent>
      <p:cxnSp>
        <p:nvCxnSpPr>
          <p:cNvPr id="12" name="Straight Connector 11">
            <a:extLst>
              <a:ext uri="{FF2B5EF4-FFF2-40B4-BE49-F238E27FC236}">
                <a16:creationId xmlns:a16="http://schemas.microsoft.com/office/drawing/2014/main" id="{5A322A1E-0C92-7D5B-8D91-EAB5DD6E1341}"/>
              </a:ext>
            </a:extLst>
          </p:cNvPr>
          <p:cNvCxnSpPr>
            <a:cxnSpLocks/>
          </p:cNvCxnSpPr>
          <p:nvPr/>
        </p:nvCxnSpPr>
        <p:spPr>
          <a:xfrm>
            <a:off x="9694410" y="2279401"/>
            <a:ext cx="922421" cy="777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606D8D9C-293B-C9DF-2C44-D22760C1E345}"/>
              </a:ext>
            </a:extLst>
          </p:cNvPr>
          <p:cNvSpPr txBox="1"/>
          <p:nvPr/>
        </p:nvSpPr>
        <p:spPr>
          <a:xfrm>
            <a:off x="7383164" y="1791140"/>
            <a:ext cx="1387094" cy="707886"/>
          </a:xfrm>
          <a:prstGeom prst="rect">
            <a:avLst/>
          </a:prstGeom>
          <a:noFill/>
        </p:spPr>
        <p:txBody>
          <a:bodyPr wrap="square" rtlCol="0">
            <a:spAutoFit/>
          </a:bodyPr>
          <a:lstStyle/>
          <a:p>
            <a:pPr algn="ctr"/>
            <a:r>
              <a:rPr lang="en-US" sz="2000" b="1" dirty="0">
                <a:solidFill>
                  <a:srgbClr val="0070C0"/>
                </a:solidFill>
              </a:rPr>
              <a:t>Cooling</a:t>
            </a:r>
          </a:p>
          <a:p>
            <a:pPr algn="ctr"/>
            <a:r>
              <a:rPr lang="en-US" sz="2000" b="1" dirty="0">
                <a:solidFill>
                  <a:srgbClr val="0070C0"/>
                </a:solidFill>
              </a:rPr>
              <a:t>422nm</a:t>
            </a:r>
            <a:endParaRPr lang="en-BE" sz="2000" b="1" dirty="0">
              <a:solidFill>
                <a:srgbClr val="0070C0"/>
              </a:solidFill>
            </a:endParaRPr>
          </a:p>
        </p:txBody>
      </p:sp>
      <p:cxnSp>
        <p:nvCxnSpPr>
          <p:cNvPr id="15" name="Straight Connector 14">
            <a:extLst>
              <a:ext uri="{FF2B5EF4-FFF2-40B4-BE49-F238E27FC236}">
                <a16:creationId xmlns:a16="http://schemas.microsoft.com/office/drawing/2014/main" id="{12AB0CAE-2CB0-4597-CE35-4924B499DD8A}"/>
              </a:ext>
            </a:extLst>
          </p:cNvPr>
          <p:cNvCxnSpPr>
            <a:cxnSpLocks/>
          </p:cNvCxnSpPr>
          <p:nvPr/>
        </p:nvCxnSpPr>
        <p:spPr>
          <a:xfrm flipH="1" flipV="1">
            <a:off x="8833290" y="1449395"/>
            <a:ext cx="1322330" cy="830006"/>
          </a:xfrm>
          <a:prstGeom prst="line">
            <a:avLst/>
          </a:prstGeom>
          <a:ln w="38100">
            <a:solidFill>
              <a:srgbClr val="990033"/>
            </a:solidFill>
            <a:headEnd type="none" w="med" len="med"/>
            <a:tailEnd type="triangle" w="med" len="lg"/>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298CCC70-DB0F-844A-9F17-83C966624ACF}"/>
              </a:ext>
            </a:extLst>
          </p:cNvPr>
          <p:cNvSpPr txBox="1"/>
          <p:nvPr/>
        </p:nvSpPr>
        <p:spPr>
          <a:xfrm>
            <a:off x="9311175" y="1043408"/>
            <a:ext cx="1387094" cy="707886"/>
          </a:xfrm>
          <a:prstGeom prst="rect">
            <a:avLst/>
          </a:prstGeom>
          <a:noFill/>
        </p:spPr>
        <p:txBody>
          <a:bodyPr wrap="square" rtlCol="0">
            <a:spAutoFit/>
          </a:bodyPr>
          <a:lstStyle/>
          <a:p>
            <a:pPr algn="ctr"/>
            <a:r>
              <a:rPr lang="en-US" sz="2000" b="1" dirty="0">
                <a:solidFill>
                  <a:srgbClr val="990033"/>
                </a:solidFill>
              </a:rPr>
              <a:t>Repump</a:t>
            </a:r>
          </a:p>
          <a:p>
            <a:pPr algn="ctr"/>
            <a:r>
              <a:rPr lang="en-US" sz="2000" b="1" dirty="0">
                <a:solidFill>
                  <a:srgbClr val="990033"/>
                </a:solidFill>
              </a:rPr>
              <a:t>1092nm</a:t>
            </a:r>
            <a:endParaRPr lang="en-BE" sz="2000" b="1" dirty="0">
              <a:solidFill>
                <a:srgbClr val="990033"/>
              </a:solidFill>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A3DBD0B-CF49-EA69-E1D9-6EB1E43B791D}"/>
                  </a:ext>
                </a:extLst>
              </p:cNvPr>
              <p:cNvSpPr txBox="1"/>
              <p:nvPr/>
            </p:nvSpPr>
            <p:spPr>
              <a:xfrm>
                <a:off x="7273901" y="2590985"/>
                <a:ext cx="1210731" cy="533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lang="en-BE" sz="2400" b="1" i="1" smtClean="0">
                              <a:latin typeface="Cambria Math" panose="02040503050406030204" pitchFamily="18" charset="0"/>
                            </a:rPr>
                          </m:ctrlPr>
                        </m:sPrePr>
                        <m:sub/>
                        <m:sup>
                          <m:r>
                            <a:rPr lang="en-US" sz="2400" b="1" i="1" smtClean="0">
                              <a:latin typeface="Cambria Math" panose="02040503050406030204" pitchFamily="18" charset="0"/>
                            </a:rPr>
                            <m:t>𝟐</m:t>
                          </m:r>
                        </m:sup>
                        <m:e>
                          <m:sSub>
                            <m:sSubPr>
                              <m:ctrlPr>
                                <a:rPr lang="en-BE" sz="2400" b="1" i="1" smtClean="0">
                                  <a:latin typeface="Cambria Math" panose="02040503050406030204" pitchFamily="18" charset="0"/>
                                </a:rPr>
                              </m:ctrlPr>
                            </m:sSubPr>
                            <m:e>
                              <m:r>
                                <a:rPr lang="en-US" sz="2400" b="1" i="1" smtClean="0">
                                  <a:latin typeface="Cambria Math" panose="02040503050406030204" pitchFamily="18" charset="0"/>
                                </a:rPr>
                                <m:t>𝑺</m:t>
                              </m:r>
                            </m:e>
                            <m:sub>
                              <m:r>
                                <a:rPr lang="en-US" sz="2400" b="1" i="1" smtClean="0">
                                  <a:latin typeface="Cambria Math" panose="02040503050406030204" pitchFamily="18" charset="0"/>
                                </a:rPr>
                                <m:t>𝟏</m:t>
                              </m:r>
                              <m:r>
                                <a:rPr lang="en-US" sz="2400" b="1" i="1" smtClean="0">
                                  <a:latin typeface="Cambria Math" panose="02040503050406030204" pitchFamily="18" charset="0"/>
                                </a:rPr>
                                <m:t>/</m:t>
                              </m:r>
                              <m:r>
                                <a:rPr lang="en-US" sz="2400" b="1" i="1" smtClean="0">
                                  <a:latin typeface="Cambria Math" panose="02040503050406030204" pitchFamily="18" charset="0"/>
                                </a:rPr>
                                <m:t>𝟐</m:t>
                              </m:r>
                            </m:sub>
                          </m:sSub>
                        </m:e>
                      </m:sPre>
                    </m:oMath>
                  </m:oMathPara>
                </a14:m>
                <a:endParaRPr lang="en-BE" sz="2400" b="1" dirty="0"/>
              </a:p>
            </p:txBody>
          </p:sp>
        </mc:Choice>
        <mc:Fallback xmlns="">
          <p:sp>
            <p:nvSpPr>
              <p:cNvPr id="17" name="TextBox 16">
                <a:extLst>
                  <a:ext uri="{FF2B5EF4-FFF2-40B4-BE49-F238E27FC236}">
                    <a16:creationId xmlns:a16="http://schemas.microsoft.com/office/drawing/2014/main" id="{8A3DBD0B-CF49-EA69-E1D9-6EB1E43B791D}"/>
                  </a:ext>
                </a:extLst>
              </p:cNvPr>
              <p:cNvSpPr txBox="1">
                <a:spLocks noRot="1" noChangeAspect="1" noMove="1" noResize="1" noEditPoints="1" noAdjustHandles="1" noChangeArrowheads="1" noChangeShapeType="1" noTextEdit="1"/>
              </p:cNvSpPr>
              <p:nvPr/>
            </p:nvSpPr>
            <p:spPr>
              <a:xfrm>
                <a:off x="7273901" y="2590985"/>
                <a:ext cx="1210731" cy="533800"/>
              </a:xfrm>
              <a:prstGeom prst="rect">
                <a:avLst/>
              </a:prstGeom>
              <a:blipFill>
                <a:blip r:embed="rId6"/>
                <a:stretch>
                  <a:fillRect/>
                </a:stretch>
              </a:blipFill>
            </p:spPr>
            <p:txBody>
              <a:bodyPr/>
              <a:lstStyle/>
              <a:p>
                <a:r>
                  <a:rPr lang="en-BE">
                    <a:noFill/>
                  </a:rPr>
                  <a:t> </a:t>
                </a:r>
              </a:p>
            </p:txBody>
          </p:sp>
        </mc:Fallback>
      </mc:AlternateContent>
      <p:sp>
        <p:nvSpPr>
          <p:cNvPr id="18" name="Oval 17">
            <a:extLst>
              <a:ext uri="{FF2B5EF4-FFF2-40B4-BE49-F238E27FC236}">
                <a16:creationId xmlns:a16="http://schemas.microsoft.com/office/drawing/2014/main" id="{8799E60F-227D-12DC-35C7-9B3F95FF4601}"/>
              </a:ext>
            </a:extLst>
          </p:cNvPr>
          <p:cNvSpPr/>
          <p:nvPr/>
        </p:nvSpPr>
        <p:spPr>
          <a:xfrm>
            <a:off x="1445354" y="2379333"/>
            <a:ext cx="2786750" cy="272638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F9CBB402-6949-7BD3-8290-BA5299B10DB4}"/>
                  </a:ext>
                </a:extLst>
              </p:cNvPr>
              <p:cNvSpPr txBox="1"/>
              <p:nvPr/>
            </p:nvSpPr>
            <p:spPr>
              <a:xfrm>
                <a:off x="6260201" y="1832631"/>
                <a:ext cx="954401" cy="58477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BE" sz="3200" b="1" i="1" smtClean="0">
                              <a:latin typeface="Cambria Math" panose="02040503050406030204" pitchFamily="18" charset="0"/>
                            </a:rPr>
                          </m:ctrlPr>
                        </m:sSupPr>
                        <m:e>
                          <m:r>
                            <a:rPr lang="en-US" sz="3200" b="1" i="0" smtClean="0">
                              <a:latin typeface="Cambria Math" panose="02040503050406030204" pitchFamily="18" charset="0"/>
                            </a:rPr>
                            <m:t>𝐒𝐫</m:t>
                          </m:r>
                        </m:e>
                        <m:sup>
                          <m:r>
                            <a:rPr lang="en-US" sz="3200" b="1" i="0" smtClean="0">
                              <a:latin typeface="Cambria Math" panose="02040503050406030204" pitchFamily="18" charset="0"/>
                            </a:rPr>
                            <m:t>+</m:t>
                          </m:r>
                        </m:sup>
                      </m:sSup>
                    </m:oMath>
                  </m:oMathPara>
                </a14:m>
                <a:endParaRPr lang="en-BE" sz="3200" b="1" dirty="0"/>
              </a:p>
            </p:txBody>
          </p:sp>
        </mc:Choice>
        <mc:Fallback xmlns="">
          <p:sp>
            <p:nvSpPr>
              <p:cNvPr id="59" name="TextBox 58">
                <a:extLst>
                  <a:ext uri="{FF2B5EF4-FFF2-40B4-BE49-F238E27FC236}">
                    <a16:creationId xmlns:a16="http://schemas.microsoft.com/office/drawing/2014/main" id="{F9CBB402-6949-7BD3-8290-BA5299B10DB4}"/>
                  </a:ext>
                </a:extLst>
              </p:cNvPr>
              <p:cNvSpPr txBox="1">
                <a:spLocks noRot="1" noChangeAspect="1" noMove="1" noResize="1" noEditPoints="1" noAdjustHandles="1" noChangeArrowheads="1" noChangeShapeType="1" noTextEdit="1"/>
              </p:cNvSpPr>
              <p:nvPr/>
            </p:nvSpPr>
            <p:spPr>
              <a:xfrm>
                <a:off x="6260201" y="1832631"/>
                <a:ext cx="954401" cy="584775"/>
              </a:xfrm>
              <a:prstGeom prst="rect">
                <a:avLst/>
              </a:prstGeom>
              <a:blipFill>
                <a:blip r:embed="rId7"/>
                <a:stretch>
                  <a:fillRect/>
                </a:stretch>
              </a:blipFill>
            </p:spPr>
            <p:txBody>
              <a:bodyPr/>
              <a:lstStyle/>
              <a:p>
                <a:r>
                  <a:rPr lang="en-BE">
                    <a:noFill/>
                  </a:rPr>
                  <a:t> </a:t>
                </a:r>
              </a:p>
            </p:txBody>
          </p:sp>
        </mc:Fallback>
      </mc:AlternateContent>
      <p:cxnSp>
        <p:nvCxnSpPr>
          <p:cNvPr id="61" name="Straight Connector 60">
            <a:extLst>
              <a:ext uri="{FF2B5EF4-FFF2-40B4-BE49-F238E27FC236}">
                <a16:creationId xmlns:a16="http://schemas.microsoft.com/office/drawing/2014/main" id="{370EDC83-4C02-93BA-97A8-BFF9D43C5DAB}"/>
              </a:ext>
            </a:extLst>
          </p:cNvPr>
          <p:cNvCxnSpPr>
            <a:cxnSpLocks/>
          </p:cNvCxnSpPr>
          <p:nvPr/>
        </p:nvCxnSpPr>
        <p:spPr>
          <a:xfrm>
            <a:off x="6896100" y="3184071"/>
            <a:ext cx="3045619" cy="15704"/>
          </a:xfrm>
          <a:prstGeom prst="line">
            <a:avLst/>
          </a:prstGeom>
          <a:ln w="3810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B20E0E73-A3EC-EF9D-C74B-9F449B9215AA}"/>
              </a:ext>
            </a:extLst>
          </p:cNvPr>
          <p:cNvCxnSpPr>
            <a:cxnSpLocks/>
          </p:cNvCxnSpPr>
          <p:nvPr/>
        </p:nvCxnSpPr>
        <p:spPr>
          <a:xfrm flipV="1">
            <a:off x="8833289" y="1961823"/>
            <a:ext cx="1367986" cy="1040417"/>
          </a:xfrm>
          <a:prstGeom prst="line">
            <a:avLst/>
          </a:prstGeom>
          <a:ln w="38100">
            <a:solidFill>
              <a:srgbClr val="FF0000"/>
            </a:solidFill>
            <a:headEnd type="none" w="med" len="med"/>
            <a:tailEnd type="triangle" w="med" len="lg"/>
          </a:ln>
        </p:spPr>
        <p:style>
          <a:lnRef idx="2">
            <a:schemeClr val="accent1"/>
          </a:lnRef>
          <a:fillRef idx="0">
            <a:schemeClr val="accent1"/>
          </a:fillRef>
          <a:effectRef idx="1">
            <a:schemeClr val="accent1"/>
          </a:effectRef>
          <a:fontRef idx="minor">
            <a:schemeClr val="tx1"/>
          </a:fontRef>
        </p:style>
      </p:cxnSp>
      <p:sp>
        <p:nvSpPr>
          <p:cNvPr id="67" name="TextBox 66">
            <a:extLst>
              <a:ext uri="{FF2B5EF4-FFF2-40B4-BE49-F238E27FC236}">
                <a16:creationId xmlns:a16="http://schemas.microsoft.com/office/drawing/2014/main" id="{08A7D374-5572-DE4A-2391-D43FC35E18C2}"/>
              </a:ext>
            </a:extLst>
          </p:cNvPr>
          <p:cNvSpPr txBox="1"/>
          <p:nvPr/>
        </p:nvSpPr>
        <p:spPr>
          <a:xfrm>
            <a:off x="9369971" y="2417406"/>
            <a:ext cx="1103577" cy="707886"/>
          </a:xfrm>
          <a:prstGeom prst="rect">
            <a:avLst/>
          </a:prstGeom>
          <a:noFill/>
          <a:ln>
            <a:noFill/>
          </a:ln>
        </p:spPr>
        <p:txBody>
          <a:bodyPr wrap="square" rtlCol="0">
            <a:spAutoFit/>
          </a:bodyPr>
          <a:lstStyle/>
          <a:p>
            <a:pPr algn="ctr"/>
            <a:r>
              <a:rPr lang="en-US" sz="2000" b="1" dirty="0">
                <a:solidFill>
                  <a:srgbClr val="FF0000"/>
                </a:solidFill>
              </a:rPr>
              <a:t>Clock</a:t>
            </a:r>
          </a:p>
          <a:p>
            <a:pPr algn="ctr"/>
            <a:r>
              <a:rPr lang="en-US" sz="2000" b="1" dirty="0">
                <a:solidFill>
                  <a:srgbClr val="FF0000"/>
                </a:solidFill>
              </a:rPr>
              <a:t>674nm</a:t>
            </a:r>
            <a:endParaRPr lang="en-BE" sz="2000" b="1" dirty="0">
              <a:solidFill>
                <a:srgbClr val="FF0000"/>
              </a:solidFill>
            </a:endParaRPr>
          </a:p>
        </p:txBody>
      </p:sp>
      <p:sp>
        <p:nvSpPr>
          <p:cNvPr id="71" name="TextBox 70">
            <a:extLst>
              <a:ext uri="{FF2B5EF4-FFF2-40B4-BE49-F238E27FC236}">
                <a16:creationId xmlns:a16="http://schemas.microsoft.com/office/drawing/2014/main" id="{E97AA062-4D3D-F9A9-EBF8-E73C6708D74F}"/>
              </a:ext>
            </a:extLst>
          </p:cNvPr>
          <p:cNvSpPr txBox="1"/>
          <p:nvPr/>
        </p:nvSpPr>
        <p:spPr>
          <a:xfrm>
            <a:off x="6190226" y="2913671"/>
            <a:ext cx="845131" cy="461665"/>
          </a:xfrm>
          <a:prstGeom prst="rect">
            <a:avLst/>
          </a:prstGeom>
          <a:noFill/>
        </p:spPr>
        <p:txBody>
          <a:bodyPr wrap="square" rtlCol="0">
            <a:spAutoFit/>
          </a:bodyPr>
          <a:lstStyle/>
          <a:p>
            <a:pPr algn="ctr"/>
            <a:r>
              <a:rPr lang="en-US" sz="2400" b="1" dirty="0"/>
              <a:t>IP</a:t>
            </a:r>
            <a:endParaRPr lang="en-BE" sz="2400" b="1" dirty="0"/>
          </a:p>
        </p:txBody>
      </p:sp>
      <p:cxnSp>
        <p:nvCxnSpPr>
          <p:cNvPr id="72" name="Straight Connector 71">
            <a:extLst>
              <a:ext uri="{FF2B5EF4-FFF2-40B4-BE49-F238E27FC236}">
                <a16:creationId xmlns:a16="http://schemas.microsoft.com/office/drawing/2014/main" id="{5C2BCFAE-6991-8869-5D2B-43246E72F692}"/>
              </a:ext>
            </a:extLst>
          </p:cNvPr>
          <p:cNvCxnSpPr>
            <a:cxnSpLocks/>
          </p:cNvCxnSpPr>
          <p:nvPr/>
        </p:nvCxnSpPr>
        <p:spPr>
          <a:xfrm flipH="1" flipV="1">
            <a:off x="8806430" y="3053926"/>
            <a:ext cx="3594" cy="1361276"/>
          </a:xfrm>
          <a:prstGeom prst="line">
            <a:avLst/>
          </a:prstGeom>
          <a:ln w="38100">
            <a:solidFill>
              <a:srgbClr val="8A3AB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018998E-F662-2612-AABD-A79AE8D20B66}"/>
              </a:ext>
            </a:extLst>
          </p:cNvPr>
          <p:cNvCxnSpPr>
            <a:cxnSpLocks/>
          </p:cNvCxnSpPr>
          <p:nvPr/>
        </p:nvCxnSpPr>
        <p:spPr>
          <a:xfrm flipV="1">
            <a:off x="8810024" y="4427007"/>
            <a:ext cx="1" cy="1385396"/>
          </a:xfrm>
          <a:prstGeom prst="line">
            <a:avLst/>
          </a:prstGeom>
          <a:ln w="38100">
            <a:solidFill>
              <a:srgbClr val="1FF5F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985CA098-3556-5229-79F6-8DADD10CD763}"/>
                  </a:ext>
                </a:extLst>
              </p:cNvPr>
              <p:cNvSpPr txBox="1"/>
              <p:nvPr/>
            </p:nvSpPr>
            <p:spPr>
              <a:xfrm>
                <a:off x="7536800" y="4226795"/>
                <a:ext cx="75289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1" i="0" smtClean="0">
                          <a:latin typeface="Cambria Math" panose="02040503050406030204" pitchFamily="18" charset="0"/>
                        </a:rPr>
                        <m:t>𝟓𝐬</m:t>
                      </m:r>
                      <m:r>
                        <a:rPr lang="en-US" sz="2000" b="1" i="0" smtClean="0">
                          <a:latin typeface="Cambria Math" panose="02040503050406030204" pitchFamily="18" charset="0"/>
                        </a:rPr>
                        <m:t>, </m:t>
                      </m:r>
                      <m:r>
                        <a:rPr lang="en-US" sz="2000" b="1" i="0" smtClean="0">
                          <a:latin typeface="Cambria Math" panose="02040503050406030204" pitchFamily="18" charset="0"/>
                        </a:rPr>
                        <m:t>𝟓𝐩</m:t>
                      </m:r>
                    </m:oMath>
                  </m:oMathPara>
                </a14:m>
                <a:endParaRPr lang="en-BE" sz="2000" b="1" dirty="0"/>
              </a:p>
            </p:txBody>
          </p:sp>
        </mc:Choice>
        <mc:Fallback xmlns="">
          <p:sp>
            <p:nvSpPr>
              <p:cNvPr id="79" name="TextBox 78">
                <a:extLst>
                  <a:ext uri="{FF2B5EF4-FFF2-40B4-BE49-F238E27FC236}">
                    <a16:creationId xmlns:a16="http://schemas.microsoft.com/office/drawing/2014/main" id="{985CA098-3556-5229-79F6-8DADD10CD763}"/>
                  </a:ext>
                </a:extLst>
              </p:cNvPr>
              <p:cNvSpPr txBox="1">
                <a:spLocks noRot="1" noChangeAspect="1" noMove="1" noResize="1" noEditPoints="1" noAdjustHandles="1" noChangeArrowheads="1" noChangeShapeType="1" noTextEdit="1"/>
              </p:cNvSpPr>
              <p:nvPr/>
            </p:nvSpPr>
            <p:spPr>
              <a:xfrm>
                <a:off x="7536800" y="4226795"/>
                <a:ext cx="752898" cy="307777"/>
              </a:xfrm>
              <a:prstGeom prst="rect">
                <a:avLst/>
              </a:prstGeom>
              <a:blipFill>
                <a:blip r:embed="rId8"/>
                <a:stretch>
                  <a:fillRect l="-7258" r="-11290" b="-37255"/>
                </a:stretch>
              </a:blipFill>
            </p:spPr>
            <p:txBody>
              <a:bodyPr/>
              <a:lstStyle/>
              <a:p>
                <a:r>
                  <a:rPr lang="en-BE">
                    <a:noFill/>
                  </a:rPr>
                  <a:t> </a:t>
                </a:r>
              </a:p>
            </p:txBody>
          </p:sp>
        </mc:Fallback>
      </mc:AlternateContent>
      <p:cxnSp>
        <p:nvCxnSpPr>
          <p:cNvPr id="80" name="Straight Connector 79">
            <a:extLst>
              <a:ext uri="{FF2B5EF4-FFF2-40B4-BE49-F238E27FC236}">
                <a16:creationId xmlns:a16="http://schemas.microsoft.com/office/drawing/2014/main" id="{8B04BE7F-0E77-DCA5-E87C-DB3A31278F14}"/>
              </a:ext>
            </a:extLst>
          </p:cNvPr>
          <p:cNvCxnSpPr>
            <a:cxnSpLocks/>
          </p:cNvCxnSpPr>
          <p:nvPr/>
        </p:nvCxnSpPr>
        <p:spPr>
          <a:xfrm>
            <a:off x="8388753" y="4431551"/>
            <a:ext cx="922421" cy="777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913BF9E3-189B-A8CF-E156-B7A57E054F78}"/>
              </a:ext>
            </a:extLst>
          </p:cNvPr>
          <p:cNvCxnSpPr>
            <a:cxnSpLocks/>
          </p:cNvCxnSpPr>
          <p:nvPr/>
        </p:nvCxnSpPr>
        <p:spPr>
          <a:xfrm>
            <a:off x="8388754" y="5812403"/>
            <a:ext cx="922421" cy="777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87" name="TextBox 86">
            <a:extLst>
              <a:ext uri="{FF2B5EF4-FFF2-40B4-BE49-F238E27FC236}">
                <a16:creationId xmlns:a16="http://schemas.microsoft.com/office/drawing/2014/main" id="{4E607E0A-6926-4C1B-A8F8-D875EEA8FB42}"/>
              </a:ext>
            </a:extLst>
          </p:cNvPr>
          <p:cNvSpPr txBox="1"/>
          <p:nvPr/>
        </p:nvSpPr>
        <p:spPr>
          <a:xfrm>
            <a:off x="9921759" y="4174986"/>
            <a:ext cx="1895644" cy="707886"/>
          </a:xfrm>
          <a:prstGeom prst="rect">
            <a:avLst/>
          </a:prstGeom>
          <a:noFill/>
        </p:spPr>
        <p:txBody>
          <a:bodyPr wrap="square" rtlCol="0">
            <a:spAutoFit/>
          </a:bodyPr>
          <a:lstStyle/>
          <a:p>
            <a:pPr algn="ctr"/>
            <a:r>
              <a:rPr lang="en-US" sz="2000" b="1" dirty="0"/>
              <a:t>Ionization lasers</a:t>
            </a:r>
            <a:endParaRPr lang="en-BE" sz="2000" b="1" dirty="0"/>
          </a:p>
        </p:txBody>
      </p:sp>
      <p:sp>
        <p:nvSpPr>
          <p:cNvPr id="88" name="TextBox 87">
            <a:extLst>
              <a:ext uri="{FF2B5EF4-FFF2-40B4-BE49-F238E27FC236}">
                <a16:creationId xmlns:a16="http://schemas.microsoft.com/office/drawing/2014/main" id="{A009CCB8-DBFB-383E-EE25-1B04D2400376}"/>
              </a:ext>
            </a:extLst>
          </p:cNvPr>
          <p:cNvSpPr txBox="1"/>
          <p:nvPr/>
        </p:nvSpPr>
        <p:spPr>
          <a:xfrm>
            <a:off x="8990887" y="4963999"/>
            <a:ext cx="1407046" cy="400110"/>
          </a:xfrm>
          <a:prstGeom prst="rect">
            <a:avLst/>
          </a:prstGeom>
          <a:noFill/>
        </p:spPr>
        <p:txBody>
          <a:bodyPr wrap="square" rtlCol="0">
            <a:spAutoFit/>
          </a:bodyPr>
          <a:lstStyle/>
          <a:p>
            <a:r>
              <a:rPr lang="en-US" sz="2000" b="1" dirty="0">
                <a:solidFill>
                  <a:srgbClr val="0AD1E6"/>
                </a:solidFill>
              </a:rPr>
              <a:t>461nm</a:t>
            </a:r>
            <a:endParaRPr lang="en-BE" sz="2000" b="1" dirty="0">
              <a:solidFill>
                <a:srgbClr val="0AD1E6"/>
              </a:solidFill>
            </a:endParaRPr>
          </a:p>
        </p:txBody>
      </p:sp>
      <p:sp>
        <p:nvSpPr>
          <p:cNvPr id="89" name="TextBox 88">
            <a:extLst>
              <a:ext uri="{FF2B5EF4-FFF2-40B4-BE49-F238E27FC236}">
                <a16:creationId xmlns:a16="http://schemas.microsoft.com/office/drawing/2014/main" id="{BB87202C-B8F5-219F-F571-853321694874}"/>
              </a:ext>
            </a:extLst>
          </p:cNvPr>
          <p:cNvSpPr txBox="1"/>
          <p:nvPr/>
        </p:nvSpPr>
        <p:spPr>
          <a:xfrm>
            <a:off x="8897487" y="3643515"/>
            <a:ext cx="1369633" cy="400110"/>
          </a:xfrm>
          <a:prstGeom prst="rect">
            <a:avLst/>
          </a:prstGeom>
          <a:noFill/>
        </p:spPr>
        <p:txBody>
          <a:bodyPr wrap="square" rtlCol="0">
            <a:spAutoFit/>
          </a:bodyPr>
          <a:lstStyle/>
          <a:p>
            <a:r>
              <a:rPr lang="en-US" sz="2000" b="1" dirty="0">
                <a:solidFill>
                  <a:srgbClr val="8A3AB6"/>
                </a:solidFill>
              </a:rPr>
              <a:t>405nm</a:t>
            </a:r>
            <a:endParaRPr lang="en-BE" sz="2000" b="1" dirty="0">
              <a:solidFill>
                <a:srgbClr val="8A3AB6"/>
              </a:solidFill>
            </a:endParaRPr>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4BB65199-7456-DF51-6BFE-610333EDAEAA}"/>
                  </a:ext>
                </a:extLst>
              </p:cNvPr>
              <p:cNvSpPr txBox="1"/>
              <p:nvPr/>
            </p:nvSpPr>
            <p:spPr>
              <a:xfrm>
                <a:off x="7829914" y="5629672"/>
                <a:ext cx="477247" cy="3147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1" i="0" smtClean="0">
                          <a:latin typeface="Cambria Math" panose="02040503050406030204" pitchFamily="18" charset="0"/>
                        </a:rPr>
                        <m:t>𝟓</m:t>
                      </m:r>
                      <m:sSup>
                        <m:sSupPr>
                          <m:ctrlPr>
                            <a:rPr lang="en-US" sz="2000" b="1" i="1" smtClean="0">
                              <a:latin typeface="Cambria Math" panose="02040503050406030204" pitchFamily="18" charset="0"/>
                            </a:rPr>
                          </m:ctrlPr>
                        </m:sSupPr>
                        <m:e>
                          <m:r>
                            <a:rPr lang="en-US" sz="2000" b="1" i="0" smtClean="0">
                              <a:latin typeface="Cambria Math" panose="02040503050406030204" pitchFamily="18" charset="0"/>
                            </a:rPr>
                            <m:t>𝐬</m:t>
                          </m:r>
                        </m:e>
                        <m:sup>
                          <m:r>
                            <a:rPr lang="en-US" sz="2000" b="1" i="0" smtClean="0">
                              <a:latin typeface="Cambria Math" panose="02040503050406030204" pitchFamily="18" charset="0"/>
                            </a:rPr>
                            <m:t>𝟐</m:t>
                          </m:r>
                        </m:sup>
                      </m:sSup>
                    </m:oMath>
                  </m:oMathPara>
                </a14:m>
                <a:endParaRPr lang="en-BE" sz="2000" b="1" dirty="0"/>
              </a:p>
            </p:txBody>
          </p:sp>
        </mc:Choice>
        <mc:Fallback xmlns="">
          <p:sp>
            <p:nvSpPr>
              <p:cNvPr id="90" name="TextBox 89">
                <a:extLst>
                  <a:ext uri="{FF2B5EF4-FFF2-40B4-BE49-F238E27FC236}">
                    <a16:creationId xmlns:a16="http://schemas.microsoft.com/office/drawing/2014/main" id="{4BB65199-7456-DF51-6BFE-610333EDAEAA}"/>
                  </a:ext>
                </a:extLst>
              </p:cNvPr>
              <p:cNvSpPr txBox="1">
                <a:spLocks noRot="1" noChangeAspect="1" noMove="1" noResize="1" noEditPoints="1" noAdjustHandles="1" noChangeArrowheads="1" noChangeShapeType="1" noTextEdit="1"/>
              </p:cNvSpPr>
              <p:nvPr/>
            </p:nvSpPr>
            <p:spPr>
              <a:xfrm>
                <a:off x="7829914" y="5629672"/>
                <a:ext cx="477247" cy="314766"/>
              </a:xfrm>
              <a:prstGeom prst="rect">
                <a:avLst/>
              </a:prstGeom>
              <a:blipFill>
                <a:blip r:embed="rId9"/>
                <a:stretch>
                  <a:fillRect l="-11392" r="-3797" b="-11765"/>
                </a:stretch>
              </a:blipFill>
            </p:spPr>
            <p:txBody>
              <a:bodyPr/>
              <a:lstStyle/>
              <a:p>
                <a:r>
                  <a:rPr lang="en-BE">
                    <a:noFill/>
                  </a:rPr>
                  <a:t> </a:t>
                </a:r>
              </a:p>
            </p:txBody>
          </p:sp>
        </mc:Fallback>
      </mc:AlternateContent>
      <p:cxnSp>
        <p:nvCxnSpPr>
          <p:cNvPr id="98" name="Straight Connector 97">
            <a:extLst>
              <a:ext uri="{FF2B5EF4-FFF2-40B4-BE49-F238E27FC236}">
                <a16:creationId xmlns:a16="http://schemas.microsoft.com/office/drawing/2014/main" id="{C9EAD0A4-C704-4A9E-BBE9-5725DEC7A439}"/>
              </a:ext>
            </a:extLst>
          </p:cNvPr>
          <p:cNvCxnSpPr>
            <a:cxnSpLocks/>
          </p:cNvCxnSpPr>
          <p:nvPr/>
        </p:nvCxnSpPr>
        <p:spPr>
          <a:xfrm flipV="1">
            <a:off x="2011254" y="3091665"/>
            <a:ext cx="1343025" cy="108332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45E12219-9A1A-0C93-5E5A-B9462173D569}"/>
              </a:ext>
            </a:extLst>
          </p:cNvPr>
          <p:cNvCxnSpPr>
            <a:cxnSpLocks/>
          </p:cNvCxnSpPr>
          <p:nvPr/>
        </p:nvCxnSpPr>
        <p:spPr>
          <a:xfrm flipV="1">
            <a:off x="2220268" y="3339447"/>
            <a:ext cx="1343025" cy="108332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265E49E4-CE72-65FA-3012-3EEAA0BB4C32}"/>
              </a:ext>
            </a:extLst>
          </p:cNvPr>
          <p:cNvCxnSpPr>
            <a:cxnSpLocks/>
          </p:cNvCxnSpPr>
          <p:nvPr/>
        </p:nvCxnSpPr>
        <p:spPr>
          <a:xfrm flipV="1">
            <a:off x="2105968" y="3978697"/>
            <a:ext cx="414606" cy="320039"/>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C0557EA1-F852-D45D-B426-0EC214A3F436}"/>
              </a:ext>
            </a:extLst>
          </p:cNvPr>
          <p:cNvCxnSpPr>
            <a:cxnSpLocks/>
          </p:cNvCxnSpPr>
          <p:nvPr/>
        </p:nvCxnSpPr>
        <p:spPr>
          <a:xfrm flipV="1">
            <a:off x="3044180" y="3208786"/>
            <a:ext cx="414606" cy="33176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D3F18009-17ED-D08A-A074-20440875AB80}"/>
              </a:ext>
            </a:extLst>
          </p:cNvPr>
          <p:cNvCxnSpPr>
            <a:cxnSpLocks/>
          </p:cNvCxnSpPr>
          <p:nvPr/>
        </p:nvCxnSpPr>
        <p:spPr>
          <a:xfrm flipH="1" flipV="1">
            <a:off x="2838729" y="3750927"/>
            <a:ext cx="2926350" cy="13516"/>
          </a:xfrm>
          <a:prstGeom prst="line">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38333394-18D1-F6A0-91D9-EB6C95658E99}"/>
              </a:ext>
            </a:extLst>
          </p:cNvPr>
          <p:cNvSpPr txBox="1"/>
          <p:nvPr/>
        </p:nvSpPr>
        <p:spPr>
          <a:xfrm>
            <a:off x="1422004" y="3337178"/>
            <a:ext cx="1079953" cy="646331"/>
          </a:xfrm>
          <a:prstGeom prst="rect">
            <a:avLst/>
          </a:prstGeom>
          <a:noFill/>
        </p:spPr>
        <p:txBody>
          <a:bodyPr wrap="square" rtlCol="0">
            <a:spAutoFit/>
          </a:bodyPr>
          <a:lstStyle/>
          <a:p>
            <a:pPr algn="ctr"/>
            <a:r>
              <a:rPr lang="en-US" b="1" dirty="0"/>
              <a:t>Paul trap</a:t>
            </a:r>
            <a:endParaRPr lang="en-BE" b="1" dirty="0"/>
          </a:p>
        </p:txBody>
      </p:sp>
      <p:sp>
        <p:nvSpPr>
          <p:cNvPr id="113" name="TextBox 112">
            <a:extLst>
              <a:ext uri="{FF2B5EF4-FFF2-40B4-BE49-F238E27FC236}">
                <a16:creationId xmlns:a16="http://schemas.microsoft.com/office/drawing/2014/main" id="{758FD203-79E7-3E63-FCF9-1182C022C9DE}"/>
              </a:ext>
            </a:extLst>
          </p:cNvPr>
          <p:cNvSpPr txBox="1"/>
          <p:nvPr/>
        </p:nvSpPr>
        <p:spPr>
          <a:xfrm>
            <a:off x="4310953" y="3378268"/>
            <a:ext cx="1790898" cy="400110"/>
          </a:xfrm>
          <a:prstGeom prst="rect">
            <a:avLst/>
          </a:prstGeom>
          <a:noFill/>
        </p:spPr>
        <p:txBody>
          <a:bodyPr wrap="square" rtlCol="0">
            <a:spAutoFit/>
          </a:bodyPr>
          <a:lstStyle/>
          <a:p>
            <a:pPr algn="ctr"/>
            <a:r>
              <a:rPr lang="en-US" sz="2000" b="1" dirty="0">
                <a:solidFill>
                  <a:srgbClr val="00B050"/>
                </a:solidFill>
              </a:rPr>
              <a:t>Sr beam</a:t>
            </a:r>
            <a:endParaRPr lang="en-BE" sz="2000" b="1" dirty="0">
              <a:solidFill>
                <a:srgbClr val="00B050"/>
              </a:solidFill>
            </a:endParaRPr>
          </a:p>
        </p:txBody>
      </p:sp>
      <p:cxnSp>
        <p:nvCxnSpPr>
          <p:cNvPr id="114" name="Straight Connector 113">
            <a:extLst>
              <a:ext uri="{FF2B5EF4-FFF2-40B4-BE49-F238E27FC236}">
                <a16:creationId xmlns:a16="http://schemas.microsoft.com/office/drawing/2014/main" id="{41F67F25-7C36-2CD4-A642-B2F0F1F5375B}"/>
              </a:ext>
            </a:extLst>
          </p:cNvPr>
          <p:cNvCxnSpPr>
            <a:cxnSpLocks/>
          </p:cNvCxnSpPr>
          <p:nvPr/>
        </p:nvCxnSpPr>
        <p:spPr>
          <a:xfrm flipH="1" flipV="1">
            <a:off x="2801025" y="3793366"/>
            <a:ext cx="9361" cy="2019037"/>
          </a:xfrm>
          <a:prstGeom prst="line">
            <a:avLst/>
          </a:prstGeom>
          <a:ln w="38100">
            <a:solidFill>
              <a:srgbClr val="8A3AB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697FA513-1127-A9B8-4704-423278C2C107}"/>
              </a:ext>
            </a:extLst>
          </p:cNvPr>
          <p:cNvCxnSpPr>
            <a:cxnSpLocks/>
          </p:cNvCxnSpPr>
          <p:nvPr/>
        </p:nvCxnSpPr>
        <p:spPr>
          <a:xfrm flipV="1">
            <a:off x="2857711" y="3793366"/>
            <a:ext cx="0" cy="2026808"/>
          </a:xfrm>
          <a:prstGeom prst="line">
            <a:avLst/>
          </a:prstGeom>
          <a:ln w="38100">
            <a:solidFill>
              <a:srgbClr val="1FF5F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0D85E346-0F28-2C13-63F9-66AEED93EC74}"/>
              </a:ext>
            </a:extLst>
          </p:cNvPr>
          <p:cNvSpPr txBox="1"/>
          <p:nvPr/>
        </p:nvSpPr>
        <p:spPr>
          <a:xfrm>
            <a:off x="1459122" y="5405785"/>
            <a:ext cx="1369633" cy="400110"/>
          </a:xfrm>
          <a:prstGeom prst="rect">
            <a:avLst/>
          </a:prstGeom>
          <a:noFill/>
        </p:spPr>
        <p:txBody>
          <a:bodyPr wrap="square" rtlCol="0">
            <a:spAutoFit/>
          </a:bodyPr>
          <a:lstStyle/>
          <a:p>
            <a:r>
              <a:rPr lang="en-US" sz="2000" b="1" dirty="0">
                <a:solidFill>
                  <a:srgbClr val="8A3AB6"/>
                </a:solidFill>
              </a:rPr>
              <a:t>405 + </a:t>
            </a:r>
            <a:r>
              <a:rPr lang="en-US" sz="2000" b="1" dirty="0">
                <a:solidFill>
                  <a:srgbClr val="0AD1E6"/>
                </a:solidFill>
              </a:rPr>
              <a:t>461</a:t>
            </a:r>
            <a:endParaRPr lang="en-BE" sz="2000" b="1" dirty="0">
              <a:solidFill>
                <a:srgbClr val="8A3AB6"/>
              </a:solidFill>
            </a:endParaRPr>
          </a:p>
        </p:txBody>
      </p:sp>
      <p:cxnSp>
        <p:nvCxnSpPr>
          <p:cNvPr id="123" name="Straight Connector 122">
            <a:extLst>
              <a:ext uri="{FF2B5EF4-FFF2-40B4-BE49-F238E27FC236}">
                <a16:creationId xmlns:a16="http://schemas.microsoft.com/office/drawing/2014/main" id="{5C841808-D5A4-E9F2-6081-5A64831F7F2A}"/>
              </a:ext>
            </a:extLst>
          </p:cNvPr>
          <p:cNvCxnSpPr>
            <a:cxnSpLocks/>
          </p:cNvCxnSpPr>
          <p:nvPr/>
        </p:nvCxnSpPr>
        <p:spPr>
          <a:xfrm flipH="1" flipV="1">
            <a:off x="2790147" y="1798745"/>
            <a:ext cx="12336" cy="1941750"/>
          </a:xfrm>
          <a:prstGeom prst="line">
            <a:avLst/>
          </a:prstGeom>
          <a:ln w="38100">
            <a:solidFill>
              <a:srgbClr val="0070C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5BE9F55-EF84-6271-71D6-F7C8DA8B6B0F}"/>
              </a:ext>
            </a:extLst>
          </p:cNvPr>
          <p:cNvCxnSpPr>
            <a:cxnSpLocks/>
          </p:cNvCxnSpPr>
          <p:nvPr/>
        </p:nvCxnSpPr>
        <p:spPr>
          <a:xfrm flipV="1">
            <a:off x="2849095" y="1801058"/>
            <a:ext cx="0" cy="1939437"/>
          </a:xfrm>
          <a:prstGeom prst="line">
            <a:avLst/>
          </a:prstGeom>
          <a:ln w="38100">
            <a:solidFill>
              <a:srgbClr val="990033"/>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29" name="TextBox 128">
            <a:extLst>
              <a:ext uri="{FF2B5EF4-FFF2-40B4-BE49-F238E27FC236}">
                <a16:creationId xmlns:a16="http://schemas.microsoft.com/office/drawing/2014/main" id="{01844FE0-067A-4E6C-D1A2-E7711ECCA008}"/>
              </a:ext>
            </a:extLst>
          </p:cNvPr>
          <p:cNvSpPr txBox="1"/>
          <p:nvPr/>
        </p:nvSpPr>
        <p:spPr>
          <a:xfrm>
            <a:off x="2964953" y="1842054"/>
            <a:ext cx="2096886" cy="369332"/>
          </a:xfrm>
          <a:prstGeom prst="rect">
            <a:avLst/>
          </a:prstGeom>
          <a:noFill/>
        </p:spPr>
        <p:txBody>
          <a:bodyPr wrap="square">
            <a:spAutoFit/>
          </a:bodyPr>
          <a:lstStyle/>
          <a:p>
            <a:r>
              <a:rPr lang="en-US" sz="1800" b="1" dirty="0">
                <a:solidFill>
                  <a:srgbClr val="0070C0"/>
                </a:solidFill>
              </a:rPr>
              <a:t>422 + </a:t>
            </a:r>
            <a:r>
              <a:rPr lang="en-US" sz="1800" b="1" dirty="0">
                <a:solidFill>
                  <a:srgbClr val="990033"/>
                </a:solidFill>
              </a:rPr>
              <a:t>1092</a:t>
            </a:r>
            <a:r>
              <a:rPr lang="en-US" sz="1800" b="1" dirty="0">
                <a:solidFill>
                  <a:srgbClr val="0070C0"/>
                </a:solidFill>
              </a:rPr>
              <a:t> </a:t>
            </a:r>
            <a:endParaRPr lang="en-BE" dirty="0"/>
          </a:p>
        </p:txBody>
      </p:sp>
      <p:cxnSp>
        <p:nvCxnSpPr>
          <p:cNvPr id="130" name="Straight Connector 129">
            <a:extLst>
              <a:ext uri="{FF2B5EF4-FFF2-40B4-BE49-F238E27FC236}">
                <a16:creationId xmlns:a16="http://schemas.microsoft.com/office/drawing/2014/main" id="{2CF33485-2B99-E28E-0841-2F0E9235F95F}"/>
              </a:ext>
            </a:extLst>
          </p:cNvPr>
          <p:cNvCxnSpPr>
            <a:cxnSpLocks/>
          </p:cNvCxnSpPr>
          <p:nvPr/>
        </p:nvCxnSpPr>
        <p:spPr>
          <a:xfrm flipH="1" flipV="1">
            <a:off x="1445542" y="2148040"/>
            <a:ext cx="1328792" cy="1599076"/>
          </a:xfrm>
          <a:prstGeom prst="line">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ECE1095A-76B7-6D5D-E97E-5833C3E5D4B5}"/>
              </a:ext>
            </a:extLst>
          </p:cNvPr>
          <p:cNvSpPr txBox="1"/>
          <p:nvPr/>
        </p:nvSpPr>
        <p:spPr>
          <a:xfrm>
            <a:off x="1092036" y="2400332"/>
            <a:ext cx="660400" cy="369332"/>
          </a:xfrm>
          <a:prstGeom prst="rect">
            <a:avLst/>
          </a:prstGeom>
          <a:noFill/>
        </p:spPr>
        <p:txBody>
          <a:bodyPr wrap="square">
            <a:spAutoFit/>
          </a:bodyPr>
          <a:lstStyle/>
          <a:p>
            <a:r>
              <a:rPr lang="en-US" sz="1800" b="1" dirty="0">
                <a:solidFill>
                  <a:srgbClr val="FF0000"/>
                </a:solidFill>
              </a:rPr>
              <a:t>674</a:t>
            </a:r>
            <a:endParaRPr lang="en-BE" dirty="0"/>
          </a:p>
        </p:txBody>
      </p:sp>
      <p:sp>
        <p:nvSpPr>
          <p:cNvPr id="19" name="Footer Placeholder 3">
            <a:extLst>
              <a:ext uri="{FF2B5EF4-FFF2-40B4-BE49-F238E27FC236}">
                <a16:creationId xmlns:a16="http://schemas.microsoft.com/office/drawing/2014/main" id="{627349DA-90A7-E396-7EA4-7C60BA16D445}"/>
              </a:ext>
            </a:extLst>
          </p:cNvPr>
          <p:cNvSpPr>
            <a:spLocks noGrp="1"/>
          </p:cNvSpPr>
          <p:nvPr>
            <p:ph type="ftr" sz="quarter" idx="11"/>
          </p:nvPr>
        </p:nvSpPr>
        <p:spPr>
          <a:xfrm>
            <a:off x="6033600" y="6210000"/>
            <a:ext cx="4993200" cy="648000"/>
          </a:xfrm>
        </p:spPr>
        <p:txBody>
          <a:bodyPr/>
          <a:lstStyle/>
          <a:p>
            <a:r>
              <a:rPr lang="nl-NL" dirty="0" err="1"/>
              <a:t>Institute</a:t>
            </a:r>
            <a:r>
              <a:rPr lang="nl-NL" dirty="0"/>
              <a:t> </a:t>
            </a:r>
            <a:r>
              <a:rPr lang="nl-NL" dirty="0" err="1"/>
              <a:t>for</a:t>
            </a:r>
            <a:r>
              <a:rPr lang="nl-NL" dirty="0"/>
              <a:t> </a:t>
            </a:r>
            <a:r>
              <a:rPr lang="nl-NL" dirty="0" err="1"/>
              <a:t>Nuclear</a:t>
            </a:r>
            <a:r>
              <a:rPr lang="nl-NL" dirty="0"/>
              <a:t> </a:t>
            </a:r>
            <a:r>
              <a:rPr lang="nl-NL" dirty="0" err="1"/>
              <a:t>and</a:t>
            </a:r>
            <a:r>
              <a:rPr lang="nl-NL" dirty="0"/>
              <a:t> </a:t>
            </a:r>
            <a:r>
              <a:rPr lang="nl-NL" dirty="0" err="1"/>
              <a:t>Radiation</a:t>
            </a:r>
            <a:r>
              <a:rPr lang="nl-NL" dirty="0"/>
              <a:t> </a:t>
            </a:r>
            <a:r>
              <a:rPr lang="nl-NL" dirty="0" err="1"/>
              <a:t>Physics</a:t>
            </a:r>
            <a:endParaRPr lang="nl-NL" dirty="0"/>
          </a:p>
        </p:txBody>
      </p:sp>
      <p:sp>
        <p:nvSpPr>
          <p:cNvPr id="4" name="Footer Placeholder 3">
            <a:extLst>
              <a:ext uri="{FF2B5EF4-FFF2-40B4-BE49-F238E27FC236}">
                <a16:creationId xmlns:a16="http://schemas.microsoft.com/office/drawing/2014/main" id="{F3106E87-F37B-7A64-D26E-6CFFFAB77856}"/>
              </a:ext>
            </a:extLst>
          </p:cNvPr>
          <p:cNvSpPr txBox="1">
            <a:spLocks/>
          </p:cNvSpPr>
          <p:nvPr/>
        </p:nvSpPr>
        <p:spPr>
          <a:xfrm>
            <a:off x="4334236" y="6210000"/>
            <a:ext cx="3000570" cy="648000"/>
          </a:xfrm>
          <a:prstGeom prst="rect">
            <a:avLst/>
          </a:prstGeom>
        </p:spPr>
        <p:txBody>
          <a:bodyPr vert="horz" lIns="0" tIns="0" rIns="180000" bIns="0" rtlCol="0" anchor="ctr"/>
          <a:lstStyle>
            <a:defPPr>
              <a:defRPr lang="nl-NL"/>
            </a:defPPr>
            <a:lvl1pPr marL="0" algn="r"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dirty="0" err="1"/>
              <a:t>Mazurian</a:t>
            </a:r>
            <a:r>
              <a:rPr lang="nl-NL" dirty="0"/>
              <a:t> </a:t>
            </a:r>
            <a:r>
              <a:rPr lang="nl-NL" dirty="0" err="1"/>
              <a:t>Lakes</a:t>
            </a:r>
            <a:r>
              <a:rPr lang="nl-NL" dirty="0"/>
              <a:t> Conference on </a:t>
            </a:r>
            <a:r>
              <a:rPr lang="nl-NL" dirty="0" err="1"/>
              <a:t>Physics</a:t>
            </a:r>
            <a:r>
              <a:rPr lang="nl-NL" dirty="0"/>
              <a:t> 2025</a:t>
            </a:r>
          </a:p>
        </p:txBody>
      </p:sp>
    </p:spTree>
    <p:extLst>
      <p:ext uri="{BB962C8B-B14F-4D97-AF65-F5344CB8AC3E}">
        <p14:creationId xmlns:p14="http://schemas.microsoft.com/office/powerpoint/2010/main" val="37762404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B6636-329D-59C7-1B19-85994A779ED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5C13DF4-C1D8-1744-53FC-CD7476A7F2C9}"/>
              </a:ext>
            </a:extLst>
          </p:cNvPr>
          <p:cNvSpPr>
            <a:spLocks noGrp="1"/>
          </p:cNvSpPr>
          <p:nvPr>
            <p:ph type="sldNum" sz="quarter" idx="12"/>
          </p:nvPr>
        </p:nvSpPr>
        <p:spPr/>
        <p:txBody>
          <a:bodyPr/>
          <a:lstStyle/>
          <a:p>
            <a:fld id="{0A297500-7527-634B-90F4-69D0994C32B4}" type="slidenum">
              <a:rPr lang="nl-NL" smtClean="0"/>
              <a:pPr/>
              <a:t>33</a:t>
            </a:fld>
            <a:endParaRPr lang="nl-NL"/>
          </a:p>
        </p:txBody>
      </p:sp>
      <p:sp>
        <p:nvSpPr>
          <p:cNvPr id="14" name="Title 1">
            <a:extLst>
              <a:ext uri="{FF2B5EF4-FFF2-40B4-BE49-F238E27FC236}">
                <a16:creationId xmlns:a16="http://schemas.microsoft.com/office/drawing/2014/main" id="{EA77F7D2-D290-0F10-F200-BAF7B1187751}"/>
              </a:ext>
            </a:extLst>
          </p:cNvPr>
          <p:cNvSpPr>
            <a:spLocks noGrp="1"/>
          </p:cNvSpPr>
          <p:nvPr>
            <p:ph type="title"/>
          </p:nvPr>
        </p:nvSpPr>
        <p:spPr>
          <a:xfrm>
            <a:off x="576000" y="301681"/>
            <a:ext cx="11297232" cy="850464"/>
          </a:xfrm>
        </p:spPr>
        <p:txBody>
          <a:bodyPr>
            <a:noAutofit/>
          </a:bodyPr>
          <a:lstStyle/>
          <a:p>
            <a:r>
              <a:rPr lang="en-US" sz="3200" dirty="0"/>
              <a:t>King Plot Nonlinearities</a:t>
            </a:r>
            <a:endParaRPr lang="nl-NL" sz="3200" dirty="0"/>
          </a:p>
        </p:txBody>
      </p:sp>
      <p:sp>
        <p:nvSpPr>
          <p:cNvPr id="6" name="Footer Placeholder 3">
            <a:extLst>
              <a:ext uri="{FF2B5EF4-FFF2-40B4-BE49-F238E27FC236}">
                <a16:creationId xmlns:a16="http://schemas.microsoft.com/office/drawing/2014/main" id="{02A129E3-5EFD-298F-7D29-C0B44B53FA1C}"/>
              </a:ext>
            </a:extLst>
          </p:cNvPr>
          <p:cNvSpPr txBox="1">
            <a:spLocks/>
          </p:cNvSpPr>
          <p:nvPr/>
        </p:nvSpPr>
        <p:spPr>
          <a:xfrm>
            <a:off x="1244139" y="6210000"/>
            <a:ext cx="4993200" cy="648000"/>
          </a:xfrm>
          <a:prstGeom prst="rect">
            <a:avLst/>
          </a:prstGeom>
        </p:spPr>
        <p:txBody>
          <a:bodyPr vert="horz" lIns="0" tIns="0" rIns="180000" bIns="0" rtlCol="0" anchor="ctr"/>
          <a:lstStyle>
            <a:defPPr>
              <a:defRPr lang="nl-NL"/>
            </a:defPPr>
            <a:lvl1pPr marL="0" algn="r"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nl-NL" dirty="0"/>
              <a:t>Robbe Van Duyse</a:t>
            </a:r>
          </a:p>
        </p:txBody>
      </p:sp>
      <p:sp>
        <p:nvSpPr>
          <p:cNvPr id="19" name="Footer Placeholder 3">
            <a:extLst>
              <a:ext uri="{FF2B5EF4-FFF2-40B4-BE49-F238E27FC236}">
                <a16:creationId xmlns:a16="http://schemas.microsoft.com/office/drawing/2014/main" id="{2CE7E4E7-5219-BEAE-5012-91FFDEB009A0}"/>
              </a:ext>
            </a:extLst>
          </p:cNvPr>
          <p:cNvSpPr>
            <a:spLocks noGrp="1"/>
          </p:cNvSpPr>
          <p:nvPr>
            <p:ph type="ftr" sz="quarter" idx="11"/>
          </p:nvPr>
        </p:nvSpPr>
        <p:spPr>
          <a:xfrm>
            <a:off x="6033600" y="6210000"/>
            <a:ext cx="4993200" cy="648000"/>
          </a:xfrm>
        </p:spPr>
        <p:txBody>
          <a:bodyPr/>
          <a:lstStyle/>
          <a:p>
            <a:r>
              <a:rPr lang="nl-NL" dirty="0" err="1"/>
              <a:t>Institute</a:t>
            </a:r>
            <a:r>
              <a:rPr lang="nl-NL" dirty="0"/>
              <a:t> </a:t>
            </a:r>
            <a:r>
              <a:rPr lang="nl-NL" dirty="0" err="1"/>
              <a:t>for</a:t>
            </a:r>
            <a:r>
              <a:rPr lang="nl-NL" dirty="0"/>
              <a:t> </a:t>
            </a:r>
            <a:r>
              <a:rPr lang="nl-NL" dirty="0" err="1"/>
              <a:t>Nuclear</a:t>
            </a:r>
            <a:r>
              <a:rPr lang="nl-NL" dirty="0"/>
              <a:t> </a:t>
            </a:r>
            <a:r>
              <a:rPr lang="nl-NL" dirty="0" err="1"/>
              <a:t>and</a:t>
            </a:r>
            <a:r>
              <a:rPr lang="nl-NL" dirty="0"/>
              <a:t> </a:t>
            </a:r>
            <a:r>
              <a:rPr lang="nl-NL" dirty="0" err="1"/>
              <a:t>Radiation</a:t>
            </a:r>
            <a:r>
              <a:rPr lang="nl-NL" dirty="0"/>
              <a:t> </a:t>
            </a:r>
            <a:r>
              <a:rPr lang="nl-NL" dirty="0" err="1"/>
              <a:t>Physics</a:t>
            </a:r>
            <a:endParaRPr lang="nl-NL" dirty="0"/>
          </a:p>
        </p:txBody>
      </p:sp>
      <p:sp>
        <p:nvSpPr>
          <p:cNvPr id="2" name="Footer Placeholder 3">
            <a:extLst>
              <a:ext uri="{FF2B5EF4-FFF2-40B4-BE49-F238E27FC236}">
                <a16:creationId xmlns:a16="http://schemas.microsoft.com/office/drawing/2014/main" id="{89E5FB35-BF1F-BE1E-0D0E-3DF6C09DF602}"/>
              </a:ext>
            </a:extLst>
          </p:cNvPr>
          <p:cNvSpPr txBox="1">
            <a:spLocks/>
          </p:cNvSpPr>
          <p:nvPr/>
        </p:nvSpPr>
        <p:spPr>
          <a:xfrm>
            <a:off x="4334236" y="6210000"/>
            <a:ext cx="3000570" cy="648000"/>
          </a:xfrm>
          <a:prstGeom prst="rect">
            <a:avLst/>
          </a:prstGeom>
        </p:spPr>
        <p:txBody>
          <a:bodyPr vert="horz" lIns="0" tIns="0" rIns="180000" bIns="0" rtlCol="0" anchor="ctr"/>
          <a:lstStyle>
            <a:defPPr>
              <a:defRPr lang="nl-NL"/>
            </a:defPPr>
            <a:lvl1pPr marL="0" algn="r"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dirty="0" err="1"/>
              <a:t>Mazurian</a:t>
            </a:r>
            <a:r>
              <a:rPr lang="nl-NL" dirty="0"/>
              <a:t> </a:t>
            </a:r>
            <a:r>
              <a:rPr lang="nl-NL" dirty="0" err="1"/>
              <a:t>Lakes</a:t>
            </a:r>
            <a:r>
              <a:rPr lang="nl-NL" dirty="0"/>
              <a:t> Conference on </a:t>
            </a:r>
            <a:r>
              <a:rPr lang="nl-NL" dirty="0" err="1"/>
              <a:t>Physics</a:t>
            </a:r>
            <a:r>
              <a:rPr lang="nl-NL" dirty="0"/>
              <a:t> 2025</a:t>
            </a:r>
          </a:p>
        </p:txBody>
      </p:sp>
      <p:pic>
        <p:nvPicPr>
          <p:cNvPr id="4" name="Picture 3" descr="A diagram of a line and a line&#10;&#10;AI-generated content may be incorrect.">
            <a:extLst>
              <a:ext uri="{FF2B5EF4-FFF2-40B4-BE49-F238E27FC236}">
                <a16:creationId xmlns:a16="http://schemas.microsoft.com/office/drawing/2014/main" id="{BAB92F89-74F2-CB1B-71EE-C88D4C2AF713}"/>
              </a:ext>
            </a:extLst>
          </p:cNvPr>
          <p:cNvPicPr>
            <a:picLocks noChangeAspect="1"/>
          </p:cNvPicPr>
          <p:nvPr/>
        </p:nvPicPr>
        <p:blipFill>
          <a:blip r:embed="rId3"/>
          <a:stretch>
            <a:fillRect/>
          </a:stretch>
        </p:blipFill>
        <p:spPr>
          <a:xfrm>
            <a:off x="429391" y="1105273"/>
            <a:ext cx="4993200" cy="5041119"/>
          </a:xfrm>
          <a:prstGeom prst="rect">
            <a:avLst/>
          </a:prstGeom>
        </p:spPr>
      </p:pic>
      <p:pic>
        <p:nvPicPr>
          <p:cNvPr id="8" name="Picture 7" descr="A close up of a paper&#10;&#10;AI-generated content may be incorrect.">
            <a:extLst>
              <a:ext uri="{FF2B5EF4-FFF2-40B4-BE49-F238E27FC236}">
                <a16:creationId xmlns:a16="http://schemas.microsoft.com/office/drawing/2014/main" id="{1943F44E-6A7A-E16A-0863-6F14693A4CDC}"/>
              </a:ext>
            </a:extLst>
          </p:cNvPr>
          <p:cNvPicPr>
            <a:picLocks noChangeAspect="1"/>
          </p:cNvPicPr>
          <p:nvPr/>
        </p:nvPicPr>
        <p:blipFill>
          <a:blip r:embed="rId4"/>
          <a:stretch>
            <a:fillRect/>
          </a:stretch>
        </p:blipFill>
        <p:spPr>
          <a:xfrm>
            <a:off x="4810909" y="323714"/>
            <a:ext cx="6951700" cy="1435902"/>
          </a:xfrm>
          <a:prstGeom prst="rect">
            <a:avLst/>
          </a:prstGeom>
        </p:spPr>
      </p:pic>
      <p:pic>
        <p:nvPicPr>
          <p:cNvPr id="3" name="Picture 2" descr="A black outline of a muscle&#10;&#10;AI-generated content may be incorrect.">
            <a:extLst>
              <a:ext uri="{FF2B5EF4-FFF2-40B4-BE49-F238E27FC236}">
                <a16:creationId xmlns:a16="http://schemas.microsoft.com/office/drawing/2014/main" id="{61D8F012-3702-A077-12AD-F6498AA1F9D0}"/>
              </a:ext>
            </a:extLst>
          </p:cNvPr>
          <p:cNvPicPr>
            <a:picLocks noChangeAspect="1"/>
          </p:cNvPicPr>
          <p:nvPr/>
        </p:nvPicPr>
        <p:blipFill>
          <a:blip r:embed="rId5">
            <a:duotone>
              <a:schemeClr val="accent5">
                <a:shade val="45000"/>
                <a:satMod val="135000"/>
              </a:schemeClr>
              <a:prstClr val="white"/>
            </a:duotone>
          </a:blip>
          <a:stretch>
            <a:fillRect/>
          </a:stretch>
        </p:blipFill>
        <p:spPr>
          <a:xfrm>
            <a:off x="10916303" y="5177296"/>
            <a:ext cx="1275697" cy="850465"/>
          </a:xfrm>
          <a:prstGeom prst="rect">
            <a:avLst/>
          </a:prstGeom>
        </p:spPr>
      </p:pic>
    </p:spTree>
    <p:extLst>
      <p:ext uri="{BB962C8B-B14F-4D97-AF65-F5344CB8AC3E}">
        <p14:creationId xmlns:p14="http://schemas.microsoft.com/office/powerpoint/2010/main" val="2761428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F538C-7CB4-04ED-B5B0-0D7FE9EDDFFC}"/>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811078F1-A820-CAF3-CE99-DF429984251D}"/>
                  </a:ext>
                </a:extLst>
              </p:cNvPr>
              <p:cNvSpPr txBox="1"/>
              <p:nvPr/>
            </p:nvSpPr>
            <p:spPr>
              <a:xfrm>
                <a:off x="877249" y="1499038"/>
                <a:ext cx="2922592" cy="564001"/>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BE" sz="2800" b="1" i="1" smtClean="0">
                              <a:solidFill>
                                <a:srgbClr val="2F4D5D"/>
                              </a:solidFill>
                              <a:latin typeface="Cambria Math" panose="02040503050406030204" pitchFamily="18" charset="0"/>
                            </a:rPr>
                          </m:ctrlPr>
                        </m:sSubPr>
                        <m:e>
                          <m:r>
                            <a:rPr lang="en-US" sz="2800" b="1" i="1" smtClean="0">
                              <a:solidFill>
                                <a:srgbClr val="2F4D5D"/>
                              </a:solidFill>
                              <a:latin typeface="Cambria Math" panose="02040503050406030204" pitchFamily="18" charset="0"/>
                            </a:rPr>
                            <m:t>(</m:t>
                          </m:r>
                          <m:acc>
                            <m:accPr>
                              <m:chr m:val="̿"/>
                              <m:ctrlPr>
                                <a:rPr lang="en-BE" sz="2800" b="1" i="1">
                                  <a:solidFill>
                                    <a:srgbClr val="2F4D5D"/>
                                  </a:solidFill>
                                  <a:latin typeface="Cambria Math" panose="02040503050406030204" pitchFamily="18" charset="0"/>
                                </a:rPr>
                              </m:ctrlPr>
                            </m:accPr>
                            <m:e>
                              <m:r>
                                <a:rPr lang="en-BE" sz="2800" b="1" i="1">
                                  <a:solidFill>
                                    <a:srgbClr val="2F4D5D"/>
                                  </a:solidFill>
                                  <a:latin typeface="Cambria Math" panose="02040503050406030204" pitchFamily="18" charset="0"/>
                                </a:rPr>
                                <m:t>𝝂</m:t>
                              </m:r>
                            </m:e>
                          </m:acc>
                        </m:e>
                        <m:sub>
                          <m:r>
                            <a:rPr lang="el-GR" sz="2800" b="1" i="1">
                              <a:latin typeface="Cambria Math" panose="02040503050406030204" pitchFamily="18" charset="0"/>
                            </a:rPr>
                            <m:t>𝜷</m:t>
                          </m:r>
                          <m:r>
                            <a:rPr lang="en-BE" sz="2800" b="1" i="1">
                              <a:solidFill>
                                <a:srgbClr val="2F4D5D"/>
                              </a:solidFill>
                              <a:latin typeface="Cambria Math" panose="02040503050406030204" pitchFamily="18" charset="0"/>
                            </a:rPr>
                            <m:t>𝒊𝒋</m:t>
                          </m:r>
                          <m:r>
                            <a:rPr lang="en-US" sz="2800" b="1" i="1" smtClean="0">
                              <a:solidFill>
                                <a:srgbClr val="2F4D5D"/>
                              </a:solidFill>
                              <a:latin typeface="Cambria Math" panose="02040503050406030204" pitchFamily="18" charset="0"/>
                            </a:rPr>
                            <m:t>          </m:t>
                          </m:r>
                        </m:sub>
                      </m:sSub>
                      <m:r>
                        <a:rPr lang="en-US" sz="2800" b="1" i="1" smtClean="0">
                          <a:solidFill>
                            <a:srgbClr val="2F4D5D"/>
                          </a:solidFill>
                          <a:latin typeface="Cambria Math" panose="02040503050406030204" pitchFamily="18" charset="0"/>
                        </a:rPr>
                        <m:t>, </m:t>
                      </m:r>
                      <m:sSub>
                        <m:sSubPr>
                          <m:ctrlPr>
                            <a:rPr lang="en-BE" sz="2800" i="1">
                              <a:solidFill>
                                <a:srgbClr val="2F4D5D"/>
                              </a:solidFill>
                              <a:latin typeface="Cambria Math" panose="02040503050406030204" pitchFamily="18" charset="0"/>
                            </a:rPr>
                          </m:ctrlPr>
                        </m:sSubPr>
                        <m:e>
                          <m:r>
                            <a:rPr lang="en-US" sz="2800" b="0" i="1" smtClean="0">
                              <a:solidFill>
                                <a:srgbClr val="2F4D5D"/>
                              </a:solidFill>
                              <a:latin typeface="Cambria Math" panose="02040503050406030204" pitchFamily="18" charset="0"/>
                            </a:rPr>
                            <m:t>       </m:t>
                          </m:r>
                          <m:acc>
                            <m:accPr>
                              <m:chr m:val="̿"/>
                              <m:ctrlPr>
                                <a:rPr lang="en-BE" sz="2800" i="1">
                                  <a:solidFill>
                                    <a:srgbClr val="2F4D5D"/>
                                  </a:solidFill>
                                  <a:latin typeface="Cambria Math" panose="02040503050406030204" pitchFamily="18" charset="0"/>
                                </a:rPr>
                              </m:ctrlPr>
                            </m:accPr>
                            <m:e>
                              <m:r>
                                <a:rPr lang="en-BE" sz="2800" b="1" i="1">
                                  <a:solidFill>
                                    <a:srgbClr val="2F4D5D"/>
                                  </a:solidFill>
                                  <a:latin typeface="Cambria Math" panose="02040503050406030204" pitchFamily="18" charset="0"/>
                                </a:rPr>
                                <m:t>𝝂</m:t>
                              </m:r>
                            </m:e>
                          </m:acc>
                        </m:e>
                        <m:sub>
                          <m:r>
                            <a:rPr lang="en-BE" sz="2800" b="1" i="1">
                              <a:solidFill>
                                <a:srgbClr val="2F4D5D"/>
                              </a:solidFill>
                              <a:latin typeface="Cambria Math" panose="02040503050406030204" pitchFamily="18" charset="0"/>
                            </a:rPr>
                            <m:t>𝜶</m:t>
                          </m:r>
                          <m:r>
                            <a:rPr lang="en-BE" sz="2800" b="1" i="1">
                              <a:solidFill>
                                <a:srgbClr val="2F4D5D"/>
                              </a:solidFill>
                              <a:latin typeface="Cambria Math" panose="02040503050406030204" pitchFamily="18" charset="0"/>
                            </a:rPr>
                            <m:t>𝒊𝒋</m:t>
                          </m:r>
                        </m:sub>
                      </m:sSub>
                      <m:r>
                        <a:rPr lang="en-US" sz="2800" b="1" i="1" smtClean="0">
                          <a:solidFill>
                            <a:srgbClr val="2F4D5D"/>
                          </a:solidFill>
                          <a:latin typeface="Cambria Math" panose="02040503050406030204" pitchFamily="18" charset="0"/>
                        </a:rPr>
                        <m:t>)</m:t>
                      </m:r>
                    </m:oMath>
                  </m:oMathPara>
                </a14:m>
                <a:endParaRPr lang="en-US" sz="2800" b="0" i="1" dirty="0">
                  <a:solidFill>
                    <a:srgbClr val="2F4D5D"/>
                  </a:solidFill>
                  <a:latin typeface="Cambria Math" panose="02040503050406030204" pitchFamily="18" charset="0"/>
                </a:endParaRPr>
              </a:p>
            </p:txBody>
          </p:sp>
        </mc:Choice>
        <mc:Fallback xmlns="">
          <p:sp>
            <p:nvSpPr>
              <p:cNvPr id="28" name="TextBox 27">
                <a:extLst>
                  <a:ext uri="{FF2B5EF4-FFF2-40B4-BE49-F238E27FC236}">
                    <a16:creationId xmlns:a16="http://schemas.microsoft.com/office/drawing/2014/main" id="{811078F1-A820-CAF3-CE99-DF429984251D}"/>
                  </a:ext>
                </a:extLst>
              </p:cNvPr>
              <p:cNvSpPr txBox="1">
                <a:spLocks noRot="1" noChangeAspect="1" noMove="1" noResize="1" noEditPoints="1" noAdjustHandles="1" noChangeArrowheads="1" noChangeShapeType="1" noTextEdit="1"/>
              </p:cNvSpPr>
              <p:nvPr/>
            </p:nvSpPr>
            <p:spPr>
              <a:xfrm>
                <a:off x="877249" y="1499038"/>
                <a:ext cx="2922592" cy="564001"/>
              </a:xfrm>
              <a:prstGeom prst="rect">
                <a:avLst/>
              </a:prstGeom>
              <a:blipFill>
                <a:blip r:embed="rId3"/>
                <a:stretch>
                  <a:fillRect/>
                </a:stretch>
              </a:blipFill>
            </p:spPr>
            <p:txBody>
              <a:bodyPr/>
              <a:lstStyle/>
              <a:p>
                <a:r>
                  <a:rPr lang="en-BE">
                    <a:noFill/>
                  </a:rPr>
                  <a:t> </a:t>
                </a:r>
              </a:p>
            </p:txBody>
          </p:sp>
        </mc:Fallback>
      </mc:AlternateContent>
      <p:sp>
        <p:nvSpPr>
          <p:cNvPr id="5" name="Slide Number Placeholder 4">
            <a:extLst>
              <a:ext uri="{FF2B5EF4-FFF2-40B4-BE49-F238E27FC236}">
                <a16:creationId xmlns:a16="http://schemas.microsoft.com/office/drawing/2014/main" id="{C4035FB1-0497-CC55-9C0A-8122939AE539}"/>
              </a:ext>
            </a:extLst>
          </p:cNvPr>
          <p:cNvSpPr>
            <a:spLocks noGrp="1"/>
          </p:cNvSpPr>
          <p:nvPr>
            <p:ph type="sldNum" sz="quarter" idx="12"/>
          </p:nvPr>
        </p:nvSpPr>
        <p:spPr/>
        <p:txBody>
          <a:bodyPr/>
          <a:lstStyle/>
          <a:p>
            <a:fld id="{0A297500-7527-634B-90F4-69D0994C32B4}" type="slidenum">
              <a:rPr lang="nl-NL" smtClean="0"/>
              <a:pPr/>
              <a:t>34</a:t>
            </a:fld>
            <a:endParaRPr lang="nl-NL"/>
          </a:p>
        </p:txBody>
      </p:sp>
      <p:sp>
        <p:nvSpPr>
          <p:cNvPr id="14" name="Title 1">
            <a:extLst>
              <a:ext uri="{FF2B5EF4-FFF2-40B4-BE49-F238E27FC236}">
                <a16:creationId xmlns:a16="http://schemas.microsoft.com/office/drawing/2014/main" id="{E65A3D87-CD2C-6B74-6D59-42A93C6CA587}"/>
              </a:ext>
            </a:extLst>
          </p:cNvPr>
          <p:cNvSpPr>
            <a:spLocks noGrp="1"/>
          </p:cNvSpPr>
          <p:nvPr>
            <p:ph type="title"/>
          </p:nvPr>
        </p:nvSpPr>
        <p:spPr>
          <a:xfrm>
            <a:off x="576000" y="301681"/>
            <a:ext cx="11297232" cy="850464"/>
          </a:xfrm>
        </p:spPr>
        <p:txBody>
          <a:bodyPr>
            <a:noAutofit/>
          </a:bodyPr>
          <a:lstStyle/>
          <a:p>
            <a:r>
              <a:rPr lang="en-US" sz="3200" dirty="0"/>
              <a:t>Precision IS Spectroscopy</a:t>
            </a:r>
            <a:endParaRPr lang="nl-NL" sz="3200" dirty="0"/>
          </a:p>
        </p:txBody>
      </p:sp>
      <p:sp>
        <p:nvSpPr>
          <p:cNvPr id="6" name="Footer Placeholder 3">
            <a:extLst>
              <a:ext uri="{FF2B5EF4-FFF2-40B4-BE49-F238E27FC236}">
                <a16:creationId xmlns:a16="http://schemas.microsoft.com/office/drawing/2014/main" id="{396DC74A-9469-7D32-35B9-AD0EFFB4FC70}"/>
              </a:ext>
            </a:extLst>
          </p:cNvPr>
          <p:cNvSpPr txBox="1">
            <a:spLocks/>
          </p:cNvSpPr>
          <p:nvPr/>
        </p:nvSpPr>
        <p:spPr>
          <a:xfrm>
            <a:off x="1244139" y="6210000"/>
            <a:ext cx="4993200" cy="648000"/>
          </a:xfrm>
          <a:prstGeom prst="rect">
            <a:avLst/>
          </a:prstGeom>
        </p:spPr>
        <p:txBody>
          <a:bodyPr vert="horz" lIns="0" tIns="0" rIns="180000" bIns="0" rtlCol="0" anchor="ctr"/>
          <a:lstStyle>
            <a:defPPr>
              <a:defRPr lang="nl-NL"/>
            </a:defPPr>
            <a:lvl1pPr marL="0" algn="r"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nl-NL" dirty="0"/>
              <a:t>Robbe Van Duyse</a:t>
            </a:r>
          </a:p>
        </p:txBody>
      </p:sp>
      <p:cxnSp>
        <p:nvCxnSpPr>
          <p:cNvPr id="3" name="Straight Arrow Connector 2">
            <a:extLst>
              <a:ext uri="{FF2B5EF4-FFF2-40B4-BE49-F238E27FC236}">
                <a16:creationId xmlns:a16="http://schemas.microsoft.com/office/drawing/2014/main" id="{B35243CF-C244-BF4B-8377-611003B44655}"/>
              </a:ext>
            </a:extLst>
          </p:cNvPr>
          <p:cNvCxnSpPr>
            <a:cxnSpLocks/>
          </p:cNvCxnSpPr>
          <p:nvPr/>
        </p:nvCxnSpPr>
        <p:spPr>
          <a:xfrm flipV="1">
            <a:off x="7865857" y="1000459"/>
            <a:ext cx="14640" cy="2711031"/>
          </a:xfrm>
          <a:prstGeom prst="straightConnector1">
            <a:avLst/>
          </a:prstGeom>
          <a:ln w="5715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BF3507A-70BB-E660-4534-E114C08EE6D7}"/>
              </a:ext>
            </a:extLst>
          </p:cNvPr>
          <p:cNvCxnSpPr>
            <a:cxnSpLocks/>
          </p:cNvCxnSpPr>
          <p:nvPr/>
        </p:nvCxnSpPr>
        <p:spPr>
          <a:xfrm>
            <a:off x="7837593" y="3692861"/>
            <a:ext cx="2899209" cy="0"/>
          </a:xfrm>
          <a:prstGeom prst="straightConnector1">
            <a:avLst/>
          </a:prstGeom>
          <a:ln w="5715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9BFE263-98E3-23D3-9DB6-B47E964302A6}"/>
              </a:ext>
            </a:extLst>
          </p:cNvPr>
          <p:cNvCxnSpPr>
            <a:cxnSpLocks/>
          </p:cNvCxnSpPr>
          <p:nvPr/>
        </p:nvCxnSpPr>
        <p:spPr>
          <a:xfrm flipV="1">
            <a:off x="7837593" y="927864"/>
            <a:ext cx="2821652" cy="254182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525B1C6-F580-3794-09BE-7E8DFFF67212}"/>
              </a:ext>
            </a:extLst>
          </p:cNvPr>
          <p:cNvCxnSpPr>
            <a:cxnSpLocks/>
          </p:cNvCxnSpPr>
          <p:nvPr/>
        </p:nvCxnSpPr>
        <p:spPr>
          <a:xfrm>
            <a:off x="8735780" y="2464460"/>
            <a:ext cx="0" cy="19764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D18A486-296D-B97A-0351-62FFA7E3D41C}"/>
              </a:ext>
            </a:extLst>
          </p:cNvPr>
          <p:cNvCxnSpPr>
            <a:cxnSpLocks/>
          </p:cNvCxnSpPr>
          <p:nvPr/>
        </p:nvCxnSpPr>
        <p:spPr>
          <a:xfrm>
            <a:off x="8637495" y="2568652"/>
            <a:ext cx="19366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70B675D-637B-72B6-E319-B0A4C01DE6BA}"/>
              </a:ext>
            </a:extLst>
          </p:cNvPr>
          <p:cNvCxnSpPr>
            <a:cxnSpLocks/>
          </p:cNvCxnSpPr>
          <p:nvPr/>
        </p:nvCxnSpPr>
        <p:spPr>
          <a:xfrm>
            <a:off x="9153041" y="2322796"/>
            <a:ext cx="0" cy="19764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3178CED-A4A0-9B61-108A-31D0FE862545}"/>
              </a:ext>
            </a:extLst>
          </p:cNvPr>
          <p:cNvCxnSpPr>
            <a:cxnSpLocks/>
          </p:cNvCxnSpPr>
          <p:nvPr/>
        </p:nvCxnSpPr>
        <p:spPr>
          <a:xfrm>
            <a:off x="9054756" y="2426988"/>
            <a:ext cx="19366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E59A4AC-692B-65D2-B3A1-C8C6A95B742F}"/>
              </a:ext>
            </a:extLst>
          </p:cNvPr>
          <p:cNvCxnSpPr>
            <a:cxnSpLocks/>
          </p:cNvCxnSpPr>
          <p:nvPr/>
        </p:nvCxnSpPr>
        <p:spPr>
          <a:xfrm>
            <a:off x="9456809" y="2044190"/>
            <a:ext cx="0" cy="19764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D4D554B-F8AB-2683-AEC4-B752DBAB0D73}"/>
              </a:ext>
            </a:extLst>
          </p:cNvPr>
          <p:cNvCxnSpPr>
            <a:cxnSpLocks/>
          </p:cNvCxnSpPr>
          <p:nvPr/>
        </p:nvCxnSpPr>
        <p:spPr>
          <a:xfrm>
            <a:off x="9358524" y="2148382"/>
            <a:ext cx="19366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B1E60E7-BFA0-CE23-C6B8-66A0A7483572}"/>
              </a:ext>
            </a:extLst>
          </p:cNvPr>
          <p:cNvCxnSpPr>
            <a:cxnSpLocks/>
          </p:cNvCxnSpPr>
          <p:nvPr/>
        </p:nvCxnSpPr>
        <p:spPr>
          <a:xfrm>
            <a:off x="9572884" y="1664267"/>
            <a:ext cx="0" cy="19764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4DC9ED2-C721-545F-E365-29F4D4E54B5D}"/>
              </a:ext>
            </a:extLst>
          </p:cNvPr>
          <p:cNvCxnSpPr>
            <a:cxnSpLocks/>
          </p:cNvCxnSpPr>
          <p:nvPr/>
        </p:nvCxnSpPr>
        <p:spPr>
          <a:xfrm>
            <a:off x="9474599" y="1768459"/>
            <a:ext cx="19366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861DA20-7123-6D3B-1CA8-8EF5DF49A646}"/>
              </a:ext>
            </a:extLst>
          </p:cNvPr>
          <p:cNvCxnSpPr>
            <a:cxnSpLocks/>
          </p:cNvCxnSpPr>
          <p:nvPr/>
        </p:nvCxnSpPr>
        <p:spPr>
          <a:xfrm>
            <a:off x="9847042" y="1381356"/>
            <a:ext cx="0" cy="197648"/>
          </a:xfrm>
          <a:prstGeom prst="line">
            <a:avLst/>
          </a:prstGeom>
          <a:ln w="28575">
            <a:solidFill>
              <a:srgbClr val="1FF5F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F520CB9-620F-3424-1BFB-C9306A6E5454}"/>
              </a:ext>
            </a:extLst>
          </p:cNvPr>
          <p:cNvCxnSpPr>
            <a:cxnSpLocks/>
          </p:cNvCxnSpPr>
          <p:nvPr/>
        </p:nvCxnSpPr>
        <p:spPr>
          <a:xfrm>
            <a:off x="9748757" y="1485548"/>
            <a:ext cx="193663" cy="0"/>
          </a:xfrm>
          <a:prstGeom prst="line">
            <a:avLst/>
          </a:prstGeom>
          <a:ln w="28575">
            <a:solidFill>
              <a:srgbClr val="1FF5F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193BF52-A66A-243C-C137-FA0AD3028AE7}"/>
              </a:ext>
            </a:extLst>
          </p:cNvPr>
          <p:cNvCxnSpPr>
            <a:cxnSpLocks/>
          </p:cNvCxnSpPr>
          <p:nvPr/>
        </p:nvCxnSpPr>
        <p:spPr>
          <a:xfrm>
            <a:off x="10193105" y="1171806"/>
            <a:ext cx="0" cy="197648"/>
          </a:xfrm>
          <a:prstGeom prst="line">
            <a:avLst/>
          </a:prstGeom>
          <a:ln w="28575">
            <a:solidFill>
              <a:srgbClr val="1FF5F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3D57E83-187E-6966-8C7B-E7A137F99DB1}"/>
              </a:ext>
            </a:extLst>
          </p:cNvPr>
          <p:cNvCxnSpPr>
            <a:cxnSpLocks/>
          </p:cNvCxnSpPr>
          <p:nvPr/>
        </p:nvCxnSpPr>
        <p:spPr>
          <a:xfrm>
            <a:off x="10094820" y="1275998"/>
            <a:ext cx="193663" cy="0"/>
          </a:xfrm>
          <a:prstGeom prst="line">
            <a:avLst/>
          </a:prstGeom>
          <a:ln w="28575">
            <a:solidFill>
              <a:srgbClr val="1FF5F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5C65009-5D6A-05CF-49D4-59C4288F0D5E}"/>
              </a:ext>
            </a:extLst>
          </p:cNvPr>
          <p:cNvCxnSpPr>
            <a:cxnSpLocks/>
          </p:cNvCxnSpPr>
          <p:nvPr/>
        </p:nvCxnSpPr>
        <p:spPr>
          <a:xfrm>
            <a:off x="10489980" y="1067614"/>
            <a:ext cx="0" cy="197648"/>
          </a:xfrm>
          <a:prstGeom prst="line">
            <a:avLst/>
          </a:prstGeom>
          <a:ln w="28575">
            <a:solidFill>
              <a:srgbClr val="1FF5F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2AA5C5A-A099-6FAD-5BC7-7BBA9296F17D}"/>
              </a:ext>
            </a:extLst>
          </p:cNvPr>
          <p:cNvCxnSpPr>
            <a:cxnSpLocks/>
          </p:cNvCxnSpPr>
          <p:nvPr/>
        </p:nvCxnSpPr>
        <p:spPr>
          <a:xfrm>
            <a:off x="10391695" y="1171806"/>
            <a:ext cx="193663" cy="0"/>
          </a:xfrm>
          <a:prstGeom prst="line">
            <a:avLst/>
          </a:prstGeom>
          <a:ln w="28575">
            <a:solidFill>
              <a:srgbClr val="1FF5F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427AFFD-CB5B-4CCF-36C5-9F6428E726C8}"/>
              </a:ext>
            </a:extLst>
          </p:cNvPr>
          <p:cNvCxnSpPr>
            <a:cxnSpLocks/>
          </p:cNvCxnSpPr>
          <p:nvPr/>
        </p:nvCxnSpPr>
        <p:spPr>
          <a:xfrm>
            <a:off x="10563867" y="817476"/>
            <a:ext cx="0" cy="197648"/>
          </a:xfrm>
          <a:prstGeom prst="line">
            <a:avLst/>
          </a:prstGeom>
          <a:ln w="28575">
            <a:solidFill>
              <a:srgbClr val="1FF5F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806D492-5B5E-3866-89F5-34FB0436768F}"/>
              </a:ext>
            </a:extLst>
          </p:cNvPr>
          <p:cNvCxnSpPr>
            <a:cxnSpLocks/>
          </p:cNvCxnSpPr>
          <p:nvPr/>
        </p:nvCxnSpPr>
        <p:spPr>
          <a:xfrm>
            <a:off x="10465582" y="921668"/>
            <a:ext cx="193663" cy="0"/>
          </a:xfrm>
          <a:prstGeom prst="line">
            <a:avLst/>
          </a:prstGeom>
          <a:ln w="28575">
            <a:solidFill>
              <a:srgbClr val="1FF5F5"/>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F9686AC-6A38-FE0E-5A6D-0317C7DB3E5A}"/>
              </a:ext>
            </a:extLst>
          </p:cNvPr>
          <p:cNvCxnSpPr>
            <a:cxnSpLocks/>
          </p:cNvCxnSpPr>
          <p:nvPr/>
        </p:nvCxnSpPr>
        <p:spPr>
          <a:xfrm>
            <a:off x="8599267" y="2791056"/>
            <a:ext cx="0" cy="197648"/>
          </a:xfrm>
          <a:prstGeom prst="line">
            <a:avLst/>
          </a:prstGeom>
          <a:ln w="28575">
            <a:solidFill>
              <a:srgbClr val="1FF5F5"/>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7DB7845-92D7-696E-C174-5E71BBE387FE}"/>
              </a:ext>
            </a:extLst>
          </p:cNvPr>
          <p:cNvCxnSpPr>
            <a:cxnSpLocks/>
          </p:cNvCxnSpPr>
          <p:nvPr/>
        </p:nvCxnSpPr>
        <p:spPr>
          <a:xfrm>
            <a:off x="8500982" y="2895248"/>
            <a:ext cx="193663" cy="0"/>
          </a:xfrm>
          <a:prstGeom prst="line">
            <a:avLst/>
          </a:prstGeom>
          <a:ln w="28575">
            <a:solidFill>
              <a:srgbClr val="1FF5F5"/>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EC201FB-E12A-9603-C250-3CA7ADF0F09A}"/>
              </a:ext>
            </a:extLst>
          </p:cNvPr>
          <p:cNvCxnSpPr>
            <a:cxnSpLocks/>
          </p:cNvCxnSpPr>
          <p:nvPr/>
        </p:nvCxnSpPr>
        <p:spPr>
          <a:xfrm>
            <a:off x="8275417" y="2876781"/>
            <a:ext cx="0" cy="197648"/>
          </a:xfrm>
          <a:prstGeom prst="line">
            <a:avLst/>
          </a:prstGeom>
          <a:ln w="28575">
            <a:solidFill>
              <a:srgbClr val="1FF5F5"/>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59EA8B6-C036-0EFC-5637-7F1CA3B8F107}"/>
              </a:ext>
            </a:extLst>
          </p:cNvPr>
          <p:cNvCxnSpPr>
            <a:cxnSpLocks/>
          </p:cNvCxnSpPr>
          <p:nvPr/>
        </p:nvCxnSpPr>
        <p:spPr>
          <a:xfrm>
            <a:off x="8177132" y="2980973"/>
            <a:ext cx="193663" cy="0"/>
          </a:xfrm>
          <a:prstGeom prst="line">
            <a:avLst/>
          </a:prstGeom>
          <a:ln w="28575">
            <a:solidFill>
              <a:srgbClr val="1FF5F5"/>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2561425-87D6-7742-CA9C-8288177F553A}"/>
              </a:ext>
            </a:extLst>
          </p:cNvPr>
          <p:cNvCxnSpPr>
            <a:cxnSpLocks/>
          </p:cNvCxnSpPr>
          <p:nvPr/>
        </p:nvCxnSpPr>
        <p:spPr>
          <a:xfrm>
            <a:off x="8122039" y="3195124"/>
            <a:ext cx="0" cy="197648"/>
          </a:xfrm>
          <a:prstGeom prst="line">
            <a:avLst/>
          </a:prstGeom>
          <a:ln w="28575">
            <a:solidFill>
              <a:srgbClr val="1FF5F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4D24E0C-3BDB-BC73-A8EF-41262931F030}"/>
              </a:ext>
            </a:extLst>
          </p:cNvPr>
          <p:cNvCxnSpPr>
            <a:cxnSpLocks/>
          </p:cNvCxnSpPr>
          <p:nvPr/>
        </p:nvCxnSpPr>
        <p:spPr>
          <a:xfrm>
            <a:off x="8023754" y="3299316"/>
            <a:ext cx="193663" cy="0"/>
          </a:xfrm>
          <a:prstGeom prst="line">
            <a:avLst/>
          </a:prstGeom>
          <a:ln w="28575">
            <a:solidFill>
              <a:srgbClr val="1FF5F5"/>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F9060C6-3438-3BAE-37F6-317854E7EB21}"/>
              </a:ext>
            </a:extLst>
          </p:cNvPr>
          <p:cNvSpPr txBox="1"/>
          <p:nvPr/>
        </p:nvSpPr>
        <p:spPr>
          <a:xfrm>
            <a:off x="2173632" y="2009616"/>
            <a:ext cx="2663573" cy="461665"/>
          </a:xfrm>
          <a:prstGeom prst="rect">
            <a:avLst/>
          </a:prstGeom>
          <a:noFill/>
        </p:spPr>
        <p:txBody>
          <a:bodyPr wrap="square" rtlCol="0">
            <a:spAutoFit/>
          </a:bodyPr>
          <a:lstStyle/>
          <a:p>
            <a:pPr algn="ctr"/>
            <a:r>
              <a:rPr lang="en-US" sz="2400" i="1" dirty="0">
                <a:solidFill>
                  <a:srgbClr val="C00000"/>
                </a:solidFill>
              </a:rPr>
              <a:t>Field + mass shift</a:t>
            </a:r>
            <a:endParaRPr lang="en-BE" sz="2400" i="1" dirty="0">
              <a:solidFill>
                <a:srgbClr val="C00000"/>
              </a:solidFill>
            </a:endParaRPr>
          </a:p>
        </p:txBody>
      </p:sp>
      <p:sp>
        <p:nvSpPr>
          <p:cNvPr id="2" name="Footer Placeholder 3">
            <a:extLst>
              <a:ext uri="{FF2B5EF4-FFF2-40B4-BE49-F238E27FC236}">
                <a16:creationId xmlns:a16="http://schemas.microsoft.com/office/drawing/2014/main" id="{1ADDB915-6553-C6FF-9EC8-09A05DA8145A}"/>
              </a:ext>
            </a:extLst>
          </p:cNvPr>
          <p:cNvSpPr>
            <a:spLocks noGrp="1"/>
          </p:cNvSpPr>
          <p:nvPr>
            <p:ph type="ftr" sz="quarter" idx="11"/>
          </p:nvPr>
        </p:nvSpPr>
        <p:spPr>
          <a:xfrm>
            <a:off x="6033600" y="6210000"/>
            <a:ext cx="4993200" cy="648000"/>
          </a:xfrm>
        </p:spPr>
        <p:txBody>
          <a:bodyPr/>
          <a:lstStyle/>
          <a:p>
            <a:r>
              <a:rPr lang="nl-NL" dirty="0" err="1"/>
              <a:t>Institute</a:t>
            </a:r>
            <a:r>
              <a:rPr lang="nl-NL" dirty="0"/>
              <a:t> </a:t>
            </a:r>
            <a:r>
              <a:rPr lang="nl-NL" dirty="0" err="1"/>
              <a:t>for</a:t>
            </a:r>
            <a:r>
              <a:rPr lang="nl-NL" dirty="0"/>
              <a:t> </a:t>
            </a:r>
            <a:r>
              <a:rPr lang="nl-NL" dirty="0" err="1"/>
              <a:t>Nuclear</a:t>
            </a:r>
            <a:r>
              <a:rPr lang="nl-NL" dirty="0"/>
              <a:t> </a:t>
            </a:r>
            <a:r>
              <a:rPr lang="nl-NL" dirty="0" err="1"/>
              <a:t>and</a:t>
            </a:r>
            <a:r>
              <a:rPr lang="nl-NL" dirty="0"/>
              <a:t> </a:t>
            </a:r>
            <a:r>
              <a:rPr lang="nl-NL" dirty="0" err="1"/>
              <a:t>Radiation</a:t>
            </a:r>
            <a:r>
              <a:rPr lang="nl-NL" dirty="0"/>
              <a:t> </a:t>
            </a:r>
            <a:r>
              <a:rPr lang="nl-NL" dirty="0" err="1"/>
              <a:t>Physics</a:t>
            </a:r>
            <a:endParaRPr lang="nl-NL" dirty="0"/>
          </a:p>
        </p:txBody>
      </p:sp>
      <p:sp>
        <p:nvSpPr>
          <p:cNvPr id="25" name="Footer Placeholder 3">
            <a:extLst>
              <a:ext uri="{FF2B5EF4-FFF2-40B4-BE49-F238E27FC236}">
                <a16:creationId xmlns:a16="http://schemas.microsoft.com/office/drawing/2014/main" id="{2CB416B7-0889-311D-206C-D4548790C18B}"/>
              </a:ext>
            </a:extLst>
          </p:cNvPr>
          <p:cNvSpPr txBox="1">
            <a:spLocks/>
          </p:cNvSpPr>
          <p:nvPr/>
        </p:nvSpPr>
        <p:spPr>
          <a:xfrm>
            <a:off x="4334236" y="6210000"/>
            <a:ext cx="3000570" cy="648000"/>
          </a:xfrm>
          <a:prstGeom prst="rect">
            <a:avLst/>
          </a:prstGeom>
        </p:spPr>
        <p:txBody>
          <a:bodyPr vert="horz" lIns="0" tIns="0" rIns="180000" bIns="0" rtlCol="0" anchor="ctr"/>
          <a:lstStyle>
            <a:defPPr>
              <a:defRPr lang="nl-NL"/>
            </a:defPPr>
            <a:lvl1pPr marL="0" algn="r"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dirty="0" err="1"/>
              <a:t>Mazurian</a:t>
            </a:r>
            <a:r>
              <a:rPr lang="nl-NL" dirty="0"/>
              <a:t> </a:t>
            </a:r>
            <a:r>
              <a:rPr lang="nl-NL" dirty="0" err="1"/>
              <a:t>Lakes</a:t>
            </a:r>
            <a:r>
              <a:rPr lang="nl-NL" dirty="0"/>
              <a:t> Conference on </a:t>
            </a:r>
            <a:r>
              <a:rPr lang="nl-NL" dirty="0" err="1"/>
              <a:t>Physics</a:t>
            </a:r>
            <a:r>
              <a:rPr lang="nl-NL" dirty="0"/>
              <a:t> 2025</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B0597830-63D6-F74E-6CE6-D97D85399C2E}"/>
                  </a:ext>
                </a:extLst>
              </p:cNvPr>
              <p:cNvSpPr txBox="1"/>
              <p:nvPr/>
            </p:nvSpPr>
            <p:spPr>
              <a:xfrm>
                <a:off x="918051" y="2805376"/>
                <a:ext cx="6094268" cy="112178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BE" sz="2800" b="0" i="0" smtClean="0">
                          <a:solidFill>
                            <a:srgbClr val="2F4D5D"/>
                          </a:solidFill>
                          <a:latin typeface="Cambria Math" panose="02040503050406030204" pitchFamily="18" charset="0"/>
                        </a:rPr>
                        <m:t>+ </m:t>
                      </m:r>
                      <m:sSubSup>
                        <m:sSubSupPr>
                          <m:ctrlPr>
                            <a:rPr lang="en-BE" sz="2800" i="1">
                              <a:solidFill>
                                <a:srgbClr val="2F4D5D"/>
                              </a:solidFill>
                              <a:latin typeface="Cambria Math" panose="02040503050406030204" pitchFamily="18" charset="0"/>
                            </a:rPr>
                          </m:ctrlPr>
                        </m:sSubSupPr>
                        <m:e>
                          <m:r>
                            <a:rPr lang="en-BE" sz="2800" b="0" i="1">
                              <a:solidFill>
                                <a:srgbClr val="2F4D5D"/>
                              </a:solidFill>
                              <a:latin typeface="Cambria Math" panose="02040503050406030204" pitchFamily="18" charset="0"/>
                            </a:rPr>
                            <m:t>𝐺</m:t>
                          </m:r>
                        </m:e>
                        <m:sub>
                          <m:r>
                            <a:rPr lang="el-GR" sz="2800" b="0" i="1">
                              <a:latin typeface="Cambria Math" panose="02040503050406030204" pitchFamily="18" charset="0"/>
                            </a:rPr>
                            <m:t>𝛽</m:t>
                          </m:r>
                          <m:r>
                            <a:rPr lang="en-BE" sz="2800" b="0" i="1">
                              <a:solidFill>
                                <a:srgbClr val="2F4D5D"/>
                              </a:solidFill>
                              <a:latin typeface="Cambria Math" panose="02040503050406030204" pitchFamily="18" charset="0"/>
                            </a:rPr>
                            <m:t>𝛼</m:t>
                          </m:r>
                        </m:sub>
                        <m:sup>
                          <m:d>
                            <m:dPr>
                              <m:ctrlPr>
                                <a:rPr lang="en-BE" sz="2800" i="1">
                                  <a:solidFill>
                                    <a:srgbClr val="2F4D5D"/>
                                  </a:solidFill>
                                  <a:latin typeface="Cambria Math" panose="02040503050406030204" pitchFamily="18" charset="0"/>
                                </a:rPr>
                              </m:ctrlPr>
                            </m:dPr>
                            <m:e>
                              <m:r>
                                <a:rPr lang="en-BE" sz="2800" b="0" i="0">
                                  <a:solidFill>
                                    <a:srgbClr val="2F4D5D"/>
                                  </a:solidFill>
                                  <a:latin typeface="Cambria Math" panose="02040503050406030204" pitchFamily="18" charset="0"/>
                                </a:rPr>
                                <m:t>2</m:t>
                              </m:r>
                            </m:e>
                          </m:d>
                        </m:sup>
                      </m:sSubSup>
                      <m:sSub>
                        <m:sSubPr>
                          <m:ctrlPr>
                            <a:rPr lang="en-BE" sz="2800" i="1">
                              <a:solidFill>
                                <a:srgbClr val="2F4D5D"/>
                              </a:solidFill>
                              <a:latin typeface="Cambria Math" panose="02040503050406030204" pitchFamily="18" charset="0"/>
                            </a:rPr>
                          </m:ctrlPr>
                        </m:sSubPr>
                        <m:e>
                          <m:acc>
                            <m:accPr>
                              <m:chr m:val="̿"/>
                              <m:ctrlPr>
                                <a:rPr lang="en-BE" sz="2800" i="1">
                                  <a:solidFill>
                                    <a:srgbClr val="2F4D5D"/>
                                  </a:solidFill>
                                  <a:latin typeface="Cambria Math" panose="02040503050406030204" pitchFamily="18" charset="0"/>
                                </a:rPr>
                              </m:ctrlPr>
                            </m:accPr>
                            <m:e>
                              <m:d>
                                <m:dPr>
                                  <m:begChr m:val="["/>
                                  <m:endChr m:val="]"/>
                                  <m:ctrlPr>
                                    <a:rPr lang="en-BE" sz="2800" i="1">
                                      <a:solidFill>
                                        <a:srgbClr val="2F4D5D"/>
                                      </a:solidFill>
                                      <a:latin typeface="Cambria Math" panose="02040503050406030204" pitchFamily="18" charset="0"/>
                                    </a:rPr>
                                  </m:ctrlPr>
                                </m:dPr>
                                <m:e>
                                  <m:sSup>
                                    <m:sSupPr>
                                      <m:ctrlPr>
                                        <a:rPr lang="en-BE" sz="2800" i="1">
                                          <a:solidFill>
                                            <a:srgbClr val="2F4D5D"/>
                                          </a:solidFill>
                                          <a:latin typeface="Cambria Math" panose="02040503050406030204" pitchFamily="18" charset="0"/>
                                        </a:rPr>
                                      </m:ctrlPr>
                                    </m:sSupPr>
                                    <m:e>
                                      <m:r>
                                        <a:rPr lang="en-BE" sz="2800" b="0" i="1">
                                          <a:solidFill>
                                            <a:srgbClr val="2F4D5D"/>
                                          </a:solidFill>
                                          <a:latin typeface="Cambria Math" panose="02040503050406030204" pitchFamily="18" charset="0"/>
                                        </a:rPr>
                                        <m:t>𝛿</m:t>
                                      </m:r>
                                      <m:r>
                                        <a:rPr lang="en-BE" sz="2800" b="0" i="0">
                                          <a:solidFill>
                                            <a:srgbClr val="2F4D5D"/>
                                          </a:solidFill>
                                          <a:latin typeface="Cambria Math" panose="02040503050406030204" pitchFamily="18" charset="0"/>
                                        </a:rPr>
                                        <m:t>‹</m:t>
                                      </m:r>
                                      <m:sSup>
                                        <m:sSupPr>
                                          <m:ctrlPr>
                                            <a:rPr lang="en-BE" sz="2800" i="1">
                                              <a:solidFill>
                                                <a:srgbClr val="2F4D5D"/>
                                              </a:solidFill>
                                              <a:latin typeface="Cambria Math" panose="02040503050406030204" pitchFamily="18" charset="0"/>
                                            </a:rPr>
                                          </m:ctrlPr>
                                        </m:sSupPr>
                                        <m:e>
                                          <m:r>
                                            <a:rPr lang="en-BE" sz="2800" b="0" i="1">
                                              <a:solidFill>
                                                <a:srgbClr val="2F4D5D"/>
                                              </a:solidFill>
                                              <a:latin typeface="Cambria Math" panose="02040503050406030204" pitchFamily="18" charset="0"/>
                                            </a:rPr>
                                            <m:t>𝑟</m:t>
                                          </m:r>
                                        </m:e>
                                        <m:sup>
                                          <m:r>
                                            <a:rPr lang="en-BE" sz="2800" b="0" i="0">
                                              <a:solidFill>
                                                <a:srgbClr val="2F4D5D"/>
                                              </a:solidFill>
                                              <a:latin typeface="Cambria Math" panose="02040503050406030204" pitchFamily="18" charset="0"/>
                                            </a:rPr>
                                            <m:t>2</m:t>
                                          </m:r>
                                        </m:sup>
                                      </m:sSup>
                                      <m:r>
                                        <a:rPr lang="en-BE" sz="2800" b="0" i="0">
                                          <a:solidFill>
                                            <a:srgbClr val="2F4D5D"/>
                                          </a:solidFill>
                                          <a:latin typeface="Cambria Math" panose="02040503050406030204" pitchFamily="18" charset="0"/>
                                        </a:rPr>
                                        <m:t>›</m:t>
                                      </m:r>
                                    </m:e>
                                    <m:sup>
                                      <m:r>
                                        <a:rPr lang="en-BE" sz="2800" b="0" i="0">
                                          <a:solidFill>
                                            <a:srgbClr val="2F4D5D"/>
                                          </a:solidFill>
                                          <a:latin typeface="Cambria Math" panose="02040503050406030204" pitchFamily="18" charset="0"/>
                                        </a:rPr>
                                        <m:t>2</m:t>
                                      </m:r>
                                    </m:sup>
                                  </m:sSup>
                                </m:e>
                              </m:d>
                            </m:e>
                          </m:acc>
                        </m:e>
                        <m:sub>
                          <m:r>
                            <a:rPr lang="en-BE" sz="2800" b="0" i="1">
                              <a:solidFill>
                                <a:srgbClr val="2F4D5D"/>
                              </a:solidFill>
                              <a:latin typeface="Cambria Math" panose="02040503050406030204" pitchFamily="18" charset="0"/>
                            </a:rPr>
                            <m:t>𝑖𝑗</m:t>
                          </m:r>
                        </m:sub>
                      </m:sSub>
                      <m:r>
                        <a:rPr lang="en-BE" sz="2800" b="0" i="0">
                          <a:solidFill>
                            <a:srgbClr val="2F4D5D"/>
                          </a:solidFill>
                          <a:latin typeface="Cambria Math" panose="02040503050406030204" pitchFamily="18" charset="0"/>
                        </a:rPr>
                        <m:t>+ </m:t>
                      </m:r>
                      <m:sSubSup>
                        <m:sSubSupPr>
                          <m:ctrlPr>
                            <a:rPr lang="en-BE" sz="2800" i="1">
                              <a:solidFill>
                                <a:srgbClr val="2F4D5D"/>
                              </a:solidFill>
                              <a:latin typeface="Cambria Math" panose="02040503050406030204" pitchFamily="18" charset="0"/>
                            </a:rPr>
                          </m:ctrlPr>
                        </m:sSubSupPr>
                        <m:e>
                          <m:r>
                            <a:rPr lang="en-BE" sz="2800" b="0" i="1">
                              <a:solidFill>
                                <a:srgbClr val="2F4D5D"/>
                              </a:solidFill>
                              <a:latin typeface="Cambria Math" panose="02040503050406030204" pitchFamily="18" charset="0"/>
                            </a:rPr>
                            <m:t>𝐺</m:t>
                          </m:r>
                        </m:e>
                        <m:sub>
                          <m:r>
                            <a:rPr lang="el-GR" sz="2800" b="0" i="1">
                              <a:latin typeface="Cambria Math" panose="02040503050406030204" pitchFamily="18" charset="0"/>
                            </a:rPr>
                            <m:t>𝛽</m:t>
                          </m:r>
                          <m:r>
                            <a:rPr lang="en-BE" sz="2800" b="0" i="1">
                              <a:solidFill>
                                <a:srgbClr val="2F4D5D"/>
                              </a:solidFill>
                              <a:latin typeface="Cambria Math" panose="02040503050406030204" pitchFamily="18" charset="0"/>
                            </a:rPr>
                            <m:t>𝛼</m:t>
                          </m:r>
                        </m:sub>
                        <m:sup>
                          <m:d>
                            <m:dPr>
                              <m:ctrlPr>
                                <a:rPr lang="en-BE" sz="2800" i="1">
                                  <a:solidFill>
                                    <a:srgbClr val="2F4D5D"/>
                                  </a:solidFill>
                                  <a:latin typeface="Cambria Math" panose="02040503050406030204" pitchFamily="18" charset="0"/>
                                </a:rPr>
                              </m:ctrlPr>
                            </m:dPr>
                            <m:e>
                              <m:r>
                                <a:rPr lang="en-BE" sz="2800" b="0" i="0">
                                  <a:solidFill>
                                    <a:srgbClr val="2F4D5D"/>
                                  </a:solidFill>
                                  <a:latin typeface="Cambria Math" panose="02040503050406030204" pitchFamily="18" charset="0"/>
                                </a:rPr>
                                <m:t>4</m:t>
                              </m:r>
                            </m:e>
                          </m:d>
                        </m:sup>
                      </m:sSubSup>
                      <m:sSub>
                        <m:sSubPr>
                          <m:ctrlPr>
                            <a:rPr lang="en-BE" sz="2800" i="1">
                              <a:solidFill>
                                <a:srgbClr val="2F4D5D"/>
                              </a:solidFill>
                              <a:latin typeface="Cambria Math" panose="02040503050406030204" pitchFamily="18" charset="0"/>
                            </a:rPr>
                          </m:ctrlPr>
                        </m:sSubPr>
                        <m:e>
                          <m:acc>
                            <m:accPr>
                              <m:chr m:val="̿"/>
                              <m:ctrlPr>
                                <a:rPr lang="en-BE" sz="2800" i="1">
                                  <a:solidFill>
                                    <a:srgbClr val="2F4D5D"/>
                                  </a:solidFill>
                                  <a:latin typeface="Cambria Math" panose="02040503050406030204" pitchFamily="18" charset="0"/>
                                </a:rPr>
                              </m:ctrlPr>
                            </m:accPr>
                            <m:e>
                              <m:r>
                                <a:rPr lang="en-BE" sz="2800" b="0" i="1">
                                  <a:solidFill>
                                    <a:srgbClr val="2F4D5D"/>
                                  </a:solidFill>
                                  <a:latin typeface="Cambria Math" panose="02040503050406030204" pitchFamily="18" charset="0"/>
                                </a:rPr>
                                <m:t>𝛿</m:t>
                              </m:r>
                              <m:r>
                                <a:rPr lang="en-BE" sz="2800" b="0" i="0">
                                  <a:solidFill>
                                    <a:srgbClr val="2F4D5D"/>
                                  </a:solidFill>
                                  <a:latin typeface="Cambria Math" panose="02040503050406030204" pitchFamily="18" charset="0"/>
                                </a:rPr>
                                <m:t>‹</m:t>
                              </m:r>
                              <m:sSup>
                                <m:sSupPr>
                                  <m:ctrlPr>
                                    <a:rPr lang="en-BE" sz="2800" i="1">
                                      <a:solidFill>
                                        <a:srgbClr val="2F4D5D"/>
                                      </a:solidFill>
                                      <a:latin typeface="Cambria Math" panose="02040503050406030204" pitchFamily="18" charset="0"/>
                                    </a:rPr>
                                  </m:ctrlPr>
                                </m:sSupPr>
                                <m:e>
                                  <m:r>
                                    <a:rPr lang="en-BE" sz="2800" b="0" i="1">
                                      <a:solidFill>
                                        <a:srgbClr val="2F4D5D"/>
                                      </a:solidFill>
                                      <a:latin typeface="Cambria Math" panose="02040503050406030204" pitchFamily="18" charset="0"/>
                                    </a:rPr>
                                    <m:t>𝑟</m:t>
                                  </m:r>
                                </m:e>
                                <m:sup>
                                  <m:r>
                                    <a:rPr lang="en-BE" sz="2800" b="0" i="0">
                                      <a:solidFill>
                                        <a:srgbClr val="2F4D5D"/>
                                      </a:solidFill>
                                      <a:latin typeface="Cambria Math" panose="02040503050406030204" pitchFamily="18" charset="0"/>
                                    </a:rPr>
                                    <m:t>4</m:t>
                                  </m:r>
                                </m:sup>
                              </m:sSup>
                              <m:r>
                                <a:rPr lang="en-BE" sz="2800" b="0" i="0">
                                  <a:solidFill>
                                    <a:srgbClr val="2F4D5D"/>
                                  </a:solidFill>
                                  <a:latin typeface="Cambria Math" panose="02040503050406030204" pitchFamily="18" charset="0"/>
                                </a:rPr>
                                <m:t>›</m:t>
                              </m:r>
                            </m:e>
                          </m:acc>
                        </m:e>
                        <m:sub>
                          <m:r>
                            <a:rPr lang="en-BE" sz="2800" b="0" i="1">
                              <a:solidFill>
                                <a:srgbClr val="2F4D5D"/>
                              </a:solidFill>
                              <a:latin typeface="Cambria Math" panose="02040503050406030204" pitchFamily="18" charset="0"/>
                            </a:rPr>
                            <m:t>𝑖𝑗</m:t>
                          </m:r>
                        </m:sub>
                      </m:sSub>
                      <m:r>
                        <a:rPr lang="en-US" sz="2800" b="0" i="0" smtClean="0">
                          <a:solidFill>
                            <a:srgbClr val="2F4D5D"/>
                          </a:solidFill>
                          <a:latin typeface="Cambria Math" panose="02040503050406030204" pitchFamily="18" charset="0"/>
                        </a:rPr>
                        <m:t>+</m:t>
                      </m:r>
                      <m:r>
                        <a:rPr lang="en-BE" sz="2800" b="0" i="0">
                          <a:solidFill>
                            <a:srgbClr val="2F4D5D"/>
                          </a:solidFill>
                          <a:latin typeface="Cambria Math" panose="02040503050406030204" pitchFamily="18" charset="0"/>
                        </a:rPr>
                        <m:t>…</m:t>
                      </m:r>
                    </m:oMath>
                  </m:oMathPara>
                </a14:m>
                <a:endParaRPr lang="en-US" sz="2800" i="0" dirty="0">
                  <a:solidFill>
                    <a:srgbClr val="2F4D5D"/>
                  </a:solidFill>
                  <a:latin typeface="Cambria Math" panose="02040503050406030204" pitchFamily="18" charset="0"/>
                </a:endParaRPr>
              </a:p>
              <a:p>
                <a:endParaRPr lang="en-US" sz="2800" i="0" dirty="0">
                  <a:solidFill>
                    <a:srgbClr val="2F4D5D"/>
                  </a:solidFill>
                  <a:latin typeface="Cambria Math" panose="02040503050406030204" pitchFamily="18" charset="0"/>
                </a:endParaRPr>
              </a:p>
            </p:txBody>
          </p:sp>
        </mc:Choice>
        <mc:Fallback xmlns="">
          <p:sp>
            <p:nvSpPr>
              <p:cNvPr id="27" name="TextBox 26">
                <a:extLst>
                  <a:ext uri="{FF2B5EF4-FFF2-40B4-BE49-F238E27FC236}">
                    <a16:creationId xmlns:a16="http://schemas.microsoft.com/office/drawing/2014/main" id="{B0597830-63D6-F74E-6CE6-D97D85399C2E}"/>
                  </a:ext>
                </a:extLst>
              </p:cNvPr>
              <p:cNvSpPr txBox="1">
                <a:spLocks noRot="1" noChangeAspect="1" noMove="1" noResize="1" noEditPoints="1" noAdjustHandles="1" noChangeArrowheads="1" noChangeShapeType="1" noTextEdit="1"/>
              </p:cNvSpPr>
              <p:nvPr/>
            </p:nvSpPr>
            <p:spPr>
              <a:xfrm>
                <a:off x="918051" y="2805376"/>
                <a:ext cx="6094268" cy="1121782"/>
              </a:xfrm>
              <a:prstGeom prst="rect">
                <a:avLst/>
              </a:prstGeom>
              <a:blipFill>
                <a:blip r:embed="rId4"/>
                <a:stretch>
                  <a:fillRect/>
                </a:stretch>
              </a:blipFill>
            </p:spPr>
            <p:txBody>
              <a:bodyPr/>
              <a:lstStyle/>
              <a:p>
                <a:r>
                  <a:rPr lang="en-BE">
                    <a:noFill/>
                  </a:rPr>
                  <a:t> </a:t>
                </a:r>
              </a:p>
            </p:txBody>
          </p:sp>
        </mc:Fallback>
      </mc:AlternateContent>
      <p:sp>
        <p:nvSpPr>
          <p:cNvPr id="40" name="TextBox 39">
            <a:extLst>
              <a:ext uri="{FF2B5EF4-FFF2-40B4-BE49-F238E27FC236}">
                <a16:creationId xmlns:a16="http://schemas.microsoft.com/office/drawing/2014/main" id="{FAE26AEF-36B1-E281-B6A2-70CB79AD301E}"/>
              </a:ext>
            </a:extLst>
          </p:cNvPr>
          <p:cNvSpPr txBox="1"/>
          <p:nvPr/>
        </p:nvSpPr>
        <p:spPr>
          <a:xfrm>
            <a:off x="3002447" y="4581644"/>
            <a:ext cx="2663578" cy="461665"/>
          </a:xfrm>
          <a:prstGeom prst="rect">
            <a:avLst/>
          </a:prstGeom>
          <a:noFill/>
        </p:spPr>
        <p:txBody>
          <a:bodyPr wrap="square" rtlCol="0">
            <a:spAutoFit/>
          </a:bodyPr>
          <a:lstStyle/>
          <a:p>
            <a:pPr algn="ctr"/>
            <a:r>
              <a:rPr lang="en-US" sz="2400" i="1" dirty="0">
                <a:solidFill>
                  <a:srgbClr val="C00000"/>
                </a:solidFill>
              </a:rPr>
              <a:t>BSM Physics</a:t>
            </a:r>
            <a:endParaRPr lang="en-BE" sz="2400" i="1" dirty="0">
              <a:solidFill>
                <a:srgbClr val="C00000"/>
              </a:solidFill>
            </a:endParaRPr>
          </a:p>
        </p:txBody>
      </p:sp>
      <p:sp>
        <p:nvSpPr>
          <p:cNvPr id="41" name="TextBox 40">
            <a:extLst>
              <a:ext uri="{FF2B5EF4-FFF2-40B4-BE49-F238E27FC236}">
                <a16:creationId xmlns:a16="http://schemas.microsoft.com/office/drawing/2014/main" id="{4386058E-B3A5-5CB2-7B10-349090D0E176}"/>
              </a:ext>
            </a:extLst>
          </p:cNvPr>
          <p:cNvSpPr txBox="1"/>
          <p:nvPr/>
        </p:nvSpPr>
        <p:spPr>
          <a:xfrm>
            <a:off x="1665003" y="3570137"/>
            <a:ext cx="4269675" cy="461665"/>
          </a:xfrm>
          <a:prstGeom prst="rect">
            <a:avLst/>
          </a:prstGeom>
          <a:noFill/>
        </p:spPr>
        <p:txBody>
          <a:bodyPr wrap="square" rtlCol="0">
            <a:spAutoFit/>
          </a:bodyPr>
          <a:lstStyle/>
          <a:p>
            <a:pPr algn="ctr"/>
            <a:r>
              <a:rPr lang="en-US" sz="2400" i="1" dirty="0">
                <a:solidFill>
                  <a:srgbClr val="C00000"/>
                </a:solidFill>
              </a:rPr>
              <a:t>Higher order nuclear effects</a:t>
            </a:r>
            <a:endParaRPr lang="en-BE" sz="2400" i="1" dirty="0">
              <a:solidFill>
                <a:srgbClr val="C00000"/>
              </a:solidFill>
            </a:endParaRPr>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9111D5B6-D7B0-4596-E026-C1E4EDE443D0}"/>
                  </a:ext>
                </a:extLst>
              </p:cNvPr>
              <p:cNvSpPr txBox="1"/>
              <p:nvPr/>
            </p:nvSpPr>
            <p:spPr>
              <a:xfrm>
                <a:off x="883935" y="4448896"/>
                <a:ext cx="2102447" cy="561629"/>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BE" sz="2800" b="0" i="0" smtClean="0">
                          <a:solidFill>
                            <a:srgbClr val="2F4D5D"/>
                          </a:solidFill>
                          <a:latin typeface="Cambria Math" panose="02040503050406030204" pitchFamily="18" charset="0"/>
                        </a:rPr>
                        <m:t>+ </m:t>
                      </m:r>
                      <m:sSub>
                        <m:sSubPr>
                          <m:ctrlPr>
                            <a:rPr lang="en-BE" sz="2800" i="1">
                              <a:solidFill>
                                <a:srgbClr val="2F4D5D"/>
                              </a:solidFill>
                              <a:latin typeface="Cambria Math" panose="02040503050406030204" pitchFamily="18" charset="0"/>
                            </a:rPr>
                          </m:ctrlPr>
                        </m:sSubPr>
                        <m:e>
                          <m:r>
                            <a:rPr lang="en-BE" sz="2800" b="0" i="1">
                              <a:solidFill>
                                <a:srgbClr val="2F4D5D"/>
                              </a:solidFill>
                              <a:latin typeface="Cambria Math" panose="02040503050406030204" pitchFamily="18" charset="0"/>
                            </a:rPr>
                            <m:t>𝑤</m:t>
                          </m:r>
                        </m:e>
                        <m:sub>
                          <m:r>
                            <a:rPr lang="en-BE" sz="2800" b="0" i="1">
                              <a:solidFill>
                                <a:srgbClr val="2F4D5D"/>
                              </a:solidFill>
                              <a:latin typeface="Cambria Math" panose="02040503050406030204" pitchFamily="18" charset="0"/>
                            </a:rPr>
                            <m:t>𝑛𝑒</m:t>
                          </m:r>
                        </m:sub>
                      </m:sSub>
                      <m:sSub>
                        <m:sSubPr>
                          <m:ctrlPr>
                            <a:rPr lang="en-BE" sz="2800" i="1">
                              <a:solidFill>
                                <a:srgbClr val="2F4D5D"/>
                              </a:solidFill>
                              <a:latin typeface="Cambria Math" panose="02040503050406030204" pitchFamily="18" charset="0"/>
                            </a:rPr>
                          </m:ctrlPr>
                        </m:sSubPr>
                        <m:e>
                          <m:r>
                            <a:rPr lang="en-BE" sz="2800" b="0" i="1">
                              <a:solidFill>
                                <a:srgbClr val="2F4D5D"/>
                              </a:solidFill>
                              <a:latin typeface="Cambria Math" panose="02040503050406030204" pitchFamily="18" charset="0"/>
                            </a:rPr>
                            <m:t>𝐷</m:t>
                          </m:r>
                        </m:e>
                        <m:sub>
                          <m:r>
                            <a:rPr lang="el-GR" sz="2800" b="0" i="1">
                              <a:latin typeface="Cambria Math" panose="02040503050406030204" pitchFamily="18" charset="0"/>
                            </a:rPr>
                            <m:t>𝛽</m:t>
                          </m:r>
                          <m:r>
                            <a:rPr lang="en-BE" sz="2800" b="0" i="1">
                              <a:solidFill>
                                <a:srgbClr val="2F4D5D"/>
                              </a:solidFill>
                              <a:latin typeface="Cambria Math" panose="02040503050406030204" pitchFamily="18" charset="0"/>
                            </a:rPr>
                            <m:t>𝛼</m:t>
                          </m:r>
                        </m:sub>
                      </m:sSub>
                      <m:sSub>
                        <m:sSubPr>
                          <m:ctrlPr>
                            <a:rPr lang="en-BE" sz="2800" i="1">
                              <a:solidFill>
                                <a:srgbClr val="2F4D5D"/>
                              </a:solidFill>
                              <a:latin typeface="Cambria Math" panose="02040503050406030204" pitchFamily="18" charset="0"/>
                            </a:rPr>
                          </m:ctrlPr>
                        </m:sSubPr>
                        <m:e>
                          <m:acc>
                            <m:accPr>
                              <m:chr m:val="̿"/>
                              <m:ctrlPr>
                                <a:rPr lang="en-BE" sz="2800" i="1">
                                  <a:solidFill>
                                    <a:srgbClr val="2F4D5D"/>
                                  </a:solidFill>
                                  <a:latin typeface="Cambria Math" panose="02040503050406030204" pitchFamily="18" charset="0"/>
                                </a:rPr>
                              </m:ctrlPr>
                            </m:accPr>
                            <m:e>
                              <m:r>
                                <a:rPr lang="en-BE" sz="2800" b="0" i="1">
                                  <a:solidFill>
                                    <a:srgbClr val="2F4D5D"/>
                                  </a:solidFill>
                                  <a:latin typeface="Cambria Math" panose="02040503050406030204" pitchFamily="18" charset="0"/>
                                </a:rPr>
                                <m:t>𝑎</m:t>
                              </m:r>
                            </m:e>
                          </m:acc>
                        </m:e>
                        <m:sub>
                          <m:r>
                            <a:rPr lang="en-BE" sz="2800" b="0" i="1">
                              <a:solidFill>
                                <a:srgbClr val="2F4D5D"/>
                              </a:solidFill>
                              <a:latin typeface="Cambria Math" panose="02040503050406030204" pitchFamily="18" charset="0"/>
                            </a:rPr>
                            <m:t>𝑖𝑗</m:t>
                          </m:r>
                        </m:sub>
                      </m:sSub>
                    </m:oMath>
                  </m:oMathPara>
                </a14:m>
                <a:endParaRPr lang="en-BE" sz="2800" dirty="0">
                  <a:solidFill>
                    <a:srgbClr val="2F4D5D"/>
                  </a:solidFill>
                </a:endParaRPr>
              </a:p>
            </p:txBody>
          </p:sp>
        </mc:Choice>
        <mc:Fallback xmlns="">
          <p:sp>
            <p:nvSpPr>
              <p:cNvPr id="51" name="TextBox 50">
                <a:extLst>
                  <a:ext uri="{FF2B5EF4-FFF2-40B4-BE49-F238E27FC236}">
                    <a16:creationId xmlns:a16="http://schemas.microsoft.com/office/drawing/2014/main" id="{9111D5B6-D7B0-4596-E026-C1E4EDE443D0}"/>
                  </a:ext>
                </a:extLst>
              </p:cNvPr>
              <p:cNvSpPr txBox="1">
                <a:spLocks noRot="1" noChangeAspect="1" noMove="1" noResize="1" noEditPoints="1" noAdjustHandles="1" noChangeArrowheads="1" noChangeShapeType="1" noTextEdit="1"/>
              </p:cNvSpPr>
              <p:nvPr/>
            </p:nvSpPr>
            <p:spPr>
              <a:xfrm>
                <a:off x="883935" y="4448896"/>
                <a:ext cx="2102447" cy="561629"/>
              </a:xfrm>
              <a:prstGeom prst="rect">
                <a:avLst/>
              </a:prstGeom>
              <a:blipFill>
                <a:blip r:embed="rId7"/>
                <a:stretch>
                  <a:fillRect/>
                </a:stretch>
              </a:blipFill>
            </p:spPr>
            <p:txBody>
              <a:bodyPr/>
              <a:lstStyle/>
              <a:p>
                <a:r>
                  <a:rPr lang="en-BE">
                    <a:noFill/>
                  </a:rPr>
                  <a:t> </a:t>
                </a:r>
              </a:p>
            </p:txBody>
          </p:sp>
        </mc:Fallback>
      </mc:AlternateContent>
      <p:sp>
        <p:nvSpPr>
          <p:cNvPr id="52" name="TextBox 51">
            <a:extLst>
              <a:ext uri="{FF2B5EF4-FFF2-40B4-BE49-F238E27FC236}">
                <a16:creationId xmlns:a16="http://schemas.microsoft.com/office/drawing/2014/main" id="{0395628E-9DDF-56BE-EA31-7A644AA47BA8}"/>
              </a:ext>
            </a:extLst>
          </p:cNvPr>
          <p:cNvSpPr txBox="1"/>
          <p:nvPr/>
        </p:nvSpPr>
        <p:spPr>
          <a:xfrm>
            <a:off x="6493757" y="5011405"/>
            <a:ext cx="4868017" cy="769441"/>
          </a:xfrm>
          <a:prstGeom prst="rect">
            <a:avLst/>
          </a:prstGeom>
          <a:noFill/>
        </p:spPr>
        <p:txBody>
          <a:bodyPr wrap="square" rtlCol="0">
            <a:spAutoFit/>
          </a:bodyPr>
          <a:lstStyle/>
          <a:p>
            <a:endParaRPr lang="en-US" sz="2200" dirty="0"/>
          </a:p>
          <a:p>
            <a:pPr marL="457200" indent="-457200">
              <a:buFont typeface="Arial" panose="020B0604020202020204" pitchFamily="34" charset="0"/>
              <a:buChar char="•"/>
            </a:pPr>
            <a:r>
              <a:rPr lang="en-US" sz="2200" dirty="0"/>
              <a:t>As many isotopes as possible</a:t>
            </a:r>
            <a:endParaRPr lang="en-BE" sz="2200" dirty="0"/>
          </a:p>
        </p:txBody>
      </p:sp>
      <p:sp>
        <p:nvSpPr>
          <p:cNvPr id="46" name="Freeform: Shape 45">
            <a:extLst>
              <a:ext uri="{FF2B5EF4-FFF2-40B4-BE49-F238E27FC236}">
                <a16:creationId xmlns:a16="http://schemas.microsoft.com/office/drawing/2014/main" id="{51EBB931-9A58-9679-E7C7-380DD7477CAB}"/>
              </a:ext>
            </a:extLst>
          </p:cNvPr>
          <p:cNvSpPr/>
          <p:nvPr/>
        </p:nvSpPr>
        <p:spPr>
          <a:xfrm>
            <a:off x="7858125" y="947738"/>
            <a:ext cx="2886075" cy="2519362"/>
          </a:xfrm>
          <a:custGeom>
            <a:avLst/>
            <a:gdLst>
              <a:gd name="connsiteX0" fmla="*/ 0 w 2886075"/>
              <a:gd name="connsiteY0" fmla="*/ 2519362 h 2519362"/>
              <a:gd name="connsiteX1" fmla="*/ 790575 w 2886075"/>
              <a:gd name="connsiteY1" fmla="*/ 1638300 h 2519362"/>
              <a:gd name="connsiteX2" fmla="*/ 1452563 w 2886075"/>
              <a:gd name="connsiteY2" fmla="*/ 1357312 h 2519362"/>
              <a:gd name="connsiteX3" fmla="*/ 1781175 w 2886075"/>
              <a:gd name="connsiteY3" fmla="*/ 695325 h 2519362"/>
              <a:gd name="connsiteX4" fmla="*/ 2886075 w 2886075"/>
              <a:gd name="connsiteY4" fmla="*/ 0 h 2519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6075" h="2519362">
                <a:moveTo>
                  <a:pt x="0" y="2519362"/>
                </a:moveTo>
                <a:cubicBezTo>
                  <a:pt x="274240" y="2175668"/>
                  <a:pt x="548481" y="1831975"/>
                  <a:pt x="790575" y="1638300"/>
                </a:cubicBezTo>
                <a:cubicBezTo>
                  <a:pt x="1032669" y="1444625"/>
                  <a:pt x="1287463" y="1514474"/>
                  <a:pt x="1452563" y="1357312"/>
                </a:cubicBezTo>
                <a:cubicBezTo>
                  <a:pt x="1617663" y="1200149"/>
                  <a:pt x="1542256" y="921544"/>
                  <a:pt x="1781175" y="695325"/>
                </a:cubicBezTo>
                <a:cubicBezTo>
                  <a:pt x="2020094" y="469106"/>
                  <a:pt x="2453084" y="234553"/>
                  <a:pt x="2886075" y="0"/>
                </a:cubicBezTo>
              </a:path>
            </a:pathLst>
          </a:cu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596BCDA-8B1D-4CF8-98C1-1F21BE91F2F2}"/>
                  </a:ext>
                </a:extLst>
              </p:cNvPr>
              <p:cNvSpPr txBox="1"/>
              <p:nvPr/>
            </p:nvSpPr>
            <p:spPr>
              <a:xfrm>
                <a:off x="417478" y="5414698"/>
                <a:ext cx="3250341" cy="487249"/>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BE" i="1" smtClean="0">
                              <a:solidFill>
                                <a:srgbClr val="2F4D5D"/>
                              </a:solidFill>
                              <a:latin typeface="Cambria Math" panose="02040503050406030204" pitchFamily="18" charset="0"/>
                            </a:rPr>
                          </m:ctrlPr>
                        </m:sSubPr>
                        <m:e>
                          <m:acc>
                            <m:accPr>
                              <m:chr m:val="̿"/>
                              <m:ctrlPr>
                                <a:rPr lang="en-BE" i="1">
                                  <a:solidFill>
                                    <a:srgbClr val="2F4D5D"/>
                                  </a:solidFill>
                                  <a:latin typeface="Cambria Math" panose="02040503050406030204" pitchFamily="18" charset="0"/>
                                </a:rPr>
                              </m:ctrlPr>
                            </m:accPr>
                            <m:e>
                              <m:r>
                                <a:rPr lang="en-US" b="0" i="1" smtClean="0">
                                  <a:solidFill>
                                    <a:srgbClr val="2F4D5D"/>
                                  </a:solidFill>
                                  <a:latin typeface="Cambria Math" panose="02040503050406030204" pitchFamily="18" charset="0"/>
                                </a:rPr>
                                <m:t>𝑧</m:t>
                              </m:r>
                            </m:e>
                          </m:acc>
                        </m:e>
                        <m:sub>
                          <m:r>
                            <a:rPr lang="el-GR" b="0" i="1">
                              <a:latin typeface="Cambria Math" panose="02040503050406030204" pitchFamily="18" charset="0"/>
                            </a:rPr>
                            <m:t>𝛽</m:t>
                          </m:r>
                          <m:r>
                            <a:rPr lang="en-BE" b="0" i="1">
                              <a:solidFill>
                                <a:srgbClr val="2F4D5D"/>
                              </a:solidFill>
                              <a:latin typeface="Cambria Math" panose="02040503050406030204" pitchFamily="18" charset="0"/>
                            </a:rPr>
                            <m:t>𝑖𝑗</m:t>
                          </m:r>
                        </m:sub>
                      </m:sSub>
                      <m:r>
                        <a:rPr lang="en-US" b="0" i="0" smtClean="0">
                          <a:solidFill>
                            <a:srgbClr val="2F4D5D"/>
                          </a:solidFill>
                          <a:latin typeface="Cambria Math" panose="02040503050406030204" pitchFamily="18" charset="0"/>
                        </a:rPr>
                        <m:t>= </m:t>
                      </m:r>
                      <m:f>
                        <m:fPr>
                          <m:type m:val="lin"/>
                          <m:ctrlPr>
                            <a:rPr lang="en-US" i="1" smtClean="0">
                              <a:solidFill>
                                <a:srgbClr val="2F4D5D"/>
                              </a:solidFill>
                              <a:latin typeface="Cambria Math" panose="02040503050406030204" pitchFamily="18" charset="0"/>
                            </a:rPr>
                          </m:ctrlPr>
                        </m:fPr>
                        <m:num>
                          <m:sSub>
                            <m:sSubPr>
                              <m:ctrlPr>
                                <a:rPr lang="en-US" i="1" smtClean="0">
                                  <a:solidFill>
                                    <a:srgbClr val="2F4D5D"/>
                                  </a:solidFill>
                                  <a:latin typeface="Cambria Math" panose="02040503050406030204" pitchFamily="18" charset="0"/>
                                </a:rPr>
                              </m:ctrlPr>
                            </m:sSubPr>
                            <m:e>
                              <m:r>
                                <a:rPr lang="en-US" b="0" i="1" smtClean="0">
                                  <a:solidFill>
                                    <a:srgbClr val="2F4D5D"/>
                                  </a:solidFill>
                                  <a:latin typeface="Cambria Math" panose="02040503050406030204" pitchFamily="18" charset="0"/>
                                </a:rPr>
                                <m:t>𝑧</m:t>
                              </m:r>
                            </m:e>
                            <m:sub>
                              <m:r>
                                <a:rPr lang="en-US" b="0" i="1" smtClean="0">
                                  <a:solidFill>
                                    <a:srgbClr val="2F4D5D"/>
                                  </a:solidFill>
                                  <a:latin typeface="Cambria Math" panose="02040503050406030204" pitchFamily="18" charset="0"/>
                                </a:rPr>
                                <m:t>𝑖𝑗</m:t>
                              </m:r>
                            </m:sub>
                          </m:sSub>
                        </m:num>
                        <m:den>
                          <m:sSub>
                            <m:sSubPr>
                              <m:ctrlPr>
                                <a:rPr lang="en-US" i="1" smtClean="0">
                                  <a:solidFill>
                                    <a:srgbClr val="2F4D5D"/>
                                  </a:solidFill>
                                  <a:latin typeface="Cambria Math" panose="02040503050406030204" pitchFamily="18" charset="0"/>
                                </a:rPr>
                              </m:ctrlPr>
                            </m:sSubPr>
                            <m:e>
                              <m:r>
                                <a:rPr lang="en-US" b="0" i="1">
                                  <a:solidFill>
                                    <a:srgbClr val="2F4D5D"/>
                                  </a:solidFill>
                                  <a:latin typeface="Cambria Math" panose="02040503050406030204" pitchFamily="18" charset="0"/>
                                </a:rPr>
                                <m:t>µ</m:t>
                              </m:r>
                            </m:e>
                            <m:sub>
                              <m:r>
                                <a:rPr lang="en-US" b="0" i="1" smtClean="0">
                                  <a:solidFill>
                                    <a:srgbClr val="2F4D5D"/>
                                  </a:solidFill>
                                  <a:latin typeface="Cambria Math" panose="02040503050406030204" pitchFamily="18" charset="0"/>
                                </a:rPr>
                                <m:t>𝑖𝑗</m:t>
                              </m:r>
                            </m:sub>
                          </m:sSub>
                        </m:den>
                      </m:f>
                      <m:r>
                        <a:rPr lang="en-US" b="0" i="1" smtClean="0">
                          <a:solidFill>
                            <a:srgbClr val="2F4D5D"/>
                          </a:solidFill>
                          <a:latin typeface="Cambria Math" panose="02040503050406030204" pitchFamily="18" charset="0"/>
                        </a:rPr>
                        <m:t>;</m:t>
                      </m:r>
                      <m:sSub>
                        <m:sSubPr>
                          <m:ctrlPr>
                            <a:rPr lang="en-US" i="1">
                              <a:solidFill>
                                <a:srgbClr val="2F4D5D"/>
                              </a:solidFill>
                              <a:latin typeface="Cambria Math" panose="02040503050406030204" pitchFamily="18" charset="0"/>
                            </a:rPr>
                          </m:ctrlPr>
                        </m:sSubPr>
                        <m:e>
                          <m:r>
                            <a:rPr lang="en-US" b="0" i="1">
                              <a:solidFill>
                                <a:srgbClr val="2F4D5D"/>
                              </a:solidFill>
                              <a:latin typeface="Cambria Math" panose="02040503050406030204" pitchFamily="18" charset="0"/>
                            </a:rPr>
                            <m:t>µ</m:t>
                          </m:r>
                        </m:e>
                        <m:sub>
                          <m:r>
                            <a:rPr lang="en-US" b="0" i="1">
                              <a:solidFill>
                                <a:srgbClr val="2F4D5D"/>
                              </a:solidFill>
                              <a:latin typeface="Cambria Math" panose="02040503050406030204" pitchFamily="18" charset="0"/>
                            </a:rPr>
                            <m:t>𝑖𝑗</m:t>
                          </m:r>
                        </m:sub>
                      </m:sSub>
                      <m:r>
                        <a:rPr lang="en-US" b="0" i="1" smtClean="0">
                          <a:solidFill>
                            <a:srgbClr val="2F4D5D"/>
                          </a:solidFill>
                          <a:latin typeface="Cambria Math" panose="02040503050406030204" pitchFamily="18" charset="0"/>
                        </a:rPr>
                        <m:t>= </m:t>
                      </m:r>
                      <m:box>
                        <m:boxPr>
                          <m:ctrlPr>
                            <a:rPr lang="en-US" i="1" smtClean="0">
                              <a:solidFill>
                                <a:srgbClr val="2F4D5D"/>
                              </a:solidFill>
                              <a:latin typeface="Cambria Math" panose="02040503050406030204" pitchFamily="18" charset="0"/>
                            </a:rPr>
                          </m:ctrlPr>
                        </m:boxPr>
                        <m:e>
                          <m:argPr>
                            <m:argSz m:val="-1"/>
                          </m:argPr>
                          <m:f>
                            <m:fPr>
                              <m:ctrlPr>
                                <a:rPr lang="en-US" i="1" smtClean="0">
                                  <a:solidFill>
                                    <a:srgbClr val="2F4D5D"/>
                                  </a:solidFill>
                                  <a:latin typeface="Cambria Math" panose="02040503050406030204" pitchFamily="18" charset="0"/>
                                </a:rPr>
                              </m:ctrlPr>
                            </m:fPr>
                            <m:num>
                              <m:r>
                                <a:rPr lang="en-US" b="0" i="1" smtClean="0">
                                  <a:solidFill>
                                    <a:srgbClr val="2F4D5D"/>
                                  </a:solidFill>
                                  <a:latin typeface="Cambria Math" panose="02040503050406030204" pitchFamily="18" charset="0"/>
                                </a:rPr>
                                <m:t>1</m:t>
                              </m:r>
                            </m:num>
                            <m:den>
                              <m:sSub>
                                <m:sSubPr>
                                  <m:ctrlPr>
                                    <a:rPr lang="en-US" i="1" smtClean="0">
                                      <a:solidFill>
                                        <a:srgbClr val="2F4D5D"/>
                                      </a:solidFill>
                                      <a:latin typeface="Cambria Math" panose="02040503050406030204" pitchFamily="18" charset="0"/>
                                    </a:rPr>
                                  </m:ctrlPr>
                                </m:sSubPr>
                                <m:e>
                                  <m:r>
                                    <a:rPr lang="en-US" b="0" i="1" smtClean="0">
                                      <a:solidFill>
                                        <a:srgbClr val="2F4D5D"/>
                                      </a:solidFill>
                                      <a:latin typeface="Cambria Math" panose="02040503050406030204" pitchFamily="18" charset="0"/>
                                    </a:rPr>
                                    <m:t>𝑚</m:t>
                                  </m:r>
                                </m:e>
                                <m:sub>
                                  <m:r>
                                    <a:rPr lang="en-US" b="0" i="1" smtClean="0">
                                      <a:solidFill>
                                        <a:srgbClr val="2F4D5D"/>
                                      </a:solidFill>
                                      <a:latin typeface="Cambria Math" panose="02040503050406030204" pitchFamily="18" charset="0"/>
                                    </a:rPr>
                                    <m:t>𝑖</m:t>
                                  </m:r>
                                </m:sub>
                              </m:sSub>
                            </m:den>
                          </m:f>
                          <m:r>
                            <a:rPr lang="en-US" b="0" i="1" smtClean="0">
                              <a:solidFill>
                                <a:srgbClr val="2F4D5D"/>
                              </a:solidFill>
                              <a:latin typeface="Cambria Math" panose="02040503050406030204" pitchFamily="18" charset="0"/>
                            </a:rPr>
                            <m:t> −</m:t>
                          </m:r>
                          <m:f>
                            <m:fPr>
                              <m:ctrlPr>
                                <a:rPr lang="en-US" i="1">
                                  <a:solidFill>
                                    <a:srgbClr val="2F4D5D"/>
                                  </a:solidFill>
                                  <a:latin typeface="Cambria Math" panose="02040503050406030204" pitchFamily="18" charset="0"/>
                                </a:rPr>
                              </m:ctrlPr>
                            </m:fPr>
                            <m:num>
                              <m:r>
                                <a:rPr lang="en-US" b="0" i="1">
                                  <a:solidFill>
                                    <a:srgbClr val="2F4D5D"/>
                                  </a:solidFill>
                                  <a:latin typeface="Cambria Math" panose="02040503050406030204" pitchFamily="18" charset="0"/>
                                </a:rPr>
                                <m:t>1</m:t>
                              </m:r>
                            </m:num>
                            <m:den>
                              <m:sSub>
                                <m:sSubPr>
                                  <m:ctrlPr>
                                    <a:rPr lang="en-US" i="1">
                                      <a:solidFill>
                                        <a:srgbClr val="2F4D5D"/>
                                      </a:solidFill>
                                      <a:latin typeface="Cambria Math" panose="02040503050406030204" pitchFamily="18" charset="0"/>
                                    </a:rPr>
                                  </m:ctrlPr>
                                </m:sSubPr>
                                <m:e>
                                  <m:r>
                                    <a:rPr lang="en-US" b="0" i="1">
                                      <a:solidFill>
                                        <a:srgbClr val="2F4D5D"/>
                                      </a:solidFill>
                                      <a:latin typeface="Cambria Math" panose="02040503050406030204" pitchFamily="18" charset="0"/>
                                    </a:rPr>
                                    <m:t>𝑚</m:t>
                                  </m:r>
                                </m:e>
                                <m:sub>
                                  <m:r>
                                    <a:rPr lang="en-US" b="0" i="1" smtClean="0">
                                      <a:solidFill>
                                        <a:srgbClr val="2F4D5D"/>
                                      </a:solidFill>
                                      <a:latin typeface="Cambria Math" panose="02040503050406030204" pitchFamily="18" charset="0"/>
                                    </a:rPr>
                                    <m:t>𝑗</m:t>
                                  </m:r>
                                </m:sub>
                              </m:sSub>
                            </m:den>
                          </m:f>
                        </m:e>
                      </m:box>
                    </m:oMath>
                  </m:oMathPara>
                </a14:m>
                <a:endParaRPr lang="en-US" i="1" dirty="0">
                  <a:solidFill>
                    <a:srgbClr val="2F4D5D"/>
                  </a:solidFill>
                  <a:latin typeface="Cambria Math" panose="02040503050406030204" pitchFamily="18" charset="0"/>
                </a:endParaRPr>
              </a:p>
            </p:txBody>
          </p:sp>
        </mc:Choice>
        <mc:Fallback xmlns="">
          <p:sp>
            <p:nvSpPr>
              <p:cNvPr id="4" name="TextBox 3">
                <a:extLst>
                  <a:ext uri="{FF2B5EF4-FFF2-40B4-BE49-F238E27FC236}">
                    <a16:creationId xmlns:a16="http://schemas.microsoft.com/office/drawing/2014/main" id="{A596BCDA-8B1D-4CF8-98C1-1F21BE91F2F2}"/>
                  </a:ext>
                </a:extLst>
              </p:cNvPr>
              <p:cNvSpPr txBox="1">
                <a:spLocks noRot="1" noChangeAspect="1" noMove="1" noResize="1" noEditPoints="1" noAdjustHandles="1" noChangeArrowheads="1" noChangeShapeType="1" noTextEdit="1"/>
              </p:cNvSpPr>
              <p:nvPr/>
            </p:nvSpPr>
            <p:spPr>
              <a:xfrm>
                <a:off x="417478" y="5414698"/>
                <a:ext cx="3250341" cy="487249"/>
              </a:xfrm>
              <a:prstGeom prst="rect">
                <a:avLst/>
              </a:prstGeom>
              <a:blipFill>
                <a:blip r:embed="rId8"/>
                <a:stretch>
                  <a:fillRect t="-83750" b="-115000"/>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95D8C01-B86B-B311-BCAC-64FECBD4D3FB}"/>
                  </a:ext>
                </a:extLst>
              </p:cNvPr>
              <p:cNvSpPr txBox="1"/>
              <p:nvPr/>
            </p:nvSpPr>
            <p:spPr>
              <a:xfrm>
                <a:off x="393745" y="5813603"/>
                <a:ext cx="5629785" cy="394019"/>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i="1" smtClean="0">
                              <a:solidFill>
                                <a:srgbClr val="2F4D5D"/>
                              </a:solidFill>
                              <a:latin typeface="Cambria Math" panose="02040503050406030204" pitchFamily="18" charset="0"/>
                            </a:rPr>
                          </m:ctrlPr>
                        </m:sSubPr>
                        <m:e>
                          <m:r>
                            <a:rPr lang="en-US" b="0" i="1" smtClean="0">
                              <a:solidFill>
                                <a:srgbClr val="2F4D5D"/>
                              </a:solidFill>
                              <a:latin typeface="Cambria Math" panose="02040503050406030204" pitchFamily="18" charset="0"/>
                            </a:rPr>
                            <m:t>𝐹</m:t>
                          </m:r>
                        </m:e>
                        <m:sub>
                          <m:r>
                            <m:rPr>
                              <m:sty m:val="p"/>
                            </m:rPr>
                            <a:rPr lang="el-GR" i="1" smtClean="0">
                              <a:solidFill>
                                <a:srgbClr val="2F4D5D"/>
                              </a:solidFill>
                              <a:latin typeface="Cambria Math" panose="02040503050406030204" pitchFamily="18" charset="0"/>
                            </a:rPr>
                            <m:t>αβ</m:t>
                          </m:r>
                        </m:sub>
                      </m:sSub>
                      <m:r>
                        <a:rPr lang="en-US" b="0" i="1" smtClean="0">
                          <a:solidFill>
                            <a:srgbClr val="2F4D5D"/>
                          </a:solidFill>
                          <a:latin typeface="Cambria Math" panose="02040503050406030204" pitchFamily="18" charset="0"/>
                        </a:rPr>
                        <m:t>=</m:t>
                      </m:r>
                      <m:f>
                        <m:fPr>
                          <m:type m:val="lin"/>
                          <m:ctrlPr>
                            <a:rPr lang="en-US" i="1">
                              <a:solidFill>
                                <a:srgbClr val="2F4D5D"/>
                              </a:solidFill>
                              <a:latin typeface="Cambria Math" panose="02040503050406030204" pitchFamily="18" charset="0"/>
                            </a:rPr>
                          </m:ctrlPr>
                        </m:fPr>
                        <m:num>
                          <m:sSub>
                            <m:sSubPr>
                              <m:ctrlPr>
                                <a:rPr lang="en-US" i="1">
                                  <a:solidFill>
                                    <a:srgbClr val="2F4D5D"/>
                                  </a:solidFill>
                                  <a:latin typeface="Cambria Math" panose="02040503050406030204" pitchFamily="18" charset="0"/>
                                </a:rPr>
                              </m:ctrlPr>
                            </m:sSubPr>
                            <m:e>
                              <m:r>
                                <a:rPr lang="en-US" i="1">
                                  <a:solidFill>
                                    <a:srgbClr val="2F4D5D"/>
                                  </a:solidFill>
                                  <a:latin typeface="Cambria Math" panose="02040503050406030204" pitchFamily="18" charset="0"/>
                                </a:rPr>
                                <m:t>𝐹</m:t>
                              </m:r>
                            </m:e>
                            <m:sub>
                              <m:r>
                                <m:rPr>
                                  <m:sty m:val="p"/>
                                </m:rPr>
                                <a:rPr lang="el-GR" i="1">
                                  <a:solidFill>
                                    <a:srgbClr val="2F4D5D"/>
                                  </a:solidFill>
                                  <a:latin typeface="Cambria Math" panose="02040503050406030204" pitchFamily="18" charset="0"/>
                                </a:rPr>
                                <m:t>α</m:t>
                              </m:r>
                            </m:sub>
                          </m:sSub>
                        </m:num>
                        <m:den>
                          <m:sSub>
                            <m:sSubPr>
                              <m:ctrlPr>
                                <a:rPr lang="en-US" i="1">
                                  <a:solidFill>
                                    <a:srgbClr val="2F4D5D"/>
                                  </a:solidFill>
                                  <a:latin typeface="Cambria Math" panose="02040503050406030204" pitchFamily="18" charset="0"/>
                                </a:rPr>
                              </m:ctrlPr>
                            </m:sSubPr>
                            <m:e>
                              <m:r>
                                <a:rPr lang="en-US" i="1">
                                  <a:solidFill>
                                    <a:srgbClr val="2F4D5D"/>
                                  </a:solidFill>
                                  <a:latin typeface="Cambria Math" panose="02040503050406030204" pitchFamily="18" charset="0"/>
                                </a:rPr>
                                <m:t>𝐹</m:t>
                              </m:r>
                            </m:e>
                            <m:sub>
                              <m:r>
                                <m:rPr>
                                  <m:sty m:val="p"/>
                                </m:rPr>
                                <a:rPr lang="el-GR" i="1">
                                  <a:solidFill>
                                    <a:srgbClr val="2F4D5D"/>
                                  </a:solidFill>
                                  <a:latin typeface="Cambria Math" panose="02040503050406030204" pitchFamily="18" charset="0"/>
                                </a:rPr>
                                <m:t>β</m:t>
                              </m:r>
                            </m:sub>
                          </m:sSub>
                        </m:den>
                      </m:f>
                      <m:r>
                        <a:rPr lang="en-US" b="0" i="1" smtClean="0">
                          <a:solidFill>
                            <a:srgbClr val="2F4D5D"/>
                          </a:solidFill>
                          <a:latin typeface="Cambria Math" panose="02040503050406030204" pitchFamily="18" charset="0"/>
                        </a:rPr>
                        <m:t>;</m:t>
                      </m:r>
                      <m:sSub>
                        <m:sSubPr>
                          <m:ctrlPr>
                            <a:rPr lang="en-US" i="1">
                              <a:solidFill>
                                <a:srgbClr val="2F4D5D"/>
                              </a:solidFill>
                              <a:latin typeface="Cambria Math" panose="02040503050406030204" pitchFamily="18" charset="0"/>
                            </a:rPr>
                          </m:ctrlPr>
                        </m:sSubPr>
                        <m:e>
                          <m:r>
                            <a:rPr lang="en-US" b="0" i="1" smtClean="0">
                              <a:solidFill>
                                <a:srgbClr val="2F4D5D"/>
                              </a:solidFill>
                              <a:latin typeface="Cambria Math" panose="02040503050406030204" pitchFamily="18" charset="0"/>
                            </a:rPr>
                            <m:t>𝑋</m:t>
                          </m:r>
                        </m:e>
                        <m:sub>
                          <m:r>
                            <m:rPr>
                              <m:sty m:val="p"/>
                            </m:rPr>
                            <a:rPr lang="el-GR" i="1">
                              <a:solidFill>
                                <a:srgbClr val="2F4D5D"/>
                              </a:solidFill>
                              <a:latin typeface="Cambria Math" panose="02040503050406030204" pitchFamily="18" charset="0"/>
                            </a:rPr>
                            <m:t>αβ</m:t>
                          </m:r>
                        </m:sub>
                      </m:sSub>
                      <m:r>
                        <a:rPr lang="en-US" i="1">
                          <a:solidFill>
                            <a:srgbClr val="2F4D5D"/>
                          </a:solidFill>
                          <a:latin typeface="Cambria Math" panose="02040503050406030204" pitchFamily="18" charset="0"/>
                        </a:rPr>
                        <m:t>=</m:t>
                      </m:r>
                      <m:sSub>
                        <m:sSubPr>
                          <m:ctrlPr>
                            <a:rPr lang="en-US" i="1">
                              <a:solidFill>
                                <a:srgbClr val="2F4D5D"/>
                              </a:solidFill>
                              <a:latin typeface="Cambria Math" panose="02040503050406030204" pitchFamily="18" charset="0"/>
                            </a:rPr>
                          </m:ctrlPr>
                        </m:sSubPr>
                        <m:e>
                          <m:r>
                            <a:rPr lang="en-US" i="1">
                              <a:solidFill>
                                <a:srgbClr val="2F4D5D"/>
                              </a:solidFill>
                              <a:latin typeface="Cambria Math" panose="02040503050406030204" pitchFamily="18" charset="0"/>
                            </a:rPr>
                            <m:t>𝑋</m:t>
                          </m:r>
                        </m:e>
                        <m:sub>
                          <m:r>
                            <m:rPr>
                              <m:sty m:val="p"/>
                            </m:rPr>
                            <a:rPr lang="el-GR" i="1">
                              <a:solidFill>
                                <a:srgbClr val="2F4D5D"/>
                              </a:solidFill>
                              <a:latin typeface="Cambria Math" panose="02040503050406030204" pitchFamily="18" charset="0"/>
                            </a:rPr>
                            <m:t>α</m:t>
                          </m:r>
                        </m:sub>
                      </m:sSub>
                      <m:r>
                        <a:rPr lang="en-US" b="0" i="1" smtClean="0">
                          <a:solidFill>
                            <a:srgbClr val="2F4D5D"/>
                          </a:solidFill>
                          <a:latin typeface="Cambria Math" panose="02040503050406030204" pitchFamily="18" charset="0"/>
                        </a:rPr>
                        <m:t> −</m:t>
                      </m:r>
                      <m:sSub>
                        <m:sSubPr>
                          <m:ctrlPr>
                            <a:rPr lang="en-US" i="1">
                              <a:solidFill>
                                <a:srgbClr val="2F4D5D"/>
                              </a:solidFill>
                              <a:latin typeface="Cambria Math" panose="02040503050406030204" pitchFamily="18" charset="0"/>
                            </a:rPr>
                          </m:ctrlPr>
                        </m:sSubPr>
                        <m:e>
                          <m:r>
                            <a:rPr lang="en-US" b="0" i="1" smtClean="0">
                              <a:solidFill>
                                <a:srgbClr val="2F4D5D"/>
                              </a:solidFill>
                              <a:latin typeface="Cambria Math" panose="02040503050406030204" pitchFamily="18" charset="0"/>
                            </a:rPr>
                            <m:t>𝐹</m:t>
                          </m:r>
                        </m:e>
                        <m:sub>
                          <m:r>
                            <m:rPr>
                              <m:sty m:val="p"/>
                            </m:rPr>
                            <a:rPr lang="el-GR" i="1">
                              <a:solidFill>
                                <a:srgbClr val="2F4D5D"/>
                              </a:solidFill>
                              <a:latin typeface="Cambria Math" panose="02040503050406030204" pitchFamily="18" charset="0"/>
                            </a:rPr>
                            <m:t>αβ</m:t>
                          </m:r>
                        </m:sub>
                      </m:sSub>
                      <m:sSub>
                        <m:sSubPr>
                          <m:ctrlPr>
                            <a:rPr lang="en-US" i="1">
                              <a:solidFill>
                                <a:srgbClr val="2F4D5D"/>
                              </a:solidFill>
                              <a:latin typeface="Cambria Math" panose="02040503050406030204" pitchFamily="18" charset="0"/>
                            </a:rPr>
                          </m:ctrlPr>
                        </m:sSubPr>
                        <m:e>
                          <m:r>
                            <a:rPr lang="en-US" i="1">
                              <a:solidFill>
                                <a:srgbClr val="2F4D5D"/>
                              </a:solidFill>
                              <a:latin typeface="Cambria Math" panose="02040503050406030204" pitchFamily="18" charset="0"/>
                            </a:rPr>
                            <m:t>𝑋</m:t>
                          </m:r>
                        </m:e>
                        <m:sub>
                          <m:r>
                            <m:rPr>
                              <m:sty m:val="p"/>
                            </m:rPr>
                            <a:rPr lang="el-GR" i="1">
                              <a:solidFill>
                                <a:srgbClr val="2F4D5D"/>
                              </a:solidFill>
                              <a:latin typeface="Cambria Math" panose="02040503050406030204" pitchFamily="18" charset="0"/>
                            </a:rPr>
                            <m:t>β</m:t>
                          </m:r>
                        </m:sub>
                      </m:sSub>
                    </m:oMath>
                  </m:oMathPara>
                </a14:m>
                <a:endParaRPr lang="en-US" b="0" i="1" dirty="0">
                  <a:solidFill>
                    <a:srgbClr val="2F4D5D"/>
                  </a:solidFill>
                  <a:latin typeface="Cambria Math" panose="02040503050406030204" pitchFamily="18" charset="0"/>
                </a:endParaRPr>
              </a:p>
            </p:txBody>
          </p:sp>
        </mc:Choice>
        <mc:Fallback xmlns="">
          <p:sp>
            <p:nvSpPr>
              <p:cNvPr id="26" name="TextBox 25">
                <a:extLst>
                  <a:ext uri="{FF2B5EF4-FFF2-40B4-BE49-F238E27FC236}">
                    <a16:creationId xmlns:a16="http://schemas.microsoft.com/office/drawing/2014/main" id="{195D8C01-B86B-B311-BCAC-64FECBD4D3FB}"/>
                  </a:ext>
                </a:extLst>
              </p:cNvPr>
              <p:cNvSpPr txBox="1">
                <a:spLocks noRot="1" noChangeAspect="1" noMove="1" noResize="1" noEditPoints="1" noAdjustHandles="1" noChangeArrowheads="1" noChangeShapeType="1" noTextEdit="1"/>
              </p:cNvSpPr>
              <p:nvPr/>
            </p:nvSpPr>
            <p:spPr>
              <a:xfrm>
                <a:off x="393745" y="5813603"/>
                <a:ext cx="5629785" cy="394019"/>
              </a:xfrm>
              <a:prstGeom prst="rect">
                <a:avLst/>
              </a:prstGeom>
              <a:blipFill>
                <a:blip r:embed="rId9"/>
                <a:stretch>
                  <a:fillRect t="-109375" b="-164063"/>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9A5E916C-B0F9-5D39-6704-8FC015989FA0}"/>
                  </a:ext>
                </a:extLst>
              </p:cNvPr>
              <p:cNvSpPr txBox="1"/>
              <p:nvPr/>
            </p:nvSpPr>
            <p:spPr>
              <a:xfrm>
                <a:off x="6737518" y="557548"/>
                <a:ext cx="1286236" cy="63139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BE" sz="3200" b="1" i="1" smtClean="0">
                              <a:solidFill>
                                <a:srgbClr val="2F4D5D"/>
                              </a:solidFill>
                              <a:latin typeface="Cambria Math" panose="02040503050406030204" pitchFamily="18" charset="0"/>
                            </a:rPr>
                          </m:ctrlPr>
                        </m:sSubPr>
                        <m:e>
                          <m:acc>
                            <m:accPr>
                              <m:chr m:val="̿"/>
                              <m:ctrlPr>
                                <a:rPr lang="en-BE" sz="3200" b="1" i="1">
                                  <a:solidFill>
                                    <a:srgbClr val="2F4D5D"/>
                                  </a:solidFill>
                                  <a:latin typeface="Cambria Math" panose="02040503050406030204" pitchFamily="18" charset="0"/>
                                </a:rPr>
                              </m:ctrlPr>
                            </m:accPr>
                            <m:e>
                              <m:r>
                                <a:rPr lang="en-BE" sz="3200" b="1" i="1">
                                  <a:solidFill>
                                    <a:srgbClr val="2F4D5D"/>
                                  </a:solidFill>
                                  <a:latin typeface="Cambria Math" panose="02040503050406030204" pitchFamily="18" charset="0"/>
                                </a:rPr>
                                <m:t>𝝂</m:t>
                              </m:r>
                            </m:e>
                          </m:acc>
                        </m:e>
                        <m:sub>
                          <m:r>
                            <a:rPr lang="el-GR" sz="3200" b="1" i="1">
                              <a:latin typeface="Cambria Math" panose="02040503050406030204" pitchFamily="18" charset="0"/>
                            </a:rPr>
                            <m:t>𝜷</m:t>
                          </m:r>
                          <m:r>
                            <a:rPr lang="en-BE" sz="3200" b="1" i="1">
                              <a:solidFill>
                                <a:srgbClr val="2F4D5D"/>
                              </a:solidFill>
                              <a:latin typeface="Cambria Math" panose="02040503050406030204" pitchFamily="18" charset="0"/>
                            </a:rPr>
                            <m:t>𝒊𝒋</m:t>
                          </m:r>
                          <m:r>
                            <a:rPr lang="en-US" sz="3200" b="1" i="1" smtClean="0">
                              <a:solidFill>
                                <a:srgbClr val="2F4D5D"/>
                              </a:solidFill>
                              <a:latin typeface="Cambria Math" panose="02040503050406030204" pitchFamily="18" charset="0"/>
                            </a:rPr>
                            <m:t> </m:t>
                          </m:r>
                        </m:sub>
                      </m:sSub>
                    </m:oMath>
                  </m:oMathPara>
                </a14:m>
                <a:endParaRPr lang="en-BE" sz="3200" dirty="0"/>
              </a:p>
            </p:txBody>
          </p:sp>
        </mc:Choice>
        <mc:Fallback xmlns="">
          <p:sp>
            <p:nvSpPr>
              <p:cNvPr id="43" name="TextBox 42">
                <a:extLst>
                  <a:ext uri="{FF2B5EF4-FFF2-40B4-BE49-F238E27FC236}">
                    <a16:creationId xmlns:a16="http://schemas.microsoft.com/office/drawing/2014/main" id="{9A5E916C-B0F9-5D39-6704-8FC015989FA0}"/>
                  </a:ext>
                </a:extLst>
              </p:cNvPr>
              <p:cNvSpPr txBox="1">
                <a:spLocks noRot="1" noChangeAspect="1" noMove="1" noResize="1" noEditPoints="1" noAdjustHandles="1" noChangeArrowheads="1" noChangeShapeType="1" noTextEdit="1"/>
              </p:cNvSpPr>
              <p:nvPr/>
            </p:nvSpPr>
            <p:spPr>
              <a:xfrm>
                <a:off x="6737518" y="557548"/>
                <a:ext cx="1286236" cy="631391"/>
              </a:xfrm>
              <a:prstGeom prst="rect">
                <a:avLst/>
              </a:prstGeom>
              <a:blipFill>
                <a:blip r:embed="rId10"/>
                <a:stretch>
                  <a:fillRect/>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F6E9FE56-2C88-0A54-09C2-D91CE64842F1}"/>
                  </a:ext>
                </a:extLst>
              </p:cNvPr>
              <p:cNvSpPr txBox="1"/>
              <p:nvPr/>
            </p:nvSpPr>
            <p:spPr>
              <a:xfrm>
                <a:off x="10126705" y="3780180"/>
                <a:ext cx="1286236" cy="63139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BE" sz="3200" b="1" i="1" smtClean="0">
                              <a:solidFill>
                                <a:srgbClr val="2F4D5D"/>
                              </a:solidFill>
                              <a:latin typeface="Cambria Math" panose="02040503050406030204" pitchFamily="18" charset="0"/>
                            </a:rPr>
                          </m:ctrlPr>
                        </m:sSubPr>
                        <m:e>
                          <m:acc>
                            <m:accPr>
                              <m:chr m:val="̿"/>
                              <m:ctrlPr>
                                <a:rPr lang="en-BE" sz="3200" b="1" i="1">
                                  <a:solidFill>
                                    <a:srgbClr val="2F4D5D"/>
                                  </a:solidFill>
                                  <a:latin typeface="Cambria Math" panose="02040503050406030204" pitchFamily="18" charset="0"/>
                                </a:rPr>
                              </m:ctrlPr>
                            </m:accPr>
                            <m:e>
                              <m:r>
                                <a:rPr lang="en-BE" sz="3200" b="1" i="1">
                                  <a:solidFill>
                                    <a:srgbClr val="2F4D5D"/>
                                  </a:solidFill>
                                  <a:latin typeface="Cambria Math" panose="02040503050406030204" pitchFamily="18" charset="0"/>
                                </a:rPr>
                                <m:t>𝝂</m:t>
                              </m:r>
                            </m:e>
                          </m:acc>
                        </m:e>
                        <m:sub>
                          <m:r>
                            <a:rPr lang="el-GR" sz="3200" b="1" i="1" smtClean="0">
                              <a:solidFill>
                                <a:srgbClr val="2F4D5D"/>
                              </a:solidFill>
                              <a:latin typeface="Cambria Math" panose="02040503050406030204" pitchFamily="18" charset="0"/>
                            </a:rPr>
                            <m:t>𝜶</m:t>
                          </m:r>
                          <m:r>
                            <a:rPr lang="en-BE" sz="3200" b="1" i="1">
                              <a:solidFill>
                                <a:srgbClr val="2F4D5D"/>
                              </a:solidFill>
                              <a:latin typeface="Cambria Math" panose="02040503050406030204" pitchFamily="18" charset="0"/>
                            </a:rPr>
                            <m:t>𝒊𝒋</m:t>
                          </m:r>
                          <m:r>
                            <a:rPr lang="en-US" sz="3200" b="1" i="1" smtClean="0">
                              <a:solidFill>
                                <a:srgbClr val="2F4D5D"/>
                              </a:solidFill>
                              <a:latin typeface="Cambria Math" panose="02040503050406030204" pitchFamily="18" charset="0"/>
                            </a:rPr>
                            <m:t> </m:t>
                          </m:r>
                        </m:sub>
                      </m:sSub>
                    </m:oMath>
                  </m:oMathPara>
                </a14:m>
                <a:endParaRPr lang="en-BE" sz="3200" b="1" dirty="0"/>
              </a:p>
            </p:txBody>
          </p:sp>
        </mc:Choice>
        <mc:Fallback xmlns="">
          <p:sp>
            <p:nvSpPr>
              <p:cNvPr id="44" name="TextBox 43">
                <a:extLst>
                  <a:ext uri="{FF2B5EF4-FFF2-40B4-BE49-F238E27FC236}">
                    <a16:creationId xmlns:a16="http://schemas.microsoft.com/office/drawing/2014/main" id="{F6E9FE56-2C88-0A54-09C2-D91CE64842F1}"/>
                  </a:ext>
                </a:extLst>
              </p:cNvPr>
              <p:cNvSpPr txBox="1">
                <a:spLocks noRot="1" noChangeAspect="1" noMove="1" noResize="1" noEditPoints="1" noAdjustHandles="1" noChangeArrowheads="1" noChangeShapeType="1" noTextEdit="1"/>
              </p:cNvSpPr>
              <p:nvPr/>
            </p:nvSpPr>
            <p:spPr>
              <a:xfrm>
                <a:off x="10126705" y="3780180"/>
                <a:ext cx="1286236" cy="631391"/>
              </a:xfrm>
              <a:prstGeom prst="rect">
                <a:avLst/>
              </a:prstGeom>
              <a:blipFill>
                <a:blip r:embed="rId11"/>
                <a:stretch>
                  <a:fillRect/>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AA54496F-FA1F-DB30-AE3E-CDBE96DDF598}"/>
                  </a:ext>
                </a:extLst>
              </p:cNvPr>
              <p:cNvSpPr txBox="1"/>
              <p:nvPr/>
            </p:nvSpPr>
            <p:spPr>
              <a:xfrm>
                <a:off x="863972" y="1499038"/>
                <a:ext cx="5629785" cy="994888"/>
              </a:xfrm>
              <a:prstGeom prst="rect">
                <a:avLst/>
              </a:prstGeom>
              <a:solidFill>
                <a:schemeClr val="bg1"/>
              </a:solidFill>
            </p:spPr>
            <p:txBody>
              <a:bodyPr wrap="square">
                <a:spAutoFit/>
              </a:bodyPr>
              <a:lstStyle/>
              <a:p>
                <a:pPr/>
                <a14:m>
                  <m:oMathPara xmlns:m="http://schemas.openxmlformats.org/officeDocument/2006/math">
                    <m:oMathParaPr>
                      <m:jc m:val="left"/>
                    </m:oMathParaPr>
                    <m:oMath xmlns:m="http://schemas.openxmlformats.org/officeDocument/2006/math">
                      <m:r>
                        <a:rPr lang="en-US" sz="2800" b="1" i="1" smtClean="0">
                          <a:solidFill>
                            <a:srgbClr val="2F4D5D"/>
                          </a:solidFill>
                          <a:latin typeface="Cambria Math" panose="02040503050406030204" pitchFamily="18" charset="0"/>
                        </a:rPr>
                        <m:t>  </m:t>
                      </m:r>
                      <m:sSub>
                        <m:sSubPr>
                          <m:ctrlPr>
                            <a:rPr lang="en-BE" sz="2800" b="1" i="1" smtClean="0">
                              <a:solidFill>
                                <a:srgbClr val="2F4D5D"/>
                              </a:solidFill>
                              <a:latin typeface="Cambria Math" panose="02040503050406030204" pitchFamily="18" charset="0"/>
                            </a:rPr>
                          </m:ctrlPr>
                        </m:sSubPr>
                        <m:e>
                          <m:acc>
                            <m:accPr>
                              <m:chr m:val="̿"/>
                              <m:ctrlPr>
                                <a:rPr lang="en-BE" sz="2800" b="1" i="1">
                                  <a:solidFill>
                                    <a:srgbClr val="2F4D5D"/>
                                  </a:solidFill>
                                  <a:latin typeface="Cambria Math" panose="02040503050406030204" pitchFamily="18" charset="0"/>
                                </a:rPr>
                              </m:ctrlPr>
                            </m:accPr>
                            <m:e>
                              <m:r>
                                <a:rPr lang="en-BE" sz="2800" b="1" i="1">
                                  <a:solidFill>
                                    <a:srgbClr val="2F4D5D"/>
                                  </a:solidFill>
                                  <a:latin typeface="Cambria Math" panose="02040503050406030204" pitchFamily="18" charset="0"/>
                                </a:rPr>
                                <m:t>𝝂</m:t>
                              </m:r>
                            </m:e>
                          </m:acc>
                        </m:e>
                        <m:sub>
                          <m:r>
                            <a:rPr lang="el-GR" sz="2800" b="1" i="1">
                              <a:latin typeface="Cambria Math" panose="02040503050406030204" pitchFamily="18" charset="0"/>
                            </a:rPr>
                            <m:t>𝜷</m:t>
                          </m:r>
                          <m:r>
                            <a:rPr lang="en-BE" sz="2800" b="1" i="1">
                              <a:solidFill>
                                <a:srgbClr val="2F4D5D"/>
                              </a:solidFill>
                              <a:latin typeface="Cambria Math" panose="02040503050406030204" pitchFamily="18" charset="0"/>
                            </a:rPr>
                            <m:t>𝒊𝒋</m:t>
                          </m:r>
                        </m:sub>
                      </m:sSub>
                      <m:r>
                        <a:rPr lang="en-US" sz="2800">
                          <a:solidFill>
                            <a:srgbClr val="2F4D5D"/>
                          </a:solidFill>
                          <a:latin typeface="Cambria Math" panose="02040503050406030204" pitchFamily="18" charset="0"/>
                        </a:rPr>
                        <m:t>= </m:t>
                      </m:r>
                      <m:r>
                        <a:rPr lang="en-BE" sz="2800">
                          <a:solidFill>
                            <a:srgbClr val="2F4D5D"/>
                          </a:solidFill>
                          <a:latin typeface="Cambria Math" panose="02040503050406030204" pitchFamily="18" charset="0"/>
                        </a:rPr>
                        <m:t> </m:t>
                      </m:r>
                      <m:sSub>
                        <m:sSubPr>
                          <m:ctrlPr>
                            <a:rPr lang="en-BE" sz="2800" i="1">
                              <a:solidFill>
                                <a:srgbClr val="2F4D5D"/>
                              </a:solidFill>
                              <a:latin typeface="Cambria Math" panose="02040503050406030204" pitchFamily="18" charset="0"/>
                            </a:rPr>
                          </m:ctrlPr>
                        </m:sSubPr>
                        <m:e>
                          <m:r>
                            <a:rPr lang="en-BE" sz="2800" b="1" i="1">
                              <a:solidFill>
                                <a:srgbClr val="2F4D5D"/>
                              </a:solidFill>
                              <a:latin typeface="Cambria Math" panose="02040503050406030204" pitchFamily="18" charset="0"/>
                            </a:rPr>
                            <m:t>𝑭</m:t>
                          </m:r>
                        </m:e>
                        <m:sub>
                          <m:r>
                            <a:rPr lang="el-GR" sz="2800" b="1" i="1">
                              <a:latin typeface="Cambria Math" panose="02040503050406030204" pitchFamily="18" charset="0"/>
                            </a:rPr>
                            <m:t>𝜷</m:t>
                          </m:r>
                          <m:r>
                            <a:rPr lang="en-BE" sz="2800" b="1" i="1">
                              <a:solidFill>
                                <a:srgbClr val="2F4D5D"/>
                              </a:solidFill>
                              <a:latin typeface="Cambria Math" panose="02040503050406030204" pitchFamily="18" charset="0"/>
                            </a:rPr>
                            <m:t>𝜶</m:t>
                          </m:r>
                        </m:sub>
                      </m:sSub>
                      <m:sSub>
                        <m:sSubPr>
                          <m:ctrlPr>
                            <a:rPr lang="en-BE" sz="2800" i="1">
                              <a:solidFill>
                                <a:srgbClr val="2F4D5D"/>
                              </a:solidFill>
                              <a:latin typeface="Cambria Math" panose="02040503050406030204" pitchFamily="18" charset="0"/>
                            </a:rPr>
                          </m:ctrlPr>
                        </m:sSubPr>
                        <m:e>
                          <m:acc>
                            <m:accPr>
                              <m:chr m:val="̿"/>
                              <m:ctrlPr>
                                <a:rPr lang="en-BE" sz="2800" i="1">
                                  <a:solidFill>
                                    <a:srgbClr val="2F4D5D"/>
                                  </a:solidFill>
                                  <a:latin typeface="Cambria Math" panose="02040503050406030204" pitchFamily="18" charset="0"/>
                                </a:rPr>
                              </m:ctrlPr>
                            </m:accPr>
                            <m:e>
                              <m:r>
                                <a:rPr lang="en-BE" sz="2800" b="1" i="1">
                                  <a:solidFill>
                                    <a:srgbClr val="2F4D5D"/>
                                  </a:solidFill>
                                  <a:latin typeface="Cambria Math" panose="02040503050406030204" pitchFamily="18" charset="0"/>
                                </a:rPr>
                                <m:t>𝝂</m:t>
                              </m:r>
                            </m:e>
                          </m:acc>
                        </m:e>
                        <m:sub>
                          <m:r>
                            <a:rPr lang="en-BE" sz="2800" b="1" i="1">
                              <a:solidFill>
                                <a:srgbClr val="2F4D5D"/>
                              </a:solidFill>
                              <a:latin typeface="Cambria Math" panose="02040503050406030204" pitchFamily="18" charset="0"/>
                            </a:rPr>
                            <m:t>𝜶</m:t>
                          </m:r>
                          <m:r>
                            <a:rPr lang="en-BE" sz="2800" b="1" i="1">
                              <a:solidFill>
                                <a:srgbClr val="2F4D5D"/>
                              </a:solidFill>
                              <a:latin typeface="Cambria Math" panose="02040503050406030204" pitchFamily="18" charset="0"/>
                            </a:rPr>
                            <m:t>𝒊𝒋</m:t>
                          </m:r>
                        </m:sub>
                      </m:sSub>
                      <m:r>
                        <a:rPr lang="en-BE" sz="2800">
                          <a:solidFill>
                            <a:srgbClr val="2F4D5D"/>
                          </a:solidFill>
                          <a:latin typeface="Cambria Math" panose="02040503050406030204" pitchFamily="18" charset="0"/>
                        </a:rPr>
                        <m:t>+ </m:t>
                      </m:r>
                      <m:sSub>
                        <m:sSubPr>
                          <m:ctrlPr>
                            <a:rPr lang="en-BE" sz="2800" i="1">
                              <a:solidFill>
                                <a:srgbClr val="2F4D5D"/>
                              </a:solidFill>
                              <a:latin typeface="Cambria Math" panose="02040503050406030204" pitchFamily="18" charset="0"/>
                            </a:rPr>
                          </m:ctrlPr>
                        </m:sSubPr>
                        <m:e>
                          <m:r>
                            <a:rPr lang="en-BE" sz="2800" b="1" i="1">
                              <a:solidFill>
                                <a:srgbClr val="2F4D5D"/>
                              </a:solidFill>
                              <a:latin typeface="Cambria Math" panose="02040503050406030204" pitchFamily="18" charset="0"/>
                            </a:rPr>
                            <m:t>𝑲</m:t>
                          </m:r>
                        </m:e>
                        <m:sub>
                          <m:r>
                            <a:rPr lang="el-GR" sz="2800" b="1" i="1">
                              <a:latin typeface="Cambria Math" panose="02040503050406030204" pitchFamily="18" charset="0"/>
                            </a:rPr>
                            <m:t>𝜷</m:t>
                          </m:r>
                          <m:r>
                            <a:rPr lang="en-BE" sz="2800" b="1" i="1">
                              <a:solidFill>
                                <a:srgbClr val="2F4D5D"/>
                              </a:solidFill>
                              <a:latin typeface="Cambria Math" panose="02040503050406030204" pitchFamily="18" charset="0"/>
                            </a:rPr>
                            <m:t>𝜶</m:t>
                          </m:r>
                        </m:sub>
                      </m:sSub>
                    </m:oMath>
                  </m:oMathPara>
                </a14:m>
                <a:endParaRPr lang="en-US" sz="2800" b="0" i="1" dirty="0">
                  <a:solidFill>
                    <a:srgbClr val="2F4D5D"/>
                  </a:solidFill>
                  <a:latin typeface="Cambria Math" panose="02040503050406030204" pitchFamily="18" charset="0"/>
                </a:endParaRPr>
              </a:p>
              <a:p>
                <a:endParaRPr lang="en-US" sz="2800" b="0" i="1" dirty="0">
                  <a:solidFill>
                    <a:srgbClr val="2F4D5D"/>
                  </a:solidFill>
                  <a:latin typeface="Cambria Math" panose="02040503050406030204" pitchFamily="18" charset="0"/>
                </a:endParaRPr>
              </a:p>
            </p:txBody>
          </p:sp>
        </mc:Choice>
        <mc:Fallback xmlns="">
          <p:sp>
            <p:nvSpPr>
              <p:cNvPr id="39" name="TextBox 38">
                <a:extLst>
                  <a:ext uri="{FF2B5EF4-FFF2-40B4-BE49-F238E27FC236}">
                    <a16:creationId xmlns:a16="http://schemas.microsoft.com/office/drawing/2014/main" id="{AA54496F-FA1F-DB30-AE3E-CDBE96DDF598}"/>
                  </a:ext>
                </a:extLst>
              </p:cNvPr>
              <p:cNvSpPr txBox="1">
                <a:spLocks noRot="1" noChangeAspect="1" noMove="1" noResize="1" noEditPoints="1" noAdjustHandles="1" noChangeArrowheads="1" noChangeShapeType="1" noTextEdit="1"/>
              </p:cNvSpPr>
              <p:nvPr/>
            </p:nvSpPr>
            <p:spPr>
              <a:xfrm>
                <a:off x="863972" y="1499038"/>
                <a:ext cx="5629785" cy="994888"/>
              </a:xfrm>
              <a:prstGeom prst="rect">
                <a:avLst/>
              </a:prstGeom>
              <a:blipFill>
                <a:blip r:embed="rId12"/>
                <a:stretch>
                  <a:fillRect/>
                </a:stretch>
              </a:blipFill>
            </p:spPr>
            <p:txBody>
              <a:bodyPr/>
              <a:lstStyle/>
              <a:p>
                <a:r>
                  <a:rPr lang="en-BE">
                    <a:noFill/>
                  </a:rPr>
                  <a:t> </a:t>
                </a:r>
              </a:p>
            </p:txBody>
          </p:sp>
        </mc:Fallback>
      </mc:AlternateContent>
      <p:sp>
        <p:nvSpPr>
          <p:cNvPr id="47" name="TextBox 46">
            <a:extLst>
              <a:ext uri="{FF2B5EF4-FFF2-40B4-BE49-F238E27FC236}">
                <a16:creationId xmlns:a16="http://schemas.microsoft.com/office/drawing/2014/main" id="{17764FE3-E0A8-2C2F-D6FE-3F4A7FD4805D}"/>
              </a:ext>
            </a:extLst>
          </p:cNvPr>
          <p:cNvSpPr txBox="1"/>
          <p:nvPr/>
        </p:nvSpPr>
        <p:spPr>
          <a:xfrm>
            <a:off x="6493757" y="4795961"/>
            <a:ext cx="6096000" cy="430887"/>
          </a:xfrm>
          <a:prstGeom prst="rect">
            <a:avLst/>
          </a:prstGeom>
          <a:noFill/>
        </p:spPr>
        <p:txBody>
          <a:bodyPr wrap="square">
            <a:spAutoFit/>
          </a:bodyPr>
          <a:lstStyle/>
          <a:p>
            <a:pPr marL="457200" indent="-457200">
              <a:buFont typeface="Arial" panose="020B0604020202020204" pitchFamily="34" charset="0"/>
              <a:buChar char="•"/>
            </a:pPr>
            <a:r>
              <a:rPr lang="en-US" sz="2200" dirty="0"/>
              <a:t>2 or more NARROW transitions</a:t>
            </a:r>
          </a:p>
        </p:txBody>
      </p:sp>
      <p:cxnSp>
        <p:nvCxnSpPr>
          <p:cNvPr id="29" name="Straight Arrow Connector 28">
            <a:extLst>
              <a:ext uri="{FF2B5EF4-FFF2-40B4-BE49-F238E27FC236}">
                <a16:creationId xmlns:a16="http://schemas.microsoft.com/office/drawing/2014/main" id="{86CBD1A1-FFF5-A57D-4027-0F068E57F79D}"/>
              </a:ext>
            </a:extLst>
          </p:cNvPr>
          <p:cNvCxnSpPr>
            <a:cxnSpLocks/>
          </p:cNvCxnSpPr>
          <p:nvPr/>
        </p:nvCxnSpPr>
        <p:spPr>
          <a:xfrm flipH="1">
            <a:off x="7199063" y="3658972"/>
            <a:ext cx="683451" cy="819870"/>
          </a:xfrm>
          <a:prstGeom prst="straightConnector1">
            <a:avLst/>
          </a:prstGeom>
          <a:ln w="57150">
            <a:solidFill>
              <a:srgbClr val="00206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D8C1E6D6-A8D0-7A0F-B216-259BE409DD2B}"/>
                  </a:ext>
                </a:extLst>
              </p:cNvPr>
              <p:cNvSpPr txBox="1"/>
              <p:nvPr/>
            </p:nvSpPr>
            <p:spPr>
              <a:xfrm>
                <a:off x="6033600" y="3972375"/>
                <a:ext cx="1286236" cy="63139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BE" sz="3200" b="1" i="1" smtClean="0">
                              <a:solidFill>
                                <a:srgbClr val="2F4D5D"/>
                              </a:solidFill>
                              <a:latin typeface="Cambria Math" panose="02040503050406030204" pitchFamily="18" charset="0"/>
                            </a:rPr>
                          </m:ctrlPr>
                        </m:sSubPr>
                        <m:e>
                          <m:acc>
                            <m:accPr>
                              <m:chr m:val="̿"/>
                              <m:ctrlPr>
                                <a:rPr lang="en-BE" sz="3200" b="1" i="1">
                                  <a:solidFill>
                                    <a:srgbClr val="2F4D5D"/>
                                  </a:solidFill>
                                  <a:latin typeface="Cambria Math" panose="02040503050406030204" pitchFamily="18" charset="0"/>
                                </a:rPr>
                              </m:ctrlPr>
                            </m:accPr>
                            <m:e>
                              <m:r>
                                <a:rPr lang="en-BE" sz="3200" b="1" i="1">
                                  <a:solidFill>
                                    <a:srgbClr val="2F4D5D"/>
                                  </a:solidFill>
                                  <a:latin typeface="Cambria Math" panose="02040503050406030204" pitchFamily="18" charset="0"/>
                                </a:rPr>
                                <m:t>𝝂</m:t>
                              </m:r>
                            </m:e>
                          </m:acc>
                        </m:e>
                        <m:sub>
                          <m:r>
                            <m:rPr>
                              <m:sty m:val="p"/>
                            </m:rPr>
                            <a:rPr lang="el-GR" sz="3200" b="1" i="1" smtClean="0">
                              <a:solidFill>
                                <a:srgbClr val="2F4D5D"/>
                              </a:solidFill>
                              <a:latin typeface="Cambria Math" panose="02040503050406030204" pitchFamily="18" charset="0"/>
                            </a:rPr>
                            <m:t>γ</m:t>
                          </m:r>
                          <m:r>
                            <a:rPr lang="en-BE" sz="3200" b="1" i="1">
                              <a:solidFill>
                                <a:srgbClr val="2F4D5D"/>
                              </a:solidFill>
                              <a:latin typeface="Cambria Math" panose="02040503050406030204" pitchFamily="18" charset="0"/>
                            </a:rPr>
                            <m:t>𝒊𝒋</m:t>
                          </m:r>
                          <m:r>
                            <a:rPr lang="en-US" sz="3200" b="1" i="1" smtClean="0">
                              <a:solidFill>
                                <a:srgbClr val="2F4D5D"/>
                              </a:solidFill>
                              <a:latin typeface="Cambria Math" panose="02040503050406030204" pitchFamily="18" charset="0"/>
                            </a:rPr>
                            <m:t> </m:t>
                          </m:r>
                        </m:sub>
                      </m:sSub>
                    </m:oMath>
                  </m:oMathPara>
                </a14:m>
                <a:endParaRPr lang="en-BE" sz="3200" b="1" dirty="0"/>
              </a:p>
            </p:txBody>
          </p:sp>
        </mc:Choice>
        <mc:Fallback xmlns="">
          <p:sp>
            <p:nvSpPr>
              <p:cNvPr id="38" name="TextBox 37">
                <a:extLst>
                  <a:ext uri="{FF2B5EF4-FFF2-40B4-BE49-F238E27FC236}">
                    <a16:creationId xmlns:a16="http://schemas.microsoft.com/office/drawing/2014/main" id="{D8C1E6D6-A8D0-7A0F-B216-259BE409DD2B}"/>
                  </a:ext>
                </a:extLst>
              </p:cNvPr>
              <p:cNvSpPr txBox="1">
                <a:spLocks noRot="1" noChangeAspect="1" noMove="1" noResize="1" noEditPoints="1" noAdjustHandles="1" noChangeArrowheads="1" noChangeShapeType="1" noTextEdit="1"/>
              </p:cNvSpPr>
              <p:nvPr/>
            </p:nvSpPr>
            <p:spPr>
              <a:xfrm>
                <a:off x="6033600" y="3972375"/>
                <a:ext cx="1286236" cy="631391"/>
              </a:xfrm>
              <a:prstGeom prst="rect">
                <a:avLst/>
              </a:prstGeom>
              <a:blipFill>
                <a:blip r:embed="rId13"/>
                <a:stretch>
                  <a:fillRect/>
                </a:stretch>
              </a:blipFill>
            </p:spPr>
            <p:txBody>
              <a:bodyPr/>
              <a:lstStyle/>
              <a:p>
                <a:r>
                  <a:rPr lang="en-BE">
                    <a:noFill/>
                  </a:rPr>
                  <a:t> </a:t>
                </a:r>
              </a:p>
            </p:txBody>
          </p:sp>
        </mc:Fallback>
      </mc:AlternateContent>
    </p:spTree>
    <p:extLst>
      <p:ext uri="{BB962C8B-B14F-4D97-AF65-F5344CB8AC3E}">
        <p14:creationId xmlns:p14="http://schemas.microsoft.com/office/powerpoint/2010/main" val="161452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par>
                                <p:cTn id="69" presetID="1" presetClass="exit" presetSubtype="0" fill="hold" nodeType="withEffect">
                                  <p:stCondLst>
                                    <p:cond delay="0"/>
                                  </p:stCondLst>
                                  <p:childTnLst>
                                    <p:set>
                                      <p:cBhvr>
                                        <p:cTn id="70" dur="1" fill="hold">
                                          <p:stCondLst>
                                            <p:cond delay="0"/>
                                          </p:stCondLst>
                                        </p:cTn>
                                        <p:tgtEl>
                                          <p:spTgt spid="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9"/>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1"/>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2"/>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3"/>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24"/>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30"/>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31"/>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32"/>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33"/>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34"/>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5"/>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36"/>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2" grpId="0"/>
      <p:bldP spid="27" grpId="0"/>
      <p:bldP spid="40" grpId="0"/>
      <p:bldP spid="41" grpId="0"/>
      <p:bldP spid="51" grpId="0"/>
      <p:bldP spid="52" grpId="0"/>
      <p:bldP spid="46" grpId="0" animBg="1"/>
      <p:bldP spid="4" grpId="0"/>
      <p:bldP spid="26" grpId="0"/>
      <p:bldP spid="43" grpId="0"/>
      <p:bldP spid="44" grpId="0"/>
      <p:bldP spid="39" grpId="0" animBg="1"/>
      <p:bldP spid="47" grpId="0"/>
      <p:bldP spid="3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AE9E7-744B-6BF5-AEB9-7CF962AA6AC0}"/>
            </a:ext>
          </a:extLst>
        </p:cNvPr>
        <p:cNvGrpSpPr/>
        <p:nvPr/>
      </p:nvGrpSpPr>
      <p:grpSpPr>
        <a:xfrm>
          <a:off x="0" y="0"/>
          <a:ext cx="0" cy="0"/>
          <a:chOff x="0" y="0"/>
          <a:chExt cx="0" cy="0"/>
        </a:xfrm>
      </p:grpSpPr>
      <p:pic>
        <p:nvPicPr>
          <p:cNvPr id="8" name="Picture 7" descr="A machine with many wires and a metal object&#10;&#10;AI-generated content may be incorrect.">
            <a:extLst>
              <a:ext uri="{FF2B5EF4-FFF2-40B4-BE49-F238E27FC236}">
                <a16:creationId xmlns:a16="http://schemas.microsoft.com/office/drawing/2014/main" id="{045EC9A5-050E-F691-5BB5-76600B56562E}"/>
              </a:ext>
            </a:extLst>
          </p:cNvPr>
          <p:cNvPicPr>
            <a:picLocks noChangeAspect="1"/>
          </p:cNvPicPr>
          <p:nvPr/>
        </p:nvPicPr>
        <p:blipFill>
          <a:blip r:embed="rId3"/>
          <a:stretch>
            <a:fillRect/>
          </a:stretch>
        </p:blipFill>
        <p:spPr>
          <a:xfrm>
            <a:off x="4971904" y="589027"/>
            <a:ext cx="6724942" cy="5063486"/>
          </a:xfrm>
          <a:prstGeom prst="rect">
            <a:avLst/>
          </a:prstGeom>
        </p:spPr>
      </p:pic>
      <p:cxnSp>
        <p:nvCxnSpPr>
          <p:cNvPr id="9" name="Straight Connector 8">
            <a:extLst>
              <a:ext uri="{FF2B5EF4-FFF2-40B4-BE49-F238E27FC236}">
                <a16:creationId xmlns:a16="http://schemas.microsoft.com/office/drawing/2014/main" id="{1443D8CC-A1C2-F807-3461-3AB433FCDF90}"/>
              </a:ext>
            </a:extLst>
          </p:cNvPr>
          <p:cNvCxnSpPr>
            <a:cxnSpLocks/>
          </p:cNvCxnSpPr>
          <p:nvPr/>
        </p:nvCxnSpPr>
        <p:spPr>
          <a:xfrm>
            <a:off x="9836150" y="4200525"/>
            <a:ext cx="0" cy="200025"/>
          </a:xfrm>
          <a:prstGeom prst="line">
            <a:avLst/>
          </a:prstGeom>
          <a:ln w="38100">
            <a:solidFill>
              <a:srgbClr val="8A3AB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374A022-4D90-E3EF-6554-0D4D649F93EF}"/>
              </a:ext>
            </a:extLst>
          </p:cNvPr>
          <p:cNvCxnSpPr>
            <a:cxnSpLocks/>
          </p:cNvCxnSpPr>
          <p:nvPr/>
        </p:nvCxnSpPr>
        <p:spPr>
          <a:xfrm flipH="1" flipV="1">
            <a:off x="8536305" y="4328160"/>
            <a:ext cx="1299845" cy="50800"/>
          </a:xfrm>
          <a:prstGeom prst="line">
            <a:avLst/>
          </a:prstGeom>
          <a:ln w="38100">
            <a:solidFill>
              <a:srgbClr val="8A3AB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E5E3528-6085-8A12-8125-A7C67A8EA5D1}"/>
              </a:ext>
            </a:extLst>
          </p:cNvPr>
          <p:cNvCxnSpPr>
            <a:cxnSpLocks/>
          </p:cNvCxnSpPr>
          <p:nvPr/>
        </p:nvCxnSpPr>
        <p:spPr>
          <a:xfrm flipV="1">
            <a:off x="8467249" y="4328160"/>
            <a:ext cx="62418" cy="868680"/>
          </a:xfrm>
          <a:prstGeom prst="line">
            <a:avLst/>
          </a:prstGeom>
          <a:ln w="38100">
            <a:solidFill>
              <a:srgbClr val="8A3AB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949DE56-4EBF-2FE1-2242-A51FA9CDE79A}"/>
              </a:ext>
            </a:extLst>
          </p:cNvPr>
          <p:cNvCxnSpPr>
            <a:cxnSpLocks/>
          </p:cNvCxnSpPr>
          <p:nvPr/>
        </p:nvCxnSpPr>
        <p:spPr>
          <a:xfrm flipH="1">
            <a:off x="7913687" y="5144293"/>
            <a:ext cx="576898" cy="0"/>
          </a:xfrm>
          <a:prstGeom prst="line">
            <a:avLst/>
          </a:prstGeom>
          <a:ln w="38100">
            <a:solidFill>
              <a:srgbClr val="8A3AB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2C515D9-EE13-A0DA-B940-E78BBBD4F7A3}"/>
              </a:ext>
            </a:extLst>
          </p:cNvPr>
          <p:cNvCxnSpPr>
            <a:cxnSpLocks/>
          </p:cNvCxnSpPr>
          <p:nvPr/>
        </p:nvCxnSpPr>
        <p:spPr>
          <a:xfrm flipH="1">
            <a:off x="7952922" y="2979884"/>
            <a:ext cx="194763" cy="2164409"/>
          </a:xfrm>
          <a:prstGeom prst="line">
            <a:avLst/>
          </a:prstGeom>
          <a:ln w="38100">
            <a:solidFill>
              <a:srgbClr val="8A3AB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D6E3BCA-C17A-F711-22AA-253130EDB664}"/>
              </a:ext>
            </a:extLst>
          </p:cNvPr>
          <p:cNvCxnSpPr>
            <a:cxnSpLocks/>
          </p:cNvCxnSpPr>
          <p:nvPr/>
        </p:nvCxnSpPr>
        <p:spPr>
          <a:xfrm>
            <a:off x="10073640" y="2241810"/>
            <a:ext cx="64770" cy="23359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C2B78FF-FB7D-19C2-C80B-3CBD2AA22D13}"/>
              </a:ext>
            </a:extLst>
          </p:cNvPr>
          <p:cNvCxnSpPr>
            <a:cxnSpLocks/>
          </p:cNvCxnSpPr>
          <p:nvPr/>
        </p:nvCxnSpPr>
        <p:spPr>
          <a:xfrm flipH="1" flipV="1">
            <a:off x="8189668" y="2191510"/>
            <a:ext cx="1883972" cy="6647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63C0C63-9EB6-350B-C354-00831A02FB4A}"/>
              </a:ext>
            </a:extLst>
          </p:cNvPr>
          <p:cNvCxnSpPr>
            <a:cxnSpLocks/>
          </p:cNvCxnSpPr>
          <p:nvPr/>
        </p:nvCxnSpPr>
        <p:spPr>
          <a:xfrm flipV="1">
            <a:off x="8140013" y="2191510"/>
            <a:ext cx="49655" cy="791028"/>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7F2D385-B6BC-8498-74C6-E15703E5A843}"/>
              </a:ext>
            </a:extLst>
          </p:cNvPr>
          <p:cNvCxnSpPr>
            <a:cxnSpLocks/>
          </p:cNvCxnSpPr>
          <p:nvPr/>
        </p:nvCxnSpPr>
        <p:spPr>
          <a:xfrm flipH="1" flipV="1">
            <a:off x="8173509" y="1983066"/>
            <a:ext cx="2132541" cy="56627"/>
          </a:xfrm>
          <a:prstGeom prst="line">
            <a:avLst/>
          </a:prstGeom>
          <a:ln w="38100">
            <a:solidFill>
              <a:srgbClr val="99003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D45332B-0729-C220-ACC3-3E6A9048BD9E}"/>
              </a:ext>
            </a:extLst>
          </p:cNvPr>
          <p:cNvCxnSpPr>
            <a:cxnSpLocks/>
          </p:cNvCxnSpPr>
          <p:nvPr/>
        </p:nvCxnSpPr>
        <p:spPr>
          <a:xfrm flipH="1" flipV="1">
            <a:off x="10291997" y="2039693"/>
            <a:ext cx="170263" cy="465382"/>
          </a:xfrm>
          <a:prstGeom prst="line">
            <a:avLst/>
          </a:prstGeom>
          <a:ln w="38100">
            <a:solidFill>
              <a:srgbClr val="99003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F97BAEF-2B61-7DB8-4086-E623587FFB5C}"/>
              </a:ext>
            </a:extLst>
          </p:cNvPr>
          <p:cNvCxnSpPr>
            <a:cxnSpLocks/>
          </p:cNvCxnSpPr>
          <p:nvPr/>
        </p:nvCxnSpPr>
        <p:spPr>
          <a:xfrm flipV="1">
            <a:off x="8117546" y="1968278"/>
            <a:ext cx="55963" cy="1014260"/>
          </a:xfrm>
          <a:prstGeom prst="line">
            <a:avLst/>
          </a:prstGeom>
          <a:ln w="38100">
            <a:solidFill>
              <a:srgbClr val="990033"/>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4CFC044-FC65-D98A-2729-23FCE003CDC6}"/>
              </a:ext>
            </a:extLst>
          </p:cNvPr>
          <p:cNvCxnSpPr>
            <a:cxnSpLocks/>
          </p:cNvCxnSpPr>
          <p:nvPr/>
        </p:nvCxnSpPr>
        <p:spPr>
          <a:xfrm flipH="1">
            <a:off x="7920911" y="2979884"/>
            <a:ext cx="193278" cy="2196159"/>
          </a:xfrm>
          <a:prstGeom prst="line">
            <a:avLst/>
          </a:prstGeom>
          <a:ln w="38100">
            <a:solidFill>
              <a:srgbClr val="1FF5F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C51C99E-D870-E765-44F3-0DCAE5B9EE87}"/>
              </a:ext>
            </a:extLst>
          </p:cNvPr>
          <p:cNvCxnSpPr>
            <a:cxnSpLocks/>
          </p:cNvCxnSpPr>
          <p:nvPr/>
        </p:nvCxnSpPr>
        <p:spPr>
          <a:xfrm flipH="1" flipV="1">
            <a:off x="7913687" y="5176043"/>
            <a:ext cx="576898" cy="6221"/>
          </a:xfrm>
          <a:prstGeom prst="line">
            <a:avLst/>
          </a:prstGeom>
          <a:ln w="38100">
            <a:solidFill>
              <a:srgbClr val="1FF5F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A3F4511-9AAA-9339-3B36-E7583A5EDCBA}"/>
              </a:ext>
            </a:extLst>
          </p:cNvPr>
          <p:cNvCxnSpPr>
            <a:cxnSpLocks/>
          </p:cNvCxnSpPr>
          <p:nvPr/>
        </p:nvCxnSpPr>
        <p:spPr>
          <a:xfrm flipV="1">
            <a:off x="8490585" y="4353560"/>
            <a:ext cx="58132" cy="822483"/>
          </a:xfrm>
          <a:prstGeom prst="line">
            <a:avLst/>
          </a:prstGeom>
          <a:ln w="38100">
            <a:solidFill>
              <a:srgbClr val="1FF5F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7BC3E9C-6C21-8799-7563-D595C7EEF10F}"/>
              </a:ext>
            </a:extLst>
          </p:cNvPr>
          <p:cNvCxnSpPr>
            <a:cxnSpLocks/>
          </p:cNvCxnSpPr>
          <p:nvPr/>
        </p:nvCxnSpPr>
        <p:spPr>
          <a:xfrm flipH="1" flipV="1">
            <a:off x="8536305" y="4353560"/>
            <a:ext cx="1333183" cy="50800"/>
          </a:xfrm>
          <a:prstGeom prst="line">
            <a:avLst/>
          </a:prstGeom>
          <a:ln w="38100">
            <a:solidFill>
              <a:srgbClr val="1FF5F5"/>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F7F3637-72B8-10A7-635F-CE5AC9652C05}"/>
              </a:ext>
            </a:extLst>
          </p:cNvPr>
          <p:cNvCxnSpPr>
            <a:cxnSpLocks/>
          </p:cNvCxnSpPr>
          <p:nvPr/>
        </p:nvCxnSpPr>
        <p:spPr>
          <a:xfrm>
            <a:off x="9869488" y="4200524"/>
            <a:ext cx="0" cy="186691"/>
          </a:xfrm>
          <a:prstGeom prst="line">
            <a:avLst/>
          </a:prstGeom>
          <a:ln w="38100">
            <a:solidFill>
              <a:srgbClr val="1FF5F5"/>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D9AE446-DDAB-0FE7-77BE-3724EB7C02C8}"/>
              </a:ext>
            </a:extLst>
          </p:cNvPr>
          <p:cNvCxnSpPr>
            <a:cxnSpLocks/>
          </p:cNvCxnSpPr>
          <p:nvPr/>
        </p:nvCxnSpPr>
        <p:spPr>
          <a:xfrm flipH="1" flipV="1">
            <a:off x="8121413" y="2979884"/>
            <a:ext cx="2274447" cy="95907"/>
          </a:xfrm>
          <a:prstGeom prst="line">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60D2DF05-738E-C1F3-9932-FD62AFEAFAC5}"/>
              </a:ext>
            </a:extLst>
          </p:cNvPr>
          <p:cNvSpPr>
            <a:spLocks noGrp="1"/>
          </p:cNvSpPr>
          <p:nvPr>
            <p:ph type="sldNum" sz="quarter" idx="12"/>
          </p:nvPr>
        </p:nvSpPr>
        <p:spPr/>
        <p:txBody>
          <a:bodyPr/>
          <a:lstStyle/>
          <a:p>
            <a:fld id="{0A297500-7527-634B-90F4-69D0994C32B4}" type="slidenum">
              <a:rPr lang="nl-NL" smtClean="0"/>
              <a:pPr/>
              <a:t>35</a:t>
            </a:fld>
            <a:endParaRPr lang="nl-NL"/>
          </a:p>
        </p:txBody>
      </p:sp>
      <p:sp>
        <p:nvSpPr>
          <p:cNvPr id="14" name="Title 1">
            <a:extLst>
              <a:ext uri="{FF2B5EF4-FFF2-40B4-BE49-F238E27FC236}">
                <a16:creationId xmlns:a16="http://schemas.microsoft.com/office/drawing/2014/main" id="{749FD2C3-A958-29A6-B94E-A78AA5C94A94}"/>
              </a:ext>
            </a:extLst>
          </p:cNvPr>
          <p:cNvSpPr>
            <a:spLocks noGrp="1"/>
          </p:cNvSpPr>
          <p:nvPr>
            <p:ph type="title"/>
          </p:nvPr>
        </p:nvSpPr>
        <p:spPr>
          <a:xfrm>
            <a:off x="576000" y="301681"/>
            <a:ext cx="11297232" cy="850464"/>
          </a:xfrm>
        </p:spPr>
        <p:txBody>
          <a:bodyPr>
            <a:noAutofit/>
          </a:bodyPr>
          <a:lstStyle/>
          <a:p>
            <a:r>
              <a:rPr lang="en-US" sz="3200" dirty="0"/>
              <a:t>Clock transition</a:t>
            </a:r>
            <a:endParaRPr lang="nl-NL" sz="3200" dirty="0"/>
          </a:p>
        </p:txBody>
      </p:sp>
      <p:sp>
        <p:nvSpPr>
          <p:cNvPr id="6" name="Footer Placeholder 3">
            <a:extLst>
              <a:ext uri="{FF2B5EF4-FFF2-40B4-BE49-F238E27FC236}">
                <a16:creationId xmlns:a16="http://schemas.microsoft.com/office/drawing/2014/main" id="{0494DE52-0D8B-3A88-A3A7-B9B50C43AC0E}"/>
              </a:ext>
            </a:extLst>
          </p:cNvPr>
          <p:cNvSpPr txBox="1">
            <a:spLocks/>
          </p:cNvSpPr>
          <p:nvPr/>
        </p:nvSpPr>
        <p:spPr>
          <a:xfrm>
            <a:off x="1244139" y="6210000"/>
            <a:ext cx="4993200" cy="648000"/>
          </a:xfrm>
          <a:prstGeom prst="rect">
            <a:avLst/>
          </a:prstGeom>
        </p:spPr>
        <p:txBody>
          <a:bodyPr vert="horz" lIns="0" tIns="0" rIns="180000" bIns="0" rtlCol="0" anchor="ctr"/>
          <a:lstStyle>
            <a:defPPr>
              <a:defRPr lang="nl-NL"/>
            </a:defPPr>
            <a:lvl1pPr marL="0" algn="r"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nl-NL" dirty="0"/>
              <a:t>Robbe Van Duyse</a:t>
            </a:r>
          </a:p>
        </p:txBody>
      </p:sp>
      <p:cxnSp>
        <p:nvCxnSpPr>
          <p:cNvPr id="26" name="Straight Connector 25">
            <a:extLst>
              <a:ext uri="{FF2B5EF4-FFF2-40B4-BE49-F238E27FC236}">
                <a16:creationId xmlns:a16="http://schemas.microsoft.com/office/drawing/2014/main" id="{1C69CC7C-6ACE-358C-A39F-25F5C0874252}"/>
              </a:ext>
            </a:extLst>
          </p:cNvPr>
          <p:cNvCxnSpPr>
            <a:cxnSpLocks/>
          </p:cNvCxnSpPr>
          <p:nvPr/>
        </p:nvCxnSpPr>
        <p:spPr>
          <a:xfrm flipH="1">
            <a:off x="6358048" y="2053198"/>
            <a:ext cx="188884" cy="3603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E08E845-1B24-B9C0-40CB-6BB8E637E0E7}"/>
              </a:ext>
            </a:extLst>
          </p:cNvPr>
          <p:cNvCxnSpPr>
            <a:cxnSpLocks/>
          </p:cNvCxnSpPr>
          <p:nvPr/>
        </p:nvCxnSpPr>
        <p:spPr>
          <a:xfrm flipH="1" flipV="1">
            <a:off x="6372773" y="2413557"/>
            <a:ext cx="369616" cy="325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5EBBEED-5E5C-7518-9FFA-9910AB787B2D}"/>
              </a:ext>
            </a:extLst>
          </p:cNvPr>
          <p:cNvCxnSpPr>
            <a:cxnSpLocks/>
          </p:cNvCxnSpPr>
          <p:nvPr/>
        </p:nvCxnSpPr>
        <p:spPr>
          <a:xfrm flipH="1">
            <a:off x="6757114" y="2039693"/>
            <a:ext cx="211539" cy="4236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4F0B807-4CB9-F5A5-035E-B43FDB2338E5}"/>
              </a:ext>
            </a:extLst>
          </p:cNvPr>
          <p:cNvCxnSpPr>
            <a:cxnSpLocks/>
          </p:cNvCxnSpPr>
          <p:nvPr/>
        </p:nvCxnSpPr>
        <p:spPr>
          <a:xfrm>
            <a:off x="6959488" y="2039693"/>
            <a:ext cx="1141899" cy="9256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74A779D1-05CF-7B0A-9551-EEFCCB5EA9EC}"/>
              </a:ext>
            </a:extLst>
          </p:cNvPr>
          <p:cNvCxnSpPr>
            <a:cxnSpLocks/>
          </p:cNvCxnSpPr>
          <p:nvPr/>
        </p:nvCxnSpPr>
        <p:spPr>
          <a:xfrm>
            <a:off x="1660085" y="5739411"/>
            <a:ext cx="922421" cy="777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255BE001-5851-6BF1-A0C4-3FCB8DCFBAE3}"/>
              </a:ext>
            </a:extLst>
          </p:cNvPr>
          <p:cNvCxnSpPr>
            <a:cxnSpLocks/>
          </p:cNvCxnSpPr>
          <p:nvPr/>
        </p:nvCxnSpPr>
        <p:spPr>
          <a:xfrm>
            <a:off x="2982416" y="4645922"/>
            <a:ext cx="922421" cy="777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06B3DF91-8D8C-0124-0F7B-5330DC84F870}"/>
                  </a:ext>
                </a:extLst>
              </p:cNvPr>
              <p:cNvSpPr txBox="1"/>
              <p:nvPr/>
            </p:nvSpPr>
            <p:spPr>
              <a:xfrm>
                <a:off x="3764766" y="4176120"/>
                <a:ext cx="1210731" cy="533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lang="en-BE" sz="2400" b="1" i="1" smtClean="0">
                              <a:latin typeface="Cambria Math" panose="02040503050406030204" pitchFamily="18" charset="0"/>
                            </a:rPr>
                          </m:ctrlPr>
                        </m:sPrePr>
                        <m:sub/>
                        <m:sup>
                          <m:r>
                            <a:rPr lang="en-US" sz="2400" b="1" i="1" smtClean="0">
                              <a:latin typeface="Cambria Math" panose="02040503050406030204" pitchFamily="18" charset="0"/>
                            </a:rPr>
                            <m:t>𝟐</m:t>
                          </m:r>
                        </m:sup>
                        <m:e>
                          <m:sSub>
                            <m:sSubPr>
                              <m:ctrlPr>
                                <a:rPr lang="en-BE" sz="2400" b="1" i="1" smtClean="0">
                                  <a:latin typeface="Cambria Math" panose="02040503050406030204" pitchFamily="18" charset="0"/>
                                </a:rPr>
                              </m:ctrlPr>
                            </m:sSubPr>
                            <m:e>
                              <m:r>
                                <a:rPr lang="en-US" sz="2400" b="1" i="1" smtClean="0">
                                  <a:latin typeface="Cambria Math" panose="02040503050406030204" pitchFamily="18" charset="0"/>
                                </a:rPr>
                                <m:t>𝑫</m:t>
                              </m:r>
                            </m:e>
                            <m:sub>
                              <m:r>
                                <a:rPr lang="en-US" sz="2400" b="1" i="1" smtClean="0">
                                  <a:latin typeface="Cambria Math" panose="02040503050406030204" pitchFamily="18" charset="0"/>
                                </a:rPr>
                                <m:t>𝟓</m:t>
                              </m:r>
                              <m:r>
                                <a:rPr lang="en-US" sz="2400" b="1" i="1" smtClean="0">
                                  <a:latin typeface="Cambria Math" panose="02040503050406030204" pitchFamily="18" charset="0"/>
                                </a:rPr>
                                <m:t>/</m:t>
                              </m:r>
                              <m:r>
                                <a:rPr lang="en-US" sz="2400" b="1" i="1" smtClean="0">
                                  <a:latin typeface="Cambria Math" panose="02040503050406030204" pitchFamily="18" charset="0"/>
                                </a:rPr>
                                <m:t>𝟐</m:t>
                              </m:r>
                            </m:sub>
                          </m:sSub>
                        </m:e>
                      </m:sPre>
                    </m:oMath>
                  </m:oMathPara>
                </a14:m>
                <a:endParaRPr lang="en-BE" sz="2400" b="1" dirty="0"/>
              </a:p>
            </p:txBody>
          </p:sp>
        </mc:Choice>
        <mc:Fallback xmlns="">
          <p:sp>
            <p:nvSpPr>
              <p:cNvPr id="45" name="TextBox 44">
                <a:extLst>
                  <a:ext uri="{FF2B5EF4-FFF2-40B4-BE49-F238E27FC236}">
                    <a16:creationId xmlns:a16="http://schemas.microsoft.com/office/drawing/2014/main" id="{E1D66177-ED1F-FB9E-C159-4D2AF101E766}"/>
                  </a:ext>
                </a:extLst>
              </p:cNvPr>
              <p:cNvSpPr txBox="1">
                <a:spLocks noRot="1" noChangeAspect="1" noMove="1" noResize="1" noEditPoints="1" noAdjustHandles="1" noChangeArrowheads="1" noChangeShapeType="1" noTextEdit="1"/>
              </p:cNvSpPr>
              <p:nvPr/>
            </p:nvSpPr>
            <p:spPr>
              <a:xfrm>
                <a:off x="3764766" y="4176120"/>
                <a:ext cx="1210731" cy="533800"/>
              </a:xfrm>
              <a:prstGeom prst="rect">
                <a:avLst/>
              </a:prstGeom>
              <a:blipFill>
                <a:blip r:embed="rId5"/>
                <a:stretch>
                  <a:fillRect/>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D4DF9C63-D08B-9547-1555-7E7A843EED99}"/>
                  </a:ext>
                </a:extLst>
              </p:cNvPr>
              <p:cNvSpPr txBox="1"/>
              <p:nvPr/>
            </p:nvSpPr>
            <p:spPr>
              <a:xfrm>
                <a:off x="1489071" y="3494904"/>
                <a:ext cx="1210731" cy="533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lang="en-BE" sz="2400" b="1" i="1" smtClean="0">
                              <a:latin typeface="Cambria Math" panose="02040503050406030204" pitchFamily="18" charset="0"/>
                            </a:rPr>
                          </m:ctrlPr>
                        </m:sPrePr>
                        <m:sub/>
                        <m:sup>
                          <m:r>
                            <a:rPr lang="en-US" sz="2400" b="1" i="1" smtClean="0">
                              <a:latin typeface="Cambria Math" panose="02040503050406030204" pitchFamily="18" charset="0"/>
                            </a:rPr>
                            <m:t>𝟐</m:t>
                          </m:r>
                        </m:sup>
                        <m:e>
                          <m:sSub>
                            <m:sSubPr>
                              <m:ctrlPr>
                                <a:rPr lang="en-BE" sz="2400" b="1" i="1" smtClean="0">
                                  <a:latin typeface="Cambria Math" panose="02040503050406030204" pitchFamily="18" charset="0"/>
                                </a:rPr>
                              </m:ctrlPr>
                            </m:sSubPr>
                            <m:e>
                              <m:r>
                                <a:rPr lang="en-US" sz="2400" b="1" i="1" smtClean="0">
                                  <a:latin typeface="Cambria Math" panose="02040503050406030204" pitchFamily="18" charset="0"/>
                                </a:rPr>
                                <m:t>𝑷</m:t>
                              </m:r>
                            </m:e>
                            <m:sub>
                              <m:r>
                                <a:rPr lang="en-US" sz="2400" b="1" i="1" smtClean="0">
                                  <a:latin typeface="Cambria Math" panose="02040503050406030204" pitchFamily="18" charset="0"/>
                                </a:rPr>
                                <m:t>𝟏</m:t>
                              </m:r>
                              <m:r>
                                <a:rPr lang="en-US" sz="2400" b="1" i="1" smtClean="0">
                                  <a:latin typeface="Cambria Math" panose="02040503050406030204" pitchFamily="18" charset="0"/>
                                </a:rPr>
                                <m:t>/</m:t>
                              </m:r>
                              <m:r>
                                <a:rPr lang="en-US" sz="2400" b="1" i="1" smtClean="0">
                                  <a:latin typeface="Cambria Math" panose="02040503050406030204" pitchFamily="18" charset="0"/>
                                </a:rPr>
                                <m:t>𝟐</m:t>
                              </m:r>
                            </m:sub>
                          </m:sSub>
                        </m:e>
                      </m:sPre>
                    </m:oMath>
                  </m:oMathPara>
                </a14:m>
                <a:endParaRPr lang="en-BE" sz="2400" b="1" dirty="0"/>
              </a:p>
            </p:txBody>
          </p:sp>
        </mc:Choice>
        <mc:Fallback xmlns="">
          <p:sp>
            <p:nvSpPr>
              <p:cNvPr id="46" name="TextBox 45">
                <a:extLst>
                  <a:ext uri="{FF2B5EF4-FFF2-40B4-BE49-F238E27FC236}">
                    <a16:creationId xmlns:a16="http://schemas.microsoft.com/office/drawing/2014/main" id="{D7C310B4-18D2-E5CD-01B4-80E220D9010C}"/>
                  </a:ext>
                </a:extLst>
              </p:cNvPr>
              <p:cNvSpPr txBox="1">
                <a:spLocks noRot="1" noChangeAspect="1" noMove="1" noResize="1" noEditPoints="1" noAdjustHandles="1" noChangeArrowheads="1" noChangeShapeType="1" noTextEdit="1"/>
              </p:cNvSpPr>
              <p:nvPr/>
            </p:nvSpPr>
            <p:spPr>
              <a:xfrm>
                <a:off x="1489071" y="3494904"/>
                <a:ext cx="1210731" cy="533800"/>
              </a:xfrm>
              <a:prstGeom prst="rect">
                <a:avLst/>
              </a:prstGeom>
              <a:blipFill>
                <a:blip r:embed="rId6"/>
                <a:stretch>
                  <a:fillRect/>
                </a:stretch>
              </a:blipFill>
            </p:spPr>
            <p:txBody>
              <a:bodyPr/>
              <a:lstStyle/>
              <a:p>
                <a:r>
                  <a:rPr lang="en-BE">
                    <a:noFill/>
                  </a:rPr>
                  <a:t> </a:t>
                </a:r>
              </a:p>
            </p:txBody>
          </p:sp>
        </mc:Fallback>
      </mc:AlternateContent>
      <p:cxnSp>
        <p:nvCxnSpPr>
          <p:cNvPr id="47" name="Straight Connector 46">
            <a:extLst>
              <a:ext uri="{FF2B5EF4-FFF2-40B4-BE49-F238E27FC236}">
                <a16:creationId xmlns:a16="http://schemas.microsoft.com/office/drawing/2014/main" id="{E9585714-275B-426D-3F8A-1435266842EF}"/>
              </a:ext>
            </a:extLst>
          </p:cNvPr>
          <p:cNvCxnSpPr>
            <a:cxnSpLocks/>
          </p:cNvCxnSpPr>
          <p:nvPr/>
        </p:nvCxnSpPr>
        <p:spPr>
          <a:xfrm>
            <a:off x="1633227" y="4123789"/>
            <a:ext cx="922421" cy="777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91EC6515-0976-301F-B763-83FBC293B428}"/>
              </a:ext>
            </a:extLst>
          </p:cNvPr>
          <p:cNvCxnSpPr>
            <a:cxnSpLocks/>
          </p:cNvCxnSpPr>
          <p:nvPr/>
        </p:nvCxnSpPr>
        <p:spPr>
          <a:xfrm flipH="1" flipV="1">
            <a:off x="2094436" y="4118287"/>
            <a:ext cx="3594" cy="1621124"/>
          </a:xfrm>
          <a:prstGeom prst="line">
            <a:avLst/>
          </a:prstGeom>
          <a:ln w="38100">
            <a:solidFill>
              <a:srgbClr val="0070C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294347E7-D7F4-5C15-83F4-41AC5D63B4D6}"/>
                  </a:ext>
                </a:extLst>
              </p:cNvPr>
              <p:cNvSpPr txBox="1"/>
              <p:nvPr/>
            </p:nvSpPr>
            <p:spPr>
              <a:xfrm>
                <a:off x="3768778" y="4790919"/>
                <a:ext cx="1210731" cy="533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lang="en-BE" sz="2400" b="1" i="1" smtClean="0">
                              <a:latin typeface="Cambria Math" panose="02040503050406030204" pitchFamily="18" charset="0"/>
                            </a:rPr>
                          </m:ctrlPr>
                        </m:sPrePr>
                        <m:sub/>
                        <m:sup>
                          <m:r>
                            <a:rPr lang="en-US" sz="2400" b="1" i="1" smtClean="0">
                              <a:latin typeface="Cambria Math" panose="02040503050406030204" pitchFamily="18" charset="0"/>
                            </a:rPr>
                            <m:t>𝟐</m:t>
                          </m:r>
                        </m:sup>
                        <m:e>
                          <m:sSub>
                            <m:sSubPr>
                              <m:ctrlPr>
                                <a:rPr lang="en-BE" sz="2400" b="1" i="1" smtClean="0">
                                  <a:latin typeface="Cambria Math" panose="02040503050406030204" pitchFamily="18" charset="0"/>
                                </a:rPr>
                              </m:ctrlPr>
                            </m:sSubPr>
                            <m:e>
                              <m:r>
                                <a:rPr lang="en-US" sz="2400" b="1" i="1" smtClean="0">
                                  <a:latin typeface="Cambria Math" panose="02040503050406030204" pitchFamily="18" charset="0"/>
                                </a:rPr>
                                <m:t>𝑫</m:t>
                              </m:r>
                            </m:e>
                            <m:sub>
                              <m:r>
                                <a:rPr lang="en-US" sz="2400" b="1" i="1" smtClean="0">
                                  <a:latin typeface="Cambria Math" panose="02040503050406030204" pitchFamily="18" charset="0"/>
                                </a:rPr>
                                <m:t>𝟑</m:t>
                              </m:r>
                              <m:r>
                                <a:rPr lang="en-US" sz="2400" b="1" i="1" smtClean="0">
                                  <a:latin typeface="Cambria Math" panose="02040503050406030204" pitchFamily="18" charset="0"/>
                                </a:rPr>
                                <m:t>/</m:t>
                              </m:r>
                              <m:r>
                                <a:rPr lang="en-US" sz="2400" b="1" i="1" smtClean="0">
                                  <a:latin typeface="Cambria Math" panose="02040503050406030204" pitchFamily="18" charset="0"/>
                                </a:rPr>
                                <m:t>𝟐</m:t>
                              </m:r>
                            </m:sub>
                          </m:sSub>
                        </m:e>
                      </m:sPre>
                    </m:oMath>
                  </m:oMathPara>
                </a14:m>
                <a:endParaRPr lang="en-BE" sz="2400" b="1" dirty="0"/>
              </a:p>
            </p:txBody>
          </p:sp>
        </mc:Choice>
        <mc:Fallback xmlns="">
          <p:sp>
            <p:nvSpPr>
              <p:cNvPr id="49" name="TextBox 48">
                <a:extLst>
                  <a:ext uri="{FF2B5EF4-FFF2-40B4-BE49-F238E27FC236}">
                    <a16:creationId xmlns:a16="http://schemas.microsoft.com/office/drawing/2014/main" id="{DE07B2F3-BD03-6F2B-2618-0F9E0F1757A0}"/>
                  </a:ext>
                </a:extLst>
              </p:cNvPr>
              <p:cNvSpPr txBox="1">
                <a:spLocks noRot="1" noChangeAspect="1" noMove="1" noResize="1" noEditPoints="1" noAdjustHandles="1" noChangeArrowheads="1" noChangeShapeType="1" noTextEdit="1"/>
              </p:cNvSpPr>
              <p:nvPr/>
            </p:nvSpPr>
            <p:spPr>
              <a:xfrm>
                <a:off x="3768778" y="4790919"/>
                <a:ext cx="1210731" cy="533800"/>
              </a:xfrm>
              <a:prstGeom prst="rect">
                <a:avLst/>
              </a:prstGeom>
              <a:blipFill>
                <a:blip r:embed="rId7"/>
                <a:stretch>
                  <a:fillRect/>
                </a:stretch>
              </a:blipFill>
            </p:spPr>
            <p:txBody>
              <a:bodyPr/>
              <a:lstStyle/>
              <a:p>
                <a:r>
                  <a:rPr lang="en-BE">
                    <a:noFill/>
                  </a:rPr>
                  <a:t> </a:t>
                </a:r>
              </a:p>
            </p:txBody>
          </p:sp>
        </mc:Fallback>
      </mc:AlternateContent>
      <p:cxnSp>
        <p:nvCxnSpPr>
          <p:cNvPr id="50" name="Straight Connector 49">
            <a:extLst>
              <a:ext uri="{FF2B5EF4-FFF2-40B4-BE49-F238E27FC236}">
                <a16:creationId xmlns:a16="http://schemas.microsoft.com/office/drawing/2014/main" id="{0EF47EB0-F379-C593-A51C-3E6B3F86BCC9}"/>
              </a:ext>
            </a:extLst>
          </p:cNvPr>
          <p:cNvCxnSpPr>
            <a:cxnSpLocks/>
          </p:cNvCxnSpPr>
          <p:nvPr/>
        </p:nvCxnSpPr>
        <p:spPr>
          <a:xfrm>
            <a:off x="2982416" y="4984462"/>
            <a:ext cx="922421" cy="777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232B2799-F025-FC79-243F-E4AEDB1CBE66}"/>
              </a:ext>
            </a:extLst>
          </p:cNvPr>
          <p:cNvSpPr txBox="1"/>
          <p:nvPr/>
        </p:nvSpPr>
        <p:spPr>
          <a:xfrm>
            <a:off x="671170" y="4496201"/>
            <a:ext cx="1387094" cy="707886"/>
          </a:xfrm>
          <a:prstGeom prst="rect">
            <a:avLst/>
          </a:prstGeom>
          <a:noFill/>
        </p:spPr>
        <p:txBody>
          <a:bodyPr wrap="square" rtlCol="0">
            <a:spAutoFit/>
          </a:bodyPr>
          <a:lstStyle/>
          <a:p>
            <a:pPr algn="ctr"/>
            <a:r>
              <a:rPr lang="en-US" sz="2000" b="1" dirty="0">
                <a:solidFill>
                  <a:srgbClr val="0070C0"/>
                </a:solidFill>
              </a:rPr>
              <a:t>Cooling</a:t>
            </a:r>
          </a:p>
          <a:p>
            <a:pPr algn="ctr"/>
            <a:r>
              <a:rPr lang="en-US" sz="2000" b="1" dirty="0">
                <a:solidFill>
                  <a:srgbClr val="0070C0"/>
                </a:solidFill>
              </a:rPr>
              <a:t>422nm</a:t>
            </a:r>
            <a:endParaRPr lang="en-BE" sz="2000" b="1" dirty="0">
              <a:solidFill>
                <a:srgbClr val="0070C0"/>
              </a:solidFill>
            </a:endParaRPr>
          </a:p>
        </p:txBody>
      </p:sp>
      <p:cxnSp>
        <p:nvCxnSpPr>
          <p:cNvPr id="52" name="Straight Connector 51">
            <a:extLst>
              <a:ext uri="{FF2B5EF4-FFF2-40B4-BE49-F238E27FC236}">
                <a16:creationId xmlns:a16="http://schemas.microsoft.com/office/drawing/2014/main" id="{47189444-8337-63A1-CD09-F0E6BD672EE6}"/>
              </a:ext>
            </a:extLst>
          </p:cNvPr>
          <p:cNvCxnSpPr>
            <a:cxnSpLocks/>
          </p:cNvCxnSpPr>
          <p:nvPr/>
        </p:nvCxnSpPr>
        <p:spPr>
          <a:xfrm flipH="1" flipV="1">
            <a:off x="2121296" y="4154456"/>
            <a:ext cx="1322330" cy="830006"/>
          </a:xfrm>
          <a:prstGeom prst="line">
            <a:avLst/>
          </a:prstGeom>
          <a:ln w="38100">
            <a:solidFill>
              <a:srgbClr val="990033"/>
            </a:solidFill>
            <a:headEnd type="none" w="med" len="med"/>
            <a:tailEnd type="triangle" w="med" len="lg"/>
          </a:ln>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C3BF905A-C1D8-EEAF-93F1-FE6C636038A6}"/>
              </a:ext>
            </a:extLst>
          </p:cNvPr>
          <p:cNvSpPr txBox="1"/>
          <p:nvPr/>
        </p:nvSpPr>
        <p:spPr>
          <a:xfrm>
            <a:off x="2599181" y="3748469"/>
            <a:ext cx="1387094" cy="707886"/>
          </a:xfrm>
          <a:prstGeom prst="rect">
            <a:avLst/>
          </a:prstGeom>
          <a:noFill/>
        </p:spPr>
        <p:txBody>
          <a:bodyPr wrap="square" rtlCol="0">
            <a:spAutoFit/>
          </a:bodyPr>
          <a:lstStyle/>
          <a:p>
            <a:pPr algn="ctr"/>
            <a:r>
              <a:rPr lang="en-US" sz="2000" b="1" dirty="0">
                <a:solidFill>
                  <a:srgbClr val="990033"/>
                </a:solidFill>
              </a:rPr>
              <a:t>Repump</a:t>
            </a:r>
          </a:p>
          <a:p>
            <a:pPr algn="ctr"/>
            <a:r>
              <a:rPr lang="en-US" sz="2000" b="1" dirty="0">
                <a:solidFill>
                  <a:srgbClr val="990033"/>
                </a:solidFill>
              </a:rPr>
              <a:t>1092nm</a:t>
            </a:r>
            <a:endParaRPr lang="en-BE" sz="2000" b="1" dirty="0">
              <a:solidFill>
                <a:srgbClr val="990033"/>
              </a:solidFill>
            </a:endParaRPr>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60BDA2BB-AF7C-B0C2-7F17-A1E1941764C8}"/>
                  </a:ext>
                </a:extLst>
              </p:cNvPr>
              <p:cNvSpPr txBox="1"/>
              <p:nvPr/>
            </p:nvSpPr>
            <p:spPr>
              <a:xfrm>
                <a:off x="561907" y="5296046"/>
                <a:ext cx="1210731" cy="533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lang="en-BE" sz="2400" b="1" i="1" smtClean="0">
                              <a:latin typeface="Cambria Math" panose="02040503050406030204" pitchFamily="18" charset="0"/>
                            </a:rPr>
                          </m:ctrlPr>
                        </m:sPrePr>
                        <m:sub/>
                        <m:sup>
                          <m:r>
                            <a:rPr lang="en-US" sz="2400" b="1" i="1" smtClean="0">
                              <a:latin typeface="Cambria Math" panose="02040503050406030204" pitchFamily="18" charset="0"/>
                            </a:rPr>
                            <m:t>𝟐</m:t>
                          </m:r>
                        </m:sup>
                        <m:e>
                          <m:sSub>
                            <m:sSubPr>
                              <m:ctrlPr>
                                <a:rPr lang="en-BE" sz="2400" b="1" i="1" smtClean="0">
                                  <a:latin typeface="Cambria Math" panose="02040503050406030204" pitchFamily="18" charset="0"/>
                                </a:rPr>
                              </m:ctrlPr>
                            </m:sSubPr>
                            <m:e>
                              <m:r>
                                <a:rPr lang="en-US" sz="2400" b="1" i="1" smtClean="0">
                                  <a:latin typeface="Cambria Math" panose="02040503050406030204" pitchFamily="18" charset="0"/>
                                </a:rPr>
                                <m:t>𝑺</m:t>
                              </m:r>
                            </m:e>
                            <m:sub>
                              <m:r>
                                <a:rPr lang="en-US" sz="2400" b="1" i="1" smtClean="0">
                                  <a:latin typeface="Cambria Math" panose="02040503050406030204" pitchFamily="18" charset="0"/>
                                </a:rPr>
                                <m:t>𝟏</m:t>
                              </m:r>
                              <m:r>
                                <a:rPr lang="en-US" sz="2400" b="1" i="1" smtClean="0">
                                  <a:latin typeface="Cambria Math" panose="02040503050406030204" pitchFamily="18" charset="0"/>
                                </a:rPr>
                                <m:t>/</m:t>
                              </m:r>
                              <m:r>
                                <a:rPr lang="en-US" sz="2400" b="1" i="1" smtClean="0">
                                  <a:latin typeface="Cambria Math" panose="02040503050406030204" pitchFamily="18" charset="0"/>
                                </a:rPr>
                                <m:t>𝟐</m:t>
                              </m:r>
                            </m:sub>
                          </m:sSub>
                        </m:e>
                      </m:sPre>
                    </m:oMath>
                  </m:oMathPara>
                </a14:m>
                <a:endParaRPr lang="en-BE" sz="2400" b="1" dirty="0"/>
              </a:p>
            </p:txBody>
          </p:sp>
        </mc:Choice>
        <mc:Fallback xmlns="">
          <p:sp>
            <p:nvSpPr>
              <p:cNvPr id="54" name="TextBox 53">
                <a:extLst>
                  <a:ext uri="{FF2B5EF4-FFF2-40B4-BE49-F238E27FC236}">
                    <a16:creationId xmlns:a16="http://schemas.microsoft.com/office/drawing/2014/main" id="{4DCCDBD1-0FE2-04BF-4FE0-593AA3DACFF3}"/>
                  </a:ext>
                </a:extLst>
              </p:cNvPr>
              <p:cNvSpPr txBox="1">
                <a:spLocks noRot="1" noChangeAspect="1" noMove="1" noResize="1" noEditPoints="1" noAdjustHandles="1" noChangeArrowheads="1" noChangeShapeType="1" noTextEdit="1"/>
              </p:cNvSpPr>
              <p:nvPr/>
            </p:nvSpPr>
            <p:spPr>
              <a:xfrm>
                <a:off x="561907" y="5296046"/>
                <a:ext cx="1210731" cy="533800"/>
              </a:xfrm>
              <a:prstGeom prst="rect">
                <a:avLst/>
              </a:prstGeom>
              <a:blipFill>
                <a:blip r:embed="rId8"/>
                <a:stretch>
                  <a:fillRect/>
                </a:stretch>
              </a:blipFill>
            </p:spPr>
            <p:txBody>
              <a:bodyPr/>
              <a:lstStyle/>
              <a:p>
                <a:r>
                  <a:rPr lang="en-BE">
                    <a:noFill/>
                  </a:rPr>
                  <a:t> </a:t>
                </a:r>
              </a:p>
            </p:txBody>
          </p:sp>
        </mc:Fallback>
      </mc:AlternateContent>
      <p:cxnSp>
        <p:nvCxnSpPr>
          <p:cNvPr id="56" name="Straight Connector 55">
            <a:extLst>
              <a:ext uri="{FF2B5EF4-FFF2-40B4-BE49-F238E27FC236}">
                <a16:creationId xmlns:a16="http://schemas.microsoft.com/office/drawing/2014/main" id="{F844577F-E6BD-78B1-AAC6-AE43379BC7D9}"/>
              </a:ext>
            </a:extLst>
          </p:cNvPr>
          <p:cNvCxnSpPr>
            <a:cxnSpLocks/>
          </p:cNvCxnSpPr>
          <p:nvPr/>
        </p:nvCxnSpPr>
        <p:spPr>
          <a:xfrm flipV="1">
            <a:off x="2121295" y="4666884"/>
            <a:ext cx="1367986" cy="1040417"/>
          </a:xfrm>
          <a:prstGeom prst="line">
            <a:avLst/>
          </a:prstGeom>
          <a:ln w="38100">
            <a:solidFill>
              <a:srgbClr val="FF0000"/>
            </a:solidFill>
            <a:headEnd type="none" w="med" len="med"/>
            <a:tailEnd type="triangle" w="med" len="lg"/>
          </a:ln>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977C12B6-CA7E-BF41-4613-F61CFD0EC63C}"/>
              </a:ext>
            </a:extLst>
          </p:cNvPr>
          <p:cNvSpPr txBox="1"/>
          <p:nvPr/>
        </p:nvSpPr>
        <p:spPr>
          <a:xfrm>
            <a:off x="2657977" y="5122467"/>
            <a:ext cx="1103577" cy="707886"/>
          </a:xfrm>
          <a:prstGeom prst="rect">
            <a:avLst/>
          </a:prstGeom>
          <a:noFill/>
          <a:ln>
            <a:noFill/>
          </a:ln>
        </p:spPr>
        <p:txBody>
          <a:bodyPr wrap="square" rtlCol="0">
            <a:spAutoFit/>
          </a:bodyPr>
          <a:lstStyle/>
          <a:p>
            <a:pPr algn="ctr"/>
            <a:r>
              <a:rPr lang="en-US" sz="2000" b="1" dirty="0">
                <a:solidFill>
                  <a:srgbClr val="FF0000"/>
                </a:solidFill>
              </a:rPr>
              <a:t>Clock</a:t>
            </a:r>
          </a:p>
          <a:p>
            <a:pPr algn="ctr"/>
            <a:r>
              <a:rPr lang="en-US" sz="2000" b="1" dirty="0">
                <a:solidFill>
                  <a:srgbClr val="FF0000"/>
                </a:solidFill>
              </a:rPr>
              <a:t>674nm</a:t>
            </a:r>
            <a:endParaRPr lang="en-BE" sz="2000" b="1" dirty="0">
              <a:solidFill>
                <a:srgbClr val="FF0000"/>
              </a:solidFill>
            </a:endParaRPr>
          </a:p>
        </p:txBody>
      </p:sp>
      <p:sp>
        <p:nvSpPr>
          <p:cNvPr id="7" name="Footer Placeholder 3">
            <a:extLst>
              <a:ext uri="{FF2B5EF4-FFF2-40B4-BE49-F238E27FC236}">
                <a16:creationId xmlns:a16="http://schemas.microsoft.com/office/drawing/2014/main" id="{C009ABF6-FF41-28EC-AD87-ACDCB1275156}"/>
              </a:ext>
            </a:extLst>
          </p:cNvPr>
          <p:cNvSpPr>
            <a:spLocks noGrp="1"/>
          </p:cNvSpPr>
          <p:nvPr>
            <p:ph type="ftr" sz="quarter" idx="11"/>
          </p:nvPr>
        </p:nvSpPr>
        <p:spPr>
          <a:xfrm>
            <a:off x="6033600" y="6210000"/>
            <a:ext cx="4993200" cy="648000"/>
          </a:xfrm>
        </p:spPr>
        <p:txBody>
          <a:bodyPr/>
          <a:lstStyle/>
          <a:p>
            <a:r>
              <a:rPr lang="nl-NL" dirty="0" err="1"/>
              <a:t>Institute</a:t>
            </a:r>
            <a:r>
              <a:rPr lang="nl-NL" dirty="0"/>
              <a:t> </a:t>
            </a:r>
            <a:r>
              <a:rPr lang="nl-NL" dirty="0" err="1"/>
              <a:t>for</a:t>
            </a:r>
            <a:r>
              <a:rPr lang="nl-NL" dirty="0"/>
              <a:t> </a:t>
            </a:r>
            <a:r>
              <a:rPr lang="nl-NL" dirty="0" err="1"/>
              <a:t>Nuclear</a:t>
            </a:r>
            <a:r>
              <a:rPr lang="nl-NL" dirty="0"/>
              <a:t> </a:t>
            </a:r>
            <a:r>
              <a:rPr lang="nl-NL" dirty="0" err="1"/>
              <a:t>and</a:t>
            </a:r>
            <a:r>
              <a:rPr lang="nl-NL" dirty="0"/>
              <a:t> </a:t>
            </a:r>
            <a:r>
              <a:rPr lang="nl-NL" dirty="0" err="1"/>
              <a:t>Radiation</a:t>
            </a:r>
            <a:r>
              <a:rPr lang="nl-NL" dirty="0"/>
              <a:t> </a:t>
            </a:r>
            <a:r>
              <a:rPr lang="nl-NL" dirty="0" err="1"/>
              <a:t>Physics</a:t>
            </a:r>
            <a:endParaRPr lang="nl-NL" dirty="0"/>
          </a:p>
        </p:txBody>
      </p:sp>
      <p:sp>
        <p:nvSpPr>
          <p:cNvPr id="4" name="Footer Placeholder 3">
            <a:extLst>
              <a:ext uri="{FF2B5EF4-FFF2-40B4-BE49-F238E27FC236}">
                <a16:creationId xmlns:a16="http://schemas.microsoft.com/office/drawing/2014/main" id="{FBD7B1FC-5F85-8D54-3310-850D3327ADBC}"/>
              </a:ext>
            </a:extLst>
          </p:cNvPr>
          <p:cNvSpPr txBox="1">
            <a:spLocks/>
          </p:cNvSpPr>
          <p:nvPr/>
        </p:nvSpPr>
        <p:spPr>
          <a:xfrm>
            <a:off x="4334236" y="6210000"/>
            <a:ext cx="3000570" cy="648000"/>
          </a:xfrm>
          <a:prstGeom prst="rect">
            <a:avLst/>
          </a:prstGeom>
        </p:spPr>
        <p:txBody>
          <a:bodyPr vert="horz" lIns="0" tIns="0" rIns="180000" bIns="0" rtlCol="0" anchor="ctr"/>
          <a:lstStyle>
            <a:defPPr>
              <a:defRPr lang="nl-NL"/>
            </a:defPPr>
            <a:lvl1pPr marL="0" algn="r"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dirty="0" err="1"/>
              <a:t>Mazurian</a:t>
            </a:r>
            <a:r>
              <a:rPr lang="nl-NL" dirty="0"/>
              <a:t> </a:t>
            </a:r>
            <a:r>
              <a:rPr lang="nl-NL" dirty="0" err="1"/>
              <a:t>Lakes</a:t>
            </a:r>
            <a:r>
              <a:rPr lang="nl-NL" dirty="0"/>
              <a:t> Conference on </a:t>
            </a:r>
            <a:r>
              <a:rPr lang="nl-NL" dirty="0" err="1"/>
              <a:t>Physics</a:t>
            </a:r>
            <a:r>
              <a:rPr lang="nl-NL" dirty="0"/>
              <a:t> 2025</a:t>
            </a:r>
          </a:p>
        </p:txBody>
      </p:sp>
    </p:spTree>
    <p:extLst>
      <p:ext uri="{BB962C8B-B14F-4D97-AF65-F5344CB8AC3E}">
        <p14:creationId xmlns:p14="http://schemas.microsoft.com/office/powerpoint/2010/main" val="35017712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EAF89-FE63-7667-8BE2-1D1C7C847BA3}"/>
            </a:ext>
          </a:extLst>
        </p:cNvPr>
        <p:cNvGrpSpPr/>
        <p:nvPr/>
      </p:nvGrpSpPr>
      <p:grpSpPr>
        <a:xfrm>
          <a:off x="0" y="0"/>
          <a:ext cx="0" cy="0"/>
          <a:chOff x="0" y="0"/>
          <a:chExt cx="0" cy="0"/>
        </a:xfrm>
      </p:grpSpPr>
      <p:pic>
        <p:nvPicPr>
          <p:cNvPr id="27" name="Picture 26" descr="A machine with many wires and a metal object&#10;&#10;AI-generated content may be incorrect.">
            <a:extLst>
              <a:ext uri="{FF2B5EF4-FFF2-40B4-BE49-F238E27FC236}">
                <a16:creationId xmlns:a16="http://schemas.microsoft.com/office/drawing/2014/main" id="{DC935A15-17AE-13D8-A2B9-9AFBE78CDBA2}"/>
              </a:ext>
            </a:extLst>
          </p:cNvPr>
          <p:cNvPicPr>
            <a:picLocks noChangeAspect="1"/>
          </p:cNvPicPr>
          <p:nvPr/>
        </p:nvPicPr>
        <p:blipFill>
          <a:blip r:embed="rId3"/>
          <a:stretch>
            <a:fillRect/>
          </a:stretch>
        </p:blipFill>
        <p:spPr>
          <a:xfrm>
            <a:off x="4971904" y="589027"/>
            <a:ext cx="6724942" cy="5063486"/>
          </a:xfrm>
          <a:prstGeom prst="rect">
            <a:avLst/>
          </a:prstGeom>
        </p:spPr>
      </p:pic>
      <p:sp>
        <p:nvSpPr>
          <p:cNvPr id="5" name="Slide Number Placeholder 4">
            <a:extLst>
              <a:ext uri="{FF2B5EF4-FFF2-40B4-BE49-F238E27FC236}">
                <a16:creationId xmlns:a16="http://schemas.microsoft.com/office/drawing/2014/main" id="{730EA26C-D6C6-068A-72EB-3C1F2EF0FB07}"/>
              </a:ext>
            </a:extLst>
          </p:cNvPr>
          <p:cNvSpPr>
            <a:spLocks noGrp="1"/>
          </p:cNvSpPr>
          <p:nvPr>
            <p:ph type="sldNum" sz="quarter" idx="12"/>
          </p:nvPr>
        </p:nvSpPr>
        <p:spPr/>
        <p:txBody>
          <a:bodyPr/>
          <a:lstStyle/>
          <a:p>
            <a:fld id="{0A297500-7527-634B-90F4-69D0994C32B4}" type="slidenum">
              <a:rPr lang="nl-NL" smtClean="0"/>
              <a:pPr/>
              <a:t>36</a:t>
            </a:fld>
            <a:endParaRPr lang="nl-NL"/>
          </a:p>
        </p:txBody>
      </p:sp>
      <p:sp>
        <p:nvSpPr>
          <p:cNvPr id="14" name="Title 1">
            <a:extLst>
              <a:ext uri="{FF2B5EF4-FFF2-40B4-BE49-F238E27FC236}">
                <a16:creationId xmlns:a16="http://schemas.microsoft.com/office/drawing/2014/main" id="{D9ADD25A-C263-B8D4-6F2C-D300B4C7576C}"/>
              </a:ext>
            </a:extLst>
          </p:cNvPr>
          <p:cNvSpPr>
            <a:spLocks noGrp="1"/>
          </p:cNvSpPr>
          <p:nvPr>
            <p:ph type="title"/>
          </p:nvPr>
        </p:nvSpPr>
        <p:spPr>
          <a:xfrm>
            <a:off x="576000" y="301681"/>
            <a:ext cx="11297232" cy="850464"/>
          </a:xfrm>
        </p:spPr>
        <p:txBody>
          <a:bodyPr>
            <a:noAutofit/>
          </a:bodyPr>
          <a:lstStyle/>
          <a:p>
            <a:r>
              <a:rPr lang="en-US" sz="3200" dirty="0"/>
              <a:t>BICEPS</a:t>
            </a:r>
            <a:endParaRPr lang="nl-NL" sz="3200" dirty="0"/>
          </a:p>
        </p:txBody>
      </p:sp>
      <p:sp>
        <p:nvSpPr>
          <p:cNvPr id="6" name="Footer Placeholder 3">
            <a:extLst>
              <a:ext uri="{FF2B5EF4-FFF2-40B4-BE49-F238E27FC236}">
                <a16:creationId xmlns:a16="http://schemas.microsoft.com/office/drawing/2014/main" id="{FB6381FC-53C6-ED9F-F3D3-195959DF06E9}"/>
              </a:ext>
            </a:extLst>
          </p:cNvPr>
          <p:cNvSpPr txBox="1">
            <a:spLocks/>
          </p:cNvSpPr>
          <p:nvPr/>
        </p:nvSpPr>
        <p:spPr>
          <a:xfrm>
            <a:off x="1244139" y="6210000"/>
            <a:ext cx="4993200" cy="648000"/>
          </a:xfrm>
          <a:prstGeom prst="rect">
            <a:avLst/>
          </a:prstGeom>
        </p:spPr>
        <p:txBody>
          <a:bodyPr vert="horz" lIns="0" tIns="0" rIns="180000" bIns="0" rtlCol="0" anchor="ctr"/>
          <a:lstStyle>
            <a:defPPr>
              <a:defRPr lang="nl-NL"/>
            </a:defPPr>
            <a:lvl1pPr marL="0" algn="r"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nl-NL" dirty="0"/>
              <a:t>Robbe Van Duyse</a:t>
            </a:r>
          </a:p>
        </p:txBody>
      </p:sp>
      <p:cxnSp>
        <p:nvCxnSpPr>
          <p:cNvPr id="8" name="Straight Connector 7">
            <a:extLst>
              <a:ext uri="{FF2B5EF4-FFF2-40B4-BE49-F238E27FC236}">
                <a16:creationId xmlns:a16="http://schemas.microsoft.com/office/drawing/2014/main" id="{246053BF-43AD-B38D-7557-737DC5524C42}"/>
              </a:ext>
            </a:extLst>
          </p:cNvPr>
          <p:cNvCxnSpPr>
            <a:cxnSpLocks/>
          </p:cNvCxnSpPr>
          <p:nvPr/>
        </p:nvCxnSpPr>
        <p:spPr>
          <a:xfrm>
            <a:off x="9836150" y="4200525"/>
            <a:ext cx="0" cy="200025"/>
          </a:xfrm>
          <a:prstGeom prst="line">
            <a:avLst/>
          </a:prstGeom>
          <a:ln w="38100">
            <a:solidFill>
              <a:srgbClr val="8A3AB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20884A3-1875-0CC8-9DD5-4E1BAE3BF339}"/>
              </a:ext>
            </a:extLst>
          </p:cNvPr>
          <p:cNvCxnSpPr>
            <a:cxnSpLocks/>
          </p:cNvCxnSpPr>
          <p:nvPr/>
        </p:nvCxnSpPr>
        <p:spPr>
          <a:xfrm flipH="1" flipV="1">
            <a:off x="8536305" y="4328160"/>
            <a:ext cx="1299845" cy="50800"/>
          </a:xfrm>
          <a:prstGeom prst="line">
            <a:avLst/>
          </a:prstGeom>
          <a:ln w="38100">
            <a:solidFill>
              <a:srgbClr val="8A3AB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DDAC6A4-CA59-CD76-90A1-BC9E3D653CD7}"/>
              </a:ext>
            </a:extLst>
          </p:cNvPr>
          <p:cNvCxnSpPr>
            <a:cxnSpLocks/>
          </p:cNvCxnSpPr>
          <p:nvPr/>
        </p:nvCxnSpPr>
        <p:spPr>
          <a:xfrm flipV="1">
            <a:off x="8467249" y="4328160"/>
            <a:ext cx="62418" cy="868680"/>
          </a:xfrm>
          <a:prstGeom prst="line">
            <a:avLst/>
          </a:prstGeom>
          <a:ln w="38100">
            <a:solidFill>
              <a:srgbClr val="8A3AB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9220D8C-35B8-E396-4E6F-0157325259C6}"/>
              </a:ext>
            </a:extLst>
          </p:cNvPr>
          <p:cNvCxnSpPr>
            <a:cxnSpLocks/>
          </p:cNvCxnSpPr>
          <p:nvPr/>
        </p:nvCxnSpPr>
        <p:spPr>
          <a:xfrm flipH="1">
            <a:off x="7913687" y="5144293"/>
            <a:ext cx="576898" cy="0"/>
          </a:xfrm>
          <a:prstGeom prst="line">
            <a:avLst/>
          </a:prstGeom>
          <a:ln w="38100">
            <a:solidFill>
              <a:srgbClr val="8A3AB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4C81CD7-670B-1474-14F7-5D492946D662}"/>
              </a:ext>
            </a:extLst>
          </p:cNvPr>
          <p:cNvCxnSpPr>
            <a:cxnSpLocks/>
          </p:cNvCxnSpPr>
          <p:nvPr/>
        </p:nvCxnSpPr>
        <p:spPr>
          <a:xfrm flipH="1">
            <a:off x="7952922" y="2979884"/>
            <a:ext cx="194763" cy="2164409"/>
          </a:xfrm>
          <a:prstGeom prst="line">
            <a:avLst/>
          </a:prstGeom>
          <a:ln w="38100">
            <a:solidFill>
              <a:srgbClr val="8A3AB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BAA0D23-CC2B-1E88-B0A5-152D7A127CD0}"/>
              </a:ext>
            </a:extLst>
          </p:cNvPr>
          <p:cNvCxnSpPr>
            <a:cxnSpLocks/>
          </p:cNvCxnSpPr>
          <p:nvPr/>
        </p:nvCxnSpPr>
        <p:spPr>
          <a:xfrm>
            <a:off x="10073640" y="2241810"/>
            <a:ext cx="64770" cy="23359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C2BAE62-5B74-CB1C-1B16-26DC7D6AC446}"/>
              </a:ext>
            </a:extLst>
          </p:cNvPr>
          <p:cNvCxnSpPr>
            <a:cxnSpLocks/>
          </p:cNvCxnSpPr>
          <p:nvPr/>
        </p:nvCxnSpPr>
        <p:spPr>
          <a:xfrm flipH="1" flipV="1">
            <a:off x="8189668" y="2191510"/>
            <a:ext cx="1883972" cy="6647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36593FA-F59D-FCAB-F8B6-3C3A23BAE956}"/>
              </a:ext>
            </a:extLst>
          </p:cNvPr>
          <p:cNvCxnSpPr>
            <a:cxnSpLocks/>
          </p:cNvCxnSpPr>
          <p:nvPr/>
        </p:nvCxnSpPr>
        <p:spPr>
          <a:xfrm flipV="1">
            <a:off x="8140013" y="2191510"/>
            <a:ext cx="49655" cy="791028"/>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4C41A2A-254C-831B-AF0E-C5FD3889B2D4}"/>
              </a:ext>
            </a:extLst>
          </p:cNvPr>
          <p:cNvCxnSpPr>
            <a:cxnSpLocks/>
          </p:cNvCxnSpPr>
          <p:nvPr/>
        </p:nvCxnSpPr>
        <p:spPr>
          <a:xfrm flipH="1" flipV="1">
            <a:off x="8173509" y="1983066"/>
            <a:ext cx="2132541" cy="56627"/>
          </a:xfrm>
          <a:prstGeom prst="line">
            <a:avLst/>
          </a:prstGeom>
          <a:ln w="38100">
            <a:solidFill>
              <a:srgbClr val="99003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E3101D6-82C3-994C-DEF8-DD352ECDE402}"/>
              </a:ext>
            </a:extLst>
          </p:cNvPr>
          <p:cNvCxnSpPr>
            <a:cxnSpLocks/>
          </p:cNvCxnSpPr>
          <p:nvPr/>
        </p:nvCxnSpPr>
        <p:spPr>
          <a:xfrm flipH="1" flipV="1">
            <a:off x="10291997" y="2039693"/>
            <a:ext cx="170263" cy="465382"/>
          </a:xfrm>
          <a:prstGeom prst="line">
            <a:avLst/>
          </a:prstGeom>
          <a:ln w="38100">
            <a:solidFill>
              <a:srgbClr val="99003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BEFBCB3-B665-D668-299B-182F65C67466}"/>
              </a:ext>
            </a:extLst>
          </p:cNvPr>
          <p:cNvCxnSpPr>
            <a:cxnSpLocks/>
          </p:cNvCxnSpPr>
          <p:nvPr/>
        </p:nvCxnSpPr>
        <p:spPr>
          <a:xfrm flipV="1">
            <a:off x="8117546" y="1968278"/>
            <a:ext cx="55963" cy="1014260"/>
          </a:xfrm>
          <a:prstGeom prst="line">
            <a:avLst/>
          </a:prstGeom>
          <a:ln w="38100">
            <a:solidFill>
              <a:srgbClr val="990033"/>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A5ADF63-3D40-D9B2-D8ED-A9F209C7AC0B}"/>
              </a:ext>
            </a:extLst>
          </p:cNvPr>
          <p:cNvCxnSpPr>
            <a:cxnSpLocks/>
          </p:cNvCxnSpPr>
          <p:nvPr/>
        </p:nvCxnSpPr>
        <p:spPr>
          <a:xfrm flipH="1">
            <a:off x="7920911" y="2979884"/>
            <a:ext cx="193278" cy="2196159"/>
          </a:xfrm>
          <a:prstGeom prst="line">
            <a:avLst/>
          </a:prstGeom>
          <a:ln w="38100">
            <a:solidFill>
              <a:srgbClr val="1FF5F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B8E097B-4590-2B1E-DE8C-66F53F1502F0}"/>
              </a:ext>
            </a:extLst>
          </p:cNvPr>
          <p:cNvCxnSpPr>
            <a:cxnSpLocks/>
          </p:cNvCxnSpPr>
          <p:nvPr/>
        </p:nvCxnSpPr>
        <p:spPr>
          <a:xfrm flipH="1" flipV="1">
            <a:off x="7913687" y="5176043"/>
            <a:ext cx="576898" cy="6221"/>
          </a:xfrm>
          <a:prstGeom prst="line">
            <a:avLst/>
          </a:prstGeom>
          <a:ln w="38100">
            <a:solidFill>
              <a:srgbClr val="1FF5F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7B57C30-9418-A86C-D32C-F9657261CDAD}"/>
              </a:ext>
            </a:extLst>
          </p:cNvPr>
          <p:cNvCxnSpPr>
            <a:cxnSpLocks/>
          </p:cNvCxnSpPr>
          <p:nvPr/>
        </p:nvCxnSpPr>
        <p:spPr>
          <a:xfrm flipV="1">
            <a:off x="8490585" y="4353560"/>
            <a:ext cx="58132" cy="822483"/>
          </a:xfrm>
          <a:prstGeom prst="line">
            <a:avLst/>
          </a:prstGeom>
          <a:ln w="38100">
            <a:solidFill>
              <a:srgbClr val="1FF5F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D3A2311-5B63-39A5-9F37-75DF48EC800F}"/>
              </a:ext>
            </a:extLst>
          </p:cNvPr>
          <p:cNvCxnSpPr>
            <a:cxnSpLocks/>
          </p:cNvCxnSpPr>
          <p:nvPr/>
        </p:nvCxnSpPr>
        <p:spPr>
          <a:xfrm flipH="1" flipV="1">
            <a:off x="8536305" y="4353560"/>
            <a:ext cx="1333183" cy="50800"/>
          </a:xfrm>
          <a:prstGeom prst="line">
            <a:avLst/>
          </a:prstGeom>
          <a:ln w="38100">
            <a:solidFill>
              <a:srgbClr val="1FF5F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D1F55FE-2D09-9407-0B9B-18AEC1686EC0}"/>
              </a:ext>
            </a:extLst>
          </p:cNvPr>
          <p:cNvCxnSpPr>
            <a:cxnSpLocks/>
          </p:cNvCxnSpPr>
          <p:nvPr/>
        </p:nvCxnSpPr>
        <p:spPr>
          <a:xfrm>
            <a:off x="9869488" y="4200524"/>
            <a:ext cx="0" cy="186691"/>
          </a:xfrm>
          <a:prstGeom prst="line">
            <a:avLst/>
          </a:prstGeom>
          <a:ln w="38100">
            <a:solidFill>
              <a:srgbClr val="1FF5F5"/>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C69B085-A1C1-5B43-00C1-9EDB36954E1C}"/>
              </a:ext>
            </a:extLst>
          </p:cNvPr>
          <p:cNvCxnSpPr>
            <a:cxnSpLocks/>
          </p:cNvCxnSpPr>
          <p:nvPr/>
        </p:nvCxnSpPr>
        <p:spPr>
          <a:xfrm flipH="1" flipV="1">
            <a:off x="8121413" y="2979884"/>
            <a:ext cx="2274447" cy="95907"/>
          </a:xfrm>
          <a:prstGeom prst="line">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6" name="Picture 25" descr="A collage of different types of laser&#10;&#10;AI-generated content may be incorrect.">
            <a:extLst>
              <a:ext uri="{FF2B5EF4-FFF2-40B4-BE49-F238E27FC236}">
                <a16:creationId xmlns:a16="http://schemas.microsoft.com/office/drawing/2014/main" id="{D0AA1425-62FB-12E4-4C07-A6BC3CD91890}"/>
              </a:ext>
            </a:extLst>
          </p:cNvPr>
          <p:cNvPicPr>
            <a:picLocks noChangeAspect="1"/>
          </p:cNvPicPr>
          <p:nvPr/>
        </p:nvPicPr>
        <p:blipFill>
          <a:blip r:embed="rId4"/>
          <a:srcRect l="10040" t="13750" r="41625" b="12741"/>
          <a:stretch/>
        </p:blipFill>
        <p:spPr>
          <a:xfrm>
            <a:off x="286780" y="1281284"/>
            <a:ext cx="4716930" cy="4035142"/>
          </a:xfrm>
          <a:prstGeom prst="rect">
            <a:avLst/>
          </a:prstGeom>
        </p:spPr>
      </p:pic>
      <p:sp>
        <p:nvSpPr>
          <p:cNvPr id="2" name="Footer Placeholder 3">
            <a:extLst>
              <a:ext uri="{FF2B5EF4-FFF2-40B4-BE49-F238E27FC236}">
                <a16:creationId xmlns:a16="http://schemas.microsoft.com/office/drawing/2014/main" id="{A95CB750-573D-D266-0CEA-F8850488D80E}"/>
              </a:ext>
            </a:extLst>
          </p:cNvPr>
          <p:cNvSpPr>
            <a:spLocks noGrp="1"/>
          </p:cNvSpPr>
          <p:nvPr>
            <p:ph type="ftr" sz="quarter" idx="11"/>
          </p:nvPr>
        </p:nvSpPr>
        <p:spPr>
          <a:xfrm>
            <a:off x="6033600" y="6210000"/>
            <a:ext cx="4993200" cy="648000"/>
          </a:xfrm>
        </p:spPr>
        <p:txBody>
          <a:bodyPr/>
          <a:lstStyle/>
          <a:p>
            <a:r>
              <a:rPr lang="nl-NL" dirty="0" err="1"/>
              <a:t>Institute</a:t>
            </a:r>
            <a:r>
              <a:rPr lang="nl-NL" dirty="0"/>
              <a:t> </a:t>
            </a:r>
            <a:r>
              <a:rPr lang="nl-NL" dirty="0" err="1"/>
              <a:t>for</a:t>
            </a:r>
            <a:r>
              <a:rPr lang="nl-NL" dirty="0"/>
              <a:t> </a:t>
            </a:r>
            <a:r>
              <a:rPr lang="nl-NL" dirty="0" err="1"/>
              <a:t>Nuclear</a:t>
            </a:r>
            <a:r>
              <a:rPr lang="nl-NL" dirty="0"/>
              <a:t> </a:t>
            </a:r>
            <a:r>
              <a:rPr lang="nl-NL" dirty="0" err="1"/>
              <a:t>and</a:t>
            </a:r>
            <a:r>
              <a:rPr lang="nl-NL" dirty="0"/>
              <a:t> </a:t>
            </a:r>
            <a:r>
              <a:rPr lang="nl-NL" dirty="0" err="1"/>
              <a:t>Radiation</a:t>
            </a:r>
            <a:r>
              <a:rPr lang="nl-NL" dirty="0"/>
              <a:t> </a:t>
            </a:r>
            <a:r>
              <a:rPr lang="nl-NL" dirty="0" err="1"/>
              <a:t>Physics</a:t>
            </a:r>
            <a:endParaRPr lang="nl-NL" dirty="0"/>
          </a:p>
        </p:txBody>
      </p:sp>
      <p:sp>
        <p:nvSpPr>
          <p:cNvPr id="3" name="Footer Placeholder 3">
            <a:extLst>
              <a:ext uri="{FF2B5EF4-FFF2-40B4-BE49-F238E27FC236}">
                <a16:creationId xmlns:a16="http://schemas.microsoft.com/office/drawing/2014/main" id="{F8CEFB81-6F8F-4B03-FF43-B015A7EEBD89}"/>
              </a:ext>
            </a:extLst>
          </p:cNvPr>
          <p:cNvSpPr txBox="1">
            <a:spLocks/>
          </p:cNvSpPr>
          <p:nvPr/>
        </p:nvSpPr>
        <p:spPr>
          <a:xfrm>
            <a:off x="4334236" y="6210000"/>
            <a:ext cx="3000570" cy="648000"/>
          </a:xfrm>
          <a:prstGeom prst="rect">
            <a:avLst/>
          </a:prstGeom>
        </p:spPr>
        <p:txBody>
          <a:bodyPr vert="horz" lIns="0" tIns="0" rIns="180000" bIns="0" rtlCol="0" anchor="ctr"/>
          <a:lstStyle>
            <a:defPPr>
              <a:defRPr lang="nl-NL"/>
            </a:defPPr>
            <a:lvl1pPr marL="0" algn="r"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dirty="0" err="1"/>
              <a:t>Mazurian</a:t>
            </a:r>
            <a:r>
              <a:rPr lang="nl-NL" dirty="0"/>
              <a:t> </a:t>
            </a:r>
            <a:r>
              <a:rPr lang="nl-NL" dirty="0" err="1"/>
              <a:t>Lakes</a:t>
            </a:r>
            <a:r>
              <a:rPr lang="nl-NL" dirty="0"/>
              <a:t> Conference on </a:t>
            </a:r>
            <a:r>
              <a:rPr lang="nl-NL" dirty="0" err="1"/>
              <a:t>Physics</a:t>
            </a:r>
            <a:r>
              <a:rPr lang="nl-NL" dirty="0"/>
              <a:t> 2025</a:t>
            </a:r>
          </a:p>
        </p:txBody>
      </p:sp>
    </p:spTree>
    <p:extLst>
      <p:ext uri="{BB962C8B-B14F-4D97-AF65-F5344CB8AC3E}">
        <p14:creationId xmlns:p14="http://schemas.microsoft.com/office/powerpoint/2010/main" val="3862024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2EC02-8F5F-1880-F651-687E8BFFF9ED}"/>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C049F5C-D546-EF04-D81C-DC13CAAB446F}"/>
              </a:ext>
            </a:extLst>
          </p:cNvPr>
          <p:cNvSpPr>
            <a:spLocks noGrp="1"/>
          </p:cNvSpPr>
          <p:nvPr>
            <p:ph type="sldNum" sz="quarter" idx="12"/>
          </p:nvPr>
        </p:nvSpPr>
        <p:spPr/>
        <p:txBody>
          <a:bodyPr/>
          <a:lstStyle/>
          <a:p>
            <a:fld id="{0A297500-7527-634B-90F4-69D0994C32B4}" type="slidenum">
              <a:rPr lang="nl-NL" smtClean="0"/>
              <a:pPr/>
              <a:t>4</a:t>
            </a:fld>
            <a:endParaRPr lang="nl-NL"/>
          </a:p>
        </p:txBody>
      </p:sp>
      <p:sp>
        <p:nvSpPr>
          <p:cNvPr id="14" name="Title 1">
            <a:extLst>
              <a:ext uri="{FF2B5EF4-FFF2-40B4-BE49-F238E27FC236}">
                <a16:creationId xmlns:a16="http://schemas.microsoft.com/office/drawing/2014/main" id="{0D073807-AC40-5DAE-D8A8-483865EA7CEA}"/>
              </a:ext>
            </a:extLst>
          </p:cNvPr>
          <p:cNvSpPr>
            <a:spLocks noGrp="1"/>
          </p:cNvSpPr>
          <p:nvPr>
            <p:ph type="title"/>
          </p:nvPr>
        </p:nvSpPr>
        <p:spPr>
          <a:xfrm>
            <a:off x="576000" y="75457"/>
            <a:ext cx="11297232" cy="850464"/>
          </a:xfrm>
        </p:spPr>
        <p:txBody>
          <a:bodyPr>
            <a:noAutofit/>
          </a:bodyPr>
          <a:lstStyle/>
          <a:p>
            <a:r>
              <a:rPr lang="en-US" sz="3200" dirty="0"/>
              <a:t>Pros and cons of trapping VS collinear laser spec. (CLS)</a:t>
            </a:r>
            <a:endParaRPr lang="nl-NL" sz="3200" dirty="0"/>
          </a:p>
        </p:txBody>
      </p:sp>
      <p:sp>
        <p:nvSpPr>
          <p:cNvPr id="6" name="Footer Placeholder 3">
            <a:extLst>
              <a:ext uri="{FF2B5EF4-FFF2-40B4-BE49-F238E27FC236}">
                <a16:creationId xmlns:a16="http://schemas.microsoft.com/office/drawing/2014/main" id="{9CED0AE4-E1CE-5391-5026-0C011C3AF3E2}"/>
              </a:ext>
            </a:extLst>
          </p:cNvPr>
          <p:cNvSpPr txBox="1">
            <a:spLocks/>
          </p:cNvSpPr>
          <p:nvPr/>
        </p:nvSpPr>
        <p:spPr>
          <a:xfrm>
            <a:off x="1244139" y="6210000"/>
            <a:ext cx="4993200" cy="648000"/>
          </a:xfrm>
          <a:prstGeom prst="rect">
            <a:avLst/>
          </a:prstGeom>
        </p:spPr>
        <p:txBody>
          <a:bodyPr vert="horz" lIns="0" tIns="0" rIns="180000" bIns="0" rtlCol="0" anchor="ctr"/>
          <a:lstStyle>
            <a:defPPr>
              <a:defRPr lang="nl-NL"/>
            </a:defPPr>
            <a:lvl1pPr marL="0" algn="r"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nl-NL" dirty="0"/>
              <a:t>Robbe Van Duyse</a:t>
            </a:r>
          </a:p>
        </p:txBody>
      </p:sp>
      <p:sp>
        <p:nvSpPr>
          <p:cNvPr id="15" name="AutoShape 2" descr="💪 Biceps Contracté Emoji: Signification &amp; Utilisation">
            <a:extLst>
              <a:ext uri="{FF2B5EF4-FFF2-40B4-BE49-F238E27FC236}">
                <a16:creationId xmlns:a16="http://schemas.microsoft.com/office/drawing/2014/main" id="{87B02D4A-58A8-A057-D660-B5ACFFAD8CBE}"/>
              </a:ext>
            </a:extLst>
          </p:cNvPr>
          <p:cNvSpPr>
            <a:spLocks noChangeAspect="1" noChangeArrowheads="1"/>
          </p:cNvSpPr>
          <p:nvPr/>
        </p:nvSpPr>
        <p:spPr bwMode="auto">
          <a:xfrm>
            <a:off x="2361951" y="-754601"/>
            <a:ext cx="53154" cy="531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BE"/>
          </a:p>
        </p:txBody>
      </p:sp>
      <p:sp>
        <p:nvSpPr>
          <p:cNvPr id="3" name="Rectangle 2">
            <a:extLst>
              <a:ext uri="{FF2B5EF4-FFF2-40B4-BE49-F238E27FC236}">
                <a16:creationId xmlns:a16="http://schemas.microsoft.com/office/drawing/2014/main" id="{A35C1876-12BC-E6CB-8138-FE1834579860}"/>
              </a:ext>
            </a:extLst>
          </p:cNvPr>
          <p:cNvSpPr/>
          <p:nvPr/>
        </p:nvSpPr>
        <p:spPr>
          <a:xfrm>
            <a:off x="6585696" y="847249"/>
            <a:ext cx="5323743" cy="5160263"/>
          </a:xfrm>
          <a:prstGeom prst="rect">
            <a:avLst/>
          </a:prstGeom>
          <a:solidFill>
            <a:srgbClr val="FF000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7" name="Rectangle 6">
            <a:extLst>
              <a:ext uri="{FF2B5EF4-FFF2-40B4-BE49-F238E27FC236}">
                <a16:creationId xmlns:a16="http://schemas.microsoft.com/office/drawing/2014/main" id="{9E4C4626-9F29-56CF-68B4-FFE0EC9458EE}"/>
              </a:ext>
            </a:extLst>
          </p:cNvPr>
          <p:cNvSpPr/>
          <p:nvPr/>
        </p:nvSpPr>
        <p:spPr>
          <a:xfrm>
            <a:off x="225940" y="850487"/>
            <a:ext cx="6359756" cy="5157026"/>
          </a:xfrm>
          <a:prstGeom prst="rect">
            <a:avLst/>
          </a:prstGeom>
          <a:solidFill>
            <a:srgbClr val="00B05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8" name="TextBox 7">
            <a:extLst>
              <a:ext uri="{FF2B5EF4-FFF2-40B4-BE49-F238E27FC236}">
                <a16:creationId xmlns:a16="http://schemas.microsoft.com/office/drawing/2014/main" id="{BD63E6A4-D2F0-A4B8-5770-B6C5FF42F924}"/>
              </a:ext>
            </a:extLst>
          </p:cNvPr>
          <p:cNvSpPr txBox="1"/>
          <p:nvPr/>
        </p:nvSpPr>
        <p:spPr>
          <a:xfrm>
            <a:off x="847388" y="591137"/>
            <a:ext cx="5767804" cy="1569660"/>
          </a:xfrm>
          <a:prstGeom prst="rect">
            <a:avLst/>
          </a:prstGeom>
          <a:noFill/>
        </p:spPr>
        <p:txBody>
          <a:bodyPr wrap="square" rtlCol="0">
            <a:spAutoFit/>
          </a:bodyPr>
          <a:lstStyle/>
          <a:p>
            <a:endParaRPr lang="en-US" sz="2400" dirty="0"/>
          </a:p>
          <a:p>
            <a:r>
              <a:rPr lang="en-US" sz="2400" b="1" dirty="0"/>
              <a:t>    Long interaction times</a:t>
            </a:r>
          </a:p>
          <a:p>
            <a:pPr lvl="1"/>
            <a:r>
              <a:rPr lang="en-US" sz="2400" b="1" dirty="0"/>
              <a:t>µs</a:t>
            </a:r>
            <a:r>
              <a:rPr lang="en-US" sz="2400" dirty="0"/>
              <a:t> in collinear laser spec </a:t>
            </a:r>
            <a:r>
              <a:rPr lang="en-US" sz="2400" dirty="0">
                <a:sym typeface="Wingdings" panose="05000000000000000000" pitchFamily="2" charset="2"/>
              </a:rPr>
              <a:t> </a:t>
            </a:r>
            <a:r>
              <a:rPr lang="en-US" sz="2400" b="1" dirty="0">
                <a:solidFill>
                  <a:srgbClr val="C00000"/>
                </a:solidFill>
                <a:sym typeface="Wingdings" panose="05000000000000000000" pitchFamily="2" charset="2"/>
              </a:rPr>
              <a:t>100s of </a:t>
            </a:r>
            <a:r>
              <a:rPr lang="en-US" sz="2400" b="1" dirty="0" err="1">
                <a:solidFill>
                  <a:srgbClr val="C00000"/>
                </a:solidFill>
                <a:sym typeface="Wingdings" panose="05000000000000000000" pitchFamily="2" charset="2"/>
              </a:rPr>
              <a:t>ms</a:t>
            </a:r>
            <a:r>
              <a:rPr lang="en-US" sz="2400" b="1" dirty="0">
                <a:solidFill>
                  <a:srgbClr val="C00000"/>
                </a:solidFill>
                <a:sym typeface="Wingdings" panose="05000000000000000000" pitchFamily="2" charset="2"/>
              </a:rPr>
              <a:t> </a:t>
            </a:r>
            <a:r>
              <a:rPr lang="en-US" sz="2400" dirty="0">
                <a:sym typeface="Wingdings" panose="05000000000000000000" pitchFamily="2" charset="2"/>
              </a:rPr>
              <a:t>or much longer</a:t>
            </a:r>
            <a:endParaRPr lang="en-US" sz="2400" dirty="0"/>
          </a:p>
        </p:txBody>
      </p:sp>
      <p:sp>
        <p:nvSpPr>
          <p:cNvPr id="9" name="TextBox 8">
            <a:extLst>
              <a:ext uri="{FF2B5EF4-FFF2-40B4-BE49-F238E27FC236}">
                <a16:creationId xmlns:a16="http://schemas.microsoft.com/office/drawing/2014/main" id="{9ED7EC7C-8704-7411-D7F0-C5E238172F12}"/>
              </a:ext>
            </a:extLst>
          </p:cNvPr>
          <p:cNvSpPr txBox="1"/>
          <p:nvPr/>
        </p:nvSpPr>
        <p:spPr>
          <a:xfrm>
            <a:off x="795340" y="1914257"/>
            <a:ext cx="6031761" cy="1569660"/>
          </a:xfrm>
          <a:prstGeom prst="rect">
            <a:avLst/>
          </a:prstGeom>
          <a:noFill/>
        </p:spPr>
        <p:txBody>
          <a:bodyPr wrap="square" rtlCol="0">
            <a:spAutoFit/>
          </a:bodyPr>
          <a:lstStyle/>
          <a:p>
            <a:endParaRPr lang="en-US" sz="2400" dirty="0"/>
          </a:p>
          <a:p>
            <a:r>
              <a:rPr lang="en-US" sz="2400" b="1" dirty="0"/>
              <a:t>    Negligible Doppler broadening</a:t>
            </a:r>
          </a:p>
          <a:p>
            <a:pPr lvl="1"/>
            <a:r>
              <a:rPr lang="en-US" sz="2400" b="1" dirty="0"/>
              <a:t>Few MHz </a:t>
            </a:r>
            <a:r>
              <a:rPr lang="en-US" sz="2400" dirty="0">
                <a:sym typeface="Wingdings" panose="05000000000000000000" pitchFamily="2" charset="2"/>
              </a:rPr>
              <a:t> laser-linewidth limited in Lambe-Dicke regime </a:t>
            </a:r>
            <a:r>
              <a:rPr lang="en-US" sz="2400" b="1" dirty="0">
                <a:solidFill>
                  <a:srgbClr val="C00000"/>
                </a:solidFill>
                <a:sym typeface="Wingdings" panose="05000000000000000000" pitchFamily="2" charset="2"/>
              </a:rPr>
              <a:t>(&lt;kHz)</a:t>
            </a:r>
            <a:endParaRPr lang="en-US" sz="2400" b="1" dirty="0">
              <a:solidFill>
                <a:srgbClr val="C00000"/>
              </a:solidFill>
            </a:endParaRPr>
          </a:p>
        </p:txBody>
      </p:sp>
      <p:sp>
        <p:nvSpPr>
          <p:cNvPr id="10" name="TextBox 9">
            <a:extLst>
              <a:ext uri="{FF2B5EF4-FFF2-40B4-BE49-F238E27FC236}">
                <a16:creationId xmlns:a16="http://schemas.microsoft.com/office/drawing/2014/main" id="{B85AB2C7-6365-54E8-585E-D01AC43431C8}"/>
              </a:ext>
            </a:extLst>
          </p:cNvPr>
          <p:cNvSpPr txBox="1"/>
          <p:nvPr/>
        </p:nvSpPr>
        <p:spPr>
          <a:xfrm>
            <a:off x="763229" y="3641502"/>
            <a:ext cx="5724028" cy="1200329"/>
          </a:xfrm>
          <a:prstGeom prst="rect">
            <a:avLst/>
          </a:prstGeom>
          <a:noFill/>
        </p:spPr>
        <p:txBody>
          <a:bodyPr wrap="square" rtlCol="0">
            <a:spAutoFit/>
          </a:bodyPr>
          <a:lstStyle/>
          <a:p>
            <a:r>
              <a:rPr lang="en-US" sz="2400" b="1" dirty="0"/>
              <a:t>    Signal per ion</a:t>
            </a:r>
          </a:p>
          <a:p>
            <a:pPr lvl="1"/>
            <a:r>
              <a:rPr lang="en-US" sz="2400" b="1" dirty="0"/>
              <a:t>Max 1 event per atom </a:t>
            </a:r>
            <a:r>
              <a:rPr lang="en-US" sz="2400" dirty="0">
                <a:sym typeface="Wingdings" panose="05000000000000000000" pitchFamily="2" charset="2"/>
              </a:rPr>
              <a:t> </a:t>
            </a:r>
            <a:r>
              <a:rPr lang="en-US" sz="2400" b="1" dirty="0">
                <a:solidFill>
                  <a:srgbClr val="C00000"/>
                </a:solidFill>
                <a:sym typeface="Wingdings" panose="05000000000000000000" pitchFamily="2" charset="2"/>
              </a:rPr>
              <a:t>Many thousands/s</a:t>
            </a:r>
          </a:p>
        </p:txBody>
      </p:sp>
      <p:sp>
        <p:nvSpPr>
          <p:cNvPr id="11" name="TextBox 10">
            <a:extLst>
              <a:ext uri="{FF2B5EF4-FFF2-40B4-BE49-F238E27FC236}">
                <a16:creationId xmlns:a16="http://schemas.microsoft.com/office/drawing/2014/main" id="{D67EAD6A-7097-AC73-9B98-C19CF8DB4415}"/>
              </a:ext>
            </a:extLst>
          </p:cNvPr>
          <p:cNvSpPr txBox="1"/>
          <p:nvPr/>
        </p:nvSpPr>
        <p:spPr>
          <a:xfrm>
            <a:off x="763229" y="4762067"/>
            <a:ext cx="6514108" cy="1200329"/>
          </a:xfrm>
          <a:prstGeom prst="rect">
            <a:avLst/>
          </a:prstGeom>
          <a:noFill/>
        </p:spPr>
        <p:txBody>
          <a:bodyPr wrap="square" rtlCol="0">
            <a:spAutoFit/>
          </a:bodyPr>
          <a:lstStyle/>
          <a:p>
            <a:endParaRPr lang="en-US" sz="2400" b="1" dirty="0"/>
          </a:p>
          <a:p>
            <a:r>
              <a:rPr lang="en-US" sz="2400" b="1" dirty="0"/>
              <a:t>    Small interaction region </a:t>
            </a:r>
            <a:r>
              <a:rPr lang="en-US" sz="2400" dirty="0"/>
              <a:t>= Better      	control of external parameters</a:t>
            </a:r>
            <a:endParaRPr lang="en-US" sz="2400" b="1" dirty="0"/>
          </a:p>
        </p:txBody>
      </p:sp>
      <p:sp>
        <p:nvSpPr>
          <p:cNvPr id="12" name="TextBox 11">
            <a:extLst>
              <a:ext uri="{FF2B5EF4-FFF2-40B4-BE49-F238E27FC236}">
                <a16:creationId xmlns:a16="http://schemas.microsoft.com/office/drawing/2014/main" id="{A75CC56A-B9DE-2E36-3309-EFA08030B778}"/>
              </a:ext>
            </a:extLst>
          </p:cNvPr>
          <p:cNvSpPr txBox="1"/>
          <p:nvPr/>
        </p:nvSpPr>
        <p:spPr>
          <a:xfrm>
            <a:off x="7686717" y="1682332"/>
            <a:ext cx="4707460" cy="461665"/>
          </a:xfrm>
          <a:prstGeom prst="rect">
            <a:avLst/>
          </a:prstGeom>
          <a:noFill/>
        </p:spPr>
        <p:txBody>
          <a:bodyPr wrap="square" rtlCol="0">
            <a:spAutoFit/>
          </a:bodyPr>
          <a:lstStyle/>
          <a:p>
            <a:r>
              <a:rPr lang="en-US" sz="2400" b="1" dirty="0"/>
              <a:t>Complex experiment/setup</a:t>
            </a:r>
          </a:p>
        </p:txBody>
      </p:sp>
      <p:sp>
        <p:nvSpPr>
          <p:cNvPr id="13" name="TextBox 12">
            <a:extLst>
              <a:ext uri="{FF2B5EF4-FFF2-40B4-BE49-F238E27FC236}">
                <a16:creationId xmlns:a16="http://schemas.microsoft.com/office/drawing/2014/main" id="{D86BAADB-9B3D-050F-41F5-69F8B3BF167B}"/>
              </a:ext>
            </a:extLst>
          </p:cNvPr>
          <p:cNvSpPr txBox="1"/>
          <p:nvPr/>
        </p:nvSpPr>
        <p:spPr>
          <a:xfrm>
            <a:off x="7693968" y="3181923"/>
            <a:ext cx="4117032" cy="1200329"/>
          </a:xfrm>
          <a:prstGeom prst="rect">
            <a:avLst/>
          </a:prstGeom>
          <a:noFill/>
        </p:spPr>
        <p:txBody>
          <a:bodyPr wrap="square" rtlCol="0">
            <a:spAutoFit/>
          </a:bodyPr>
          <a:lstStyle/>
          <a:p>
            <a:r>
              <a:rPr lang="en-US" sz="2400" b="1" dirty="0"/>
              <a:t>Currently only possible for 1 valence-electron ions (earth-alkali, Yb)</a:t>
            </a:r>
          </a:p>
        </p:txBody>
      </p:sp>
      <p:pic>
        <p:nvPicPr>
          <p:cNvPr id="16" name="Picture 15" descr="A black outline of a muscle&#10;&#10;AI-generated content may be incorrect.">
            <a:extLst>
              <a:ext uri="{FF2B5EF4-FFF2-40B4-BE49-F238E27FC236}">
                <a16:creationId xmlns:a16="http://schemas.microsoft.com/office/drawing/2014/main" id="{2CECA7C5-D0F6-7C97-3A05-E0F2D9B1A173}"/>
              </a:ext>
            </a:extLst>
          </p:cNvPr>
          <p:cNvPicPr>
            <a:picLocks noChangeAspect="1"/>
          </p:cNvPicPr>
          <p:nvPr/>
        </p:nvPicPr>
        <p:blipFill>
          <a:blip r:embed="rId3">
            <a:duotone>
              <a:schemeClr val="accent6">
                <a:shade val="45000"/>
                <a:satMod val="135000"/>
              </a:schemeClr>
              <a:prstClr val="white"/>
            </a:duotone>
          </a:blip>
          <a:stretch>
            <a:fillRect/>
          </a:stretch>
        </p:blipFill>
        <p:spPr>
          <a:xfrm>
            <a:off x="77068" y="1080099"/>
            <a:ext cx="1275697" cy="850465"/>
          </a:xfrm>
          <a:prstGeom prst="rect">
            <a:avLst/>
          </a:prstGeom>
        </p:spPr>
      </p:pic>
      <p:pic>
        <p:nvPicPr>
          <p:cNvPr id="21" name="Picture 20" descr="A black outline of a muscle&#10;&#10;AI-generated content may be incorrect.">
            <a:extLst>
              <a:ext uri="{FF2B5EF4-FFF2-40B4-BE49-F238E27FC236}">
                <a16:creationId xmlns:a16="http://schemas.microsoft.com/office/drawing/2014/main" id="{7E86E1C2-99B8-8ABD-0E76-0ADBC50A0CFB}"/>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41127" y="2451080"/>
            <a:ext cx="1275697" cy="850465"/>
          </a:xfrm>
          <a:prstGeom prst="rect">
            <a:avLst/>
          </a:prstGeom>
          <a:noFill/>
        </p:spPr>
      </p:pic>
      <p:pic>
        <p:nvPicPr>
          <p:cNvPr id="24" name="Picture 23" descr="A black outline of a muscle&#10;&#10;AI-generated content may be incorrect.">
            <a:extLst>
              <a:ext uri="{FF2B5EF4-FFF2-40B4-BE49-F238E27FC236}">
                <a16:creationId xmlns:a16="http://schemas.microsoft.com/office/drawing/2014/main" id="{95C0C7DA-15C8-1297-C815-DE5D906C75C8}"/>
              </a:ext>
            </a:extLst>
          </p:cNvPr>
          <p:cNvPicPr>
            <a:picLocks noChangeAspect="1"/>
          </p:cNvPicPr>
          <p:nvPr/>
        </p:nvPicPr>
        <p:blipFill>
          <a:blip r:embed="rId3">
            <a:duotone>
              <a:schemeClr val="accent6">
                <a:shade val="45000"/>
                <a:satMod val="135000"/>
              </a:schemeClr>
              <a:prstClr val="white"/>
            </a:duotone>
          </a:blip>
          <a:stretch>
            <a:fillRect/>
          </a:stretch>
        </p:blipFill>
        <p:spPr>
          <a:xfrm>
            <a:off x="42090" y="3760792"/>
            <a:ext cx="1275697" cy="850465"/>
          </a:xfrm>
          <a:prstGeom prst="rect">
            <a:avLst/>
          </a:prstGeom>
        </p:spPr>
      </p:pic>
      <p:pic>
        <p:nvPicPr>
          <p:cNvPr id="25" name="Picture 24" descr="A black outline of a muscle&#10;&#10;AI-generated content may be incorrect.">
            <a:extLst>
              <a:ext uri="{FF2B5EF4-FFF2-40B4-BE49-F238E27FC236}">
                <a16:creationId xmlns:a16="http://schemas.microsoft.com/office/drawing/2014/main" id="{A0EA16D9-7B6A-D2C3-A3BD-9082D62CB3E3}"/>
              </a:ext>
            </a:extLst>
          </p:cNvPr>
          <p:cNvPicPr>
            <a:picLocks noChangeAspect="1"/>
          </p:cNvPicPr>
          <p:nvPr/>
        </p:nvPicPr>
        <p:blipFill>
          <a:blip r:embed="rId3">
            <a:duotone>
              <a:schemeClr val="accent6">
                <a:shade val="45000"/>
                <a:satMod val="135000"/>
              </a:schemeClr>
              <a:prstClr val="white"/>
            </a:duotone>
          </a:blip>
          <a:stretch>
            <a:fillRect/>
          </a:stretch>
        </p:blipFill>
        <p:spPr>
          <a:xfrm>
            <a:off x="0" y="5014986"/>
            <a:ext cx="1275697" cy="850465"/>
          </a:xfrm>
          <a:prstGeom prst="rect">
            <a:avLst/>
          </a:prstGeom>
        </p:spPr>
      </p:pic>
      <p:sp>
        <p:nvSpPr>
          <p:cNvPr id="2" name="Footer Placeholder 3">
            <a:extLst>
              <a:ext uri="{FF2B5EF4-FFF2-40B4-BE49-F238E27FC236}">
                <a16:creationId xmlns:a16="http://schemas.microsoft.com/office/drawing/2014/main" id="{1D6541BE-2B47-1374-99FB-77407B68F57D}"/>
              </a:ext>
            </a:extLst>
          </p:cNvPr>
          <p:cNvSpPr>
            <a:spLocks noGrp="1"/>
          </p:cNvSpPr>
          <p:nvPr>
            <p:ph type="ftr" sz="quarter" idx="11"/>
          </p:nvPr>
        </p:nvSpPr>
        <p:spPr>
          <a:xfrm>
            <a:off x="6033600" y="6210000"/>
            <a:ext cx="4993200" cy="648000"/>
          </a:xfrm>
        </p:spPr>
        <p:txBody>
          <a:bodyPr/>
          <a:lstStyle/>
          <a:p>
            <a:r>
              <a:rPr lang="nl-NL" dirty="0" err="1"/>
              <a:t>Institute</a:t>
            </a:r>
            <a:r>
              <a:rPr lang="nl-NL" dirty="0"/>
              <a:t> </a:t>
            </a:r>
            <a:r>
              <a:rPr lang="nl-NL" dirty="0" err="1"/>
              <a:t>for</a:t>
            </a:r>
            <a:r>
              <a:rPr lang="nl-NL" dirty="0"/>
              <a:t> </a:t>
            </a:r>
            <a:r>
              <a:rPr lang="nl-NL" dirty="0" err="1"/>
              <a:t>Nuclear</a:t>
            </a:r>
            <a:r>
              <a:rPr lang="nl-NL" dirty="0"/>
              <a:t> </a:t>
            </a:r>
            <a:r>
              <a:rPr lang="nl-NL" dirty="0" err="1"/>
              <a:t>and</a:t>
            </a:r>
            <a:r>
              <a:rPr lang="nl-NL" dirty="0"/>
              <a:t> </a:t>
            </a:r>
            <a:r>
              <a:rPr lang="nl-NL" dirty="0" err="1"/>
              <a:t>Radiation</a:t>
            </a:r>
            <a:r>
              <a:rPr lang="nl-NL" dirty="0"/>
              <a:t> </a:t>
            </a:r>
            <a:r>
              <a:rPr lang="nl-NL" dirty="0" err="1"/>
              <a:t>Physics</a:t>
            </a:r>
            <a:r>
              <a:rPr lang="nl-NL" dirty="0"/>
              <a:t>, KU Leuven</a:t>
            </a:r>
          </a:p>
        </p:txBody>
      </p:sp>
      <p:sp>
        <p:nvSpPr>
          <p:cNvPr id="4" name="Cross 3">
            <a:extLst>
              <a:ext uri="{FF2B5EF4-FFF2-40B4-BE49-F238E27FC236}">
                <a16:creationId xmlns:a16="http://schemas.microsoft.com/office/drawing/2014/main" id="{51747203-7D9C-41FA-C83C-122FACF9D88B}"/>
              </a:ext>
            </a:extLst>
          </p:cNvPr>
          <p:cNvSpPr/>
          <p:nvPr/>
        </p:nvSpPr>
        <p:spPr>
          <a:xfrm rot="18903906">
            <a:off x="7027805" y="1631740"/>
            <a:ext cx="568149" cy="565033"/>
          </a:xfrm>
          <a:prstGeom prst="plus">
            <a:avLst>
              <a:gd name="adj" fmla="val 41581"/>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Cross 16">
            <a:extLst>
              <a:ext uri="{FF2B5EF4-FFF2-40B4-BE49-F238E27FC236}">
                <a16:creationId xmlns:a16="http://schemas.microsoft.com/office/drawing/2014/main" id="{8ECE754E-A1C9-8806-01A0-B52BB429DC86}"/>
              </a:ext>
            </a:extLst>
          </p:cNvPr>
          <p:cNvSpPr/>
          <p:nvPr/>
        </p:nvSpPr>
        <p:spPr>
          <a:xfrm rot="18903906">
            <a:off x="7027805" y="3146483"/>
            <a:ext cx="568149" cy="565033"/>
          </a:xfrm>
          <a:prstGeom prst="plus">
            <a:avLst>
              <a:gd name="adj" fmla="val 41581"/>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1382601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C6636-A26F-CE2C-2015-457AA116332D}"/>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EB1F008-2190-8770-EA64-353FED6C144E}"/>
              </a:ext>
            </a:extLst>
          </p:cNvPr>
          <p:cNvSpPr>
            <a:spLocks noGrp="1"/>
          </p:cNvSpPr>
          <p:nvPr>
            <p:ph type="sldNum" sz="quarter" idx="12"/>
          </p:nvPr>
        </p:nvSpPr>
        <p:spPr/>
        <p:txBody>
          <a:bodyPr/>
          <a:lstStyle/>
          <a:p>
            <a:fld id="{0A297500-7527-634B-90F4-69D0994C32B4}" type="slidenum">
              <a:rPr lang="nl-NL" smtClean="0"/>
              <a:pPr/>
              <a:t>5</a:t>
            </a:fld>
            <a:endParaRPr lang="nl-NL"/>
          </a:p>
        </p:txBody>
      </p:sp>
      <p:sp>
        <p:nvSpPr>
          <p:cNvPr id="14" name="Title 1">
            <a:extLst>
              <a:ext uri="{FF2B5EF4-FFF2-40B4-BE49-F238E27FC236}">
                <a16:creationId xmlns:a16="http://schemas.microsoft.com/office/drawing/2014/main" id="{DB716EFF-BB4B-0CA4-6A4A-959D3D23D96C}"/>
              </a:ext>
            </a:extLst>
          </p:cNvPr>
          <p:cNvSpPr>
            <a:spLocks noGrp="1"/>
          </p:cNvSpPr>
          <p:nvPr>
            <p:ph type="title"/>
          </p:nvPr>
        </p:nvSpPr>
        <p:spPr>
          <a:xfrm>
            <a:off x="589048" y="199245"/>
            <a:ext cx="11297232" cy="850464"/>
          </a:xfrm>
        </p:spPr>
        <p:txBody>
          <a:bodyPr>
            <a:noAutofit/>
          </a:bodyPr>
          <a:lstStyle/>
          <a:p>
            <a:r>
              <a:rPr lang="en-US" sz="3200" dirty="0"/>
              <a:t>Ion trapping at KU Leuven</a:t>
            </a:r>
            <a:endParaRPr lang="nl-NL" sz="3200" dirty="0"/>
          </a:p>
        </p:txBody>
      </p:sp>
      <p:sp>
        <p:nvSpPr>
          <p:cNvPr id="6" name="Footer Placeholder 3">
            <a:extLst>
              <a:ext uri="{FF2B5EF4-FFF2-40B4-BE49-F238E27FC236}">
                <a16:creationId xmlns:a16="http://schemas.microsoft.com/office/drawing/2014/main" id="{679395A8-3ADA-CF6F-53BB-58B5A0805A25}"/>
              </a:ext>
            </a:extLst>
          </p:cNvPr>
          <p:cNvSpPr txBox="1">
            <a:spLocks/>
          </p:cNvSpPr>
          <p:nvPr/>
        </p:nvSpPr>
        <p:spPr>
          <a:xfrm>
            <a:off x="1244139" y="6210000"/>
            <a:ext cx="4993200" cy="648000"/>
          </a:xfrm>
          <a:prstGeom prst="rect">
            <a:avLst/>
          </a:prstGeom>
        </p:spPr>
        <p:txBody>
          <a:bodyPr vert="horz" lIns="0" tIns="0" rIns="180000" bIns="0" rtlCol="0" anchor="ctr"/>
          <a:lstStyle>
            <a:defPPr>
              <a:defRPr lang="nl-NL"/>
            </a:defPPr>
            <a:lvl1pPr marL="0" algn="r"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nl-NL" dirty="0"/>
              <a:t>Robbe Van Duyse</a:t>
            </a:r>
          </a:p>
        </p:txBody>
      </p:sp>
      <p:sp>
        <p:nvSpPr>
          <p:cNvPr id="13" name="TextBox 12">
            <a:extLst>
              <a:ext uri="{FF2B5EF4-FFF2-40B4-BE49-F238E27FC236}">
                <a16:creationId xmlns:a16="http://schemas.microsoft.com/office/drawing/2014/main" id="{65398696-8711-1EDD-A314-FF2C713C3849}"/>
              </a:ext>
            </a:extLst>
          </p:cNvPr>
          <p:cNvSpPr txBox="1"/>
          <p:nvPr/>
        </p:nvSpPr>
        <p:spPr>
          <a:xfrm>
            <a:off x="1907403" y="2005355"/>
            <a:ext cx="2399335" cy="646331"/>
          </a:xfrm>
          <a:prstGeom prst="rect">
            <a:avLst/>
          </a:prstGeom>
          <a:noFill/>
        </p:spPr>
        <p:txBody>
          <a:bodyPr wrap="square" rtlCol="0">
            <a:spAutoFit/>
          </a:bodyPr>
          <a:lstStyle/>
          <a:p>
            <a:pPr algn="ctr"/>
            <a:r>
              <a:rPr lang="en-US" sz="3600" b="1" dirty="0">
                <a:solidFill>
                  <a:srgbClr val="C00000"/>
                </a:solidFill>
              </a:rPr>
              <a:t>BICEPS</a:t>
            </a:r>
            <a:endParaRPr lang="en-BE" sz="3600" b="1" dirty="0">
              <a:solidFill>
                <a:srgbClr val="C00000"/>
              </a:solidFill>
            </a:endParaRPr>
          </a:p>
        </p:txBody>
      </p:sp>
      <p:pic>
        <p:nvPicPr>
          <p:cNvPr id="2" name="Picture 1" descr="A black outline of a muscle&#10;&#10;AI-generated content may be incorrect.">
            <a:extLst>
              <a:ext uri="{FF2B5EF4-FFF2-40B4-BE49-F238E27FC236}">
                <a16:creationId xmlns:a16="http://schemas.microsoft.com/office/drawing/2014/main" id="{9C401C6F-0A5C-DB25-AD25-D85A2F36449D}"/>
              </a:ext>
            </a:extLst>
          </p:cNvPr>
          <p:cNvPicPr>
            <a:picLocks noChangeAspect="1"/>
          </p:cNvPicPr>
          <p:nvPr/>
        </p:nvPicPr>
        <p:blipFill>
          <a:blip r:embed="rId3"/>
          <a:stretch>
            <a:fillRect/>
          </a:stretch>
        </p:blipFill>
        <p:spPr>
          <a:xfrm>
            <a:off x="21844" y="1903272"/>
            <a:ext cx="1581877" cy="1054585"/>
          </a:xfrm>
          <a:prstGeom prst="rect">
            <a:avLst/>
          </a:prstGeom>
        </p:spPr>
      </p:pic>
      <p:sp>
        <p:nvSpPr>
          <p:cNvPr id="22" name="Footer Placeholder 3">
            <a:extLst>
              <a:ext uri="{FF2B5EF4-FFF2-40B4-BE49-F238E27FC236}">
                <a16:creationId xmlns:a16="http://schemas.microsoft.com/office/drawing/2014/main" id="{EBDF67B8-D8E6-07B7-BFE6-C160A9EA4174}"/>
              </a:ext>
            </a:extLst>
          </p:cNvPr>
          <p:cNvSpPr>
            <a:spLocks noGrp="1"/>
          </p:cNvSpPr>
          <p:nvPr>
            <p:ph type="ftr" sz="quarter" idx="11"/>
          </p:nvPr>
        </p:nvSpPr>
        <p:spPr>
          <a:xfrm>
            <a:off x="6033600" y="6210000"/>
            <a:ext cx="4993200" cy="648000"/>
          </a:xfrm>
        </p:spPr>
        <p:txBody>
          <a:bodyPr/>
          <a:lstStyle/>
          <a:p>
            <a:r>
              <a:rPr lang="nl-NL" dirty="0" err="1"/>
              <a:t>Institute</a:t>
            </a:r>
            <a:r>
              <a:rPr lang="nl-NL" dirty="0"/>
              <a:t> </a:t>
            </a:r>
            <a:r>
              <a:rPr lang="nl-NL" dirty="0" err="1"/>
              <a:t>for</a:t>
            </a:r>
            <a:r>
              <a:rPr lang="nl-NL" dirty="0"/>
              <a:t> </a:t>
            </a:r>
            <a:r>
              <a:rPr lang="nl-NL" dirty="0" err="1"/>
              <a:t>Nuclear</a:t>
            </a:r>
            <a:r>
              <a:rPr lang="nl-NL" dirty="0"/>
              <a:t> </a:t>
            </a:r>
            <a:r>
              <a:rPr lang="nl-NL" dirty="0" err="1"/>
              <a:t>and</a:t>
            </a:r>
            <a:r>
              <a:rPr lang="nl-NL" dirty="0"/>
              <a:t> </a:t>
            </a:r>
            <a:r>
              <a:rPr lang="nl-NL" dirty="0" err="1"/>
              <a:t>Radiation</a:t>
            </a:r>
            <a:r>
              <a:rPr lang="nl-NL" dirty="0"/>
              <a:t> </a:t>
            </a:r>
            <a:r>
              <a:rPr lang="nl-NL" dirty="0" err="1"/>
              <a:t>Physics</a:t>
            </a:r>
            <a:r>
              <a:rPr lang="nl-NL" dirty="0"/>
              <a:t>, KU Leuven</a:t>
            </a:r>
          </a:p>
        </p:txBody>
      </p:sp>
      <p:sp>
        <p:nvSpPr>
          <p:cNvPr id="4" name="TextBox 3">
            <a:extLst>
              <a:ext uri="{FF2B5EF4-FFF2-40B4-BE49-F238E27FC236}">
                <a16:creationId xmlns:a16="http://schemas.microsoft.com/office/drawing/2014/main" id="{5C262CC1-6944-1C94-A7EB-ADAA1ECE10E1}"/>
              </a:ext>
            </a:extLst>
          </p:cNvPr>
          <p:cNvSpPr txBox="1"/>
          <p:nvPr/>
        </p:nvSpPr>
        <p:spPr>
          <a:xfrm>
            <a:off x="1603721" y="1126387"/>
            <a:ext cx="9145574" cy="954107"/>
          </a:xfrm>
          <a:prstGeom prst="rect">
            <a:avLst/>
          </a:prstGeom>
          <a:noFill/>
        </p:spPr>
        <p:txBody>
          <a:bodyPr wrap="square">
            <a:spAutoFit/>
          </a:bodyPr>
          <a:lstStyle/>
          <a:p>
            <a:pPr algn="ctr"/>
            <a:r>
              <a:rPr lang="en-US" sz="2800" b="1" dirty="0"/>
              <a:t>High precision spectroscopy of radioactive ions</a:t>
            </a:r>
            <a:endParaRPr lang="en-US" sz="2800" dirty="0">
              <a:sym typeface="Wingdings" panose="05000000000000000000" pitchFamily="2" charset="2"/>
            </a:endParaRPr>
          </a:p>
          <a:p>
            <a:pPr algn="ctr"/>
            <a:endParaRPr lang="en-US" sz="2800" dirty="0">
              <a:sym typeface="Wingdings" panose="05000000000000000000" pitchFamily="2" charset="2"/>
            </a:endParaRPr>
          </a:p>
        </p:txBody>
      </p:sp>
      <p:sp>
        <p:nvSpPr>
          <p:cNvPr id="23" name="TextBox 22">
            <a:extLst>
              <a:ext uri="{FF2B5EF4-FFF2-40B4-BE49-F238E27FC236}">
                <a16:creationId xmlns:a16="http://schemas.microsoft.com/office/drawing/2014/main" id="{62CD4EDA-6BD0-9BC4-E726-E949BA1E2DF3}"/>
              </a:ext>
            </a:extLst>
          </p:cNvPr>
          <p:cNvSpPr txBox="1"/>
          <p:nvPr/>
        </p:nvSpPr>
        <p:spPr>
          <a:xfrm>
            <a:off x="792464" y="3166853"/>
            <a:ext cx="3614058" cy="1200329"/>
          </a:xfrm>
          <a:prstGeom prst="rect">
            <a:avLst/>
          </a:prstGeom>
          <a:noFill/>
        </p:spPr>
        <p:txBody>
          <a:bodyPr wrap="square">
            <a:spAutoFit/>
          </a:bodyPr>
          <a:lstStyle/>
          <a:p>
            <a:pPr algn="ctr"/>
            <a:r>
              <a:rPr lang="en-US" sz="2400" dirty="0">
                <a:sym typeface="Wingdings" panose="05000000000000000000" pitchFamily="2" charset="2"/>
              </a:rPr>
              <a:t>Small trap</a:t>
            </a:r>
          </a:p>
          <a:p>
            <a:pPr algn="ctr"/>
            <a:r>
              <a:rPr lang="en-US" sz="2400" dirty="0">
                <a:sym typeface="Wingdings" panose="05000000000000000000" pitchFamily="2" charset="2"/>
              </a:rPr>
              <a:t>Offline lab</a:t>
            </a:r>
          </a:p>
          <a:p>
            <a:pPr algn="ctr"/>
            <a:r>
              <a:rPr lang="en-US" sz="2400" dirty="0">
                <a:sym typeface="Wingdings" panose="05000000000000000000" pitchFamily="2" charset="2"/>
              </a:rPr>
              <a:t>Thermal neutral beam</a:t>
            </a:r>
          </a:p>
        </p:txBody>
      </p:sp>
      <p:sp>
        <p:nvSpPr>
          <p:cNvPr id="24" name="TextBox 23">
            <a:extLst>
              <a:ext uri="{FF2B5EF4-FFF2-40B4-BE49-F238E27FC236}">
                <a16:creationId xmlns:a16="http://schemas.microsoft.com/office/drawing/2014/main" id="{8E579A01-4369-4735-4588-163D012F81BD}"/>
              </a:ext>
            </a:extLst>
          </p:cNvPr>
          <p:cNvSpPr txBox="1"/>
          <p:nvPr/>
        </p:nvSpPr>
        <p:spPr>
          <a:xfrm>
            <a:off x="7981632" y="1933581"/>
            <a:ext cx="2399335" cy="646331"/>
          </a:xfrm>
          <a:prstGeom prst="rect">
            <a:avLst/>
          </a:prstGeom>
          <a:noFill/>
        </p:spPr>
        <p:txBody>
          <a:bodyPr wrap="square" rtlCol="0">
            <a:spAutoFit/>
          </a:bodyPr>
          <a:lstStyle/>
          <a:p>
            <a:pPr algn="ctr"/>
            <a:r>
              <a:rPr lang="en-US" sz="3600" b="1" dirty="0">
                <a:solidFill>
                  <a:srgbClr val="C00000"/>
                </a:solidFill>
              </a:rPr>
              <a:t>STRIPE</a:t>
            </a:r>
            <a:endParaRPr lang="en-BE" sz="3600" b="1" dirty="0">
              <a:solidFill>
                <a:srgbClr val="C00000"/>
              </a:solidFill>
            </a:endParaRPr>
          </a:p>
        </p:txBody>
      </p:sp>
      <p:sp>
        <p:nvSpPr>
          <p:cNvPr id="26" name="TextBox 25">
            <a:extLst>
              <a:ext uri="{FF2B5EF4-FFF2-40B4-BE49-F238E27FC236}">
                <a16:creationId xmlns:a16="http://schemas.microsoft.com/office/drawing/2014/main" id="{A8DA4A86-C2DC-B0B6-7DD0-7F3F4FB6255C}"/>
              </a:ext>
            </a:extLst>
          </p:cNvPr>
          <p:cNvSpPr txBox="1"/>
          <p:nvPr/>
        </p:nvSpPr>
        <p:spPr>
          <a:xfrm>
            <a:off x="7412742" y="3166853"/>
            <a:ext cx="3614058" cy="1200329"/>
          </a:xfrm>
          <a:prstGeom prst="rect">
            <a:avLst/>
          </a:prstGeom>
          <a:noFill/>
        </p:spPr>
        <p:txBody>
          <a:bodyPr wrap="square">
            <a:spAutoFit/>
          </a:bodyPr>
          <a:lstStyle/>
          <a:p>
            <a:pPr algn="ctr"/>
            <a:r>
              <a:rPr lang="en-US" sz="2400" dirty="0">
                <a:sym typeface="Wingdings" panose="05000000000000000000" pitchFamily="2" charset="2"/>
              </a:rPr>
              <a:t>Larger trap</a:t>
            </a:r>
          </a:p>
          <a:p>
            <a:pPr algn="ctr"/>
            <a:r>
              <a:rPr lang="en-US" sz="2400" dirty="0">
                <a:sym typeface="Wingdings" panose="05000000000000000000" pitchFamily="2" charset="2"/>
              </a:rPr>
              <a:t>Online conditions</a:t>
            </a:r>
          </a:p>
          <a:p>
            <a:pPr algn="ctr"/>
            <a:r>
              <a:rPr lang="en-US" sz="2400" dirty="0">
                <a:sym typeface="Wingdings" panose="05000000000000000000" pitchFamily="2" charset="2"/>
              </a:rPr>
              <a:t>10 keV ionic beam</a:t>
            </a:r>
          </a:p>
        </p:txBody>
      </p:sp>
      <p:sp>
        <p:nvSpPr>
          <p:cNvPr id="31" name="TextBox 30">
            <a:extLst>
              <a:ext uri="{FF2B5EF4-FFF2-40B4-BE49-F238E27FC236}">
                <a16:creationId xmlns:a16="http://schemas.microsoft.com/office/drawing/2014/main" id="{44751A02-3584-2373-3C22-596CB77EB726}"/>
              </a:ext>
            </a:extLst>
          </p:cNvPr>
          <p:cNvSpPr txBox="1"/>
          <p:nvPr/>
        </p:nvSpPr>
        <p:spPr>
          <a:xfrm>
            <a:off x="225310" y="4688426"/>
            <a:ext cx="4993200" cy="1200329"/>
          </a:xfrm>
          <a:prstGeom prst="rect">
            <a:avLst/>
          </a:prstGeom>
          <a:noFill/>
        </p:spPr>
        <p:txBody>
          <a:bodyPr wrap="square">
            <a:spAutoFit/>
          </a:bodyPr>
          <a:lstStyle/>
          <a:p>
            <a:pPr algn="ctr"/>
            <a:r>
              <a:rPr lang="en-US" sz="2400" b="1" dirty="0">
                <a:sym typeface="Wingdings" panose="05000000000000000000" pitchFamily="2" charset="2"/>
              </a:rPr>
              <a:t>Focus</a:t>
            </a:r>
            <a:r>
              <a:rPr lang="en-US" sz="2400" dirty="0">
                <a:sym typeface="Wingdings" panose="05000000000000000000" pitchFamily="2" charset="2"/>
              </a:rPr>
              <a:t> on development of </a:t>
            </a:r>
            <a:r>
              <a:rPr lang="en-US" sz="2400" b="1" dirty="0">
                <a:sym typeface="Wingdings" panose="05000000000000000000" pitchFamily="2" charset="2"/>
              </a:rPr>
              <a:t>precision spectroscopy </a:t>
            </a:r>
            <a:r>
              <a:rPr lang="en-US" sz="2400" dirty="0">
                <a:sym typeface="Wingdings" panose="05000000000000000000" pitchFamily="2" charset="2"/>
              </a:rPr>
              <a:t>methods and precision </a:t>
            </a:r>
            <a:r>
              <a:rPr lang="en-US" sz="2400" b="1" dirty="0">
                <a:sym typeface="Wingdings" panose="05000000000000000000" pitchFamily="2" charset="2"/>
              </a:rPr>
              <a:t>trap control </a:t>
            </a:r>
          </a:p>
        </p:txBody>
      </p:sp>
      <p:sp>
        <p:nvSpPr>
          <p:cNvPr id="34" name="TextBox 33">
            <a:extLst>
              <a:ext uri="{FF2B5EF4-FFF2-40B4-BE49-F238E27FC236}">
                <a16:creationId xmlns:a16="http://schemas.microsoft.com/office/drawing/2014/main" id="{71A448ED-7358-FFFF-BEF9-F779C26B3B88}"/>
              </a:ext>
            </a:extLst>
          </p:cNvPr>
          <p:cNvSpPr txBox="1"/>
          <p:nvPr/>
        </p:nvSpPr>
        <p:spPr>
          <a:xfrm>
            <a:off x="6680538" y="4688426"/>
            <a:ext cx="4748365" cy="1200329"/>
          </a:xfrm>
          <a:prstGeom prst="rect">
            <a:avLst/>
          </a:prstGeom>
          <a:noFill/>
        </p:spPr>
        <p:txBody>
          <a:bodyPr wrap="square">
            <a:spAutoFit/>
          </a:bodyPr>
          <a:lstStyle/>
          <a:p>
            <a:pPr algn="ctr"/>
            <a:r>
              <a:rPr lang="en-US" sz="2400" b="1" dirty="0">
                <a:sym typeface="Wingdings" panose="05000000000000000000" pitchFamily="2" charset="2"/>
              </a:rPr>
              <a:t>Focus</a:t>
            </a:r>
            <a:r>
              <a:rPr lang="en-US" sz="2400" dirty="0">
                <a:sym typeface="Wingdings" panose="05000000000000000000" pitchFamily="2" charset="2"/>
              </a:rPr>
              <a:t> on development of deceleration/trapping of </a:t>
            </a:r>
            <a:r>
              <a:rPr lang="en-US" sz="2400" b="1" dirty="0">
                <a:sym typeface="Wingdings" panose="05000000000000000000" pitchFamily="2" charset="2"/>
              </a:rPr>
              <a:t>fast beams and RIB implementation</a:t>
            </a:r>
          </a:p>
        </p:txBody>
      </p:sp>
      <p:sp>
        <p:nvSpPr>
          <p:cNvPr id="37" name="TextBox 36">
            <a:extLst>
              <a:ext uri="{FF2B5EF4-FFF2-40B4-BE49-F238E27FC236}">
                <a16:creationId xmlns:a16="http://schemas.microsoft.com/office/drawing/2014/main" id="{67DEA124-5304-BB2B-1493-5E641FFB98F8}"/>
              </a:ext>
            </a:extLst>
          </p:cNvPr>
          <p:cNvSpPr txBox="1"/>
          <p:nvPr/>
        </p:nvSpPr>
        <p:spPr>
          <a:xfrm>
            <a:off x="1300040" y="2591187"/>
            <a:ext cx="3614059" cy="523220"/>
          </a:xfrm>
          <a:prstGeom prst="rect">
            <a:avLst/>
          </a:prstGeom>
          <a:noFill/>
        </p:spPr>
        <p:txBody>
          <a:bodyPr wrap="square">
            <a:spAutoFit/>
          </a:bodyPr>
          <a:lstStyle/>
          <a:p>
            <a:pPr algn="ctr"/>
            <a:r>
              <a:rPr lang="en-US" sz="1400" b="1" dirty="0">
                <a:solidFill>
                  <a:srgbClr val="C00000"/>
                </a:solidFill>
              </a:rPr>
              <a:t> (Bespoke Ion Cooling Experiment for Precision Spectroscopy)</a:t>
            </a:r>
          </a:p>
        </p:txBody>
      </p:sp>
      <p:sp>
        <p:nvSpPr>
          <p:cNvPr id="39" name="TextBox 38">
            <a:extLst>
              <a:ext uri="{FF2B5EF4-FFF2-40B4-BE49-F238E27FC236}">
                <a16:creationId xmlns:a16="http://schemas.microsoft.com/office/drawing/2014/main" id="{7394D768-8C71-AFC4-9AE6-23BC5061571E}"/>
              </a:ext>
            </a:extLst>
          </p:cNvPr>
          <p:cNvSpPr txBox="1"/>
          <p:nvPr/>
        </p:nvSpPr>
        <p:spPr>
          <a:xfrm>
            <a:off x="7374269" y="2522430"/>
            <a:ext cx="3614059" cy="523220"/>
          </a:xfrm>
          <a:prstGeom prst="rect">
            <a:avLst/>
          </a:prstGeom>
          <a:noFill/>
        </p:spPr>
        <p:txBody>
          <a:bodyPr wrap="square">
            <a:spAutoFit/>
          </a:bodyPr>
          <a:lstStyle/>
          <a:p>
            <a:pPr algn="ctr"/>
            <a:r>
              <a:rPr lang="en-US" sz="1400" b="1" dirty="0">
                <a:solidFill>
                  <a:srgbClr val="C00000"/>
                </a:solidFill>
              </a:rPr>
              <a:t> (Stopping and Trapping Radioactive Ions for Precision Experiments)</a:t>
            </a:r>
          </a:p>
        </p:txBody>
      </p:sp>
      <p:sp>
        <p:nvSpPr>
          <p:cNvPr id="40" name="Rectangle 39">
            <a:extLst>
              <a:ext uri="{FF2B5EF4-FFF2-40B4-BE49-F238E27FC236}">
                <a16:creationId xmlns:a16="http://schemas.microsoft.com/office/drawing/2014/main" id="{0B2606BD-E1CE-D3F2-393F-81799D12F3D8}"/>
              </a:ext>
            </a:extLst>
          </p:cNvPr>
          <p:cNvSpPr/>
          <p:nvPr/>
        </p:nvSpPr>
        <p:spPr>
          <a:xfrm>
            <a:off x="11106316" y="238332"/>
            <a:ext cx="252000" cy="64800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1" name="Rectangle 40">
            <a:extLst>
              <a:ext uri="{FF2B5EF4-FFF2-40B4-BE49-F238E27FC236}">
                <a16:creationId xmlns:a16="http://schemas.microsoft.com/office/drawing/2014/main" id="{4CA843D3-FC14-FC7C-C8E7-87DA4146D2CE}"/>
              </a:ext>
            </a:extLst>
          </p:cNvPr>
          <p:cNvSpPr/>
          <p:nvPr/>
        </p:nvSpPr>
        <p:spPr>
          <a:xfrm>
            <a:off x="11358316" y="238332"/>
            <a:ext cx="252000" cy="648000"/>
          </a:xfrm>
          <a:prstGeom prst="rect">
            <a:avLst/>
          </a:prstGeom>
          <a:solidFill>
            <a:srgbClr val="FDDA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2" name="Rectangle 41">
            <a:extLst>
              <a:ext uri="{FF2B5EF4-FFF2-40B4-BE49-F238E27FC236}">
                <a16:creationId xmlns:a16="http://schemas.microsoft.com/office/drawing/2014/main" id="{402ECAA7-6AFA-9286-8D7B-DFA5F83DB9E9}"/>
              </a:ext>
            </a:extLst>
          </p:cNvPr>
          <p:cNvSpPr/>
          <p:nvPr/>
        </p:nvSpPr>
        <p:spPr>
          <a:xfrm>
            <a:off x="11610316" y="238332"/>
            <a:ext cx="252000" cy="648000"/>
          </a:xfrm>
          <a:prstGeom prst="rect">
            <a:avLst/>
          </a:prstGeom>
          <a:solidFill>
            <a:srgbClr val="EF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8" name="Straight Connector 7">
            <a:extLst>
              <a:ext uri="{FF2B5EF4-FFF2-40B4-BE49-F238E27FC236}">
                <a16:creationId xmlns:a16="http://schemas.microsoft.com/office/drawing/2014/main" id="{7560737A-BD5E-B707-6606-E0F0909BE6B4}"/>
              </a:ext>
            </a:extLst>
          </p:cNvPr>
          <p:cNvCxnSpPr>
            <a:cxnSpLocks/>
          </p:cNvCxnSpPr>
          <p:nvPr/>
        </p:nvCxnSpPr>
        <p:spPr>
          <a:xfrm>
            <a:off x="7471054" y="1609075"/>
            <a:ext cx="19370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4D8D934-AA00-A1CF-DED5-DEC099AD6F06}"/>
              </a:ext>
            </a:extLst>
          </p:cNvPr>
          <p:cNvCxnSpPr>
            <a:cxnSpLocks/>
          </p:cNvCxnSpPr>
          <p:nvPr/>
        </p:nvCxnSpPr>
        <p:spPr>
          <a:xfrm>
            <a:off x="9383355" y="1599031"/>
            <a:ext cx="24782" cy="406324"/>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937045-7F2D-FC63-6E34-B9DC1EDD79F1}"/>
              </a:ext>
            </a:extLst>
          </p:cNvPr>
          <p:cNvCxnSpPr>
            <a:cxnSpLocks/>
          </p:cNvCxnSpPr>
          <p:nvPr/>
        </p:nvCxnSpPr>
        <p:spPr>
          <a:xfrm>
            <a:off x="3001798" y="1633556"/>
            <a:ext cx="15702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615656-1460-8F90-5DFA-A40C30859E0C}"/>
              </a:ext>
            </a:extLst>
          </p:cNvPr>
          <p:cNvCxnSpPr>
            <a:cxnSpLocks/>
          </p:cNvCxnSpPr>
          <p:nvPr/>
        </p:nvCxnSpPr>
        <p:spPr>
          <a:xfrm>
            <a:off x="3001798" y="1622153"/>
            <a:ext cx="24782" cy="429131"/>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214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E00D2-D9A7-3852-C70F-248EFB0446E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F8CB0F2-C0B4-B3FD-6CA9-6861B425A782}"/>
              </a:ext>
            </a:extLst>
          </p:cNvPr>
          <p:cNvSpPr>
            <a:spLocks noGrp="1"/>
          </p:cNvSpPr>
          <p:nvPr>
            <p:ph type="sldNum" sz="quarter" idx="12"/>
          </p:nvPr>
        </p:nvSpPr>
        <p:spPr/>
        <p:txBody>
          <a:bodyPr/>
          <a:lstStyle/>
          <a:p>
            <a:fld id="{0A297500-7527-634B-90F4-69D0994C32B4}" type="slidenum">
              <a:rPr lang="nl-NL" smtClean="0"/>
              <a:pPr/>
              <a:t>6</a:t>
            </a:fld>
            <a:endParaRPr lang="nl-NL"/>
          </a:p>
        </p:txBody>
      </p:sp>
      <p:sp>
        <p:nvSpPr>
          <p:cNvPr id="14" name="Title 1">
            <a:extLst>
              <a:ext uri="{FF2B5EF4-FFF2-40B4-BE49-F238E27FC236}">
                <a16:creationId xmlns:a16="http://schemas.microsoft.com/office/drawing/2014/main" id="{29C52212-C1EC-8C9C-62DE-0FDABB0C8155}"/>
              </a:ext>
            </a:extLst>
          </p:cNvPr>
          <p:cNvSpPr>
            <a:spLocks noGrp="1"/>
          </p:cNvSpPr>
          <p:nvPr>
            <p:ph type="title"/>
          </p:nvPr>
        </p:nvSpPr>
        <p:spPr>
          <a:xfrm>
            <a:off x="589048" y="199245"/>
            <a:ext cx="11297232" cy="850464"/>
          </a:xfrm>
        </p:spPr>
        <p:txBody>
          <a:bodyPr>
            <a:noAutofit/>
          </a:bodyPr>
          <a:lstStyle/>
          <a:p>
            <a:r>
              <a:rPr lang="en-US" sz="3200" dirty="0"/>
              <a:t>Need for trapping and cooling</a:t>
            </a:r>
            <a:endParaRPr lang="nl-NL" sz="3200" dirty="0"/>
          </a:p>
        </p:txBody>
      </p:sp>
      <p:sp>
        <p:nvSpPr>
          <p:cNvPr id="6" name="Footer Placeholder 3">
            <a:extLst>
              <a:ext uri="{FF2B5EF4-FFF2-40B4-BE49-F238E27FC236}">
                <a16:creationId xmlns:a16="http://schemas.microsoft.com/office/drawing/2014/main" id="{A7D3D647-EDEC-6CB9-CD4D-04480ABDE3E9}"/>
              </a:ext>
            </a:extLst>
          </p:cNvPr>
          <p:cNvSpPr txBox="1">
            <a:spLocks/>
          </p:cNvSpPr>
          <p:nvPr/>
        </p:nvSpPr>
        <p:spPr>
          <a:xfrm>
            <a:off x="1244139" y="6210000"/>
            <a:ext cx="4993200" cy="648000"/>
          </a:xfrm>
          <a:prstGeom prst="rect">
            <a:avLst/>
          </a:prstGeom>
        </p:spPr>
        <p:txBody>
          <a:bodyPr vert="horz" lIns="0" tIns="0" rIns="180000" bIns="0" rtlCol="0" anchor="ctr"/>
          <a:lstStyle>
            <a:defPPr>
              <a:defRPr lang="nl-NL"/>
            </a:defPPr>
            <a:lvl1pPr marL="0" algn="r"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nl-NL" dirty="0"/>
              <a:t>Robbe Van Duyse</a:t>
            </a:r>
          </a:p>
        </p:txBody>
      </p:sp>
      <p:cxnSp>
        <p:nvCxnSpPr>
          <p:cNvPr id="7" name="Straight Connector 6">
            <a:extLst>
              <a:ext uri="{FF2B5EF4-FFF2-40B4-BE49-F238E27FC236}">
                <a16:creationId xmlns:a16="http://schemas.microsoft.com/office/drawing/2014/main" id="{9BDE692C-93D7-5451-BF4D-74C86C3EDDB7}"/>
              </a:ext>
            </a:extLst>
          </p:cNvPr>
          <p:cNvCxnSpPr>
            <a:cxnSpLocks/>
          </p:cNvCxnSpPr>
          <p:nvPr/>
        </p:nvCxnSpPr>
        <p:spPr>
          <a:xfrm>
            <a:off x="8095492" y="5800520"/>
            <a:ext cx="922421" cy="777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D1827A25-C05A-2262-469F-4F1C88BD0D92}"/>
              </a:ext>
            </a:extLst>
          </p:cNvPr>
          <p:cNvCxnSpPr>
            <a:cxnSpLocks/>
          </p:cNvCxnSpPr>
          <p:nvPr/>
        </p:nvCxnSpPr>
        <p:spPr>
          <a:xfrm>
            <a:off x="9444681" y="3956635"/>
            <a:ext cx="922421" cy="777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CDE8F82-5CDF-6DD7-9A4D-6E963A7241F5}"/>
                  </a:ext>
                </a:extLst>
              </p:cNvPr>
              <p:cNvSpPr txBox="1"/>
              <p:nvPr/>
            </p:nvSpPr>
            <p:spPr>
              <a:xfrm>
                <a:off x="10315789" y="3623334"/>
                <a:ext cx="1210731" cy="533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lang="en-BE" sz="2400" b="1" i="1" smtClean="0">
                              <a:latin typeface="Cambria Math" panose="02040503050406030204" pitchFamily="18" charset="0"/>
                            </a:rPr>
                          </m:ctrlPr>
                        </m:sPrePr>
                        <m:sub/>
                        <m:sup>
                          <m:r>
                            <a:rPr lang="en-US" sz="2400" b="1" i="1" smtClean="0">
                              <a:latin typeface="Cambria Math" panose="02040503050406030204" pitchFamily="18" charset="0"/>
                            </a:rPr>
                            <m:t>𝟐</m:t>
                          </m:r>
                        </m:sup>
                        <m:e>
                          <m:sSub>
                            <m:sSubPr>
                              <m:ctrlPr>
                                <a:rPr lang="en-BE" sz="2400" b="1" i="1" smtClean="0">
                                  <a:latin typeface="Cambria Math" panose="02040503050406030204" pitchFamily="18" charset="0"/>
                                </a:rPr>
                              </m:ctrlPr>
                            </m:sSubPr>
                            <m:e>
                              <m:r>
                                <a:rPr lang="en-US" sz="2400" b="1" i="1" smtClean="0">
                                  <a:latin typeface="Cambria Math" panose="02040503050406030204" pitchFamily="18" charset="0"/>
                                </a:rPr>
                                <m:t>𝑫</m:t>
                              </m:r>
                            </m:e>
                            <m:sub>
                              <m:r>
                                <a:rPr lang="en-US" sz="2400" b="1" i="1" smtClean="0">
                                  <a:latin typeface="Cambria Math" panose="02040503050406030204" pitchFamily="18" charset="0"/>
                                </a:rPr>
                                <m:t>𝟓</m:t>
                              </m:r>
                              <m:r>
                                <a:rPr lang="en-US" sz="2400" b="1" i="1" smtClean="0">
                                  <a:latin typeface="Cambria Math" panose="02040503050406030204" pitchFamily="18" charset="0"/>
                                </a:rPr>
                                <m:t>/</m:t>
                              </m:r>
                              <m:r>
                                <a:rPr lang="en-US" sz="2400" b="1" i="1" smtClean="0">
                                  <a:latin typeface="Cambria Math" panose="02040503050406030204" pitchFamily="18" charset="0"/>
                                </a:rPr>
                                <m:t>𝟐</m:t>
                              </m:r>
                            </m:sub>
                          </m:sSub>
                        </m:e>
                      </m:sPre>
                    </m:oMath>
                  </m:oMathPara>
                </a14:m>
                <a:endParaRPr lang="en-BE" sz="2400" b="1" dirty="0"/>
              </a:p>
            </p:txBody>
          </p:sp>
        </mc:Choice>
        <mc:Fallback xmlns="">
          <p:sp>
            <p:nvSpPr>
              <p:cNvPr id="9" name="TextBox 8">
                <a:extLst>
                  <a:ext uri="{FF2B5EF4-FFF2-40B4-BE49-F238E27FC236}">
                    <a16:creationId xmlns:a16="http://schemas.microsoft.com/office/drawing/2014/main" id="{5CDE8F82-5CDF-6DD7-9A4D-6E963A7241F5}"/>
                  </a:ext>
                </a:extLst>
              </p:cNvPr>
              <p:cNvSpPr txBox="1">
                <a:spLocks noRot="1" noChangeAspect="1" noMove="1" noResize="1" noEditPoints="1" noAdjustHandles="1" noChangeArrowheads="1" noChangeShapeType="1" noTextEdit="1"/>
              </p:cNvSpPr>
              <p:nvPr/>
            </p:nvSpPr>
            <p:spPr>
              <a:xfrm>
                <a:off x="10315789" y="3623334"/>
                <a:ext cx="1210731" cy="533800"/>
              </a:xfrm>
              <a:prstGeom prst="rect">
                <a:avLst/>
              </a:prstGeom>
              <a:blipFill>
                <a:blip r:embed="rId3"/>
                <a:stretch>
                  <a:fillRect/>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60EA403-E2A1-48E2-8436-B5D21377EC0C}"/>
                  </a:ext>
                </a:extLst>
              </p:cNvPr>
              <p:cNvSpPr txBox="1"/>
              <p:nvPr/>
            </p:nvSpPr>
            <p:spPr>
              <a:xfrm>
                <a:off x="7951336" y="2805617"/>
                <a:ext cx="1210731" cy="533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lang="en-BE" sz="2400" b="1" i="1" smtClean="0">
                              <a:latin typeface="Cambria Math" panose="02040503050406030204" pitchFamily="18" charset="0"/>
                            </a:rPr>
                          </m:ctrlPr>
                        </m:sPrePr>
                        <m:sub/>
                        <m:sup>
                          <m:r>
                            <a:rPr lang="en-US" sz="2400" b="1" i="1" smtClean="0">
                              <a:latin typeface="Cambria Math" panose="02040503050406030204" pitchFamily="18" charset="0"/>
                            </a:rPr>
                            <m:t>𝟐</m:t>
                          </m:r>
                        </m:sup>
                        <m:e>
                          <m:sSub>
                            <m:sSubPr>
                              <m:ctrlPr>
                                <a:rPr lang="en-BE" sz="2400" b="1" i="1" smtClean="0">
                                  <a:latin typeface="Cambria Math" panose="02040503050406030204" pitchFamily="18" charset="0"/>
                                </a:rPr>
                              </m:ctrlPr>
                            </m:sSubPr>
                            <m:e>
                              <m:r>
                                <a:rPr lang="en-US" sz="2400" b="1" i="1" smtClean="0">
                                  <a:latin typeface="Cambria Math" panose="02040503050406030204" pitchFamily="18" charset="0"/>
                                </a:rPr>
                                <m:t>𝑷</m:t>
                              </m:r>
                            </m:e>
                            <m:sub>
                              <m:r>
                                <a:rPr lang="en-US" sz="2400" b="1" i="1" smtClean="0">
                                  <a:latin typeface="Cambria Math" panose="02040503050406030204" pitchFamily="18" charset="0"/>
                                </a:rPr>
                                <m:t>𝟏</m:t>
                              </m:r>
                              <m:r>
                                <a:rPr lang="en-US" sz="2400" b="1" i="1" smtClean="0">
                                  <a:latin typeface="Cambria Math" panose="02040503050406030204" pitchFamily="18" charset="0"/>
                                </a:rPr>
                                <m:t>/</m:t>
                              </m:r>
                              <m:r>
                                <a:rPr lang="en-US" sz="2400" b="1" i="1" smtClean="0">
                                  <a:latin typeface="Cambria Math" panose="02040503050406030204" pitchFamily="18" charset="0"/>
                                </a:rPr>
                                <m:t>𝟐</m:t>
                              </m:r>
                            </m:sub>
                          </m:sSub>
                        </m:e>
                      </m:sPre>
                    </m:oMath>
                  </m:oMathPara>
                </a14:m>
                <a:endParaRPr lang="en-BE" sz="2400" b="1" dirty="0"/>
              </a:p>
            </p:txBody>
          </p:sp>
        </mc:Choice>
        <mc:Fallback xmlns="">
          <p:sp>
            <p:nvSpPr>
              <p:cNvPr id="10" name="TextBox 9">
                <a:extLst>
                  <a:ext uri="{FF2B5EF4-FFF2-40B4-BE49-F238E27FC236}">
                    <a16:creationId xmlns:a16="http://schemas.microsoft.com/office/drawing/2014/main" id="{E60EA403-E2A1-48E2-8436-B5D21377EC0C}"/>
                  </a:ext>
                </a:extLst>
              </p:cNvPr>
              <p:cNvSpPr txBox="1">
                <a:spLocks noRot="1" noChangeAspect="1" noMove="1" noResize="1" noEditPoints="1" noAdjustHandles="1" noChangeArrowheads="1" noChangeShapeType="1" noTextEdit="1"/>
              </p:cNvSpPr>
              <p:nvPr/>
            </p:nvSpPr>
            <p:spPr>
              <a:xfrm>
                <a:off x="7951336" y="2805617"/>
                <a:ext cx="1210731" cy="533800"/>
              </a:xfrm>
              <a:prstGeom prst="rect">
                <a:avLst/>
              </a:prstGeom>
              <a:blipFill>
                <a:blip r:embed="rId4"/>
                <a:stretch>
                  <a:fillRect/>
                </a:stretch>
              </a:blipFill>
            </p:spPr>
            <p:txBody>
              <a:bodyPr/>
              <a:lstStyle/>
              <a:p>
                <a:r>
                  <a:rPr lang="en-BE">
                    <a:noFill/>
                  </a:rPr>
                  <a:t> </a:t>
                </a:r>
              </a:p>
            </p:txBody>
          </p:sp>
        </mc:Fallback>
      </mc:AlternateContent>
      <p:cxnSp>
        <p:nvCxnSpPr>
          <p:cNvPr id="11" name="Straight Connector 10">
            <a:extLst>
              <a:ext uri="{FF2B5EF4-FFF2-40B4-BE49-F238E27FC236}">
                <a16:creationId xmlns:a16="http://schemas.microsoft.com/office/drawing/2014/main" id="{F62B0A87-957B-F126-9061-16C771130E8B}"/>
              </a:ext>
            </a:extLst>
          </p:cNvPr>
          <p:cNvCxnSpPr>
            <a:cxnSpLocks/>
          </p:cNvCxnSpPr>
          <p:nvPr/>
        </p:nvCxnSpPr>
        <p:spPr>
          <a:xfrm>
            <a:off x="8095492" y="3434502"/>
            <a:ext cx="922421" cy="777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207A299-85F0-2230-8B5B-326E418AB712}"/>
              </a:ext>
            </a:extLst>
          </p:cNvPr>
          <p:cNvCxnSpPr>
            <a:cxnSpLocks/>
          </p:cNvCxnSpPr>
          <p:nvPr/>
        </p:nvCxnSpPr>
        <p:spPr>
          <a:xfrm flipV="1">
            <a:off x="8550873" y="3429000"/>
            <a:ext cx="5828" cy="2379291"/>
          </a:xfrm>
          <a:prstGeom prst="line">
            <a:avLst/>
          </a:prstGeom>
          <a:ln w="38100">
            <a:solidFill>
              <a:srgbClr val="0070C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252B0F0-1F48-844E-56D5-43D205468705}"/>
                  </a:ext>
                </a:extLst>
              </p:cNvPr>
              <p:cNvSpPr txBox="1"/>
              <p:nvPr/>
            </p:nvSpPr>
            <p:spPr>
              <a:xfrm>
                <a:off x="10367102" y="4261577"/>
                <a:ext cx="1210731" cy="533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lang="en-BE" sz="2400" b="1" i="1" smtClean="0">
                              <a:latin typeface="Cambria Math" panose="02040503050406030204" pitchFamily="18" charset="0"/>
                            </a:rPr>
                          </m:ctrlPr>
                        </m:sPrePr>
                        <m:sub/>
                        <m:sup>
                          <m:r>
                            <a:rPr lang="en-US" sz="2400" b="1" i="1" smtClean="0">
                              <a:latin typeface="Cambria Math" panose="02040503050406030204" pitchFamily="18" charset="0"/>
                            </a:rPr>
                            <m:t>𝟐</m:t>
                          </m:r>
                        </m:sup>
                        <m:e>
                          <m:sSub>
                            <m:sSubPr>
                              <m:ctrlPr>
                                <a:rPr lang="en-BE" sz="2400" b="1" i="1" smtClean="0">
                                  <a:latin typeface="Cambria Math" panose="02040503050406030204" pitchFamily="18" charset="0"/>
                                </a:rPr>
                              </m:ctrlPr>
                            </m:sSubPr>
                            <m:e>
                              <m:r>
                                <a:rPr lang="en-US" sz="2400" b="1" i="1" smtClean="0">
                                  <a:latin typeface="Cambria Math" panose="02040503050406030204" pitchFamily="18" charset="0"/>
                                </a:rPr>
                                <m:t>𝑫</m:t>
                              </m:r>
                            </m:e>
                            <m:sub>
                              <m:r>
                                <a:rPr lang="en-US" sz="2400" b="1" i="1" smtClean="0">
                                  <a:latin typeface="Cambria Math" panose="02040503050406030204" pitchFamily="18" charset="0"/>
                                </a:rPr>
                                <m:t>𝟑</m:t>
                              </m:r>
                              <m:r>
                                <a:rPr lang="en-US" sz="2400" b="1" i="1" smtClean="0">
                                  <a:latin typeface="Cambria Math" panose="02040503050406030204" pitchFamily="18" charset="0"/>
                                </a:rPr>
                                <m:t>/</m:t>
                              </m:r>
                              <m:r>
                                <a:rPr lang="en-US" sz="2400" b="1" i="1" smtClean="0">
                                  <a:latin typeface="Cambria Math" panose="02040503050406030204" pitchFamily="18" charset="0"/>
                                </a:rPr>
                                <m:t>𝟐</m:t>
                              </m:r>
                            </m:sub>
                          </m:sSub>
                        </m:e>
                      </m:sPre>
                    </m:oMath>
                  </m:oMathPara>
                </a14:m>
                <a:endParaRPr lang="en-BE" sz="2400" b="1" dirty="0"/>
              </a:p>
            </p:txBody>
          </p:sp>
        </mc:Choice>
        <mc:Fallback xmlns="">
          <p:sp>
            <p:nvSpPr>
              <p:cNvPr id="16" name="TextBox 15">
                <a:extLst>
                  <a:ext uri="{FF2B5EF4-FFF2-40B4-BE49-F238E27FC236}">
                    <a16:creationId xmlns:a16="http://schemas.microsoft.com/office/drawing/2014/main" id="{6252B0F0-1F48-844E-56D5-43D205468705}"/>
                  </a:ext>
                </a:extLst>
              </p:cNvPr>
              <p:cNvSpPr txBox="1">
                <a:spLocks noRot="1" noChangeAspect="1" noMove="1" noResize="1" noEditPoints="1" noAdjustHandles="1" noChangeArrowheads="1" noChangeShapeType="1" noTextEdit="1"/>
              </p:cNvSpPr>
              <p:nvPr/>
            </p:nvSpPr>
            <p:spPr>
              <a:xfrm>
                <a:off x="10367102" y="4261577"/>
                <a:ext cx="1210731" cy="533800"/>
              </a:xfrm>
              <a:prstGeom prst="rect">
                <a:avLst/>
              </a:prstGeom>
              <a:blipFill>
                <a:blip r:embed="rId5"/>
                <a:stretch>
                  <a:fillRect/>
                </a:stretch>
              </a:blipFill>
            </p:spPr>
            <p:txBody>
              <a:bodyPr/>
              <a:lstStyle/>
              <a:p>
                <a:r>
                  <a:rPr lang="en-BE">
                    <a:noFill/>
                  </a:rPr>
                  <a:t> </a:t>
                </a:r>
              </a:p>
            </p:txBody>
          </p:sp>
        </mc:Fallback>
      </mc:AlternateContent>
      <p:cxnSp>
        <p:nvCxnSpPr>
          <p:cNvPr id="17" name="Straight Connector 16">
            <a:extLst>
              <a:ext uri="{FF2B5EF4-FFF2-40B4-BE49-F238E27FC236}">
                <a16:creationId xmlns:a16="http://schemas.microsoft.com/office/drawing/2014/main" id="{13817E74-282F-3767-CF34-A38563A2A04F}"/>
              </a:ext>
            </a:extLst>
          </p:cNvPr>
          <p:cNvCxnSpPr>
            <a:cxnSpLocks/>
          </p:cNvCxnSpPr>
          <p:nvPr/>
        </p:nvCxnSpPr>
        <p:spPr>
          <a:xfrm>
            <a:off x="9444681" y="4542772"/>
            <a:ext cx="922421" cy="777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AD4ECB06-1304-29E3-72A4-C8711EE07413}"/>
              </a:ext>
            </a:extLst>
          </p:cNvPr>
          <p:cNvSpPr txBox="1"/>
          <p:nvPr/>
        </p:nvSpPr>
        <p:spPr>
          <a:xfrm>
            <a:off x="7196467" y="4282471"/>
            <a:ext cx="1387094" cy="707886"/>
          </a:xfrm>
          <a:prstGeom prst="rect">
            <a:avLst/>
          </a:prstGeom>
          <a:noFill/>
        </p:spPr>
        <p:txBody>
          <a:bodyPr wrap="square" rtlCol="0">
            <a:spAutoFit/>
          </a:bodyPr>
          <a:lstStyle/>
          <a:p>
            <a:pPr algn="ctr"/>
            <a:r>
              <a:rPr lang="en-US" sz="2000" b="1" dirty="0">
                <a:solidFill>
                  <a:srgbClr val="0070C0"/>
                </a:solidFill>
              </a:rPr>
              <a:t>Cooling</a:t>
            </a:r>
          </a:p>
          <a:p>
            <a:pPr algn="ctr"/>
            <a:r>
              <a:rPr lang="en-US" sz="2000" b="1" dirty="0">
                <a:solidFill>
                  <a:srgbClr val="0070C0"/>
                </a:solidFill>
              </a:rPr>
              <a:t>422nm</a:t>
            </a:r>
            <a:endParaRPr lang="en-BE" sz="2000" b="1" dirty="0">
              <a:solidFill>
                <a:srgbClr val="0070C0"/>
              </a:solidFill>
            </a:endParaRPr>
          </a:p>
        </p:txBody>
      </p:sp>
      <p:cxnSp>
        <p:nvCxnSpPr>
          <p:cNvPr id="19" name="Straight Connector 18">
            <a:extLst>
              <a:ext uri="{FF2B5EF4-FFF2-40B4-BE49-F238E27FC236}">
                <a16:creationId xmlns:a16="http://schemas.microsoft.com/office/drawing/2014/main" id="{22AA3330-6D12-6AE0-82EB-6D74A75C7301}"/>
              </a:ext>
            </a:extLst>
          </p:cNvPr>
          <p:cNvCxnSpPr>
            <a:cxnSpLocks/>
          </p:cNvCxnSpPr>
          <p:nvPr/>
        </p:nvCxnSpPr>
        <p:spPr>
          <a:xfrm flipH="1" flipV="1">
            <a:off x="8583561" y="3465169"/>
            <a:ext cx="1393450" cy="1045493"/>
          </a:xfrm>
          <a:prstGeom prst="line">
            <a:avLst/>
          </a:prstGeom>
          <a:ln w="38100">
            <a:solidFill>
              <a:srgbClr val="990033"/>
            </a:solidFill>
            <a:headEnd type="none" w="med" len="med"/>
            <a:tailEnd type="triangle" w="med" len="lg"/>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72196798-5B8D-E265-E60A-11F842F30696}"/>
              </a:ext>
            </a:extLst>
          </p:cNvPr>
          <p:cNvSpPr txBox="1"/>
          <p:nvPr/>
        </p:nvSpPr>
        <p:spPr>
          <a:xfrm>
            <a:off x="9212344" y="3142761"/>
            <a:ext cx="1387094" cy="707886"/>
          </a:xfrm>
          <a:prstGeom prst="rect">
            <a:avLst/>
          </a:prstGeom>
          <a:noFill/>
        </p:spPr>
        <p:txBody>
          <a:bodyPr wrap="square" rtlCol="0">
            <a:spAutoFit/>
          </a:bodyPr>
          <a:lstStyle/>
          <a:p>
            <a:pPr algn="ctr"/>
            <a:r>
              <a:rPr lang="en-US" sz="2000" b="1" dirty="0">
                <a:solidFill>
                  <a:srgbClr val="990033"/>
                </a:solidFill>
              </a:rPr>
              <a:t>Repump</a:t>
            </a:r>
          </a:p>
          <a:p>
            <a:pPr algn="ctr"/>
            <a:r>
              <a:rPr lang="en-US" sz="2000" b="1" dirty="0">
                <a:solidFill>
                  <a:srgbClr val="990033"/>
                </a:solidFill>
              </a:rPr>
              <a:t>1092nm</a:t>
            </a:r>
            <a:endParaRPr lang="en-BE" sz="2000" b="1" dirty="0">
              <a:solidFill>
                <a:srgbClr val="990033"/>
              </a:solidFill>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391F15A-BD54-9BA2-3FA5-C60F96578DA6}"/>
                  </a:ext>
                </a:extLst>
              </p:cNvPr>
              <p:cNvSpPr txBox="1"/>
              <p:nvPr/>
            </p:nvSpPr>
            <p:spPr>
              <a:xfrm>
                <a:off x="8925765" y="5590708"/>
                <a:ext cx="1210731" cy="533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lang="en-BE" sz="2400" b="1" i="1" smtClean="0">
                              <a:latin typeface="Cambria Math" panose="02040503050406030204" pitchFamily="18" charset="0"/>
                            </a:rPr>
                          </m:ctrlPr>
                        </m:sPrePr>
                        <m:sub/>
                        <m:sup>
                          <m:r>
                            <a:rPr lang="en-US" sz="2400" b="1" i="1" smtClean="0">
                              <a:latin typeface="Cambria Math" panose="02040503050406030204" pitchFamily="18" charset="0"/>
                            </a:rPr>
                            <m:t>𝟐</m:t>
                          </m:r>
                        </m:sup>
                        <m:e>
                          <m:sSub>
                            <m:sSubPr>
                              <m:ctrlPr>
                                <a:rPr lang="en-BE" sz="2400" b="1" i="1" smtClean="0">
                                  <a:latin typeface="Cambria Math" panose="02040503050406030204" pitchFamily="18" charset="0"/>
                                </a:rPr>
                              </m:ctrlPr>
                            </m:sSubPr>
                            <m:e>
                              <m:r>
                                <a:rPr lang="en-US" sz="2400" b="1" i="1" smtClean="0">
                                  <a:latin typeface="Cambria Math" panose="02040503050406030204" pitchFamily="18" charset="0"/>
                                </a:rPr>
                                <m:t>𝑺</m:t>
                              </m:r>
                            </m:e>
                            <m:sub>
                              <m:r>
                                <a:rPr lang="en-US" sz="2400" b="1" i="1" smtClean="0">
                                  <a:latin typeface="Cambria Math" panose="02040503050406030204" pitchFamily="18" charset="0"/>
                                </a:rPr>
                                <m:t>𝟏</m:t>
                              </m:r>
                              <m:r>
                                <a:rPr lang="en-US" sz="2400" b="1" i="1" smtClean="0">
                                  <a:latin typeface="Cambria Math" panose="02040503050406030204" pitchFamily="18" charset="0"/>
                                </a:rPr>
                                <m:t>/</m:t>
                              </m:r>
                              <m:r>
                                <a:rPr lang="en-US" sz="2400" b="1" i="1" smtClean="0">
                                  <a:latin typeface="Cambria Math" panose="02040503050406030204" pitchFamily="18" charset="0"/>
                                </a:rPr>
                                <m:t>𝟐</m:t>
                              </m:r>
                            </m:sub>
                          </m:sSub>
                        </m:e>
                      </m:sPre>
                    </m:oMath>
                  </m:oMathPara>
                </a14:m>
                <a:endParaRPr lang="en-BE" sz="2400" b="1" dirty="0"/>
              </a:p>
            </p:txBody>
          </p:sp>
        </mc:Choice>
        <mc:Fallback xmlns="">
          <p:sp>
            <p:nvSpPr>
              <p:cNvPr id="21" name="TextBox 20">
                <a:extLst>
                  <a:ext uri="{FF2B5EF4-FFF2-40B4-BE49-F238E27FC236}">
                    <a16:creationId xmlns:a16="http://schemas.microsoft.com/office/drawing/2014/main" id="{A391F15A-BD54-9BA2-3FA5-C60F96578DA6}"/>
                  </a:ext>
                </a:extLst>
              </p:cNvPr>
              <p:cNvSpPr txBox="1">
                <a:spLocks noRot="1" noChangeAspect="1" noMove="1" noResize="1" noEditPoints="1" noAdjustHandles="1" noChangeArrowheads="1" noChangeShapeType="1" noTextEdit="1"/>
              </p:cNvSpPr>
              <p:nvPr/>
            </p:nvSpPr>
            <p:spPr>
              <a:xfrm>
                <a:off x="8925765" y="5590708"/>
                <a:ext cx="1210731" cy="533800"/>
              </a:xfrm>
              <a:prstGeom prst="rect">
                <a:avLst/>
              </a:prstGeom>
              <a:blipFill>
                <a:blip r:embed="rId6"/>
                <a:stretch>
                  <a:fillRect/>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AC89788-ED57-FE9D-DB85-232B1A0E60F5}"/>
                  </a:ext>
                </a:extLst>
              </p:cNvPr>
              <p:cNvSpPr txBox="1"/>
              <p:nvPr/>
            </p:nvSpPr>
            <p:spPr>
              <a:xfrm>
                <a:off x="6378047" y="2269352"/>
                <a:ext cx="1324792" cy="830997"/>
              </a:xfrm>
              <a:prstGeom prst="rect">
                <a:avLst/>
              </a:prstGeom>
              <a:noFill/>
              <a:ln w="28575">
                <a:solidFill>
                  <a:srgbClr val="2F4D5D"/>
                </a:solidFill>
                <a:prstDash val="sysDash"/>
              </a:ln>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BE" sz="4800" b="1" i="1" smtClean="0">
                              <a:latin typeface="Cambria Math" panose="02040503050406030204" pitchFamily="18" charset="0"/>
                            </a:rPr>
                          </m:ctrlPr>
                        </m:sSupPr>
                        <m:e>
                          <m:r>
                            <a:rPr lang="en-US" sz="4800" b="1" i="0" smtClean="0">
                              <a:latin typeface="Cambria Math" panose="02040503050406030204" pitchFamily="18" charset="0"/>
                            </a:rPr>
                            <m:t>𝐒𝐫</m:t>
                          </m:r>
                        </m:e>
                        <m:sup>
                          <m:r>
                            <a:rPr lang="en-US" sz="4800" b="1" i="0" smtClean="0">
                              <a:latin typeface="Cambria Math" panose="02040503050406030204" pitchFamily="18" charset="0"/>
                            </a:rPr>
                            <m:t>+</m:t>
                          </m:r>
                        </m:sup>
                      </m:sSup>
                    </m:oMath>
                  </m:oMathPara>
                </a14:m>
                <a:endParaRPr lang="en-BE" sz="4800" b="1" dirty="0"/>
              </a:p>
            </p:txBody>
          </p:sp>
        </mc:Choice>
        <mc:Fallback xmlns="">
          <p:sp>
            <p:nvSpPr>
              <p:cNvPr id="3" name="TextBox 2">
                <a:extLst>
                  <a:ext uri="{FF2B5EF4-FFF2-40B4-BE49-F238E27FC236}">
                    <a16:creationId xmlns:a16="http://schemas.microsoft.com/office/drawing/2014/main" id="{DAC89788-ED57-FE9D-DB85-232B1A0E60F5}"/>
                  </a:ext>
                </a:extLst>
              </p:cNvPr>
              <p:cNvSpPr txBox="1">
                <a:spLocks noRot="1" noChangeAspect="1" noMove="1" noResize="1" noEditPoints="1" noAdjustHandles="1" noChangeArrowheads="1" noChangeShapeType="1" noTextEdit="1"/>
              </p:cNvSpPr>
              <p:nvPr/>
            </p:nvSpPr>
            <p:spPr>
              <a:xfrm>
                <a:off x="6378047" y="2269352"/>
                <a:ext cx="1324792" cy="830997"/>
              </a:xfrm>
              <a:prstGeom prst="rect">
                <a:avLst/>
              </a:prstGeom>
              <a:blipFill>
                <a:blip r:embed="rId7"/>
                <a:stretch>
                  <a:fillRect/>
                </a:stretch>
              </a:blipFill>
              <a:ln w="28575">
                <a:solidFill>
                  <a:srgbClr val="2F4D5D"/>
                </a:solidFill>
                <a:prstDash val="sysDash"/>
              </a:ln>
            </p:spPr>
            <p:txBody>
              <a:bodyPr/>
              <a:lstStyle/>
              <a:p>
                <a:r>
                  <a:rPr lang="en-BE">
                    <a:noFill/>
                  </a:rPr>
                  <a:t> </a:t>
                </a:r>
              </a:p>
            </p:txBody>
          </p:sp>
        </mc:Fallback>
      </mc:AlternateContent>
      <p:sp>
        <p:nvSpPr>
          <p:cNvPr id="13" name="TextBox 12">
            <a:extLst>
              <a:ext uri="{FF2B5EF4-FFF2-40B4-BE49-F238E27FC236}">
                <a16:creationId xmlns:a16="http://schemas.microsoft.com/office/drawing/2014/main" id="{E68D8FE6-3AB7-FAD1-C9DB-1E16510439D7}"/>
              </a:ext>
            </a:extLst>
          </p:cNvPr>
          <p:cNvSpPr txBox="1"/>
          <p:nvPr/>
        </p:nvSpPr>
        <p:spPr>
          <a:xfrm>
            <a:off x="7702839" y="603846"/>
            <a:ext cx="2399335" cy="707886"/>
          </a:xfrm>
          <a:prstGeom prst="rect">
            <a:avLst/>
          </a:prstGeom>
          <a:noFill/>
        </p:spPr>
        <p:txBody>
          <a:bodyPr wrap="square" rtlCol="0">
            <a:spAutoFit/>
          </a:bodyPr>
          <a:lstStyle/>
          <a:p>
            <a:pPr algn="ctr"/>
            <a:r>
              <a:rPr lang="en-US" sz="4000" b="1" dirty="0">
                <a:solidFill>
                  <a:srgbClr val="C00000"/>
                </a:solidFill>
              </a:rPr>
              <a:t>BICEPS</a:t>
            </a:r>
            <a:endParaRPr lang="en-BE" sz="4000" b="1" dirty="0">
              <a:solidFill>
                <a:srgbClr val="C00000"/>
              </a:solidFill>
            </a:endParaRPr>
          </a:p>
        </p:txBody>
      </p:sp>
      <p:sp>
        <p:nvSpPr>
          <p:cNvPr id="27" name="TextBox 26">
            <a:extLst>
              <a:ext uri="{FF2B5EF4-FFF2-40B4-BE49-F238E27FC236}">
                <a16:creationId xmlns:a16="http://schemas.microsoft.com/office/drawing/2014/main" id="{1F6D6934-873B-E640-F278-F1D72886FC43}"/>
              </a:ext>
            </a:extLst>
          </p:cNvPr>
          <p:cNvSpPr txBox="1"/>
          <p:nvPr/>
        </p:nvSpPr>
        <p:spPr>
          <a:xfrm>
            <a:off x="312404" y="5245976"/>
            <a:ext cx="5706494" cy="461665"/>
          </a:xfrm>
          <a:prstGeom prst="rect">
            <a:avLst/>
          </a:prstGeom>
          <a:noFill/>
        </p:spPr>
        <p:txBody>
          <a:bodyPr wrap="square">
            <a:spAutoFit/>
          </a:bodyPr>
          <a:lstStyle/>
          <a:p>
            <a:pPr algn="ctr"/>
            <a:r>
              <a:rPr lang="en-US" sz="2400" b="1" dirty="0"/>
              <a:t>Linear Paul Trap + Doppler Cooling</a:t>
            </a:r>
          </a:p>
        </p:txBody>
      </p:sp>
      <p:pic>
        <p:nvPicPr>
          <p:cNvPr id="2" name="Picture 1" descr="A black outline of a muscle&#10;&#10;AI-generated content may be incorrect.">
            <a:extLst>
              <a:ext uri="{FF2B5EF4-FFF2-40B4-BE49-F238E27FC236}">
                <a16:creationId xmlns:a16="http://schemas.microsoft.com/office/drawing/2014/main" id="{6AD26A37-B746-770A-3472-D6EF9E265512}"/>
              </a:ext>
            </a:extLst>
          </p:cNvPr>
          <p:cNvPicPr>
            <a:picLocks noChangeAspect="1"/>
          </p:cNvPicPr>
          <p:nvPr/>
        </p:nvPicPr>
        <p:blipFill>
          <a:blip r:embed="rId8"/>
          <a:stretch>
            <a:fillRect/>
          </a:stretch>
        </p:blipFill>
        <p:spPr>
          <a:xfrm>
            <a:off x="9693093" y="327946"/>
            <a:ext cx="1581877" cy="1054585"/>
          </a:xfrm>
          <a:prstGeom prst="rect">
            <a:avLst/>
          </a:prstGeom>
        </p:spPr>
      </p:pic>
      <p:pic>
        <p:nvPicPr>
          <p:cNvPr id="15" name="Picture 14" descr="A group of blue lights&#10;&#10;AI-generated content may be incorrect.">
            <a:extLst>
              <a:ext uri="{FF2B5EF4-FFF2-40B4-BE49-F238E27FC236}">
                <a16:creationId xmlns:a16="http://schemas.microsoft.com/office/drawing/2014/main" id="{ED7385C6-7925-D577-4DDC-313D31D5A626}"/>
              </a:ext>
            </a:extLst>
          </p:cNvPr>
          <p:cNvPicPr>
            <a:picLocks noChangeAspect="1"/>
          </p:cNvPicPr>
          <p:nvPr/>
        </p:nvPicPr>
        <p:blipFill rotWithShape="1">
          <a:blip r:embed="rId9"/>
          <a:srcRect l="19711" t="10228" r="19088" b="10123"/>
          <a:stretch>
            <a:fillRect/>
          </a:stretch>
        </p:blipFill>
        <p:spPr bwMode="auto">
          <a:xfrm>
            <a:off x="762637" y="3618432"/>
            <a:ext cx="4806029" cy="1302069"/>
          </a:xfrm>
          <a:prstGeom prst="rect">
            <a:avLst/>
          </a:prstGeom>
          <a:ln>
            <a:noFill/>
          </a:ln>
          <a:extLst>
            <a:ext uri="{53640926-AAD7-44D8-BBD7-CCE9431645EC}">
              <a14:shadowObscured xmlns:a14="http://schemas.microsoft.com/office/drawing/2010/main"/>
            </a:ext>
          </a:extLst>
        </p:spPr>
      </p:pic>
      <p:cxnSp>
        <p:nvCxnSpPr>
          <p:cNvPr id="29" name="Straight Arrow Connector 28">
            <a:extLst>
              <a:ext uri="{FF2B5EF4-FFF2-40B4-BE49-F238E27FC236}">
                <a16:creationId xmlns:a16="http://schemas.microsoft.com/office/drawing/2014/main" id="{129E70EA-CD49-4178-0B53-2C74DEE0A778}"/>
              </a:ext>
            </a:extLst>
          </p:cNvPr>
          <p:cNvCxnSpPr>
            <a:cxnSpLocks/>
          </p:cNvCxnSpPr>
          <p:nvPr/>
        </p:nvCxnSpPr>
        <p:spPr>
          <a:xfrm>
            <a:off x="1171575" y="4510662"/>
            <a:ext cx="1073150" cy="0"/>
          </a:xfrm>
          <a:prstGeom prst="straightConnector1">
            <a:avLst/>
          </a:prstGeom>
          <a:ln w="57150">
            <a:solidFill>
              <a:schemeClr val="bg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81E03489-8F8B-4E53-E535-EA0130D350F6}"/>
                  </a:ext>
                </a:extLst>
              </p:cNvPr>
              <p:cNvSpPr txBox="1"/>
              <p:nvPr/>
            </p:nvSpPr>
            <p:spPr>
              <a:xfrm>
                <a:off x="1152525" y="4584578"/>
                <a:ext cx="1045158"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BE" sz="2000" b="1" i="1" smtClean="0">
                          <a:solidFill>
                            <a:schemeClr val="bg2"/>
                          </a:solidFill>
                          <a:latin typeface="Cambria Math" panose="02040503050406030204" pitchFamily="18" charset="0"/>
                        </a:rPr>
                        <m:t>~</m:t>
                      </m:r>
                      <m:r>
                        <a:rPr lang="en-US" sz="2000" b="1" i="1" smtClean="0">
                          <a:solidFill>
                            <a:schemeClr val="bg2"/>
                          </a:solidFill>
                          <a:latin typeface="Cambria Math" panose="02040503050406030204" pitchFamily="18" charset="0"/>
                        </a:rPr>
                        <m:t> </m:t>
                      </m:r>
                      <m:r>
                        <a:rPr lang="en-US" sz="2000" b="1" i="1" smtClean="0">
                          <a:solidFill>
                            <a:schemeClr val="bg2"/>
                          </a:solidFill>
                          <a:latin typeface="Cambria Math" panose="02040503050406030204" pitchFamily="18" charset="0"/>
                        </a:rPr>
                        <m:t>𝟏𝟎</m:t>
                      </m:r>
                      <m:r>
                        <a:rPr lang="en-US" sz="2000" b="1" i="1" smtClean="0">
                          <a:solidFill>
                            <a:schemeClr val="bg2"/>
                          </a:solidFill>
                          <a:latin typeface="Cambria Math" panose="02040503050406030204" pitchFamily="18" charset="0"/>
                        </a:rPr>
                        <m:t> µ</m:t>
                      </m:r>
                      <m:r>
                        <a:rPr lang="en-US" sz="2000" b="1" i="0" smtClean="0">
                          <a:solidFill>
                            <a:schemeClr val="bg2"/>
                          </a:solidFill>
                          <a:latin typeface="Cambria Math" panose="02040503050406030204" pitchFamily="18" charset="0"/>
                        </a:rPr>
                        <m:t>𝐦</m:t>
                      </m:r>
                    </m:oMath>
                  </m:oMathPara>
                </a14:m>
                <a:endParaRPr lang="en-BE" sz="2000" b="1" dirty="0">
                  <a:solidFill>
                    <a:schemeClr val="bg2"/>
                  </a:solidFill>
                </a:endParaRPr>
              </a:p>
            </p:txBody>
          </p:sp>
        </mc:Choice>
        <mc:Fallback xmlns="">
          <p:sp>
            <p:nvSpPr>
              <p:cNvPr id="32" name="TextBox 31">
                <a:extLst>
                  <a:ext uri="{FF2B5EF4-FFF2-40B4-BE49-F238E27FC236}">
                    <a16:creationId xmlns:a16="http://schemas.microsoft.com/office/drawing/2014/main" id="{81E03489-8F8B-4E53-E535-EA0130D350F6}"/>
                  </a:ext>
                </a:extLst>
              </p:cNvPr>
              <p:cNvSpPr txBox="1">
                <a:spLocks noRot="1" noChangeAspect="1" noMove="1" noResize="1" noEditPoints="1" noAdjustHandles="1" noChangeArrowheads="1" noChangeShapeType="1" noTextEdit="1"/>
              </p:cNvSpPr>
              <p:nvPr/>
            </p:nvSpPr>
            <p:spPr>
              <a:xfrm>
                <a:off x="1152525" y="4584578"/>
                <a:ext cx="1045158" cy="307777"/>
              </a:xfrm>
              <a:prstGeom prst="rect">
                <a:avLst/>
              </a:prstGeom>
              <a:blipFill>
                <a:blip r:embed="rId13"/>
                <a:stretch>
                  <a:fillRect l="-581" r="-3488" b="-25490"/>
                </a:stretch>
              </a:blipFill>
            </p:spPr>
            <p:txBody>
              <a:bodyPr/>
              <a:lstStyle/>
              <a:p>
                <a:r>
                  <a:rPr lang="en-BE">
                    <a:noFill/>
                  </a:rPr>
                  <a:t> </a:t>
                </a:r>
              </a:p>
            </p:txBody>
          </p:sp>
        </mc:Fallback>
      </mc:AlternateContent>
      <p:pic>
        <p:nvPicPr>
          <p:cNvPr id="25" name="Picture 24">
            <a:extLst>
              <a:ext uri="{FF2B5EF4-FFF2-40B4-BE49-F238E27FC236}">
                <a16:creationId xmlns:a16="http://schemas.microsoft.com/office/drawing/2014/main" id="{C2C137BC-4B7A-B812-B351-1EFD88035022}"/>
              </a:ext>
            </a:extLst>
          </p:cNvPr>
          <p:cNvPicPr>
            <a:picLocks noChangeAspect="1"/>
          </p:cNvPicPr>
          <p:nvPr/>
        </p:nvPicPr>
        <p:blipFill>
          <a:blip r:embed="rId14">
            <a:extLst>
              <a:ext uri="{28A0092B-C50C-407E-A947-70E740481C1C}">
                <a14:useLocalDpi xmlns:a14="http://schemas.microsoft.com/office/drawing/2010/main" val="0"/>
              </a:ext>
            </a:extLst>
          </a:blip>
          <a:srcRect l="38856" t="21868" r="27564" b="35995"/>
          <a:stretch>
            <a:fillRect/>
          </a:stretch>
        </p:blipFill>
        <p:spPr>
          <a:xfrm>
            <a:off x="762637" y="1558979"/>
            <a:ext cx="2152236" cy="1800451"/>
          </a:xfrm>
          <a:prstGeom prst="rect">
            <a:avLst/>
          </a:prstGeom>
        </p:spPr>
      </p:pic>
      <p:pic>
        <p:nvPicPr>
          <p:cNvPr id="30" name="Picture 29">
            <a:extLst>
              <a:ext uri="{FF2B5EF4-FFF2-40B4-BE49-F238E27FC236}">
                <a16:creationId xmlns:a16="http://schemas.microsoft.com/office/drawing/2014/main" id="{EB257703-9216-6626-E8D1-BFB14F7B6B81}"/>
              </a:ext>
            </a:extLst>
          </p:cNvPr>
          <p:cNvPicPr>
            <a:picLocks noChangeAspect="1"/>
          </p:cNvPicPr>
          <p:nvPr/>
        </p:nvPicPr>
        <p:blipFill>
          <a:blip r:embed="rId15">
            <a:extLst>
              <a:ext uri="{28A0092B-C50C-407E-A947-70E740481C1C}">
                <a14:useLocalDpi xmlns:a14="http://schemas.microsoft.com/office/drawing/2010/main" val="0"/>
              </a:ext>
            </a:extLst>
          </a:blip>
          <a:srcRect l="36858" t="31237" r="24880" b="26746"/>
          <a:stretch>
            <a:fillRect/>
          </a:stretch>
        </p:blipFill>
        <p:spPr>
          <a:xfrm>
            <a:off x="3109304" y="1558978"/>
            <a:ext cx="2459362" cy="1800451"/>
          </a:xfrm>
          <a:prstGeom prst="rect">
            <a:avLst/>
          </a:prstGeom>
        </p:spPr>
      </p:pic>
      <p:cxnSp>
        <p:nvCxnSpPr>
          <p:cNvPr id="33" name="Straight Arrow Connector 32">
            <a:extLst>
              <a:ext uri="{FF2B5EF4-FFF2-40B4-BE49-F238E27FC236}">
                <a16:creationId xmlns:a16="http://schemas.microsoft.com/office/drawing/2014/main" id="{54546D42-C4C4-99D5-78EA-C406A734962C}"/>
              </a:ext>
            </a:extLst>
          </p:cNvPr>
          <p:cNvCxnSpPr>
            <a:cxnSpLocks/>
          </p:cNvCxnSpPr>
          <p:nvPr/>
        </p:nvCxnSpPr>
        <p:spPr>
          <a:xfrm>
            <a:off x="3847895" y="1683878"/>
            <a:ext cx="919368" cy="0"/>
          </a:xfrm>
          <a:prstGeom prst="straightConnector1">
            <a:avLst/>
          </a:prstGeom>
          <a:ln w="38100">
            <a:solidFill>
              <a:srgbClr val="E1001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48D4DF9B-2F4D-D404-F535-41D20FFAD0F0}"/>
                  </a:ext>
                </a:extLst>
              </p:cNvPr>
              <p:cNvSpPr txBox="1"/>
              <p:nvPr/>
            </p:nvSpPr>
            <p:spPr>
              <a:xfrm>
                <a:off x="3785000" y="1304889"/>
                <a:ext cx="104515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E10010"/>
                          </a:solidFill>
                          <a:latin typeface="Cambria Math" panose="02040503050406030204" pitchFamily="18" charset="0"/>
                        </a:rPr>
                        <m:t>𝟐</m:t>
                      </m:r>
                      <m:r>
                        <a:rPr lang="en-US" b="1" i="1" smtClean="0">
                          <a:solidFill>
                            <a:srgbClr val="E10010"/>
                          </a:solidFill>
                          <a:latin typeface="Cambria Math" panose="02040503050406030204" pitchFamily="18" charset="0"/>
                        </a:rPr>
                        <m:t>.</m:t>
                      </m:r>
                      <m:r>
                        <a:rPr lang="en-US" b="1" i="1" smtClean="0">
                          <a:solidFill>
                            <a:srgbClr val="E10010"/>
                          </a:solidFill>
                          <a:latin typeface="Cambria Math" panose="02040503050406030204" pitchFamily="18" charset="0"/>
                        </a:rPr>
                        <m:t>𝟐</m:t>
                      </m:r>
                      <m:r>
                        <a:rPr lang="en-US" b="1" i="0" smtClean="0">
                          <a:solidFill>
                            <a:srgbClr val="E10010"/>
                          </a:solidFill>
                          <a:latin typeface="Cambria Math" panose="02040503050406030204" pitchFamily="18" charset="0"/>
                        </a:rPr>
                        <m:t>𝐜𝐦</m:t>
                      </m:r>
                    </m:oMath>
                  </m:oMathPara>
                </a14:m>
                <a:endParaRPr lang="en-BE" b="1" dirty="0">
                  <a:solidFill>
                    <a:srgbClr val="E10010"/>
                  </a:solidFill>
                </a:endParaRPr>
              </a:p>
            </p:txBody>
          </p:sp>
        </mc:Choice>
        <mc:Fallback xmlns="">
          <p:sp>
            <p:nvSpPr>
              <p:cNvPr id="36" name="TextBox 35">
                <a:extLst>
                  <a:ext uri="{FF2B5EF4-FFF2-40B4-BE49-F238E27FC236}">
                    <a16:creationId xmlns:a16="http://schemas.microsoft.com/office/drawing/2014/main" id="{48D4DF9B-2F4D-D404-F535-41D20FFAD0F0}"/>
                  </a:ext>
                </a:extLst>
              </p:cNvPr>
              <p:cNvSpPr txBox="1">
                <a:spLocks noRot="1" noChangeAspect="1" noMove="1" noResize="1" noEditPoints="1" noAdjustHandles="1" noChangeArrowheads="1" noChangeShapeType="1" noTextEdit="1"/>
              </p:cNvSpPr>
              <p:nvPr/>
            </p:nvSpPr>
            <p:spPr>
              <a:xfrm>
                <a:off x="3785000" y="1304889"/>
                <a:ext cx="1045158" cy="276999"/>
              </a:xfrm>
              <a:prstGeom prst="rect">
                <a:avLst/>
              </a:prstGeom>
              <a:blipFill>
                <a:blip r:embed="rId16"/>
                <a:stretch>
                  <a:fillRect b="-11111"/>
                </a:stretch>
              </a:blipFill>
            </p:spPr>
            <p:txBody>
              <a:bodyPr/>
              <a:lstStyle/>
              <a:p>
                <a:r>
                  <a:rPr lang="en-BE">
                    <a:noFill/>
                  </a:rPr>
                  <a:t> </a:t>
                </a:r>
              </a:p>
            </p:txBody>
          </p:sp>
        </mc:Fallback>
      </mc:AlternateContent>
      <p:sp>
        <p:nvSpPr>
          <p:cNvPr id="22" name="Footer Placeholder 3">
            <a:extLst>
              <a:ext uri="{FF2B5EF4-FFF2-40B4-BE49-F238E27FC236}">
                <a16:creationId xmlns:a16="http://schemas.microsoft.com/office/drawing/2014/main" id="{1564EAE3-27A7-DAAE-423C-07904CD72FDA}"/>
              </a:ext>
            </a:extLst>
          </p:cNvPr>
          <p:cNvSpPr>
            <a:spLocks noGrp="1"/>
          </p:cNvSpPr>
          <p:nvPr>
            <p:ph type="ftr" sz="quarter" idx="11"/>
          </p:nvPr>
        </p:nvSpPr>
        <p:spPr>
          <a:xfrm>
            <a:off x="6033600" y="6210000"/>
            <a:ext cx="4993200" cy="648000"/>
          </a:xfrm>
        </p:spPr>
        <p:txBody>
          <a:bodyPr/>
          <a:lstStyle/>
          <a:p>
            <a:r>
              <a:rPr lang="nl-NL" dirty="0" err="1"/>
              <a:t>Institute</a:t>
            </a:r>
            <a:r>
              <a:rPr lang="nl-NL" dirty="0"/>
              <a:t> </a:t>
            </a:r>
            <a:r>
              <a:rPr lang="nl-NL" dirty="0" err="1"/>
              <a:t>for</a:t>
            </a:r>
            <a:r>
              <a:rPr lang="nl-NL" dirty="0"/>
              <a:t> </a:t>
            </a:r>
            <a:r>
              <a:rPr lang="nl-NL" dirty="0" err="1"/>
              <a:t>Nuclear</a:t>
            </a:r>
            <a:r>
              <a:rPr lang="nl-NL" dirty="0"/>
              <a:t> </a:t>
            </a:r>
            <a:r>
              <a:rPr lang="nl-NL" dirty="0" err="1"/>
              <a:t>and</a:t>
            </a:r>
            <a:r>
              <a:rPr lang="nl-NL" dirty="0"/>
              <a:t> </a:t>
            </a:r>
            <a:r>
              <a:rPr lang="nl-NL" dirty="0" err="1"/>
              <a:t>Radiation</a:t>
            </a:r>
            <a:r>
              <a:rPr lang="nl-NL" dirty="0"/>
              <a:t> </a:t>
            </a:r>
            <a:r>
              <a:rPr lang="nl-NL" dirty="0" err="1"/>
              <a:t>Physics</a:t>
            </a:r>
            <a:r>
              <a:rPr lang="nl-NL" dirty="0"/>
              <a:t>, KU Leuven</a:t>
            </a:r>
          </a:p>
        </p:txBody>
      </p:sp>
    </p:spTree>
    <p:extLst>
      <p:ext uri="{BB962C8B-B14F-4D97-AF65-F5344CB8AC3E}">
        <p14:creationId xmlns:p14="http://schemas.microsoft.com/office/powerpoint/2010/main" val="21437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DADFF-F49C-B2A9-1C81-BBCA6CF4424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0B69272-6A94-8A86-1F75-8D008B89021A}"/>
              </a:ext>
            </a:extLst>
          </p:cNvPr>
          <p:cNvSpPr>
            <a:spLocks noGrp="1"/>
          </p:cNvSpPr>
          <p:nvPr>
            <p:ph type="sldNum" sz="quarter" idx="12"/>
          </p:nvPr>
        </p:nvSpPr>
        <p:spPr/>
        <p:txBody>
          <a:bodyPr/>
          <a:lstStyle/>
          <a:p>
            <a:fld id="{0A297500-7527-634B-90F4-69D0994C32B4}" type="slidenum">
              <a:rPr lang="nl-NL" smtClean="0"/>
              <a:pPr/>
              <a:t>7</a:t>
            </a:fld>
            <a:endParaRPr lang="nl-NL"/>
          </a:p>
        </p:txBody>
      </p:sp>
      <p:sp>
        <p:nvSpPr>
          <p:cNvPr id="14" name="Title 1">
            <a:extLst>
              <a:ext uri="{FF2B5EF4-FFF2-40B4-BE49-F238E27FC236}">
                <a16:creationId xmlns:a16="http://schemas.microsoft.com/office/drawing/2014/main" id="{D2D49EED-0262-1EA9-1524-658F8C62266D}"/>
              </a:ext>
            </a:extLst>
          </p:cNvPr>
          <p:cNvSpPr>
            <a:spLocks noGrp="1"/>
          </p:cNvSpPr>
          <p:nvPr>
            <p:ph type="title"/>
          </p:nvPr>
        </p:nvSpPr>
        <p:spPr>
          <a:xfrm>
            <a:off x="576000" y="301681"/>
            <a:ext cx="11297232" cy="850464"/>
          </a:xfrm>
        </p:spPr>
        <p:txBody>
          <a:bodyPr>
            <a:noAutofit/>
          </a:bodyPr>
          <a:lstStyle/>
          <a:p>
            <a:r>
              <a:rPr lang="nl-NL" sz="3200" dirty="0" err="1"/>
              <a:t>Driving</a:t>
            </a:r>
            <a:r>
              <a:rPr lang="nl-NL" sz="3200" dirty="0"/>
              <a:t> </a:t>
            </a:r>
            <a:r>
              <a:rPr lang="nl-NL" sz="3200" dirty="0" err="1"/>
              <a:t>clock</a:t>
            </a:r>
            <a:r>
              <a:rPr lang="nl-NL" sz="3200" dirty="0"/>
              <a:t> </a:t>
            </a:r>
            <a:r>
              <a:rPr lang="nl-NL" sz="3200" dirty="0" err="1"/>
              <a:t>transition</a:t>
            </a:r>
            <a:endParaRPr lang="nl-NL" sz="3200" dirty="0"/>
          </a:p>
        </p:txBody>
      </p:sp>
      <p:pic>
        <p:nvPicPr>
          <p:cNvPr id="2" name="88,+100,Fri Mar 14 2025,13.05.37,1676.asc_video">
            <a:hlinkClick r:id="" action="ppaction://media"/>
            <a:extLst>
              <a:ext uri="{FF2B5EF4-FFF2-40B4-BE49-F238E27FC236}">
                <a16:creationId xmlns:a16="http://schemas.microsoft.com/office/drawing/2014/main" id="{E5DBB30A-E36B-96F5-32F3-05731F7ED87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6000" y="1509301"/>
            <a:ext cx="8357329" cy="4343543"/>
          </a:xfrm>
          <a:prstGeom prst="rect">
            <a:avLst/>
          </a:prstGeom>
        </p:spPr>
      </p:pic>
      <p:cxnSp>
        <p:nvCxnSpPr>
          <p:cNvPr id="6" name="Straight Connector 5">
            <a:extLst>
              <a:ext uri="{FF2B5EF4-FFF2-40B4-BE49-F238E27FC236}">
                <a16:creationId xmlns:a16="http://schemas.microsoft.com/office/drawing/2014/main" id="{FD47D016-0B69-DB69-95C5-97B006E444B5}"/>
              </a:ext>
            </a:extLst>
          </p:cNvPr>
          <p:cNvCxnSpPr>
            <a:cxnSpLocks/>
          </p:cNvCxnSpPr>
          <p:nvPr/>
        </p:nvCxnSpPr>
        <p:spPr>
          <a:xfrm>
            <a:off x="8695030" y="3440325"/>
            <a:ext cx="922421" cy="777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9DA60277-1C2D-C894-7293-82F62E697827}"/>
              </a:ext>
            </a:extLst>
          </p:cNvPr>
          <p:cNvCxnSpPr>
            <a:cxnSpLocks/>
          </p:cNvCxnSpPr>
          <p:nvPr/>
        </p:nvCxnSpPr>
        <p:spPr>
          <a:xfrm>
            <a:off x="10044219" y="1596440"/>
            <a:ext cx="922421" cy="777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6F10C50-0A0F-5BBF-3C4F-C97D3D2E4977}"/>
                  </a:ext>
                </a:extLst>
              </p:cNvPr>
              <p:cNvSpPr txBox="1"/>
              <p:nvPr/>
            </p:nvSpPr>
            <p:spPr>
              <a:xfrm>
                <a:off x="10915327" y="1263139"/>
                <a:ext cx="1210731" cy="533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lang="en-BE" sz="2400" b="1" i="1" smtClean="0">
                              <a:latin typeface="Cambria Math" panose="02040503050406030204" pitchFamily="18" charset="0"/>
                            </a:rPr>
                          </m:ctrlPr>
                        </m:sPrePr>
                        <m:sub/>
                        <m:sup>
                          <m:r>
                            <a:rPr lang="en-US" sz="2400" b="1" i="1" smtClean="0">
                              <a:latin typeface="Cambria Math" panose="02040503050406030204" pitchFamily="18" charset="0"/>
                            </a:rPr>
                            <m:t>𝟐</m:t>
                          </m:r>
                        </m:sup>
                        <m:e>
                          <m:sSub>
                            <m:sSubPr>
                              <m:ctrlPr>
                                <a:rPr lang="en-BE" sz="2400" b="1" i="1" smtClean="0">
                                  <a:latin typeface="Cambria Math" panose="02040503050406030204" pitchFamily="18" charset="0"/>
                                </a:rPr>
                              </m:ctrlPr>
                            </m:sSubPr>
                            <m:e>
                              <m:r>
                                <a:rPr lang="en-US" sz="2400" b="1" i="1" smtClean="0">
                                  <a:latin typeface="Cambria Math" panose="02040503050406030204" pitchFamily="18" charset="0"/>
                                </a:rPr>
                                <m:t>𝑫</m:t>
                              </m:r>
                            </m:e>
                            <m:sub>
                              <m:r>
                                <a:rPr lang="en-US" sz="2400" b="1" i="1" smtClean="0">
                                  <a:latin typeface="Cambria Math" panose="02040503050406030204" pitchFamily="18" charset="0"/>
                                </a:rPr>
                                <m:t>𝟓</m:t>
                              </m:r>
                              <m:r>
                                <a:rPr lang="en-US" sz="2400" b="1" i="1" smtClean="0">
                                  <a:latin typeface="Cambria Math" panose="02040503050406030204" pitchFamily="18" charset="0"/>
                                </a:rPr>
                                <m:t>/</m:t>
                              </m:r>
                              <m:r>
                                <a:rPr lang="en-US" sz="2400" b="1" i="1" smtClean="0">
                                  <a:latin typeface="Cambria Math" panose="02040503050406030204" pitchFamily="18" charset="0"/>
                                </a:rPr>
                                <m:t>𝟐</m:t>
                              </m:r>
                            </m:sub>
                          </m:sSub>
                        </m:e>
                      </m:sPre>
                    </m:oMath>
                  </m:oMathPara>
                </a14:m>
                <a:endParaRPr lang="en-BE" sz="2400" b="1" dirty="0"/>
              </a:p>
            </p:txBody>
          </p:sp>
        </mc:Choice>
        <mc:Fallback xmlns="">
          <p:sp>
            <p:nvSpPr>
              <p:cNvPr id="11" name="TextBox 10">
                <a:extLst>
                  <a:ext uri="{FF2B5EF4-FFF2-40B4-BE49-F238E27FC236}">
                    <a16:creationId xmlns:a16="http://schemas.microsoft.com/office/drawing/2014/main" id="{A6F10C50-0A0F-5BBF-3C4F-C97D3D2E4977}"/>
                  </a:ext>
                </a:extLst>
              </p:cNvPr>
              <p:cNvSpPr txBox="1">
                <a:spLocks noRot="1" noChangeAspect="1" noMove="1" noResize="1" noEditPoints="1" noAdjustHandles="1" noChangeArrowheads="1" noChangeShapeType="1" noTextEdit="1"/>
              </p:cNvSpPr>
              <p:nvPr/>
            </p:nvSpPr>
            <p:spPr>
              <a:xfrm>
                <a:off x="10915327" y="1263139"/>
                <a:ext cx="1210731" cy="533800"/>
              </a:xfrm>
              <a:prstGeom prst="rect">
                <a:avLst/>
              </a:prstGeom>
              <a:blipFill>
                <a:blip r:embed="rId6"/>
                <a:stretch>
                  <a:fillRect/>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AF29664-1055-8A55-5C9F-B3C72D4F40C5}"/>
                  </a:ext>
                </a:extLst>
              </p:cNvPr>
              <p:cNvSpPr txBox="1"/>
              <p:nvPr/>
            </p:nvSpPr>
            <p:spPr>
              <a:xfrm>
                <a:off x="8550874" y="445422"/>
                <a:ext cx="1210731" cy="533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lang="en-BE" sz="2400" b="1" i="1" smtClean="0">
                              <a:latin typeface="Cambria Math" panose="02040503050406030204" pitchFamily="18" charset="0"/>
                            </a:rPr>
                          </m:ctrlPr>
                        </m:sPrePr>
                        <m:sub/>
                        <m:sup>
                          <m:r>
                            <a:rPr lang="en-US" sz="2400" b="1" i="1" smtClean="0">
                              <a:latin typeface="Cambria Math" panose="02040503050406030204" pitchFamily="18" charset="0"/>
                            </a:rPr>
                            <m:t>𝟐</m:t>
                          </m:r>
                        </m:sup>
                        <m:e>
                          <m:sSub>
                            <m:sSubPr>
                              <m:ctrlPr>
                                <a:rPr lang="en-BE" sz="2400" b="1" i="1" smtClean="0">
                                  <a:latin typeface="Cambria Math" panose="02040503050406030204" pitchFamily="18" charset="0"/>
                                </a:rPr>
                              </m:ctrlPr>
                            </m:sSubPr>
                            <m:e>
                              <m:r>
                                <a:rPr lang="en-US" sz="2400" b="1" i="1" smtClean="0">
                                  <a:latin typeface="Cambria Math" panose="02040503050406030204" pitchFamily="18" charset="0"/>
                                </a:rPr>
                                <m:t>𝑷</m:t>
                              </m:r>
                            </m:e>
                            <m:sub>
                              <m:r>
                                <a:rPr lang="en-US" sz="2400" b="1" i="1" smtClean="0">
                                  <a:latin typeface="Cambria Math" panose="02040503050406030204" pitchFamily="18" charset="0"/>
                                </a:rPr>
                                <m:t>𝟏</m:t>
                              </m:r>
                              <m:r>
                                <a:rPr lang="en-US" sz="2400" b="1" i="1" smtClean="0">
                                  <a:latin typeface="Cambria Math" panose="02040503050406030204" pitchFamily="18" charset="0"/>
                                </a:rPr>
                                <m:t>/</m:t>
                              </m:r>
                              <m:r>
                                <a:rPr lang="en-US" sz="2400" b="1" i="1" smtClean="0">
                                  <a:latin typeface="Cambria Math" panose="02040503050406030204" pitchFamily="18" charset="0"/>
                                </a:rPr>
                                <m:t>𝟐</m:t>
                              </m:r>
                            </m:sub>
                          </m:sSub>
                        </m:e>
                      </m:sPre>
                    </m:oMath>
                  </m:oMathPara>
                </a14:m>
                <a:endParaRPr lang="en-BE" sz="2400" b="1" dirty="0"/>
              </a:p>
            </p:txBody>
          </p:sp>
        </mc:Choice>
        <mc:Fallback xmlns="">
          <p:sp>
            <p:nvSpPr>
              <p:cNvPr id="13" name="TextBox 12">
                <a:extLst>
                  <a:ext uri="{FF2B5EF4-FFF2-40B4-BE49-F238E27FC236}">
                    <a16:creationId xmlns:a16="http://schemas.microsoft.com/office/drawing/2014/main" id="{FAF29664-1055-8A55-5C9F-B3C72D4F40C5}"/>
                  </a:ext>
                </a:extLst>
              </p:cNvPr>
              <p:cNvSpPr txBox="1">
                <a:spLocks noRot="1" noChangeAspect="1" noMove="1" noResize="1" noEditPoints="1" noAdjustHandles="1" noChangeArrowheads="1" noChangeShapeType="1" noTextEdit="1"/>
              </p:cNvSpPr>
              <p:nvPr/>
            </p:nvSpPr>
            <p:spPr>
              <a:xfrm>
                <a:off x="8550874" y="445422"/>
                <a:ext cx="1210731" cy="533800"/>
              </a:xfrm>
              <a:prstGeom prst="rect">
                <a:avLst/>
              </a:prstGeom>
              <a:blipFill>
                <a:blip r:embed="rId7"/>
                <a:stretch>
                  <a:fillRect/>
                </a:stretch>
              </a:blipFill>
            </p:spPr>
            <p:txBody>
              <a:bodyPr/>
              <a:lstStyle/>
              <a:p>
                <a:r>
                  <a:rPr lang="en-BE">
                    <a:noFill/>
                  </a:rPr>
                  <a:t> </a:t>
                </a:r>
              </a:p>
            </p:txBody>
          </p:sp>
        </mc:Fallback>
      </mc:AlternateContent>
      <p:cxnSp>
        <p:nvCxnSpPr>
          <p:cNvPr id="15" name="Straight Connector 14">
            <a:extLst>
              <a:ext uri="{FF2B5EF4-FFF2-40B4-BE49-F238E27FC236}">
                <a16:creationId xmlns:a16="http://schemas.microsoft.com/office/drawing/2014/main" id="{21FC1BFA-A994-9B61-494C-59AF42486A51}"/>
              </a:ext>
            </a:extLst>
          </p:cNvPr>
          <p:cNvCxnSpPr>
            <a:cxnSpLocks/>
          </p:cNvCxnSpPr>
          <p:nvPr/>
        </p:nvCxnSpPr>
        <p:spPr>
          <a:xfrm>
            <a:off x="8695030" y="1074307"/>
            <a:ext cx="922421" cy="777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927F2EEB-81A9-990B-BAC0-6BC43E5FE366}"/>
              </a:ext>
            </a:extLst>
          </p:cNvPr>
          <p:cNvCxnSpPr>
            <a:cxnSpLocks/>
          </p:cNvCxnSpPr>
          <p:nvPr/>
        </p:nvCxnSpPr>
        <p:spPr>
          <a:xfrm flipV="1">
            <a:off x="9150411" y="1068805"/>
            <a:ext cx="5828" cy="2379291"/>
          </a:xfrm>
          <a:prstGeom prst="line">
            <a:avLst/>
          </a:prstGeom>
          <a:ln w="38100">
            <a:solidFill>
              <a:srgbClr val="0070C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844D3318-9D77-FEEE-66AE-E6FF175D627E}"/>
              </a:ext>
            </a:extLst>
          </p:cNvPr>
          <p:cNvCxnSpPr>
            <a:cxnSpLocks/>
          </p:cNvCxnSpPr>
          <p:nvPr/>
        </p:nvCxnSpPr>
        <p:spPr>
          <a:xfrm flipV="1">
            <a:off x="9183099" y="1604211"/>
            <a:ext cx="1322330" cy="1804222"/>
          </a:xfrm>
          <a:prstGeom prst="line">
            <a:avLst/>
          </a:prstGeom>
          <a:ln w="38100">
            <a:solidFill>
              <a:srgbClr val="FF0000"/>
            </a:solidFill>
            <a:headEnd type="none" w="med" len="med"/>
            <a:tailEnd type="triangle" w="med" len="lg"/>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1C7FC6A3-5C46-3FD7-7F2B-708876723C71}"/>
              </a:ext>
            </a:extLst>
          </p:cNvPr>
          <p:cNvSpPr txBox="1"/>
          <p:nvPr/>
        </p:nvSpPr>
        <p:spPr>
          <a:xfrm>
            <a:off x="9707779" y="2620703"/>
            <a:ext cx="2517722" cy="400110"/>
          </a:xfrm>
          <a:prstGeom prst="rect">
            <a:avLst/>
          </a:prstGeom>
          <a:noFill/>
          <a:ln>
            <a:noFill/>
          </a:ln>
        </p:spPr>
        <p:txBody>
          <a:bodyPr wrap="square" rtlCol="0">
            <a:spAutoFit/>
          </a:bodyPr>
          <a:lstStyle/>
          <a:p>
            <a:r>
              <a:rPr lang="en-US" sz="2000" b="1" dirty="0">
                <a:solidFill>
                  <a:srgbClr val="FF0000"/>
                </a:solidFill>
              </a:rPr>
              <a:t>674nm, </a:t>
            </a:r>
            <a:r>
              <a:rPr lang="el-GR" sz="2000" b="1" dirty="0">
                <a:solidFill>
                  <a:srgbClr val="FF0000"/>
                </a:solidFill>
              </a:rPr>
              <a:t>Γ</a:t>
            </a:r>
            <a:r>
              <a:rPr lang="en-US" sz="2000" b="1" dirty="0">
                <a:solidFill>
                  <a:srgbClr val="FF0000"/>
                </a:solidFill>
              </a:rPr>
              <a:t> ~ 2Hz</a:t>
            </a:r>
            <a:endParaRPr lang="en-BE" sz="2000" b="1" dirty="0">
              <a:solidFill>
                <a:srgbClr val="FF0000"/>
              </a:solidFill>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4D1873F-218C-1F7D-67F0-509CF6C33327}"/>
                  </a:ext>
                </a:extLst>
              </p:cNvPr>
              <p:cNvSpPr txBox="1"/>
              <p:nvPr/>
            </p:nvSpPr>
            <p:spPr>
              <a:xfrm>
                <a:off x="10966640" y="1901382"/>
                <a:ext cx="1210731" cy="533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lang="en-BE" sz="2400" b="1" i="1" smtClean="0">
                              <a:latin typeface="Cambria Math" panose="02040503050406030204" pitchFamily="18" charset="0"/>
                            </a:rPr>
                          </m:ctrlPr>
                        </m:sPrePr>
                        <m:sub/>
                        <m:sup>
                          <m:r>
                            <a:rPr lang="en-US" sz="2400" b="1" i="1" smtClean="0">
                              <a:latin typeface="Cambria Math" panose="02040503050406030204" pitchFamily="18" charset="0"/>
                            </a:rPr>
                            <m:t>𝟐</m:t>
                          </m:r>
                        </m:sup>
                        <m:e>
                          <m:sSub>
                            <m:sSubPr>
                              <m:ctrlPr>
                                <a:rPr lang="en-BE" sz="2400" b="1" i="1" smtClean="0">
                                  <a:latin typeface="Cambria Math" panose="02040503050406030204" pitchFamily="18" charset="0"/>
                                </a:rPr>
                              </m:ctrlPr>
                            </m:sSubPr>
                            <m:e>
                              <m:r>
                                <a:rPr lang="en-US" sz="2400" b="1" i="1" smtClean="0">
                                  <a:latin typeface="Cambria Math" panose="02040503050406030204" pitchFamily="18" charset="0"/>
                                </a:rPr>
                                <m:t>𝑫</m:t>
                              </m:r>
                            </m:e>
                            <m:sub>
                              <m:r>
                                <a:rPr lang="en-US" sz="2400" b="1" i="1" smtClean="0">
                                  <a:latin typeface="Cambria Math" panose="02040503050406030204" pitchFamily="18" charset="0"/>
                                </a:rPr>
                                <m:t>𝟑</m:t>
                              </m:r>
                              <m:r>
                                <a:rPr lang="en-US" sz="2400" b="1" i="1" smtClean="0">
                                  <a:latin typeface="Cambria Math" panose="02040503050406030204" pitchFamily="18" charset="0"/>
                                </a:rPr>
                                <m:t>/</m:t>
                              </m:r>
                              <m:r>
                                <a:rPr lang="en-US" sz="2400" b="1" i="1" smtClean="0">
                                  <a:latin typeface="Cambria Math" panose="02040503050406030204" pitchFamily="18" charset="0"/>
                                </a:rPr>
                                <m:t>𝟐</m:t>
                              </m:r>
                            </m:sub>
                          </m:sSub>
                        </m:e>
                      </m:sPre>
                    </m:oMath>
                  </m:oMathPara>
                </a14:m>
                <a:endParaRPr lang="en-BE" sz="2400" b="1" dirty="0"/>
              </a:p>
            </p:txBody>
          </p:sp>
        </mc:Choice>
        <mc:Fallback xmlns="">
          <p:sp>
            <p:nvSpPr>
              <p:cNvPr id="23" name="TextBox 22">
                <a:extLst>
                  <a:ext uri="{FF2B5EF4-FFF2-40B4-BE49-F238E27FC236}">
                    <a16:creationId xmlns:a16="http://schemas.microsoft.com/office/drawing/2014/main" id="{64D1873F-218C-1F7D-67F0-509CF6C33327}"/>
                  </a:ext>
                </a:extLst>
              </p:cNvPr>
              <p:cNvSpPr txBox="1">
                <a:spLocks noRot="1" noChangeAspect="1" noMove="1" noResize="1" noEditPoints="1" noAdjustHandles="1" noChangeArrowheads="1" noChangeShapeType="1" noTextEdit="1"/>
              </p:cNvSpPr>
              <p:nvPr/>
            </p:nvSpPr>
            <p:spPr>
              <a:xfrm>
                <a:off x="10966640" y="1901382"/>
                <a:ext cx="1210731" cy="533800"/>
              </a:xfrm>
              <a:prstGeom prst="rect">
                <a:avLst/>
              </a:prstGeom>
              <a:blipFill>
                <a:blip r:embed="rId8"/>
                <a:stretch>
                  <a:fillRect/>
                </a:stretch>
              </a:blipFill>
            </p:spPr>
            <p:txBody>
              <a:bodyPr/>
              <a:lstStyle/>
              <a:p>
                <a:r>
                  <a:rPr lang="en-BE">
                    <a:noFill/>
                  </a:rPr>
                  <a:t> </a:t>
                </a:r>
              </a:p>
            </p:txBody>
          </p:sp>
        </mc:Fallback>
      </mc:AlternateContent>
      <p:cxnSp>
        <p:nvCxnSpPr>
          <p:cNvPr id="34" name="Straight Connector 33">
            <a:extLst>
              <a:ext uri="{FF2B5EF4-FFF2-40B4-BE49-F238E27FC236}">
                <a16:creationId xmlns:a16="http://schemas.microsoft.com/office/drawing/2014/main" id="{AE10B784-B77D-A811-9DCF-A9AF67DA189F}"/>
              </a:ext>
            </a:extLst>
          </p:cNvPr>
          <p:cNvCxnSpPr>
            <a:cxnSpLocks/>
          </p:cNvCxnSpPr>
          <p:nvPr/>
        </p:nvCxnSpPr>
        <p:spPr>
          <a:xfrm>
            <a:off x="10044219" y="2182577"/>
            <a:ext cx="922421" cy="777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57662391-2919-F37E-A261-0BE96F48B068}"/>
              </a:ext>
            </a:extLst>
          </p:cNvPr>
          <p:cNvSpPr txBox="1"/>
          <p:nvPr/>
        </p:nvSpPr>
        <p:spPr>
          <a:xfrm>
            <a:off x="7796005" y="1922276"/>
            <a:ext cx="1387094" cy="707886"/>
          </a:xfrm>
          <a:prstGeom prst="rect">
            <a:avLst/>
          </a:prstGeom>
          <a:noFill/>
        </p:spPr>
        <p:txBody>
          <a:bodyPr wrap="square" rtlCol="0">
            <a:spAutoFit/>
          </a:bodyPr>
          <a:lstStyle/>
          <a:p>
            <a:pPr algn="ctr"/>
            <a:r>
              <a:rPr lang="en-US" sz="2000" b="1" dirty="0">
                <a:solidFill>
                  <a:srgbClr val="0070C0"/>
                </a:solidFill>
              </a:rPr>
              <a:t>Cooling</a:t>
            </a:r>
          </a:p>
          <a:p>
            <a:pPr algn="ctr"/>
            <a:r>
              <a:rPr lang="en-US" sz="2000" b="1" dirty="0">
                <a:solidFill>
                  <a:srgbClr val="0070C0"/>
                </a:solidFill>
              </a:rPr>
              <a:t>422nm</a:t>
            </a:r>
            <a:endParaRPr lang="en-BE" sz="2000" b="1" dirty="0">
              <a:solidFill>
                <a:srgbClr val="0070C0"/>
              </a:solidFill>
            </a:endParaRPr>
          </a:p>
        </p:txBody>
      </p:sp>
      <p:cxnSp>
        <p:nvCxnSpPr>
          <p:cNvPr id="38" name="Straight Connector 37">
            <a:extLst>
              <a:ext uri="{FF2B5EF4-FFF2-40B4-BE49-F238E27FC236}">
                <a16:creationId xmlns:a16="http://schemas.microsoft.com/office/drawing/2014/main" id="{C4C7ACAE-EBFF-3444-C7D4-B85ED8B9C295}"/>
              </a:ext>
            </a:extLst>
          </p:cNvPr>
          <p:cNvCxnSpPr>
            <a:cxnSpLocks/>
          </p:cNvCxnSpPr>
          <p:nvPr/>
        </p:nvCxnSpPr>
        <p:spPr>
          <a:xfrm flipH="1" flipV="1">
            <a:off x="9183099" y="1104974"/>
            <a:ext cx="1393450" cy="1045493"/>
          </a:xfrm>
          <a:prstGeom prst="line">
            <a:avLst/>
          </a:prstGeom>
          <a:ln w="38100">
            <a:solidFill>
              <a:srgbClr val="990033"/>
            </a:solidFill>
            <a:headEnd type="none" w="med" len="med"/>
            <a:tailEnd type="triangle" w="med" len="lg"/>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285F1133-3013-9721-8092-122EF59B72D1}"/>
              </a:ext>
            </a:extLst>
          </p:cNvPr>
          <p:cNvSpPr txBox="1"/>
          <p:nvPr/>
        </p:nvSpPr>
        <p:spPr>
          <a:xfrm>
            <a:off x="9761605" y="1059104"/>
            <a:ext cx="1387094" cy="400110"/>
          </a:xfrm>
          <a:prstGeom prst="rect">
            <a:avLst/>
          </a:prstGeom>
          <a:noFill/>
        </p:spPr>
        <p:txBody>
          <a:bodyPr wrap="square" rtlCol="0">
            <a:spAutoFit/>
          </a:bodyPr>
          <a:lstStyle/>
          <a:p>
            <a:r>
              <a:rPr lang="en-US" sz="2000" b="1" dirty="0">
                <a:solidFill>
                  <a:srgbClr val="990033"/>
                </a:solidFill>
              </a:rPr>
              <a:t>Repump</a:t>
            </a:r>
            <a:endParaRPr lang="en-BE" sz="2000" b="1" dirty="0">
              <a:solidFill>
                <a:srgbClr val="990033"/>
              </a:solidFill>
            </a:endParaRP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7A8118CB-2DF3-0D70-2CB8-4F81FD666E8A}"/>
                  </a:ext>
                </a:extLst>
              </p:cNvPr>
              <p:cNvSpPr txBox="1"/>
              <p:nvPr/>
            </p:nvSpPr>
            <p:spPr>
              <a:xfrm>
                <a:off x="8265484" y="3929342"/>
                <a:ext cx="3702448" cy="2380460"/>
              </a:xfrm>
              <a:prstGeom prst="rect">
                <a:avLst/>
              </a:prstGeom>
              <a:noFill/>
            </p:spPr>
            <p:txBody>
              <a:bodyPr wrap="square">
                <a:spAutoFit/>
              </a:bodyPr>
              <a:lstStyle/>
              <a:p>
                <a:pPr algn="ctr"/>
                <a:r>
                  <a:rPr lang="en-US" sz="2400" dirty="0"/>
                  <a:t>Shelved to </a:t>
                </a:r>
                <a14:m>
                  <m:oMath xmlns:m="http://schemas.openxmlformats.org/officeDocument/2006/math">
                    <m:sPre>
                      <m:sPrePr>
                        <m:ctrlPr>
                          <a:rPr lang="en-BE" sz="2400" b="1" i="1" smtClean="0">
                            <a:latin typeface="Cambria Math" panose="02040503050406030204" pitchFamily="18" charset="0"/>
                          </a:rPr>
                        </m:ctrlPr>
                      </m:sPrePr>
                      <m:sub/>
                      <m:sup>
                        <m:r>
                          <a:rPr lang="en-US" sz="2400" b="1" i="1" smtClean="0">
                            <a:latin typeface="Cambria Math" panose="02040503050406030204" pitchFamily="18" charset="0"/>
                          </a:rPr>
                          <m:t>𝟐</m:t>
                        </m:r>
                      </m:sup>
                      <m:e>
                        <m:sSub>
                          <m:sSubPr>
                            <m:ctrlPr>
                              <a:rPr lang="en-BE" sz="2400" b="1" i="1" smtClean="0">
                                <a:latin typeface="Cambria Math" panose="02040503050406030204" pitchFamily="18" charset="0"/>
                              </a:rPr>
                            </m:ctrlPr>
                          </m:sSubPr>
                          <m:e>
                            <m:r>
                              <a:rPr lang="en-US" sz="2400" b="1" i="1" smtClean="0">
                                <a:latin typeface="Cambria Math" panose="02040503050406030204" pitchFamily="18" charset="0"/>
                              </a:rPr>
                              <m:t>𝑫</m:t>
                            </m:r>
                          </m:e>
                          <m:sub>
                            <m:r>
                              <a:rPr lang="en-US" sz="2400" b="1" i="1" smtClean="0">
                                <a:latin typeface="Cambria Math" panose="02040503050406030204" pitchFamily="18" charset="0"/>
                              </a:rPr>
                              <m:t>𝟓</m:t>
                            </m:r>
                            <m:r>
                              <a:rPr lang="en-US" sz="2400" b="1" i="1" smtClean="0">
                                <a:latin typeface="Cambria Math" panose="02040503050406030204" pitchFamily="18" charset="0"/>
                              </a:rPr>
                              <m:t>/</m:t>
                            </m:r>
                            <m:r>
                              <a:rPr lang="en-US" sz="2400" b="1" i="1" smtClean="0">
                                <a:latin typeface="Cambria Math" panose="02040503050406030204" pitchFamily="18" charset="0"/>
                              </a:rPr>
                              <m:t>𝟐</m:t>
                            </m:r>
                          </m:sub>
                        </m:sSub>
                      </m:e>
                    </m:sPre>
                  </m:oMath>
                </a14:m>
                <a:endParaRPr lang="en-US" sz="2400" dirty="0"/>
              </a:p>
              <a:p>
                <a:pPr algn="ctr"/>
                <a:r>
                  <a:rPr lang="en-US" sz="2400" dirty="0"/>
                  <a:t>=</a:t>
                </a:r>
              </a:p>
              <a:p>
                <a:pPr algn="ctr"/>
                <a:r>
                  <a:rPr lang="en-US" sz="2400" dirty="0"/>
                  <a:t> Outside of cooling cycle</a:t>
                </a:r>
              </a:p>
              <a:p>
                <a:pPr algn="ctr"/>
                <a:r>
                  <a:rPr lang="en-US" sz="2400" dirty="0"/>
                  <a:t>= </a:t>
                </a:r>
              </a:p>
              <a:p>
                <a:pPr algn="ctr"/>
                <a:r>
                  <a:rPr lang="en-US" sz="2400" b="1" dirty="0"/>
                  <a:t>DARK ION</a:t>
                </a:r>
                <a:r>
                  <a:rPr lang="en-US" sz="2400" dirty="0"/>
                  <a:t> </a:t>
                </a:r>
                <a:endParaRPr lang="en-US" sz="2400" dirty="0">
                  <a:sym typeface="Wingdings" panose="05000000000000000000" pitchFamily="2" charset="2"/>
                </a:endParaRPr>
              </a:p>
              <a:p>
                <a:pPr algn="ctr"/>
                <a:endParaRPr lang="en-US" sz="2400" dirty="0">
                  <a:sym typeface="Wingdings" panose="05000000000000000000" pitchFamily="2" charset="2"/>
                </a:endParaRPr>
              </a:p>
            </p:txBody>
          </p:sp>
        </mc:Choice>
        <mc:Fallback xmlns="">
          <p:sp>
            <p:nvSpPr>
              <p:cNvPr id="43" name="TextBox 42">
                <a:extLst>
                  <a:ext uri="{FF2B5EF4-FFF2-40B4-BE49-F238E27FC236}">
                    <a16:creationId xmlns:a16="http://schemas.microsoft.com/office/drawing/2014/main" id="{7A8118CB-2DF3-0D70-2CB8-4F81FD666E8A}"/>
                  </a:ext>
                </a:extLst>
              </p:cNvPr>
              <p:cNvSpPr txBox="1">
                <a:spLocks noRot="1" noChangeAspect="1" noMove="1" noResize="1" noEditPoints="1" noAdjustHandles="1" noChangeArrowheads="1" noChangeShapeType="1" noTextEdit="1"/>
              </p:cNvSpPr>
              <p:nvPr/>
            </p:nvSpPr>
            <p:spPr>
              <a:xfrm>
                <a:off x="8265484" y="3929342"/>
                <a:ext cx="3702448" cy="2380460"/>
              </a:xfrm>
              <a:prstGeom prst="rect">
                <a:avLst/>
              </a:prstGeom>
              <a:blipFill>
                <a:blip r:embed="rId9"/>
                <a:stretch>
                  <a:fillRect t="-513"/>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9E63A96-71BA-AF37-0152-0FCFEC385094}"/>
                  </a:ext>
                </a:extLst>
              </p:cNvPr>
              <p:cNvSpPr txBox="1"/>
              <p:nvPr/>
            </p:nvSpPr>
            <p:spPr>
              <a:xfrm>
                <a:off x="9525303" y="3230513"/>
                <a:ext cx="1210731" cy="533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lang="en-BE" sz="2400" b="1" i="1" smtClean="0">
                              <a:latin typeface="Cambria Math" panose="02040503050406030204" pitchFamily="18" charset="0"/>
                            </a:rPr>
                          </m:ctrlPr>
                        </m:sPrePr>
                        <m:sub/>
                        <m:sup>
                          <m:r>
                            <a:rPr lang="en-US" sz="2400" b="1" i="1" smtClean="0">
                              <a:latin typeface="Cambria Math" panose="02040503050406030204" pitchFamily="18" charset="0"/>
                            </a:rPr>
                            <m:t>𝟐</m:t>
                          </m:r>
                        </m:sup>
                        <m:e>
                          <m:sSub>
                            <m:sSubPr>
                              <m:ctrlPr>
                                <a:rPr lang="en-BE" sz="2400" b="1" i="1" smtClean="0">
                                  <a:latin typeface="Cambria Math" panose="02040503050406030204" pitchFamily="18" charset="0"/>
                                </a:rPr>
                              </m:ctrlPr>
                            </m:sSubPr>
                            <m:e>
                              <m:r>
                                <a:rPr lang="en-US" sz="2400" b="1" i="1" smtClean="0">
                                  <a:latin typeface="Cambria Math" panose="02040503050406030204" pitchFamily="18" charset="0"/>
                                </a:rPr>
                                <m:t>𝑺</m:t>
                              </m:r>
                            </m:e>
                            <m:sub>
                              <m:r>
                                <a:rPr lang="en-US" sz="2400" b="1" i="1" smtClean="0">
                                  <a:latin typeface="Cambria Math" panose="02040503050406030204" pitchFamily="18" charset="0"/>
                                </a:rPr>
                                <m:t>𝟏</m:t>
                              </m:r>
                              <m:r>
                                <a:rPr lang="en-US" sz="2400" b="1" i="1" smtClean="0">
                                  <a:latin typeface="Cambria Math" panose="02040503050406030204" pitchFamily="18" charset="0"/>
                                </a:rPr>
                                <m:t>/</m:t>
                              </m:r>
                              <m:r>
                                <a:rPr lang="en-US" sz="2400" b="1" i="1" smtClean="0">
                                  <a:latin typeface="Cambria Math" panose="02040503050406030204" pitchFamily="18" charset="0"/>
                                </a:rPr>
                                <m:t>𝟐</m:t>
                              </m:r>
                            </m:sub>
                          </m:sSub>
                        </m:e>
                      </m:sPre>
                    </m:oMath>
                  </m:oMathPara>
                </a14:m>
                <a:endParaRPr lang="en-BE" sz="2400" b="1" dirty="0"/>
              </a:p>
            </p:txBody>
          </p:sp>
        </mc:Choice>
        <mc:Fallback xmlns="">
          <p:sp>
            <p:nvSpPr>
              <p:cNvPr id="8" name="TextBox 7">
                <a:extLst>
                  <a:ext uri="{FF2B5EF4-FFF2-40B4-BE49-F238E27FC236}">
                    <a16:creationId xmlns:a16="http://schemas.microsoft.com/office/drawing/2014/main" id="{79E63A96-71BA-AF37-0152-0FCFEC385094}"/>
                  </a:ext>
                </a:extLst>
              </p:cNvPr>
              <p:cNvSpPr txBox="1">
                <a:spLocks noRot="1" noChangeAspect="1" noMove="1" noResize="1" noEditPoints="1" noAdjustHandles="1" noChangeArrowheads="1" noChangeShapeType="1" noTextEdit="1"/>
              </p:cNvSpPr>
              <p:nvPr/>
            </p:nvSpPr>
            <p:spPr>
              <a:xfrm>
                <a:off x="9525303" y="3230513"/>
                <a:ext cx="1210731" cy="533800"/>
              </a:xfrm>
              <a:prstGeom prst="rect">
                <a:avLst/>
              </a:prstGeom>
              <a:blipFill>
                <a:blip r:embed="rId10"/>
                <a:stretch>
                  <a:fillRect/>
                </a:stretch>
              </a:blipFill>
            </p:spPr>
            <p:txBody>
              <a:bodyPr/>
              <a:lstStyle/>
              <a:p>
                <a:r>
                  <a:rPr lang="en-BE">
                    <a:noFill/>
                  </a:rPr>
                  <a:t> </a:t>
                </a:r>
              </a:p>
            </p:txBody>
          </p:sp>
        </mc:Fallback>
      </mc:AlternateContent>
      <p:sp>
        <p:nvSpPr>
          <p:cNvPr id="9" name="Footer Placeholder 3">
            <a:extLst>
              <a:ext uri="{FF2B5EF4-FFF2-40B4-BE49-F238E27FC236}">
                <a16:creationId xmlns:a16="http://schemas.microsoft.com/office/drawing/2014/main" id="{89F187CF-98D8-0F2E-7B4F-B984A7BA8B4D}"/>
              </a:ext>
            </a:extLst>
          </p:cNvPr>
          <p:cNvSpPr>
            <a:spLocks noGrp="1"/>
          </p:cNvSpPr>
          <p:nvPr>
            <p:ph type="ftr" sz="quarter" idx="11"/>
          </p:nvPr>
        </p:nvSpPr>
        <p:spPr>
          <a:xfrm>
            <a:off x="6033600" y="6210000"/>
            <a:ext cx="4993200" cy="648000"/>
          </a:xfrm>
        </p:spPr>
        <p:txBody>
          <a:bodyPr/>
          <a:lstStyle/>
          <a:p>
            <a:r>
              <a:rPr lang="nl-NL" dirty="0" err="1"/>
              <a:t>Institute</a:t>
            </a:r>
            <a:r>
              <a:rPr lang="nl-NL" dirty="0"/>
              <a:t> </a:t>
            </a:r>
            <a:r>
              <a:rPr lang="nl-NL" dirty="0" err="1"/>
              <a:t>for</a:t>
            </a:r>
            <a:r>
              <a:rPr lang="nl-NL" dirty="0"/>
              <a:t> </a:t>
            </a:r>
            <a:r>
              <a:rPr lang="nl-NL" dirty="0" err="1"/>
              <a:t>Nuclear</a:t>
            </a:r>
            <a:r>
              <a:rPr lang="nl-NL" dirty="0"/>
              <a:t> </a:t>
            </a:r>
            <a:r>
              <a:rPr lang="nl-NL" dirty="0" err="1"/>
              <a:t>and</a:t>
            </a:r>
            <a:r>
              <a:rPr lang="nl-NL" dirty="0"/>
              <a:t> </a:t>
            </a:r>
            <a:r>
              <a:rPr lang="nl-NL" dirty="0" err="1"/>
              <a:t>Radiation</a:t>
            </a:r>
            <a:r>
              <a:rPr lang="nl-NL" dirty="0"/>
              <a:t> </a:t>
            </a:r>
            <a:r>
              <a:rPr lang="nl-NL" dirty="0" err="1"/>
              <a:t>Physics</a:t>
            </a:r>
            <a:r>
              <a:rPr lang="nl-NL" dirty="0"/>
              <a:t>, KU Leuven</a:t>
            </a:r>
          </a:p>
        </p:txBody>
      </p:sp>
      <p:sp>
        <p:nvSpPr>
          <p:cNvPr id="4" name="Footer Placeholder 3">
            <a:extLst>
              <a:ext uri="{FF2B5EF4-FFF2-40B4-BE49-F238E27FC236}">
                <a16:creationId xmlns:a16="http://schemas.microsoft.com/office/drawing/2014/main" id="{2C5F7D74-C2AF-5262-B60B-EFC0D2A9B4B9}"/>
              </a:ext>
            </a:extLst>
          </p:cNvPr>
          <p:cNvSpPr txBox="1">
            <a:spLocks/>
          </p:cNvSpPr>
          <p:nvPr/>
        </p:nvSpPr>
        <p:spPr>
          <a:xfrm>
            <a:off x="1244139" y="6210000"/>
            <a:ext cx="4993200" cy="648000"/>
          </a:xfrm>
          <a:prstGeom prst="rect">
            <a:avLst/>
          </a:prstGeom>
        </p:spPr>
        <p:txBody>
          <a:bodyPr vert="horz" lIns="0" tIns="0" rIns="180000" bIns="0" rtlCol="0" anchor="ctr"/>
          <a:lstStyle>
            <a:defPPr>
              <a:defRPr lang="nl-NL"/>
            </a:defPPr>
            <a:lvl1pPr marL="0" algn="r"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nl-NL" dirty="0"/>
              <a:t>Robbe Van Duyse</a:t>
            </a:r>
          </a:p>
        </p:txBody>
      </p:sp>
    </p:spTree>
    <p:extLst>
      <p:ext uri="{BB962C8B-B14F-4D97-AF65-F5344CB8AC3E}">
        <p14:creationId xmlns:p14="http://schemas.microsoft.com/office/powerpoint/2010/main" val="407499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97AC3-BB91-0F50-B974-3A9C0A638A1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4781362-455D-6474-4F55-5481F1F3478C}"/>
              </a:ext>
            </a:extLst>
          </p:cNvPr>
          <p:cNvSpPr>
            <a:spLocks noGrp="1"/>
          </p:cNvSpPr>
          <p:nvPr>
            <p:ph type="sldNum" sz="quarter" idx="12"/>
          </p:nvPr>
        </p:nvSpPr>
        <p:spPr/>
        <p:txBody>
          <a:bodyPr/>
          <a:lstStyle/>
          <a:p>
            <a:fld id="{0A297500-7527-634B-90F4-69D0994C32B4}" type="slidenum">
              <a:rPr lang="nl-NL" smtClean="0"/>
              <a:pPr/>
              <a:t>8</a:t>
            </a:fld>
            <a:endParaRPr lang="nl-NL"/>
          </a:p>
        </p:txBody>
      </p:sp>
      <p:sp>
        <p:nvSpPr>
          <p:cNvPr id="14" name="Title 1">
            <a:extLst>
              <a:ext uri="{FF2B5EF4-FFF2-40B4-BE49-F238E27FC236}">
                <a16:creationId xmlns:a16="http://schemas.microsoft.com/office/drawing/2014/main" id="{875C9F62-3E6B-5B57-9460-178DF1E77CDE}"/>
              </a:ext>
            </a:extLst>
          </p:cNvPr>
          <p:cNvSpPr>
            <a:spLocks noGrp="1"/>
          </p:cNvSpPr>
          <p:nvPr>
            <p:ph type="title"/>
          </p:nvPr>
        </p:nvSpPr>
        <p:spPr>
          <a:xfrm>
            <a:off x="576000" y="301681"/>
            <a:ext cx="11297232" cy="850464"/>
          </a:xfrm>
        </p:spPr>
        <p:txBody>
          <a:bodyPr>
            <a:noAutofit/>
          </a:bodyPr>
          <a:lstStyle/>
          <a:p>
            <a:r>
              <a:rPr lang="en-US" sz="3200" dirty="0"/>
              <a:t>Current focus BICEPS</a:t>
            </a:r>
            <a:endParaRPr lang="nl-NL" sz="3200" dirty="0"/>
          </a:p>
        </p:txBody>
      </p:sp>
      <p:sp>
        <p:nvSpPr>
          <p:cNvPr id="6" name="Footer Placeholder 3">
            <a:extLst>
              <a:ext uri="{FF2B5EF4-FFF2-40B4-BE49-F238E27FC236}">
                <a16:creationId xmlns:a16="http://schemas.microsoft.com/office/drawing/2014/main" id="{189A67E3-FC9F-47BE-FE1C-B1E9620E37AC}"/>
              </a:ext>
            </a:extLst>
          </p:cNvPr>
          <p:cNvSpPr txBox="1">
            <a:spLocks/>
          </p:cNvSpPr>
          <p:nvPr/>
        </p:nvSpPr>
        <p:spPr>
          <a:xfrm>
            <a:off x="1244139" y="6210000"/>
            <a:ext cx="4993200" cy="648000"/>
          </a:xfrm>
          <a:prstGeom prst="rect">
            <a:avLst/>
          </a:prstGeom>
        </p:spPr>
        <p:txBody>
          <a:bodyPr vert="horz" lIns="0" tIns="0" rIns="180000" bIns="0" rtlCol="0" anchor="ctr"/>
          <a:lstStyle>
            <a:defPPr>
              <a:defRPr lang="nl-NL"/>
            </a:defPPr>
            <a:lvl1pPr marL="0" algn="r"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nl-NL" dirty="0"/>
              <a:t>Robbe Van Duyse</a:t>
            </a:r>
          </a:p>
        </p:txBody>
      </p:sp>
      <p:sp>
        <p:nvSpPr>
          <p:cNvPr id="7" name="Footer Placeholder 3">
            <a:extLst>
              <a:ext uri="{FF2B5EF4-FFF2-40B4-BE49-F238E27FC236}">
                <a16:creationId xmlns:a16="http://schemas.microsoft.com/office/drawing/2014/main" id="{31A31FB0-7B41-7466-62FD-FE5B49BEBBA9}"/>
              </a:ext>
            </a:extLst>
          </p:cNvPr>
          <p:cNvSpPr>
            <a:spLocks noGrp="1"/>
          </p:cNvSpPr>
          <p:nvPr>
            <p:ph type="ftr" sz="quarter" idx="11"/>
          </p:nvPr>
        </p:nvSpPr>
        <p:spPr>
          <a:xfrm>
            <a:off x="6033600" y="6210000"/>
            <a:ext cx="4993200" cy="648000"/>
          </a:xfrm>
        </p:spPr>
        <p:txBody>
          <a:bodyPr/>
          <a:lstStyle/>
          <a:p>
            <a:r>
              <a:rPr lang="nl-NL" dirty="0" err="1"/>
              <a:t>Institute</a:t>
            </a:r>
            <a:r>
              <a:rPr lang="nl-NL" dirty="0"/>
              <a:t> </a:t>
            </a:r>
            <a:r>
              <a:rPr lang="nl-NL" dirty="0" err="1"/>
              <a:t>for</a:t>
            </a:r>
            <a:r>
              <a:rPr lang="nl-NL" dirty="0"/>
              <a:t> </a:t>
            </a:r>
            <a:r>
              <a:rPr lang="nl-NL" dirty="0" err="1"/>
              <a:t>Nuclear</a:t>
            </a:r>
            <a:r>
              <a:rPr lang="nl-NL" dirty="0"/>
              <a:t> </a:t>
            </a:r>
            <a:r>
              <a:rPr lang="nl-NL" dirty="0" err="1"/>
              <a:t>and</a:t>
            </a:r>
            <a:r>
              <a:rPr lang="nl-NL" dirty="0"/>
              <a:t> </a:t>
            </a:r>
            <a:r>
              <a:rPr lang="nl-NL" dirty="0" err="1"/>
              <a:t>Radiation</a:t>
            </a:r>
            <a:r>
              <a:rPr lang="nl-NL" dirty="0"/>
              <a:t> </a:t>
            </a:r>
            <a:r>
              <a:rPr lang="nl-NL" dirty="0" err="1"/>
              <a:t>Physics</a:t>
            </a:r>
            <a:r>
              <a:rPr lang="nl-NL" dirty="0"/>
              <a:t>, KU Leuven</a:t>
            </a:r>
          </a:p>
        </p:txBody>
      </p:sp>
      <p:pic>
        <p:nvPicPr>
          <p:cNvPr id="30" name="Picture 29" descr="A close up of a machine&#10;&#10;AI-generated content may be incorrect.">
            <a:extLst>
              <a:ext uri="{FF2B5EF4-FFF2-40B4-BE49-F238E27FC236}">
                <a16:creationId xmlns:a16="http://schemas.microsoft.com/office/drawing/2014/main" id="{38903890-1A1A-A065-630D-EDE61B0F9AEB}"/>
              </a:ext>
            </a:extLst>
          </p:cNvPr>
          <p:cNvPicPr>
            <a:picLocks noChangeAspect="1"/>
          </p:cNvPicPr>
          <p:nvPr/>
        </p:nvPicPr>
        <p:blipFill>
          <a:blip r:embed="rId3"/>
          <a:srcRect l="8385" r="9143" b="8409"/>
          <a:stretch>
            <a:fillRect/>
          </a:stretch>
        </p:blipFill>
        <p:spPr>
          <a:xfrm>
            <a:off x="7777778" y="659019"/>
            <a:ext cx="2689412" cy="2159662"/>
          </a:xfrm>
          <a:prstGeom prst="rect">
            <a:avLst/>
          </a:prstGeom>
        </p:spPr>
      </p:pic>
      <p:sp>
        <p:nvSpPr>
          <p:cNvPr id="76" name="TextBox 75">
            <a:extLst>
              <a:ext uri="{FF2B5EF4-FFF2-40B4-BE49-F238E27FC236}">
                <a16:creationId xmlns:a16="http://schemas.microsoft.com/office/drawing/2014/main" id="{2CE29DD6-40E2-6F7F-8CB1-33C42BE14A76}"/>
              </a:ext>
            </a:extLst>
          </p:cNvPr>
          <p:cNvSpPr txBox="1"/>
          <p:nvPr/>
        </p:nvSpPr>
        <p:spPr>
          <a:xfrm>
            <a:off x="576000" y="1733089"/>
            <a:ext cx="5196000" cy="461665"/>
          </a:xfrm>
          <a:prstGeom prst="rect">
            <a:avLst/>
          </a:prstGeom>
          <a:noFill/>
        </p:spPr>
        <p:txBody>
          <a:bodyPr wrap="square">
            <a:spAutoFit/>
          </a:bodyPr>
          <a:lstStyle/>
          <a:p>
            <a:pPr algn="ctr"/>
            <a:r>
              <a:rPr lang="en-US" sz="2400" dirty="0">
                <a:sym typeface="Wingdings" panose="05000000000000000000" pitchFamily="2" charset="2"/>
              </a:rPr>
              <a:t>First Isotope Shift measurements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F162F03-D1A5-8699-6864-5372A26EF229}"/>
                  </a:ext>
                </a:extLst>
              </p:cNvPr>
              <p:cNvSpPr txBox="1"/>
              <p:nvPr/>
            </p:nvSpPr>
            <p:spPr>
              <a:xfrm>
                <a:off x="1685281" y="2634416"/>
                <a:ext cx="2940357" cy="488403"/>
              </a:xfrm>
              <a:prstGeom prst="rect">
                <a:avLst/>
              </a:prstGeom>
              <a:noFill/>
            </p:spPr>
            <p:txBody>
              <a:bodyPr wrap="none" lIns="0" tIns="0" rIns="0" bIns="0" rtlCol="0">
                <a:spAutoFit/>
              </a:bodyPr>
              <a:lstStyle/>
              <a:p>
                <a14:m>
                  <m:oMath xmlns:m="http://schemas.openxmlformats.org/officeDocument/2006/math">
                    <m:sPre>
                      <m:sPrePr>
                        <m:ctrlPr>
                          <a:rPr lang="en-BE" sz="2800" i="1" smtClean="0">
                            <a:latin typeface="Cambria Math" panose="02040503050406030204" pitchFamily="18" charset="0"/>
                          </a:rPr>
                        </m:ctrlPr>
                      </m:sPrePr>
                      <m:sub/>
                      <m:sup>
                        <m:r>
                          <a:rPr lang="en-US" sz="2800" b="1" i="1" smtClean="0">
                            <a:latin typeface="Cambria Math" panose="02040503050406030204" pitchFamily="18" charset="0"/>
                          </a:rPr>
                          <m:t>𝟖𝟒</m:t>
                        </m:r>
                      </m:sup>
                      <m:e>
                        <m:sSup>
                          <m:sSupPr>
                            <m:ctrlPr>
                              <a:rPr lang="en-US" sz="2800" b="0" i="1" smtClean="0">
                                <a:latin typeface="Cambria Math" panose="02040503050406030204" pitchFamily="18" charset="0"/>
                              </a:rPr>
                            </m:ctrlPr>
                          </m:sSupPr>
                          <m:e>
                            <m:r>
                              <m:rPr>
                                <m:sty m:val="p"/>
                              </m:rPr>
                              <a:rPr lang="en-US" sz="2800" b="0" i="0" smtClean="0">
                                <a:latin typeface="Cambria Math" panose="02040503050406030204" pitchFamily="18" charset="0"/>
                              </a:rPr>
                              <m:t>Sr</m:t>
                            </m:r>
                          </m:e>
                          <m:sup>
                            <m:r>
                              <a:rPr lang="en-US" sz="2800" b="0" i="1" smtClean="0">
                                <a:latin typeface="Cambria Math" panose="02040503050406030204" pitchFamily="18" charset="0"/>
                              </a:rPr>
                              <m:t>+</m:t>
                            </m:r>
                          </m:sup>
                        </m:sSup>
                      </m:e>
                    </m:sPre>
                    <m:r>
                      <a:rPr lang="en-US" sz="2800" b="0" i="1" smtClean="0">
                        <a:latin typeface="Cambria Math" panose="02040503050406030204" pitchFamily="18" charset="0"/>
                      </a:rPr>
                      <m:t>,</m:t>
                    </m:r>
                    <m:sPre>
                      <m:sPrePr>
                        <m:ctrlPr>
                          <a:rPr lang="en-BE" sz="2800" i="1">
                            <a:latin typeface="Cambria Math" panose="02040503050406030204" pitchFamily="18" charset="0"/>
                          </a:rPr>
                        </m:ctrlPr>
                      </m:sPrePr>
                      <m:sub/>
                      <m:sup>
                        <m:r>
                          <a:rPr lang="en-US" sz="2800" b="1" i="1">
                            <a:latin typeface="Cambria Math" panose="02040503050406030204" pitchFamily="18" charset="0"/>
                          </a:rPr>
                          <m:t>𝟖𝟔</m:t>
                        </m:r>
                      </m:sup>
                      <m:e>
                        <m:sSup>
                          <m:sSupPr>
                            <m:ctrlPr>
                              <a:rPr lang="en-US" sz="2800" i="1">
                                <a:latin typeface="Cambria Math" panose="02040503050406030204" pitchFamily="18" charset="0"/>
                              </a:rPr>
                            </m:ctrlPr>
                          </m:sSupPr>
                          <m:e>
                            <m:r>
                              <m:rPr>
                                <m:sty m:val="p"/>
                              </m:rPr>
                              <a:rPr lang="en-US" sz="2800">
                                <a:latin typeface="Cambria Math" panose="02040503050406030204" pitchFamily="18" charset="0"/>
                              </a:rPr>
                              <m:t>Sr</m:t>
                            </m:r>
                          </m:e>
                          <m:sup>
                            <m:r>
                              <a:rPr lang="en-US" sz="2800" i="1">
                                <a:latin typeface="Cambria Math" panose="02040503050406030204" pitchFamily="18" charset="0"/>
                              </a:rPr>
                              <m:t>+</m:t>
                            </m:r>
                          </m:sup>
                        </m:sSup>
                      </m:e>
                    </m:sPre>
                  </m:oMath>
                </a14:m>
                <a:r>
                  <a:rPr lang="en-US" sz="2800" dirty="0"/>
                  <a:t>, </a:t>
                </a:r>
                <a14:m>
                  <m:oMath xmlns:m="http://schemas.openxmlformats.org/officeDocument/2006/math">
                    <m:sPre>
                      <m:sPrePr>
                        <m:ctrlPr>
                          <a:rPr lang="en-BE" sz="2800" i="1">
                            <a:latin typeface="Cambria Math" panose="02040503050406030204" pitchFamily="18" charset="0"/>
                          </a:rPr>
                        </m:ctrlPr>
                      </m:sPrePr>
                      <m:sub/>
                      <m:sup>
                        <m:r>
                          <a:rPr lang="en-US" sz="2800" b="1" i="1">
                            <a:latin typeface="Cambria Math" panose="02040503050406030204" pitchFamily="18" charset="0"/>
                          </a:rPr>
                          <m:t>𝟖</m:t>
                        </m:r>
                        <m:r>
                          <a:rPr lang="en-US" sz="2800" b="1" i="1" smtClean="0">
                            <a:latin typeface="Cambria Math" panose="02040503050406030204" pitchFamily="18" charset="0"/>
                          </a:rPr>
                          <m:t>𝟖</m:t>
                        </m:r>
                      </m:sup>
                      <m:e>
                        <m:sSup>
                          <m:sSupPr>
                            <m:ctrlPr>
                              <a:rPr lang="en-US" sz="2800" i="1">
                                <a:latin typeface="Cambria Math" panose="02040503050406030204" pitchFamily="18" charset="0"/>
                              </a:rPr>
                            </m:ctrlPr>
                          </m:sSupPr>
                          <m:e>
                            <m:r>
                              <m:rPr>
                                <m:sty m:val="p"/>
                              </m:rPr>
                              <a:rPr lang="en-US" sz="2800">
                                <a:latin typeface="Cambria Math" panose="02040503050406030204" pitchFamily="18" charset="0"/>
                              </a:rPr>
                              <m:t>Sr</m:t>
                            </m:r>
                          </m:e>
                          <m:sup>
                            <m:r>
                              <a:rPr lang="en-US" sz="2800" i="1">
                                <a:latin typeface="Cambria Math" panose="02040503050406030204" pitchFamily="18" charset="0"/>
                              </a:rPr>
                              <m:t>+</m:t>
                            </m:r>
                          </m:sup>
                        </m:sSup>
                      </m:e>
                    </m:sPre>
                  </m:oMath>
                </a14:m>
                <a:endParaRPr lang="en-BE" sz="2800" dirty="0"/>
              </a:p>
            </p:txBody>
          </p:sp>
        </mc:Choice>
        <mc:Fallback xmlns="">
          <p:sp>
            <p:nvSpPr>
              <p:cNvPr id="4" name="TextBox 3">
                <a:extLst>
                  <a:ext uri="{FF2B5EF4-FFF2-40B4-BE49-F238E27FC236}">
                    <a16:creationId xmlns:a16="http://schemas.microsoft.com/office/drawing/2014/main" id="{CF162F03-D1A5-8699-6864-5372A26EF229}"/>
                  </a:ext>
                </a:extLst>
              </p:cNvPr>
              <p:cNvSpPr txBox="1">
                <a:spLocks noRot="1" noChangeAspect="1" noMove="1" noResize="1" noEditPoints="1" noAdjustHandles="1" noChangeArrowheads="1" noChangeShapeType="1" noTextEdit="1"/>
              </p:cNvSpPr>
              <p:nvPr/>
            </p:nvSpPr>
            <p:spPr>
              <a:xfrm>
                <a:off x="1685281" y="2634416"/>
                <a:ext cx="2940357" cy="488403"/>
              </a:xfrm>
              <a:prstGeom prst="rect">
                <a:avLst/>
              </a:prstGeom>
              <a:blipFill>
                <a:blip r:embed="rId4"/>
                <a:stretch>
                  <a:fillRect t="-15000" b="-40000"/>
                </a:stretch>
              </a:blipFill>
            </p:spPr>
            <p:txBody>
              <a:bodyPr/>
              <a:lstStyle/>
              <a:p>
                <a:r>
                  <a:rPr lang="en-BE">
                    <a:noFill/>
                  </a:rPr>
                  <a:t> </a:t>
                </a:r>
              </a:p>
            </p:txBody>
          </p:sp>
        </mc:Fallback>
      </mc:AlternateContent>
      <p:cxnSp>
        <p:nvCxnSpPr>
          <p:cNvPr id="8" name="Straight Connector 7">
            <a:extLst>
              <a:ext uri="{FF2B5EF4-FFF2-40B4-BE49-F238E27FC236}">
                <a16:creationId xmlns:a16="http://schemas.microsoft.com/office/drawing/2014/main" id="{484D09F6-98DD-E6C2-BDC2-5BC84B00BAC2}"/>
              </a:ext>
            </a:extLst>
          </p:cNvPr>
          <p:cNvCxnSpPr>
            <a:cxnSpLocks/>
          </p:cNvCxnSpPr>
          <p:nvPr/>
        </p:nvCxnSpPr>
        <p:spPr>
          <a:xfrm>
            <a:off x="7653913" y="5853815"/>
            <a:ext cx="697230" cy="0"/>
          </a:xfrm>
          <a:prstGeom prst="line">
            <a:avLst/>
          </a:prstGeom>
          <a:ln w="38100">
            <a:solidFill>
              <a:srgbClr val="2F4D5D"/>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6D8D346-454E-F0D9-7D04-ACCF1EF27AA7}"/>
                  </a:ext>
                </a:extLst>
              </p:cNvPr>
              <p:cNvSpPr txBox="1"/>
              <p:nvPr/>
            </p:nvSpPr>
            <p:spPr>
              <a:xfrm>
                <a:off x="6443181" y="5481507"/>
                <a:ext cx="1210731" cy="533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lang="en-BE" sz="2400" b="1" i="1" smtClean="0">
                              <a:latin typeface="Cambria Math" panose="02040503050406030204" pitchFamily="18" charset="0"/>
                            </a:rPr>
                          </m:ctrlPr>
                        </m:sPrePr>
                        <m:sub/>
                        <m:sup>
                          <m:r>
                            <a:rPr lang="en-US" sz="2400" b="1" i="1" smtClean="0">
                              <a:latin typeface="Cambria Math" panose="02040503050406030204" pitchFamily="18" charset="0"/>
                            </a:rPr>
                            <m:t>𝟐</m:t>
                          </m:r>
                        </m:sup>
                        <m:e>
                          <m:sSub>
                            <m:sSubPr>
                              <m:ctrlPr>
                                <a:rPr lang="en-BE" sz="2400" b="1" i="1" smtClean="0">
                                  <a:latin typeface="Cambria Math" panose="02040503050406030204" pitchFamily="18" charset="0"/>
                                </a:rPr>
                              </m:ctrlPr>
                            </m:sSubPr>
                            <m:e>
                              <m:r>
                                <a:rPr lang="en-US" sz="2400" b="1" i="1" smtClean="0">
                                  <a:latin typeface="Cambria Math" panose="02040503050406030204" pitchFamily="18" charset="0"/>
                                </a:rPr>
                                <m:t>𝑺</m:t>
                              </m:r>
                            </m:e>
                            <m:sub>
                              <m:r>
                                <a:rPr lang="en-US" sz="2400" b="1" i="1" smtClean="0">
                                  <a:latin typeface="Cambria Math" panose="02040503050406030204" pitchFamily="18" charset="0"/>
                                </a:rPr>
                                <m:t>𝟏</m:t>
                              </m:r>
                              <m:r>
                                <a:rPr lang="en-US" sz="2400" b="1" i="1" smtClean="0">
                                  <a:latin typeface="Cambria Math" panose="02040503050406030204" pitchFamily="18" charset="0"/>
                                </a:rPr>
                                <m:t>/</m:t>
                              </m:r>
                              <m:r>
                                <a:rPr lang="en-US" sz="2400" b="1" i="1" smtClean="0">
                                  <a:latin typeface="Cambria Math" panose="02040503050406030204" pitchFamily="18" charset="0"/>
                                </a:rPr>
                                <m:t>𝟐</m:t>
                              </m:r>
                            </m:sub>
                          </m:sSub>
                        </m:e>
                      </m:sPre>
                    </m:oMath>
                  </m:oMathPara>
                </a14:m>
                <a:endParaRPr lang="en-BE" sz="2400" b="1" dirty="0"/>
              </a:p>
            </p:txBody>
          </p:sp>
        </mc:Choice>
        <mc:Fallback xmlns="">
          <p:sp>
            <p:nvSpPr>
              <p:cNvPr id="9" name="TextBox 8">
                <a:extLst>
                  <a:ext uri="{FF2B5EF4-FFF2-40B4-BE49-F238E27FC236}">
                    <a16:creationId xmlns:a16="http://schemas.microsoft.com/office/drawing/2014/main" id="{56D8D346-454E-F0D9-7D04-ACCF1EF27AA7}"/>
                  </a:ext>
                </a:extLst>
              </p:cNvPr>
              <p:cNvSpPr txBox="1">
                <a:spLocks noRot="1" noChangeAspect="1" noMove="1" noResize="1" noEditPoints="1" noAdjustHandles="1" noChangeArrowheads="1" noChangeShapeType="1" noTextEdit="1"/>
              </p:cNvSpPr>
              <p:nvPr/>
            </p:nvSpPr>
            <p:spPr>
              <a:xfrm>
                <a:off x="6443181" y="5481507"/>
                <a:ext cx="1210731" cy="533800"/>
              </a:xfrm>
              <a:prstGeom prst="rect">
                <a:avLst/>
              </a:prstGeom>
              <a:blipFill>
                <a:blip r:embed="rId5"/>
                <a:stretch>
                  <a:fillRect/>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7CD7D0B-AA5C-59CD-3E52-DF29C1540AAB}"/>
                  </a:ext>
                </a:extLst>
              </p:cNvPr>
              <p:cNvSpPr txBox="1"/>
              <p:nvPr/>
            </p:nvSpPr>
            <p:spPr>
              <a:xfrm>
                <a:off x="6498290" y="3418469"/>
                <a:ext cx="1210731" cy="533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lang="en-BE" sz="2400" b="1" i="1" smtClean="0">
                              <a:latin typeface="Cambria Math" panose="02040503050406030204" pitchFamily="18" charset="0"/>
                            </a:rPr>
                          </m:ctrlPr>
                        </m:sPrePr>
                        <m:sub/>
                        <m:sup>
                          <m:r>
                            <a:rPr lang="en-US" sz="2400" b="1" i="1" smtClean="0">
                              <a:latin typeface="Cambria Math" panose="02040503050406030204" pitchFamily="18" charset="0"/>
                            </a:rPr>
                            <m:t>𝟐</m:t>
                          </m:r>
                        </m:sup>
                        <m:e>
                          <m:sSub>
                            <m:sSubPr>
                              <m:ctrlPr>
                                <a:rPr lang="en-BE" sz="2400" b="1" i="1" smtClean="0">
                                  <a:latin typeface="Cambria Math" panose="02040503050406030204" pitchFamily="18" charset="0"/>
                                </a:rPr>
                              </m:ctrlPr>
                            </m:sSubPr>
                            <m:e>
                              <m:r>
                                <a:rPr lang="en-US" sz="2400" b="1" i="1" smtClean="0">
                                  <a:latin typeface="Cambria Math" panose="02040503050406030204" pitchFamily="18" charset="0"/>
                                </a:rPr>
                                <m:t>𝑫</m:t>
                              </m:r>
                            </m:e>
                            <m:sub>
                              <m:r>
                                <a:rPr lang="en-US" sz="2400" b="1" i="1" smtClean="0">
                                  <a:latin typeface="Cambria Math" panose="02040503050406030204" pitchFamily="18" charset="0"/>
                                </a:rPr>
                                <m:t>𝟓</m:t>
                              </m:r>
                              <m:r>
                                <a:rPr lang="en-US" sz="2400" b="1" i="1" smtClean="0">
                                  <a:latin typeface="Cambria Math" panose="02040503050406030204" pitchFamily="18" charset="0"/>
                                </a:rPr>
                                <m:t>/</m:t>
                              </m:r>
                              <m:r>
                                <a:rPr lang="en-US" sz="2400" b="1" i="1" smtClean="0">
                                  <a:latin typeface="Cambria Math" panose="02040503050406030204" pitchFamily="18" charset="0"/>
                                </a:rPr>
                                <m:t>𝟐</m:t>
                              </m:r>
                            </m:sub>
                          </m:sSub>
                        </m:e>
                      </m:sPre>
                    </m:oMath>
                  </m:oMathPara>
                </a14:m>
                <a:endParaRPr lang="en-BE" sz="2400" b="1" dirty="0"/>
              </a:p>
            </p:txBody>
          </p:sp>
        </mc:Choice>
        <mc:Fallback xmlns="">
          <p:sp>
            <p:nvSpPr>
              <p:cNvPr id="10" name="TextBox 9">
                <a:extLst>
                  <a:ext uri="{FF2B5EF4-FFF2-40B4-BE49-F238E27FC236}">
                    <a16:creationId xmlns:a16="http://schemas.microsoft.com/office/drawing/2014/main" id="{47CD7D0B-AA5C-59CD-3E52-DF29C1540AAB}"/>
                  </a:ext>
                </a:extLst>
              </p:cNvPr>
              <p:cNvSpPr txBox="1">
                <a:spLocks noRot="1" noChangeAspect="1" noMove="1" noResize="1" noEditPoints="1" noAdjustHandles="1" noChangeArrowheads="1" noChangeShapeType="1" noTextEdit="1"/>
              </p:cNvSpPr>
              <p:nvPr/>
            </p:nvSpPr>
            <p:spPr>
              <a:xfrm>
                <a:off x="6498290" y="3418469"/>
                <a:ext cx="1210731" cy="533800"/>
              </a:xfrm>
              <a:prstGeom prst="rect">
                <a:avLst/>
              </a:prstGeom>
              <a:blipFill>
                <a:blip r:embed="rId6"/>
                <a:stretch>
                  <a:fillRect/>
                </a:stretch>
              </a:blipFill>
            </p:spPr>
            <p:txBody>
              <a:bodyPr/>
              <a:lstStyle/>
              <a:p>
                <a:r>
                  <a:rPr lang="en-BE">
                    <a:noFill/>
                  </a:rPr>
                  <a:t> </a:t>
                </a:r>
              </a:p>
            </p:txBody>
          </p:sp>
        </mc:Fallback>
      </mc:AlternateContent>
      <p:sp>
        <p:nvSpPr>
          <p:cNvPr id="11" name="TextBox 10">
            <a:extLst>
              <a:ext uri="{FF2B5EF4-FFF2-40B4-BE49-F238E27FC236}">
                <a16:creationId xmlns:a16="http://schemas.microsoft.com/office/drawing/2014/main" id="{79065FFA-9EF6-C6F9-C08E-549F46C19BA3}"/>
              </a:ext>
            </a:extLst>
          </p:cNvPr>
          <p:cNvSpPr txBox="1"/>
          <p:nvPr/>
        </p:nvSpPr>
        <p:spPr>
          <a:xfrm>
            <a:off x="8566519" y="3825499"/>
            <a:ext cx="638119" cy="523220"/>
          </a:xfrm>
          <a:prstGeom prst="rect">
            <a:avLst/>
          </a:prstGeom>
          <a:noFill/>
        </p:spPr>
        <p:txBody>
          <a:bodyPr wrap="square" rtlCol="0">
            <a:spAutoFit/>
          </a:bodyPr>
          <a:lstStyle/>
          <a:p>
            <a:r>
              <a:rPr lang="en-US" sz="2800" b="1" dirty="0"/>
              <a:t>IS</a:t>
            </a:r>
            <a:endParaRPr lang="en-BE" sz="2800" b="1" dirty="0"/>
          </a:p>
        </p:txBody>
      </p:sp>
      <p:cxnSp>
        <p:nvCxnSpPr>
          <p:cNvPr id="12" name="Straight Connector 11">
            <a:extLst>
              <a:ext uri="{FF2B5EF4-FFF2-40B4-BE49-F238E27FC236}">
                <a16:creationId xmlns:a16="http://schemas.microsoft.com/office/drawing/2014/main" id="{C1A8C996-68C7-76E0-782D-49460B1625AB}"/>
              </a:ext>
            </a:extLst>
          </p:cNvPr>
          <p:cNvCxnSpPr>
            <a:cxnSpLocks/>
          </p:cNvCxnSpPr>
          <p:nvPr/>
        </p:nvCxnSpPr>
        <p:spPr>
          <a:xfrm>
            <a:off x="8394053" y="3789415"/>
            <a:ext cx="983053" cy="10456"/>
          </a:xfrm>
          <a:prstGeom prst="line">
            <a:avLst/>
          </a:prstGeom>
          <a:ln w="19050">
            <a:solidFill>
              <a:srgbClr val="2F4D5D"/>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D5A25F3-7575-C342-C507-7D6262DFBF94}"/>
                  </a:ext>
                </a:extLst>
              </p:cNvPr>
              <p:cNvSpPr txBox="1"/>
              <p:nvPr/>
            </p:nvSpPr>
            <p:spPr>
              <a:xfrm>
                <a:off x="7604310" y="3117936"/>
                <a:ext cx="755848" cy="3754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lang="en-BE" sz="2200" i="1" smtClean="0">
                              <a:latin typeface="Cambria Math" panose="02040503050406030204" pitchFamily="18" charset="0"/>
                            </a:rPr>
                          </m:ctrlPr>
                        </m:sPrePr>
                        <m:sub/>
                        <m:sup>
                          <m:r>
                            <a:rPr lang="en-US" sz="2200" b="0" i="1" smtClean="0">
                              <a:latin typeface="Cambria Math" panose="02040503050406030204" pitchFamily="18" charset="0"/>
                            </a:rPr>
                            <m:t>88</m:t>
                          </m:r>
                        </m:sup>
                        <m:e>
                          <m:sSup>
                            <m:sSupPr>
                              <m:ctrlPr>
                                <a:rPr lang="en-US" sz="2200" b="0" i="1" smtClean="0">
                                  <a:latin typeface="Cambria Math" panose="02040503050406030204" pitchFamily="18" charset="0"/>
                                </a:rPr>
                              </m:ctrlPr>
                            </m:sSupPr>
                            <m:e>
                              <m:r>
                                <m:rPr>
                                  <m:sty m:val="p"/>
                                </m:rPr>
                                <a:rPr lang="en-US" sz="2200" b="0" i="0" smtClean="0">
                                  <a:latin typeface="Cambria Math" panose="02040503050406030204" pitchFamily="18" charset="0"/>
                                </a:rPr>
                                <m:t>Sr</m:t>
                              </m:r>
                            </m:e>
                            <m:sup>
                              <m:r>
                                <a:rPr lang="en-US" sz="2200" b="0" i="1" smtClean="0">
                                  <a:latin typeface="Cambria Math" panose="02040503050406030204" pitchFamily="18" charset="0"/>
                                </a:rPr>
                                <m:t>+</m:t>
                              </m:r>
                            </m:sup>
                          </m:sSup>
                        </m:e>
                      </m:sPre>
                    </m:oMath>
                  </m:oMathPara>
                </a14:m>
                <a:endParaRPr lang="en-BE" sz="2200" dirty="0"/>
              </a:p>
            </p:txBody>
          </p:sp>
        </mc:Choice>
        <mc:Fallback xmlns="">
          <p:sp>
            <p:nvSpPr>
              <p:cNvPr id="13" name="TextBox 12">
                <a:extLst>
                  <a:ext uri="{FF2B5EF4-FFF2-40B4-BE49-F238E27FC236}">
                    <a16:creationId xmlns:a16="http://schemas.microsoft.com/office/drawing/2014/main" id="{DD5A25F3-7575-C342-C507-7D6262DFBF94}"/>
                  </a:ext>
                </a:extLst>
              </p:cNvPr>
              <p:cNvSpPr txBox="1">
                <a:spLocks noRot="1" noChangeAspect="1" noMove="1" noResize="1" noEditPoints="1" noAdjustHandles="1" noChangeArrowheads="1" noChangeShapeType="1" noTextEdit="1"/>
              </p:cNvSpPr>
              <p:nvPr/>
            </p:nvSpPr>
            <p:spPr>
              <a:xfrm>
                <a:off x="7604310" y="3117936"/>
                <a:ext cx="755848" cy="375424"/>
              </a:xfrm>
              <a:prstGeom prst="rect">
                <a:avLst/>
              </a:prstGeom>
              <a:blipFill>
                <a:blip r:embed="rId7"/>
                <a:stretch>
                  <a:fillRect l="-1613" r="-1613" b="-3226"/>
                </a:stretch>
              </a:blipFill>
            </p:spPr>
            <p:txBody>
              <a:bodyPr/>
              <a:lstStyle/>
              <a:p>
                <a:r>
                  <a:rPr lang="en-BE">
                    <a:noFill/>
                  </a:rPr>
                  <a:t> </a:t>
                </a:r>
              </a:p>
            </p:txBody>
          </p:sp>
        </mc:Fallback>
      </mc:AlternateContent>
      <p:cxnSp>
        <p:nvCxnSpPr>
          <p:cNvPr id="15" name="Straight Connector 14">
            <a:extLst>
              <a:ext uri="{FF2B5EF4-FFF2-40B4-BE49-F238E27FC236}">
                <a16:creationId xmlns:a16="http://schemas.microsoft.com/office/drawing/2014/main" id="{655C85EB-0742-7546-0D2B-64C34F8265EA}"/>
              </a:ext>
            </a:extLst>
          </p:cNvPr>
          <p:cNvCxnSpPr>
            <a:cxnSpLocks/>
          </p:cNvCxnSpPr>
          <p:nvPr/>
        </p:nvCxnSpPr>
        <p:spPr>
          <a:xfrm>
            <a:off x="7662991" y="3786933"/>
            <a:ext cx="642809" cy="0"/>
          </a:xfrm>
          <a:prstGeom prst="line">
            <a:avLst/>
          </a:prstGeom>
          <a:ln w="38100">
            <a:solidFill>
              <a:srgbClr val="2F4D5D"/>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79ADD4D-F8E6-F81E-043B-2F5C5ED14ECF}"/>
              </a:ext>
            </a:extLst>
          </p:cNvPr>
          <p:cNvCxnSpPr>
            <a:cxnSpLocks/>
          </p:cNvCxnSpPr>
          <p:nvPr/>
        </p:nvCxnSpPr>
        <p:spPr>
          <a:xfrm>
            <a:off x="7848090" y="4343039"/>
            <a:ext cx="1714114" cy="4347"/>
          </a:xfrm>
          <a:prstGeom prst="line">
            <a:avLst/>
          </a:prstGeom>
          <a:ln w="19050">
            <a:solidFill>
              <a:srgbClr val="2F4D5D"/>
            </a:solidFill>
            <a:prstDash val="dash"/>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C28E5333-C352-D7BF-7D2C-2B354B42398E}"/>
              </a:ext>
            </a:extLst>
          </p:cNvPr>
          <p:cNvSpPr/>
          <p:nvPr/>
        </p:nvSpPr>
        <p:spPr>
          <a:xfrm>
            <a:off x="7818182" y="5330577"/>
            <a:ext cx="368691" cy="503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cxnSp>
        <p:nvCxnSpPr>
          <p:cNvPr id="18" name="Straight Connector 17">
            <a:extLst>
              <a:ext uri="{FF2B5EF4-FFF2-40B4-BE49-F238E27FC236}">
                <a16:creationId xmlns:a16="http://schemas.microsoft.com/office/drawing/2014/main" id="{4DEE9973-BF46-A96D-A6AF-0D5217862A80}"/>
              </a:ext>
            </a:extLst>
          </p:cNvPr>
          <p:cNvCxnSpPr>
            <a:cxnSpLocks/>
          </p:cNvCxnSpPr>
          <p:nvPr/>
        </p:nvCxnSpPr>
        <p:spPr>
          <a:xfrm>
            <a:off x="9267376" y="5853815"/>
            <a:ext cx="697230" cy="0"/>
          </a:xfrm>
          <a:prstGeom prst="line">
            <a:avLst/>
          </a:prstGeom>
          <a:ln w="38100">
            <a:solidFill>
              <a:srgbClr val="2F4D5D"/>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2BF0D1C-DC32-4BB0-35A7-A541D7850F0C}"/>
              </a:ext>
            </a:extLst>
          </p:cNvPr>
          <p:cNvCxnSpPr>
            <a:cxnSpLocks/>
          </p:cNvCxnSpPr>
          <p:nvPr/>
        </p:nvCxnSpPr>
        <p:spPr>
          <a:xfrm>
            <a:off x="9261566" y="4345055"/>
            <a:ext cx="697230" cy="0"/>
          </a:xfrm>
          <a:prstGeom prst="line">
            <a:avLst/>
          </a:prstGeom>
          <a:ln w="38100">
            <a:solidFill>
              <a:srgbClr val="2F4D5D"/>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7CF0A7C-5FB9-262D-55E5-44E6B99A37C7}"/>
              </a:ext>
            </a:extLst>
          </p:cNvPr>
          <p:cNvCxnSpPr>
            <a:cxnSpLocks/>
            <a:stCxn id="17" idx="2"/>
          </p:cNvCxnSpPr>
          <p:nvPr/>
        </p:nvCxnSpPr>
        <p:spPr>
          <a:xfrm flipH="1" flipV="1">
            <a:off x="7990908" y="3789415"/>
            <a:ext cx="11620" cy="2044415"/>
          </a:xfrm>
          <a:prstGeom prst="line">
            <a:avLst/>
          </a:prstGeom>
          <a:ln w="38100">
            <a:solidFill>
              <a:srgbClr val="FF0000"/>
            </a:solidFill>
            <a:headEnd type="none" w="med" len="med"/>
            <a:tailEnd type="triangle" w="med" len="lg"/>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FD53B84D-FD88-9D4F-992F-277F0E82E514}"/>
              </a:ext>
            </a:extLst>
          </p:cNvPr>
          <p:cNvCxnSpPr>
            <a:cxnSpLocks/>
          </p:cNvCxnSpPr>
          <p:nvPr/>
        </p:nvCxnSpPr>
        <p:spPr>
          <a:xfrm flipH="1" flipV="1">
            <a:off x="9610181" y="4343039"/>
            <a:ext cx="11620" cy="1501247"/>
          </a:xfrm>
          <a:prstGeom prst="line">
            <a:avLst/>
          </a:prstGeom>
          <a:ln w="38100">
            <a:solidFill>
              <a:srgbClr val="FF0000"/>
            </a:solidFill>
            <a:headEnd type="none" w="med" len="med"/>
            <a:tailEnd type="triangle" w="med" len="lg"/>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BB24CE04-701F-F661-1394-BE142B2CEB7E}"/>
                  </a:ext>
                </a:extLst>
              </p:cNvPr>
              <p:cNvSpPr txBox="1"/>
              <p:nvPr/>
            </p:nvSpPr>
            <p:spPr>
              <a:xfrm>
                <a:off x="9208758" y="3101101"/>
                <a:ext cx="755848" cy="3754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lang="en-BE" sz="2200" i="1" smtClean="0">
                              <a:latin typeface="Cambria Math" panose="02040503050406030204" pitchFamily="18" charset="0"/>
                            </a:rPr>
                          </m:ctrlPr>
                        </m:sPrePr>
                        <m:sub/>
                        <m:sup>
                          <m:r>
                            <a:rPr lang="en-US" sz="2200" b="0" i="1" smtClean="0">
                              <a:latin typeface="Cambria Math" panose="02040503050406030204" pitchFamily="18" charset="0"/>
                            </a:rPr>
                            <m:t>86</m:t>
                          </m:r>
                        </m:sup>
                        <m:e>
                          <m:sSup>
                            <m:sSupPr>
                              <m:ctrlPr>
                                <a:rPr lang="en-US" sz="2200" b="0" i="1" smtClean="0">
                                  <a:latin typeface="Cambria Math" panose="02040503050406030204" pitchFamily="18" charset="0"/>
                                </a:rPr>
                              </m:ctrlPr>
                            </m:sSupPr>
                            <m:e>
                              <m:r>
                                <m:rPr>
                                  <m:sty m:val="p"/>
                                </m:rPr>
                                <a:rPr lang="en-US" sz="2200" b="0" i="0" smtClean="0">
                                  <a:latin typeface="Cambria Math" panose="02040503050406030204" pitchFamily="18" charset="0"/>
                                </a:rPr>
                                <m:t>Sr</m:t>
                              </m:r>
                            </m:e>
                            <m:sup>
                              <m:r>
                                <a:rPr lang="en-US" sz="2200" b="0" i="1" smtClean="0">
                                  <a:latin typeface="Cambria Math" panose="02040503050406030204" pitchFamily="18" charset="0"/>
                                </a:rPr>
                                <m:t>+</m:t>
                              </m:r>
                            </m:sup>
                          </m:sSup>
                        </m:e>
                      </m:sPre>
                    </m:oMath>
                  </m:oMathPara>
                </a14:m>
                <a:endParaRPr lang="en-BE" sz="2200" dirty="0"/>
              </a:p>
            </p:txBody>
          </p:sp>
        </mc:Choice>
        <mc:Fallback xmlns="">
          <p:sp>
            <p:nvSpPr>
              <p:cNvPr id="29" name="TextBox 28">
                <a:extLst>
                  <a:ext uri="{FF2B5EF4-FFF2-40B4-BE49-F238E27FC236}">
                    <a16:creationId xmlns:a16="http://schemas.microsoft.com/office/drawing/2014/main" id="{BB24CE04-701F-F661-1394-BE142B2CEB7E}"/>
                  </a:ext>
                </a:extLst>
              </p:cNvPr>
              <p:cNvSpPr txBox="1">
                <a:spLocks noRot="1" noChangeAspect="1" noMove="1" noResize="1" noEditPoints="1" noAdjustHandles="1" noChangeArrowheads="1" noChangeShapeType="1" noTextEdit="1"/>
              </p:cNvSpPr>
              <p:nvPr/>
            </p:nvSpPr>
            <p:spPr>
              <a:xfrm>
                <a:off x="9208758" y="3101101"/>
                <a:ext cx="755848" cy="375424"/>
              </a:xfrm>
              <a:prstGeom prst="rect">
                <a:avLst/>
              </a:prstGeom>
              <a:blipFill>
                <a:blip r:embed="rId8"/>
                <a:stretch>
                  <a:fillRect l="-1613" r="-1613" b="-4918"/>
                </a:stretch>
              </a:blipFill>
            </p:spPr>
            <p:txBody>
              <a:bodyPr/>
              <a:lstStyle/>
              <a:p>
                <a:r>
                  <a:rPr lang="en-BE">
                    <a:noFill/>
                  </a:rPr>
                  <a:t> </a:t>
                </a:r>
              </a:p>
            </p:txBody>
          </p:sp>
        </mc:Fallback>
      </mc:AlternateContent>
      <p:sp>
        <p:nvSpPr>
          <p:cNvPr id="31" name="TextBox 30">
            <a:extLst>
              <a:ext uri="{FF2B5EF4-FFF2-40B4-BE49-F238E27FC236}">
                <a16:creationId xmlns:a16="http://schemas.microsoft.com/office/drawing/2014/main" id="{616652D5-5D0D-0D05-AE3F-6FE04F0ED66D}"/>
              </a:ext>
            </a:extLst>
          </p:cNvPr>
          <p:cNvSpPr txBox="1"/>
          <p:nvPr/>
        </p:nvSpPr>
        <p:spPr>
          <a:xfrm>
            <a:off x="10304627" y="3394895"/>
            <a:ext cx="1573275" cy="461665"/>
          </a:xfrm>
          <a:prstGeom prst="rect">
            <a:avLst/>
          </a:prstGeom>
          <a:noFill/>
        </p:spPr>
        <p:txBody>
          <a:bodyPr wrap="square">
            <a:spAutoFit/>
          </a:bodyPr>
          <a:lstStyle/>
          <a:p>
            <a:r>
              <a:rPr lang="en-US" sz="2400" dirty="0">
                <a:sym typeface="Wingdings" panose="05000000000000000000" pitchFamily="2" charset="2"/>
              </a:rPr>
              <a:t>Example</a:t>
            </a:r>
          </a:p>
        </p:txBody>
      </p:sp>
      <p:sp>
        <p:nvSpPr>
          <p:cNvPr id="32" name="TextBox 31">
            <a:extLst>
              <a:ext uri="{FF2B5EF4-FFF2-40B4-BE49-F238E27FC236}">
                <a16:creationId xmlns:a16="http://schemas.microsoft.com/office/drawing/2014/main" id="{84EA62A7-110F-7BF2-907E-DFFA0257DB1F}"/>
              </a:ext>
            </a:extLst>
          </p:cNvPr>
          <p:cNvSpPr txBox="1"/>
          <p:nvPr/>
        </p:nvSpPr>
        <p:spPr>
          <a:xfrm>
            <a:off x="1311187" y="3515568"/>
            <a:ext cx="3948614" cy="461665"/>
          </a:xfrm>
          <a:prstGeom prst="rect">
            <a:avLst/>
          </a:prstGeom>
          <a:noFill/>
        </p:spPr>
        <p:txBody>
          <a:bodyPr wrap="square">
            <a:spAutoFit/>
          </a:bodyPr>
          <a:lstStyle/>
          <a:p>
            <a:r>
              <a:rPr lang="en-US" sz="2400" dirty="0">
                <a:sym typeface="Wingdings" panose="05000000000000000000" pitchFamily="2" charset="2"/>
              </a:rPr>
              <a:t>(Bosonic stable isotopes)</a:t>
            </a:r>
          </a:p>
        </p:txBody>
      </p:sp>
      <p:sp>
        <p:nvSpPr>
          <p:cNvPr id="33" name="TextBox 32">
            <a:extLst>
              <a:ext uri="{FF2B5EF4-FFF2-40B4-BE49-F238E27FC236}">
                <a16:creationId xmlns:a16="http://schemas.microsoft.com/office/drawing/2014/main" id="{9FD8BCF1-9972-B24D-D9ED-A5BC2997AEFE}"/>
              </a:ext>
            </a:extLst>
          </p:cNvPr>
          <p:cNvSpPr txBox="1"/>
          <p:nvPr/>
        </p:nvSpPr>
        <p:spPr>
          <a:xfrm>
            <a:off x="718790" y="4811622"/>
            <a:ext cx="5097851" cy="830997"/>
          </a:xfrm>
          <a:prstGeom prst="rect">
            <a:avLst/>
          </a:prstGeom>
          <a:noFill/>
        </p:spPr>
        <p:txBody>
          <a:bodyPr wrap="square">
            <a:spAutoFit/>
          </a:bodyPr>
          <a:lstStyle/>
          <a:p>
            <a:r>
              <a:rPr lang="en-US" sz="2400" dirty="0">
                <a:sym typeface="Wingdings" panose="05000000000000000000" pitchFamily="2" charset="2"/>
              </a:rPr>
              <a:t> In meantime, working out precision spectroscopy methods</a:t>
            </a:r>
          </a:p>
        </p:txBody>
      </p:sp>
    </p:spTree>
    <p:extLst>
      <p:ext uri="{BB962C8B-B14F-4D97-AF65-F5344CB8AC3E}">
        <p14:creationId xmlns:p14="http://schemas.microsoft.com/office/powerpoint/2010/main" val="4169238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86389-AFB6-6E7E-AF6E-A4875AED8DD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A90F68C-CDD2-C104-5521-86C52276BD45}"/>
              </a:ext>
            </a:extLst>
          </p:cNvPr>
          <p:cNvSpPr>
            <a:spLocks noGrp="1"/>
          </p:cNvSpPr>
          <p:nvPr>
            <p:ph type="sldNum" sz="quarter" idx="12"/>
          </p:nvPr>
        </p:nvSpPr>
        <p:spPr/>
        <p:txBody>
          <a:bodyPr/>
          <a:lstStyle/>
          <a:p>
            <a:fld id="{0A297500-7527-634B-90F4-69D0994C32B4}" type="slidenum">
              <a:rPr lang="nl-NL" smtClean="0"/>
              <a:pPr/>
              <a:t>9</a:t>
            </a:fld>
            <a:endParaRPr lang="nl-NL"/>
          </a:p>
        </p:txBody>
      </p:sp>
      <p:sp>
        <p:nvSpPr>
          <p:cNvPr id="14" name="Title 1">
            <a:extLst>
              <a:ext uri="{FF2B5EF4-FFF2-40B4-BE49-F238E27FC236}">
                <a16:creationId xmlns:a16="http://schemas.microsoft.com/office/drawing/2014/main" id="{1F87EAD2-897A-9B40-5100-9B5EF8439BE2}"/>
              </a:ext>
            </a:extLst>
          </p:cNvPr>
          <p:cNvSpPr>
            <a:spLocks noGrp="1"/>
          </p:cNvSpPr>
          <p:nvPr>
            <p:ph type="title"/>
          </p:nvPr>
        </p:nvSpPr>
        <p:spPr>
          <a:xfrm>
            <a:off x="4642286" y="691443"/>
            <a:ext cx="2907428" cy="850464"/>
          </a:xfrm>
        </p:spPr>
        <p:txBody>
          <a:bodyPr>
            <a:noAutofit/>
          </a:bodyPr>
          <a:lstStyle/>
          <a:p>
            <a:pPr algn="ctr"/>
            <a:r>
              <a:rPr lang="en-US" sz="5400" b="1" dirty="0"/>
              <a:t>STRIPE</a:t>
            </a:r>
            <a:endParaRPr lang="nl-NL" sz="5400" b="1" dirty="0"/>
          </a:p>
        </p:txBody>
      </p:sp>
      <p:sp>
        <p:nvSpPr>
          <p:cNvPr id="6" name="Footer Placeholder 3">
            <a:extLst>
              <a:ext uri="{FF2B5EF4-FFF2-40B4-BE49-F238E27FC236}">
                <a16:creationId xmlns:a16="http://schemas.microsoft.com/office/drawing/2014/main" id="{EBE327FA-B3F0-0468-D41A-C99BB80E063E}"/>
              </a:ext>
            </a:extLst>
          </p:cNvPr>
          <p:cNvSpPr txBox="1">
            <a:spLocks/>
          </p:cNvSpPr>
          <p:nvPr/>
        </p:nvSpPr>
        <p:spPr>
          <a:xfrm>
            <a:off x="1244139" y="6210000"/>
            <a:ext cx="4993200" cy="648000"/>
          </a:xfrm>
          <a:prstGeom prst="rect">
            <a:avLst/>
          </a:prstGeom>
        </p:spPr>
        <p:txBody>
          <a:bodyPr vert="horz" lIns="0" tIns="0" rIns="180000" bIns="0" rtlCol="0" anchor="ctr"/>
          <a:lstStyle>
            <a:defPPr>
              <a:defRPr lang="nl-NL"/>
            </a:defPPr>
            <a:lvl1pPr marL="0" algn="r"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nl-NL" dirty="0"/>
              <a:t>Robbe Van Duyse</a:t>
            </a:r>
          </a:p>
        </p:txBody>
      </p:sp>
      <p:sp>
        <p:nvSpPr>
          <p:cNvPr id="7" name="Footer Placeholder 3">
            <a:extLst>
              <a:ext uri="{FF2B5EF4-FFF2-40B4-BE49-F238E27FC236}">
                <a16:creationId xmlns:a16="http://schemas.microsoft.com/office/drawing/2014/main" id="{50E98E69-A401-884D-18F0-48E301E3E900}"/>
              </a:ext>
            </a:extLst>
          </p:cNvPr>
          <p:cNvSpPr>
            <a:spLocks noGrp="1"/>
          </p:cNvSpPr>
          <p:nvPr>
            <p:ph type="ftr" sz="quarter" idx="11"/>
          </p:nvPr>
        </p:nvSpPr>
        <p:spPr>
          <a:xfrm>
            <a:off x="6033600" y="6210000"/>
            <a:ext cx="4993200" cy="648000"/>
          </a:xfrm>
        </p:spPr>
        <p:txBody>
          <a:bodyPr/>
          <a:lstStyle/>
          <a:p>
            <a:r>
              <a:rPr lang="nl-NL" dirty="0" err="1"/>
              <a:t>Institute</a:t>
            </a:r>
            <a:r>
              <a:rPr lang="nl-NL" dirty="0"/>
              <a:t> </a:t>
            </a:r>
            <a:r>
              <a:rPr lang="nl-NL" dirty="0" err="1"/>
              <a:t>for</a:t>
            </a:r>
            <a:r>
              <a:rPr lang="nl-NL" dirty="0"/>
              <a:t> </a:t>
            </a:r>
            <a:r>
              <a:rPr lang="nl-NL" dirty="0" err="1"/>
              <a:t>Nuclear</a:t>
            </a:r>
            <a:r>
              <a:rPr lang="nl-NL" dirty="0"/>
              <a:t> </a:t>
            </a:r>
            <a:r>
              <a:rPr lang="nl-NL" dirty="0" err="1"/>
              <a:t>and</a:t>
            </a:r>
            <a:r>
              <a:rPr lang="nl-NL" dirty="0"/>
              <a:t> </a:t>
            </a:r>
            <a:r>
              <a:rPr lang="nl-NL" dirty="0" err="1"/>
              <a:t>Radiation</a:t>
            </a:r>
            <a:r>
              <a:rPr lang="nl-NL" dirty="0"/>
              <a:t> </a:t>
            </a:r>
            <a:r>
              <a:rPr lang="nl-NL" dirty="0" err="1"/>
              <a:t>Physics</a:t>
            </a:r>
            <a:r>
              <a:rPr lang="nl-NL" dirty="0"/>
              <a:t>, KU Leuven</a:t>
            </a:r>
          </a:p>
        </p:txBody>
      </p:sp>
      <p:sp>
        <p:nvSpPr>
          <p:cNvPr id="2" name="TextBox 1">
            <a:extLst>
              <a:ext uri="{FF2B5EF4-FFF2-40B4-BE49-F238E27FC236}">
                <a16:creationId xmlns:a16="http://schemas.microsoft.com/office/drawing/2014/main" id="{3186A9C0-DDF3-B514-4BF5-6A70B1B052E6}"/>
              </a:ext>
            </a:extLst>
          </p:cNvPr>
          <p:cNvSpPr txBox="1"/>
          <p:nvPr/>
        </p:nvSpPr>
        <p:spPr>
          <a:xfrm>
            <a:off x="900000" y="3022793"/>
            <a:ext cx="4748365" cy="1200329"/>
          </a:xfrm>
          <a:prstGeom prst="rect">
            <a:avLst/>
          </a:prstGeom>
          <a:noFill/>
        </p:spPr>
        <p:txBody>
          <a:bodyPr wrap="square">
            <a:spAutoFit/>
          </a:bodyPr>
          <a:lstStyle/>
          <a:p>
            <a:pPr algn="ctr"/>
            <a:r>
              <a:rPr lang="en-US" sz="2400" b="1" dirty="0">
                <a:sym typeface="Wingdings" panose="05000000000000000000" pitchFamily="2" charset="2"/>
              </a:rPr>
              <a:t>Focus</a:t>
            </a:r>
            <a:r>
              <a:rPr lang="en-US" sz="2400" dirty="0">
                <a:sym typeface="Wingdings" panose="05000000000000000000" pitchFamily="2" charset="2"/>
              </a:rPr>
              <a:t> on development of deceleration/trapping of </a:t>
            </a:r>
            <a:r>
              <a:rPr lang="en-US" sz="2400" b="1" dirty="0">
                <a:sym typeface="Wingdings" panose="05000000000000000000" pitchFamily="2" charset="2"/>
              </a:rPr>
              <a:t>fast beams and RIB implementation</a:t>
            </a:r>
          </a:p>
        </p:txBody>
      </p:sp>
      <p:pic>
        <p:nvPicPr>
          <p:cNvPr id="3" name="Picture 2" descr="A machine with green and white parts">
            <a:extLst>
              <a:ext uri="{FF2B5EF4-FFF2-40B4-BE49-F238E27FC236}">
                <a16:creationId xmlns:a16="http://schemas.microsoft.com/office/drawing/2014/main" id="{F78D8FD2-CD55-E5E5-3FFA-747F60332BFF}"/>
              </a:ext>
            </a:extLst>
          </p:cNvPr>
          <p:cNvPicPr/>
          <p:nvPr/>
        </p:nvPicPr>
        <p:blipFill>
          <a:blip r:embed="rId3"/>
          <a:srcRect l="23734" t="11193" r="15663" b="19525"/>
          <a:stretch>
            <a:fillRect/>
          </a:stretch>
        </p:blipFill>
        <p:spPr>
          <a:xfrm>
            <a:off x="6161610" y="2164176"/>
            <a:ext cx="5130390" cy="2917565"/>
          </a:xfrm>
          <a:prstGeom prst="rect">
            <a:avLst/>
          </a:prstGeom>
        </p:spPr>
      </p:pic>
    </p:spTree>
    <p:extLst>
      <p:ext uri="{BB962C8B-B14F-4D97-AF65-F5344CB8AC3E}">
        <p14:creationId xmlns:p14="http://schemas.microsoft.com/office/powerpoint/2010/main" val="98515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U Leuven">
  <a:themeElements>
    <a:clrScheme name="Custom 1">
      <a:dk1>
        <a:srgbClr val="2F4D5D"/>
      </a:dk1>
      <a:lt1>
        <a:srgbClr val="FFFFFF"/>
      </a:lt1>
      <a:dk2>
        <a:srgbClr val="1D8DB0"/>
      </a:dk2>
      <a:lt2>
        <a:srgbClr val="DCE7F0"/>
      </a:lt2>
      <a:accent1>
        <a:srgbClr val="1D8DB0"/>
      </a:accent1>
      <a:accent2>
        <a:srgbClr val="2F4D5D"/>
      </a:accent2>
      <a:accent3>
        <a:srgbClr val="52BDEC"/>
      </a:accent3>
      <a:accent4>
        <a:srgbClr val="466E87"/>
      </a:accent4>
      <a:accent5>
        <a:srgbClr val="C00000"/>
      </a:accent5>
      <a:accent6>
        <a:srgbClr val="00B050"/>
      </a:accent6>
      <a:hlink>
        <a:srgbClr val="466E87"/>
      </a:hlink>
      <a:folHlink>
        <a:srgbClr val="1D8D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U Leuven Sedes">
  <a:themeElements>
    <a:clrScheme name="Custom 14">
      <a:dk1>
        <a:srgbClr val="2F4D5D"/>
      </a:dk1>
      <a:lt1>
        <a:srgbClr val="FFFFFF"/>
      </a:lt1>
      <a:dk2>
        <a:srgbClr val="1D8DB0"/>
      </a:dk2>
      <a:lt2>
        <a:srgbClr val="DCE7F0"/>
      </a:lt2>
      <a:accent1>
        <a:srgbClr val="1D8DB0"/>
      </a:accent1>
      <a:accent2>
        <a:srgbClr val="2F4D5D"/>
      </a:accent2>
      <a:accent3>
        <a:srgbClr val="52BDEC"/>
      </a:accent3>
      <a:accent4>
        <a:srgbClr val="466E87"/>
      </a:accent4>
      <a:accent5>
        <a:srgbClr val="E7B037"/>
      </a:accent5>
      <a:accent6>
        <a:srgbClr val="D4D842"/>
      </a:accent6>
      <a:hlink>
        <a:srgbClr val="466E87"/>
      </a:hlink>
      <a:folHlink>
        <a:srgbClr val="1D8D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U Leuven" id="{BC384CAF-57B4-4083-BC3D-22218BF4A46A}" vid="{75672E21-F18C-4958-94B8-19E54344552B}"/>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KU Leuven</Template>
  <TotalTime>0</TotalTime>
  <Words>5313</Words>
  <Application>Microsoft Office PowerPoint</Application>
  <PresentationFormat>Widescreen</PresentationFormat>
  <Paragraphs>610</Paragraphs>
  <Slides>36</Slides>
  <Notes>36</Notes>
  <HiddenSlides>0</HiddenSlides>
  <MMClips>2</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36</vt:i4>
      </vt:variant>
    </vt:vector>
  </HeadingPairs>
  <TitlesOfParts>
    <vt:vector size="45" baseType="lpstr">
      <vt:lpstr>Aptos</vt:lpstr>
      <vt:lpstr>Arial</vt:lpstr>
      <vt:lpstr>Calibri</vt:lpstr>
      <vt:lpstr>Cambria Math</vt:lpstr>
      <vt:lpstr>CIDFont+F3</vt:lpstr>
      <vt:lpstr>Wingdings</vt:lpstr>
      <vt:lpstr>KU Leuven</vt:lpstr>
      <vt:lpstr>KU Leuven Sedes</vt:lpstr>
      <vt:lpstr>Acrobat Document</vt:lpstr>
      <vt:lpstr>PowerPoint Presentation</vt:lpstr>
      <vt:lpstr>Laser spectroscopy to probe the nucleus</vt:lpstr>
      <vt:lpstr>High precision optical spectroscopy</vt:lpstr>
      <vt:lpstr>Pros and cons of trapping VS collinear laser spec. (CLS)</vt:lpstr>
      <vt:lpstr>Ion trapping at KU Leuven</vt:lpstr>
      <vt:lpstr>Need for trapping and cooling</vt:lpstr>
      <vt:lpstr>Driving clock transition</vt:lpstr>
      <vt:lpstr>Current focus BICEPS</vt:lpstr>
      <vt:lpstr>STRIPE</vt:lpstr>
      <vt:lpstr>PowerPoint Presentation</vt:lpstr>
      <vt:lpstr>PowerPoint Presentation</vt:lpstr>
      <vt:lpstr>Data from Leuven STRIPE</vt:lpstr>
      <vt:lpstr>PowerPoint Presentation</vt:lpstr>
      <vt:lpstr>Long-term plan</vt:lpstr>
      <vt:lpstr>PowerPoint Presentation</vt:lpstr>
      <vt:lpstr>DESIR Plans</vt:lpstr>
      <vt:lpstr>Thank you for listening!</vt:lpstr>
      <vt:lpstr>PowerPoint Presentation</vt:lpstr>
      <vt:lpstr>Electronic levels to probe the nucleus</vt:lpstr>
      <vt:lpstr>Setup</vt:lpstr>
      <vt:lpstr>Current focus BICEPS</vt:lpstr>
      <vt:lpstr>Current focus BICEPS</vt:lpstr>
      <vt:lpstr>PowerPoint Presentation</vt:lpstr>
      <vt:lpstr>PowerPoint Presentation</vt:lpstr>
      <vt:lpstr>PowerPoint Presentation</vt:lpstr>
      <vt:lpstr>PowerPoint Presentation</vt:lpstr>
      <vt:lpstr>Future</vt:lpstr>
      <vt:lpstr>PowerPoint Presentation</vt:lpstr>
      <vt:lpstr>PowerPoint Presentation</vt:lpstr>
      <vt:lpstr>Need for trapping and cooling</vt:lpstr>
      <vt:lpstr>Lifetime of (_^2)D_(5/2) </vt:lpstr>
      <vt:lpstr>BICEPS (Bespoke Ion Cooling Experiment for Precision Spectroscopy)</vt:lpstr>
      <vt:lpstr>King Plot Nonlinearities</vt:lpstr>
      <vt:lpstr>Precision IS Spectroscopy</vt:lpstr>
      <vt:lpstr>Clock transition</vt:lpstr>
      <vt:lpstr>BICEPS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2022-11-30T14:47:09Z</dcterms:created>
  <dcterms:modified xsi:type="dcterms:W3CDTF">2026-03-17T07:12:36Z</dcterms:modified>
</cp:coreProperties>
</file>