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64" r:id="rId2"/>
    <p:sldId id="572" r:id="rId3"/>
    <p:sldId id="520" r:id="rId4"/>
    <p:sldId id="505" r:id="rId5"/>
    <p:sldId id="566" r:id="rId6"/>
    <p:sldId id="554" r:id="rId7"/>
    <p:sldId id="543" r:id="rId8"/>
    <p:sldId id="532" r:id="rId9"/>
    <p:sldId id="531" r:id="rId10"/>
    <p:sldId id="533" r:id="rId11"/>
    <p:sldId id="546" r:id="rId12"/>
    <p:sldId id="571" r:id="rId13"/>
    <p:sldId id="567" r:id="rId14"/>
    <p:sldId id="569" r:id="rId15"/>
    <p:sldId id="536" r:id="rId16"/>
    <p:sldId id="537" r:id="rId17"/>
    <p:sldId id="548" r:id="rId18"/>
    <p:sldId id="518" r:id="rId19"/>
    <p:sldId id="514" r:id="rId20"/>
    <p:sldId id="513" r:id="rId21"/>
    <p:sldId id="511" r:id="rId22"/>
    <p:sldId id="498" r:id="rId23"/>
    <p:sldId id="535" r:id="rId24"/>
    <p:sldId id="534" r:id="rId25"/>
    <p:sldId id="551" r:id="rId26"/>
    <p:sldId id="549" r:id="rId27"/>
  </p:sldIdLst>
  <p:sldSz cx="12192000" cy="6858000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Bell MT" panose="02020503060305020303" pitchFamily="18" charset="0"/>
      <p:regular r:id="rId31"/>
      <p:bold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entin roumegou" initials="cr" lastIdx="1" clrIdx="0">
    <p:extLst>
      <p:ext uri="{19B8F6BF-5375-455C-9EA6-DF929625EA0E}">
        <p15:presenceInfo xmlns:p15="http://schemas.microsoft.com/office/powerpoint/2012/main" userId="S-1-5-21-1707044366-884229614-1916815836-71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C22"/>
    <a:srgbClr val="1EB8D0"/>
    <a:srgbClr val="FF0066"/>
    <a:srgbClr val="FFD5E6"/>
    <a:srgbClr val="261F4D"/>
    <a:srgbClr val="B9ECF5"/>
    <a:srgbClr val="B2B2B2"/>
    <a:srgbClr val="7ABFD4"/>
    <a:srgbClr val="D3E1E9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3" autoAdjust="0"/>
    <p:restoredTop sz="91656" autoAdjust="0"/>
  </p:normalViewPr>
  <p:slideViewPr>
    <p:cSldViewPr snapToGrid="0">
      <p:cViewPr varScale="1">
        <p:scale>
          <a:sx n="76" d="100"/>
          <a:sy n="76" d="100"/>
        </p:scale>
        <p:origin x="989" y="6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4136591-FA02-4A5D-A698-D7AE041F2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C9ED6C-F27C-48A5-88A8-48B35D69CC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57DD6-D212-40C4-8090-4BE57E191A46}" type="datetimeFigureOut">
              <a:rPr lang="fr-FR" smtClean="0"/>
              <a:t>16/03/2026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8BDD14-D431-45D3-AD4E-2836783CDF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B08673-3BC0-4554-AE33-FF19B15A14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520EF-A08E-49A9-9BF5-1816DF74675B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9387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7F3FD-3DE9-465A-B18D-09B9A09DE74C}" type="datetimeFigureOut">
              <a:rPr lang="en-US" smtClean="0"/>
              <a:t>3/16/2026</a:t>
            </a:fld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1AD73-9474-4D33-B32D-572EEE468C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9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58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42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4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65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18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1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_w_Ed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6413B-1224-4714-982E-B573A868DE0B}"/>
              </a:ext>
            </a:extLst>
          </p:cNvPr>
          <p:cNvSpPr/>
          <p:nvPr userDrawn="1"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66D0EB-9FC8-4EDC-AB4E-F3346C724125}"/>
              </a:ext>
            </a:extLst>
          </p:cNvPr>
          <p:cNvSpPr/>
          <p:nvPr userDrawn="1"/>
        </p:nvSpPr>
        <p:spPr>
          <a:xfrm>
            <a:off x="0" y="6768027"/>
            <a:ext cx="12192000" cy="89973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837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I-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03190"/>
            <a:ext cx="12192000" cy="354809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space réservé de la date 7"/>
          <p:cNvSpPr txBox="1">
            <a:spLocks/>
          </p:cNvSpPr>
          <p:nvPr userDrawn="1"/>
        </p:nvSpPr>
        <p:spPr>
          <a:xfrm>
            <a:off x="152400" y="65031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16/03/2026</a:t>
            </a:r>
          </a:p>
        </p:txBody>
      </p:sp>
      <p:sp>
        <p:nvSpPr>
          <p:cNvPr id="12" name="Espace réservé du numéro de diapositive 9"/>
          <p:cNvSpPr txBox="1">
            <a:spLocks/>
          </p:cNvSpPr>
          <p:nvPr userDrawn="1"/>
        </p:nvSpPr>
        <p:spPr>
          <a:xfrm>
            <a:off x="9296400" y="6489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EE920-D85F-4A6A-B441-340FD0891CCF}" type="slidenum">
              <a:rPr lang="fr-FR" sz="1600" smtClean="0">
                <a:solidFill>
                  <a:schemeClr val="bg1"/>
                </a:solidFill>
              </a:rPr>
              <a:pPr/>
              <a:t>‹#›</a:t>
            </a:fld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172FF8-4118-4C4B-B20B-FF0F4EDBA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655" y="89973"/>
            <a:ext cx="1279345" cy="629564"/>
          </a:xfrm>
          <a:prstGeom prst="rect">
            <a:avLst/>
          </a:prstGeom>
        </p:spPr>
      </p:pic>
      <p:sp>
        <p:nvSpPr>
          <p:cNvPr id="3" name="Espace réservé du pied de page 8">
            <a:extLst>
              <a:ext uri="{FF2B5EF4-FFF2-40B4-BE49-F238E27FC236}">
                <a16:creationId xmlns:a16="http://schemas.microsoft.com/office/drawing/2014/main" id="{2BC90884-C8E0-D569-2850-256FC1C55155}"/>
              </a:ext>
            </a:extLst>
          </p:cNvPr>
          <p:cNvSpPr txBox="1">
            <a:spLocks/>
          </p:cNvSpPr>
          <p:nvPr userDrawn="1"/>
        </p:nvSpPr>
        <p:spPr>
          <a:xfrm>
            <a:off x="2043953" y="6499353"/>
            <a:ext cx="8104094" cy="35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aseline="0" noProof="0" dirty="0">
                <a:solidFill>
                  <a:schemeClr val="bg1"/>
                </a:solidFill>
              </a:rPr>
              <a:t>ISOL-France VIII – Corentin ROUMEGOU – [BuRI-To/BRIoCHe] GPIB commissioning for DESIR</a:t>
            </a:r>
          </a:p>
        </p:txBody>
      </p:sp>
    </p:spTree>
    <p:extLst>
      <p:ext uri="{BB962C8B-B14F-4D97-AF65-F5344CB8AC3E}">
        <p14:creationId xmlns:p14="http://schemas.microsoft.com/office/powerpoint/2010/main" val="353731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I-To_w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FF97D7-475F-43B7-826B-FA568AF34945}"/>
              </a:ext>
            </a:extLst>
          </p:cNvPr>
          <p:cNvSpPr/>
          <p:nvPr userDrawn="1"/>
        </p:nvSpPr>
        <p:spPr>
          <a:xfrm>
            <a:off x="0" y="6503190"/>
            <a:ext cx="12192000" cy="354809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Espace réservé du numéro de diapositive 9"/>
          <p:cNvSpPr txBox="1">
            <a:spLocks/>
          </p:cNvSpPr>
          <p:nvPr userDrawn="1"/>
        </p:nvSpPr>
        <p:spPr>
          <a:xfrm>
            <a:off x="9296400" y="6489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EE920-D85F-4A6A-B441-340FD0891CCF}" type="slidenum">
              <a:rPr lang="fr-FR" sz="1600" smtClean="0">
                <a:solidFill>
                  <a:schemeClr val="bg1"/>
                </a:solidFill>
              </a:rPr>
              <a:pPr/>
              <a:t>‹#›</a:t>
            </a:fld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e la date 7">
            <a:extLst>
              <a:ext uri="{FF2B5EF4-FFF2-40B4-BE49-F238E27FC236}">
                <a16:creationId xmlns:a16="http://schemas.microsoft.com/office/drawing/2014/main" id="{FBA3D889-FF76-44FC-A542-70566E3C9EA3}"/>
              </a:ext>
            </a:extLst>
          </p:cNvPr>
          <p:cNvSpPr txBox="1">
            <a:spLocks/>
          </p:cNvSpPr>
          <p:nvPr userDrawn="1"/>
        </p:nvSpPr>
        <p:spPr>
          <a:xfrm>
            <a:off x="152400" y="65031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16/03/2026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00620D6-2EB4-4822-A90B-20C93B08DF88}"/>
              </a:ext>
            </a:extLst>
          </p:cNvPr>
          <p:cNvSpPr txBox="1">
            <a:spLocks/>
          </p:cNvSpPr>
          <p:nvPr userDrawn="1"/>
        </p:nvSpPr>
        <p:spPr>
          <a:xfrm>
            <a:off x="2043953" y="6499353"/>
            <a:ext cx="8104094" cy="35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aseline="0" noProof="0" dirty="0">
                <a:solidFill>
                  <a:schemeClr val="bg1"/>
                </a:solidFill>
              </a:rPr>
              <a:t>ISOL-France VIII – Corentin ROUMEGOU – [BuRI-To/BRIoCHe] GPIB commissioning for DESIR</a:t>
            </a:r>
          </a:p>
        </p:txBody>
      </p:sp>
    </p:spTree>
    <p:extLst>
      <p:ext uri="{BB962C8B-B14F-4D97-AF65-F5344CB8AC3E}">
        <p14:creationId xmlns:p14="http://schemas.microsoft.com/office/powerpoint/2010/main" val="3797758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66023-699F-4198-AAF9-A8459EB93614}" type="datetimeFigureOut">
              <a:rPr lang="fr-FR" smtClean="0"/>
              <a:t>16/03/2026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79565-7BC4-4E2F-952D-5AF942A731B3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823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50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70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70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49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microsoft.com/office/2007/relationships/hdphoto" Target="../media/hdphoto4.wdp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8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5" Type="http://schemas.openxmlformats.org/officeDocument/2006/relationships/image" Target="../media/image85.jpeg"/><Relationship Id="rId10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1.png"/><Relationship Id="rId1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1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jpeg"/><Relationship Id="rId10" Type="http://schemas.openxmlformats.org/officeDocument/2006/relationships/image" Target="../media/image11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emf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270.png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emf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3968F6E-E948-4D56-A606-BC2FCF2BFD44}"/>
              </a:ext>
            </a:extLst>
          </p:cNvPr>
          <p:cNvSpPr txBox="1"/>
          <p:nvPr/>
        </p:nvSpPr>
        <p:spPr>
          <a:xfrm>
            <a:off x="1995614" y="2304686"/>
            <a:ext cx="8200771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b="1" dirty="0">
                <a:solidFill>
                  <a:srgbClr val="111C22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“GPIB”</a:t>
            </a:r>
          </a:p>
          <a:p>
            <a:pPr algn="ctr"/>
            <a:r>
              <a:rPr lang="en-US" sz="6000" b="1" dirty="0">
                <a:solidFill>
                  <a:srgbClr val="111C22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commissioning for DESIR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2F3C28-B478-4C65-AF84-F2B7CACCE072}"/>
              </a:ext>
            </a:extLst>
          </p:cNvPr>
          <p:cNvSpPr txBox="1"/>
          <p:nvPr/>
        </p:nvSpPr>
        <p:spPr>
          <a:xfrm>
            <a:off x="4412287" y="4564295"/>
            <a:ext cx="33674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1EB8D0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Corentin Roumegou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434AE2-0F1B-42D4-A4B7-5189911F4F40}"/>
              </a:ext>
            </a:extLst>
          </p:cNvPr>
          <p:cNvSpPr txBox="1"/>
          <p:nvPr/>
        </p:nvSpPr>
        <p:spPr>
          <a:xfrm>
            <a:off x="4214550" y="1858410"/>
            <a:ext cx="376295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>
                <a:solidFill>
                  <a:srgbClr val="1EB8D0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ISOL-France VIII – 16/03/2026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DA7387E-5D86-4F49-A6B8-174C0E45C984}"/>
              </a:ext>
            </a:extLst>
          </p:cNvPr>
          <p:cNvGrpSpPr/>
          <p:nvPr/>
        </p:nvGrpSpPr>
        <p:grpSpPr>
          <a:xfrm>
            <a:off x="184177" y="203018"/>
            <a:ext cx="5496224" cy="629419"/>
            <a:chOff x="118862" y="221680"/>
            <a:chExt cx="4426737" cy="50694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C4F7C7-D356-4F7E-9BA0-BB028EDE1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343" y="221680"/>
              <a:ext cx="1380256" cy="46691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6DBFDD1-DB90-46AA-9859-59D1CCBDF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62" y="297166"/>
              <a:ext cx="409253" cy="40925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8D20898-C859-4536-8152-677FDB4E3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2"/>
            <a:stretch/>
          </p:blipFill>
          <p:spPr>
            <a:xfrm>
              <a:off x="1994031" y="237637"/>
              <a:ext cx="1057182" cy="490986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9D2E00F-BDDF-4D32-8D53-F598646FC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06" b="32353"/>
            <a:stretch/>
          </p:blipFill>
          <p:spPr>
            <a:xfrm>
              <a:off x="646591" y="233153"/>
              <a:ext cx="1214985" cy="443969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40722F1-323D-4CF0-828B-B2477AB00A8B}"/>
              </a:ext>
            </a:extLst>
          </p:cNvPr>
          <p:cNvGrpSpPr/>
          <p:nvPr/>
        </p:nvGrpSpPr>
        <p:grpSpPr>
          <a:xfrm>
            <a:off x="10046292" y="197924"/>
            <a:ext cx="1961531" cy="634513"/>
            <a:chOff x="9378173" y="197924"/>
            <a:chExt cx="2694965" cy="871763"/>
          </a:xfrm>
        </p:grpSpPr>
        <p:pic>
          <p:nvPicPr>
            <p:cNvPr id="15" name="Image 7">
              <a:extLst>
                <a:ext uri="{FF2B5EF4-FFF2-40B4-BE49-F238E27FC236}">
                  <a16:creationId xmlns:a16="http://schemas.microsoft.com/office/drawing/2014/main" id="{55D25419-4A05-4420-BC97-6F518D313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173" y="197924"/>
              <a:ext cx="861499" cy="861499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532B8AD-ED15-4581-9889-FB4612B4F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t="17734" r="9012" b="17306"/>
            <a:stretch/>
          </p:blipFill>
          <p:spPr>
            <a:xfrm>
              <a:off x="10434360" y="208188"/>
              <a:ext cx="1638778" cy="861499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0CAA461-A1D6-46AF-9366-CE9366F158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7837">
            <a:off x="289864" y="1440002"/>
            <a:ext cx="4364478" cy="931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CDA0CAA-5E6C-4B27-B3D6-51C32D7AB1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64" y="176351"/>
            <a:ext cx="2110771" cy="6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A9AAC-D909-12F7-1D78-A333C190B09F}"/>
              </a:ext>
            </a:extLst>
          </p:cNvPr>
          <p:cNvSpPr txBox="1"/>
          <p:nvPr/>
        </p:nvSpPr>
        <p:spPr>
          <a:xfrm rot="1555391">
            <a:off x="8028192" y="1430071"/>
            <a:ext cx="41293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111C22">
                    <a:alpha val="10000"/>
                  </a:srgbClr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BRIoC</a:t>
            </a:r>
            <a:r>
              <a:rPr lang="en-US" sz="6600" b="1" dirty="0">
                <a:solidFill>
                  <a:srgbClr val="1EB8D0">
                    <a:alpha val="10000"/>
                  </a:srgbClr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He</a:t>
            </a:r>
            <a:endParaRPr lang="en-US" sz="6600" dirty="0">
              <a:solidFill>
                <a:srgbClr val="1EB8D0">
                  <a:alpha val="10000"/>
                </a:srgb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2E9826-33C0-DDC3-6720-CB022BC693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6834" r="3361" b="7843"/>
          <a:stretch>
            <a:fillRect/>
          </a:stretch>
        </p:blipFill>
        <p:spPr>
          <a:xfrm>
            <a:off x="4850005" y="5308149"/>
            <a:ext cx="2491991" cy="113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4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Extraction1" descr="A graph with a blue line&#10;&#10;AI-generated content may be incorrect.">
            <a:extLst>
              <a:ext uri="{FF2B5EF4-FFF2-40B4-BE49-F238E27FC236}">
                <a16:creationId xmlns:a16="http://schemas.microsoft.com/office/drawing/2014/main" id="{1EEFA90D-F8D9-FD8C-FF78-D107687BA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12008" r="2317" b="4601"/>
          <a:stretch>
            <a:fillRect/>
          </a:stretch>
        </p:blipFill>
        <p:spPr>
          <a:xfrm>
            <a:off x="1577590" y="2550753"/>
            <a:ext cx="4300693" cy="3810607"/>
          </a:xfrm>
          <a:prstGeom prst="rect">
            <a:avLst/>
          </a:prstGeom>
          <a:ln w="19050">
            <a:solidFill>
              <a:srgbClr val="111C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extraction2" descr="A graph showing a graph with a red line&#10;&#10;AI-generated content may be incorrect.">
            <a:extLst>
              <a:ext uri="{FF2B5EF4-FFF2-40B4-BE49-F238E27FC236}">
                <a16:creationId xmlns:a16="http://schemas.microsoft.com/office/drawing/2014/main" id="{1591026C-0EA5-9D84-ADBD-09ECC1207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827" r="2083" b="4707"/>
          <a:stretch>
            <a:fillRect/>
          </a:stretch>
        </p:blipFill>
        <p:spPr>
          <a:xfrm>
            <a:off x="1577589" y="2552092"/>
            <a:ext cx="4300695" cy="3810608"/>
          </a:xfrm>
          <a:prstGeom prst="rect">
            <a:avLst/>
          </a:prstGeom>
          <a:ln w="19050">
            <a:solidFill>
              <a:srgbClr val="111C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240281B-24A2-4C35-A91F-2B0E2DDC5B4E}"/>
              </a:ext>
            </a:extLst>
          </p:cNvPr>
          <p:cNvSpPr txBox="1"/>
          <p:nvPr/>
        </p:nvSpPr>
        <p:spPr>
          <a:xfrm>
            <a:off x="101600" y="88815"/>
            <a:ext cx="22541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Bunching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E3F604EC-8420-42FF-BC5A-5EFC16BE19B9}"/>
              </a:ext>
            </a:extLst>
          </p:cNvPr>
          <p:cNvSpPr/>
          <p:nvPr/>
        </p:nvSpPr>
        <p:spPr>
          <a:xfrm rot="5400000">
            <a:off x="709004" y="1284157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8A9CE10-AF45-42C1-9FC7-DD3EAB8DD5F3}"/>
              </a:ext>
            </a:extLst>
          </p:cNvPr>
          <p:cNvSpPr txBox="1"/>
          <p:nvPr/>
        </p:nvSpPr>
        <p:spPr>
          <a:xfrm>
            <a:off x="1135539" y="1184911"/>
            <a:ext cx="446846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Modular trapping/extraction curves</a:t>
            </a:r>
          </a:p>
        </p:txBody>
      </p:sp>
      <p:cxnSp>
        <p:nvCxnSpPr>
          <p:cNvPr id="40" name="Connector narrow bunch">
            <a:extLst>
              <a:ext uri="{FF2B5EF4-FFF2-40B4-BE49-F238E27FC236}">
                <a16:creationId xmlns:a16="http://schemas.microsoft.com/office/drawing/2014/main" id="{0A94A321-67B6-23F1-A5AE-5D08FEEC82CE}"/>
              </a:ext>
            </a:extLst>
          </p:cNvPr>
          <p:cNvCxnSpPr>
            <a:endCxn id="11" idx="1"/>
          </p:cNvCxnSpPr>
          <p:nvPr/>
        </p:nvCxnSpPr>
        <p:spPr>
          <a:xfrm flipV="1">
            <a:off x="5245240" y="2227216"/>
            <a:ext cx="1698888" cy="2213973"/>
          </a:xfrm>
          <a:prstGeom prst="line">
            <a:avLst/>
          </a:prstGeom>
          <a:ln w="28575">
            <a:solidFill>
              <a:srgbClr val="1EB8D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bunch narrow">
            <a:extLst>
              <a:ext uri="{FF2B5EF4-FFF2-40B4-BE49-F238E27FC236}">
                <a16:creationId xmlns:a16="http://schemas.microsoft.com/office/drawing/2014/main" id="{6D4C665D-7B27-FAF7-5A7F-39DACEA66D87}"/>
              </a:ext>
            </a:extLst>
          </p:cNvPr>
          <p:cNvGrpSpPr/>
          <p:nvPr/>
        </p:nvGrpSpPr>
        <p:grpSpPr>
          <a:xfrm>
            <a:off x="6944128" y="1025431"/>
            <a:ext cx="5022899" cy="2403569"/>
            <a:chOff x="6944128" y="1025431"/>
            <a:chExt cx="5022899" cy="2403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BDD3F4-2B0B-551D-13BF-788E36B04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4128" y="1025431"/>
              <a:ext cx="5022899" cy="2403569"/>
            </a:xfrm>
            <a:prstGeom prst="rect">
              <a:avLst/>
            </a:prstGeom>
            <a:ln w="38100">
              <a:solidFill>
                <a:srgbClr val="1EB8D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535BE16-8100-4AD9-9312-C5991E170D5A}"/>
                </a:ext>
              </a:extLst>
            </p:cNvPr>
            <p:cNvSpPr txBox="1"/>
            <p:nvPr/>
          </p:nvSpPr>
          <p:spPr>
            <a:xfrm>
              <a:off x="8254607" y="1727709"/>
              <a:ext cx="120097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300" b="1" dirty="0">
                  <a:solidFill>
                    <a:srgbClr val="1EB8D0"/>
                  </a:solidFill>
                </a:rPr>
                <a:t>σ</a:t>
              </a:r>
              <a:r>
                <a:rPr lang="en-US" sz="2300" b="1" dirty="0">
                  <a:solidFill>
                    <a:srgbClr val="1EB8D0"/>
                  </a:solidFill>
                </a:rPr>
                <a:t> &lt; 60ns</a:t>
              </a:r>
            </a:p>
          </p:txBody>
        </p:sp>
        <p:sp>
          <p:nvSpPr>
            <p:cNvPr id="3" name="ZoneTexte 23">
              <a:extLst>
                <a:ext uri="{FF2B5EF4-FFF2-40B4-BE49-F238E27FC236}">
                  <a16:creationId xmlns:a16="http://schemas.microsoft.com/office/drawing/2014/main" id="{DBC1FB7F-1AA4-FAD2-674B-CFD7F0CE0EC8}"/>
                </a:ext>
              </a:extLst>
            </p:cNvPr>
            <p:cNvSpPr txBox="1"/>
            <p:nvPr/>
          </p:nvSpPr>
          <p:spPr>
            <a:xfrm>
              <a:off x="8221838" y="2027160"/>
              <a:ext cx="1936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1EB8D0"/>
                  </a:solidFill>
                </a:rPr>
                <a:t>(FWHM </a:t>
              </a:r>
              <a:r>
                <a:rPr lang="en-US" sz="2000" dirty="0">
                  <a:solidFill>
                    <a:srgbClr val="1EB8D0"/>
                  </a:solidFill>
                </a:rPr>
                <a:t>&lt; 140ns)</a:t>
              </a:r>
            </a:p>
          </p:txBody>
        </p:sp>
      </p:grp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05694C56-647B-4AFA-A618-6CFEEF398FD8}"/>
              </a:ext>
            </a:extLst>
          </p:cNvPr>
          <p:cNvSpPr/>
          <p:nvPr/>
        </p:nvSpPr>
        <p:spPr>
          <a:xfrm rot="5400000">
            <a:off x="709004" y="1847629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E702278-9CF6-48CB-9B56-19DB56177847}"/>
              </a:ext>
            </a:extLst>
          </p:cNvPr>
          <p:cNvSpPr txBox="1"/>
          <p:nvPr/>
        </p:nvSpPr>
        <p:spPr>
          <a:xfrm>
            <a:off x="1135539" y="1748383"/>
            <a:ext cx="47557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Favor either </a:t>
            </a:r>
            <a:r>
              <a:rPr lang="en-US" sz="2300" dirty="0">
                <a:solidFill>
                  <a:srgbClr val="1EB8D0"/>
                </a:solidFill>
              </a:rPr>
              <a:t>time</a:t>
            </a:r>
            <a:r>
              <a:rPr lang="en-US" sz="2300" dirty="0"/>
              <a:t> or </a:t>
            </a:r>
            <a:r>
              <a:rPr lang="en-US" sz="2300" dirty="0">
                <a:solidFill>
                  <a:srgbClr val="1EB8D0"/>
                </a:solidFill>
              </a:rPr>
              <a:t>energy</a:t>
            </a:r>
            <a:r>
              <a:rPr lang="en-US" sz="2300" dirty="0"/>
              <a:t> dispersion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1D8523F-9405-4200-9214-BA72B374340E}"/>
              </a:ext>
            </a:extLst>
          </p:cNvPr>
          <p:cNvGrpSpPr/>
          <p:nvPr/>
        </p:nvGrpSpPr>
        <p:grpSpPr>
          <a:xfrm>
            <a:off x="10009516" y="166121"/>
            <a:ext cx="1181724" cy="357117"/>
            <a:chOff x="10398868" y="141498"/>
            <a:chExt cx="1181724" cy="35711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FD00F9F-4FA5-4C6F-8051-D1B538CC2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475" y="141498"/>
              <a:ext cx="357117" cy="35711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7E68034-BC9A-4265-AF85-7EC1EA79A65A}"/>
                </a:ext>
              </a:extLst>
            </p:cNvPr>
            <p:cNvSpPr txBox="1"/>
            <p:nvPr/>
          </p:nvSpPr>
          <p:spPr>
            <a:xfrm>
              <a:off x="10398868" y="190375"/>
              <a:ext cx="848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rgbClr val="5386AD"/>
                  </a:solidFill>
                </a:rPr>
                <a:t>made with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FEDEFE0-F896-4EC0-896B-0C7B798A721C}"/>
              </a:ext>
            </a:extLst>
          </p:cNvPr>
          <p:cNvGrpSpPr/>
          <p:nvPr/>
        </p:nvGrpSpPr>
        <p:grpSpPr>
          <a:xfrm>
            <a:off x="11191240" y="166123"/>
            <a:ext cx="791944" cy="357117"/>
            <a:chOff x="9896194" y="152114"/>
            <a:chExt cx="791944" cy="35711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C662DCE-3A6D-49BE-A26F-143CC3DF7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021" y="152114"/>
              <a:ext cx="357117" cy="357117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01568DF-6C44-40E7-B4FA-16C5CD6F4ABE}"/>
                </a:ext>
              </a:extLst>
            </p:cNvPr>
            <p:cNvSpPr txBox="1"/>
            <p:nvPr/>
          </p:nvSpPr>
          <p:spPr>
            <a:xfrm>
              <a:off x="9896194" y="176783"/>
              <a:ext cx="4635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i="1" dirty="0">
                  <a:solidFill>
                    <a:srgbClr val="880000"/>
                  </a:solidFill>
                </a:rPr>
                <a:t>and</a:t>
              </a:r>
            </a:p>
          </p:txBody>
        </p:sp>
      </p:grpSp>
      <p:grpSp>
        <p:nvGrpSpPr>
          <p:cNvPr id="45" name="bunch_large">
            <a:extLst>
              <a:ext uri="{FF2B5EF4-FFF2-40B4-BE49-F238E27FC236}">
                <a16:creationId xmlns:a16="http://schemas.microsoft.com/office/drawing/2014/main" id="{8A051B25-B3ED-D300-5665-D56E934A60A0}"/>
              </a:ext>
            </a:extLst>
          </p:cNvPr>
          <p:cNvGrpSpPr/>
          <p:nvPr/>
        </p:nvGrpSpPr>
        <p:grpSpPr>
          <a:xfrm>
            <a:off x="5004079" y="3823144"/>
            <a:ext cx="6962948" cy="2415692"/>
            <a:chOff x="5004079" y="3823144"/>
            <a:chExt cx="6962948" cy="2415692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9D13F9A-F27E-4098-EAB9-99A84E87FE25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5004079" y="4154848"/>
              <a:ext cx="1940049" cy="876142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8A9C3D6-FF5F-6AA9-DAC1-575C506D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4128" y="3823144"/>
              <a:ext cx="5022899" cy="2415692"/>
            </a:xfrm>
            <a:prstGeom prst="rect">
              <a:avLst/>
            </a:prstGeom>
            <a:ln w="381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1B23F91-9DF5-4006-AC53-AA8B8C1C20BB}"/>
                </a:ext>
              </a:extLst>
            </p:cNvPr>
            <p:cNvSpPr txBox="1"/>
            <p:nvPr/>
          </p:nvSpPr>
          <p:spPr>
            <a:xfrm>
              <a:off x="8397112" y="4584714"/>
              <a:ext cx="135005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300" b="1" dirty="0">
                  <a:solidFill>
                    <a:srgbClr val="CF3820"/>
                  </a:solidFill>
                </a:rPr>
                <a:t>σ</a:t>
              </a:r>
              <a:r>
                <a:rPr lang="en-US" sz="2300" b="1" dirty="0">
                  <a:solidFill>
                    <a:srgbClr val="CF3820"/>
                  </a:solidFill>
                </a:rPr>
                <a:t> &gt; 500ns</a:t>
              </a:r>
            </a:p>
          </p:txBody>
        </p:sp>
        <p:sp>
          <p:nvSpPr>
            <p:cNvPr id="4" name="ZoneTexte 24">
              <a:extLst>
                <a:ext uri="{FF2B5EF4-FFF2-40B4-BE49-F238E27FC236}">
                  <a16:creationId xmlns:a16="http://schemas.microsoft.com/office/drawing/2014/main" id="{DB76D59F-8E24-99A3-CFA1-D7F6181D8825}"/>
                </a:ext>
              </a:extLst>
            </p:cNvPr>
            <p:cNvSpPr txBox="1"/>
            <p:nvPr/>
          </p:nvSpPr>
          <p:spPr>
            <a:xfrm>
              <a:off x="8073814" y="4906260"/>
              <a:ext cx="16834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CF3820"/>
                  </a:solidFill>
                </a:rPr>
                <a:t>(FWHM</a:t>
              </a:r>
              <a:r>
                <a:rPr lang="en-US" sz="2000" dirty="0">
                  <a:solidFill>
                    <a:srgbClr val="CF3820"/>
                  </a:solidFill>
                </a:rPr>
                <a:t> &gt; 1µs)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3B815A2-E950-0C33-E5C3-12F56D87B29B}"/>
              </a:ext>
            </a:extLst>
          </p:cNvPr>
          <p:cNvSpPr txBox="1"/>
          <p:nvPr/>
        </p:nvSpPr>
        <p:spPr>
          <a:xfrm>
            <a:off x="8346716" y="632797"/>
            <a:ext cx="221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111C22"/>
                </a:solidFill>
              </a:rPr>
              <a:t>Ions on MCP detector</a:t>
            </a:r>
          </a:p>
        </p:txBody>
      </p:sp>
    </p:spTree>
    <p:extLst>
      <p:ext uri="{BB962C8B-B14F-4D97-AF65-F5344CB8AC3E}">
        <p14:creationId xmlns:p14="http://schemas.microsoft.com/office/powerpoint/2010/main" val="386403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lot_0">
            <a:extLst>
              <a:ext uri="{FF2B5EF4-FFF2-40B4-BE49-F238E27FC236}">
                <a16:creationId xmlns:a16="http://schemas.microsoft.com/office/drawing/2014/main" id="{4572C83D-F894-4B94-81E9-BA8D33CD3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93" y="495109"/>
            <a:ext cx="5400000" cy="3240000"/>
          </a:xfrm>
          <a:prstGeom prst="rect">
            <a:avLst/>
          </a:prstGeom>
          <a:ln w="38100">
            <a:noFill/>
          </a:ln>
        </p:spPr>
      </p:pic>
      <p:pic>
        <p:nvPicPr>
          <p:cNvPr id="58" name="plot_1">
            <a:extLst>
              <a:ext uri="{FF2B5EF4-FFF2-40B4-BE49-F238E27FC236}">
                <a16:creationId xmlns:a16="http://schemas.microsoft.com/office/drawing/2014/main" id="{C9F71C7C-F580-4E9D-8A5A-71B995D9F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037" y="493005"/>
            <a:ext cx="5400000" cy="3240000"/>
          </a:xfrm>
          <a:prstGeom prst="rect">
            <a:avLst/>
          </a:prstGeom>
        </p:spPr>
      </p:pic>
      <p:pic>
        <p:nvPicPr>
          <p:cNvPr id="60" name="plot_2">
            <a:extLst>
              <a:ext uri="{FF2B5EF4-FFF2-40B4-BE49-F238E27FC236}">
                <a16:creationId xmlns:a16="http://schemas.microsoft.com/office/drawing/2014/main" id="{79BF0D73-A983-422F-871F-C248BB284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33" y="493005"/>
            <a:ext cx="5400000" cy="3240000"/>
          </a:xfrm>
          <a:prstGeom prst="rect">
            <a:avLst/>
          </a:prstGeom>
        </p:spPr>
      </p:pic>
      <p:pic>
        <p:nvPicPr>
          <p:cNvPr id="62" name="plot_3">
            <a:extLst>
              <a:ext uri="{FF2B5EF4-FFF2-40B4-BE49-F238E27FC236}">
                <a16:creationId xmlns:a16="http://schemas.microsoft.com/office/drawing/2014/main" id="{995BD35C-A7E8-430A-9D43-3E2FA2556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49" y="495109"/>
            <a:ext cx="5400000" cy="324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13468DB-06C0-442E-AB4B-B56D7FE62F69}"/>
              </a:ext>
            </a:extLst>
          </p:cNvPr>
          <p:cNvSpPr txBox="1"/>
          <p:nvPr/>
        </p:nvSpPr>
        <p:spPr>
          <a:xfrm>
            <a:off x="101600" y="88815"/>
            <a:ext cx="7363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Energy dispersion measurement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8CD7BD-8DCD-4FBF-A84B-5E4C6A189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1271166" y="4470346"/>
            <a:ext cx="5689600" cy="194988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42DB17B-6E1D-412B-9C24-A7A8B0D1FC35}"/>
              </a:ext>
            </a:extLst>
          </p:cNvPr>
          <p:cNvCxnSpPr>
            <a:cxnSpLocks/>
          </p:cNvCxnSpPr>
          <p:nvPr/>
        </p:nvCxnSpPr>
        <p:spPr>
          <a:xfrm>
            <a:off x="196770" y="5523809"/>
            <a:ext cx="972273" cy="0"/>
          </a:xfrm>
          <a:prstGeom prst="straightConnector1">
            <a:avLst/>
          </a:prstGeom>
          <a:ln w="190500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52E3ECBA-F7D7-4AAD-91A2-A272B9C7D38C}"/>
              </a:ext>
            </a:extLst>
          </p:cNvPr>
          <p:cNvSpPr txBox="1"/>
          <p:nvPr/>
        </p:nvSpPr>
        <p:spPr>
          <a:xfrm>
            <a:off x="1010648" y="1233290"/>
            <a:ext cx="38209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MagneTOF with </a:t>
            </a:r>
            <a:r>
              <a:rPr lang="en-US" sz="2300" b="1" dirty="0">
                <a:solidFill>
                  <a:srgbClr val="1EB8D0"/>
                </a:solidFill>
              </a:rPr>
              <a:t>retarding grid</a:t>
            </a:r>
          </a:p>
        </p:txBody>
      </p:sp>
      <p:sp>
        <p:nvSpPr>
          <p:cNvPr id="24" name="Triangle isocèle 23">
            <a:extLst>
              <a:ext uri="{FF2B5EF4-FFF2-40B4-BE49-F238E27FC236}">
                <a16:creationId xmlns:a16="http://schemas.microsoft.com/office/drawing/2014/main" id="{74E81FEA-7DE2-4C2B-93B0-92565B4B6DE9}"/>
              </a:ext>
            </a:extLst>
          </p:cNvPr>
          <p:cNvSpPr/>
          <p:nvPr/>
        </p:nvSpPr>
        <p:spPr>
          <a:xfrm rot="5400000">
            <a:off x="663455" y="1360652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D10B51D-A76E-4F0F-99EF-40C9507FE3A5}"/>
              </a:ext>
            </a:extLst>
          </p:cNvPr>
          <p:cNvCxnSpPr>
            <a:cxnSpLocks/>
          </p:cNvCxnSpPr>
          <p:nvPr/>
        </p:nvCxnSpPr>
        <p:spPr>
          <a:xfrm>
            <a:off x="7130537" y="5516681"/>
            <a:ext cx="721263" cy="0"/>
          </a:xfrm>
          <a:prstGeom prst="straightConnector1">
            <a:avLst/>
          </a:prstGeom>
          <a:ln w="38100" cmpd="sng">
            <a:solidFill>
              <a:srgbClr val="111C22"/>
            </a:solidFill>
            <a:prstDash val="dash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158E87D1-BBEF-4896-92F7-EB0E492A0284}"/>
              </a:ext>
            </a:extLst>
          </p:cNvPr>
          <p:cNvSpPr txBox="1"/>
          <p:nvPr/>
        </p:nvSpPr>
        <p:spPr>
          <a:xfrm>
            <a:off x="1010648" y="1860854"/>
            <a:ext cx="25667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Scan GRID1 voltage </a:t>
            </a:r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DBC8790D-454D-444E-BAEC-8266DEDAAE2C}"/>
              </a:ext>
            </a:extLst>
          </p:cNvPr>
          <p:cNvSpPr/>
          <p:nvPr/>
        </p:nvSpPr>
        <p:spPr>
          <a:xfrm rot="5400000">
            <a:off x="663455" y="1996448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A749D2-974F-4211-BB89-7DDF4DC6A6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2" b="14372"/>
          <a:stretch/>
        </p:blipFill>
        <p:spPr>
          <a:xfrm rot="16200000" flipH="1">
            <a:off x="9644956" y="3958889"/>
            <a:ext cx="2601786" cy="2320888"/>
          </a:xfrm>
          <a:prstGeom prst="rect">
            <a:avLst/>
          </a:prstGeom>
          <a:ln w="12700">
            <a:solidFill>
              <a:srgbClr val="111C22"/>
            </a:solidFill>
          </a:ln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1BC163E-D35A-4DFE-87F7-672B4061C679}"/>
              </a:ext>
            </a:extLst>
          </p:cNvPr>
          <p:cNvCxnSpPr>
            <a:cxnSpLocks/>
          </p:cNvCxnSpPr>
          <p:nvPr/>
        </p:nvCxnSpPr>
        <p:spPr>
          <a:xfrm>
            <a:off x="8464879" y="4940609"/>
            <a:ext cx="0" cy="1152144"/>
          </a:xfrm>
          <a:prstGeom prst="line">
            <a:avLst/>
          </a:prstGeom>
          <a:ln w="19050">
            <a:solidFill>
              <a:srgbClr val="111C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128E68E-FFDE-4669-887D-81470FF85AAC}"/>
              </a:ext>
            </a:extLst>
          </p:cNvPr>
          <p:cNvSpPr/>
          <p:nvPr/>
        </p:nvSpPr>
        <p:spPr>
          <a:xfrm>
            <a:off x="8708591" y="5050337"/>
            <a:ext cx="780913" cy="932688"/>
          </a:xfrm>
          <a:prstGeom prst="rect">
            <a:avLst/>
          </a:prstGeom>
          <a:solidFill>
            <a:srgbClr val="1EB8D0"/>
          </a:solidFill>
          <a:ln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3781221-5463-40BB-9C60-652758B9A74F}"/>
              </a:ext>
            </a:extLst>
          </p:cNvPr>
          <p:cNvCxnSpPr>
            <a:cxnSpLocks/>
          </p:cNvCxnSpPr>
          <p:nvPr/>
        </p:nvCxnSpPr>
        <p:spPr>
          <a:xfrm>
            <a:off x="8275903" y="4946705"/>
            <a:ext cx="0" cy="1106623"/>
          </a:xfrm>
          <a:prstGeom prst="line">
            <a:avLst/>
          </a:prstGeom>
          <a:ln w="19050">
            <a:solidFill>
              <a:srgbClr val="111C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E9D9323-1B0C-423B-B69F-B46298D4A42B}"/>
              </a:ext>
            </a:extLst>
          </p:cNvPr>
          <p:cNvCxnSpPr>
            <a:cxnSpLocks/>
          </p:cNvCxnSpPr>
          <p:nvPr/>
        </p:nvCxnSpPr>
        <p:spPr>
          <a:xfrm>
            <a:off x="8086927" y="4940609"/>
            <a:ext cx="0" cy="1152144"/>
          </a:xfrm>
          <a:prstGeom prst="line">
            <a:avLst/>
          </a:prstGeom>
          <a:ln w="19050">
            <a:solidFill>
              <a:srgbClr val="111C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6F4E0CE-E996-4325-9AC6-38E9129B2C4B}"/>
              </a:ext>
            </a:extLst>
          </p:cNvPr>
          <p:cNvCxnSpPr>
            <a:cxnSpLocks/>
          </p:cNvCxnSpPr>
          <p:nvPr/>
        </p:nvCxnSpPr>
        <p:spPr>
          <a:xfrm>
            <a:off x="7931701" y="4835621"/>
            <a:ext cx="149980" cy="169195"/>
          </a:xfrm>
          <a:prstGeom prst="line">
            <a:avLst/>
          </a:prstGeom>
          <a:ln>
            <a:solidFill>
              <a:srgbClr val="111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DFFDF63-A752-4855-908E-F5F256212019}"/>
              </a:ext>
            </a:extLst>
          </p:cNvPr>
          <p:cNvSpPr txBox="1"/>
          <p:nvPr/>
        </p:nvSpPr>
        <p:spPr>
          <a:xfrm>
            <a:off x="7464641" y="452490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GND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97DD8A7-6B8D-469B-BB90-5137B600D074}"/>
              </a:ext>
            </a:extLst>
          </p:cNvPr>
          <p:cNvSpPr txBox="1"/>
          <p:nvPr/>
        </p:nvSpPr>
        <p:spPr>
          <a:xfrm>
            <a:off x="7867729" y="422912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Grid1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5BC27777-E338-425B-8186-0195B2B4B91F}"/>
              </a:ext>
            </a:extLst>
          </p:cNvPr>
          <p:cNvCxnSpPr>
            <a:cxnSpLocks/>
            <a:stCxn id="42" idx="2"/>
          </p:cNvCxnSpPr>
          <p:nvPr/>
        </p:nvCxnSpPr>
        <p:spPr>
          <a:xfrm>
            <a:off x="8218947" y="4598461"/>
            <a:ext cx="56956" cy="342148"/>
          </a:xfrm>
          <a:prstGeom prst="line">
            <a:avLst/>
          </a:prstGeom>
          <a:ln>
            <a:solidFill>
              <a:srgbClr val="111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E74E6DCF-B584-411C-ADD4-9FB453677B52}"/>
              </a:ext>
            </a:extLst>
          </p:cNvPr>
          <p:cNvSpPr txBox="1"/>
          <p:nvPr/>
        </p:nvSpPr>
        <p:spPr>
          <a:xfrm>
            <a:off x="8366078" y="4455461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Grid2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DFD057CA-BEB4-4B34-A9C2-9E66BF069FC0}"/>
              </a:ext>
            </a:extLst>
          </p:cNvPr>
          <p:cNvCxnSpPr>
            <a:cxnSpLocks/>
          </p:cNvCxnSpPr>
          <p:nvPr/>
        </p:nvCxnSpPr>
        <p:spPr>
          <a:xfrm flipH="1">
            <a:off x="8460936" y="4769535"/>
            <a:ext cx="109229" cy="235281"/>
          </a:xfrm>
          <a:prstGeom prst="line">
            <a:avLst/>
          </a:prstGeom>
          <a:ln>
            <a:solidFill>
              <a:srgbClr val="111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7C7A5B39-469C-43D7-89A5-08F396E4A7C6}"/>
              </a:ext>
            </a:extLst>
          </p:cNvPr>
          <p:cNvSpPr txBox="1"/>
          <p:nvPr/>
        </p:nvSpPr>
        <p:spPr>
          <a:xfrm>
            <a:off x="8544166" y="4718815"/>
            <a:ext cx="120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1EB8D0"/>
                </a:solidFill>
              </a:rPr>
              <a:t>MagneTOF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765AC72-C2F9-4806-B016-DCD61B802212}"/>
              </a:ext>
            </a:extLst>
          </p:cNvPr>
          <p:cNvSpPr/>
          <p:nvPr/>
        </p:nvSpPr>
        <p:spPr>
          <a:xfrm>
            <a:off x="1809604" y="2437057"/>
            <a:ext cx="2584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Counts vs Grid Voltage </a:t>
            </a:r>
          </a:p>
        </p:txBody>
      </p:sp>
      <p:sp>
        <p:nvSpPr>
          <p:cNvPr id="65" name="Flèche : droite 64">
            <a:extLst>
              <a:ext uri="{FF2B5EF4-FFF2-40B4-BE49-F238E27FC236}">
                <a16:creationId xmlns:a16="http://schemas.microsoft.com/office/drawing/2014/main" id="{C2C44AF2-1652-476B-BE0A-4ABCBAC7D982}"/>
              </a:ext>
            </a:extLst>
          </p:cNvPr>
          <p:cNvSpPr/>
          <p:nvPr/>
        </p:nvSpPr>
        <p:spPr>
          <a:xfrm>
            <a:off x="1223188" y="2544901"/>
            <a:ext cx="577672" cy="191805"/>
          </a:xfrm>
          <a:prstGeom prst="rightArrow">
            <a:avLst/>
          </a:prstGeom>
          <a:solidFill>
            <a:srgbClr val="1EB8D0"/>
          </a:solidFill>
          <a:ln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C2B3DEC-6F32-4FC8-8875-15189E164BCE}"/>
                  </a:ext>
                </a:extLst>
              </p:cNvPr>
              <p:cNvSpPr/>
              <p:nvPr/>
            </p:nvSpPr>
            <p:spPr>
              <a:xfrm>
                <a:off x="1809604" y="2904548"/>
                <a:ext cx="41799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Derivative (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000" dirty="0"/>
                  <a:t>point to point difference)</a:t>
                </a: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C2B3DEC-6F32-4FC8-8875-15189E164B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604" y="2904548"/>
                <a:ext cx="4179990" cy="400110"/>
              </a:xfrm>
              <a:prstGeom prst="rect">
                <a:avLst/>
              </a:prstGeom>
              <a:blipFill>
                <a:blip r:embed="rId8"/>
                <a:stretch>
                  <a:fillRect l="-1603" t="-7576" r="-875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Flèche : droite 66">
            <a:extLst>
              <a:ext uri="{FF2B5EF4-FFF2-40B4-BE49-F238E27FC236}">
                <a16:creationId xmlns:a16="http://schemas.microsoft.com/office/drawing/2014/main" id="{38C359A5-0BAE-4C83-BAD9-3649096B948C}"/>
              </a:ext>
            </a:extLst>
          </p:cNvPr>
          <p:cNvSpPr/>
          <p:nvPr/>
        </p:nvSpPr>
        <p:spPr>
          <a:xfrm>
            <a:off x="1223188" y="3004999"/>
            <a:ext cx="577672" cy="191805"/>
          </a:xfrm>
          <a:prstGeom prst="rightArrow">
            <a:avLst/>
          </a:prstGeom>
          <a:solidFill>
            <a:srgbClr val="1EB8D0"/>
          </a:solidFill>
          <a:ln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4E9CA4D-FE13-4670-A1DC-045FA76C9DDF}"/>
              </a:ext>
            </a:extLst>
          </p:cNvPr>
          <p:cNvSpPr/>
          <p:nvPr/>
        </p:nvSpPr>
        <p:spPr>
          <a:xfrm>
            <a:off x="1809604" y="3367204"/>
            <a:ext cx="1446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Gaussian Fit</a:t>
            </a:r>
            <a:endParaRPr lang="en-US" sz="2000" dirty="0"/>
          </a:p>
        </p:txBody>
      </p:sp>
      <p:sp>
        <p:nvSpPr>
          <p:cNvPr id="69" name="Flèche : droite 68">
            <a:extLst>
              <a:ext uri="{FF2B5EF4-FFF2-40B4-BE49-F238E27FC236}">
                <a16:creationId xmlns:a16="http://schemas.microsoft.com/office/drawing/2014/main" id="{9983AC22-B077-43B4-85ED-31F449665E17}"/>
              </a:ext>
            </a:extLst>
          </p:cNvPr>
          <p:cNvSpPr/>
          <p:nvPr/>
        </p:nvSpPr>
        <p:spPr>
          <a:xfrm>
            <a:off x="1223188" y="3471357"/>
            <a:ext cx="577672" cy="191805"/>
          </a:xfrm>
          <a:prstGeom prst="rightArrow">
            <a:avLst/>
          </a:prstGeom>
          <a:solidFill>
            <a:srgbClr val="1EB8D0"/>
          </a:solidFill>
          <a:ln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COUNTS">
            <a:extLst>
              <a:ext uri="{FF2B5EF4-FFF2-40B4-BE49-F238E27FC236}">
                <a16:creationId xmlns:a16="http://schemas.microsoft.com/office/drawing/2014/main" id="{3C14FFA4-423F-4920-B660-B7A79F07EE2F}"/>
              </a:ext>
            </a:extLst>
          </p:cNvPr>
          <p:cNvSpPr txBox="1"/>
          <p:nvPr/>
        </p:nvSpPr>
        <p:spPr>
          <a:xfrm rot="16200000">
            <a:off x="6287805" y="2937491"/>
            <a:ext cx="122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EB8D0"/>
                </a:solidFill>
              </a:rPr>
              <a:t>COUNTS -&gt;</a:t>
            </a:r>
          </a:p>
        </p:txBody>
      </p:sp>
      <p:sp>
        <p:nvSpPr>
          <p:cNvPr id="71" name="VOLTAGE">
            <a:extLst>
              <a:ext uri="{FF2B5EF4-FFF2-40B4-BE49-F238E27FC236}">
                <a16:creationId xmlns:a16="http://schemas.microsoft.com/office/drawing/2014/main" id="{6FE631A1-1A18-47AB-A682-8470623A35A3}"/>
              </a:ext>
            </a:extLst>
          </p:cNvPr>
          <p:cNvSpPr txBox="1"/>
          <p:nvPr/>
        </p:nvSpPr>
        <p:spPr>
          <a:xfrm>
            <a:off x="7051270" y="3598829"/>
            <a:ext cx="128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EB8D0"/>
                </a:solidFill>
              </a:rPr>
              <a:t>VOLTAGE -&gt;</a:t>
            </a:r>
          </a:p>
        </p:txBody>
      </p:sp>
      <p:grpSp>
        <p:nvGrpSpPr>
          <p:cNvPr id="3" name="Groupe 21">
            <a:extLst>
              <a:ext uri="{FF2B5EF4-FFF2-40B4-BE49-F238E27FC236}">
                <a16:creationId xmlns:a16="http://schemas.microsoft.com/office/drawing/2014/main" id="{4B35CAAA-8191-39FB-E92F-68885B975B5B}"/>
              </a:ext>
            </a:extLst>
          </p:cNvPr>
          <p:cNvGrpSpPr/>
          <p:nvPr/>
        </p:nvGrpSpPr>
        <p:grpSpPr>
          <a:xfrm>
            <a:off x="10782002" y="134836"/>
            <a:ext cx="1301699" cy="357117"/>
            <a:chOff x="9386439" y="152114"/>
            <a:chExt cx="1301699" cy="357117"/>
          </a:xfrm>
        </p:grpSpPr>
        <p:pic>
          <p:nvPicPr>
            <p:cNvPr id="7" name="Image 22">
              <a:extLst>
                <a:ext uri="{FF2B5EF4-FFF2-40B4-BE49-F238E27FC236}">
                  <a16:creationId xmlns:a16="http://schemas.microsoft.com/office/drawing/2014/main" id="{27D31D9B-95A5-3E38-57AF-A3C16EB9F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021" y="152114"/>
              <a:ext cx="357117" cy="357117"/>
            </a:xfrm>
            <a:prstGeom prst="rect">
              <a:avLst/>
            </a:prstGeom>
          </p:spPr>
        </p:pic>
        <p:sp>
          <p:nvSpPr>
            <p:cNvPr id="9" name="ZoneTexte 27">
              <a:extLst>
                <a:ext uri="{FF2B5EF4-FFF2-40B4-BE49-F238E27FC236}">
                  <a16:creationId xmlns:a16="http://schemas.microsoft.com/office/drawing/2014/main" id="{30A538AF-B499-A186-5341-0787051EA7E9}"/>
                </a:ext>
              </a:extLst>
            </p:cNvPr>
            <p:cNvSpPr txBox="1"/>
            <p:nvPr/>
          </p:nvSpPr>
          <p:spPr>
            <a:xfrm>
              <a:off x="9386439" y="176783"/>
              <a:ext cx="9733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i="1" dirty="0">
                  <a:solidFill>
                    <a:srgbClr val="880000"/>
                  </a:solidFill>
                </a:rPr>
                <a:t>Made 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112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63" grpId="0"/>
      <p:bldP spid="65" grpId="0" animBg="1"/>
      <p:bldP spid="66" grpId="0"/>
      <p:bldP spid="67" grpId="0" animBg="1"/>
      <p:bldP spid="68" grpId="0"/>
      <p:bldP spid="69" grpId="0" animBg="1"/>
      <p:bldP spid="70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315FFE-E2B7-3F4E-B471-2ABC2CBF7702}"/>
              </a:ext>
            </a:extLst>
          </p:cNvPr>
          <p:cNvSpPr txBox="1"/>
          <p:nvPr/>
        </p:nvSpPr>
        <p:spPr>
          <a:xfrm>
            <a:off x="-502922" y="213544"/>
            <a:ext cx="1319784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0" dirty="0">
                <a:solidFill>
                  <a:srgbClr val="1EB8D0"/>
                </a:solidFill>
              </a:rPr>
              <a:t>(    </a:t>
            </a:r>
            <a:r>
              <a:rPr lang="en-US" sz="35000" dirty="0">
                <a:solidFill>
                  <a:srgbClr val="1EB8D0"/>
                </a:solidFill>
              </a:rPr>
              <a:t> </a:t>
            </a:r>
            <a:r>
              <a:rPr lang="en-US" sz="42000" dirty="0">
                <a:solidFill>
                  <a:srgbClr val="1EB8D0"/>
                </a:solidFill>
              </a:rPr>
              <a:t>   )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5BEEB9D1-B3B0-0114-53D6-54B337BA6537}"/>
              </a:ext>
            </a:extLst>
          </p:cNvPr>
          <p:cNvSpPr txBox="1"/>
          <p:nvPr/>
        </p:nvSpPr>
        <p:spPr>
          <a:xfrm>
            <a:off x="83782" y="466872"/>
            <a:ext cx="92513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Energy dispersion measurements: </a:t>
            </a:r>
            <a:r>
              <a:rPr lang="en-US" sz="4200" b="1" dirty="0">
                <a:solidFill>
                  <a:srgbClr val="C00000"/>
                </a:solidFill>
                <a:latin typeface="Calibri" panose="020F0502020204030204" pitchFamily="34" charset="0"/>
              </a:rPr>
              <a:t>GRID2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AC0DD-9F34-6AFF-3108-686C1F4EB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t="-3627" r="-711" b="-4101"/>
          <a:stretch>
            <a:fillRect/>
          </a:stretch>
        </p:blipFill>
        <p:spPr>
          <a:xfrm>
            <a:off x="1225482" y="1937847"/>
            <a:ext cx="9741036" cy="3881061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6DB79D-2A82-01D9-56F1-69266B750453}"/>
              </a:ext>
            </a:extLst>
          </p:cNvPr>
          <p:cNvSpPr txBox="1"/>
          <p:nvPr/>
        </p:nvSpPr>
        <p:spPr>
          <a:xfrm>
            <a:off x="1470334" y="1462781"/>
            <a:ext cx="6277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noProof="0" dirty="0"/>
              <a:t>NB:</a:t>
            </a:r>
            <a:r>
              <a:rPr lang="en-US" sz="2000" i="1" noProof="0" dirty="0"/>
              <a:t> GRID2 is used to limit “micro-lensing” effects on GRID1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64A9C1-2278-D432-04C4-B2ABE11866CB}"/>
              </a:ext>
            </a:extLst>
          </p:cNvPr>
          <p:cNvGrpSpPr/>
          <p:nvPr/>
        </p:nvGrpSpPr>
        <p:grpSpPr>
          <a:xfrm>
            <a:off x="10637089" y="88843"/>
            <a:ext cx="1618120" cy="1373938"/>
            <a:chOff x="8086927" y="4718815"/>
            <a:chExt cx="1618120" cy="1373938"/>
          </a:xfrm>
        </p:grpSpPr>
        <p:cxnSp>
          <p:nvCxnSpPr>
            <p:cNvPr id="8" name="Connecteur droit 25">
              <a:extLst>
                <a:ext uri="{FF2B5EF4-FFF2-40B4-BE49-F238E27FC236}">
                  <a16:creationId xmlns:a16="http://schemas.microsoft.com/office/drawing/2014/main" id="{733A64FC-39CE-7E9D-62E1-D26F6A168980}"/>
                </a:ext>
              </a:extLst>
            </p:cNvPr>
            <p:cNvCxnSpPr>
              <a:cxnSpLocks/>
            </p:cNvCxnSpPr>
            <p:nvPr/>
          </p:nvCxnSpPr>
          <p:spPr>
            <a:xfrm>
              <a:off x="8464879" y="4940609"/>
              <a:ext cx="0" cy="1152144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6126AF-695F-B015-8219-7D8EB67A1FE8}"/>
                </a:ext>
              </a:extLst>
            </p:cNvPr>
            <p:cNvSpPr/>
            <p:nvPr/>
          </p:nvSpPr>
          <p:spPr>
            <a:xfrm>
              <a:off x="8708591" y="5050337"/>
              <a:ext cx="780913" cy="932688"/>
            </a:xfrm>
            <a:prstGeom prst="rect">
              <a:avLst/>
            </a:prstGeom>
            <a:solidFill>
              <a:srgbClr val="1EB8D0"/>
            </a:solidFill>
            <a:ln>
              <a:solidFill>
                <a:srgbClr val="111C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32">
              <a:extLst>
                <a:ext uri="{FF2B5EF4-FFF2-40B4-BE49-F238E27FC236}">
                  <a16:creationId xmlns:a16="http://schemas.microsoft.com/office/drawing/2014/main" id="{57800BE5-1049-15B2-F1B4-49921AB62D9B}"/>
                </a:ext>
              </a:extLst>
            </p:cNvPr>
            <p:cNvCxnSpPr>
              <a:cxnSpLocks/>
            </p:cNvCxnSpPr>
            <p:nvPr/>
          </p:nvCxnSpPr>
          <p:spPr>
            <a:xfrm>
              <a:off x="8275903" y="4946705"/>
              <a:ext cx="0" cy="1106623"/>
            </a:xfrm>
            <a:prstGeom prst="line">
              <a:avLst/>
            </a:prstGeom>
            <a:ln w="19050">
              <a:solidFill>
                <a:srgbClr val="111C2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33">
              <a:extLst>
                <a:ext uri="{FF2B5EF4-FFF2-40B4-BE49-F238E27FC236}">
                  <a16:creationId xmlns:a16="http://schemas.microsoft.com/office/drawing/2014/main" id="{435A5863-B5CE-144C-977C-21B8F75CF397}"/>
                </a:ext>
              </a:extLst>
            </p:cNvPr>
            <p:cNvCxnSpPr>
              <a:cxnSpLocks/>
            </p:cNvCxnSpPr>
            <p:nvPr/>
          </p:nvCxnSpPr>
          <p:spPr>
            <a:xfrm>
              <a:off x="8086927" y="4940609"/>
              <a:ext cx="0" cy="1152144"/>
            </a:xfrm>
            <a:prstGeom prst="line">
              <a:avLst/>
            </a:prstGeom>
            <a:ln w="19050">
              <a:solidFill>
                <a:srgbClr val="111C2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50">
              <a:extLst>
                <a:ext uri="{FF2B5EF4-FFF2-40B4-BE49-F238E27FC236}">
                  <a16:creationId xmlns:a16="http://schemas.microsoft.com/office/drawing/2014/main" id="{E7014F77-2FC3-F792-2002-608101A8E24C}"/>
                </a:ext>
              </a:extLst>
            </p:cNvPr>
            <p:cNvSpPr txBox="1"/>
            <p:nvPr/>
          </p:nvSpPr>
          <p:spPr>
            <a:xfrm>
              <a:off x="8502602" y="4718815"/>
              <a:ext cx="1202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1EB8D0"/>
                  </a:solidFill>
                </a:rPr>
                <a:t>MagneTOF</a:t>
              </a:r>
            </a:p>
          </p:txBody>
        </p:sp>
      </p:grpSp>
      <p:sp>
        <p:nvSpPr>
          <p:cNvPr id="14" name="ZoneTexte 2">
            <a:extLst>
              <a:ext uri="{FF2B5EF4-FFF2-40B4-BE49-F238E27FC236}">
                <a16:creationId xmlns:a16="http://schemas.microsoft.com/office/drawing/2014/main" id="{8B6322EB-7A94-C7D0-E937-2C9140A13FC6}"/>
              </a:ext>
            </a:extLst>
          </p:cNvPr>
          <p:cNvSpPr txBox="1"/>
          <p:nvPr/>
        </p:nvSpPr>
        <p:spPr>
          <a:xfrm>
            <a:off x="83782" y="99528"/>
            <a:ext cx="1743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1EB8D0"/>
                </a:solidFill>
                <a:latin typeface="Calibri" panose="020F0502020204030204" pitchFamily="34" charset="0"/>
              </a:rPr>
              <a:t>Remark…</a:t>
            </a:r>
            <a:endParaRPr lang="en-US" sz="3200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56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easure w CF">
            <a:extLst>
              <a:ext uri="{FF2B5EF4-FFF2-40B4-BE49-F238E27FC236}">
                <a16:creationId xmlns:a16="http://schemas.microsoft.com/office/drawing/2014/main" id="{5FD7F563-B184-41CF-9F17-37603ED7C8A5}"/>
              </a:ext>
            </a:extLst>
          </p:cNvPr>
          <p:cNvSpPr txBox="1"/>
          <p:nvPr/>
        </p:nvSpPr>
        <p:spPr>
          <a:xfrm>
            <a:off x="1010648" y="2725907"/>
            <a:ext cx="568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solidFill>
                  <a:srgbClr val="C00000"/>
                </a:solidFill>
              </a:rPr>
              <a:t>                                     </a:t>
            </a:r>
            <a:r>
              <a:rPr lang="en-US" sz="2300" dirty="0"/>
              <a:t>and </a:t>
            </a:r>
            <a:r>
              <a:rPr lang="en-US" sz="2300" b="1" dirty="0">
                <a:solidFill>
                  <a:srgbClr val="1EB8D0"/>
                </a:solidFill>
              </a:rPr>
              <a:t>measure with the</a:t>
            </a:r>
          </a:p>
          <a:p>
            <a:r>
              <a:rPr lang="en-US" sz="2300" b="1" dirty="0">
                <a:solidFill>
                  <a:srgbClr val="1EB8D0"/>
                </a:solidFill>
              </a:rPr>
              <a:t>Faraday Cup </a:t>
            </a:r>
            <a:r>
              <a:rPr lang="en-US" sz="2300" dirty="0"/>
              <a:t>downstream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B984D05-3E9A-4BD6-9B30-7371C4A8294C}"/>
              </a:ext>
            </a:extLst>
          </p:cNvPr>
          <p:cNvSpPr txBox="1"/>
          <p:nvPr/>
        </p:nvSpPr>
        <p:spPr>
          <a:xfrm>
            <a:off x="101600" y="88815"/>
            <a:ext cx="91039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>
                <a:solidFill>
                  <a:srgbClr val="1EB8D0"/>
                </a:solidFill>
                <a:latin typeface="Calibri" panose="020F0502020204030204" pitchFamily="34" charset="0"/>
              </a:rPr>
              <a:t>Energy dispersion measurement : Issues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9D17A4-741D-4708-A788-C89D52E809AD}"/>
              </a:ext>
            </a:extLst>
          </p:cNvPr>
          <p:cNvSpPr txBox="1"/>
          <p:nvPr/>
        </p:nvSpPr>
        <p:spPr>
          <a:xfrm>
            <a:off x="1010648" y="1233290"/>
            <a:ext cx="52691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Difficulties with MagneTOF measurements</a:t>
            </a:r>
            <a:endParaRPr lang="en-US" sz="2300" b="1" dirty="0">
              <a:solidFill>
                <a:srgbClr val="1EB8D0"/>
              </a:solidFill>
            </a:endParaRPr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338013EF-AE60-4D71-81A2-FD66B13B8975}"/>
              </a:ext>
            </a:extLst>
          </p:cNvPr>
          <p:cNvSpPr/>
          <p:nvPr/>
        </p:nvSpPr>
        <p:spPr>
          <a:xfrm rot="5400000">
            <a:off x="663455" y="1360652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E20B94D-150A-44D4-A246-6C2AE65433FD}"/>
                  </a:ext>
                </a:extLst>
              </p:cNvPr>
              <p:cNvSpPr txBox="1"/>
              <p:nvPr/>
            </p:nvSpPr>
            <p:spPr>
              <a:xfrm>
                <a:off x="1010648" y="1950234"/>
                <a:ext cx="5903283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/>
                  <a:t>Get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1EB8D0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300" b="1">
                    <a:solidFill>
                      <a:srgbClr val="1EB8D0"/>
                    </a:solidFill>
                  </a:rPr>
                  <a:t>20 eV </a:t>
                </a:r>
                <a:r>
                  <a:rPr lang="en-US" sz="2300"/>
                  <a:t>energy dispersion for any settings…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E20B94D-150A-44D4-A246-6C2AE6543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648" y="1950234"/>
                <a:ext cx="5903283" cy="453137"/>
              </a:xfrm>
              <a:prstGeom prst="rect">
                <a:avLst/>
              </a:prstGeom>
              <a:blipFill>
                <a:blip r:embed="rId2"/>
                <a:stretch>
                  <a:fillRect l="-1550" t="-9459" r="-310" b="-29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D7E429F4-802F-4EE4-A1E7-FA984FF1768E}"/>
              </a:ext>
            </a:extLst>
          </p:cNvPr>
          <p:cNvSpPr/>
          <p:nvPr/>
        </p:nvSpPr>
        <p:spPr>
          <a:xfrm rot="5400000">
            <a:off x="663455" y="2077596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D72EE6-0EBC-4DE5-97BF-09CFBFA815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1271166" y="4470346"/>
            <a:ext cx="5689600" cy="194988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1A0E86F-22CB-4E28-B2F1-60F032BCFDA3}"/>
              </a:ext>
            </a:extLst>
          </p:cNvPr>
          <p:cNvCxnSpPr>
            <a:cxnSpLocks/>
          </p:cNvCxnSpPr>
          <p:nvPr/>
        </p:nvCxnSpPr>
        <p:spPr>
          <a:xfrm>
            <a:off x="196770" y="5523809"/>
            <a:ext cx="972273" cy="0"/>
          </a:xfrm>
          <a:prstGeom prst="straightConnector1">
            <a:avLst/>
          </a:prstGeom>
          <a:ln w="190500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534E860-9B1F-44B2-96E1-EA9518D91E0E}"/>
              </a:ext>
            </a:extLst>
          </p:cNvPr>
          <p:cNvCxnSpPr>
            <a:cxnSpLocks/>
          </p:cNvCxnSpPr>
          <p:nvPr/>
        </p:nvCxnSpPr>
        <p:spPr>
          <a:xfrm>
            <a:off x="7130537" y="5516681"/>
            <a:ext cx="721263" cy="0"/>
          </a:xfrm>
          <a:prstGeom prst="straightConnector1">
            <a:avLst/>
          </a:prstGeom>
          <a:ln w="38100" cmpd="sng">
            <a:solidFill>
              <a:srgbClr val="111C22"/>
            </a:solidFill>
            <a:prstDash val="dash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4669B2C-23B3-448D-89A0-1CECDD4D29C2}"/>
              </a:ext>
            </a:extLst>
          </p:cNvPr>
          <p:cNvCxnSpPr>
            <a:cxnSpLocks/>
          </p:cNvCxnSpPr>
          <p:nvPr/>
        </p:nvCxnSpPr>
        <p:spPr>
          <a:xfrm>
            <a:off x="8464879" y="4940609"/>
            <a:ext cx="0" cy="1152144"/>
          </a:xfrm>
          <a:prstGeom prst="line">
            <a:avLst/>
          </a:prstGeom>
          <a:ln w="19050">
            <a:solidFill>
              <a:srgbClr val="111C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1253E39-5103-4B55-A1B9-DF39A6A595BD}"/>
              </a:ext>
            </a:extLst>
          </p:cNvPr>
          <p:cNvSpPr/>
          <p:nvPr/>
        </p:nvSpPr>
        <p:spPr>
          <a:xfrm>
            <a:off x="8708591" y="5050337"/>
            <a:ext cx="780913" cy="932688"/>
          </a:xfrm>
          <a:prstGeom prst="rect">
            <a:avLst/>
          </a:prstGeom>
          <a:solidFill>
            <a:srgbClr val="1EB8D0"/>
          </a:solidFill>
          <a:ln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202F4CD-90D5-4A51-B96F-68443FF9B1C3}"/>
              </a:ext>
            </a:extLst>
          </p:cNvPr>
          <p:cNvCxnSpPr>
            <a:cxnSpLocks/>
          </p:cNvCxnSpPr>
          <p:nvPr/>
        </p:nvCxnSpPr>
        <p:spPr>
          <a:xfrm>
            <a:off x="8275903" y="4946705"/>
            <a:ext cx="0" cy="1106623"/>
          </a:xfrm>
          <a:prstGeom prst="line">
            <a:avLst/>
          </a:prstGeom>
          <a:ln w="19050">
            <a:solidFill>
              <a:srgbClr val="111C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3D40BB8-89D9-49BE-B992-9C504425BF4F}"/>
              </a:ext>
            </a:extLst>
          </p:cNvPr>
          <p:cNvCxnSpPr>
            <a:cxnSpLocks/>
          </p:cNvCxnSpPr>
          <p:nvPr/>
        </p:nvCxnSpPr>
        <p:spPr>
          <a:xfrm>
            <a:off x="8086927" y="4940609"/>
            <a:ext cx="0" cy="1152144"/>
          </a:xfrm>
          <a:prstGeom prst="line">
            <a:avLst/>
          </a:prstGeom>
          <a:ln w="19050">
            <a:solidFill>
              <a:srgbClr val="111C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7953CB9-B043-40F6-9E01-6A41B9D4D42E}"/>
              </a:ext>
            </a:extLst>
          </p:cNvPr>
          <p:cNvCxnSpPr>
            <a:cxnSpLocks/>
          </p:cNvCxnSpPr>
          <p:nvPr/>
        </p:nvCxnSpPr>
        <p:spPr>
          <a:xfrm>
            <a:off x="7931701" y="4835621"/>
            <a:ext cx="149980" cy="169195"/>
          </a:xfrm>
          <a:prstGeom prst="line">
            <a:avLst/>
          </a:prstGeom>
          <a:ln>
            <a:solidFill>
              <a:srgbClr val="111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2B919DA-DCC7-45BB-A301-33239C23AF1C}"/>
              </a:ext>
            </a:extLst>
          </p:cNvPr>
          <p:cNvSpPr txBox="1"/>
          <p:nvPr/>
        </p:nvSpPr>
        <p:spPr>
          <a:xfrm>
            <a:off x="7464641" y="452490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GND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0DA2972-FC7B-4947-888F-6EDF52C7D071}"/>
              </a:ext>
            </a:extLst>
          </p:cNvPr>
          <p:cNvSpPr txBox="1"/>
          <p:nvPr/>
        </p:nvSpPr>
        <p:spPr>
          <a:xfrm>
            <a:off x="7867729" y="422912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Grid1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FAE2AB6-0690-4C30-AA74-C37B9080B885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8218947" y="4598461"/>
            <a:ext cx="56956" cy="342148"/>
          </a:xfrm>
          <a:prstGeom prst="line">
            <a:avLst/>
          </a:prstGeom>
          <a:ln>
            <a:solidFill>
              <a:srgbClr val="111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C66BA97D-7407-4794-8BFA-7146C1FD9175}"/>
              </a:ext>
            </a:extLst>
          </p:cNvPr>
          <p:cNvSpPr txBox="1"/>
          <p:nvPr/>
        </p:nvSpPr>
        <p:spPr>
          <a:xfrm>
            <a:off x="8366078" y="4455461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Grid2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7ACA1E9-C257-485A-8C9E-4E5C2278A9B5}"/>
              </a:ext>
            </a:extLst>
          </p:cNvPr>
          <p:cNvCxnSpPr>
            <a:cxnSpLocks/>
          </p:cNvCxnSpPr>
          <p:nvPr/>
        </p:nvCxnSpPr>
        <p:spPr>
          <a:xfrm flipH="1">
            <a:off x="8460936" y="4769535"/>
            <a:ext cx="109229" cy="235281"/>
          </a:xfrm>
          <a:prstGeom prst="line">
            <a:avLst/>
          </a:prstGeom>
          <a:ln>
            <a:solidFill>
              <a:srgbClr val="111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CB7C8F63-2DB6-49D6-B1CD-618D21BBF33C}"/>
              </a:ext>
            </a:extLst>
          </p:cNvPr>
          <p:cNvSpPr txBox="1"/>
          <p:nvPr/>
        </p:nvSpPr>
        <p:spPr>
          <a:xfrm>
            <a:off x="8544166" y="4718815"/>
            <a:ext cx="120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B8D0"/>
                </a:solidFill>
              </a:rPr>
              <a:t>MagneTOF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0640E-B9FC-45EA-BE07-0A3B5CB65B8D}"/>
              </a:ext>
            </a:extLst>
          </p:cNvPr>
          <p:cNvSpPr/>
          <p:nvPr/>
        </p:nvSpPr>
        <p:spPr>
          <a:xfrm>
            <a:off x="11015901" y="4923943"/>
            <a:ext cx="335279" cy="1152145"/>
          </a:xfrm>
          <a:prstGeom prst="rect">
            <a:avLst/>
          </a:prstGeom>
          <a:solidFill>
            <a:srgbClr val="111C22"/>
          </a:solidFill>
          <a:ln>
            <a:solidFill>
              <a:srgbClr val="1EB8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A2D1D7A-E5DA-47C5-A5EE-9109CF914D9F}"/>
              </a:ext>
            </a:extLst>
          </p:cNvPr>
          <p:cNvSpPr txBox="1"/>
          <p:nvPr/>
        </p:nvSpPr>
        <p:spPr>
          <a:xfrm>
            <a:off x="10516947" y="4550886"/>
            <a:ext cx="133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11C22"/>
                </a:solidFill>
              </a:rPr>
              <a:t>Faraday Cup</a:t>
            </a:r>
          </a:p>
        </p:txBody>
      </p: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A9BE4B13-512C-4567-A5EE-541FC0CEB640}"/>
              </a:ext>
            </a:extLst>
          </p:cNvPr>
          <p:cNvSpPr/>
          <p:nvPr/>
        </p:nvSpPr>
        <p:spPr>
          <a:xfrm rot="5400000">
            <a:off x="663455" y="2849868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ut MTOF">
            <a:extLst>
              <a:ext uri="{FF2B5EF4-FFF2-40B4-BE49-F238E27FC236}">
                <a16:creationId xmlns:a16="http://schemas.microsoft.com/office/drawing/2014/main" id="{D29A87A4-FEFA-4374-8DC0-153B4B6CA9B9}"/>
              </a:ext>
            </a:extLst>
          </p:cNvPr>
          <p:cNvSpPr txBox="1"/>
          <p:nvPr/>
        </p:nvSpPr>
        <p:spPr>
          <a:xfrm>
            <a:off x="1010648" y="2729368"/>
            <a:ext cx="26168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solidFill>
                  <a:srgbClr val="C00000"/>
                </a:solidFill>
              </a:rPr>
              <a:t>Take out MagneTOF</a:t>
            </a:r>
            <a:endParaRPr lang="en-US" sz="2300" b="1" dirty="0">
              <a:solidFill>
                <a:srgbClr val="1EB8D0"/>
              </a:solidFill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66C723D-D479-4EB3-8B85-E43A73C09BB3}"/>
              </a:ext>
            </a:extLst>
          </p:cNvPr>
          <p:cNvGrpSpPr/>
          <p:nvPr/>
        </p:nvGrpSpPr>
        <p:grpSpPr>
          <a:xfrm>
            <a:off x="8570165" y="5940028"/>
            <a:ext cx="2656635" cy="369332"/>
            <a:chOff x="8570165" y="5940028"/>
            <a:chExt cx="2656635" cy="369332"/>
          </a:xfrm>
        </p:grpSpPr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1BC2540F-8245-4590-A808-7380EF8B91CF}"/>
                </a:ext>
              </a:extLst>
            </p:cNvPr>
            <p:cNvCxnSpPr>
              <a:cxnSpLocks/>
            </p:cNvCxnSpPr>
            <p:nvPr/>
          </p:nvCxnSpPr>
          <p:spPr>
            <a:xfrm>
              <a:off x="8570165" y="6309360"/>
              <a:ext cx="2656635" cy="0"/>
            </a:xfrm>
            <a:prstGeom prst="straightConnector1">
              <a:avLst/>
            </a:prstGeom>
            <a:ln w="38100">
              <a:solidFill>
                <a:srgbClr val="1EB8D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7F6B884C-E89B-4631-A008-8453E1C71770}"/>
                    </a:ext>
                  </a:extLst>
                </p:cNvPr>
                <p:cNvSpPr txBox="1"/>
                <p:nvPr/>
              </p:nvSpPr>
              <p:spPr>
                <a:xfrm>
                  <a:off x="9361316" y="5940028"/>
                  <a:ext cx="10743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fr-FR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𝟏𝟎𝐜𝐦</m:t>
                        </m:r>
                      </m:oMath>
                    </m:oMathPara>
                  </a14:m>
                  <a:endParaRPr lang="en-US" b="1" dirty="0">
                    <a:solidFill>
                      <a:srgbClr val="1EB8D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7F6B884C-E89B-4631-A008-8453E1C717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1316" y="5940028"/>
                  <a:ext cx="1074333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5EE6B2AB-605D-479C-A659-ABBE013CA906}"/>
              </a:ext>
            </a:extLst>
          </p:cNvPr>
          <p:cNvSpPr txBox="1"/>
          <p:nvPr/>
        </p:nvSpPr>
        <p:spPr>
          <a:xfrm>
            <a:off x="1010648" y="3693948"/>
            <a:ext cx="37532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Needs higher source current !</a:t>
            </a:r>
            <a:endParaRPr lang="en-US" sz="2300" b="1" dirty="0">
              <a:solidFill>
                <a:srgbClr val="1EB8D0"/>
              </a:solidFill>
            </a:endParaRPr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9ECABE74-9338-4B8A-AF51-8DEB59E84A0D}"/>
              </a:ext>
            </a:extLst>
          </p:cNvPr>
          <p:cNvSpPr/>
          <p:nvPr/>
        </p:nvSpPr>
        <p:spPr>
          <a:xfrm rot="5400000">
            <a:off x="663455" y="3821310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D53688-8A7A-128C-324A-5E3B3F220FE8}"/>
              </a:ext>
            </a:extLst>
          </p:cNvPr>
          <p:cNvGrpSpPr/>
          <p:nvPr/>
        </p:nvGrpSpPr>
        <p:grpSpPr>
          <a:xfrm>
            <a:off x="6901714" y="812620"/>
            <a:ext cx="5175580" cy="3296155"/>
            <a:chOff x="6901714" y="812620"/>
            <a:chExt cx="5175580" cy="3296155"/>
          </a:xfrm>
        </p:grpSpPr>
        <p:pic>
          <p:nvPicPr>
            <p:cNvPr id="24" name="plot_3">
              <a:extLst>
                <a:ext uri="{FF2B5EF4-FFF2-40B4-BE49-F238E27FC236}">
                  <a16:creationId xmlns:a16="http://schemas.microsoft.com/office/drawing/2014/main" id="{5358AD2F-3D5C-4C85-B7B5-0DA03B4EB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" t="6042" r="8411" b="3244"/>
            <a:stretch/>
          </p:blipFill>
          <p:spPr>
            <a:xfrm>
              <a:off x="6901714" y="812620"/>
              <a:ext cx="5175580" cy="3296155"/>
            </a:xfrm>
            <a:prstGeom prst="rect">
              <a:avLst/>
            </a:prstGeom>
            <a:ln w="28575">
              <a:solidFill>
                <a:srgbClr val="1EB8D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B08067A-238D-C2AF-7300-A727BDF436DA}"/>
                    </a:ext>
                  </a:extLst>
                </p:cNvPr>
                <p:cNvSpPr txBox="1"/>
                <p:nvPr/>
              </p:nvSpPr>
              <p:spPr>
                <a:xfrm>
                  <a:off x="7775784" y="2632571"/>
                  <a:ext cx="17581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sz="20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fr-FR" sz="20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0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  <m:r>
                          <a:rPr lang="fr-FR" sz="20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0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𝟑𝐞𝐕</m:t>
                        </m:r>
                      </m:oMath>
                    </m:oMathPara>
                  </a14:m>
                  <a:endParaRPr lang="en-US" sz="2000" b="1" dirty="0">
                    <a:solidFill>
                      <a:srgbClr val="1EB8D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B08067A-238D-C2AF-7300-A727BDF436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5784" y="2632571"/>
                  <a:ext cx="1758110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E6C5868-3FED-6F67-B26D-AA5DE3222BCF}"/>
                    </a:ext>
                  </a:extLst>
                </p:cNvPr>
                <p:cNvSpPr txBox="1"/>
                <p:nvPr/>
              </p:nvSpPr>
              <p:spPr>
                <a:xfrm>
                  <a:off x="7398530" y="1514134"/>
                  <a:ext cx="164083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b="0" i="1">
                      <a:solidFill>
                        <a:srgbClr val="111C22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∼7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𝑖𝑜𝑛𝑠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𝑏𝑢𝑛𝑐h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E6C5868-3FED-6F67-B26D-AA5DE3222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8530" y="1514134"/>
                  <a:ext cx="1640834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7A6868C-CE5A-FDAA-7120-389194628AEE}"/>
              </a:ext>
            </a:extLst>
          </p:cNvPr>
          <p:cNvSpPr txBox="1"/>
          <p:nvPr/>
        </p:nvSpPr>
        <p:spPr>
          <a:xfrm>
            <a:off x="7441572" y="3910517"/>
            <a:ext cx="166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17x attenuation</a:t>
            </a:r>
          </a:p>
        </p:txBody>
      </p:sp>
      <p:grpSp>
        <p:nvGrpSpPr>
          <p:cNvPr id="39" name="Groupe 21">
            <a:extLst>
              <a:ext uri="{FF2B5EF4-FFF2-40B4-BE49-F238E27FC236}">
                <a16:creationId xmlns:a16="http://schemas.microsoft.com/office/drawing/2014/main" id="{F4CD4F15-ED36-EB2D-1671-BA8DBBA16B68}"/>
              </a:ext>
            </a:extLst>
          </p:cNvPr>
          <p:cNvGrpSpPr/>
          <p:nvPr/>
        </p:nvGrpSpPr>
        <p:grpSpPr>
          <a:xfrm>
            <a:off x="10782002" y="134836"/>
            <a:ext cx="1301699" cy="357117"/>
            <a:chOff x="9386439" y="152114"/>
            <a:chExt cx="1301699" cy="357117"/>
          </a:xfrm>
        </p:grpSpPr>
        <p:pic>
          <p:nvPicPr>
            <p:cNvPr id="40" name="Image 22">
              <a:extLst>
                <a:ext uri="{FF2B5EF4-FFF2-40B4-BE49-F238E27FC236}">
                  <a16:creationId xmlns:a16="http://schemas.microsoft.com/office/drawing/2014/main" id="{D6A88027-E57B-9216-2C92-CCAABC1E4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021" y="152114"/>
              <a:ext cx="357117" cy="357117"/>
            </a:xfrm>
            <a:prstGeom prst="rect">
              <a:avLst/>
            </a:prstGeom>
          </p:spPr>
        </p:pic>
        <p:sp>
          <p:nvSpPr>
            <p:cNvPr id="41" name="ZoneTexte 27">
              <a:extLst>
                <a:ext uri="{FF2B5EF4-FFF2-40B4-BE49-F238E27FC236}">
                  <a16:creationId xmlns:a16="http://schemas.microsoft.com/office/drawing/2014/main" id="{8B241F42-97EF-415F-C326-DECAAD62C1C5}"/>
                </a:ext>
              </a:extLst>
            </p:cNvPr>
            <p:cNvSpPr txBox="1"/>
            <p:nvPr/>
          </p:nvSpPr>
          <p:spPr>
            <a:xfrm>
              <a:off x="9386439" y="176783"/>
              <a:ext cx="9733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i="1" dirty="0">
                  <a:solidFill>
                    <a:srgbClr val="880000"/>
                  </a:solidFill>
                </a:rPr>
                <a:t>Made 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48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/>
      <p:bldP spid="6" grpId="0" animBg="1"/>
      <p:bldP spid="12" grpId="0" animBg="1"/>
      <p:bldP spid="21" grpId="0"/>
      <p:bldP spid="23" grpId="0"/>
      <p:bldP spid="26" grpId="0" animBg="1"/>
      <p:bldP spid="27" grpId="0"/>
      <p:bldP spid="34" grpId="0"/>
      <p:bldP spid="35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F2DD0FE-59B0-4D0A-B742-8119713A2110}"/>
              </a:ext>
            </a:extLst>
          </p:cNvPr>
          <p:cNvSpPr txBox="1"/>
          <p:nvPr/>
        </p:nvSpPr>
        <p:spPr>
          <a:xfrm>
            <a:off x="101600" y="88815"/>
            <a:ext cx="95070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Energy dispersion: measurements with FC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B9818F-E5A1-4288-8D97-A41D4A575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1271166" y="4470346"/>
            <a:ext cx="5689600" cy="194988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0BD1897-4E1E-4729-B824-8BBC989D9751}"/>
              </a:ext>
            </a:extLst>
          </p:cNvPr>
          <p:cNvCxnSpPr>
            <a:cxnSpLocks/>
          </p:cNvCxnSpPr>
          <p:nvPr/>
        </p:nvCxnSpPr>
        <p:spPr>
          <a:xfrm>
            <a:off x="196770" y="5523809"/>
            <a:ext cx="972273" cy="0"/>
          </a:xfrm>
          <a:prstGeom prst="straightConnector1">
            <a:avLst/>
          </a:prstGeom>
          <a:ln w="190500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47D7F64-02A5-4928-893C-1A7160EE7012}"/>
              </a:ext>
            </a:extLst>
          </p:cNvPr>
          <p:cNvCxnSpPr>
            <a:cxnSpLocks/>
          </p:cNvCxnSpPr>
          <p:nvPr/>
        </p:nvCxnSpPr>
        <p:spPr>
          <a:xfrm>
            <a:off x="7130537" y="5516681"/>
            <a:ext cx="721263" cy="0"/>
          </a:xfrm>
          <a:prstGeom prst="straightConnector1">
            <a:avLst/>
          </a:prstGeom>
          <a:ln w="38100" cmpd="sng">
            <a:solidFill>
              <a:srgbClr val="111C22"/>
            </a:solidFill>
            <a:prstDash val="dash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33A3CA6-5884-42DA-A615-AF1CB9D72B48}"/>
              </a:ext>
            </a:extLst>
          </p:cNvPr>
          <p:cNvCxnSpPr>
            <a:cxnSpLocks/>
          </p:cNvCxnSpPr>
          <p:nvPr/>
        </p:nvCxnSpPr>
        <p:spPr>
          <a:xfrm>
            <a:off x="8464879" y="4940609"/>
            <a:ext cx="0" cy="1152144"/>
          </a:xfrm>
          <a:prstGeom prst="line">
            <a:avLst/>
          </a:prstGeom>
          <a:ln w="19050">
            <a:solidFill>
              <a:srgbClr val="111C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EF17A86-A2AA-4FA9-BDE3-E60AEA70F3D2}"/>
              </a:ext>
            </a:extLst>
          </p:cNvPr>
          <p:cNvCxnSpPr>
            <a:cxnSpLocks/>
          </p:cNvCxnSpPr>
          <p:nvPr/>
        </p:nvCxnSpPr>
        <p:spPr>
          <a:xfrm>
            <a:off x="8275903" y="4946705"/>
            <a:ext cx="0" cy="1106623"/>
          </a:xfrm>
          <a:prstGeom prst="line">
            <a:avLst/>
          </a:prstGeom>
          <a:ln w="19050">
            <a:solidFill>
              <a:srgbClr val="111C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965AD97-8FF6-44AC-96D2-102070933068}"/>
              </a:ext>
            </a:extLst>
          </p:cNvPr>
          <p:cNvCxnSpPr>
            <a:cxnSpLocks/>
          </p:cNvCxnSpPr>
          <p:nvPr/>
        </p:nvCxnSpPr>
        <p:spPr>
          <a:xfrm>
            <a:off x="8086927" y="4940609"/>
            <a:ext cx="0" cy="1152144"/>
          </a:xfrm>
          <a:prstGeom prst="line">
            <a:avLst/>
          </a:prstGeom>
          <a:ln w="19050">
            <a:solidFill>
              <a:srgbClr val="111C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1874734-5A46-4F24-A3CC-E778717B7064}"/>
              </a:ext>
            </a:extLst>
          </p:cNvPr>
          <p:cNvCxnSpPr>
            <a:cxnSpLocks/>
          </p:cNvCxnSpPr>
          <p:nvPr/>
        </p:nvCxnSpPr>
        <p:spPr>
          <a:xfrm>
            <a:off x="7931701" y="4835621"/>
            <a:ext cx="149980" cy="169195"/>
          </a:xfrm>
          <a:prstGeom prst="line">
            <a:avLst/>
          </a:prstGeom>
          <a:ln>
            <a:solidFill>
              <a:srgbClr val="111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9D76BAB-3C05-4F64-A6CE-8B063A2EA66B}"/>
              </a:ext>
            </a:extLst>
          </p:cNvPr>
          <p:cNvSpPr txBox="1"/>
          <p:nvPr/>
        </p:nvSpPr>
        <p:spPr>
          <a:xfrm>
            <a:off x="7464641" y="452490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GND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192738B-51C7-4419-BB3E-F76445A86D1B}"/>
              </a:ext>
            </a:extLst>
          </p:cNvPr>
          <p:cNvSpPr txBox="1"/>
          <p:nvPr/>
        </p:nvSpPr>
        <p:spPr>
          <a:xfrm>
            <a:off x="7867729" y="422912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Grid1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50EC058-A50E-4720-B101-518A9E87942D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8218947" y="4598461"/>
            <a:ext cx="56956" cy="342148"/>
          </a:xfrm>
          <a:prstGeom prst="line">
            <a:avLst/>
          </a:prstGeom>
          <a:ln>
            <a:solidFill>
              <a:srgbClr val="111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A93962E4-9BC5-489A-9C7E-E53D00CF8B04}"/>
              </a:ext>
            </a:extLst>
          </p:cNvPr>
          <p:cNvSpPr txBox="1"/>
          <p:nvPr/>
        </p:nvSpPr>
        <p:spPr>
          <a:xfrm>
            <a:off x="8366078" y="4455461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Grid2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6BF3D8B-1C9B-4AD2-9DD3-85E241AC2712}"/>
              </a:ext>
            </a:extLst>
          </p:cNvPr>
          <p:cNvCxnSpPr>
            <a:cxnSpLocks/>
          </p:cNvCxnSpPr>
          <p:nvPr/>
        </p:nvCxnSpPr>
        <p:spPr>
          <a:xfrm flipH="1">
            <a:off x="8460936" y="4769535"/>
            <a:ext cx="109229" cy="235281"/>
          </a:xfrm>
          <a:prstGeom prst="line">
            <a:avLst/>
          </a:prstGeom>
          <a:ln>
            <a:solidFill>
              <a:srgbClr val="111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3115672-D879-4EEB-BDE0-ADDF3351EC05}"/>
              </a:ext>
            </a:extLst>
          </p:cNvPr>
          <p:cNvSpPr/>
          <p:nvPr/>
        </p:nvSpPr>
        <p:spPr>
          <a:xfrm>
            <a:off x="11015901" y="4923943"/>
            <a:ext cx="335279" cy="1152145"/>
          </a:xfrm>
          <a:prstGeom prst="rect">
            <a:avLst/>
          </a:prstGeom>
          <a:solidFill>
            <a:srgbClr val="111C22"/>
          </a:solidFill>
          <a:ln>
            <a:solidFill>
              <a:srgbClr val="1EB8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FE3392F-3C11-4124-B564-21C61B3AD503}"/>
              </a:ext>
            </a:extLst>
          </p:cNvPr>
          <p:cNvSpPr txBox="1"/>
          <p:nvPr/>
        </p:nvSpPr>
        <p:spPr>
          <a:xfrm>
            <a:off x="10516947" y="4550886"/>
            <a:ext cx="133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11C22"/>
                </a:solidFill>
              </a:rPr>
              <a:t>Faraday Cup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FC8A680-611D-4BBC-8295-B2B2B9254CC8}"/>
              </a:ext>
            </a:extLst>
          </p:cNvPr>
          <p:cNvGrpSpPr/>
          <p:nvPr/>
        </p:nvGrpSpPr>
        <p:grpSpPr>
          <a:xfrm>
            <a:off x="8570165" y="5940028"/>
            <a:ext cx="2656635" cy="369332"/>
            <a:chOff x="8570165" y="5940028"/>
            <a:chExt cx="2656635" cy="369332"/>
          </a:xfrm>
        </p:grpSpPr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72361332-2DFB-4741-A5CB-C1C691C74FDE}"/>
                </a:ext>
              </a:extLst>
            </p:cNvPr>
            <p:cNvCxnSpPr>
              <a:cxnSpLocks/>
            </p:cNvCxnSpPr>
            <p:nvPr/>
          </p:nvCxnSpPr>
          <p:spPr>
            <a:xfrm>
              <a:off x="8570165" y="6309360"/>
              <a:ext cx="2656635" cy="0"/>
            </a:xfrm>
            <a:prstGeom prst="straightConnector1">
              <a:avLst/>
            </a:prstGeom>
            <a:ln w="38100">
              <a:solidFill>
                <a:srgbClr val="1EB8D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12176939-E156-4A85-80A4-40A16FC9ED4D}"/>
                    </a:ext>
                  </a:extLst>
                </p:cNvPr>
                <p:cNvSpPr txBox="1"/>
                <p:nvPr/>
              </p:nvSpPr>
              <p:spPr>
                <a:xfrm>
                  <a:off x="9361316" y="5940028"/>
                  <a:ext cx="10743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fr-FR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𝟏𝟎𝐜𝐦</m:t>
                        </m:r>
                      </m:oMath>
                    </m:oMathPara>
                  </a14:m>
                  <a:endParaRPr lang="en-US" b="1" dirty="0">
                    <a:solidFill>
                      <a:srgbClr val="1EB8D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12176939-E156-4A85-80A4-40A16FC9ED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1316" y="5940028"/>
                  <a:ext cx="1074333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30FB61DD-D6EF-4351-BBBA-248E328AFF62}"/>
              </a:ext>
            </a:extLst>
          </p:cNvPr>
          <p:cNvSpPr txBox="1"/>
          <p:nvPr/>
        </p:nvSpPr>
        <p:spPr>
          <a:xfrm>
            <a:off x="1010648" y="1233290"/>
            <a:ext cx="496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Much better, but still large dispersions…</a:t>
            </a:r>
            <a:endParaRPr lang="en-US" sz="2300" b="1" dirty="0">
              <a:solidFill>
                <a:srgbClr val="1EB8D0"/>
              </a:solidFill>
            </a:endParaRPr>
          </a:p>
        </p:txBody>
      </p:sp>
      <p:sp>
        <p:nvSpPr>
          <p:cNvPr id="28" name="Triangle isocèle 27">
            <a:extLst>
              <a:ext uri="{FF2B5EF4-FFF2-40B4-BE49-F238E27FC236}">
                <a16:creationId xmlns:a16="http://schemas.microsoft.com/office/drawing/2014/main" id="{984D9283-5089-42F6-B8B5-799AA8868C96}"/>
              </a:ext>
            </a:extLst>
          </p:cNvPr>
          <p:cNvSpPr/>
          <p:nvPr/>
        </p:nvSpPr>
        <p:spPr>
          <a:xfrm rot="5400000">
            <a:off x="663455" y="1360652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Measure DeltaE CW">
            <a:extLst>
              <a:ext uri="{FF2B5EF4-FFF2-40B4-BE49-F238E27FC236}">
                <a16:creationId xmlns:a16="http://schemas.microsoft.com/office/drawing/2014/main" id="{8D952FC6-2E96-46CC-3DA9-5D49F66D9630}"/>
              </a:ext>
            </a:extLst>
          </p:cNvPr>
          <p:cNvGrpSpPr/>
          <p:nvPr/>
        </p:nvGrpSpPr>
        <p:grpSpPr>
          <a:xfrm>
            <a:off x="6791378" y="842719"/>
            <a:ext cx="4985135" cy="3270590"/>
            <a:chOff x="6791378" y="842719"/>
            <a:chExt cx="4985135" cy="327059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E8DB977-51DC-402F-8D45-B0873383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6835" r="8778" b="2167"/>
            <a:stretch/>
          </p:blipFill>
          <p:spPr>
            <a:xfrm>
              <a:off x="6791378" y="842719"/>
              <a:ext cx="4985135" cy="3270590"/>
            </a:xfrm>
            <a:prstGeom prst="rect">
              <a:avLst/>
            </a:prstGeom>
            <a:ln w="28575">
              <a:solidFill>
                <a:srgbClr val="1EB8D0"/>
              </a:solidFill>
            </a:ln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AF11E79-9809-47AB-92C7-C64ACF45BC5F}"/>
                </a:ext>
              </a:extLst>
            </p:cNvPr>
            <p:cNvSpPr txBox="1"/>
            <p:nvPr/>
          </p:nvSpPr>
          <p:spPr>
            <a:xfrm>
              <a:off x="7203570" y="1691442"/>
              <a:ext cx="1782540" cy="615553"/>
            </a:xfrm>
            <a:prstGeom prst="rect">
              <a:avLst/>
            </a:prstGeom>
            <a:noFill/>
            <a:ln w="28575">
              <a:solidFill>
                <a:srgbClr val="1EB8D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EB8D0"/>
                  </a:solidFill>
                </a:rPr>
                <a:t>MoRI-To mode</a:t>
              </a:r>
            </a:p>
            <a:p>
              <a:pPr algn="ctr"/>
              <a:r>
                <a:rPr lang="en-US" sz="1600" dirty="0">
                  <a:solidFill>
                    <a:srgbClr val="1EB8D0"/>
                  </a:solidFill>
                </a:rPr>
                <a:t>(Continuous Beam)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FC0C7F1-7675-0D6F-3484-5C8315B5DB24}"/>
                    </a:ext>
                  </a:extLst>
                </p:cNvPr>
                <p:cNvSpPr txBox="1"/>
                <p:nvPr/>
              </p:nvSpPr>
              <p:spPr>
                <a:xfrm>
                  <a:off x="9733034" y="2478014"/>
                  <a:ext cx="18848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𝟕𝐞𝐕</m:t>
                        </m:r>
                      </m:oMath>
                    </m:oMathPara>
                  </a14:m>
                  <a:endParaRPr lang="en-US" sz="2400" b="1" dirty="0">
                    <a:solidFill>
                      <a:srgbClr val="1EB8D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FC0C7F1-7675-0D6F-3484-5C8315B5DB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034" y="2478014"/>
                  <a:ext cx="1884875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469CA608-EA43-4B55-AD09-868B8927CFB5}"/>
              </a:ext>
            </a:extLst>
          </p:cNvPr>
          <p:cNvSpPr txBox="1"/>
          <p:nvPr/>
        </p:nvSpPr>
        <p:spPr>
          <a:xfrm>
            <a:off x="1010648" y="1862239"/>
            <a:ext cx="49089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Shapes not gaussian, Low energy tail, …</a:t>
            </a:r>
          </a:p>
        </p:txBody>
      </p:sp>
      <p:sp>
        <p:nvSpPr>
          <p:cNvPr id="34" name="Triangle isocèle 33">
            <a:extLst>
              <a:ext uri="{FF2B5EF4-FFF2-40B4-BE49-F238E27FC236}">
                <a16:creationId xmlns:a16="http://schemas.microsoft.com/office/drawing/2014/main" id="{C1117B96-6E0A-48DE-A5D9-1A56FDFD3BCA}"/>
              </a:ext>
            </a:extLst>
          </p:cNvPr>
          <p:cNvSpPr/>
          <p:nvPr/>
        </p:nvSpPr>
        <p:spPr>
          <a:xfrm rot="5400000">
            <a:off x="663455" y="1989601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Measure DeltaE BB">
            <a:extLst>
              <a:ext uri="{FF2B5EF4-FFF2-40B4-BE49-F238E27FC236}">
                <a16:creationId xmlns:a16="http://schemas.microsoft.com/office/drawing/2014/main" id="{0806A588-9A73-19BC-1BF1-6C4D1E25B2D0}"/>
              </a:ext>
            </a:extLst>
          </p:cNvPr>
          <p:cNvGrpSpPr/>
          <p:nvPr/>
        </p:nvGrpSpPr>
        <p:grpSpPr>
          <a:xfrm>
            <a:off x="3301728" y="2826921"/>
            <a:ext cx="5159208" cy="3249167"/>
            <a:chOff x="3301728" y="2826921"/>
            <a:chExt cx="5159208" cy="3249167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72B5F7F-3B2E-488D-9E6E-509B15AB0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1" t="7589" r="8428" b="2781"/>
            <a:stretch/>
          </p:blipFill>
          <p:spPr>
            <a:xfrm>
              <a:off x="3301728" y="2826921"/>
              <a:ext cx="5159208" cy="3249167"/>
            </a:xfrm>
            <a:prstGeom prst="rect">
              <a:avLst/>
            </a:prstGeom>
            <a:ln w="28575">
              <a:solidFill>
                <a:srgbClr val="1EB8D0"/>
              </a:solidFill>
            </a:ln>
          </p:spPr>
        </p:pic>
        <p:sp>
          <p:nvSpPr>
            <p:cNvPr id="12" name="ZoneTexte 28">
              <a:extLst>
                <a:ext uri="{FF2B5EF4-FFF2-40B4-BE49-F238E27FC236}">
                  <a16:creationId xmlns:a16="http://schemas.microsoft.com/office/drawing/2014/main" id="{C35C2E7D-7C61-F364-58D0-B19D79C15DB9}"/>
                </a:ext>
              </a:extLst>
            </p:cNvPr>
            <p:cNvSpPr txBox="1"/>
            <p:nvPr/>
          </p:nvSpPr>
          <p:spPr>
            <a:xfrm>
              <a:off x="6407871" y="3724722"/>
              <a:ext cx="1591398" cy="615553"/>
            </a:xfrm>
            <a:prstGeom prst="rect">
              <a:avLst/>
            </a:prstGeom>
            <a:noFill/>
            <a:ln w="28575">
              <a:solidFill>
                <a:srgbClr val="1EB8D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EB8D0"/>
                  </a:solidFill>
                </a:rPr>
                <a:t>BuRI-To mode</a:t>
              </a:r>
            </a:p>
            <a:p>
              <a:pPr algn="ctr"/>
              <a:r>
                <a:rPr lang="en-US" sz="1600" dirty="0">
                  <a:solidFill>
                    <a:srgbClr val="1EB8D0"/>
                  </a:solidFill>
                </a:rPr>
                <a:t>(Bunched Beam)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B0C1422-1D1C-488B-3221-99FD5A6ADABE}"/>
                    </a:ext>
                  </a:extLst>
                </p:cNvPr>
                <p:cNvSpPr txBox="1"/>
                <p:nvPr/>
              </p:nvSpPr>
              <p:spPr>
                <a:xfrm>
                  <a:off x="4304347" y="4663399"/>
                  <a:ext cx="18848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𝟏𝐞𝐕</m:t>
                        </m:r>
                      </m:oMath>
                    </m:oMathPara>
                  </a14:m>
                  <a:endParaRPr lang="en-US" sz="2400" b="1" dirty="0">
                    <a:solidFill>
                      <a:srgbClr val="1EB8D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B0C1422-1D1C-488B-3221-99FD5A6ADA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4347" y="4663399"/>
                  <a:ext cx="188487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475C9C5-11D3-BBC4-E481-31A1EBC32D6B}"/>
                    </a:ext>
                  </a:extLst>
                </p:cNvPr>
                <p:cNvSpPr txBox="1"/>
                <p:nvPr/>
              </p:nvSpPr>
              <p:spPr>
                <a:xfrm>
                  <a:off x="3682155" y="3268429"/>
                  <a:ext cx="231884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111C22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fr-FR" b="0" i="0" smtClean="0">
                          <a:solidFill>
                            <a:srgbClr val="111C22"/>
                          </a:solidFill>
                          <a:latin typeface="Cambria Math" panose="02040503050406030204" pitchFamily="18" charset="0"/>
                        </a:rPr>
                        <m:t>7.</m:t>
                      </m:r>
                      <m:r>
                        <a:rPr lang="en-US" b="0" i="0" smtClean="0">
                          <a:solidFill>
                            <a:srgbClr val="111C22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111C22"/>
                          </a:solidFill>
                          <a:latin typeface="Cambria Math" panose="02040503050406030204" pitchFamily="18" charset="0"/>
                        </a:rPr>
                        <m:t>pA</m:t>
                      </m:r>
                    </m:oMath>
                  </a14:m>
                  <a:r>
                    <a:rPr lang="en-US" b="0" dirty="0">
                      <a:solidFill>
                        <a:srgbClr val="111C22"/>
                      </a:solidFill>
                    </a:rPr>
                    <a:t> </a:t>
                  </a:r>
                  <a:r>
                    <a:rPr lang="en-US" sz="1600" b="0" dirty="0">
                      <a:solidFill>
                        <a:srgbClr val="111C22"/>
                      </a:solidFill>
                    </a:rPr>
                    <a:t>- 5 bunches/s</a:t>
                  </a:r>
                </a:p>
                <a:p>
                  <a:r>
                    <a:rPr lang="en-US" dirty="0">
                      <a:solidFill>
                        <a:srgbClr val="111C22"/>
                      </a:solidFill>
                    </a:rPr>
                    <a:t>(</a:t>
                  </a:r>
                  <a:r>
                    <a:rPr lang="en-US" sz="1600" dirty="0">
                      <a:solidFill>
                        <a:srgbClr val="111C22"/>
                      </a:solidFill>
                    </a:rPr>
                    <a:t>1e7 trapped ions/bunch)</a:t>
                  </a:r>
                  <a:endParaRPr lang="en-US" dirty="0">
                    <a:solidFill>
                      <a:srgbClr val="111C22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475C9C5-11D3-BBC4-E481-31A1EBC32D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2155" y="3268429"/>
                  <a:ext cx="2318840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2105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Measure DeltaE 2.8eV">
            <a:extLst>
              <a:ext uri="{FF2B5EF4-FFF2-40B4-BE49-F238E27FC236}">
                <a16:creationId xmlns:a16="http://schemas.microsoft.com/office/drawing/2014/main" id="{07CB5077-014F-3DEF-8274-2E6E77987458}"/>
              </a:ext>
            </a:extLst>
          </p:cNvPr>
          <p:cNvGrpSpPr/>
          <p:nvPr/>
        </p:nvGrpSpPr>
        <p:grpSpPr>
          <a:xfrm>
            <a:off x="5896691" y="2433724"/>
            <a:ext cx="6217988" cy="4014265"/>
            <a:chOff x="5896691" y="2433724"/>
            <a:chExt cx="6217988" cy="4014265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C4F33B7-EBC5-449A-8E14-3FCCB991A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" t="6835" r="9000" b="2860"/>
            <a:stretch/>
          </p:blipFill>
          <p:spPr>
            <a:xfrm>
              <a:off x="5896691" y="2433724"/>
              <a:ext cx="6217988" cy="4014265"/>
            </a:xfrm>
            <a:prstGeom prst="rect">
              <a:avLst/>
            </a:prstGeom>
            <a:ln w="28575">
              <a:solidFill>
                <a:srgbClr val="1EB8D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9032ED2-19FE-A25A-4540-6303856B3BEB}"/>
                    </a:ext>
                  </a:extLst>
                </p:cNvPr>
                <p:cNvSpPr txBox="1"/>
                <p:nvPr/>
              </p:nvSpPr>
              <p:spPr>
                <a:xfrm>
                  <a:off x="8418878" y="4966912"/>
                  <a:ext cx="18848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𝟖𝐞𝐕</m:t>
                        </m:r>
                      </m:oMath>
                    </m:oMathPara>
                  </a14:m>
                  <a:endParaRPr lang="en-US" sz="2400" b="1" dirty="0">
                    <a:solidFill>
                      <a:srgbClr val="1EB8D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9032ED2-19FE-A25A-4540-6303856B3B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8878" y="4966912"/>
                  <a:ext cx="188487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2C3665C-EDC5-B75D-054F-4DAA60B6FFCD}"/>
                    </a:ext>
                  </a:extLst>
                </p:cNvPr>
                <p:cNvSpPr txBox="1"/>
                <p:nvPr/>
              </p:nvSpPr>
              <p:spPr>
                <a:xfrm>
                  <a:off x="6483354" y="3370568"/>
                  <a:ext cx="2379306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b="0" i="1">
                      <a:solidFill>
                        <a:srgbClr val="111C22"/>
                      </a:solidFill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pA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sz="1600" dirty="0"/>
                    <a:t>- 32 bunches/s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dirty="0"/>
                          <m:t>(</m:t>
                        </m:r>
                        <m:r>
                          <m:rPr>
                            <m:nor/>
                          </m:rPr>
                          <a:rPr lang="en-US" sz="1600" b="0" i="1" dirty="0" smtClean="0"/>
                          <m:t>2</m:t>
                        </m:r>
                        <m:r>
                          <m:rPr>
                            <m:nor/>
                          </m:rPr>
                          <a:rPr lang="en-US" sz="1600" dirty="0"/>
                          <m:t>e</m:t>
                        </m:r>
                        <m:r>
                          <m:rPr>
                            <m:nor/>
                          </m:rPr>
                          <a:rPr lang="en-US" sz="1600" b="0" i="1" dirty="0" smtClean="0"/>
                          <m:t>6</m:t>
                        </m:r>
                        <m:r>
                          <m:rPr>
                            <m:nor/>
                          </m:rPr>
                          <a:rPr lang="en-US" sz="1600" dirty="0"/>
                          <m:t> </m:t>
                        </m:r>
                        <m:r>
                          <m:rPr>
                            <m:nor/>
                          </m:rPr>
                          <a:rPr lang="en-US" sz="1600" dirty="0"/>
                          <m:t>trapped</m:t>
                        </m:r>
                        <m:r>
                          <m:rPr>
                            <m:nor/>
                          </m:rPr>
                          <a:rPr lang="en-US" sz="1600" dirty="0"/>
                          <m:t> </m:t>
                        </m:r>
                        <m:r>
                          <m:rPr>
                            <m:nor/>
                          </m:rPr>
                          <a:rPr lang="en-US" sz="1600" dirty="0"/>
                          <m:t>ions</m:t>
                        </m:r>
                        <m:r>
                          <m:rPr>
                            <m:nor/>
                          </m:rPr>
                          <a:rPr lang="en-US" sz="1600" dirty="0"/>
                          <m:t>/</m:t>
                        </m:r>
                        <m:r>
                          <m:rPr>
                            <m:nor/>
                          </m:rPr>
                          <a:rPr lang="en-US" sz="1600" dirty="0"/>
                          <m:t>bunch</m:t>
                        </m:r>
                        <m:r>
                          <m:rPr>
                            <m:nor/>
                          </m:rPr>
                          <a:rPr lang="en-US" sz="1600" dirty="0"/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2C3665C-EDC5-B75D-054F-4DAA60B6F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3354" y="3370568"/>
                  <a:ext cx="2379306" cy="615553"/>
                </a:xfrm>
                <a:prstGeom prst="rect">
                  <a:avLst/>
                </a:prstGeom>
                <a:blipFill>
                  <a:blip r:embed="rId11"/>
                  <a:stretch>
                    <a:fillRect r="-513" b="-39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Measure DeltaE 8.4eV">
            <a:extLst>
              <a:ext uri="{FF2B5EF4-FFF2-40B4-BE49-F238E27FC236}">
                <a16:creationId xmlns:a16="http://schemas.microsoft.com/office/drawing/2014/main" id="{567FF8EB-CC8F-543A-D4FF-FF98DD3C82D7}"/>
              </a:ext>
            </a:extLst>
          </p:cNvPr>
          <p:cNvGrpSpPr/>
          <p:nvPr/>
        </p:nvGrpSpPr>
        <p:grpSpPr>
          <a:xfrm>
            <a:off x="294239" y="2293452"/>
            <a:ext cx="6217988" cy="3990281"/>
            <a:chOff x="294239" y="2293452"/>
            <a:chExt cx="6217988" cy="3990281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491D3DE6-3992-4717-8897-DD805C4D3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" t="7315" r="8946" b="2860"/>
            <a:stretch/>
          </p:blipFill>
          <p:spPr>
            <a:xfrm>
              <a:off x="294239" y="2293452"/>
              <a:ext cx="6217988" cy="3990281"/>
            </a:xfrm>
            <a:prstGeom prst="rect">
              <a:avLst/>
            </a:prstGeom>
            <a:ln w="28575">
              <a:solidFill>
                <a:srgbClr val="1EB8D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9A5D854-F769-E4C7-021E-9B509348198A}"/>
                    </a:ext>
                  </a:extLst>
                </p:cNvPr>
                <p:cNvSpPr txBox="1"/>
                <p:nvPr/>
              </p:nvSpPr>
              <p:spPr>
                <a:xfrm>
                  <a:off x="4515203" y="4604636"/>
                  <a:ext cx="18848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400" b="1" i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</a:rPr>
                          <m:t>𝟒𝐞𝐕</m:t>
                        </m:r>
                      </m:oMath>
                    </m:oMathPara>
                  </a14:m>
                  <a:endParaRPr lang="en-US" sz="2400" b="1" dirty="0">
                    <a:solidFill>
                      <a:srgbClr val="1EB8D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9A5D854-F769-E4C7-021E-9B5093481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5203" y="4604636"/>
                  <a:ext cx="1884875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0374481-8CA5-E79B-8585-FEF86B09972A}"/>
                    </a:ext>
                  </a:extLst>
                </p:cNvPr>
                <p:cNvSpPr txBox="1"/>
                <p:nvPr/>
              </p:nvSpPr>
              <p:spPr>
                <a:xfrm>
                  <a:off x="826010" y="2863397"/>
                  <a:ext cx="14221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b="0" i="1">
                      <a:solidFill>
                        <a:srgbClr val="111C22"/>
                      </a:solidFill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nor/>
                        </m:rPr>
                        <a:rPr lang="en-US" b="0" i="1" smtClean="0"/>
                        <m:t>48</m:t>
                      </m:r>
                      <m:r>
                        <m:rPr>
                          <m:nor/>
                        </m:rPr>
                        <a:rPr lang="en-US" b="0" i="1" smtClean="0"/>
                        <m:t>pA</m:t>
                      </m:r>
                    </m:oMath>
                  </a14:m>
                  <a:r>
                    <a:rPr lang="en-US" b="0" i="1" dirty="0">
                      <a:latin typeface="Cambria Math" panose="02040503050406030204" pitchFamily="18" charset="0"/>
                    </a:rPr>
                    <a:t> </a:t>
                  </a:r>
                  <a:r>
                    <a:rPr lang="en-US" b="0" i="0" dirty="0">
                      <a:latin typeface="Cambria Math" panose="02040503050406030204" pitchFamily="18" charset="0"/>
                    </a:rPr>
                    <a:t>- CW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dirty="0" smtClean="0"/>
                          <m:t>(</m:t>
                        </m:r>
                        <m:r>
                          <m:rPr>
                            <m:nor/>
                          </m:rPr>
                          <a:rPr lang="en-US" b="0" i="1" dirty="0" smtClean="0"/>
                          <m:t>3</m:t>
                        </m:r>
                        <m:r>
                          <m:rPr>
                            <m:nor/>
                          </m:rPr>
                          <a:rPr lang="en-US" dirty="0" smtClean="0"/>
                          <m:t>e</m:t>
                        </m:r>
                        <m:r>
                          <m:rPr>
                            <m:nor/>
                          </m:rPr>
                          <a:rPr lang="en-US" b="0" i="1" dirty="0" smtClean="0"/>
                          <m:t>8</m:t>
                        </m:r>
                        <m:r>
                          <m:rPr>
                            <m:nor/>
                          </m:rPr>
                          <a:rPr lang="en-US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dirty="0" smtClean="0"/>
                          <m:t>ions</m:t>
                        </m:r>
                        <m:r>
                          <m:rPr>
                            <m:nor/>
                          </m:rPr>
                          <a:rPr lang="en-US" dirty="0" smtClean="0"/>
                          <m:t>/</m:t>
                        </m:r>
                        <m:r>
                          <m:rPr>
                            <m:nor/>
                          </m:rPr>
                          <a:rPr lang="en-US" b="0" i="1" dirty="0" smtClean="0"/>
                          <m:t>s</m:t>
                        </m:r>
                        <m:r>
                          <m:rPr>
                            <m:nor/>
                          </m:rPr>
                          <a:rPr lang="en-US" dirty="0" smtClean="0"/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0374481-8CA5-E79B-8585-FEF86B0997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010" y="2863397"/>
                  <a:ext cx="1422184" cy="646331"/>
                </a:xfrm>
                <a:prstGeom prst="rect">
                  <a:avLst/>
                </a:prstGeom>
                <a:blipFill>
                  <a:blip r:embed="rId14"/>
                  <a:stretch>
                    <a:fillRect l="-1288" t="-6604" r="-2575"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e 21">
            <a:extLst>
              <a:ext uri="{FF2B5EF4-FFF2-40B4-BE49-F238E27FC236}">
                <a16:creationId xmlns:a16="http://schemas.microsoft.com/office/drawing/2014/main" id="{4A377770-213A-F960-90B5-1D4B3C261633}"/>
              </a:ext>
            </a:extLst>
          </p:cNvPr>
          <p:cNvGrpSpPr/>
          <p:nvPr/>
        </p:nvGrpSpPr>
        <p:grpSpPr>
          <a:xfrm>
            <a:off x="10782002" y="134836"/>
            <a:ext cx="1301699" cy="357117"/>
            <a:chOff x="9386439" y="152114"/>
            <a:chExt cx="1301699" cy="357117"/>
          </a:xfrm>
        </p:grpSpPr>
        <p:pic>
          <p:nvPicPr>
            <p:cNvPr id="38" name="Image 22">
              <a:extLst>
                <a:ext uri="{FF2B5EF4-FFF2-40B4-BE49-F238E27FC236}">
                  <a16:creationId xmlns:a16="http://schemas.microsoft.com/office/drawing/2014/main" id="{16CF90B4-0B6C-4F4C-AB6E-19094D902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021" y="152114"/>
              <a:ext cx="357117" cy="357117"/>
            </a:xfrm>
            <a:prstGeom prst="rect">
              <a:avLst/>
            </a:prstGeom>
          </p:spPr>
        </p:pic>
        <p:sp>
          <p:nvSpPr>
            <p:cNvPr id="41" name="ZoneTexte 27">
              <a:extLst>
                <a:ext uri="{FF2B5EF4-FFF2-40B4-BE49-F238E27FC236}">
                  <a16:creationId xmlns:a16="http://schemas.microsoft.com/office/drawing/2014/main" id="{C1A925D9-7136-541A-57E1-FEE94D30E59E}"/>
                </a:ext>
              </a:extLst>
            </p:cNvPr>
            <p:cNvSpPr txBox="1"/>
            <p:nvPr/>
          </p:nvSpPr>
          <p:spPr>
            <a:xfrm>
              <a:off x="9386439" y="176783"/>
              <a:ext cx="9733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i="1" dirty="0">
                  <a:solidFill>
                    <a:srgbClr val="880000"/>
                  </a:solidFill>
                </a:rPr>
                <a:t>Made 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574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3468DB-06C0-442E-AB4B-B56D7FE62F69}"/>
              </a:ext>
            </a:extLst>
          </p:cNvPr>
          <p:cNvSpPr txBox="1"/>
          <p:nvPr/>
        </p:nvSpPr>
        <p:spPr>
          <a:xfrm>
            <a:off x="101600" y="88815"/>
            <a:ext cx="9101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Cooling: transverse emittance reduction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AFDEDF-2B56-4E47-901B-D024808DAD3A}"/>
              </a:ext>
            </a:extLst>
          </p:cNvPr>
          <p:cNvSpPr txBox="1"/>
          <p:nvPr/>
        </p:nvSpPr>
        <p:spPr>
          <a:xfrm>
            <a:off x="827666" y="4851739"/>
            <a:ext cx="10556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Measured in Bordeaux with </a:t>
            </a:r>
            <a:r>
              <a:rPr lang="en-US" sz="2000" b="1" dirty="0">
                <a:solidFill>
                  <a:srgbClr val="1EB8D0"/>
                </a:solidFill>
              </a:rPr>
              <a:t>electrical sweep type emittance scanner</a:t>
            </a:r>
            <a:r>
              <a:rPr lang="en-US" sz="2000" dirty="0"/>
              <a:t>, for a 30keV </a:t>
            </a:r>
            <a:r>
              <a:rPr lang="en-US" sz="2000" b="1" dirty="0"/>
              <a:t>continuous</a:t>
            </a:r>
            <a:r>
              <a:rPr lang="en-US" sz="2000" dirty="0"/>
              <a:t> beam</a:t>
            </a:r>
          </a:p>
        </p:txBody>
      </p:sp>
      <p:sp>
        <p:nvSpPr>
          <p:cNvPr id="21" name="Triangle isocèle 20">
            <a:extLst>
              <a:ext uri="{FF2B5EF4-FFF2-40B4-BE49-F238E27FC236}">
                <a16:creationId xmlns:a16="http://schemas.microsoft.com/office/drawing/2014/main" id="{16DA2285-AA1A-467E-9371-989185A37CB2}"/>
              </a:ext>
            </a:extLst>
          </p:cNvPr>
          <p:cNvSpPr/>
          <p:nvPr/>
        </p:nvSpPr>
        <p:spPr>
          <a:xfrm rot="5400000">
            <a:off x="483140" y="4944032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23C8C38-A746-45FB-8C8D-99673F7C139D}"/>
              </a:ext>
            </a:extLst>
          </p:cNvPr>
          <p:cNvSpPr txBox="1"/>
          <p:nvPr/>
        </p:nvSpPr>
        <p:spPr>
          <a:xfrm>
            <a:off x="827666" y="5374959"/>
            <a:ext cx="1053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Work in progress for </a:t>
            </a:r>
            <a:r>
              <a:rPr lang="en-US" sz="2000" b="1" dirty="0"/>
              <a:t>bunched beam </a:t>
            </a:r>
            <a:r>
              <a:rPr lang="en-US" sz="2000" dirty="0"/>
              <a:t>measurements with a </a:t>
            </a:r>
            <a:r>
              <a:rPr lang="en-US" sz="2000" b="1" dirty="0">
                <a:solidFill>
                  <a:srgbClr val="1EB8D0"/>
                </a:solidFill>
              </a:rPr>
              <a:t>“Pepper-Pot” </a:t>
            </a:r>
            <a:r>
              <a:rPr lang="en-US" sz="2000" dirty="0"/>
              <a:t>emittance-meter </a:t>
            </a:r>
            <a:r>
              <a:rPr lang="en-US" sz="2000" i="1" dirty="0"/>
              <a:t>(&lt;-&gt; HRS)</a:t>
            </a:r>
          </a:p>
        </p:txBody>
      </p:sp>
      <p:sp>
        <p:nvSpPr>
          <p:cNvPr id="24" name="Triangle isocèle 23">
            <a:extLst>
              <a:ext uri="{FF2B5EF4-FFF2-40B4-BE49-F238E27FC236}">
                <a16:creationId xmlns:a16="http://schemas.microsoft.com/office/drawing/2014/main" id="{CC52C362-CA00-4406-A36B-B380DE066819}"/>
              </a:ext>
            </a:extLst>
          </p:cNvPr>
          <p:cNvSpPr/>
          <p:nvPr/>
        </p:nvSpPr>
        <p:spPr>
          <a:xfrm rot="5400000">
            <a:off x="483140" y="5467252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6B5881-F1F8-450F-8B5B-F7CCBD609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2" y="1078175"/>
            <a:ext cx="8501513" cy="3529542"/>
          </a:xfrm>
          <a:prstGeom prst="rect">
            <a:avLst/>
          </a:prstGeom>
          <a:ln w="28575">
            <a:solidFill>
              <a:srgbClr val="1EB8D0"/>
            </a:solidFill>
          </a:ln>
        </p:spPr>
      </p:pic>
      <p:sp>
        <p:nvSpPr>
          <p:cNvPr id="3" name="ZoneTexte 22">
            <a:extLst>
              <a:ext uri="{FF2B5EF4-FFF2-40B4-BE49-F238E27FC236}">
                <a16:creationId xmlns:a16="http://schemas.microsoft.com/office/drawing/2014/main" id="{6251C439-1B11-9D6F-068C-88402257A58C}"/>
              </a:ext>
            </a:extLst>
          </p:cNvPr>
          <p:cNvSpPr txBox="1"/>
          <p:nvPr/>
        </p:nvSpPr>
        <p:spPr>
          <a:xfrm>
            <a:off x="1030788" y="5775069"/>
            <a:ext cx="1053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1" u="sng" dirty="0">
                <a:solidFill>
                  <a:srgbClr val="1EB8D0"/>
                </a:solidFill>
              </a:rPr>
              <a:t>Hardware:</a:t>
            </a:r>
            <a:r>
              <a:rPr lang="en-US" sz="1600" i="1" dirty="0">
                <a:solidFill>
                  <a:srgbClr val="1EB8D0"/>
                </a:solidFill>
              </a:rPr>
              <a:t> </a:t>
            </a:r>
            <a:r>
              <a:rPr lang="en-US" sz="1600" dirty="0">
                <a:solidFill>
                  <a:srgbClr val="1EB8D0"/>
                </a:solidFill>
              </a:rPr>
              <a:t>new 2D mask installed, camera trigger,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1EB8D0"/>
                </a:solidFill>
              </a:rPr>
              <a:t>Software:</a:t>
            </a:r>
            <a:r>
              <a:rPr lang="en-US" sz="1600" dirty="0">
                <a:solidFill>
                  <a:srgbClr val="1EB8D0"/>
                </a:solidFill>
              </a:rPr>
              <a:t> produce emittance figures, analysis for absolute emittance value, bunches/images accumulation… </a:t>
            </a:r>
            <a:r>
              <a:rPr lang="en-US" sz="1600" i="1" dirty="0">
                <a:solidFill>
                  <a:srgbClr val="1EB8D0"/>
                </a:solidFill>
              </a:rPr>
              <a:t>[A. Balana]</a:t>
            </a:r>
          </a:p>
        </p:txBody>
      </p:sp>
    </p:spTree>
    <p:extLst>
      <p:ext uri="{BB962C8B-B14F-4D97-AF65-F5344CB8AC3E}">
        <p14:creationId xmlns:p14="http://schemas.microsoft.com/office/powerpoint/2010/main" val="14716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1">
            <a:extLst>
              <a:ext uri="{FF2B5EF4-FFF2-40B4-BE49-F238E27FC236}">
                <a16:creationId xmlns:a16="http://schemas.microsoft.com/office/drawing/2014/main" id="{202C37A8-001D-406F-8DCD-2CC7DF19FD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985"/>
          <a:stretch/>
        </p:blipFill>
        <p:spPr bwMode="auto">
          <a:xfrm>
            <a:off x="333836" y="4171947"/>
            <a:ext cx="7532051" cy="2300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78CEE1B-0A28-49AC-9878-65F82C719759}"/>
              </a:ext>
            </a:extLst>
          </p:cNvPr>
          <p:cNvGrpSpPr/>
          <p:nvPr/>
        </p:nvGrpSpPr>
        <p:grpSpPr>
          <a:xfrm>
            <a:off x="5604655" y="899808"/>
            <a:ext cx="6470402" cy="3803158"/>
            <a:chOff x="5604655" y="899808"/>
            <a:chExt cx="6470402" cy="380315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3D01D18-42B0-4C83-95A7-7D9B0F43A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30"/>
            <a:stretch/>
          </p:blipFill>
          <p:spPr>
            <a:xfrm>
              <a:off x="5604655" y="899808"/>
              <a:ext cx="6470402" cy="3803158"/>
            </a:xfrm>
            <a:prstGeom prst="rect">
              <a:avLst/>
            </a:prstGeom>
            <a:ln w="38100">
              <a:solidFill>
                <a:srgbClr val="1EB8D0"/>
              </a:solidFill>
            </a:ln>
            <a:effectLst/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C416AC6C-85B1-4579-A0C6-D676A1FB58A8}"/>
                </a:ext>
              </a:extLst>
            </p:cNvPr>
            <p:cNvSpPr/>
            <p:nvPr/>
          </p:nvSpPr>
          <p:spPr>
            <a:xfrm rot="1254896">
              <a:off x="8942936" y="1408612"/>
              <a:ext cx="604041" cy="689001"/>
            </a:xfrm>
            <a:prstGeom prst="ellipse">
              <a:avLst/>
            </a:prstGeom>
            <a:noFill/>
            <a:ln>
              <a:solidFill>
                <a:srgbClr val="1EB8D0"/>
              </a:solidFill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E6AB414-2FEB-4EE1-8A0E-A769D2844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33" b="89908" l="9932" r="93905">
                          <a14:foregroundMark x1="22573" y1="83486" x2="22573" y2="83486"/>
                          <a14:foregroundMark x1="26637" y1="80734" x2="28442" y2="80734"/>
                          <a14:foregroundMark x1="13995" y1="49083" x2="10609" y2="40826"/>
                          <a14:foregroundMark x1="21445" y1="18807" x2="28442" y2="18807"/>
                          <a14:foregroundMark x1="62980" y1="59174" x2="62980" y2="59174"/>
                          <a14:foregroundMark x1="62980" y1="55963" x2="62077" y2="39908"/>
                          <a14:foregroundMark x1="77652" y1="49083" x2="76749" y2="36239"/>
                          <a14:foregroundMark x1="84876" y1="49083" x2="84650" y2="38991"/>
                          <a14:foregroundMark x1="88713" y1="48624" x2="93905" y2="54587"/>
                          <a14:backgroundMark x1="29345" y1="47706" x2="29345" y2="605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910" y="1220720"/>
              <a:ext cx="1094678" cy="538689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77000"/>
                </a:schemeClr>
              </a:glow>
            </a:effectLst>
          </p:spPr>
        </p:pic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21EA0348-888B-43E4-848B-85CE9B7B38AC}"/>
                </a:ext>
              </a:extLst>
            </p:cNvPr>
            <p:cNvCxnSpPr>
              <a:cxnSpLocks/>
            </p:cNvCxnSpPr>
            <p:nvPr/>
          </p:nvCxnSpPr>
          <p:spPr>
            <a:xfrm>
              <a:off x="8275471" y="1291631"/>
              <a:ext cx="517398" cy="311060"/>
            </a:xfrm>
            <a:prstGeom prst="straightConnector1">
              <a:avLst/>
            </a:prstGeom>
            <a:noFill/>
            <a:ln w="38100">
              <a:solidFill>
                <a:srgbClr val="111C22"/>
              </a:solidFill>
              <a:prstDash val="solid"/>
              <a:headEnd type="none" w="med" len="med"/>
              <a:tailEnd type="triangle" w="med" len="med"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944A86F-D180-44A5-BD5A-C6CE6B68F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886" t="4910" r="15610" b="8055"/>
            <a:stretch/>
          </p:blipFill>
          <p:spPr>
            <a:xfrm>
              <a:off x="5604655" y="2182731"/>
              <a:ext cx="2416562" cy="2520235"/>
            </a:xfrm>
            <a:prstGeom prst="rect">
              <a:avLst/>
            </a:prstGeom>
            <a:ln w="28575">
              <a:solidFill>
                <a:srgbClr val="1EB8D0"/>
              </a:solidFill>
            </a:ln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2C586B7-B542-45FC-94C9-31B403FC9555}"/>
                </a:ext>
              </a:extLst>
            </p:cNvPr>
            <p:cNvSpPr txBox="1"/>
            <p:nvPr/>
          </p:nvSpPr>
          <p:spPr>
            <a:xfrm>
              <a:off x="5803909" y="3972325"/>
              <a:ext cx="1487978" cy="512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Bordeaux</a:t>
              </a: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3505012-C207-4C46-92F6-DD602671B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t="17734" r="9012" b="17306"/>
            <a:stretch/>
          </p:blipFill>
          <p:spPr>
            <a:xfrm>
              <a:off x="5867548" y="3813555"/>
              <a:ext cx="418679" cy="229501"/>
            </a:xfrm>
            <a:prstGeom prst="roundRect">
              <a:avLst>
                <a:gd name="adj" fmla="val 1588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49F09DF9-8E07-4718-BAB8-09A88C8EFC1C}"/>
                </a:ext>
              </a:extLst>
            </p:cNvPr>
            <p:cNvSpPr/>
            <p:nvPr/>
          </p:nvSpPr>
          <p:spPr>
            <a:xfrm>
              <a:off x="6349866" y="3926896"/>
              <a:ext cx="113155" cy="117990"/>
            </a:xfrm>
            <a:prstGeom prst="ellipse">
              <a:avLst/>
            </a:prstGeom>
            <a:solidFill>
              <a:srgbClr val="1EB8D0"/>
            </a:solidFill>
            <a:ln>
              <a:noFill/>
            </a:ln>
            <a:effectLst>
              <a:outerShdw blurRad="127000" dist="127000" dir="5400000" sx="61000" sy="61000" algn="ctr" rotWithShape="0">
                <a:schemeClr val="tx1">
                  <a:alpha val="75000"/>
                </a:schemeClr>
              </a:outerShdw>
            </a:effectLst>
            <a:scene3d>
              <a:camera prst="orthographicFront">
                <a:rot lat="974263" lon="21298178" rev="818685"/>
              </a:camera>
              <a:lightRig rig="soft" dir="t"/>
            </a:scene3d>
            <a:sp3d extrusionH="12700" prstMaterial="matte">
              <a:bevelT/>
              <a:extrusionClr>
                <a:srgbClr val="007668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9698631B-714F-4872-A57A-1127E5FF3027}"/>
                </a:ext>
              </a:extLst>
            </p:cNvPr>
            <p:cNvSpPr/>
            <p:nvPr/>
          </p:nvSpPr>
          <p:spPr>
            <a:xfrm rot="1254896">
              <a:off x="7859101" y="938995"/>
              <a:ext cx="436712" cy="397684"/>
            </a:xfrm>
            <a:prstGeom prst="ellipse">
              <a:avLst/>
            </a:prstGeom>
            <a:noFill/>
            <a:ln>
              <a:solidFill>
                <a:srgbClr val="111C22"/>
              </a:solidFill>
              <a:prstDash val="sysDash"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D7BCA33-D58F-438C-BAA2-8CBC7A0660A6}"/>
                </a:ext>
              </a:extLst>
            </p:cNvPr>
            <p:cNvSpPr txBox="1"/>
            <p:nvPr/>
          </p:nvSpPr>
          <p:spPr>
            <a:xfrm>
              <a:off x="7129958" y="922299"/>
              <a:ext cx="1808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fr-FR" dirty="0">
                  <a:effectLst>
                    <a:glow rad="127000">
                      <a:schemeClr val="bg1">
                        <a:alpha val="77000"/>
                      </a:schemeClr>
                    </a:glow>
                  </a:effectLst>
                </a:rPr>
                <a:t>Stable-ion source</a:t>
              </a:r>
            </a:p>
          </p:txBody>
        </p: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16BB1281-E22E-4ABE-B10C-5060A762DA47}"/>
              </a:ext>
            </a:extLst>
          </p:cNvPr>
          <p:cNvSpPr txBox="1"/>
          <p:nvPr/>
        </p:nvSpPr>
        <p:spPr>
          <a:xfrm>
            <a:off x="101600" y="88815"/>
            <a:ext cx="6034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Conclusion &amp; Perspectives</a:t>
            </a:r>
          </a:p>
        </p:txBody>
      </p:sp>
      <p:pic>
        <p:nvPicPr>
          <p:cNvPr id="4" name="LogoLP2iB">
            <a:extLst>
              <a:ext uri="{FF2B5EF4-FFF2-40B4-BE49-F238E27FC236}">
                <a16:creationId xmlns:a16="http://schemas.microsoft.com/office/drawing/2014/main" id="{0D9714D8-A98B-47A7-BE99-765FFFB01C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7415" r="10203" b="17093"/>
          <a:stretch/>
        </p:blipFill>
        <p:spPr>
          <a:xfrm>
            <a:off x="10914927" y="180240"/>
            <a:ext cx="1082040" cy="585746"/>
          </a:xfrm>
          <a:prstGeom prst="rect">
            <a:avLst/>
          </a:prstGeom>
        </p:spPr>
      </p:pic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44D25EF-D91F-4BD3-BE15-E0D47E7EBFD4}"/>
              </a:ext>
            </a:extLst>
          </p:cNvPr>
          <p:cNvSpPr/>
          <p:nvPr/>
        </p:nvSpPr>
        <p:spPr>
          <a:xfrm rot="5400000">
            <a:off x="428912" y="1192122"/>
            <a:ext cx="232925" cy="200798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7BADC00-4AE3-4E02-A4F3-C2F1E8F246FC}"/>
              </a:ext>
            </a:extLst>
          </p:cNvPr>
          <p:cNvSpPr txBox="1"/>
          <p:nvPr/>
        </p:nvSpPr>
        <p:spPr>
          <a:xfrm>
            <a:off x="692760" y="1092466"/>
            <a:ext cx="331667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/>
              <a:t>The RFQCB is fully operational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1D6FAC74-D802-404F-948E-B9B883FF32B5}"/>
              </a:ext>
            </a:extLst>
          </p:cNvPr>
          <p:cNvSpPr/>
          <p:nvPr/>
        </p:nvSpPr>
        <p:spPr>
          <a:xfrm>
            <a:off x="8839097" y="5236346"/>
            <a:ext cx="2651760" cy="400110"/>
          </a:xfrm>
          <a:prstGeom prst="rightArrow">
            <a:avLst>
              <a:gd name="adj1" fmla="val 38684"/>
              <a:gd name="adj2" fmla="val 77981"/>
            </a:avLst>
          </a:prstGeom>
          <a:solidFill>
            <a:srgbClr val="11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63CACB4-4741-44B9-AE8B-D2A5218556A5}"/>
              </a:ext>
            </a:extLst>
          </p:cNvPr>
          <p:cNvSpPr txBox="1"/>
          <p:nvPr/>
        </p:nvSpPr>
        <p:spPr>
          <a:xfrm>
            <a:off x="9334005" y="5068351"/>
            <a:ext cx="15809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1EB8D0"/>
                </a:solidFill>
              </a:rPr>
              <a:t>soon...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C43CA58-AA1A-4157-BACF-A5E7DC9346FF}"/>
              </a:ext>
            </a:extLst>
          </p:cNvPr>
          <p:cNvSpPr txBox="1"/>
          <p:nvPr/>
        </p:nvSpPr>
        <p:spPr>
          <a:xfrm>
            <a:off x="8280039" y="6082732"/>
            <a:ext cx="377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i="1" dirty="0">
                <a:solidFill>
                  <a:srgbClr val="1EB8D0"/>
                </a:solidFill>
              </a:rPr>
              <a:t>New place, New life, New Name…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C4BB0F8-B973-4CCD-8B81-566A9A1B5D60}"/>
              </a:ext>
            </a:extLst>
          </p:cNvPr>
          <p:cNvSpPr txBox="1"/>
          <p:nvPr/>
        </p:nvSpPr>
        <p:spPr>
          <a:xfrm>
            <a:off x="9195418" y="5682622"/>
            <a:ext cx="1949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Moving to </a:t>
            </a:r>
            <a:r>
              <a:rPr lang="fr-FR" sz="2000" b="1" dirty="0"/>
              <a:t>GANIL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0739C36-9239-4A34-8E6A-5AEFDA2C5FC8}"/>
              </a:ext>
            </a:extLst>
          </p:cNvPr>
          <p:cNvCxnSpPr>
            <a:cxnSpLocks/>
          </p:cNvCxnSpPr>
          <p:nvPr/>
        </p:nvCxnSpPr>
        <p:spPr>
          <a:xfrm>
            <a:off x="9524910" y="2022952"/>
            <a:ext cx="723428" cy="434925"/>
          </a:xfrm>
          <a:prstGeom prst="straightConnector1">
            <a:avLst/>
          </a:prstGeom>
          <a:noFill/>
          <a:ln w="12700">
            <a:solidFill>
              <a:srgbClr val="111C22"/>
            </a:solidFill>
            <a:prstDash val="lgDash"/>
            <a:headEnd type="none" w="med" len="med"/>
            <a:tailEnd type="triangle" w="med" len="med"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DC1D6535-8093-4A0C-BA59-524113DD84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5" t="-14298" r="-3304" b="-10779"/>
          <a:stretch/>
        </p:blipFill>
        <p:spPr>
          <a:xfrm>
            <a:off x="5769149" y="2509652"/>
            <a:ext cx="722171" cy="188865"/>
          </a:xfrm>
          <a:prstGeom prst="roundRect">
            <a:avLst>
              <a:gd name="adj" fmla="val 32869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accent2"/>
            </a:solidFill>
          </a:ln>
          <a:effectLst/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18A51634-47FE-41A3-B609-B0086D98D2F7}"/>
              </a:ext>
            </a:extLst>
          </p:cNvPr>
          <p:cNvSpPr/>
          <p:nvPr/>
        </p:nvSpPr>
        <p:spPr>
          <a:xfrm>
            <a:off x="6434743" y="2796937"/>
            <a:ext cx="113155" cy="11799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27000" dist="127000" dir="5400000" sx="61000" sy="61000" algn="ctr" rotWithShape="0">
              <a:schemeClr val="tx1">
                <a:alpha val="75000"/>
              </a:schemeClr>
            </a:outerShdw>
          </a:effectLst>
          <a:scene3d>
            <a:camera prst="orthographicFront">
              <a:rot lat="974263" lon="21298178" rev="818685"/>
            </a:camera>
            <a:lightRig rig="soft" dir="t"/>
          </a:scene3d>
          <a:sp3d extrusionH="12700" prstMaterial="matte">
            <a:bevelT/>
            <a:extrusionClr>
              <a:srgbClr val="990033"/>
            </a:extrusionClr>
            <a:contourClr>
              <a:srgbClr val="990033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C0E7A49-F09E-4253-B4A5-D082FBE8E27A}"/>
              </a:ext>
            </a:extLst>
          </p:cNvPr>
          <p:cNvSpPr txBox="1"/>
          <p:nvPr/>
        </p:nvSpPr>
        <p:spPr>
          <a:xfrm>
            <a:off x="5769150" y="2625957"/>
            <a:ext cx="66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Caen</a:t>
            </a:r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5A65A0CE-E0C8-4FA0-BC86-6A52923DE5CB}"/>
              </a:ext>
            </a:extLst>
          </p:cNvPr>
          <p:cNvSpPr/>
          <p:nvPr/>
        </p:nvSpPr>
        <p:spPr>
          <a:xfrm rot="5400000">
            <a:off x="428912" y="2592252"/>
            <a:ext cx="232925" cy="200798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4955648-EEBD-4BB6-8D6A-524D7067E2B8}"/>
              </a:ext>
            </a:extLst>
          </p:cNvPr>
          <p:cNvSpPr txBox="1"/>
          <p:nvPr/>
        </p:nvSpPr>
        <p:spPr>
          <a:xfrm>
            <a:off x="692760" y="2480847"/>
            <a:ext cx="49118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/>
              <a:t>Work is ongoing to finish full </a:t>
            </a:r>
            <a:r>
              <a:rPr lang="en-US" sz="2000" b="1" dirty="0"/>
              <a:t>characterization </a:t>
            </a:r>
            <a:r>
              <a:rPr lang="en-US" sz="2000" dirty="0"/>
              <a:t>and improve </a:t>
            </a:r>
            <a:r>
              <a:rPr lang="en-US" sz="2000" b="1" dirty="0"/>
              <a:t>bunched beam</a:t>
            </a:r>
            <a:r>
              <a:rPr lang="en-US" sz="2000" dirty="0"/>
              <a:t> performance</a:t>
            </a:r>
          </a:p>
        </p:txBody>
      </p:sp>
      <p:pic>
        <p:nvPicPr>
          <p:cNvPr id="46" name="Picture 21">
            <a:extLst>
              <a:ext uri="{FF2B5EF4-FFF2-40B4-BE49-F238E27FC236}">
                <a16:creationId xmlns:a16="http://schemas.microsoft.com/office/drawing/2014/main" id="{70E790CC-090A-4BBE-A96A-CAC90D3321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t="27815" r="46807"/>
          <a:stretch/>
        </p:blipFill>
        <p:spPr bwMode="auto">
          <a:xfrm>
            <a:off x="333837" y="4518855"/>
            <a:ext cx="4006515" cy="195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EB2AF05F-8F0C-4E25-BA3A-94A2917B303C}"/>
              </a:ext>
            </a:extLst>
          </p:cNvPr>
          <p:cNvSpPr txBox="1"/>
          <p:nvPr/>
        </p:nvSpPr>
        <p:spPr>
          <a:xfrm>
            <a:off x="0" y="4572198"/>
            <a:ext cx="1812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111C22"/>
                </a:solidFill>
              </a:rPr>
              <a:t>Stable-ion source</a:t>
            </a:r>
          </a:p>
          <a:p>
            <a:r>
              <a:rPr lang="en-US" b="1" i="1" dirty="0">
                <a:solidFill>
                  <a:srgbClr val="111C22"/>
                </a:solidFill>
              </a:rPr>
              <a:t>(Alkali)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E7B21919-9E55-4041-9F65-B4E4F0BEC6AC}"/>
              </a:ext>
            </a:extLst>
          </p:cNvPr>
          <p:cNvSpPr/>
          <p:nvPr/>
        </p:nvSpPr>
        <p:spPr>
          <a:xfrm>
            <a:off x="2952235" y="4468934"/>
            <a:ext cx="1034980" cy="1851480"/>
          </a:xfrm>
          <a:prstGeom prst="roundRect">
            <a:avLst/>
          </a:prstGeom>
          <a:noFill/>
          <a:ln w="38100">
            <a:solidFill>
              <a:srgbClr val="1EB8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236A95D-3192-4B96-9CA1-F8C5DBDE9E06}"/>
              </a:ext>
            </a:extLst>
          </p:cNvPr>
          <p:cNvSpPr txBox="1"/>
          <p:nvPr/>
        </p:nvSpPr>
        <p:spPr>
          <a:xfrm>
            <a:off x="3090155" y="411531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1EB8D0"/>
                </a:solidFill>
              </a:rPr>
              <a:t>[GPIB]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67FFC163-5CBA-4B49-9E1F-077FB2BF09C7}"/>
              </a:ext>
            </a:extLst>
          </p:cNvPr>
          <p:cNvCxnSpPr>
            <a:cxnSpLocks/>
          </p:cNvCxnSpPr>
          <p:nvPr/>
        </p:nvCxnSpPr>
        <p:spPr>
          <a:xfrm flipV="1">
            <a:off x="992854" y="5292090"/>
            <a:ext cx="1910366" cy="134153"/>
          </a:xfrm>
          <a:prstGeom prst="straightConnector1">
            <a:avLst/>
          </a:prstGeom>
          <a:ln w="38100">
            <a:solidFill>
              <a:srgbClr val="111C22"/>
            </a:solidFill>
            <a:tailEnd type="triangle"/>
          </a:ln>
          <a:effectLst>
            <a:glow rad="1270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èche : courbe vers le haut 59">
            <a:extLst>
              <a:ext uri="{FF2B5EF4-FFF2-40B4-BE49-F238E27FC236}">
                <a16:creationId xmlns:a16="http://schemas.microsoft.com/office/drawing/2014/main" id="{365B8A88-28EE-4FAF-B2B9-9BB7474F852A}"/>
              </a:ext>
            </a:extLst>
          </p:cNvPr>
          <p:cNvSpPr/>
          <p:nvPr/>
        </p:nvSpPr>
        <p:spPr>
          <a:xfrm rot="16485006">
            <a:off x="6026441" y="3188115"/>
            <a:ext cx="1343252" cy="333812"/>
          </a:xfrm>
          <a:prstGeom prst="curvedUpArrow">
            <a:avLst>
              <a:gd name="adj1" fmla="val 27071"/>
              <a:gd name="adj2" fmla="val 112600"/>
              <a:gd name="adj3" fmla="val 31177"/>
            </a:avLst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0C56B1E2-2B19-4801-B459-37477B68EBC4}"/>
              </a:ext>
            </a:extLst>
          </p:cNvPr>
          <p:cNvCxnSpPr>
            <a:cxnSpLocks/>
          </p:cNvCxnSpPr>
          <p:nvPr/>
        </p:nvCxnSpPr>
        <p:spPr>
          <a:xfrm flipV="1">
            <a:off x="4117574" y="5182620"/>
            <a:ext cx="694784" cy="53726"/>
          </a:xfrm>
          <a:prstGeom prst="straightConnector1">
            <a:avLst/>
          </a:prstGeom>
          <a:ln w="38100">
            <a:solidFill>
              <a:srgbClr val="111C22"/>
            </a:solidFill>
            <a:prstDash val="sysDot"/>
            <a:tailEnd type="triangle"/>
          </a:ln>
          <a:effectLst>
            <a:glow rad="1270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1">
            <a:extLst>
              <a:ext uri="{FF2B5EF4-FFF2-40B4-BE49-F238E27FC236}">
                <a16:creationId xmlns:a16="http://schemas.microsoft.com/office/drawing/2014/main" id="{7A063CC1-9A0D-4A6D-89C0-F07CC6881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l="66123" t="19017" r="1232" b="7323"/>
          <a:stretch/>
        </p:blipFill>
        <p:spPr bwMode="auto">
          <a:xfrm>
            <a:off x="5313562" y="4280796"/>
            <a:ext cx="2458838" cy="199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Ellipse 63">
            <a:extLst>
              <a:ext uri="{FF2B5EF4-FFF2-40B4-BE49-F238E27FC236}">
                <a16:creationId xmlns:a16="http://schemas.microsoft.com/office/drawing/2014/main" id="{73AD3532-4153-46D0-9851-98BBD6ED0FDB}"/>
              </a:ext>
            </a:extLst>
          </p:cNvPr>
          <p:cNvSpPr/>
          <p:nvPr/>
        </p:nvSpPr>
        <p:spPr>
          <a:xfrm rot="1254896">
            <a:off x="10511944" y="2172489"/>
            <a:ext cx="1612658" cy="1650930"/>
          </a:xfrm>
          <a:prstGeom prst="ellipse">
            <a:avLst/>
          </a:prstGeom>
          <a:noFill/>
          <a:ln w="28575">
            <a:solidFill>
              <a:srgbClr val="880000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5AD491A4-D05B-462A-933D-FC2B88983603}"/>
              </a:ext>
            </a:extLst>
          </p:cNvPr>
          <p:cNvSpPr/>
          <p:nvPr/>
        </p:nvSpPr>
        <p:spPr>
          <a:xfrm>
            <a:off x="237065" y="5190370"/>
            <a:ext cx="662302" cy="455562"/>
          </a:xfrm>
          <a:prstGeom prst="roundRect">
            <a:avLst/>
          </a:prstGeom>
          <a:noFill/>
          <a:ln w="38100">
            <a:solidFill>
              <a:srgbClr val="111C2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802C2177-3835-4BE8-87BC-7A265D7C2841}"/>
              </a:ext>
            </a:extLst>
          </p:cNvPr>
          <p:cNvSpPr/>
          <p:nvPr/>
        </p:nvSpPr>
        <p:spPr>
          <a:xfrm rot="5400000">
            <a:off x="428912" y="1812022"/>
            <a:ext cx="232925" cy="200798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483B460-C909-40D3-8369-2D3E7447B6BB}"/>
              </a:ext>
            </a:extLst>
          </p:cNvPr>
          <p:cNvSpPr txBox="1"/>
          <p:nvPr/>
        </p:nvSpPr>
        <p:spPr>
          <a:xfrm>
            <a:off x="692761" y="1690341"/>
            <a:ext cx="411959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/>
              <a:t>Delivers bunched beam </a:t>
            </a:r>
            <a:r>
              <a:rPr lang="en-US" sz="2000" b="1" dirty="0"/>
              <a:t>24/7</a:t>
            </a:r>
            <a:r>
              <a:rPr lang="en-US" sz="2000" dirty="0"/>
              <a:t> @LP2iB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2621F-7C9E-4EF6-94E8-B565CEFE20A4}"/>
              </a:ext>
            </a:extLst>
          </p:cNvPr>
          <p:cNvSpPr/>
          <p:nvPr/>
        </p:nvSpPr>
        <p:spPr>
          <a:xfrm>
            <a:off x="687146" y="1987328"/>
            <a:ext cx="3206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for </a:t>
            </a:r>
            <a:r>
              <a:rPr lang="en-US" sz="2000" b="1" dirty="0">
                <a:solidFill>
                  <a:srgbClr val="C00000"/>
                </a:solidFill>
              </a:rPr>
              <a:t>PIPERADE</a:t>
            </a:r>
            <a:r>
              <a:rPr lang="en-US" sz="2000" dirty="0"/>
              <a:t> commissioning</a:t>
            </a:r>
          </a:p>
        </p:txBody>
      </p:sp>
      <p:sp>
        <p:nvSpPr>
          <p:cNvPr id="3" name="Triangle isocèle 41">
            <a:extLst>
              <a:ext uri="{FF2B5EF4-FFF2-40B4-BE49-F238E27FC236}">
                <a16:creationId xmlns:a16="http://schemas.microsoft.com/office/drawing/2014/main" id="{6484F628-E322-9E2A-DB88-8823C3B4192E}"/>
              </a:ext>
            </a:extLst>
          </p:cNvPr>
          <p:cNvSpPr/>
          <p:nvPr/>
        </p:nvSpPr>
        <p:spPr>
          <a:xfrm rot="5400000">
            <a:off x="428912" y="3345056"/>
            <a:ext cx="232925" cy="200798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oneTexte 42">
            <a:extLst>
              <a:ext uri="{FF2B5EF4-FFF2-40B4-BE49-F238E27FC236}">
                <a16:creationId xmlns:a16="http://schemas.microsoft.com/office/drawing/2014/main" id="{AD3D2F01-E3D3-8601-E49C-2E0E72D22F94}"/>
              </a:ext>
            </a:extLst>
          </p:cNvPr>
          <p:cNvSpPr txBox="1"/>
          <p:nvPr/>
        </p:nvSpPr>
        <p:spPr>
          <a:xfrm>
            <a:off x="692760" y="3233651"/>
            <a:ext cx="468215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/>
              <a:t>Working on DESIR upgrade: HV platforms, mechanical support, automation, …</a:t>
            </a:r>
          </a:p>
        </p:txBody>
      </p:sp>
    </p:spTree>
    <p:extLst>
      <p:ext uri="{BB962C8B-B14F-4D97-AF65-F5344CB8AC3E}">
        <p14:creationId xmlns:p14="http://schemas.microsoft.com/office/powerpoint/2010/main" val="41151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 animBg="1"/>
      <p:bldP spid="23" grpId="0"/>
      <p:bldP spid="24" grpId="0"/>
      <p:bldP spid="34" grpId="0" animBg="1"/>
      <p:bldP spid="35" grpId="0"/>
      <p:bldP spid="42" grpId="0" animBg="1"/>
      <p:bldP spid="43" grpId="0"/>
      <p:bldP spid="60" grpId="0" animBg="1"/>
      <p:bldP spid="64" grpId="0" animBg="1"/>
      <p:bldP spid="40" grpId="0" animBg="1"/>
      <p:bldP spid="41" grpId="0"/>
      <p:bldP spid="6" grpId="0"/>
      <p:bldP spid="3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4521046-493F-4E2A-A40E-AA89163443DF}"/>
              </a:ext>
            </a:extLst>
          </p:cNvPr>
          <p:cNvSpPr txBox="1"/>
          <p:nvPr/>
        </p:nvSpPr>
        <p:spPr>
          <a:xfrm>
            <a:off x="468988" y="52701"/>
            <a:ext cx="4546437" cy="116955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000" b="1" dirty="0">
                <a:solidFill>
                  <a:srgbClr val="1EB8D0"/>
                </a:solidFill>
                <a:latin typeface="Calibri" panose="020F0502020204030204" pitchFamily="34" charset="0"/>
              </a:rPr>
              <a:t>Thank you 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D7AFE4-F62D-4908-B2FF-5AAEB13C1D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6" r="2768"/>
          <a:stretch/>
        </p:blipFill>
        <p:spPr>
          <a:xfrm>
            <a:off x="851846" y="2691047"/>
            <a:ext cx="5338904" cy="2897508"/>
          </a:xfrm>
          <a:prstGeom prst="rect">
            <a:avLst/>
          </a:prstGeom>
          <a:ln w="38100">
            <a:solidFill>
              <a:srgbClr val="1EB8D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D973299-B476-4E24-BF39-B87ABEA075F1}"/>
              </a:ext>
            </a:extLst>
          </p:cNvPr>
          <p:cNvGrpSpPr/>
          <p:nvPr/>
        </p:nvGrpSpPr>
        <p:grpSpPr>
          <a:xfrm>
            <a:off x="6560225" y="5809833"/>
            <a:ext cx="5504585" cy="629419"/>
            <a:chOff x="696286" y="221680"/>
            <a:chExt cx="4433471" cy="50694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3948112-C423-4EF4-9545-321BD018F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01" y="221680"/>
              <a:ext cx="1380256" cy="466915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A6BCCC-891F-4FCE-BFBA-2D6B8EB40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86" y="297166"/>
              <a:ext cx="409253" cy="40925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F34700E-2D5D-4B71-8583-46D7094E3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2"/>
            <a:stretch/>
          </p:blipFill>
          <p:spPr>
            <a:xfrm>
              <a:off x="2606575" y="237637"/>
              <a:ext cx="1057182" cy="49098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1F874C5-6472-4EA5-901B-784A87D03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06" b="32353"/>
            <a:stretch/>
          </p:blipFill>
          <p:spPr>
            <a:xfrm>
              <a:off x="1224015" y="233153"/>
              <a:ext cx="1214985" cy="44396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C7C4F-FA66-4F85-8333-815713C38BB6}"/>
              </a:ext>
            </a:extLst>
          </p:cNvPr>
          <p:cNvSpPr/>
          <p:nvPr/>
        </p:nvSpPr>
        <p:spPr>
          <a:xfrm>
            <a:off x="583817" y="1506279"/>
            <a:ext cx="5874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600" dirty="0">
                <a:solidFill>
                  <a:srgbClr val="111C22"/>
                </a:solidFill>
                <a:ea typeface="Roboto" panose="02000000000000000000" pitchFamily="2" charset="0"/>
              </a:rPr>
              <a:t>P. Alfaurt, P.  Ascher, D. Atanasov, A. Balana, B. Blank, </a:t>
            </a:r>
            <a:r>
              <a:rPr lang="fr-FR" sz="1600" b="1" dirty="0">
                <a:solidFill>
                  <a:srgbClr val="111C22"/>
                </a:solidFill>
                <a:ea typeface="Roboto" panose="02000000000000000000" pitchFamily="2" charset="0"/>
              </a:rPr>
              <a:t>L. Daudin</a:t>
            </a:r>
            <a:r>
              <a:rPr lang="fr-FR" sz="1600" dirty="0">
                <a:solidFill>
                  <a:srgbClr val="111C22"/>
                </a:solidFill>
                <a:ea typeface="Roboto" panose="02000000000000000000" pitchFamily="2" charset="0"/>
              </a:rPr>
              <a:t>, M. Flayol, </a:t>
            </a:r>
            <a:r>
              <a:rPr lang="fr-FR" sz="1600" b="1" dirty="0">
                <a:solidFill>
                  <a:srgbClr val="111C22"/>
                </a:solidFill>
                <a:ea typeface="Roboto" panose="02000000000000000000" pitchFamily="2" charset="0"/>
              </a:rPr>
              <a:t>M. Gerbaux</a:t>
            </a:r>
            <a:r>
              <a:rPr lang="fr-FR" sz="1600" dirty="0">
                <a:solidFill>
                  <a:srgbClr val="111C22"/>
                </a:solidFill>
                <a:ea typeface="Roboto" panose="02000000000000000000" pitchFamily="2" charset="0"/>
              </a:rPr>
              <a:t>, S. Grévy, G. Guignard, M. Hukkanen, A. Husson, </a:t>
            </a:r>
            <a:r>
              <a:rPr lang="fr-FR" sz="1600" b="1" dirty="0">
                <a:solidFill>
                  <a:srgbClr val="111C22"/>
                </a:solidFill>
                <a:ea typeface="Roboto" panose="02000000000000000000" pitchFamily="2" charset="0"/>
              </a:rPr>
              <a:t>G. Jevelot</a:t>
            </a:r>
            <a:r>
              <a:rPr lang="fr-FR" sz="1600" dirty="0">
                <a:solidFill>
                  <a:srgbClr val="111C22"/>
                </a:solidFill>
                <a:ea typeface="Roboto" panose="02000000000000000000" pitchFamily="2" charset="0"/>
              </a:rPr>
              <a:t>, B. Lachacinski, S. Lechner, E. Rey-herme, M. Roche, K. Ronxin, A. de Roubin, </a:t>
            </a:r>
            <a:r>
              <a:rPr lang="fr-FR" sz="1600" b="1" dirty="0">
                <a:solidFill>
                  <a:srgbClr val="111C22"/>
                </a:solidFill>
                <a:ea typeface="Roboto" panose="02000000000000000000" pitchFamily="2" charset="0"/>
              </a:rPr>
              <a:t>C. Roumegou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5E81488-6EF8-4249-A0E7-DDCBD488A37A}"/>
              </a:ext>
            </a:extLst>
          </p:cNvPr>
          <p:cNvGrpSpPr/>
          <p:nvPr/>
        </p:nvGrpSpPr>
        <p:grpSpPr>
          <a:xfrm>
            <a:off x="127190" y="5755040"/>
            <a:ext cx="1961531" cy="634513"/>
            <a:chOff x="9378173" y="197924"/>
            <a:chExt cx="2694965" cy="871763"/>
          </a:xfrm>
        </p:grpSpPr>
        <p:pic>
          <p:nvPicPr>
            <p:cNvPr id="13" name="Image 7">
              <a:extLst>
                <a:ext uri="{FF2B5EF4-FFF2-40B4-BE49-F238E27FC236}">
                  <a16:creationId xmlns:a16="http://schemas.microsoft.com/office/drawing/2014/main" id="{F7BDE745-E713-42D5-B51A-1615C58AC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173" y="197924"/>
              <a:ext cx="861499" cy="86149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67969BB-5BAD-497F-9F7F-B0475731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t="17734" r="9012" b="17306"/>
            <a:stretch/>
          </p:blipFill>
          <p:spPr>
            <a:xfrm>
              <a:off x="10434360" y="208188"/>
              <a:ext cx="1638778" cy="861499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3AECB7CF-48DA-45C3-AB88-2EA631833D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75" y="418748"/>
            <a:ext cx="1475375" cy="7260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BF9D42-DF28-4A3A-B7BB-D3FCE88CBB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25" y="5762511"/>
            <a:ext cx="1974363" cy="58789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963C4BF-FFA8-4AA8-8F57-1051DF237C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213" y="195393"/>
            <a:ext cx="2846269" cy="6075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788176E-FED4-4992-A38E-D9E5A7E11033}"/>
              </a:ext>
            </a:extLst>
          </p:cNvPr>
          <p:cNvSpPr/>
          <p:nvPr/>
        </p:nvSpPr>
        <p:spPr>
          <a:xfrm>
            <a:off x="583817" y="1214063"/>
            <a:ext cx="2518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b="1" dirty="0">
                <a:solidFill>
                  <a:srgbClr val="111C22"/>
                </a:solidFill>
                <a:ea typeface="Roboto" panose="02000000000000000000" pitchFamily="2" charset="0"/>
              </a:rPr>
              <a:t>GPIB-PIPERADE Team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2A0E41C5-35FD-4C90-B4D4-D28614FF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0248">
            <a:off x="1839232" y="3906449"/>
            <a:ext cx="2858647" cy="46202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A261213-5BBC-4AA9-952A-7F2B467A2E7C}"/>
              </a:ext>
            </a:extLst>
          </p:cNvPr>
          <p:cNvSpPr txBox="1"/>
          <p:nvPr/>
        </p:nvSpPr>
        <p:spPr>
          <a:xfrm>
            <a:off x="851846" y="5214547"/>
            <a:ext cx="222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No AI in this picture ;)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D679045-002A-41F5-81BE-8F2C781E0B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58774">
            <a:off x="8047323" y="2528407"/>
            <a:ext cx="3883823" cy="2912868"/>
          </a:xfrm>
          <a:prstGeom prst="rect">
            <a:avLst/>
          </a:prstGeom>
          <a:ln w="38100">
            <a:solidFill>
              <a:srgbClr val="1EB8D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704259E-7372-4278-BCB0-20913CBEAEE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" b="6508"/>
          <a:stretch/>
        </p:blipFill>
        <p:spPr>
          <a:xfrm rot="606223">
            <a:off x="6812388" y="1359999"/>
            <a:ext cx="2511280" cy="2281636"/>
          </a:xfrm>
          <a:prstGeom prst="rect">
            <a:avLst/>
          </a:prstGeom>
          <a:ln w="38100">
            <a:solidFill>
              <a:srgbClr val="1EB8D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6C581-9F5E-18BC-ECC1-7F02D3E51C7D}"/>
              </a:ext>
            </a:extLst>
          </p:cNvPr>
          <p:cNvSpPr txBox="1"/>
          <p:nvPr/>
        </p:nvSpPr>
        <p:spPr>
          <a:xfrm>
            <a:off x="9396735" y="734596"/>
            <a:ext cx="27393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11C22"/>
                </a:solidFill>
                <a:latin typeface="Century Gothic" panose="020B050202020202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BRIoC</a:t>
            </a:r>
            <a:r>
              <a:rPr lang="en-US" sz="4400" b="1" dirty="0">
                <a:solidFill>
                  <a:srgbClr val="1EB8D0"/>
                </a:solidFill>
                <a:latin typeface="Century Gothic" panose="020B050202020202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He</a:t>
            </a:r>
            <a:endParaRPr lang="en-US" sz="4400" dirty="0">
              <a:solidFill>
                <a:srgbClr val="1EB8D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20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FDCCB6B3-AAB6-4E64-84AE-E6588167A1DF}"/>
              </a:ext>
            </a:extLst>
          </p:cNvPr>
          <p:cNvSpPr txBox="1"/>
          <p:nvPr/>
        </p:nvSpPr>
        <p:spPr>
          <a:xfrm>
            <a:off x="3270995" y="2867309"/>
            <a:ext cx="5650009" cy="112338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700" b="1" dirty="0">
                <a:solidFill>
                  <a:srgbClr val="1EB8D0"/>
                </a:solidFill>
                <a:latin typeface="Calibri" panose="020F050202020403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32708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2">
            <a:extLst>
              <a:ext uri="{FF2B5EF4-FFF2-40B4-BE49-F238E27FC236}">
                <a16:creationId xmlns:a16="http://schemas.microsoft.com/office/drawing/2014/main" id="{7B2877D5-59E8-B0F3-2DCC-4D168BB239B0}"/>
              </a:ext>
            </a:extLst>
          </p:cNvPr>
          <p:cNvSpPr txBox="1"/>
          <p:nvPr/>
        </p:nvSpPr>
        <p:spPr>
          <a:xfrm>
            <a:off x="101600" y="88815"/>
            <a:ext cx="40468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The DESIR facility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ED271A1-DE95-472B-AFAA-B6DA6B70C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57" y="323098"/>
            <a:ext cx="1483143" cy="31640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A8357E-2B69-4500-A89E-1297DDE159D9}"/>
              </a:ext>
            </a:extLst>
          </p:cNvPr>
          <p:cNvSpPr txBox="1"/>
          <p:nvPr/>
        </p:nvSpPr>
        <p:spPr>
          <a:xfrm>
            <a:off x="4059500" y="169287"/>
            <a:ext cx="55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61F4D"/>
                </a:solidFill>
              </a:rPr>
              <a:t>@</a:t>
            </a:r>
          </a:p>
        </p:txBody>
      </p:sp>
      <p:pic>
        <p:nvPicPr>
          <p:cNvPr id="31" name="Picture 2" descr="C:\Documents and Settings\thomasjc\Bureau\DESIR\Meetings\2011\Symposium_Fr_Jp\Screen shot 2011-01-03 at 13.29.34.png">
            <a:extLst>
              <a:ext uri="{FF2B5EF4-FFF2-40B4-BE49-F238E27FC236}">
                <a16:creationId xmlns:a16="http://schemas.microsoft.com/office/drawing/2014/main" id="{4EB3AC1B-A1CB-484B-ADB0-7F40DD90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912" r="1544" b="456"/>
          <a:stretch>
            <a:fillRect/>
          </a:stretch>
        </p:blipFill>
        <p:spPr bwMode="auto">
          <a:xfrm>
            <a:off x="488356" y="1416080"/>
            <a:ext cx="4647033" cy="311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EBDE55BA-BFD0-4141-9620-193FC85D35FD}"/>
              </a:ext>
            </a:extLst>
          </p:cNvPr>
          <p:cNvGrpSpPr/>
          <p:nvPr/>
        </p:nvGrpSpPr>
        <p:grpSpPr>
          <a:xfrm>
            <a:off x="5382562" y="2635000"/>
            <a:ext cx="6441749" cy="3722840"/>
            <a:chOff x="5382562" y="2635000"/>
            <a:chExt cx="6441749" cy="37228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427C09-9A14-44C0-9AD2-EF8C2E536F78}"/>
                </a:ext>
              </a:extLst>
            </p:cNvPr>
            <p:cNvSpPr/>
            <p:nvPr/>
          </p:nvSpPr>
          <p:spPr>
            <a:xfrm>
              <a:off x="5382562" y="2635000"/>
              <a:ext cx="6441749" cy="3722840"/>
            </a:xfrm>
            <a:prstGeom prst="rect">
              <a:avLst/>
            </a:prstGeom>
            <a:solidFill>
              <a:srgbClr val="B2B2B2"/>
            </a:solidFill>
            <a:ln w="19050">
              <a:solidFill>
                <a:srgbClr val="1EB8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43739BD-846F-44B1-94A0-2F600B91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184" y="3101277"/>
              <a:ext cx="5899729" cy="3115307"/>
            </a:xfrm>
            <a:prstGeom prst="rect">
              <a:avLst/>
            </a:prstGeom>
            <a:ln w="19050">
              <a:noFill/>
            </a:ln>
            <a:effectLst/>
          </p:spPr>
        </p:pic>
      </p:grpSp>
      <p:pic>
        <p:nvPicPr>
          <p:cNvPr id="54" name="GANIL">
            <a:extLst>
              <a:ext uri="{FF2B5EF4-FFF2-40B4-BE49-F238E27FC236}">
                <a16:creationId xmlns:a16="http://schemas.microsoft.com/office/drawing/2014/main" id="{6E090EBA-218B-485E-8287-E59D9DCA6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69" y="2810704"/>
            <a:ext cx="1483143" cy="316404"/>
          </a:xfrm>
          <a:prstGeom prst="rect">
            <a:avLst/>
          </a:prstGeom>
        </p:spPr>
      </p:pic>
      <p:sp>
        <p:nvSpPr>
          <p:cNvPr id="3" name="Hide_DESIR">
            <a:extLst>
              <a:ext uri="{FF2B5EF4-FFF2-40B4-BE49-F238E27FC236}">
                <a16:creationId xmlns:a16="http://schemas.microsoft.com/office/drawing/2014/main" id="{A23203C8-3831-4C44-9B34-7BA6A33B30CF}"/>
              </a:ext>
            </a:extLst>
          </p:cNvPr>
          <p:cNvSpPr/>
          <p:nvPr/>
        </p:nvSpPr>
        <p:spPr>
          <a:xfrm>
            <a:off x="8019391" y="2842479"/>
            <a:ext cx="1620520" cy="1727200"/>
          </a:xfrm>
          <a:custGeom>
            <a:avLst/>
            <a:gdLst>
              <a:gd name="connsiteX0" fmla="*/ 0 w 1620520"/>
              <a:gd name="connsiteY0" fmla="*/ 731520 h 1574800"/>
              <a:gd name="connsiteX1" fmla="*/ 858520 w 1620520"/>
              <a:gd name="connsiteY1" fmla="*/ 0 h 1574800"/>
              <a:gd name="connsiteX2" fmla="*/ 1620520 w 1620520"/>
              <a:gd name="connsiteY2" fmla="*/ 360680 h 1574800"/>
              <a:gd name="connsiteX3" fmla="*/ 1473200 w 1620520"/>
              <a:gd name="connsiteY3" fmla="*/ 619760 h 1574800"/>
              <a:gd name="connsiteX4" fmla="*/ 1143000 w 1620520"/>
              <a:gd name="connsiteY4" fmla="*/ 955040 h 1574800"/>
              <a:gd name="connsiteX5" fmla="*/ 975360 w 1620520"/>
              <a:gd name="connsiteY5" fmla="*/ 1005840 h 1574800"/>
              <a:gd name="connsiteX6" fmla="*/ 472440 w 1620520"/>
              <a:gd name="connsiteY6" fmla="*/ 1574800 h 1574800"/>
              <a:gd name="connsiteX7" fmla="*/ 228600 w 1620520"/>
              <a:gd name="connsiteY7" fmla="*/ 1397000 h 1574800"/>
              <a:gd name="connsiteX8" fmla="*/ 142240 w 1620520"/>
              <a:gd name="connsiteY8" fmla="*/ 1325880 h 1574800"/>
              <a:gd name="connsiteX9" fmla="*/ 101600 w 1620520"/>
              <a:gd name="connsiteY9" fmla="*/ 1305560 h 1574800"/>
              <a:gd name="connsiteX10" fmla="*/ 304800 w 1620520"/>
              <a:gd name="connsiteY10" fmla="*/ 1076960 h 1574800"/>
              <a:gd name="connsiteX11" fmla="*/ 45720 w 1620520"/>
              <a:gd name="connsiteY11" fmla="*/ 883920 h 1574800"/>
              <a:gd name="connsiteX12" fmla="*/ 0 w 1620520"/>
              <a:gd name="connsiteY12" fmla="*/ 731520 h 1574800"/>
              <a:gd name="connsiteX0" fmla="*/ 0 w 1620520"/>
              <a:gd name="connsiteY0" fmla="*/ 731520 h 1574800"/>
              <a:gd name="connsiteX1" fmla="*/ 858520 w 1620520"/>
              <a:gd name="connsiteY1" fmla="*/ 0 h 1574800"/>
              <a:gd name="connsiteX2" fmla="*/ 1620520 w 1620520"/>
              <a:gd name="connsiteY2" fmla="*/ 360680 h 1574800"/>
              <a:gd name="connsiteX3" fmla="*/ 1473200 w 1620520"/>
              <a:gd name="connsiteY3" fmla="*/ 619760 h 1574800"/>
              <a:gd name="connsiteX4" fmla="*/ 1143000 w 1620520"/>
              <a:gd name="connsiteY4" fmla="*/ 955040 h 1574800"/>
              <a:gd name="connsiteX5" fmla="*/ 975360 w 1620520"/>
              <a:gd name="connsiteY5" fmla="*/ 1005840 h 1574800"/>
              <a:gd name="connsiteX6" fmla="*/ 472440 w 1620520"/>
              <a:gd name="connsiteY6" fmla="*/ 1574800 h 1574800"/>
              <a:gd name="connsiteX7" fmla="*/ 208280 w 1620520"/>
              <a:gd name="connsiteY7" fmla="*/ 1452880 h 1574800"/>
              <a:gd name="connsiteX8" fmla="*/ 142240 w 1620520"/>
              <a:gd name="connsiteY8" fmla="*/ 1325880 h 1574800"/>
              <a:gd name="connsiteX9" fmla="*/ 101600 w 1620520"/>
              <a:gd name="connsiteY9" fmla="*/ 1305560 h 1574800"/>
              <a:gd name="connsiteX10" fmla="*/ 304800 w 1620520"/>
              <a:gd name="connsiteY10" fmla="*/ 1076960 h 1574800"/>
              <a:gd name="connsiteX11" fmla="*/ 45720 w 1620520"/>
              <a:gd name="connsiteY11" fmla="*/ 883920 h 1574800"/>
              <a:gd name="connsiteX12" fmla="*/ 0 w 1620520"/>
              <a:gd name="connsiteY12" fmla="*/ 731520 h 1574800"/>
              <a:gd name="connsiteX0" fmla="*/ 0 w 1620520"/>
              <a:gd name="connsiteY0" fmla="*/ 731520 h 1574800"/>
              <a:gd name="connsiteX1" fmla="*/ 858520 w 1620520"/>
              <a:gd name="connsiteY1" fmla="*/ 0 h 1574800"/>
              <a:gd name="connsiteX2" fmla="*/ 1620520 w 1620520"/>
              <a:gd name="connsiteY2" fmla="*/ 360680 h 1574800"/>
              <a:gd name="connsiteX3" fmla="*/ 1473200 w 1620520"/>
              <a:gd name="connsiteY3" fmla="*/ 619760 h 1574800"/>
              <a:gd name="connsiteX4" fmla="*/ 1143000 w 1620520"/>
              <a:gd name="connsiteY4" fmla="*/ 955040 h 1574800"/>
              <a:gd name="connsiteX5" fmla="*/ 975360 w 1620520"/>
              <a:gd name="connsiteY5" fmla="*/ 1005840 h 1574800"/>
              <a:gd name="connsiteX6" fmla="*/ 472440 w 1620520"/>
              <a:gd name="connsiteY6" fmla="*/ 1574800 h 1574800"/>
              <a:gd name="connsiteX7" fmla="*/ 208280 w 1620520"/>
              <a:gd name="connsiteY7" fmla="*/ 1452880 h 1574800"/>
              <a:gd name="connsiteX8" fmla="*/ 142240 w 1620520"/>
              <a:gd name="connsiteY8" fmla="*/ 1325880 h 1574800"/>
              <a:gd name="connsiteX9" fmla="*/ 101600 w 1620520"/>
              <a:gd name="connsiteY9" fmla="*/ 1305560 h 1574800"/>
              <a:gd name="connsiteX10" fmla="*/ 304800 w 1620520"/>
              <a:gd name="connsiteY10" fmla="*/ 1076960 h 1574800"/>
              <a:gd name="connsiteX11" fmla="*/ 15240 w 1620520"/>
              <a:gd name="connsiteY11" fmla="*/ 904240 h 1574800"/>
              <a:gd name="connsiteX12" fmla="*/ 0 w 1620520"/>
              <a:gd name="connsiteY12" fmla="*/ 731520 h 1574800"/>
              <a:gd name="connsiteX0" fmla="*/ 0 w 1620520"/>
              <a:gd name="connsiteY0" fmla="*/ 731520 h 1574800"/>
              <a:gd name="connsiteX1" fmla="*/ 858520 w 1620520"/>
              <a:gd name="connsiteY1" fmla="*/ 0 h 1574800"/>
              <a:gd name="connsiteX2" fmla="*/ 1620520 w 1620520"/>
              <a:gd name="connsiteY2" fmla="*/ 360680 h 1574800"/>
              <a:gd name="connsiteX3" fmla="*/ 1473200 w 1620520"/>
              <a:gd name="connsiteY3" fmla="*/ 619760 h 1574800"/>
              <a:gd name="connsiteX4" fmla="*/ 1143000 w 1620520"/>
              <a:gd name="connsiteY4" fmla="*/ 955040 h 1574800"/>
              <a:gd name="connsiteX5" fmla="*/ 975360 w 1620520"/>
              <a:gd name="connsiteY5" fmla="*/ 1005840 h 1574800"/>
              <a:gd name="connsiteX6" fmla="*/ 472440 w 1620520"/>
              <a:gd name="connsiteY6" fmla="*/ 1574800 h 1574800"/>
              <a:gd name="connsiteX7" fmla="*/ 208280 w 1620520"/>
              <a:gd name="connsiteY7" fmla="*/ 1452880 h 1574800"/>
              <a:gd name="connsiteX8" fmla="*/ 142240 w 1620520"/>
              <a:gd name="connsiteY8" fmla="*/ 1325880 h 1574800"/>
              <a:gd name="connsiteX9" fmla="*/ 101600 w 1620520"/>
              <a:gd name="connsiteY9" fmla="*/ 1305560 h 1574800"/>
              <a:gd name="connsiteX10" fmla="*/ 284480 w 1620520"/>
              <a:gd name="connsiteY10" fmla="*/ 1102360 h 1574800"/>
              <a:gd name="connsiteX11" fmla="*/ 15240 w 1620520"/>
              <a:gd name="connsiteY11" fmla="*/ 904240 h 1574800"/>
              <a:gd name="connsiteX12" fmla="*/ 0 w 1620520"/>
              <a:gd name="connsiteY12" fmla="*/ 731520 h 1574800"/>
              <a:gd name="connsiteX0" fmla="*/ 0 w 1620520"/>
              <a:gd name="connsiteY0" fmla="*/ 731520 h 1574800"/>
              <a:gd name="connsiteX1" fmla="*/ 858520 w 1620520"/>
              <a:gd name="connsiteY1" fmla="*/ 0 h 1574800"/>
              <a:gd name="connsiteX2" fmla="*/ 1620520 w 1620520"/>
              <a:gd name="connsiteY2" fmla="*/ 360680 h 1574800"/>
              <a:gd name="connsiteX3" fmla="*/ 1473200 w 1620520"/>
              <a:gd name="connsiteY3" fmla="*/ 619760 h 1574800"/>
              <a:gd name="connsiteX4" fmla="*/ 1143000 w 1620520"/>
              <a:gd name="connsiteY4" fmla="*/ 955040 h 1574800"/>
              <a:gd name="connsiteX5" fmla="*/ 1021080 w 1620520"/>
              <a:gd name="connsiteY5" fmla="*/ 1016000 h 1574800"/>
              <a:gd name="connsiteX6" fmla="*/ 472440 w 1620520"/>
              <a:gd name="connsiteY6" fmla="*/ 1574800 h 1574800"/>
              <a:gd name="connsiteX7" fmla="*/ 208280 w 1620520"/>
              <a:gd name="connsiteY7" fmla="*/ 1452880 h 1574800"/>
              <a:gd name="connsiteX8" fmla="*/ 142240 w 1620520"/>
              <a:gd name="connsiteY8" fmla="*/ 1325880 h 1574800"/>
              <a:gd name="connsiteX9" fmla="*/ 101600 w 1620520"/>
              <a:gd name="connsiteY9" fmla="*/ 1305560 h 1574800"/>
              <a:gd name="connsiteX10" fmla="*/ 284480 w 1620520"/>
              <a:gd name="connsiteY10" fmla="*/ 1102360 h 1574800"/>
              <a:gd name="connsiteX11" fmla="*/ 15240 w 1620520"/>
              <a:gd name="connsiteY11" fmla="*/ 904240 h 1574800"/>
              <a:gd name="connsiteX12" fmla="*/ 0 w 1620520"/>
              <a:gd name="connsiteY12" fmla="*/ 731520 h 1574800"/>
              <a:gd name="connsiteX0" fmla="*/ 0 w 1620520"/>
              <a:gd name="connsiteY0" fmla="*/ 731520 h 1590040"/>
              <a:gd name="connsiteX1" fmla="*/ 858520 w 1620520"/>
              <a:gd name="connsiteY1" fmla="*/ 0 h 1590040"/>
              <a:gd name="connsiteX2" fmla="*/ 1620520 w 1620520"/>
              <a:gd name="connsiteY2" fmla="*/ 360680 h 1590040"/>
              <a:gd name="connsiteX3" fmla="*/ 1473200 w 1620520"/>
              <a:gd name="connsiteY3" fmla="*/ 619760 h 1590040"/>
              <a:gd name="connsiteX4" fmla="*/ 1143000 w 1620520"/>
              <a:gd name="connsiteY4" fmla="*/ 955040 h 1590040"/>
              <a:gd name="connsiteX5" fmla="*/ 1021080 w 1620520"/>
              <a:gd name="connsiteY5" fmla="*/ 1016000 h 1590040"/>
              <a:gd name="connsiteX6" fmla="*/ 487680 w 1620520"/>
              <a:gd name="connsiteY6" fmla="*/ 1590040 h 1590040"/>
              <a:gd name="connsiteX7" fmla="*/ 208280 w 1620520"/>
              <a:gd name="connsiteY7" fmla="*/ 1452880 h 1590040"/>
              <a:gd name="connsiteX8" fmla="*/ 142240 w 1620520"/>
              <a:gd name="connsiteY8" fmla="*/ 1325880 h 1590040"/>
              <a:gd name="connsiteX9" fmla="*/ 101600 w 1620520"/>
              <a:gd name="connsiteY9" fmla="*/ 1305560 h 1590040"/>
              <a:gd name="connsiteX10" fmla="*/ 284480 w 1620520"/>
              <a:gd name="connsiteY10" fmla="*/ 1102360 h 1590040"/>
              <a:gd name="connsiteX11" fmla="*/ 15240 w 1620520"/>
              <a:gd name="connsiteY11" fmla="*/ 904240 h 1590040"/>
              <a:gd name="connsiteX12" fmla="*/ 0 w 1620520"/>
              <a:gd name="connsiteY12" fmla="*/ 731520 h 1590040"/>
              <a:gd name="connsiteX0" fmla="*/ 0 w 1620520"/>
              <a:gd name="connsiteY0" fmla="*/ 731520 h 1590040"/>
              <a:gd name="connsiteX1" fmla="*/ 858520 w 1620520"/>
              <a:gd name="connsiteY1" fmla="*/ 0 h 1590040"/>
              <a:gd name="connsiteX2" fmla="*/ 1620520 w 1620520"/>
              <a:gd name="connsiteY2" fmla="*/ 360680 h 1590040"/>
              <a:gd name="connsiteX3" fmla="*/ 1473200 w 1620520"/>
              <a:gd name="connsiteY3" fmla="*/ 619760 h 1590040"/>
              <a:gd name="connsiteX4" fmla="*/ 1214120 w 1620520"/>
              <a:gd name="connsiteY4" fmla="*/ 1000760 h 1590040"/>
              <a:gd name="connsiteX5" fmla="*/ 1021080 w 1620520"/>
              <a:gd name="connsiteY5" fmla="*/ 1016000 h 1590040"/>
              <a:gd name="connsiteX6" fmla="*/ 487680 w 1620520"/>
              <a:gd name="connsiteY6" fmla="*/ 1590040 h 1590040"/>
              <a:gd name="connsiteX7" fmla="*/ 208280 w 1620520"/>
              <a:gd name="connsiteY7" fmla="*/ 1452880 h 1590040"/>
              <a:gd name="connsiteX8" fmla="*/ 142240 w 1620520"/>
              <a:gd name="connsiteY8" fmla="*/ 1325880 h 1590040"/>
              <a:gd name="connsiteX9" fmla="*/ 101600 w 1620520"/>
              <a:gd name="connsiteY9" fmla="*/ 1305560 h 1590040"/>
              <a:gd name="connsiteX10" fmla="*/ 284480 w 1620520"/>
              <a:gd name="connsiteY10" fmla="*/ 1102360 h 1590040"/>
              <a:gd name="connsiteX11" fmla="*/ 15240 w 1620520"/>
              <a:gd name="connsiteY11" fmla="*/ 904240 h 1590040"/>
              <a:gd name="connsiteX12" fmla="*/ 0 w 1620520"/>
              <a:gd name="connsiteY12" fmla="*/ 731520 h 1590040"/>
              <a:gd name="connsiteX0" fmla="*/ 0 w 1620520"/>
              <a:gd name="connsiteY0" fmla="*/ 731520 h 1590040"/>
              <a:gd name="connsiteX1" fmla="*/ 858520 w 1620520"/>
              <a:gd name="connsiteY1" fmla="*/ 0 h 1590040"/>
              <a:gd name="connsiteX2" fmla="*/ 1620520 w 1620520"/>
              <a:gd name="connsiteY2" fmla="*/ 360680 h 1590040"/>
              <a:gd name="connsiteX3" fmla="*/ 1600200 w 1620520"/>
              <a:gd name="connsiteY3" fmla="*/ 558800 h 1590040"/>
              <a:gd name="connsiteX4" fmla="*/ 1214120 w 1620520"/>
              <a:gd name="connsiteY4" fmla="*/ 1000760 h 1590040"/>
              <a:gd name="connsiteX5" fmla="*/ 1021080 w 1620520"/>
              <a:gd name="connsiteY5" fmla="*/ 1016000 h 1590040"/>
              <a:gd name="connsiteX6" fmla="*/ 487680 w 1620520"/>
              <a:gd name="connsiteY6" fmla="*/ 1590040 h 1590040"/>
              <a:gd name="connsiteX7" fmla="*/ 208280 w 1620520"/>
              <a:gd name="connsiteY7" fmla="*/ 1452880 h 1590040"/>
              <a:gd name="connsiteX8" fmla="*/ 142240 w 1620520"/>
              <a:gd name="connsiteY8" fmla="*/ 1325880 h 1590040"/>
              <a:gd name="connsiteX9" fmla="*/ 101600 w 1620520"/>
              <a:gd name="connsiteY9" fmla="*/ 1305560 h 1590040"/>
              <a:gd name="connsiteX10" fmla="*/ 284480 w 1620520"/>
              <a:gd name="connsiteY10" fmla="*/ 1102360 h 1590040"/>
              <a:gd name="connsiteX11" fmla="*/ 15240 w 1620520"/>
              <a:gd name="connsiteY11" fmla="*/ 904240 h 1590040"/>
              <a:gd name="connsiteX12" fmla="*/ 0 w 1620520"/>
              <a:gd name="connsiteY12" fmla="*/ 731520 h 1590040"/>
              <a:gd name="connsiteX0" fmla="*/ 0 w 1620520"/>
              <a:gd name="connsiteY0" fmla="*/ 868680 h 1727200"/>
              <a:gd name="connsiteX1" fmla="*/ 899160 w 1620520"/>
              <a:gd name="connsiteY1" fmla="*/ 0 h 1727200"/>
              <a:gd name="connsiteX2" fmla="*/ 1620520 w 1620520"/>
              <a:gd name="connsiteY2" fmla="*/ 497840 h 1727200"/>
              <a:gd name="connsiteX3" fmla="*/ 1600200 w 1620520"/>
              <a:gd name="connsiteY3" fmla="*/ 695960 h 1727200"/>
              <a:gd name="connsiteX4" fmla="*/ 1214120 w 1620520"/>
              <a:gd name="connsiteY4" fmla="*/ 1137920 h 1727200"/>
              <a:gd name="connsiteX5" fmla="*/ 1021080 w 1620520"/>
              <a:gd name="connsiteY5" fmla="*/ 1153160 h 1727200"/>
              <a:gd name="connsiteX6" fmla="*/ 487680 w 1620520"/>
              <a:gd name="connsiteY6" fmla="*/ 1727200 h 1727200"/>
              <a:gd name="connsiteX7" fmla="*/ 208280 w 1620520"/>
              <a:gd name="connsiteY7" fmla="*/ 1590040 h 1727200"/>
              <a:gd name="connsiteX8" fmla="*/ 142240 w 1620520"/>
              <a:gd name="connsiteY8" fmla="*/ 1463040 h 1727200"/>
              <a:gd name="connsiteX9" fmla="*/ 101600 w 1620520"/>
              <a:gd name="connsiteY9" fmla="*/ 1442720 h 1727200"/>
              <a:gd name="connsiteX10" fmla="*/ 284480 w 1620520"/>
              <a:gd name="connsiteY10" fmla="*/ 1239520 h 1727200"/>
              <a:gd name="connsiteX11" fmla="*/ 15240 w 1620520"/>
              <a:gd name="connsiteY11" fmla="*/ 1041400 h 1727200"/>
              <a:gd name="connsiteX12" fmla="*/ 0 w 1620520"/>
              <a:gd name="connsiteY12" fmla="*/ 86868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0520" h="1727200">
                <a:moveTo>
                  <a:pt x="0" y="868680"/>
                </a:moveTo>
                <a:lnTo>
                  <a:pt x="899160" y="0"/>
                </a:lnTo>
                <a:lnTo>
                  <a:pt x="1620520" y="497840"/>
                </a:lnTo>
                <a:lnTo>
                  <a:pt x="1600200" y="695960"/>
                </a:lnTo>
                <a:lnTo>
                  <a:pt x="1214120" y="1137920"/>
                </a:lnTo>
                <a:lnTo>
                  <a:pt x="1021080" y="1153160"/>
                </a:lnTo>
                <a:lnTo>
                  <a:pt x="487680" y="1727200"/>
                </a:lnTo>
                <a:lnTo>
                  <a:pt x="208280" y="1590040"/>
                </a:lnTo>
                <a:lnTo>
                  <a:pt x="142240" y="1463040"/>
                </a:lnTo>
                <a:lnTo>
                  <a:pt x="101600" y="1442720"/>
                </a:lnTo>
                <a:lnTo>
                  <a:pt x="284480" y="1239520"/>
                </a:lnTo>
                <a:lnTo>
                  <a:pt x="15240" y="1041400"/>
                </a:lnTo>
                <a:lnTo>
                  <a:pt x="0" y="868680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ide_SPIRAL2">
            <a:extLst>
              <a:ext uri="{FF2B5EF4-FFF2-40B4-BE49-F238E27FC236}">
                <a16:creationId xmlns:a16="http://schemas.microsoft.com/office/drawing/2014/main" id="{8D284A2E-D903-4A22-9E6B-1FC28030178A}"/>
              </a:ext>
            </a:extLst>
          </p:cNvPr>
          <p:cNvSpPr/>
          <p:nvPr/>
        </p:nvSpPr>
        <p:spPr>
          <a:xfrm>
            <a:off x="5545431" y="3523199"/>
            <a:ext cx="3108960" cy="2773680"/>
          </a:xfrm>
          <a:custGeom>
            <a:avLst/>
            <a:gdLst>
              <a:gd name="connsiteX0" fmla="*/ 0 w 3108960"/>
              <a:gd name="connsiteY0" fmla="*/ 1960880 h 2773680"/>
              <a:gd name="connsiteX1" fmla="*/ 1178560 w 3108960"/>
              <a:gd name="connsiteY1" fmla="*/ 873760 h 2773680"/>
              <a:gd name="connsiteX2" fmla="*/ 863600 w 3108960"/>
              <a:gd name="connsiteY2" fmla="*/ 528320 h 2773680"/>
              <a:gd name="connsiteX3" fmla="*/ 1412240 w 3108960"/>
              <a:gd name="connsiteY3" fmla="*/ 0 h 2773680"/>
              <a:gd name="connsiteX4" fmla="*/ 2194560 w 3108960"/>
              <a:gd name="connsiteY4" fmla="*/ 508000 h 2773680"/>
              <a:gd name="connsiteX5" fmla="*/ 2560320 w 3108960"/>
              <a:gd name="connsiteY5" fmla="*/ 30480 h 2773680"/>
              <a:gd name="connsiteX6" fmla="*/ 3108960 w 3108960"/>
              <a:gd name="connsiteY6" fmla="*/ 467360 h 2773680"/>
              <a:gd name="connsiteX7" fmla="*/ 2235200 w 3108960"/>
              <a:gd name="connsiteY7" fmla="*/ 1544320 h 2773680"/>
              <a:gd name="connsiteX8" fmla="*/ 599440 w 3108960"/>
              <a:gd name="connsiteY8" fmla="*/ 2773680 h 2773680"/>
              <a:gd name="connsiteX9" fmla="*/ 0 w 3108960"/>
              <a:gd name="connsiteY9" fmla="*/ 1960880 h 277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8960" h="2773680">
                <a:moveTo>
                  <a:pt x="0" y="1960880"/>
                </a:moveTo>
                <a:lnTo>
                  <a:pt x="1178560" y="873760"/>
                </a:lnTo>
                <a:lnTo>
                  <a:pt x="863600" y="528320"/>
                </a:lnTo>
                <a:lnTo>
                  <a:pt x="1412240" y="0"/>
                </a:lnTo>
                <a:lnTo>
                  <a:pt x="2194560" y="508000"/>
                </a:lnTo>
                <a:lnTo>
                  <a:pt x="2560320" y="30480"/>
                </a:lnTo>
                <a:lnTo>
                  <a:pt x="3108960" y="467360"/>
                </a:lnTo>
                <a:lnTo>
                  <a:pt x="2235200" y="1544320"/>
                </a:lnTo>
                <a:lnTo>
                  <a:pt x="599440" y="2773680"/>
                </a:lnTo>
                <a:lnTo>
                  <a:pt x="0" y="1960880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C1AEE7-112D-454F-9F80-593CDA931273}"/>
              </a:ext>
            </a:extLst>
          </p:cNvPr>
          <p:cNvSpPr txBox="1"/>
          <p:nvPr/>
        </p:nvSpPr>
        <p:spPr>
          <a:xfrm>
            <a:off x="5953118" y="1997045"/>
            <a:ext cx="211429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Low-energy RIB</a:t>
            </a:r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37621521-7FF2-445A-AABD-89D87E05FC31}"/>
              </a:ext>
            </a:extLst>
          </p:cNvPr>
          <p:cNvSpPr/>
          <p:nvPr/>
        </p:nvSpPr>
        <p:spPr>
          <a:xfrm rot="5400000">
            <a:off x="5600073" y="2124407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...from SPIRAL1...">
            <a:extLst>
              <a:ext uri="{FF2B5EF4-FFF2-40B4-BE49-F238E27FC236}">
                <a16:creationId xmlns:a16="http://schemas.microsoft.com/office/drawing/2014/main" id="{240645C4-55BD-4736-887D-1C5186C7137E}"/>
              </a:ext>
            </a:extLst>
          </p:cNvPr>
          <p:cNvSpPr/>
          <p:nvPr/>
        </p:nvSpPr>
        <p:spPr>
          <a:xfrm>
            <a:off x="7862002" y="1997045"/>
            <a:ext cx="17957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from SPIRAL1</a:t>
            </a:r>
          </a:p>
        </p:txBody>
      </p:sp>
      <p:sp>
        <p:nvSpPr>
          <p:cNvPr id="8" name="....and S3">
            <a:extLst>
              <a:ext uri="{FF2B5EF4-FFF2-40B4-BE49-F238E27FC236}">
                <a16:creationId xmlns:a16="http://schemas.microsoft.com/office/drawing/2014/main" id="{654446AD-D5DD-4477-98E8-B60CD6634865}"/>
              </a:ext>
            </a:extLst>
          </p:cNvPr>
          <p:cNvSpPr/>
          <p:nvPr/>
        </p:nvSpPr>
        <p:spPr>
          <a:xfrm>
            <a:off x="9463350" y="1998871"/>
            <a:ext cx="105670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 and S3</a:t>
            </a:r>
          </a:p>
        </p:txBody>
      </p:sp>
      <p:grpSp>
        <p:nvGrpSpPr>
          <p:cNvPr id="42" name="SPIRAL1-map">
            <a:extLst>
              <a:ext uri="{FF2B5EF4-FFF2-40B4-BE49-F238E27FC236}">
                <a16:creationId xmlns:a16="http://schemas.microsoft.com/office/drawing/2014/main" id="{56ACFB01-A534-42DA-BDF9-F92C6C35875C}"/>
              </a:ext>
            </a:extLst>
          </p:cNvPr>
          <p:cNvGrpSpPr/>
          <p:nvPr/>
        </p:nvGrpSpPr>
        <p:grpSpPr>
          <a:xfrm>
            <a:off x="8675417" y="4630834"/>
            <a:ext cx="3041287" cy="964144"/>
            <a:chOff x="8311586" y="4429955"/>
            <a:chExt cx="3041287" cy="964144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F085138-B717-4733-9ABC-486F5916CBD8}"/>
                </a:ext>
              </a:extLst>
            </p:cNvPr>
            <p:cNvSpPr txBox="1"/>
            <p:nvPr/>
          </p:nvSpPr>
          <p:spPr>
            <a:xfrm rot="2072518">
              <a:off x="8323725" y="4917045"/>
              <a:ext cx="126509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solidFill>
                    <a:srgbClr val="261F4D"/>
                  </a:solidFill>
                </a:rPr>
                <a:t>SPIRAL1</a:t>
              </a:r>
              <a:endParaRPr lang="fr-FR" i="1" dirty="0">
                <a:solidFill>
                  <a:srgbClr val="261F4D"/>
                </a:solidFill>
              </a:endParaRPr>
            </a:p>
          </p:txBody>
        </p:sp>
        <p:sp>
          <p:nvSpPr>
            <p:cNvPr id="21" name="Ellipse 23">
              <a:extLst>
                <a:ext uri="{FF2B5EF4-FFF2-40B4-BE49-F238E27FC236}">
                  <a16:creationId xmlns:a16="http://schemas.microsoft.com/office/drawing/2014/main" id="{B85EB1F4-0729-4965-8258-1F1612AB2516}"/>
                </a:ext>
              </a:extLst>
            </p:cNvPr>
            <p:cNvSpPr/>
            <p:nvPr/>
          </p:nvSpPr>
          <p:spPr>
            <a:xfrm rot="1885121">
              <a:off x="8311586" y="4429955"/>
              <a:ext cx="3041287" cy="852954"/>
            </a:xfrm>
            <a:prstGeom prst="ellipse">
              <a:avLst/>
            </a:prstGeom>
            <a:noFill/>
            <a:ln w="28575">
              <a:solidFill>
                <a:srgbClr val="261F4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SPIRAL2-map">
            <a:extLst>
              <a:ext uri="{FF2B5EF4-FFF2-40B4-BE49-F238E27FC236}">
                <a16:creationId xmlns:a16="http://schemas.microsoft.com/office/drawing/2014/main" id="{23E47D11-03FF-450F-B23C-E71DEC33A924}"/>
              </a:ext>
            </a:extLst>
          </p:cNvPr>
          <p:cNvGrpSpPr/>
          <p:nvPr/>
        </p:nvGrpSpPr>
        <p:grpSpPr>
          <a:xfrm>
            <a:off x="5545127" y="4486762"/>
            <a:ext cx="3041287" cy="1160402"/>
            <a:chOff x="5181296" y="4285883"/>
            <a:chExt cx="3041287" cy="1160402"/>
          </a:xfrm>
        </p:grpSpPr>
        <p:sp>
          <p:nvSpPr>
            <p:cNvPr id="32" name="Ellipse 23">
              <a:extLst>
                <a:ext uri="{FF2B5EF4-FFF2-40B4-BE49-F238E27FC236}">
                  <a16:creationId xmlns:a16="http://schemas.microsoft.com/office/drawing/2014/main" id="{8DA2896A-0F58-407E-AA1F-6C953A26415F}"/>
                </a:ext>
              </a:extLst>
            </p:cNvPr>
            <p:cNvSpPr/>
            <p:nvPr/>
          </p:nvSpPr>
          <p:spPr>
            <a:xfrm rot="19210963">
              <a:off x="5181296" y="4285883"/>
              <a:ext cx="3041287" cy="852954"/>
            </a:xfrm>
            <a:prstGeom prst="ellipse">
              <a:avLst/>
            </a:prstGeom>
            <a:noFill/>
            <a:ln w="28575">
              <a:solidFill>
                <a:srgbClr val="2929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E78AF84-42D4-4DDB-81C8-60CE0BFD2D3B}"/>
                </a:ext>
              </a:extLst>
            </p:cNvPr>
            <p:cNvSpPr txBox="1"/>
            <p:nvPr/>
          </p:nvSpPr>
          <p:spPr>
            <a:xfrm rot="19002948">
              <a:off x="6526907" y="4969231"/>
              <a:ext cx="126509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solidFill>
                    <a:srgbClr val="2929FF"/>
                  </a:solidFill>
                </a:rPr>
                <a:t>SPIRAL2</a:t>
              </a:r>
            </a:p>
          </p:txBody>
        </p:sp>
      </p:grpSp>
      <p:grpSp>
        <p:nvGrpSpPr>
          <p:cNvPr id="19" name="S3-map">
            <a:extLst>
              <a:ext uri="{FF2B5EF4-FFF2-40B4-BE49-F238E27FC236}">
                <a16:creationId xmlns:a16="http://schemas.microsoft.com/office/drawing/2014/main" id="{3B1E1434-D7D3-45E5-BB3B-C9FC3755E331}"/>
              </a:ext>
            </a:extLst>
          </p:cNvPr>
          <p:cNvGrpSpPr/>
          <p:nvPr/>
        </p:nvGrpSpPr>
        <p:grpSpPr>
          <a:xfrm>
            <a:off x="7207751" y="3346672"/>
            <a:ext cx="843661" cy="861939"/>
            <a:chOff x="6843920" y="3145793"/>
            <a:chExt cx="843661" cy="8619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9F069CB-91E1-49BE-9764-E380A0BD5FD2}"/>
                </a:ext>
              </a:extLst>
            </p:cNvPr>
            <p:cNvSpPr/>
            <p:nvPr/>
          </p:nvSpPr>
          <p:spPr>
            <a:xfrm>
              <a:off x="6843920" y="3145793"/>
              <a:ext cx="55656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000" b="1" dirty="0">
                  <a:solidFill>
                    <a:srgbClr val="2929FF"/>
                  </a:solidFill>
                </a:rPr>
                <a:t>S3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8407864F-6A1F-4523-85AF-445229207435}"/>
                </a:ext>
              </a:extLst>
            </p:cNvPr>
            <p:cNvCxnSpPr>
              <a:cxnSpLocks/>
            </p:cNvCxnSpPr>
            <p:nvPr/>
          </p:nvCxnSpPr>
          <p:spPr>
            <a:xfrm>
              <a:off x="7320168" y="3600711"/>
              <a:ext cx="367413" cy="407021"/>
            </a:xfrm>
            <a:prstGeom prst="straightConnector1">
              <a:avLst/>
            </a:prstGeom>
            <a:ln w="38100">
              <a:solidFill>
                <a:srgbClr val="3737F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DESIR-map">
            <a:extLst>
              <a:ext uri="{FF2B5EF4-FFF2-40B4-BE49-F238E27FC236}">
                <a16:creationId xmlns:a16="http://schemas.microsoft.com/office/drawing/2014/main" id="{470EA510-C650-4B59-82D2-51577E72F49B}"/>
              </a:ext>
            </a:extLst>
          </p:cNvPr>
          <p:cNvGrpSpPr/>
          <p:nvPr/>
        </p:nvGrpSpPr>
        <p:grpSpPr>
          <a:xfrm>
            <a:off x="7683999" y="2781315"/>
            <a:ext cx="1614403" cy="1394804"/>
            <a:chOff x="7320168" y="2580436"/>
            <a:chExt cx="1614403" cy="1394804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0D874FA8-A363-465F-9E64-0FDF6278D17C}"/>
                </a:ext>
              </a:extLst>
            </p:cNvPr>
            <p:cNvSpPr/>
            <p:nvPr/>
          </p:nvSpPr>
          <p:spPr>
            <a:xfrm rot="18866573">
              <a:off x="7988822" y="3029492"/>
              <a:ext cx="1128367" cy="763130"/>
            </a:xfrm>
            <a:prstGeom prst="roundRect">
              <a:avLst/>
            </a:prstGeom>
            <a:noFill/>
            <a:ln w="28575">
              <a:solidFill>
                <a:srgbClr val="FF006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231D7C-FBAF-4261-903F-32A2C4630337}"/>
                </a:ext>
              </a:extLst>
            </p:cNvPr>
            <p:cNvSpPr/>
            <p:nvPr/>
          </p:nvSpPr>
          <p:spPr>
            <a:xfrm>
              <a:off x="7320168" y="2580436"/>
              <a:ext cx="111062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000" b="1" dirty="0">
                  <a:solidFill>
                    <a:srgbClr val="FF0066"/>
                  </a:solidFill>
                </a:rPr>
                <a:t>DESIR</a:t>
              </a:r>
            </a:p>
          </p:txBody>
        </p:sp>
      </p:grpSp>
      <p:grpSp>
        <p:nvGrpSpPr>
          <p:cNvPr id="14" name="SPIRAL1-chart">
            <a:extLst>
              <a:ext uri="{FF2B5EF4-FFF2-40B4-BE49-F238E27FC236}">
                <a16:creationId xmlns:a16="http://schemas.microsoft.com/office/drawing/2014/main" id="{3307FC06-0910-4679-BB26-F4BD0387AA15}"/>
              </a:ext>
            </a:extLst>
          </p:cNvPr>
          <p:cNvGrpSpPr/>
          <p:nvPr/>
        </p:nvGrpSpPr>
        <p:grpSpPr>
          <a:xfrm>
            <a:off x="276503" y="3337035"/>
            <a:ext cx="2002547" cy="931362"/>
            <a:chOff x="276503" y="3337035"/>
            <a:chExt cx="2002547" cy="931362"/>
          </a:xfrm>
        </p:grpSpPr>
        <p:sp>
          <p:nvSpPr>
            <p:cNvPr id="22" name="Ellipse 23">
              <a:extLst>
                <a:ext uri="{FF2B5EF4-FFF2-40B4-BE49-F238E27FC236}">
                  <a16:creationId xmlns:a16="http://schemas.microsoft.com/office/drawing/2014/main" id="{523DC241-0BDF-4250-BC59-4469244D48B7}"/>
                </a:ext>
              </a:extLst>
            </p:cNvPr>
            <p:cNvSpPr/>
            <p:nvPr/>
          </p:nvSpPr>
          <p:spPr>
            <a:xfrm rot="19863772">
              <a:off x="276503" y="3639032"/>
              <a:ext cx="1872497" cy="629365"/>
            </a:xfrm>
            <a:prstGeom prst="ellipse">
              <a:avLst/>
            </a:prstGeom>
            <a:noFill/>
            <a:ln w="28575">
              <a:solidFill>
                <a:srgbClr val="261F4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Ellipse 23">
              <a:extLst>
                <a:ext uri="{FF2B5EF4-FFF2-40B4-BE49-F238E27FC236}">
                  <a16:creationId xmlns:a16="http://schemas.microsoft.com/office/drawing/2014/main" id="{1A88AC26-D333-420B-9ADA-4467CAF8EA80}"/>
                </a:ext>
              </a:extLst>
            </p:cNvPr>
            <p:cNvSpPr/>
            <p:nvPr/>
          </p:nvSpPr>
          <p:spPr>
            <a:xfrm rot="19336790">
              <a:off x="763123" y="3337035"/>
              <a:ext cx="1515927" cy="261313"/>
            </a:xfrm>
            <a:prstGeom prst="ellipse">
              <a:avLst/>
            </a:prstGeom>
            <a:noFill/>
            <a:ln w="28575">
              <a:solidFill>
                <a:srgbClr val="261F4D"/>
              </a:solidFill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S3-prod">
            <a:extLst>
              <a:ext uri="{FF2B5EF4-FFF2-40B4-BE49-F238E27FC236}">
                <a16:creationId xmlns:a16="http://schemas.microsoft.com/office/drawing/2014/main" id="{7E8DD790-1BC7-47C7-B463-DD246708F5A7}"/>
              </a:ext>
            </a:extLst>
          </p:cNvPr>
          <p:cNvGrpSpPr/>
          <p:nvPr/>
        </p:nvGrpSpPr>
        <p:grpSpPr>
          <a:xfrm>
            <a:off x="527804" y="1770093"/>
            <a:ext cx="2145537" cy="749613"/>
            <a:chOff x="527804" y="1770093"/>
            <a:chExt cx="2145537" cy="749613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86EF9FD-5DA2-4E88-8DD2-EC16BB9CE38B}"/>
                </a:ext>
              </a:extLst>
            </p:cNvPr>
            <p:cNvSpPr txBox="1"/>
            <p:nvPr/>
          </p:nvSpPr>
          <p:spPr>
            <a:xfrm>
              <a:off x="717229" y="2150374"/>
              <a:ext cx="195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2929FF"/>
                  </a:solidFill>
                </a:rPr>
                <a:t>fusion-evaporation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3001B0-9833-4E67-812B-BB92BD77D5B6}"/>
                </a:ext>
              </a:extLst>
            </p:cNvPr>
            <p:cNvSpPr/>
            <p:nvPr/>
          </p:nvSpPr>
          <p:spPr>
            <a:xfrm>
              <a:off x="1272457" y="1770093"/>
              <a:ext cx="55656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000" b="1" dirty="0">
                  <a:solidFill>
                    <a:srgbClr val="2929FF"/>
                  </a:solidFill>
                </a:rPr>
                <a:t>S3</a:t>
              </a:r>
            </a:p>
          </p:txBody>
        </p:sp>
        <p:sp>
          <p:nvSpPr>
            <p:cNvPr id="10" name="Flèche : chevron 9">
              <a:extLst>
                <a:ext uri="{FF2B5EF4-FFF2-40B4-BE49-F238E27FC236}">
                  <a16:creationId xmlns:a16="http://schemas.microsoft.com/office/drawing/2014/main" id="{6D7B2868-E931-4447-B716-890418C01EE1}"/>
                </a:ext>
              </a:extLst>
            </p:cNvPr>
            <p:cNvSpPr/>
            <p:nvPr/>
          </p:nvSpPr>
          <p:spPr>
            <a:xfrm>
              <a:off x="527804" y="2251054"/>
              <a:ext cx="247223" cy="167973"/>
            </a:xfrm>
            <a:prstGeom prst="chevron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SPIRAL1-prod">
            <a:extLst>
              <a:ext uri="{FF2B5EF4-FFF2-40B4-BE49-F238E27FC236}">
                <a16:creationId xmlns:a16="http://schemas.microsoft.com/office/drawing/2014/main" id="{0C895E78-C12D-4A8F-B288-181CF4065B1C}"/>
              </a:ext>
            </a:extLst>
          </p:cNvPr>
          <p:cNvGrpSpPr/>
          <p:nvPr/>
        </p:nvGrpSpPr>
        <p:grpSpPr>
          <a:xfrm>
            <a:off x="1608123" y="4081026"/>
            <a:ext cx="2273508" cy="1031051"/>
            <a:chOff x="1608123" y="4081026"/>
            <a:chExt cx="2273508" cy="1031051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960357A-02D4-4D48-8167-3522548FC282}"/>
                </a:ext>
              </a:extLst>
            </p:cNvPr>
            <p:cNvSpPr txBox="1"/>
            <p:nvPr/>
          </p:nvSpPr>
          <p:spPr>
            <a:xfrm>
              <a:off x="1608123" y="4081026"/>
              <a:ext cx="2273508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solidFill>
                    <a:srgbClr val="261F4D"/>
                  </a:solidFill>
                </a:rPr>
                <a:t>SPIRAL1</a:t>
              </a:r>
            </a:p>
            <a:p>
              <a:r>
                <a:rPr lang="en-US" i="1" dirty="0">
                  <a:solidFill>
                    <a:srgbClr val="261F4D"/>
                  </a:solidFill>
                </a:rPr>
                <a:t>      fragmentation</a:t>
              </a:r>
            </a:p>
            <a:p>
              <a:r>
                <a:rPr lang="en-US" i="1" dirty="0">
                  <a:solidFill>
                    <a:srgbClr val="261F4D"/>
                  </a:solidFill>
                </a:rPr>
                <a:t>      fusion-evaporation</a:t>
              </a:r>
            </a:p>
          </p:txBody>
        </p:sp>
        <p:sp>
          <p:nvSpPr>
            <p:cNvPr id="38" name="Flèche : chevron 37">
              <a:extLst>
                <a:ext uri="{FF2B5EF4-FFF2-40B4-BE49-F238E27FC236}">
                  <a16:creationId xmlns:a16="http://schemas.microsoft.com/office/drawing/2014/main" id="{DCC6E2B0-FF3A-445E-B4A9-829A619E7909}"/>
                </a:ext>
              </a:extLst>
            </p:cNvPr>
            <p:cNvSpPr/>
            <p:nvPr/>
          </p:nvSpPr>
          <p:spPr>
            <a:xfrm>
              <a:off x="1695285" y="4578395"/>
              <a:ext cx="247223" cy="167973"/>
            </a:xfrm>
            <a:prstGeom prst="chevron">
              <a:avLst>
                <a:gd name="adj" fmla="val 50000"/>
              </a:avLst>
            </a:prstGeom>
            <a:solidFill>
              <a:srgbClr val="261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Flèche : chevron 40">
              <a:extLst>
                <a:ext uri="{FF2B5EF4-FFF2-40B4-BE49-F238E27FC236}">
                  <a16:creationId xmlns:a16="http://schemas.microsoft.com/office/drawing/2014/main" id="{6D59C825-4EDF-4284-8C83-414FE4A3A477}"/>
                </a:ext>
              </a:extLst>
            </p:cNvPr>
            <p:cNvSpPr/>
            <p:nvPr/>
          </p:nvSpPr>
          <p:spPr>
            <a:xfrm>
              <a:off x="1709026" y="4854322"/>
              <a:ext cx="219740" cy="160947"/>
            </a:xfrm>
            <a:prstGeom prst="chevron">
              <a:avLst>
                <a:gd name="adj" fmla="val 50000"/>
              </a:avLst>
            </a:prstGeom>
            <a:noFill/>
            <a:ln>
              <a:solidFill>
                <a:srgbClr val="261F4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Ellipse 22">
            <a:extLst>
              <a:ext uri="{FF2B5EF4-FFF2-40B4-BE49-F238E27FC236}">
                <a16:creationId xmlns:a16="http://schemas.microsoft.com/office/drawing/2014/main" id="{21579F75-0804-4704-90CA-4296519C49BA}"/>
              </a:ext>
            </a:extLst>
          </p:cNvPr>
          <p:cNvSpPr/>
          <p:nvPr/>
        </p:nvSpPr>
        <p:spPr>
          <a:xfrm rot="19530452">
            <a:off x="841683" y="2762733"/>
            <a:ext cx="2898536" cy="340967"/>
          </a:xfrm>
          <a:prstGeom prst="ellipse">
            <a:avLst/>
          </a:prstGeom>
          <a:noFill/>
          <a:ln w="28575">
            <a:solidFill>
              <a:srgbClr val="2929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006D6E9-FD0D-435A-B613-8C1B963B5C05}"/>
              </a:ext>
            </a:extLst>
          </p:cNvPr>
          <p:cNvSpPr/>
          <p:nvPr/>
        </p:nvSpPr>
        <p:spPr>
          <a:xfrm rot="19875665">
            <a:off x="3490171" y="1624616"/>
            <a:ext cx="1869162" cy="285276"/>
          </a:xfrm>
          <a:prstGeom prst="ellipse">
            <a:avLst/>
          </a:prstGeom>
          <a:noFill/>
          <a:ln w="28575">
            <a:solidFill>
              <a:srgbClr val="2929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24A1C51-73D5-4168-9811-4931F5F5D387}"/>
              </a:ext>
            </a:extLst>
          </p:cNvPr>
          <p:cNvSpPr txBox="1"/>
          <p:nvPr/>
        </p:nvSpPr>
        <p:spPr>
          <a:xfrm>
            <a:off x="5953118" y="1457411"/>
            <a:ext cx="400359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New experimental hall in </a:t>
            </a:r>
            <a:r>
              <a:rPr lang="en-US" sz="2300" b="1" dirty="0"/>
              <a:t>GANIL</a:t>
            </a:r>
          </a:p>
        </p:txBody>
      </p:sp>
      <p:sp>
        <p:nvSpPr>
          <p:cNvPr id="45" name="Triangle isocèle 44">
            <a:extLst>
              <a:ext uri="{FF2B5EF4-FFF2-40B4-BE49-F238E27FC236}">
                <a16:creationId xmlns:a16="http://schemas.microsoft.com/office/drawing/2014/main" id="{EAD40FF8-4F32-4834-8082-10E674457F10}"/>
              </a:ext>
            </a:extLst>
          </p:cNvPr>
          <p:cNvSpPr/>
          <p:nvPr/>
        </p:nvSpPr>
        <p:spPr>
          <a:xfrm rot="5400000">
            <a:off x="5598432" y="1581086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1944D95-FA61-4E84-8209-11ABE1CDE1C1}"/>
              </a:ext>
            </a:extLst>
          </p:cNvPr>
          <p:cNvGrpSpPr/>
          <p:nvPr/>
        </p:nvGrpSpPr>
        <p:grpSpPr>
          <a:xfrm rot="453289">
            <a:off x="9335651" y="323495"/>
            <a:ext cx="2710327" cy="1167050"/>
            <a:chOff x="9407233" y="89669"/>
            <a:chExt cx="2710327" cy="1167050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F050865C-DEA7-4D61-AA84-C320F4ADB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612" y="94297"/>
              <a:ext cx="2703948" cy="116242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B89928A9-C800-4D3E-BC4E-360597875144}"/>
                </a:ext>
              </a:extLst>
            </p:cNvPr>
            <p:cNvSpPr txBox="1"/>
            <p:nvPr/>
          </p:nvSpPr>
          <p:spPr>
            <a:xfrm rot="21591636">
              <a:off x="9407233" y="89669"/>
              <a:ext cx="702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09-2025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BFFD744F-9E33-47A8-95D9-248E5F9332DA}"/>
              </a:ext>
            </a:extLst>
          </p:cNvPr>
          <p:cNvGrpSpPr/>
          <p:nvPr/>
        </p:nvGrpSpPr>
        <p:grpSpPr>
          <a:xfrm>
            <a:off x="1003500" y="1294819"/>
            <a:ext cx="5577983" cy="3044576"/>
            <a:chOff x="1003500" y="1294819"/>
            <a:chExt cx="5577983" cy="3044576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07B3CCF-188C-4CC7-8F17-E1F713A77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047"/>
            <a:stretch/>
          </p:blipFill>
          <p:spPr>
            <a:xfrm rot="21129909">
              <a:off x="1137433" y="1294819"/>
              <a:ext cx="5444050" cy="3044576"/>
            </a:xfrm>
            <a:prstGeom prst="rect">
              <a:avLst/>
            </a:prstGeom>
            <a:ln w="28575">
              <a:solidFill>
                <a:srgbClr val="1EB8D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490BF882-596D-43D9-A59C-41E622395D87}"/>
                </a:ext>
              </a:extLst>
            </p:cNvPr>
            <p:cNvSpPr txBox="1"/>
            <p:nvPr/>
          </p:nvSpPr>
          <p:spPr>
            <a:xfrm rot="21157255">
              <a:off x="1003500" y="1600357"/>
              <a:ext cx="11361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ln>
                    <a:solidFill>
                      <a:schemeClr val="bg1"/>
                    </a:solidFill>
                  </a:ln>
                  <a:solidFill>
                    <a:srgbClr val="1EB8D0"/>
                  </a:solidFill>
                </a:rPr>
                <a:t>Now…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D38541A-E94C-4BF2-B42A-B6754D094652}"/>
              </a:ext>
            </a:extLst>
          </p:cNvPr>
          <p:cNvGrpSpPr/>
          <p:nvPr/>
        </p:nvGrpSpPr>
        <p:grpSpPr>
          <a:xfrm>
            <a:off x="3663470" y="3225123"/>
            <a:ext cx="4372224" cy="2905661"/>
            <a:chOff x="3663470" y="3225123"/>
            <a:chExt cx="4372224" cy="290566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1139C5F-7583-467B-8E50-49D59BADB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15247">
              <a:off x="3663470" y="3225123"/>
              <a:ext cx="4372224" cy="2783532"/>
            </a:xfrm>
            <a:prstGeom prst="rect">
              <a:avLst/>
            </a:prstGeom>
            <a:ln w="28575">
              <a:solidFill>
                <a:srgbClr val="1EB8D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8793737-4199-4E41-B78B-FE9E21650C0B}"/>
                </a:ext>
              </a:extLst>
            </p:cNvPr>
            <p:cNvSpPr txBox="1"/>
            <p:nvPr/>
          </p:nvSpPr>
          <p:spPr>
            <a:xfrm rot="537848">
              <a:off x="4883864" y="5607564"/>
              <a:ext cx="29554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ln>
                    <a:solidFill>
                      <a:schemeClr val="bg1"/>
                    </a:solidFill>
                  </a:ln>
                  <a:solidFill>
                    <a:srgbClr val="1EB8D0"/>
                  </a:solidFill>
                </a:rPr>
                <a:t>…and in the future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3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5" grpId="0"/>
      <p:bldP spid="16" grpId="0" animBg="1"/>
      <p:bldP spid="6" grpId="0"/>
      <p:bldP spid="8" grpId="0"/>
      <p:bldP spid="24" grpId="0" animBg="1"/>
      <p:bldP spid="25" grpId="0" animBg="1"/>
      <p:bldP spid="44" grpId="0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5ACE3-CA87-1B53-411D-9DD0B8485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FBDFD6D-F074-0046-B848-D6DC66549361}"/>
              </a:ext>
            </a:extLst>
          </p:cNvPr>
          <p:cNvSpPr txBox="1"/>
          <p:nvPr/>
        </p:nvSpPr>
        <p:spPr>
          <a:xfrm>
            <a:off x="1995614" y="2304686"/>
            <a:ext cx="8200771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b="1" dirty="0">
                <a:solidFill>
                  <a:srgbClr val="111C22">
                    <a:alpha val="10000"/>
                  </a:srgbClr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“GPIB”</a:t>
            </a:r>
          </a:p>
          <a:p>
            <a:pPr algn="ctr"/>
            <a:r>
              <a:rPr lang="en-US" sz="6000" b="1" dirty="0">
                <a:solidFill>
                  <a:srgbClr val="111C22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commissioning for DESIR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0DAF6F-54CB-967B-1847-D98C1C7FA8AD}"/>
              </a:ext>
            </a:extLst>
          </p:cNvPr>
          <p:cNvSpPr txBox="1"/>
          <p:nvPr/>
        </p:nvSpPr>
        <p:spPr>
          <a:xfrm>
            <a:off x="4412287" y="4564295"/>
            <a:ext cx="33674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1EB8D0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Corentin Roumegou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B03483-7A50-BBE8-7970-B5F05C712BE1}"/>
              </a:ext>
            </a:extLst>
          </p:cNvPr>
          <p:cNvSpPr txBox="1"/>
          <p:nvPr/>
        </p:nvSpPr>
        <p:spPr>
          <a:xfrm>
            <a:off x="4214550" y="1858410"/>
            <a:ext cx="376295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>
                <a:solidFill>
                  <a:srgbClr val="1EB8D0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ISOL-France VIII – 16/03/2026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17014C9-48EC-C2B3-672A-212F5398D03E}"/>
              </a:ext>
            </a:extLst>
          </p:cNvPr>
          <p:cNvGrpSpPr/>
          <p:nvPr/>
        </p:nvGrpSpPr>
        <p:grpSpPr>
          <a:xfrm>
            <a:off x="184177" y="203018"/>
            <a:ext cx="5496224" cy="629419"/>
            <a:chOff x="118862" y="221680"/>
            <a:chExt cx="4426737" cy="50694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948C61E-DF32-A9FC-C372-04C6EB9EF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343" y="221680"/>
              <a:ext cx="1380256" cy="46691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5648EFB-7655-8F12-F718-A63B1F784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62" y="297166"/>
              <a:ext cx="409253" cy="40925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1357A00-D07C-9633-CB9F-E0CFBEEAC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2"/>
            <a:stretch/>
          </p:blipFill>
          <p:spPr>
            <a:xfrm>
              <a:off x="1994031" y="237637"/>
              <a:ext cx="1057182" cy="490986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8C3769C-D433-5EC8-2E3C-0F93E4CA7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06" b="32353"/>
            <a:stretch/>
          </p:blipFill>
          <p:spPr>
            <a:xfrm>
              <a:off x="646591" y="233153"/>
              <a:ext cx="1214985" cy="443969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6310F04-19E0-34D6-CA0C-C3249EAE6746}"/>
              </a:ext>
            </a:extLst>
          </p:cNvPr>
          <p:cNvGrpSpPr/>
          <p:nvPr/>
        </p:nvGrpSpPr>
        <p:grpSpPr>
          <a:xfrm>
            <a:off x="10046292" y="197924"/>
            <a:ext cx="1961531" cy="634513"/>
            <a:chOff x="9378173" y="197924"/>
            <a:chExt cx="2694965" cy="871763"/>
          </a:xfrm>
        </p:grpSpPr>
        <p:pic>
          <p:nvPicPr>
            <p:cNvPr id="15" name="Image 7">
              <a:extLst>
                <a:ext uri="{FF2B5EF4-FFF2-40B4-BE49-F238E27FC236}">
                  <a16:creationId xmlns:a16="http://schemas.microsoft.com/office/drawing/2014/main" id="{F7D6F777-FEFD-59C8-C504-C86D84C01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173" y="197924"/>
              <a:ext cx="861499" cy="861499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452ABA1-2481-B0C7-8DCA-C8322E78F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t="17734" r="9012" b="17306"/>
            <a:stretch/>
          </p:blipFill>
          <p:spPr>
            <a:xfrm>
              <a:off x="10434360" y="208188"/>
              <a:ext cx="1638778" cy="861499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D27CB5F-4E81-5BF9-0738-8152C92A39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7837">
            <a:off x="289864" y="1440002"/>
            <a:ext cx="4364478" cy="931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64A08E-E805-CDF0-9267-DA7B93C780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64" y="176351"/>
            <a:ext cx="2110771" cy="6285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08F5E7-C2C6-79ED-B784-A2FFB6A23EA1}"/>
              </a:ext>
            </a:extLst>
          </p:cNvPr>
          <p:cNvSpPr txBox="1"/>
          <p:nvPr/>
        </p:nvSpPr>
        <p:spPr>
          <a:xfrm rot="19685222">
            <a:off x="2533142" y="2121772"/>
            <a:ext cx="5627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1EB8D0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?</a:t>
            </a:r>
            <a:endParaRPr lang="en-US" sz="6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077830-5D49-EB2D-EC57-E4D456DCAE16}"/>
              </a:ext>
            </a:extLst>
          </p:cNvPr>
          <p:cNvSpPr txBox="1"/>
          <p:nvPr/>
        </p:nvSpPr>
        <p:spPr>
          <a:xfrm rot="2634975">
            <a:off x="9328101" y="2097000"/>
            <a:ext cx="5627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1EB8D0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?</a:t>
            </a:r>
            <a:endParaRPr lang="en-US" sz="6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F93B14-48FE-E530-FC65-A0EEB7179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4" t="6834" r="3361" b="7843"/>
          <a:stretch>
            <a:fillRect/>
          </a:stretch>
        </p:blipFill>
        <p:spPr>
          <a:xfrm>
            <a:off x="4850005" y="5308149"/>
            <a:ext cx="2491991" cy="1133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809D8A-5061-CE2A-9AF2-2D4F92DDE90B}"/>
              </a:ext>
            </a:extLst>
          </p:cNvPr>
          <p:cNvSpPr txBox="1"/>
          <p:nvPr/>
        </p:nvSpPr>
        <p:spPr>
          <a:xfrm rot="1555391">
            <a:off x="8028192" y="1430071"/>
            <a:ext cx="41293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111C22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BRIoC</a:t>
            </a:r>
            <a:r>
              <a:rPr lang="en-US" sz="6600" b="1" dirty="0">
                <a:solidFill>
                  <a:srgbClr val="1EB8D0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He</a:t>
            </a:r>
            <a:endParaRPr lang="en-US" sz="6600" dirty="0">
              <a:solidFill>
                <a:srgbClr val="1E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02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7">
            <a:extLst>
              <a:ext uri="{FF2B5EF4-FFF2-40B4-BE49-F238E27FC236}">
                <a16:creationId xmlns:a16="http://schemas.microsoft.com/office/drawing/2014/main" id="{C0401C22-4BA4-772D-52A7-718AC4DF9F70}"/>
              </a:ext>
            </a:extLst>
          </p:cNvPr>
          <p:cNvSpPr txBox="1"/>
          <p:nvPr/>
        </p:nvSpPr>
        <p:spPr>
          <a:xfrm>
            <a:off x="1668105" y="2212103"/>
            <a:ext cx="8855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Dé</a:t>
            </a:r>
            <a:r>
              <a:rPr lang="fr-FR" sz="2800" b="1" dirty="0">
                <a:latin typeface="Calibri" panose="020F0502020204030204" pitchFamily="34" charset="0"/>
              </a:rPr>
              <a:t>croissance, </a:t>
            </a:r>
            <a:r>
              <a:rPr lang="fr-F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E</a:t>
            </a:r>
            <a:r>
              <a:rPr lang="fr-FR" sz="2800" b="1" dirty="0">
                <a:latin typeface="Calibri" panose="020F0502020204030204" pitchFamily="34" charset="0"/>
              </a:rPr>
              <a:t>xcitation et </a:t>
            </a:r>
            <a:r>
              <a:rPr lang="fr-F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S</a:t>
            </a:r>
            <a:r>
              <a:rPr lang="fr-FR" sz="2800" b="1" dirty="0">
                <a:latin typeface="Calibri" panose="020F0502020204030204" pitchFamily="34" charset="0"/>
              </a:rPr>
              <a:t>tockage d’</a:t>
            </a:r>
            <a:r>
              <a:rPr lang="fr-F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I</a:t>
            </a:r>
            <a:r>
              <a:rPr lang="fr-FR" sz="2800" b="1" dirty="0">
                <a:latin typeface="Calibri" panose="020F0502020204030204" pitchFamily="34" charset="0"/>
              </a:rPr>
              <a:t>ons </a:t>
            </a:r>
            <a:r>
              <a:rPr lang="fr-F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R</a:t>
            </a:r>
            <a:r>
              <a:rPr lang="fr-FR" sz="2800" b="1" dirty="0">
                <a:latin typeface="Calibri" panose="020F0502020204030204" pitchFamily="34" charset="0"/>
              </a:rPr>
              <a:t>adioactifs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7B2877D5-59E8-B0F3-2DCC-4D168BB239B0}"/>
              </a:ext>
            </a:extLst>
          </p:cNvPr>
          <p:cNvSpPr txBox="1"/>
          <p:nvPr/>
        </p:nvSpPr>
        <p:spPr>
          <a:xfrm>
            <a:off x="101600" y="88815"/>
            <a:ext cx="37808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Physics at DESIR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4BA02D8-A008-48F5-A007-FC066458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920" y="1145736"/>
            <a:ext cx="3312160" cy="986250"/>
          </a:xfrm>
          <a:prstGeom prst="rect">
            <a:avLst/>
          </a:prstGeom>
        </p:spPr>
      </p:pic>
      <p:sp>
        <p:nvSpPr>
          <p:cNvPr id="27" name="ZoneTexte 7">
            <a:extLst>
              <a:ext uri="{FF2B5EF4-FFF2-40B4-BE49-F238E27FC236}">
                <a16:creationId xmlns:a16="http://schemas.microsoft.com/office/drawing/2014/main" id="{161DDCC4-C10B-434A-8A7F-9D651E7ED0D0}"/>
              </a:ext>
            </a:extLst>
          </p:cNvPr>
          <p:cNvSpPr txBox="1"/>
          <p:nvPr/>
        </p:nvSpPr>
        <p:spPr>
          <a:xfrm>
            <a:off x="1668105" y="2667709"/>
            <a:ext cx="88557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rgbClr val="FF0066"/>
                </a:solidFill>
                <a:latin typeface="Calibri" panose="020F0502020204030204" pitchFamily="34" charset="0"/>
              </a:rPr>
              <a:t>Decay, Excitation and Storage of Radioactive Ions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83DB0-E043-45C5-B1E6-F63331FD612B}"/>
              </a:ext>
            </a:extLst>
          </p:cNvPr>
          <p:cNvSpPr txBox="1"/>
          <p:nvPr/>
        </p:nvSpPr>
        <p:spPr>
          <a:xfrm>
            <a:off x="1394947" y="3937177"/>
            <a:ext cx="2299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Decay Spectroscopy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B8F37C9-F319-48E3-8EEB-F11F202AD517}"/>
              </a:ext>
            </a:extLst>
          </p:cNvPr>
          <p:cNvSpPr txBox="1"/>
          <p:nvPr/>
        </p:nvSpPr>
        <p:spPr>
          <a:xfrm>
            <a:off x="4979150" y="3937177"/>
            <a:ext cx="2314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LASER Spectroscopy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CA2D6AE-C701-4D07-A193-EFA88EB75E52}"/>
              </a:ext>
            </a:extLst>
          </p:cNvPr>
          <p:cNvSpPr txBox="1"/>
          <p:nvPr/>
        </p:nvSpPr>
        <p:spPr>
          <a:xfrm>
            <a:off x="8272686" y="3937177"/>
            <a:ext cx="74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ABFD4"/>
                </a:solidFill>
              </a:rPr>
              <a:t>Traps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967074C-F212-48F9-9368-B5EF5AD2A52B}"/>
              </a:ext>
            </a:extLst>
          </p:cNvPr>
          <p:cNvSpPr txBox="1"/>
          <p:nvPr/>
        </p:nvSpPr>
        <p:spPr>
          <a:xfrm>
            <a:off x="1394947" y="4337287"/>
            <a:ext cx="3006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Exotic decay modes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High-precision </a:t>
            </a:r>
            <a:r>
              <a:rPr lang="el-GR" sz="1600" dirty="0"/>
              <a:t>β</a:t>
            </a:r>
            <a:r>
              <a:rPr lang="en-US" sz="1600" dirty="0"/>
              <a:t>-decay studies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TAS measurements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CD6F2B3-1931-4F38-9550-BB31A09956D7}"/>
              </a:ext>
            </a:extLst>
          </p:cNvPr>
          <p:cNvSpPr txBox="1"/>
          <p:nvPr/>
        </p:nvSpPr>
        <p:spPr>
          <a:xfrm>
            <a:off x="4979150" y="4337287"/>
            <a:ext cx="1967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Charge radii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Nuclear moments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Spins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ACC2007-B09F-4D07-96CA-FCD2DFCBF1B4}"/>
              </a:ext>
            </a:extLst>
          </p:cNvPr>
          <p:cNvSpPr txBox="1"/>
          <p:nvPr/>
        </p:nvSpPr>
        <p:spPr>
          <a:xfrm>
            <a:off x="8303299" y="4337287"/>
            <a:ext cx="2697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Mass measurement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Fundamental interactions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Trap-assisted spectroscopy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967B2A9-49D2-45BA-81F8-2E32F5916B91}"/>
              </a:ext>
            </a:extLst>
          </p:cNvPr>
          <p:cNvSpPr txBox="1"/>
          <p:nvPr/>
        </p:nvSpPr>
        <p:spPr>
          <a:xfrm>
            <a:off x="5525105" y="5469644"/>
            <a:ext cx="1141787" cy="40011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LUMIERE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E902885-865B-4948-B25D-6A206D9DB438}"/>
              </a:ext>
            </a:extLst>
          </p:cNvPr>
          <p:cNvSpPr txBox="1"/>
          <p:nvPr/>
        </p:nvSpPr>
        <p:spPr>
          <a:xfrm>
            <a:off x="9022378" y="5469644"/>
            <a:ext cx="1034257" cy="400110"/>
          </a:xfrm>
          <a:prstGeom prst="rect">
            <a:avLst/>
          </a:prstGeom>
          <a:noFill/>
          <a:ln w="28575">
            <a:solidFill>
              <a:srgbClr val="7ABFD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ABFD4"/>
                </a:solidFill>
              </a:rPr>
              <a:t>DETRAP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0E45605-0AD1-49D9-860C-A5E95EBBF1D0}"/>
              </a:ext>
            </a:extLst>
          </p:cNvPr>
          <p:cNvSpPr txBox="1"/>
          <p:nvPr/>
        </p:nvSpPr>
        <p:spPr>
          <a:xfrm>
            <a:off x="1944085" y="5469644"/>
            <a:ext cx="1048492" cy="40011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BESTIOL</a:t>
            </a:r>
          </a:p>
        </p:txBody>
      </p: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74A0AF1B-6902-4D53-8CDF-F3597BBE2CBC}"/>
              </a:ext>
            </a:extLst>
          </p:cNvPr>
          <p:cNvSpPr/>
          <p:nvPr/>
        </p:nvSpPr>
        <p:spPr>
          <a:xfrm rot="2605927">
            <a:off x="2920561" y="2906241"/>
            <a:ext cx="125040" cy="1266746"/>
          </a:xfrm>
          <a:prstGeom prst="downArrow">
            <a:avLst>
              <a:gd name="adj1" fmla="val 50000"/>
              <a:gd name="adj2" fmla="val 93364"/>
            </a:avLst>
          </a:prstGeom>
          <a:gradFill>
            <a:gsLst>
              <a:gs pos="10000">
                <a:srgbClr val="FF0066"/>
              </a:gs>
              <a:gs pos="100000">
                <a:srgbClr val="7F7F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BF68780B-E9E7-42BB-A23F-8824B2010277}"/>
              </a:ext>
            </a:extLst>
          </p:cNvPr>
          <p:cNvSpPr/>
          <p:nvPr/>
        </p:nvSpPr>
        <p:spPr>
          <a:xfrm rot="18900000">
            <a:off x="4980054" y="2899623"/>
            <a:ext cx="125040" cy="1266746"/>
          </a:xfrm>
          <a:prstGeom prst="downArrow">
            <a:avLst>
              <a:gd name="adj1" fmla="val 50000"/>
              <a:gd name="adj2" fmla="val 93364"/>
            </a:avLst>
          </a:prstGeom>
          <a:gradFill>
            <a:gsLst>
              <a:gs pos="0">
                <a:srgbClr val="FF0066"/>
              </a:gs>
              <a:gs pos="100000">
                <a:srgbClr val="ED7D3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85880DBD-EBF6-473C-80AE-7C7B1C26F961}"/>
              </a:ext>
            </a:extLst>
          </p:cNvPr>
          <p:cNvSpPr/>
          <p:nvPr/>
        </p:nvSpPr>
        <p:spPr>
          <a:xfrm rot="17688854">
            <a:off x="7277707" y="2476378"/>
            <a:ext cx="125040" cy="2126582"/>
          </a:xfrm>
          <a:prstGeom prst="downArrow">
            <a:avLst>
              <a:gd name="adj1" fmla="val 50000"/>
              <a:gd name="adj2" fmla="val 93364"/>
            </a:avLst>
          </a:prstGeom>
          <a:gradFill>
            <a:gsLst>
              <a:gs pos="0">
                <a:srgbClr val="FF0066"/>
              </a:gs>
              <a:gs pos="100000">
                <a:srgbClr val="7ABFD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44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6" grpId="0"/>
      <p:bldP spid="41" grpId="0"/>
      <p:bldP spid="39" grpId="0"/>
      <p:bldP spid="44" grpId="0"/>
      <p:bldP spid="45" grpId="0"/>
      <p:bldP spid="46" grpId="0" animBg="1"/>
      <p:bldP spid="47" grpId="0" animBg="1"/>
      <p:bldP spid="48" grpId="0" animBg="1"/>
      <p:bldP spid="2" grpId="0" animBg="1"/>
      <p:bldP spid="21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4A55B05-75CA-4145-8338-DCF116FE8008}"/>
              </a:ext>
            </a:extLst>
          </p:cNvPr>
          <p:cNvGrpSpPr/>
          <p:nvPr/>
        </p:nvGrpSpPr>
        <p:grpSpPr>
          <a:xfrm>
            <a:off x="203036" y="3532840"/>
            <a:ext cx="5314443" cy="2873901"/>
            <a:chOff x="4169303" y="3463848"/>
            <a:chExt cx="5329466" cy="2882025"/>
          </a:xfrm>
        </p:grpSpPr>
        <p:pic>
          <p:nvPicPr>
            <p:cNvPr id="14" name="Espace réservé du contenu 3">
              <a:extLst>
                <a:ext uri="{FF2B5EF4-FFF2-40B4-BE49-F238E27FC236}">
                  <a16:creationId xmlns:a16="http://schemas.microsoft.com/office/drawing/2014/main" id="{FF649FDE-2545-496A-813F-5D7BDD386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21027" r="16568" b="3215"/>
            <a:stretch/>
          </p:blipFill>
          <p:spPr>
            <a:xfrm>
              <a:off x="4169303" y="3656254"/>
              <a:ext cx="5033616" cy="2689619"/>
            </a:xfrm>
            <a:prstGeom prst="rect">
              <a:avLst/>
            </a:prstGeom>
          </p:spPr>
        </p:pic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4DA65755-60E2-4484-90A4-D8D65CCFA9DE}"/>
                </a:ext>
              </a:extLst>
            </p:cNvPr>
            <p:cNvSpPr/>
            <p:nvPr/>
          </p:nvSpPr>
          <p:spPr>
            <a:xfrm>
              <a:off x="6245284" y="3463848"/>
              <a:ext cx="3253485" cy="1550435"/>
            </a:xfrm>
            <a:custGeom>
              <a:avLst/>
              <a:gdLst>
                <a:gd name="connsiteX0" fmla="*/ 0 w 3027680"/>
                <a:gd name="connsiteY0" fmla="*/ 203200 h 1219200"/>
                <a:gd name="connsiteX1" fmla="*/ 2214880 w 3027680"/>
                <a:gd name="connsiteY1" fmla="*/ 1178560 h 1219200"/>
                <a:gd name="connsiteX2" fmla="*/ 3027680 w 3027680"/>
                <a:gd name="connsiteY2" fmla="*/ 1219200 h 1219200"/>
                <a:gd name="connsiteX3" fmla="*/ 3017520 w 3027680"/>
                <a:gd name="connsiteY3" fmla="*/ 0 h 1219200"/>
                <a:gd name="connsiteX4" fmla="*/ 50800 w 3027680"/>
                <a:gd name="connsiteY4" fmla="*/ 20320 h 1219200"/>
                <a:gd name="connsiteX5" fmla="*/ 0 w 3027680"/>
                <a:gd name="connsiteY5" fmla="*/ 203200 h 1219200"/>
                <a:gd name="connsiteX0" fmla="*/ 0 w 3027680"/>
                <a:gd name="connsiteY0" fmla="*/ 203200 h 1219200"/>
                <a:gd name="connsiteX1" fmla="*/ 1828800 w 3027680"/>
                <a:gd name="connsiteY1" fmla="*/ 1178560 h 1219200"/>
                <a:gd name="connsiteX2" fmla="*/ 3027680 w 3027680"/>
                <a:gd name="connsiteY2" fmla="*/ 1219200 h 1219200"/>
                <a:gd name="connsiteX3" fmla="*/ 3017520 w 3027680"/>
                <a:gd name="connsiteY3" fmla="*/ 0 h 1219200"/>
                <a:gd name="connsiteX4" fmla="*/ 50800 w 3027680"/>
                <a:gd name="connsiteY4" fmla="*/ 20320 h 1219200"/>
                <a:gd name="connsiteX5" fmla="*/ 0 w 3027680"/>
                <a:gd name="connsiteY5" fmla="*/ 203200 h 1219200"/>
                <a:gd name="connsiteX0" fmla="*/ 50800 w 2976880"/>
                <a:gd name="connsiteY0" fmla="*/ 458861 h 1219200"/>
                <a:gd name="connsiteX1" fmla="*/ 1778000 w 2976880"/>
                <a:gd name="connsiteY1" fmla="*/ 1178560 h 1219200"/>
                <a:gd name="connsiteX2" fmla="*/ 2976880 w 2976880"/>
                <a:gd name="connsiteY2" fmla="*/ 1219200 h 1219200"/>
                <a:gd name="connsiteX3" fmla="*/ 2966720 w 2976880"/>
                <a:gd name="connsiteY3" fmla="*/ 0 h 1219200"/>
                <a:gd name="connsiteX4" fmla="*/ 0 w 2976880"/>
                <a:gd name="connsiteY4" fmla="*/ 20320 h 1219200"/>
                <a:gd name="connsiteX5" fmla="*/ 50800 w 2976880"/>
                <a:gd name="connsiteY5" fmla="*/ 458861 h 1219200"/>
                <a:gd name="connsiteX0" fmla="*/ 50800 w 2976880"/>
                <a:gd name="connsiteY0" fmla="*/ 458861 h 1219200"/>
                <a:gd name="connsiteX1" fmla="*/ 1666240 w 2976880"/>
                <a:gd name="connsiteY1" fmla="*/ 1178560 h 1219200"/>
                <a:gd name="connsiteX2" fmla="*/ 2976880 w 2976880"/>
                <a:gd name="connsiteY2" fmla="*/ 1219200 h 1219200"/>
                <a:gd name="connsiteX3" fmla="*/ 2966720 w 2976880"/>
                <a:gd name="connsiteY3" fmla="*/ 0 h 1219200"/>
                <a:gd name="connsiteX4" fmla="*/ 0 w 2976880"/>
                <a:gd name="connsiteY4" fmla="*/ 20320 h 1219200"/>
                <a:gd name="connsiteX5" fmla="*/ 50800 w 2976880"/>
                <a:gd name="connsiteY5" fmla="*/ 458861 h 1219200"/>
                <a:gd name="connsiteX0" fmla="*/ 91440 w 2976880"/>
                <a:gd name="connsiteY0" fmla="*/ 482829 h 1219200"/>
                <a:gd name="connsiteX1" fmla="*/ 1666240 w 2976880"/>
                <a:gd name="connsiteY1" fmla="*/ 1178560 h 1219200"/>
                <a:gd name="connsiteX2" fmla="*/ 2976880 w 2976880"/>
                <a:gd name="connsiteY2" fmla="*/ 1219200 h 1219200"/>
                <a:gd name="connsiteX3" fmla="*/ 2966720 w 2976880"/>
                <a:gd name="connsiteY3" fmla="*/ 0 h 1219200"/>
                <a:gd name="connsiteX4" fmla="*/ 0 w 2976880"/>
                <a:gd name="connsiteY4" fmla="*/ 20320 h 1219200"/>
                <a:gd name="connsiteX5" fmla="*/ 91440 w 2976880"/>
                <a:gd name="connsiteY5" fmla="*/ 482829 h 1219200"/>
                <a:gd name="connsiteX0" fmla="*/ 91440 w 2976880"/>
                <a:gd name="connsiteY0" fmla="*/ 482829 h 1219200"/>
                <a:gd name="connsiteX1" fmla="*/ 1739794 w 2976880"/>
                <a:gd name="connsiteY1" fmla="*/ 1017013 h 1219200"/>
                <a:gd name="connsiteX2" fmla="*/ 2976880 w 2976880"/>
                <a:gd name="connsiteY2" fmla="*/ 1219200 h 1219200"/>
                <a:gd name="connsiteX3" fmla="*/ 2966720 w 2976880"/>
                <a:gd name="connsiteY3" fmla="*/ 0 h 1219200"/>
                <a:gd name="connsiteX4" fmla="*/ 0 w 2976880"/>
                <a:gd name="connsiteY4" fmla="*/ 20320 h 1219200"/>
                <a:gd name="connsiteX5" fmla="*/ 91440 w 2976880"/>
                <a:gd name="connsiteY5" fmla="*/ 482829 h 1219200"/>
                <a:gd name="connsiteX0" fmla="*/ 164994 w 2976880"/>
                <a:gd name="connsiteY0" fmla="*/ 419615 h 1219200"/>
                <a:gd name="connsiteX1" fmla="*/ 1739794 w 2976880"/>
                <a:gd name="connsiteY1" fmla="*/ 1017013 h 1219200"/>
                <a:gd name="connsiteX2" fmla="*/ 2976880 w 2976880"/>
                <a:gd name="connsiteY2" fmla="*/ 1219200 h 1219200"/>
                <a:gd name="connsiteX3" fmla="*/ 2966720 w 2976880"/>
                <a:gd name="connsiteY3" fmla="*/ 0 h 1219200"/>
                <a:gd name="connsiteX4" fmla="*/ 0 w 2976880"/>
                <a:gd name="connsiteY4" fmla="*/ 20320 h 1219200"/>
                <a:gd name="connsiteX5" fmla="*/ 164994 w 2976880"/>
                <a:gd name="connsiteY5" fmla="*/ 419615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6880" h="1219200">
                  <a:moveTo>
                    <a:pt x="164994" y="419615"/>
                  </a:moveTo>
                  <a:lnTo>
                    <a:pt x="1739794" y="1017013"/>
                  </a:lnTo>
                  <a:lnTo>
                    <a:pt x="2976880" y="1219200"/>
                  </a:lnTo>
                  <a:cubicBezTo>
                    <a:pt x="2973493" y="812800"/>
                    <a:pt x="2970107" y="406400"/>
                    <a:pt x="2966720" y="0"/>
                  </a:cubicBezTo>
                  <a:lnTo>
                    <a:pt x="0" y="20320"/>
                  </a:lnTo>
                  <a:lnTo>
                    <a:pt x="164994" y="4196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2CEC55D7-0AD3-48A8-8227-5BD317324406}"/>
              </a:ext>
            </a:extLst>
          </p:cNvPr>
          <p:cNvSpPr txBox="1"/>
          <p:nvPr/>
        </p:nvSpPr>
        <p:spPr>
          <a:xfrm>
            <a:off x="101600" y="88815"/>
            <a:ext cx="81230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Beam preparation: mass separation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4FCE4F-32B4-494E-BAE1-12B7E1699E6D}"/>
                  </a:ext>
                </a:extLst>
              </p:cNvPr>
              <p:cNvSpPr/>
              <p:nvPr/>
            </p:nvSpPr>
            <p:spPr>
              <a:xfrm>
                <a:off x="1058781" y="2825241"/>
                <a:ext cx="1834413" cy="752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3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fr-FR" sz="2300" b="0" i="0">
                              <a:latin typeface="Cambria Math" panose="02040503050406030204" pitchFamily="18" charset="0"/>
                            </a:rPr>
                            <m:t>ΔM</m:t>
                          </m:r>
                        </m:den>
                      </m:f>
                      <m:r>
                        <a:rPr lang="fr-FR" sz="2300" b="0" i="0">
                          <a:latin typeface="Cambria Math" panose="02040503050406030204" pitchFamily="18" charset="0"/>
                        </a:rPr>
                        <m:t>~20 000</m:t>
                      </m:r>
                    </m:oMath>
                  </m:oMathPara>
                </a14:m>
                <a:endParaRPr lang="fr-FR" sz="23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4FCE4F-32B4-494E-BAE1-12B7E1699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81" y="2825241"/>
                <a:ext cx="1834413" cy="752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75EB1CCB-D629-466E-97FF-605730E86A98}"/>
              </a:ext>
            </a:extLst>
          </p:cNvPr>
          <p:cNvSpPr txBox="1"/>
          <p:nvPr/>
        </p:nvSpPr>
        <p:spPr>
          <a:xfrm>
            <a:off x="1010648" y="1667330"/>
            <a:ext cx="306962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U-shape mass separator</a:t>
            </a:r>
            <a:endParaRPr lang="en-US" sz="23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D30CFAAC-0990-43EB-952F-659D06B65C13}"/>
              </a:ext>
            </a:extLst>
          </p:cNvPr>
          <p:cNvSpPr/>
          <p:nvPr/>
        </p:nvSpPr>
        <p:spPr>
          <a:xfrm rot="5400000">
            <a:off x="663455" y="1794692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C804D0C3-8C52-4A7A-946C-23204809A08F}"/>
              </a:ext>
            </a:extLst>
          </p:cNvPr>
          <p:cNvSpPr/>
          <p:nvPr/>
        </p:nvSpPr>
        <p:spPr>
          <a:xfrm rot="5400000">
            <a:off x="663455" y="3130669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F8E37F-B4A4-4BAE-A801-2C08D457FE2E}"/>
              </a:ext>
            </a:extLst>
          </p:cNvPr>
          <p:cNvSpPr txBox="1"/>
          <p:nvPr/>
        </p:nvSpPr>
        <p:spPr>
          <a:xfrm>
            <a:off x="446621" y="1001015"/>
            <a:ext cx="68974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solidFill>
                  <a:srgbClr val="B9ECF5"/>
                </a:solidFill>
              </a:rPr>
              <a:t>[HRS] </a:t>
            </a:r>
            <a:r>
              <a:rPr lang="en-US" sz="2300" b="1" dirty="0">
                <a:solidFill>
                  <a:srgbClr val="1EB8D0"/>
                </a:solidFill>
              </a:rPr>
              <a:t>SUSHI</a:t>
            </a:r>
            <a:r>
              <a:rPr lang="en-US" sz="2300" b="1" dirty="0"/>
              <a:t> : </a:t>
            </a:r>
            <a:r>
              <a:rPr lang="en-US" sz="2300" b="1" dirty="0">
                <a:solidFill>
                  <a:srgbClr val="1EB8D0"/>
                </a:solidFill>
              </a:rPr>
              <a:t>S</a:t>
            </a:r>
            <a:r>
              <a:rPr lang="en-US" sz="2300" b="1" dirty="0"/>
              <a:t>PIRAL </a:t>
            </a:r>
            <a:r>
              <a:rPr lang="en-US" sz="2300" b="1" dirty="0">
                <a:solidFill>
                  <a:srgbClr val="1EB8D0"/>
                </a:solidFill>
              </a:rPr>
              <a:t>U</a:t>
            </a:r>
            <a:r>
              <a:rPr lang="en-US" sz="2300" b="1" dirty="0"/>
              <a:t>-shape </a:t>
            </a:r>
            <a:r>
              <a:rPr lang="en-US" sz="2300" b="1" dirty="0">
                <a:solidFill>
                  <a:srgbClr val="1EB8D0"/>
                </a:solidFill>
              </a:rPr>
              <a:t>S</a:t>
            </a:r>
            <a:r>
              <a:rPr lang="en-US" sz="2300" b="1" dirty="0"/>
              <a:t>eparator for </a:t>
            </a:r>
            <a:r>
              <a:rPr lang="en-US" sz="2300" b="1" dirty="0">
                <a:solidFill>
                  <a:srgbClr val="1EB8D0"/>
                </a:solidFill>
              </a:rPr>
              <a:t>H</a:t>
            </a:r>
            <a:r>
              <a:rPr lang="en-US" sz="2300" b="1" dirty="0"/>
              <a:t>eavy </a:t>
            </a:r>
            <a:r>
              <a:rPr lang="en-US" sz="2300" b="1" dirty="0">
                <a:solidFill>
                  <a:srgbClr val="1EB8D0"/>
                </a:solidFill>
              </a:rPr>
              <a:t>I</a:t>
            </a:r>
            <a:r>
              <a:rPr lang="en-US" sz="2300" b="1" dirty="0"/>
              <a:t>ons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D67523F-7A6D-41C0-9375-BCB0F033F4B4}"/>
              </a:ext>
            </a:extLst>
          </p:cNvPr>
          <p:cNvSpPr txBox="1"/>
          <p:nvPr/>
        </p:nvSpPr>
        <p:spPr>
          <a:xfrm>
            <a:off x="1010648" y="2298077"/>
            <a:ext cx="46528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Currently commissioning in Bordeaux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EAC8ABF0-C9D5-4312-9AD0-5AD44BBC678D}"/>
              </a:ext>
            </a:extLst>
          </p:cNvPr>
          <p:cNvSpPr/>
          <p:nvPr/>
        </p:nvSpPr>
        <p:spPr>
          <a:xfrm rot="5400000">
            <a:off x="663455" y="2425439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4AA19BA-EA03-499C-B893-2BC59B3E6E7D}"/>
              </a:ext>
            </a:extLst>
          </p:cNvPr>
          <p:cNvGrpSpPr/>
          <p:nvPr/>
        </p:nvGrpSpPr>
        <p:grpSpPr>
          <a:xfrm>
            <a:off x="2893196" y="2916336"/>
            <a:ext cx="4684117" cy="2872752"/>
            <a:chOff x="2893196" y="2916336"/>
            <a:chExt cx="4684117" cy="287275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16DC46-4792-4DA9-9AB1-051976157CCC}"/>
                </a:ext>
              </a:extLst>
            </p:cNvPr>
            <p:cNvSpPr/>
            <p:nvPr/>
          </p:nvSpPr>
          <p:spPr>
            <a:xfrm>
              <a:off x="3569549" y="5512089"/>
              <a:ext cx="40077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200" i="1" dirty="0">
                  <a:solidFill>
                    <a:srgbClr val="1EB8D0"/>
                  </a:solidFill>
                </a:rPr>
                <a:t>J. Michaud et al., </a:t>
              </a:r>
              <a:r>
                <a:rPr lang="en-US" sz="1200" b="1" i="1" dirty="0" err="1">
                  <a:solidFill>
                    <a:srgbClr val="1EB8D0"/>
                  </a:solidFill>
                </a:rPr>
                <a:t>Nucl</a:t>
              </a:r>
              <a:r>
                <a:rPr lang="en-US" sz="1200" b="1" i="1" dirty="0">
                  <a:solidFill>
                    <a:srgbClr val="1EB8D0"/>
                  </a:solidFill>
                </a:rPr>
                <a:t>. </a:t>
              </a:r>
              <a:r>
                <a:rPr lang="en-US" sz="1200" b="1" i="1" dirty="0" err="1">
                  <a:solidFill>
                    <a:srgbClr val="1EB8D0"/>
                  </a:solidFill>
                </a:rPr>
                <a:t>Instrum</a:t>
              </a:r>
              <a:r>
                <a:rPr lang="en-US" sz="1200" b="1" i="1" dirty="0">
                  <a:solidFill>
                    <a:srgbClr val="1EB8D0"/>
                  </a:solidFill>
                </a:rPr>
                <a:t>. Methods Phys. Res.</a:t>
              </a:r>
              <a:r>
                <a:rPr lang="fr-FR" sz="1200" b="1" i="1" dirty="0">
                  <a:solidFill>
                    <a:srgbClr val="1EB8D0"/>
                  </a:solidFill>
                </a:rPr>
                <a:t> B </a:t>
              </a:r>
              <a:r>
                <a:rPr lang="fr-FR" sz="1200" i="1" dirty="0">
                  <a:solidFill>
                    <a:srgbClr val="1EB8D0"/>
                  </a:solidFill>
                </a:rPr>
                <a:t>(2023)</a:t>
              </a: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C45F2DA-F5E2-4FF3-BB25-BA02BA7843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196" y="3238431"/>
              <a:ext cx="784550" cy="0"/>
            </a:xfrm>
            <a:prstGeom prst="line">
              <a:avLst/>
            </a:prstGeom>
            <a:grpFill/>
            <a:ln w="28575">
              <a:solidFill>
                <a:srgbClr val="1EB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2E0EAE8-EEA1-413D-A3C5-D2BC730AA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7746" y="2916336"/>
              <a:ext cx="3791856" cy="25974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EB8D0"/>
              </a:solidFill>
            </a:ln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954F1DD-15C1-4779-B8FA-CE5144A483C7}"/>
              </a:ext>
            </a:extLst>
          </p:cNvPr>
          <p:cNvGrpSpPr/>
          <p:nvPr/>
        </p:nvGrpSpPr>
        <p:grpSpPr>
          <a:xfrm>
            <a:off x="6765796" y="4667012"/>
            <a:ext cx="5314443" cy="1764374"/>
            <a:chOff x="6765796" y="4667012"/>
            <a:chExt cx="5314443" cy="176437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FC893F0-D1A3-4E06-9B39-5A6E14C9D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756"/>
            <a:stretch/>
          </p:blipFill>
          <p:spPr>
            <a:xfrm>
              <a:off x="6765796" y="4667012"/>
              <a:ext cx="5314443" cy="176437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E7582D6-FF7F-4B78-89A7-2C8F78250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79"/>
            <a:stretch/>
          </p:blipFill>
          <p:spPr>
            <a:xfrm>
              <a:off x="6918960" y="4790404"/>
              <a:ext cx="1097280" cy="460702"/>
            </a:xfrm>
            <a:prstGeom prst="rect">
              <a:avLst/>
            </a:prstGeom>
            <a:ln w="28575">
              <a:solidFill>
                <a:srgbClr val="FF0066"/>
              </a:solidFill>
            </a:ln>
          </p:spPr>
        </p:pic>
      </p:grpSp>
      <p:sp>
        <p:nvSpPr>
          <p:cNvPr id="19" name="Flèche : courbe vers la droite 18">
            <a:extLst>
              <a:ext uri="{FF2B5EF4-FFF2-40B4-BE49-F238E27FC236}">
                <a16:creationId xmlns:a16="http://schemas.microsoft.com/office/drawing/2014/main" id="{6C18F43F-1AAB-40AF-A9F5-114B7ED08CF8}"/>
              </a:ext>
            </a:extLst>
          </p:cNvPr>
          <p:cNvSpPr/>
          <p:nvPr/>
        </p:nvSpPr>
        <p:spPr>
          <a:xfrm rot="857046">
            <a:off x="6531816" y="2959013"/>
            <a:ext cx="845628" cy="3146159"/>
          </a:xfrm>
          <a:prstGeom prst="curvedRightArrow">
            <a:avLst>
              <a:gd name="adj1" fmla="val 25000"/>
              <a:gd name="adj2" fmla="val 48476"/>
              <a:gd name="adj3" fmla="val 38611"/>
            </a:avLst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D61474-438F-4966-B0C6-56E3B17850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741" r="31667" b="6220"/>
          <a:stretch/>
        </p:blipFill>
        <p:spPr>
          <a:xfrm>
            <a:off x="7633548" y="1358650"/>
            <a:ext cx="4429760" cy="31621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999802-2195-4B46-BA83-95AB44A0A8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17734" r="9012" b="17306"/>
          <a:stretch/>
        </p:blipFill>
        <p:spPr>
          <a:xfrm>
            <a:off x="7743067" y="1436486"/>
            <a:ext cx="878241" cy="461688"/>
          </a:xfrm>
          <a:prstGeom prst="rect">
            <a:avLst/>
          </a:prstGeom>
          <a:ln w="28575">
            <a:solidFill>
              <a:srgbClr val="1EB8D0"/>
            </a:solidFill>
          </a:ln>
        </p:spPr>
      </p:pic>
    </p:spTree>
    <p:extLst>
      <p:ext uri="{BB962C8B-B14F-4D97-AF65-F5344CB8AC3E}">
        <p14:creationId xmlns:p14="http://schemas.microsoft.com/office/powerpoint/2010/main" val="2685564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>
            <a:extLst>
              <a:ext uri="{FF2B5EF4-FFF2-40B4-BE49-F238E27FC236}">
                <a16:creationId xmlns:a16="http://schemas.microsoft.com/office/drawing/2014/main" id="{2F04AE3D-017C-4085-A8DB-226113C0CE5D}"/>
              </a:ext>
            </a:extLst>
          </p:cNvPr>
          <p:cNvGrpSpPr/>
          <p:nvPr/>
        </p:nvGrpSpPr>
        <p:grpSpPr>
          <a:xfrm>
            <a:off x="419515" y="1627081"/>
            <a:ext cx="3889954" cy="1858293"/>
            <a:chOff x="7962114" y="1760220"/>
            <a:chExt cx="3889954" cy="1858293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ACC49F0-6658-45FC-9487-69A84B24554E}"/>
                </a:ext>
              </a:extLst>
            </p:cNvPr>
            <p:cNvGrpSpPr/>
            <p:nvPr/>
          </p:nvGrpSpPr>
          <p:grpSpPr>
            <a:xfrm>
              <a:off x="7962114" y="1792879"/>
              <a:ext cx="3889954" cy="1825634"/>
              <a:chOff x="829853" y="2301786"/>
              <a:chExt cx="5382362" cy="2526051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9F31018E-093D-40D9-A194-998435D42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853" y="2301786"/>
                <a:ext cx="5382362" cy="252605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0FB821BE-4904-4314-9564-67C064AEB5DA}"/>
                      </a:ext>
                    </a:extLst>
                  </p:cNvPr>
                  <p:cNvSpPr txBox="1"/>
                  <p:nvPr/>
                </p:nvSpPr>
                <p:spPr>
                  <a:xfrm rot="1146744">
                    <a:off x="2973630" y="2747413"/>
                    <a:ext cx="1820833" cy="468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fr-FR" sz="1600" i="1" dirty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a14:m>
                    <a:r>
                      <a:rPr lang="fr-FR" sz="1600" dirty="0">
                        <a:solidFill>
                          <a:srgbClr val="1EB8D0"/>
                        </a:solidFill>
                      </a:rPr>
                      <a:t> 800 mm</a:t>
                    </a:r>
                  </a:p>
                </p:txBody>
              </p:sp>
            </mc:Choice>
            <mc:Fallback xmlns=""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0FB821BE-4904-4314-9564-67C064AEB5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146744">
                    <a:off x="2973630" y="2747413"/>
                    <a:ext cx="1820833" cy="468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48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346631B3-0DD5-4229-9B07-1CB369734177}"/>
                </a:ext>
              </a:extLst>
            </p:cNvPr>
            <p:cNvCxnSpPr>
              <a:cxnSpLocks/>
            </p:cNvCxnSpPr>
            <p:nvPr/>
          </p:nvCxnSpPr>
          <p:spPr>
            <a:xfrm>
              <a:off x="8356600" y="1760220"/>
              <a:ext cx="3403600" cy="1247140"/>
            </a:xfrm>
            <a:prstGeom prst="straightConnector1">
              <a:avLst/>
            </a:prstGeom>
            <a:ln w="28575">
              <a:solidFill>
                <a:srgbClr val="1EB8D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4B64727D-498B-4BC6-AF73-6456223D77DC}"/>
              </a:ext>
            </a:extLst>
          </p:cNvPr>
          <p:cNvSpPr txBox="1"/>
          <p:nvPr/>
        </p:nvSpPr>
        <p:spPr>
          <a:xfrm>
            <a:off x="101600" y="88815"/>
            <a:ext cx="6711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The “GPIB”: an RFQ Paul Trap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633CE528-D7AF-4C8B-BF3E-53D0C114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815">
            <a:off x="660517" y="4059202"/>
            <a:ext cx="4063779" cy="2418916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FA0E592F-D73D-405C-B085-7DF4C4BA0FDF}"/>
              </a:ext>
            </a:extLst>
          </p:cNvPr>
          <p:cNvSpPr txBox="1"/>
          <p:nvPr/>
        </p:nvSpPr>
        <p:spPr>
          <a:xfrm>
            <a:off x="1811070" y="1246764"/>
            <a:ext cx="30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Transverse trapping with </a:t>
            </a:r>
            <a:r>
              <a:rPr lang="en-US" sz="2000" b="1" dirty="0">
                <a:solidFill>
                  <a:srgbClr val="1EB8D0"/>
                </a:solidFill>
              </a:rPr>
              <a:t>4</a:t>
            </a:r>
            <a:r>
              <a:rPr lang="en-US" sz="2000" dirty="0"/>
              <a:t> unsegmented </a:t>
            </a:r>
            <a:r>
              <a:rPr lang="en-US" sz="2000" b="1" dirty="0">
                <a:solidFill>
                  <a:srgbClr val="1EB8D0"/>
                </a:solidFill>
              </a:rPr>
              <a:t>RF rods</a:t>
            </a:r>
          </a:p>
        </p:txBody>
      </p:sp>
      <p:sp>
        <p:nvSpPr>
          <p:cNvPr id="25" name="Croix 24">
            <a:extLst>
              <a:ext uri="{FF2B5EF4-FFF2-40B4-BE49-F238E27FC236}">
                <a16:creationId xmlns:a16="http://schemas.microsoft.com/office/drawing/2014/main" id="{53C0D08F-BE87-4739-BB3A-8FAE0EE0FC69}"/>
              </a:ext>
            </a:extLst>
          </p:cNvPr>
          <p:cNvSpPr/>
          <p:nvPr/>
        </p:nvSpPr>
        <p:spPr>
          <a:xfrm>
            <a:off x="2388365" y="3314934"/>
            <a:ext cx="446276" cy="446276"/>
          </a:xfrm>
          <a:prstGeom prst="plus">
            <a:avLst>
              <a:gd name="adj" fmla="val 42476"/>
            </a:avLst>
          </a:prstGeom>
          <a:solidFill>
            <a:srgbClr val="1EB8D0"/>
          </a:solidFill>
          <a:ln w="12700"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4A06B09B-420C-47D1-BF8D-65CA433843F7}"/>
              </a:ext>
            </a:extLst>
          </p:cNvPr>
          <p:cNvSpPr txBox="1"/>
          <p:nvPr/>
        </p:nvSpPr>
        <p:spPr>
          <a:xfrm>
            <a:off x="1249031" y="3940160"/>
            <a:ext cx="3654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Longitudinal trapping with </a:t>
            </a:r>
            <a:r>
              <a:rPr lang="en-US" sz="2000" b="1" dirty="0">
                <a:solidFill>
                  <a:srgbClr val="1EB8D0"/>
                </a:solidFill>
              </a:rPr>
              <a:t>25</a:t>
            </a:r>
            <a:r>
              <a:rPr lang="en-US" sz="2000" dirty="0"/>
              <a:t> independent </a:t>
            </a:r>
            <a:r>
              <a:rPr lang="en-US" sz="2000" b="1" dirty="0">
                <a:solidFill>
                  <a:srgbClr val="1EB8D0"/>
                </a:solidFill>
              </a:rPr>
              <a:t>DC segments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4F43062E-1947-46A8-AE08-A219B04859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92" r="1233" b="1821"/>
          <a:stretch/>
        </p:blipFill>
        <p:spPr>
          <a:xfrm>
            <a:off x="6872403" y="2616017"/>
            <a:ext cx="3889954" cy="3768960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44639AC-3448-4C91-A39B-49DF93BDAE8A}"/>
              </a:ext>
            </a:extLst>
          </p:cNvPr>
          <p:cNvGrpSpPr/>
          <p:nvPr/>
        </p:nvGrpSpPr>
        <p:grpSpPr>
          <a:xfrm>
            <a:off x="5996736" y="992762"/>
            <a:ext cx="5304488" cy="1565872"/>
            <a:chOff x="6336940" y="118043"/>
            <a:chExt cx="5304488" cy="156587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21794DA-00F0-49D0-AC35-870172209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814" y="118043"/>
              <a:ext cx="4697614" cy="1565872"/>
            </a:xfrm>
            <a:prstGeom prst="rect">
              <a:avLst/>
            </a:prstGeom>
            <a:effectLst/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99851EE5-71F0-4E13-B692-07B406CDE69B}"/>
                </a:ext>
              </a:extLst>
            </p:cNvPr>
            <p:cNvGrpSpPr/>
            <p:nvPr/>
          </p:nvGrpSpPr>
          <p:grpSpPr>
            <a:xfrm>
              <a:off x="6336940" y="252645"/>
              <a:ext cx="624280" cy="617146"/>
              <a:chOff x="6492800" y="52537"/>
              <a:chExt cx="624280" cy="617146"/>
            </a:xfrm>
          </p:grpSpPr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FB9A825A-933A-4171-A87B-0FCC9B341E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6833" y="212859"/>
                <a:ext cx="230247" cy="456824"/>
              </a:xfrm>
              <a:prstGeom prst="straightConnector1">
                <a:avLst/>
              </a:prstGeom>
              <a:ln w="19050">
                <a:solidFill>
                  <a:srgbClr val="1EB8D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avec flèche 114">
                <a:extLst>
                  <a:ext uri="{FF2B5EF4-FFF2-40B4-BE49-F238E27FC236}">
                    <a16:creationId xmlns:a16="http://schemas.microsoft.com/office/drawing/2014/main" id="{80FFC067-C60B-45DA-90EC-8D7E283CB1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25905" y="489823"/>
                <a:ext cx="374381" cy="176963"/>
              </a:xfrm>
              <a:prstGeom prst="straightConnector1">
                <a:avLst/>
              </a:prstGeom>
              <a:ln w="19050">
                <a:solidFill>
                  <a:srgbClr val="0F5C6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BB4AFC7-3C8C-48AE-B6D1-B2905977522C}"/>
                  </a:ext>
                </a:extLst>
              </p:cNvPr>
              <p:cNvSpPr txBox="1"/>
              <p:nvPr/>
            </p:nvSpPr>
            <p:spPr>
              <a:xfrm>
                <a:off x="6492800" y="241937"/>
                <a:ext cx="2551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F5C68"/>
                    </a:solidFill>
                  </a:rPr>
                  <a:t>z</a:t>
                </a:r>
              </a:p>
            </p:txBody>
          </p:sp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1F2CD372-EAC4-4441-B220-7EC5C92AA039}"/>
                  </a:ext>
                </a:extLst>
              </p:cNvPr>
              <p:cNvSpPr txBox="1"/>
              <p:nvPr/>
            </p:nvSpPr>
            <p:spPr>
              <a:xfrm>
                <a:off x="6850509" y="52537"/>
                <a:ext cx="266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1EB8D0"/>
                    </a:solidFill>
                  </a:rPr>
                  <a:t>y</a:t>
                </a:r>
              </a:p>
            </p:txBody>
          </p:sp>
        </p:grpSp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426A840-0E6B-4E07-AD67-3017C4D9190E}"/>
              </a:ext>
            </a:extLst>
          </p:cNvPr>
          <p:cNvCxnSpPr>
            <a:cxnSpLocks/>
          </p:cNvCxnSpPr>
          <p:nvPr/>
        </p:nvCxnSpPr>
        <p:spPr>
          <a:xfrm>
            <a:off x="4900147" y="1246145"/>
            <a:ext cx="0" cy="636942"/>
          </a:xfrm>
          <a:prstGeom prst="line">
            <a:avLst/>
          </a:prstGeom>
          <a:ln w="28575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E1293C68-05F6-43C7-991D-3A9720719E85}"/>
              </a:ext>
            </a:extLst>
          </p:cNvPr>
          <p:cNvCxnSpPr>
            <a:cxnSpLocks/>
          </p:cNvCxnSpPr>
          <p:nvPr/>
        </p:nvCxnSpPr>
        <p:spPr>
          <a:xfrm>
            <a:off x="4900147" y="3975632"/>
            <a:ext cx="0" cy="636942"/>
          </a:xfrm>
          <a:prstGeom prst="line">
            <a:avLst/>
          </a:prstGeom>
          <a:ln w="28575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81AE4703-6386-4E30-A157-61EB8A5101A7}"/>
              </a:ext>
            </a:extLst>
          </p:cNvPr>
          <p:cNvSpPr/>
          <p:nvPr/>
        </p:nvSpPr>
        <p:spPr>
          <a:xfrm flipH="1">
            <a:off x="5027741" y="943583"/>
            <a:ext cx="1473701" cy="5476672"/>
          </a:xfrm>
          <a:prstGeom prst="rightBrace">
            <a:avLst>
              <a:gd name="adj1" fmla="val 8333"/>
              <a:gd name="adj2" fmla="val 11673"/>
            </a:avLst>
          </a:prstGeom>
          <a:ln w="28575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19A62BD-1D39-46FE-BA7D-5F7DB0062B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6"/>
          <a:stretch/>
        </p:blipFill>
        <p:spPr>
          <a:xfrm>
            <a:off x="7881677" y="3920777"/>
            <a:ext cx="2100523" cy="25451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9E2F0A-5F71-4D68-9509-FC61371684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3760" r="952" b="262"/>
          <a:stretch/>
        </p:blipFill>
        <p:spPr>
          <a:xfrm>
            <a:off x="7872856" y="684548"/>
            <a:ext cx="4144178" cy="3118706"/>
          </a:xfrm>
          <a:prstGeom prst="rect">
            <a:avLst/>
          </a:prstGeom>
        </p:spPr>
      </p:pic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BE19ABE2-1DC3-424A-88F4-D6904731F625}"/>
              </a:ext>
            </a:extLst>
          </p:cNvPr>
          <p:cNvGrpSpPr/>
          <p:nvPr/>
        </p:nvGrpSpPr>
        <p:grpSpPr>
          <a:xfrm>
            <a:off x="338739" y="882985"/>
            <a:ext cx="7138315" cy="2721831"/>
            <a:chOff x="338739" y="882985"/>
            <a:chExt cx="7138315" cy="2721831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73747A70-598E-4B27-A4C4-6EFCC5366671}"/>
                </a:ext>
              </a:extLst>
            </p:cNvPr>
            <p:cNvCxnSpPr/>
            <p:nvPr/>
          </p:nvCxnSpPr>
          <p:spPr>
            <a:xfrm flipV="1">
              <a:off x="6412787" y="3162650"/>
              <a:ext cx="0" cy="28800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2953DDC4-2415-47EF-A3CB-E350379AE9D6}"/>
                </a:ext>
              </a:extLst>
            </p:cNvPr>
            <p:cNvCxnSpPr/>
            <p:nvPr/>
          </p:nvCxnSpPr>
          <p:spPr>
            <a:xfrm>
              <a:off x="5262702" y="3444266"/>
              <a:ext cx="1152000" cy="1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77BA9EC-66FA-416F-90DB-55353FD96C63}"/>
                </a:ext>
              </a:extLst>
            </p:cNvPr>
            <p:cNvCxnSpPr/>
            <p:nvPr/>
          </p:nvCxnSpPr>
          <p:spPr>
            <a:xfrm>
              <a:off x="5262702" y="3161062"/>
              <a:ext cx="662648" cy="1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F5234C-4932-4E32-A65B-C78012CA5323}"/>
                </a:ext>
              </a:extLst>
            </p:cNvPr>
            <p:cNvSpPr/>
            <p:nvPr/>
          </p:nvSpPr>
          <p:spPr>
            <a:xfrm>
              <a:off x="364454" y="269041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Function generator</a:t>
              </a:r>
            </a:p>
          </p:txBody>
        </p:sp>
        <p:sp>
          <p:nvSpPr>
            <p:cNvPr id="11" name="Organigramme : Extraire 10">
              <a:extLst>
                <a:ext uri="{FF2B5EF4-FFF2-40B4-BE49-F238E27FC236}">
                  <a16:creationId xmlns:a16="http://schemas.microsoft.com/office/drawing/2014/main" id="{C986DFD7-5D80-4E86-A22E-EE56B37F3C1B}"/>
                </a:ext>
              </a:extLst>
            </p:cNvPr>
            <p:cNvSpPr/>
            <p:nvPr/>
          </p:nvSpPr>
          <p:spPr>
            <a:xfrm rot="5400000">
              <a:off x="1490430" y="1286686"/>
              <a:ext cx="914400" cy="1012502"/>
            </a:xfrm>
            <a:prstGeom prst="flowChartExtra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2EFCD4-EC26-4CC7-9932-8A1D1A4A42C0}"/>
                </a:ext>
              </a:extLst>
            </p:cNvPr>
            <p:cNvSpPr/>
            <p:nvPr/>
          </p:nvSpPr>
          <p:spPr>
            <a:xfrm>
              <a:off x="364454" y="133573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20 dB</a:t>
              </a:r>
            </a:p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endParaRPr>
            </a:p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48DAD4-CA60-4E72-A8C7-B13B42D87408}"/>
                </a:ext>
              </a:extLst>
            </p:cNvPr>
            <p:cNvSpPr/>
            <p:nvPr/>
          </p:nvSpPr>
          <p:spPr>
            <a:xfrm>
              <a:off x="3839060" y="133573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6 dB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5C448E3-D050-47D1-91F6-1FDC350FCC08}"/>
                </a:ext>
              </a:extLst>
            </p:cNvPr>
            <p:cNvCxnSpPr>
              <a:stCxn id="10" idx="0"/>
              <a:endCxn id="12" idx="2"/>
            </p:cNvCxnSpPr>
            <p:nvPr/>
          </p:nvCxnSpPr>
          <p:spPr>
            <a:xfrm flipV="1">
              <a:off x="821654" y="2250137"/>
              <a:ext cx="0" cy="4402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214FA517-05E5-4685-B33D-0A2F8EB3C740}"/>
                </a:ext>
              </a:extLst>
            </p:cNvPr>
            <p:cNvCxnSpPr>
              <a:stCxn id="12" idx="3"/>
              <a:endCxn id="11" idx="2"/>
            </p:cNvCxnSpPr>
            <p:nvPr/>
          </p:nvCxnSpPr>
          <p:spPr>
            <a:xfrm>
              <a:off x="1278854" y="1792937"/>
              <a:ext cx="1625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1CC283F2-CAE0-479B-906B-E0A9DCF0C64B}"/>
                </a:ext>
              </a:extLst>
            </p:cNvPr>
            <p:cNvCxnSpPr>
              <a:stCxn id="11" idx="0"/>
            </p:cNvCxnSpPr>
            <p:nvPr/>
          </p:nvCxnSpPr>
          <p:spPr>
            <a:xfrm>
              <a:off x="2453881" y="1792937"/>
              <a:ext cx="140365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DFD9146-AEE1-430B-A4A0-C3CFC094A5C8}"/>
                </a:ext>
              </a:extLst>
            </p:cNvPr>
            <p:cNvCxnSpPr>
              <a:stCxn id="13" idx="3"/>
            </p:cNvCxnSpPr>
            <p:nvPr/>
          </p:nvCxnSpPr>
          <p:spPr>
            <a:xfrm>
              <a:off x="4753460" y="1792937"/>
              <a:ext cx="673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73A65E54-5B56-4FC8-8305-CE81E53CAC5F}"/>
                </a:ext>
              </a:extLst>
            </p:cNvPr>
            <p:cNvGrpSpPr/>
            <p:nvPr/>
          </p:nvGrpSpPr>
          <p:grpSpPr>
            <a:xfrm rot="16200000">
              <a:off x="732589" y="1594988"/>
              <a:ext cx="178131" cy="446701"/>
              <a:chOff x="6037046" y="3247080"/>
              <a:chExt cx="360000" cy="926136"/>
            </a:xfrm>
          </p:grpSpPr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9A1B229F-DECE-4D23-976F-5689D6EF706D}"/>
                  </a:ext>
                </a:extLst>
              </p:cNvPr>
              <p:cNvCxnSpPr/>
              <p:nvPr/>
            </p:nvCxnSpPr>
            <p:spPr>
              <a:xfrm rot="1200000">
                <a:off x="6211618" y="3247080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334DFE48-872E-47AA-AA17-D477F2B076C6}"/>
                  </a:ext>
                </a:extLst>
              </p:cNvPr>
              <p:cNvCxnSpPr/>
              <p:nvPr/>
            </p:nvCxnSpPr>
            <p:spPr>
              <a:xfrm rot="1200000">
                <a:off x="6037046" y="3462555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CA665263-CFBF-46C8-AFB0-2C9917EBD509}"/>
                  </a:ext>
                </a:extLst>
              </p:cNvPr>
              <p:cNvCxnSpPr/>
              <p:nvPr/>
            </p:nvCxnSpPr>
            <p:spPr>
              <a:xfrm rot="1200000">
                <a:off x="6037046" y="3708811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FB67B320-B090-4941-8AA2-E29C8E4BFDCE}"/>
                  </a:ext>
                </a:extLst>
              </p:cNvPr>
              <p:cNvCxnSpPr/>
              <p:nvPr/>
            </p:nvCxnSpPr>
            <p:spPr>
              <a:xfrm rot="1200000">
                <a:off x="6037046" y="395774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3A279D12-71E8-4AFC-A2CD-B152515F8A96}"/>
                  </a:ext>
                </a:extLst>
              </p:cNvPr>
              <p:cNvCxnSpPr/>
              <p:nvPr/>
            </p:nvCxnSpPr>
            <p:spPr>
              <a:xfrm rot="20400000" flipH="1">
                <a:off x="6037046" y="3339427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0BF5EF24-D497-4B1C-9D95-F9DBF8BC978E}"/>
                  </a:ext>
                </a:extLst>
              </p:cNvPr>
              <p:cNvCxnSpPr/>
              <p:nvPr/>
            </p:nvCxnSpPr>
            <p:spPr>
              <a:xfrm rot="20400000" flipH="1">
                <a:off x="6037046" y="358568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EB994A6B-4DCD-49AF-B57E-66A8F630090A}"/>
                  </a:ext>
                </a:extLst>
              </p:cNvPr>
              <p:cNvCxnSpPr/>
              <p:nvPr/>
            </p:nvCxnSpPr>
            <p:spPr>
              <a:xfrm rot="20400000" flipH="1">
                <a:off x="6037046" y="3831939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04EF529E-869C-4AE0-A38E-54286EA8F89C}"/>
                  </a:ext>
                </a:extLst>
              </p:cNvPr>
              <p:cNvCxnSpPr/>
              <p:nvPr/>
            </p:nvCxnSpPr>
            <p:spPr>
              <a:xfrm rot="1200000">
                <a:off x="6042474" y="4173216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109E82E6-DD83-4A16-979E-00A2F3C61BBB}"/>
                  </a:ext>
                </a:extLst>
              </p:cNvPr>
              <p:cNvCxnSpPr/>
              <p:nvPr/>
            </p:nvCxnSpPr>
            <p:spPr>
              <a:xfrm rot="20400000" flipH="1">
                <a:off x="6037046" y="4080870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E237F887-C2AE-4CB8-9475-253449FFA940}"/>
                </a:ext>
              </a:extLst>
            </p:cNvPr>
            <p:cNvGrpSpPr/>
            <p:nvPr/>
          </p:nvGrpSpPr>
          <p:grpSpPr>
            <a:xfrm>
              <a:off x="5330663" y="2235079"/>
              <a:ext cx="180000" cy="180000"/>
              <a:chOff x="5679513" y="1051429"/>
              <a:chExt cx="180000" cy="180000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68462115-ABC3-457C-A3CE-DE9F46908A67}"/>
                  </a:ext>
                </a:extLst>
              </p:cNvPr>
              <p:cNvCxnSpPr/>
              <p:nvPr/>
            </p:nvCxnSpPr>
            <p:spPr>
              <a:xfrm>
                <a:off x="5679513" y="1231429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61">
                <a:extLst>
                  <a:ext uri="{FF2B5EF4-FFF2-40B4-BE49-F238E27FC236}">
                    <a16:creationId xmlns:a16="http://schemas.microsoft.com/office/drawing/2014/main" id="{EACE1873-881A-46C6-A260-A3A53D0166E1}"/>
                  </a:ext>
                </a:extLst>
              </p:cNvPr>
              <p:cNvCxnSpPr/>
              <p:nvPr/>
            </p:nvCxnSpPr>
            <p:spPr>
              <a:xfrm flipV="1">
                <a:off x="5769513" y="1051429"/>
                <a:ext cx="0" cy="18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ECA66E1-ED44-482C-B3B9-C011DCBC5179}"/>
                </a:ext>
              </a:extLst>
            </p:cNvPr>
            <p:cNvSpPr txBox="1"/>
            <p:nvPr/>
          </p:nvSpPr>
          <p:spPr>
            <a:xfrm>
              <a:off x="4958906" y="1317676"/>
              <a:ext cx="7777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F5C68"/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Primary</a:t>
              </a:r>
            </a:p>
            <a:p>
              <a:pPr algn="ctr"/>
              <a:r>
                <a:rPr lang="en-US" sz="1400" dirty="0">
                  <a:solidFill>
                    <a:srgbClr val="0F5C68"/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winding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EFAA1D1-CC11-499B-9864-0F63D7F9ED55}"/>
                </a:ext>
              </a:extLst>
            </p:cNvPr>
            <p:cNvSpPr txBox="1"/>
            <p:nvPr/>
          </p:nvSpPr>
          <p:spPr>
            <a:xfrm>
              <a:off x="6433120" y="3015800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RFQ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F296672-9648-455B-B0BE-93CF3365CD9B}"/>
                </a:ext>
              </a:extLst>
            </p:cNvPr>
            <p:cNvSpPr txBox="1"/>
            <p:nvPr/>
          </p:nvSpPr>
          <p:spPr>
            <a:xfrm>
              <a:off x="1385963" y="1512278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Power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amplifier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9D82F15-9B92-4A97-90E4-9A904318FD50}"/>
                </a:ext>
              </a:extLst>
            </p:cNvPr>
            <p:cNvSpPr txBox="1"/>
            <p:nvPr/>
          </p:nvSpPr>
          <p:spPr>
            <a:xfrm>
              <a:off x="5919632" y="103904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460DCF34-ACE1-40CB-9AF0-C0D2D0624DB9}"/>
                </a:ext>
              </a:extLst>
            </p:cNvPr>
            <p:cNvCxnSpPr/>
            <p:nvPr/>
          </p:nvCxnSpPr>
          <p:spPr>
            <a:xfrm rot="5400000" flipV="1">
              <a:off x="5600323" y="2834416"/>
              <a:ext cx="648000" cy="0"/>
            </a:xfrm>
            <a:prstGeom prst="line">
              <a:avLst/>
            </a:prstGeom>
            <a:ln w="25400" cap="rnd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1F4CB164-782C-45DE-9AB1-161CF57D3151}"/>
                </a:ext>
              </a:extLst>
            </p:cNvPr>
            <p:cNvGrpSpPr/>
            <p:nvPr/>
          </p:nvGrpSpPr>
          <p:grpSpPr>
            <a:xfrm>
              <a:off x="5771696" y="1385054"/>
              <a:ext cx="790736" cy="1125361"/>
              <a:chOff x="5771696" y="1385054"/>
              <a:chExt cx="790736" cy="1125361"/>
            </a:xfrm>
          </p:grpSpPr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AE67232B-6CBF-4437-B0EC-A95030BF629C}"/>
                  </a:ext>
                </a:extLst>
              </p:cNvPr>
              <p:cNvSpPr/>
              <p:nvPr/>
            </p:nvSpPr>
            <p:spPr>
              <a:xfrm rot="16200000">
                <a:off x="5807172" y="1799703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Arc 89">
                <a:extLst>
                  <a:ext uri="{FF2B5EF4-FFF2-40B4-BE49-F238E27FC236}">
                    <a16:creationId xmlns:a16="http://schemas.microsoft.com/office/drawing/2014/main" id="{19808EA7-4F61-4077-84FD-4DAF76863DC2}"/>
                  </a:ext>
                </a:extLst>
              </p:cNvPr>
              <p:cNvSpPr/>
              <p:nvPr/>
            </p:nvSpPr>
            <p:spPr>
              <a:xfrm rot="16200000">
                <a:off x="5807172" y="1574669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Arc 90">
                <a:extLst>
                  <a:ext uri="{FF2B5EF4-FFF2-40B4-BE49-F238E27FC236}">
                    <a16:creationId xmlns:a16="http://schemas.microsoft.com/office/drawing/2014/main" id="{1E9261AA-62C4-4F82-8711-4E1DCA9AA177}"/>
                  </a:ext>
                </a:extLst>
              </p:cNvPr>
              <p:cNvSpPr/>
              <p:nvPr/>
            </p:nvSpPr>
            <p:spPr>
              <a:xfrm rot="16200000">
                <a:off x="5807116" y="1349634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A9FCFED6-B71A-41E1-AA40-8BF8DC8FA237}"/>
                  </a:ext>
                </a:extLst>
              </p:cNvPr>
              <p:cNvSpPr/>
              <p:nvPr/>
            </p:nvSpPr>
            <p:spPr>
              <a:xfrm rot="16200000">
                <a:off x="5807172" y="2249961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5CAA5169-A212-4946-B1EC-6D8412977F5A}"/>
                  </a:ext>
                </a:extLst>
              </p:cNvPr>
              <p:cNvSpPr/>
              <p:nvPr/>
            </p:nvSpPr>
            <p:spPr>
              <a:xfrm rot="16200000">
                <a:off x="5807172" y="2024927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1E3268DB-2820-4856-92D4-185897B404EC}"/>
                  </a:ext>
                </a:extLst>
              </p:cNvPr>
              <p:cNvSpPr/>
              <p:nvPr/>
            </p:nvSpPr>
            <p:spPr>
              <a:xfrm rot="5400000" flipH="1">
                <a:off x="6301922" y="1799702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FC7DA66A-5E67-42D3-BFBD-3291697E9D23}"/>
                  </a:ext>
                </a:extLst>
              </p:cNvPr>
              <p:cNvSpPr/>
              <p:nvPr/>
            </p:nvSpPr>
            <p:spPr>
              <a:xfrm rot="5400000" flipH="1">
                <a:off x="6301922" y="1574668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12537AF0-4784-4823-91C0-152A9FF488F5}"/>
                  </a:ext>
                </a:extLst>
              </p:cNvPr>
              <p:cNvSpPr/>
              <p:nvPr/>
            </p:nvSpPr>
            <p:spPr>
              <a:xfrm rot="5400000" flipH="1">
                <a:off x="6301978" y="1349634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543CA26B-D60A-4DC1-B704-98EC2B75521E}"/>
                  </a:ext>
                </a:extLst>
              </p:cNvPr>
              <p:cNvSpPr/>
              <p:nvPr/>
            </p:nvSpPr>
            <p:spPr>
              <a:xfrm rot="5400000" flipH="1">
                <a:off x="6301922" y="2249959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3073EE9E-271C-41AB-92F0-825D70BABCDF}"/>
                  </a:ext>
                </a:extLst>
              </p:cNvPr>
              <p:cNvSpPr/>
              <p:nvPr/>
            </p:nvSpPr>
            <p:spPr>
              <a:xfrm rot="5400000" flipH="1">
                <a:off x="6301922" y="2024925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4BF1DAFA-C74F-40AB-B0DF-23CA86CEB46E}"/>
                </a:ext>
              </a:extLst>
            </p:cNvPr>
            <p:cNvCxnSpPr/>
            <p:nvPr/>
          </p:nvCxnSpPr>
          <p:spPr>
            <a:xfrm rot="5400000" flipH="1">
              <a:off x="6085805" y="2834416"/>
              <a:ext cx="648000" cy="0"/>
            </a:xfrm>
            <a:prstGeom prst="line">
              <a:avLst/>
            </a:prstGeom>
            <a:ln w="25400" cap="rnd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9639495A-6DE8-466C-A732-E4B31C3B341C}"/>
                </a:ext>
              </a:extLst>
            </p:cNvPr>
            <p:cNvCxnSpPr/>
            <p:nvPr/>
          </p:nvCxnSpPr>
          <p:spPr>
            <a:xfrm>
              <a:off x="5919632" y="1385055"/>
              <a:ext cx="49017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52238232-0C14-4AE8-9A23-2CC935DE4A95}"/>
                </a:ext>
              </a:extLst>
            </p:cNvPr>
            <p:cNvGrpSpPr/>
            <p:nvPr/>
          </p:nvGrpSpPr>
          <p:grpSpPr>
            <a:xfrm>
              <a:off x="6077064" y="1385053"/>
              <a:ext cx="180000" cy="180000"/>
              <a:chOff x="5679513" y="1051429"/>
              <a:chExt cx="180000" cy="180000"/>
            </a:xfrm>
          </p:grpSpPr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8911F0F4-BC94-42B5-83DC-CB9BDE7E25B0}"/>
                  </a:ext>
                </a:extLst>
              </p:cNvPr>
              <p:cNvCxnSpPr/>
              <p:nvPr/>
            </p:nvCxnSpPr>
            <p:spPr>
              <a:xfrm>
                <a:off x="5679513" y="1231429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455F9366-B3AB-4B7E-8FDB-ABC0EED2E238}"/>
                  </a:ext>
                </a:extLst>
              </p:cNvPr>
              <p:cNvCxnSpPr/>
              <p:nvPr/>
            </p:nvCxnSpPr>
            <p:spPr>
              <a:xfrm flipV="1">
                <a:off x="5769513" y="1051429"/>
                <a:ext cx="0" cy="18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BFE52E58-8C7A-4DFC-B1F5-6C759A004416}"/>
                </a:ext>
              </a:extLst>
            </p:cNvPr>
            <p:cNvGrpSpPr/>
            <p:nvPr/>
          </p:nvGrpSpPr>
          <p:grpSpPr>
            <a:xfrm>
              <a:off x="5927504" y="2510416"/>
              <a:ext cx="479121" cy="360000"/>
              <a:chOff x="6577896" y="3390829"/>
              <a:chExt cx="479121" cy="360000"/>
            </a:xfrm>
          </p:grpSpPr>
          <p:grpSp>
            <p:nvGrpSpPr>
              <p:cNvPr id="73" name="Groupe 72">
                <a:extLst>
                  <a:ext uri="{FF2B5EF4-FFF2-40B4-BE49-F238E27FC236}">
                    <a16:creationId xmlns:a16="http://schemas.microsoft.com/office/drawing/2014/main" id="{C14203E6-8824-43E2-85CD-E8FE454A6D15}"/>
                  </a:ext>
                </a:extLst>
              </p:cNvPr>
              <p:cNvGrpSpPr/>
              <p:nvPr/>
            </p:nvGrpSpPr>
            <p:grpSpPr>
              <a:xfrm>
                <a:off x="6764754" y="3390829"/>
                <a:ext cx="105833" cy="360000"/>
                <a:chOff x="7653867" y="3612134"/>
                <a:chExt cx="105833" cy="360000"/>
              </a:xfrm>
            </p:grpSpPr>
            <p:cxnSp>
              <p:nvCxnSpPr>
                <p:cNvPr id="77" name="Connecteur droit 76">
                  <a:extLst>
                    <a:ext uri="{FF2B5EF4-FFF2-40B4-BE49-F238E27FC236}">
                      <a16:creationId xmlns:a16="http://schemas.microsoft.com/office/drawing/2014/main" id="{60E52AFA-6200-40C9-9632-8E6CED7C91B7}"/>
                    </a:ext>
                  </a:extLst>
                </p:cNvPr>
                <p:cNvCxnSpPr/>
                <p:nvPr/>
              </p:nvCxnSpPr>
              <p:spPr>
                <a:xfrm>
                  <a:off x="7653867" y="3612134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77">
                  <a:extLst>
                    <a:ext uri="{FF2B5EF4-FFF2-40B4-BE49-F238E27FC236}">
                      <a16:creationId xmlns:a16="http://schemas.microsoft.com/office/drawing/2014/main" id="{5BF65A92-AE68-40AE-B6DB-E66FEF8C18E4}"/>
                    </a:ext>
                  </a:extLst>
                </p:cNvPr>
                <p:cNvCxnSpPr/>
                <p:nvPr/>
              </p:nvCxnSpPr>
              <p:spPr>
                <a:xfrm>
                  <a:off x="7759700" y="3612134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B3F1A4CC-8F1A-48C3-A43E-FD7613FE7395}"/>
                  </a:ext>
                </a:extLst>
              </p:cNvPr>
              <p:cNvCxnSpPr/>
              <p:nvPr/>
            </p:nvCxnSpPr>
            <p:spPr>
              <a:xfrm flipH="1" flipV="1">
                <a:off x="6577896" y="3570829"/>
                <a:ext cx="18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28DD2ABD-4018-405C-9DC8-45D0F0FB7229}"/>
                  </a:ext>
                </a:extLst>
              </p:cNvPr>
              <p:cNvCxnSpPr/>
              <p:nvPr/>
            </p:nvCxnSpPr>
            <p:spPr>
              <a:xfrm flipH="1" flipV="1">
                <a:off x="6877017" y="3570829"/>
                <a:ext cx="18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75">
                <a:extLst>
                  <a:ext uri="{FF2B5EF4-FFF2-40B4-BE49-F238E27FC236}">
                    <a16:creationId xmlns:a16="http://schemas.microsoft.com/office/drawing/2014/main" id="{D5DB2682-BFAB-4388-9246-66E25E209219}"/>
                  </a:ext>
                </a:extLst>
              </p:cNvPr>
              <p:cNvCxnSpPr/>
              <p:nvPr/>
            </p:nvCxnSpPr>
            <p:spPr>
              <a:xfrm flipV="1">
                <a:off x="6685896" y="3462829"/>
                <a:ext cx="288000" cy="216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E24E71E6-FA19-4EBF-B9B8-89B4359C53F6}"/>
                </a:ext>
              </a:extLst>
            </p:cNvPr>
            <p:cNvGrpSpPr/>
            <p:nvPr/>
          </p:nvGrpSpPr>
          <p:grpSpPr>
            <a:xfrm>
              <a:off x="5927504" y="2978979"/>
              <a:ext cx="479121" cy="360000"/>
              <a:chOff x="6577896" y="3390829"/>
              <a:chExt cx="479121" cy="360000"/>
            </a:xfrm>
          </p:grpSpPr>
          <p:grpSp>
            <p:nvGrpSpPr>
              <p:cNvPr id="68" name="Groupe 67">
                <a:extLst>
                  <a:ext uri="{FF2B5EF4-FFF2-40B4-BE49-F238E27FC236}">
                    <a16:creationId xmlns:a16="http://schemas.microsoft.com/office/drawing/2014/main" id="{65E22F06-3110-4DEE-9152-FA5275364ECF}"/>
                  </a:ext>
                </a:extLst>
              </p:cNvPr>
              <p:cNvGrpSpPr/>
              <p:nvPr/>
            </p:nvGrpSpPr>
            <p:grpSpPr>
              <a:xfrm>
                <a:off x="6764754" y="3390829"/>
                <a:ext cx="105833" cy="360000"/>
                <a:chOff x="7653867" y="3612134"/>
                <a:chExt cx="105833" cy="360000"/>
              </a:xfrm>
            </p:grpSpPr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339C636E-FDF7-4CD3-9414-E6051FADB58C}"/>
                    </a:ext>
                  </a:extLst>
                </p:cNvPr>
                <p:cNvCxnSpPr/>
                <p:nvPr/>
              </p:nvCxnSpPr>
              <p:spPr>
                <a:xfrm>
                  <a:off x="7653867" y="3612134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>
                  <a:extLst>
                    <a:ext uri="{FF2B5EF4-FFF2-40B4-BE49-F238E27FC236}">
                      <a16:creationId xmlns:a16="http://schemas.microsoft.com/office/drawing/2014/main" id="{C7B46586-1497-4B52-B187-69C040AB3310}"/>
                    </a:ext>
                  </a:extLst>
                </p:cNvPr>
                <p:cNvCxnSpPr/>
                <p:nvPr/>
              </p:nvCxnSpPr>
              <p:spPr>
                <a:xfrm>
                  <a:off x="7759700" y="3612134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AD215FB9-FBDE-4059-A403-5FB1717FD2DE}"/>
                  </a:ext>
                </a:extLst>
              </p:cNvPr>
              <p:cNvCxnSpPr/>
              <p:nvPr/>
            </p:nvCxnSpPr>
            <p:spPr>
              <a:xfrm flipH="1" flipV="1">
                <a:off x="6577896" y="3570829"/>
                <a:ext cx="18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1FAFB787-3531-4D22-857F-DD08133F53A5}"/>
                  </a:ext>
                </a:extLst>
              </p:cNvPr>
              <p:cNvCxnSpPr/>
              <p:nvPr/>
            </p:nvCxnSpPr>
            <p:spPr>
              <a:xfrm flipH="1" flipV="1">
                <a:off x="6877017" y="3570829"/>
                <a:ext cx="18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A6BF8848-870A-49D1-952F-91610257E9FD}"/>
                </a:ext>
              </a:extLst>
            </p:cNvPr>
            <p:cNvCxnSpPr/>
            <p:nvPr/>
          </p:nvCxnSpPr>
          <p:spPr>
            <a:xfrm rot="18900000">
              <a:off x="6164834" y="1603587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264448BD-DDDA-4261-A272-7E6622C34C7C}"/>
                </a:ext>
              </a:extLst>
            </p:cNvPr>
            <p:cNvCxnSpPr/>
            <p:nvPr/>
          </p:nvCxnSpPr>
          <p:spPr>
            <a:xfrm rot="18900000">
              <a:off x="6078010" y="1603587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2FE2C5BE-2DB4-4C54-AEAF-81254F528A11}"/>
                </a:ext>
              </a:extLst>
            </p:cNvPr>
            <p:cNvCxnSpPr/>
            <p:nvPr/>
          </p:nvCxnSpPr>
          <p:spPr>
            <a:xfrm rot="18900000">
              <a:off x="5991186" y="1603587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D1E4032-0B05-4A35-B54C-452B9931C3C8}"/>
                </a:ext>
              </a:extLst>
            </p:cNvPr>
            <p:cNvSpPr txBox="1"/>
            <p:nvPr/>
          </p:nvSpPr>
          <p:spPr>
            <a:xfrm>
              <a:off x="5672957" y="882985"/>
              <a:ext cx="9749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Adjustable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ground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7A4BB34-7E33-4171-AB1F-1079E5309FD0}"/>
                </a:ext>
              </a:extLst>
            </p:cNvPr>
            <p:cNvSpPr txBox="1"/>
            <p:nvPr/>
          </p:nvSpPr>
          <p:spPr>
            <a:xfrm>
              <a:off x="6437188" y="2451449"/>
              <a:ext cx="8691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Tunable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capacitor</a:t>
              </a: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646A9D6A-D634-4C58-A8E8-6FF43D1FB7A1}"/>
                </a:ext>
              </a:extLst>
            </p:cNvPr>
            <p:cNvGrpSpPr/>
            <p:nvPr/>
          </p:nvGrpSpPr>
          <p:grpSpPr>
            <a:xfrm flipH="1">
              <a:off x="5277127" y="1793135"/>
              <a:ext cx="295930" cy="450069"/>
              <a:chOff x="4084939" y="4160307"/>
              <a:chExt cx="295930" cy="450069"/>
            </a:xfrm>
          </p:grpSpPr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73155E82-72F8-4DF3-BB9E-DA5BFFF8FD5C}"/>
                  </a:ext>
                </a:extLst>
              </p:cNvPr>
              <p:cNvSpPr/>
              <p:nvPr/>
            </p:nvSpPr>
            <p:spPr>
              <a:xfrm rot="16200000">
                <a:off x="4120415" y="4349922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0F5C68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CD4FEFF3-4F6E-47AA-8445-8347BF404362}"/>
                  </a:ext>
                </a:extLst>
              </p:cNvPr>
              <p:cNvSpPr/>
              <p:nvPr/>
            </p:nvSpPr>
            <p:spPr>
              <a:xfrm rot="16200000">
                <a:off x="4120359" y="4124887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0F5C68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6612E3A-C924-4694-AE30-C77F22AA447A}"/>
                </a:ext>
              </a:extLst>
            </p:cNvPr>
            <p:cNvCxnSpPr/>
            <p:nvPr/>
          </p:nvCxnSpPr>
          <p:spPr>
            <a:xfrm rot="18900000">
              <a:off x="5420534" y="2453264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CCB6DCC8-F800-4DDD-9A13-3A0CD5AB8B57}"/>
                </a:ext>
              </a:extLst>
            </p:cNvPr>
            <p:cNvCxnSpPr/>
            <p:nvPr/>
          </p:nvCxnSpPr>
          <p:spPr>
            <a:xfrm rot="18900000">
              <a:off x="5333710" y="2453264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1B0E2511-5E35-48B9-AD51-DE827CC21697}"/>
                </a:ext>
              </a:extLst>
            </p:cNvPr>
            <p:cNvCxnSpPr/>
            <p:nvPr/>
          </p:nvCxnSpPr>
          <p:spPr>
            <a:xfrm rot="18900000">
              <a:off x="5246886" y="2453264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36FA7B1-655F-49E5-B1DA-F511C7C8ED4E}"/>
                </a:ext>
              </a:extLst>
            </p:cNvPr>
            <p:cNvSpPr txBox="1"/>
            <p:nvPr/>
          </p:nvSpPr>
          <p:spPr>
            <a:xfrm>
              <a:off x="6531539" y="1678593"/>
              <a:ext cx="945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EB8D0"/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Secondary</a:t>
              </a:r>
            </a:p>
            <a:p>
              <a:pPr algn="ctr"/>
              <a:r>
                <a:rPr lang="en-US" sz="1400" dirty="0">
                  <a:solidFill>
                    <a:srgbClr val="1EB8D0"/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windings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A3021F-BFD3-489D-A7A8-EEAFED5B9FD0}"/>
                </a:ext>
              </a:extLst>
            </p:cNvPr>
            <p:cNvSpPr/>
            <p:nvPr/>
          </p:nvSpPr>
          <p:spPr>
            <a:xfrm>
              <a:off x="2626210" y="1704037"/>
              <a:ext cx="914400" cy="6731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006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CAA3797C-0093-4D13-989E-1EEDA7201D34}"/>
                </a:ext>
              </a:extLst>
            </p:cNvPr>
            <p:cNvCxnSpPr/>
            <p:nvPr/>
          </p:nvCxnSpPr>
          <p:spPr>
            <a:xfrm>
              <a:off x="2435410" y="2285379"/>
              <a:ext cx="1296000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498AA174-75ED-49F0-BB87-70383A793C67}"/>
                </a:ext>
              </a:extLst>
            </p:cNvPr>
            <p:cNvGrpSpPr/>
            <p:nvPr/>
          </p:nvGrpSpPr>
          <p:grpSpPr>
            <a:xfrm>
              <a:off x="2728218" y="1880861"/>
              <a:ext cx="710385" cy="330200"/>
              <a:chOff x="3371074" y="2870253"/>
              <a:chExt cx="710385" cy="330200"/>
            </a:xfrm>
          </p:grpSpPr>
          <p:cxnSp>
            <p:nvCxnSpPr>
              <p:cNvPr id="57" name="Connecteur droit avec flèche 56">
                <a:extLst>
                  <a:ext uri="{FF2B5EF4-FFF2-40B4-BE49-F238E27FC236}">
                    <a16:creationId xmlns:a16="http://schemas.microsoft.com/office/drawing/2014/main" id="{8D370CDB-EFE4-40F3-9C85-18CF9B8C8D21}"/>
                  </a:ext>
                </a:extLst>
              </p:cNvPr>
              <p:cNvCxnSpPr/>
              <p:nvPr/>
            </p:nvCxnSpPr>
            <p:spPr>
              <a:xfrm>
                <a:off x="3371074" y="2870253"/>
                <a:ext cx="710385" cy="330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avec flèche 57">
                <a:extLst>
                  <a:ext uri="{FF2B5EF4-FFF2-40B4-BE49-F238E27FC236}">
                    <a16:creationId xmlns:a16="http://schemas.microsoft.com/office/drawing/2014/main" id="{F2020FC1-071D-4F43-B31F-5687CF490AA9}"/>
                  </a:ext>
                </a:extLst>
              </p:cNvPr>
              <p:cNvCxnSpPr/>
              <p:nvPr/>
            </p:nvCxnSpPr>
            <p:spPr>
              <a:xfrm flipV="1">
                <a:off x="3371074" y="2870253"/>
                <a:ext cx="710385" cy="330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9066F1DD-3E65-4DC0-98D0-6F788B02BB86}"/>
                </a:ext>
              </a:extLst>
            </p:cNvPr>
            <p:cNvCxnSpPr/>
            <p:nvPr/>
          </p:nvCxnSpPr>
          <p:spPr>
            <a:xfrm flipV="1">
              <a:off x="2435410" y="2278033"/>
              <a:ext cx="0" cy="440279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2A8473A-DD32-4B39-AD00-9A5A38EC2D72}"/>
                </a:ext>
              </a:extLst>
            </p:cNvPr>
            <p:cNvCxnSpPr/>
            <p:nvPr/>
          </p:nvCxnSpPr>
          <p:spPr>
            <a:xfrm flipV="1">
              <a:off x="3731410" y="2277658"/>
              <a:ext cx="0" cy="440279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AB90BD98-5F19-46A6-A209-DF353600A907}"/>
                </a:ext>
              </a:extLst>
            </p:cNvPr>
            <p:cNvSpPr txBox="1"/>
            <p:nvPr/>
          </p:nvSpPr>
          <p:spPr>
            <a:xfrm>
              <a:off x="2581060" y="1252818"/>
              <a:ext cx="9989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Directional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coupler</a:t>
              </a: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A5D2ECDD-D309-4200-AAB9-9DDB9BD74A33}"/>
                </a:ext>
              </a:extLst>
            </p:cNvPr>
            <p:cNvGrpSpPr/>
            <p:nvPr/>
          </p:nvGrpSpPr>
          <p:grpSpPr>
            <a:xfrm rot="16200000">
              <a:off x="4207195" y="1594987"/>
              <a:ext cx="178131" cy="446701"/>
              <a:chOff x="6037046" y="3247080"/>
              <a:chExt cx="360000" cy="926136"/>
            </a:xfrm>
          </p:grpSpPr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66B9034F-A792-43D4-A86F-D6DBCD898E11}"/>
                  </a:ext>
                </a:extLst>
              </p:cNvPr>
              <p:cNvCxnSpPr/>
              <p:nvPr/>
            </p:nvCxnSpPr>
            <p:spPr>
              <a:xfrm rot="1200000">
                <a:off x="6211618" y="3247080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CCE88D9B-B797-4ECF-916C-AE88598DE71B}"/>
                  </a:ext>
                </a:extLst>
              </p:cNvPr>
              <p:cNvCxnSpPr/>
              <p:nvPr/>
            </p:nvCxnSpPr>
            <p:spPr>
              <a:xfrm rot="1200000">
                <a:off x="6037046" y="3462555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F9265930-F825-469E-88E9-4F8EBF208875}"/>
                  </a:ext>
                </a:extLst>
              </p:cNvPr>
              <p:cNvCxnSpPr/>
              <p:nvPr/>
            </p:nvCxnSpPr>
            <p:spPr>
              <a:xfrm rot="1200000">
                <a:off x="6037046" y="3708811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20597007-D02F-441C-9A1D-2F301EA6B1D2}"/>
                  </a:ext>
                </a:extLst>
              </p:cNvPr>
              <p:cNvCxnSpPr/>
              <p:nvPr/>
            </p:nvCxnSpPr>
            <p:spPr>
              <a:xfrm rot="1200000">
                <a:off x="6037046" y="395774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E219F9D7-2319-45E9-A6BA-89D29763516D}"/>
                  </a:ext>
                </a:extLst>
              </p:cNvPr>
              <p:cNvCxnSpPr/>
              <p:nvPr/>
            </p:nvCxnSpPr>
            <p:spPr>
              <a:xfrm rot="20400000" flipH="1">
                <a:off x="6037046" y="3339427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48D73351-B8CD-4581-AF62-621F3A206CEE}"/>
                  </a:ext>
                </a:extLst>
              </p:cNvPr>
              <p:cNvCxnSpPr/>
              <p:nvPr/>
            </p:nvCxnSpPr>
            <p:spPr>
              <a:xfrm rot="20400000" flipH="1">
                <a:off x="6037046" y="358568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30E61193-2DF4-4C0E-BD82-32B1D397A4F4}"/>
                  </a:ext>
                </a:extLst>
              </p:cNvPr>
              <p:cNvCxnSpPr/>
              <p:nvPr/>
            </p:nvCxnSpPr>
            <p:spPr>
              <a:xfrm rot="20400000" flipH="1">
                <a:off x="6037046" y="3831939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FF28935D-2863-4834-8C11-DF35B935D376}"/>
                  </a:ext>
                </a:extLst>
              </p:cNvPr>
              <p:cNvCxnSpPr/>
              <p:nvPr/>
            </p:nvCxnSpPr>
            <p:spPr>
              <a:xfrm rot="1200000">
                <a:off x="6042474" y="4173216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67B1A9A8-F32B-4EB7-8BAA-EDFF2D15B98E}"/>
                  </a:ext>
                </a:extLst>
              </p:cNvPr>
              <p:cNvCxnSpPr/>
              <p:nvPr/>
            </p:nvCxnSpPr>
            <p:spPr>
              <a:xfrm rot="20400000" flipH="1">
                <a:off x="6037046" y="4080870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585C5271-9553-4150-A3BE-0B4C1EEDB23E}"/>
                </a:ext>
              </a:extLst>
            </p:cNvPr>
            <p:cNvSpPr txBox="1"/>
            <p:nvPr/>
          </p:nvSpPr>
          <p:spPr>
            <a:xfrm>
              <a:off x="2041333" y="2696751"/>
              <a:ext cx="795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Osc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. ch1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6768D9DE-6760-4B68-AC8A-FD86DB26FAA2}"/>
                </a:ext>
              </a:extLst>
            </p:cNvPr>
            <p:cNvSpPr txBox="1"/>
            <p:nvPr/>
          </p:nvSpPr>
          <p:spPr>
            <a:xfrm>
              <a:off x="3323608" y="2664412"/>
              <a:ext cx="795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Osc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. ch2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DBD6C35B-0702-4C7B-ABB4-6B3F39FB9193}"/>
                </a:ext>
              </a:extLst>
            </p:cNvPr>
            <p:cNvSpPr txBox="1"/>
            <p:nvPr/>
          </p:nvSpPr>
          <p:spPr>
            <a:xfrm>
              <a:off x="4521515" y="3004886"/>
              <a:ext cx="795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Osc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. ch3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005377D6-E732-4509-B937-2AABFD833FD1}"/>
                </a:ext>
              </a:extLst>
            </p:cNvPr>
            <p:cNvSpPr txBox="1"/>
            <p:nvPr/>
          </p:nvSpPr>
          <p:spPr>
            <a:xfrm>
              <a:off x="4521515" y="3286010"/>
              <a:ext cx="795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Osc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. ch4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55A78E6D-F970-47D9-9CC6-3E5C87A06ED9}"/>
                </a:ext>
              </a:extLst>
            </p:cNvPr>
            <p:cNvSpPr txBox="1"/>
            <p:nvPr/>
          </p:nvSpPr>
          <p:spPr>
            <a:xfrm>
              <a:off x="3817328" y="1864193"/>
              <a:ext cx="966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attenuator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0F3BA958-CEA8-4F05-ABCC-267FA0FFA057}"/>
                </a:ext>
              </a:extLst>
            </p:cNvPr>
            <p:cNvSpPr txBox="1"/>
            <p:nvPr/>
          </p:nvSpPr>
          <p:spPr>
            <a:xfrm>
              <a:off x="338739" y="1844832"/>
              <a:ext cx="966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00603000000000000" pitchFamily="2" charset="0"/>
                  <a:cs typeface="Calibri" panose="020F0502020204030204" pitchFamily="34" charset="0"/>
                </a:rPr>
                <a:t>attenuator</a:t>
              </a:r>
            </a:p>
          </p:txBody>
        </p:sp>
      </p:grpSp>
      <p:pic>
        <p:nvPicPr>
          <p:cNvPr id="104" name="Image 103">
            <a:extLst>
              <a:ext uri="{FF2B5EF4-FFF2-40B4-BE49-F238E27FC236}">
                <a16:creationId xmlns:a16="http://schemas.microsoft.com/office/drawing/2014/main" id="{2ECA23A6-DF1D-4A0F-A820-1C4DE1B24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887" y="3903027"/>
            <a:ext cx="1922147" cy="2562863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89366C1E-DE9C-4A09-A1A9-8039AAB6C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71" y="3885708"/>
            <a:ext cx="6692846" cy="2495951"/>
          </a:xfrm>
          <a:prstGeom prst="rect">
            <a:avLst/>
          </a:prstGeom>
        </p:spPr>
      </p:pic>
      <p:sp>
        <p:nvSpPr>
          <p:cNvPr id="106" name="ZoneTexte 2">
            <a:extLst>
              <a:ext uri="{FF2B5EF4-FFF2-40B4-BE49-F238E27FC236}">
                <a16:creationId xmlns:a16="http://schemas.microsoft.com/office/drawing/2014/main" id="{DF808E68-097F-499D-B0D6-05BCF30CA1FE}"/>
              </a:ext>
            </a:extLst>
          </p:cNvPr>
          <p:cNvSpPr txBox="1"/>
          <p:nvPr/>
        </p:nvSpPr>
        <p:spPr>
          <a:xfrm>
            <a:off x="101600" y="88815"/>
            <a:ext cx="36085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GPIB RF system</a:t>
            </a:r>
          </a:p>
        </p:txBody>
      </p:sp>
    </p:spTree>
    <p:extLst>
      <p:ext uri="{BB962C8B-B14F-4D97-AF65-F5344CB8AC3E}">
        <p14:creationId xmlns:p14="http://schemas.microsoft.com/office/powerpoint/2010/main" val="357564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5CBF65-F6B8-4A28-AD2A-9EFC7799D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350253"/>
            <a:ext cx="12174767" cy="6157494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71CC26E6-1FAB-43B5-B1CE-AB6E719AA8DD}"/>
              </a:ext>
            </a:extLst>
          </p:cNvPr>
          <p:cNvSpPr txBox="1"/>
          <p:nvPr/>
        </p:nvSpPr>
        <p:spPr>
          <a:xfrm>
            <a:off x="101600" y="88815"/>
            <a:ext cx="54874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GPIB mechanical design</a:t>
            </a:r>
          </a:p>
        </p:txBody>
      </p:sp>
      <p:sp>
        <p:nvSpPr>
          <p:cNvPr id="5" name="Nuage 4">
            <a:extLst>
              <a:ext uri="{FF2B5EF4-FFF2-40B4-BE49-F238E27FC236}">
                <a16:creationId xmlns:a16="http://schemas.microsoft.com/office/drawing/2014/main" id="{D0E8115C-8221-4DE4-98B8-16567880550C}"/>
              </a:ext>
            </a:extLst>
          </p:cNvPr>
          <p:cNvSpPr/>
          <p:nvPr/>
        </p:nvSpPr>
        <p:spPr>
          <a:xfrm>
            <a:off x="5841396" y="2026404"/>
            <a:ext cx="781766" cy="517507"/>
          </a:xfrm>
          <a:prstGeom prst="cloud">
            <a:avLst/>
          </a:prstGeom>
          <a:noFill/>
          <a:ln>
            <a:solidFill>
              <a:srgbClr val="980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1E434D2-DB3B-4027-8740-CB2AC858D08F}"/>
              </a:ext>
            </a:extLst>
          </p:cNvPr>
          <p:cNvCxnSpPr>
            <a:cxnSpLocks/>
          </p:cNvCxnSpPr>
          <p:nvPr/>
        </p:nvCxnSpPr>
        <p:spPr>
          <a:xfrm>
            <a:off x="6454455" y="2469823"/>
            <a:ext cx="1" cy="448655"/>
          </a:xfrm>
          <a:prstGeom prst="straightConnector1">
            <a:avLst/>
          </a:prstGeom>
          <a:ln w="38100">
            <a:solidFill>
              <a:srgbClr val="9805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9403FAD-7177-4F6E-8A4C-E12CD7112BBA}"/>
              </a:ext>
            </a:extLst>
          </p:cNvPr>
          <p:cNvSpPr txBox="1"/>
          <p:nvPr/>
        </p:nvSpPr>
        <p:spPr>
          <a:xfrm>
            <a:off x="6010103" y="2063448"/>
            <a:ext cx="44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805AB"/>
                </a:solidFill>
              </a:rPr>
              <a:t>He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5DBCA1-85F9-482B-A33E-2EF5CAEBE51F}"/>
              </a:ext>
            </a:extLst>
          </p:cNvPr>
          <p:cNvSpPr txBox="1"/>
          <p:nvPr/>
        </p:nvSpPr>
        <p:spPr>
          <a:xfrm>
            <a:off x="6643366" y="1991749"/>
            <a:ext cx="118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RF feeding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619F0EA-9EA8-4629-8B30-61927416CC3D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6791869" y="2361081"/>
            <a:ext cx="444352" cy="444017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7F20560-B965-4DFB-B38E-303696DB6044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6791869" y="2361081"/>
            <a:ext cx="444352" cy="1221105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EFDA10A-CE5E-40CA-A2FB-47C92D3F14CD}"/>
              </a:ext>
            </a:extLst>
          </p:cNvPr>
          <p:cNvSpPr txBox="1"/>
          <p:nvPr/>
        </p:nvSpPr>
        <p:spPr>
          <a:xfrm>
            <a:off x="784029" y="3259020"/>
            <a:ext cx="11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ffectLst>
                  <a:glow rad="127000">
                    <a:schemeClr val="bg1">
                      <a:alpha val="77000"/>
                    </a:schemeClr>
                  </a:glow>
                </a:effectLst>
              </a:rPr>
              <a:t>Grounded</a:t>
            </a:r>
          </a:p>
          <a:p>
            <a:pPr algn="ctr"/>
            <a:r>
              <a:rPr lang="en-US" dirty="0">
                <a:effectLst>
                  <a:glow rad="127000">
                    <a:schemeClr val="bg1">
                      <a:alpha val="77000"/>
                    </a:schemeClr>
                  </a:glow>
                </a:effectLst>
              </a:rPr>
              <a:t>electrode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8A2FD7-D261-483A-8DC7-D18965446891}"/>
              </a:ext>
            </a:extLst>
          </p:cNvPr>
          <p:cNvSpPr txBox="1"/>
          <p:nvPr/>
        </p:nvSpPr>
        <p:spPr>
          <a:xfrm>
            <a:off x="10199239" y="1740282"/>
            <a:ext cx="11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ffectLst>
                  <a:glow rad="127000">
                    <a:schemeClr val="bg1">
                      <a:alpha val="77000"/>
                    </a:schemeClr>
                  </a:glow>
                </a:effectLst>
              </a:rPr>
              <a:t>Grounded</a:t>
            </a:r>
          </a:p>
          <a:p>
            <a:pPr algn="ctr"/>
            <a:r>
              <a:rPr lang="en-US" dirty="0">
                <a:effectLst>
                  <a:glow rad="127000">
                    <a:schemeClr val="bg1">
                      <a:alpha val="77000"/>
                    </a:schemeClr>
                  </a:glow>
                </a:effectLst>
              </a:rPr>
              <a:t>electrode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C6BCCA-0DF9-442B-9B70-AB2F01E8643B}"/>
              </a:ext>
            </a:extLst>
          </p:cNvPr>
          <p:cNvSpPr txBox="1"/>
          <p:nvPr/>
        </p:nvSpPr>
        <p:spPr>
          <a:xfrm>
            <a:off x="4658142" y="2462720"/>
            <a:ext cx="89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RF rods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C3E6FE6-85F0-4A55-9206-462125FFECC4}"/>
              </a:ext>
            </a:extLst>
          </p:cNvPr>
          <p:cNvCxnSpPr/>
          <p:nvPr/>
        </p:nvCxnSpPr>
        <p:spPr>
          <a:xfrm>
            <a:off x="5248542" y="2805098"/>
            <a:ext cx="255441" cy="453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759FCF21-60E8-4846-AA2B-76553F2BECDD}"/>
              </a:ext>
            </a:extLst>
          </p:cNvPr>
          <p:cNvSpPr txBox="1"/>
          <p:nvPr/>
        </p:nvSpPr>
        <p:spPr>
          <a:xfrm>
            <a:off x="4087120" y="4159382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effectLst>
                  <a:glow rad="127000">
                    <a:schemeClr val="bg1">
                      <a:alpha val="77000"/>
                    </a:schemeClr>
                  </a:glow>
                </a:effectLst>
              </a:defRPr>
            </a:lvl1pPr>
          </a:lstStyle>
          <a:p>
            <a:r>
              <a:rPr lang="en-US" dirty="0">
                <a:solidFill>
                  <a:srgbClr val="1EB8D0"/>
                </a:solidFill>
              </a:rPr>
              <a:t>DC segments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A06A184-2920-47A7-9197-175E37E7CD75}"/>
              </a:ext>
            </a:extLst>
          </p:cNvPr>
          <p:cNvCxnSpPr>
            <a:cxnSpLocks/>
          </p:cNvCxnSpPr>
          <p:nvPr/>
        </p:nvCxnSpPr>
        <p:spPr>
          <a:xfrm>
            <a:off x="4585444" y="3950948"/>
            <a:ext cx="145395" cy="312129"/>
          </a:xfrm>
          <a:prstGeom prst="line">
            <a:avLst/>
          </a:prstGeom>
          <a:ln w="28575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E315603A-692F-48BD-96C9-639F13A62B1B}"/>
              </a:ext>
            </a:extLst>
          </p:cNvPr>
          <p:cNvSpPr/>
          <p:nvPr/>
        </p:nvSpPr>
        <p:spPr>
          <a:xfrm rot="5400000">
            <a:off x="5530731" y="4778413"/>
            <a:ext cx="1342802" cy="8420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261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58EFA0-D5CB-4D6C-9BCD-C178640D3DBB}"/>
              </a:ext>
            </a:extLst>
          </p:cNvPr>
          <p:cNvSpPr txBox="1"/>
          <p:nvPr/>
        </p:nvSpPr>
        <p:spPr>
          <a:xfrm>
            <a:off x="5694621" y="4898456"/>
            <a:ext cx="101502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Pumping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6D86AD8-374E-453F-A996-5E04C414CEFF}"/>
              </a:ext>
            </a:extLst>
          </p:cNvPr>
          <p:cNvSpPr txBox="1"/>
          <p:nvPr/>
        </p:nvSpPr>
        <p:spPr>
          <a:xfrm>
            <a:off x="2934427" y="735280"/>
            <a:ext cx="2086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93C3C"/>
                </a:solidFill>
              </a:rPr>
              <a:t>Alignment system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D43DF5D-B695-46F4-B9C0-A7ED50FD9B90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703899" y="1135390"/>
            <a:ext cx="273698" cy="385027"/>
          </a:xfrm>
          <a:prstGeom prst="line">
            <a:avLst/>
          </a:prstGeom>
          <a:ln w="38100">
            <a:solidFill>
              <a:srgbClr val="89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289D228-301F-4CFB-A32E-7D70218DA330}"/>
              </a:ext>
            </a:extLst>
          </p:cNvPr>
          <p:cNvCxnSpPr>
            <a:cxnSpLocks/>
            <a:endCxn id="28" idx="2"/>
          </p:cNvCxnSpPr>
          <p:nvPr/>
        </p:nvCxnSpPr>
        <p:spPr>
          <a:xfrm flipH="1">
            <a:off x="3977597" y="1135390"/>
            <a:ext cx="4900185" cy="0"/>
          </a:xfrm>
          <a:prstGeom prst="line">
            <a:avLst/>
          </a:prstGeom>
          <a:ln w="38100">
            <a:solidFill>
              <a:srgbClr val="89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929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EF9C54B-E780-42F4-AACF-309BE259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05" y="1290891"/>
            <a:ext cx="7971203" cy="4276218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8C445B-CC0F-4A6E-AA38-35A7F3AEE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04" y="197461"/>
            <a:ext cx="1705512" cy="17055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563B74-25FF-4866-A252-7C7F92796637}"/>
              </a:ext>
            </a:extLst>
          </p:cNvPr>
          <p:cNvSpPr txBox="1"/>
          <p:nvPr/>
        </p:nvSpPr>
        <p:spPr>
          <a:xfrm>
            <a:off x="101600" y="88815"/>
            <a:ext cx="5435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1EB8D0"/>
                </a:solidFill>
                <a:latin typeface="Calibri" panose="020F0502020204030204" pitchFamily="34" charset="0"/>
              </a:rPr>
              <a:t>P3: PythonPlotPot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202300-7C1E-4396-B142-E7757A8035E5}"/>
              </a:ext>
            </a:extLst>
          </p:cNvPr>
          <p:cNvSpPr txBox="1"/>
          <p:nvPr/>
        </p:nvSpPr>
        <p:spPr>
          <a:xfrm>
            <a:off x="715309" y="3170096"/>
            <a:ext cx="2825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Plot potential curve on a given axis of beamline</a:t>
            </a:r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E332A6E1-AEEE-463C-B936-BD4BE55270DB}"/>
              </a:ext>
            </a:extLst>
          </p:cNvPr>
          <p:cNvSpPr/>
          <p:nvPr/>
        </p:nvSpPr>
        <p:spPr>
          <a:xfrm rot="5400000">
            <a:off x="381476" y="3416277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EB8D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27D71C-E63D-4019-9F5E-52A989D17097}"/>
              </a:ext>
            </a:extLst>
          </p:cNvPr>
          <p:cNvSpPr txBox="1"/>
          <p:nvPr/>
        </p:nvSpPr>
        <p:spPr>
          <a:xfrm>
            <a:off x="715308" y="3993520"/>
            <a:ext cx="2825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Check current beamline settings and create new ones</a:t>
            </a:r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AAA5DB82-31DE-4013-B739-9AD511DF211A}"/>
              </a:ext>
            </a:extLst>
          </p:cNvPr>
          <p:cNvSpPr/>
          <p:nvPr/>
        </p:nvSpPr>
        <p:spPr>
          <a:xfrm rot="5400000">
            <a:off x="381476" y="4393590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EB8D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3DE6749-064F-4E71-8F9A-730224CD1652}"/>
              </a:ext>
            </a:extLst>
          </p:cNvPr>
          <p:cNvSpPr txBox="1"/>
          <p:nvPr/>
        </p:nvSpPr>
        <p:spPr>
          <a:xfrm>
            <a:off x="715308" y="1409593"/>
            <a:ext cx="2825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Interface with SIMION python PA library</a:t>
            </a:r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7A234DA1-CFBF-43D4-A96B-C2C80D0259C1}"/>
              </a:ext>
            </a:extLst>
          </p:cNvPr>
          <p:cNvSpPr/>
          <p:nvPr/>
        </p:nvSpPr>
        <p:spPr>
          <a:xfrm rot="5400000">
            <a:off x="381476" y="1655774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EB8D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C520A3-F7A0-4E1A-A19B-06B132F97693}"/>
              </a:ext>
            </a:extLst>
          </p:cNvPr>
          <p:cNvSpPr txBox="1"/>
          <p:nvPr/>
        </p:nvSpPr>
        <p:spPr>
          <a:xfrm>
            <a:off x="715308" y="2418705"/>
            <a:ext cx="290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Adjust electrodes voltages</a:t>
            </a:r>
          </a:p>
        </p:txBody>
      </p:sp>
      <p:sp>
        <p:nvSpPr>
          <p:cNvPr id="21" name="Triangle isocèle 20">
            <a:extLst>
              <a:ext uri="{FF2B5EF4-FFF2-40B4-BE49-F238E27FC236}">
                <a16:creationId xmlns:a16="http://schemas.microsoft.com/office/drawing/2014/main" id="{60F8A062-D3FE-4112-A64E-F1714D6F1DCA}"/>
              </a:ext>
            </a:extLst>
          </p:cNvPr>
          <p:cNvSpPr/>
          <p:nvPr/>
        </p:nvSpPr>
        <p:spPr>
          <a:xfrm rot="5400000">
            <a:off x="381476" y="2506149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EB8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78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>
            <a:extLst>
              <a:ext uri="{FF2B5EF4-FFF2-40B4-BE49-F238E27FC236}">
                <a16:creationId xmlns:a16="http://schemas.microsoft.com/office/drawing/2014/main" id="{37030031-0CE6-439F-A244-A35E22770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540" y="1468263"/>
            <a:ext cx="7572369" cy="4582860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7D400DB-B696-4CF6-9517-B3FC70C6F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04" y="197462"/>
            <a:ext cx="1705512" cy="17055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BBC4AB9-44C1-4D82-BA71-F2995C0489BF}"/>
              </a:ext>
            </a:extLst>
          </p:cNvPr>
          <p:cNvSpPr txBox="1"/>
          <p:nvPr/>
        </p:nvSpPr>
        <p:spPr>
          <a:xfrm>
            <a:off x="101600" y="88815"/>
            <a:ext cx="1653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1EB8D0"/>
                </a:solidFill>
                <a:latin typeface="Calibri" panose="020F0502020204030204" pitchFamily="34" charset="0"/>
              </a:rPr>
              <a:t>PTSD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008F37-4682-4B02-B91D-B5D3A176D68D}"/>
              </a:ext>
            </a:extLst>
          </p:cNvPr>
          <p:cNvSpPr/>
          <p:nvPr/>
        </p:nvSpPr>
        <p:spPr>
          <a:xfrm>
            <a:off x="686615" y="1709297"/>
            <a:ext cx="30123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Scan all </a:t>
            </a:r>
            <a:r>
              <a:rPr lang="en-US" sz="2000" b="1" dirty="0"/>
              <a:t>EPICS</a:t>
            </a:r>
            <a:r>
              <a:rPr lang="en-US" sz="2000" dirty="0"/>
              <a:t> variables</a:t>
            </a:r>
          </a:p>
          <a:p>
            <a:endParaRPr lang="en-US" sz="2000" dirty="0"/>
          </a:p>
          <a:p>
            <a:r>
              <a:rPr lang="en-US" sz="2000" dirty="0"/>
              <a:t>Control trapping sequence</a:t>
            </a:r>
          </a:p>
          <a:p>
            <a:endParaRPr lang="en-US" sz="2000" dirty="0"/>
          </a:p>
          <a:p>
            <a:r>
              <a:rPr lang="en-US" sz="2000" dirty="0"/>
              <a:t>Signal acquisition</a:t>
            </a:r>
          </a:p>
          <a:p>
            <a:endParaRPr lang="en-US" sz="2000" dirty="0"/>
          </a:p>
          <a:p>
            <a:r>
              <a:rPr lang="en-US" sz="2000" dirty="0"/>
              <a:t>Position reconstruction</a:t>
            </a:r>
          </a:p>
          <a:p>
            <a:endParaRPr lang="en-US" sz="2000" dirty="0"/>
          </a:p>
          <a:p>
            <a:r>
              <a:rPr lang="en-US" sz="2000" dirty="0"/>
              <a:t>Data gating and fitting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802494-1A4E-49B8-BF12-19CCFC5CF88C}"/>
              </a:ext>
            </a:extLst>
          </p:cNvPr>
          <p:cNvSpPr/>
          <p:nvPr/>
        </p:nvSpPr>
        <p:spPr>
          <a:xfrm>
            <a:off x="1279887" y="4994814"/>
            <a:ext cx="2815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1EB8D0"/>
                </a:solidFill>
              </a:rPr>
              <a:t>Adaptable to various DESIR detector type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C21BFD-D30A-4E21-BDF1-4D7C34A250C2}"/>
              </a:ext>
            </a:extLst>
          </p:cNvPr>
          <p:cNvSpPr txBox="1"/>
          <p:nvPr/>
        </p:nvSpPr>
        <p:spPr>
          <a:xfrm>
            <a:off x="101601" y="834607"/>
            <a:ext cx="68920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P</a:t>
            </a:r>
            <a:r>
              <a:rPr lang="en-US" sz="2800" i="1" dirty="0">
                <a:latin typeface="Calibri" panose="020F0502020204030204" pitchFamily="34" charset="0"/>
              </a:rPr>
              <a:t>ython </a:t>
            </a:r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T</a:t>
            </a:r>
            <a:r>
              <a:rPr lang="en-US" sz="2800" i="1" dirty="0">
                <a:latin typeface="Calibri" panose="020F0502020204030204" pitchFamily="34" charset="0"/>
              </a:rPr>
              <a:t>rap </a:t>
            </a:r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S</a:t>
            </a:r>
            <a:r>
              <a:rPr lang="en-US" sz="2800" i="1" dirty="0">
                <a:latin typeface="Calibri" panose="020F0502020204030204" pitchFamily="34" charset="0"/>
              </a:rPr>
              <a:t>canner for </a:t>
            </a:r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D</a:t>
            </a:r>
            <a:r>
              <a:rPr lang="en-US" sz="2800" i="1" dirty="0">
                <a:latin typeface="Calibri" panose="020F0502020204030204" pitchFamily="34" charset="0"/>
              </a:rPr>
              <a:t>ESIR</a:t>
            </a:r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DC544401-35F6-4EB7-875D-66B3B1164118}"/>
              </a:ext>
            </a:extLst>
          </p:cNvPr>
          <p:cNvSpPr/>
          <p:nvPr/>
        </p:nvSpPr>
        <p:spPr>
          <a:xfrm rot="5400000">
            <a:off x="381476" y="1819886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31E1C79E-4264-4877-8B25-1A5D2645270F}"/>
              </a:ext>
            </a:extLst>
          </p:cNvPr>
          <p:cNvSpPr/>
          <p:nvPr/>
        </p:nvSpPr>
        <p:spPr>
          <a:xfrm rot="5400000">
            <a:off x="381476" y="2403334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B2D6CBFF-06B2-40DC-80C2-C1D8384FF298}"/>
              </a:ext>
            </a:extLst>
          </p:cNvPr>
          <p:cNvSpPr/>
          <p:nvPr/>
        </p:nvSpPr>
        <p:spPr>
          <a:xfrm rot="5400000">
            <a:off x="381476" y="3032696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99142680-39A0-4E57-B398-90B8324C3E3D}"/>
              </a:ext>
            </a:extLst>
          </p:cNvPr>
          <p:cNvSpPr/>
          <p:nvPr/>
        </p:nvSpPr>
        <p:spPr>
          <a:xfrm rot="5400000">
            <a:off x="381476" y="3657930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75BF32D1-65C0-46E0-AAF9-3C6F366E9B16}"/>
              </a:ext>
            </a:extLst>
          </p:cNvPr>
          <p:cNvSpPr/>
          <p:nvPr/>
        </p:nvSpPr>
        <p:spPr>
          <a:xfrm rot="5400000">
            <a:off x="381476" y="4279312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363C8502-5C1D-413D-840E-0812CF8CF8A6}"/>
              </a:ext>
            </a:extLst>
          </p:cNvPr>
          <p:cNvSpPr/>
          <p:nvPr/>
        </p:nvSpPr>
        <p:spPr>
          <a:xfrm>
            <a:off x="398718" y="5148703"/>
            <a:ext cx="783892" cy="523220"/>
          </a:xfrm>
          <a:prstGeom prst="rightArrow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0C235-653B-6E46-D8AF-063ABE1B1DC8}"/>
              </a:ext>
            </a:extLst>
          </p:cNvPr>
          <p:cNvSpPr/>
          <p:nvPr/>
        </p:nvSpPr>
        <p:spPr>
          <a:xfrm>
            <a:off x="0" y="6207624"/>
            <a:ext cx="11666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111C22"/>
                </a:solidFill>
              </a:rPr>
              <a:t>Already compatible with 2 MCP types (simple ToF signal or position-sensitive with delay lines), Faraday Cups and MagneToF - For Continuous or Bunched beam.</a:t>
            </a:r>
          </a:p>
        </p:txBody>
      </p:sp>
    </p:spTree>
    <p:extLst>
      <p:ext uri="{BB962C8B-B14F-4D97-AF65-F5344CB8AC3E}">
        <p14:creationId xmlns:p14="http://schemas.microsoft.com/office/powerpoint/2010/main" val="26299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>
            <a:extLst>
              <a:ext uri="{FF2B5EF4-FFF2-40B4-BE49-F238E27FC236}">
                <a16:creationId xmlns:a16="http://schemas.microsoft.com/office/drawing/2014/main" id="{753F7A21-8673-468E-9F0F-E6B13C8C5FF0}"/>
              </a:ext>
            </a:extLst>
          </p:cNvPr>
          <p:cNvGrpSpPr/>
          <p:nvPr/>
        </p:nvGrpSpPr>
        <p:grpSpPr>
          <a:xfrm>
            <a:off x="394876" y="1712748"/>
            <a:ext cx="5082830" cy="3695997"/>
            <a:chOff x="276503" y="1416080"/>
            <a:chExt cx="5082830" cy="3695997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9B86CBE1-479F-4A05-83EC-B2A70C8AE25D}"/>
                </a:ext>
              </a:extLst>
            </p:cNvPr>
            <p:cNvGrpSpPr/>
            <p:nvPr/>
          </p:nvGrpSpPr>
          <p:grpSpPr>
            <a:xfrm>
              <a:off x="276503" y="1416080"/>
              <a:ext cx="5082830" cy="3115307"/>
              <a:chOff x="276503" y="1416080"/>
              <a:chExt cx="5082830" cy="3115307"/>
            </a:xfrm>
          </p:grpSpPr>
          <p:pic>
            <p:nvPicPr>
              <p:cNvPr id="60" name="Picture 2" descr="C:\Documents and Settings\thomasjc\Bureau\DESIR\Meetings\2011\Symposium_Fr_Jp\Screen shot 2011-01-03 at 13.29.34.png">
                <a:extLst>
                  <a:ext uri="{FF2B5EF4-FFF2-40B4-BE49-F238E27FC236}">
                    <a16:creationId xmlns:a16="http://schemas.microsoft.com/office/drawing/2014/main" id="{E19A30EC-67BF-47FF-B609-4F8BB48F1A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" t="912" r="1544" b="456"/>
              <a:stretch>
                <a:fillRect/>
              </a:stretch>
            </p:blipFill>
            <p:spPr bwMode="auto">
              <a:xfrm>
                <a:off x="488356" y="1416080"/>
                <a:ext cx="4647033" cy="3115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Ellipse 22">
                <a:extLst>
                  <a:ext uri="{FF2B5EF4-FFF2-40B4-BE49-F238E27FC236}">
                    <a16:creationId xmlns:a16="http://schemas.microsoft.com/office/drawing/2014/main" id="{856814AE-60F1-4124-85B5-894E15CD63BB}"/>
                  </a:ext>
                </a:extLst>
              </p:cNvPr>
              <p:cNvSpPr/>
              <p:nvPr/>
            </p:nvSpPr>
            <p:spPr>
              <a:xfrm rot="19530452">
                <a:off x="841683" y="2762733"/>
                <a:ext cx="2898536" cy="340967"/>
              </a:xfrm>
              <a:prstGeom prst="ellipse">
                <a:avLst/>
              </a:prstGeom>
              <a:noFill/>
              <a:ln w="28575">
                <a:solidFill>
                  <a:srgbClr val="2929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Ellipse 24">
                <a:extLst>
                  <a:ext uri="{FF2B5EF4-FFF2-40B4-BE49-F238E27FC236}">
                    <a16:creationId xmlns:a16="http://schemas.microsoft.com/office/drawing/2014/main" id="{C8ABF2A8-6DB5-432E-B761-62EA06FC0B20}"/>
                  </a:ext>
                </a:extLst>
              </p:cNvPr>
              <p:cNvSpPr/>
              <p:nvPr/>
            </p:nvSpPr>
            <p:spPr>
              <a:xfrm rot="19875665">
                <a:off x="3490171" y="1624616"/>
                <a:ext cx="1869162" cy="285276"/>
              </a:xfrm>
              <a:prstGeom prst="ellipse">
                <a:avLst/>
              </a:prstGeom>
              <a:noFill/>
              <a:ln w="28575">
                <a:solidFill>
                  <a:srgbClr val="2929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Ellipse 23">
                <a:extLst>
                  <a:ext uri="{FF2B5EF4-FFF2-40B4-BE49-F238E27FC236}">
                    <a16:creationId xmlns:a16="http://schemas.microsoft.com/office/drawing/2014/main" id="{4C86C36A-BE15-4975-AD1A-239C907C42F5}"/>
                  </a:ext>
                </a:extLst>
              </p:cNvPr>
              <p:cNvSpPr/>
              <p:nvPr/>
            </p:nvSpPr>
            <p:spPr>
              <a:xfrm rot="19863772">
                <a:off x="276503" y="3639032"/>
                <a:ext cx="1872497" cy="629365"/>
              </a:xfrm>
              <a:prstGeom prst="ellipse">
                <a:avLst/>
              </a:prstGeom>
              <a:noFill/>
              <a:ln w="28575">
                <a:solidFill>
                  <a:srgbClr val="261F4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Ellipse 23">
                <a:extLst>
                  <a:ext uri="{FF2B5EF4-FFF2-40B4-BE49-F238E27FC236}">
                    <a16:creationId xmlns:a16="http://schemas.microsoft.com/office/drawing/2014/main" id="{25715841-5B81-4C61-9C83-41A1A6350226}"/>
                  </a:ext>
                </a:extLst>
              </p:cNvPr>
              <p:cNvSpPr/>
              <p:nvPr/>
            </p:nvSpPr>
            <p:spPr>
              <a:xfrm rot="19336790">
                <a:off x="763123" y="3337035"/>
                <a:ext cx="1515927" cy="261313"/>
              </a:xfrm>
              <a:prstGeom prst="ellipse">
                <a:avLst/>
              </a:prstGeom>
              <a:noFill/>
              <a:ln w="28575">
                <a:solidFill>
                  <a:srgbClr val="261F4D"/>
                </a:solidFill>
                <a:prstDash val="sysDot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9" name="S3-prod">
              <a:extLst>
                <a:ext uri="{FF2B5EF4-FFF2-40B4-BE49-F238E27FC236}">
                  <a16:creationId xmlns:a16="http://schemas.microsoft.com/office/drawing/2014/main" id="{5CE0B161-1D4E-4737-B86B-5B9952964376}"/>
                </a:ext>
              </a:extLst>
            </p:cNvPr>
            <p:cNvGrpSpPr/>
            <p:nvPr/>
          </p:nvGrpSpPr>
          <p:grpSpPr>
            <a:xfrm>
              <a:off x="527804" y="1770093"/>
              <a:ext cx="2145537" cy="749613"/>
              <a:chOff x="527804" y="1770093"/>
              <a:chExt cx="2145537" cy="749613"/>
            </a:xfrm>
          </p:grpSpPr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C32F3195-2C73-44F1-98F7-E604393786D6}"/>
                  </a:ext>
                </a:extLst>
              </p:cNvPr>
              <p:cNvSpPr txBox="1"/>
              <p:nvPr/>
            </p:nvSpPr>
            <p:spPr>
              <a:xfrm>
                <a:off x="717229" y="2150374"/>
                <a:ext cx="195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rgbClr val="2929FF"/>
                    </a:solidFill>
                  </a:rPr>
                  <a:t>fusion-evaporation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5EF0B57-B789-45FD-A110-0C2ACC79AF03}"/>
                  </a:ext>
                </a:extLst>
              </p:cNvPr>
              <p:cNvSpPr/>
              <p:nvPr/>
            </p:nvSpPr>
            <p:spPr>
              <a:xfrm>
                <a:off x="1272457" y="1770093"/>
                <a:ext cx="55656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3000" b="1" dirty="0">
                    <a:solidFill>
                      <a:srgbClr val="2929FF"/>
                    </a:solidFill>
                  </a:rPr>
                  <a:t>S3</a:t>
                </a:r>
              </a:p>
            </p:txBody>
          </p:sp>
          <p:sp>
            <p:nvSpPr>
              <p:cNvPr id="59" name="Flèche : chevron 58">
                <a:extLst>
                  <a:ext uri="{FF2B5EF4-FFF2-40B4-BE49-F238E27FC236}">
                    <a16:creationId xmlns:a16="http://schemas.microsoft.com/office/drawing/2014/main" id="{901396C6-80FC-4C58-B78D-11933E96BC62}"/>
                  </a:ext>
                </a:extLst>
              </p:cNvPr>
              <p:cNvSpPr/>
              <p:nvPr/>
            </p:nvSpPr>
            <p:spPr>
              <a:xfrm>
                <a:off x="527804" y="2251054"/>
                <a:ext cx="247223" cy="167973"/>
              </a:xfrm>
              <a:prstGeom prst="chevron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" name="SPIRAL1-prod">
              <a:extLst>
                <a:ext uri="{FF2B5EF4-FFF2-40B4-BE49-F238E27FC236}">
                  <a16:creationId xmlns:a16="http://schemas.microsoft.com/office/drawing/2014/main" id="{9C4024ED-2C0A-4509-87A9-EFD56C5D5C85}"/>
                </a:ext>
              </a:extLst>
            </p:cNvPr>
            <p:cNvGrpSpPr/>
            <p:nvPr/>
          </p:nvGrpSpPr>
          <p:grpSpPr>
            <a:xfrm>
              <a:off x="1608123" y="4081026"/>
              <a:ext cx="2273508" cy="1031051"/>
              <a:chOff x="1608123" y="4081026"/>
              <a:chExt cx="2273508" cy="1031051"/>
            </a:xfrm>
          </p:grpSpPr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7C436F48-6CE8-4657-A1BE-122C0E58CDF4}"/>
                  </a:ext>
                </a:extLst>
              </p:cNvPr>
              <p:cNvSpPr txBox="1"/>
              <p:nvPr/>
            </p:nvSpPr>
            <p:spPr>
              <a:xfrm>
                <a:off x="1608123" y="4081026"/>
                <a:ext cx="2273508" cy="1031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>
                    <a:solidFill>
                      <a:srgbClr val="261F4D"/>
                    </a:solidFill>
                  </a:rPr>
                  <a:t>SPIRAL1</a:t>
                </a:r>
              </a:p>
              <a:p>
                <a:r>
                  <a:rPr lang="en-US" i="1" dirty="0">
                    <a:solidFill>
                      <a:srgbClr val="261F4D"/>
                    </a:solidFill>
                  </a:rPr>
                  <a:t>      fragmentation</a:t>
                </a:r>
              </a:p>
              <a:p>
                <a:r>
                  <a:rPr lang="en-US" i="1" dirty="0">
                    <a:solidFill>
                      <a:srgbClr val="261F4D"/>
                    </a:solidFill>
                  </a:rPr>
                  <a:t>      fusion-evaporation</a:t>
                </a:r>
              </a:p>
            </p:txBody>
          </p:sp>
          <p:sp>
            <p:nvSpPr>
              <p:cNvPr id="55" name="Flèche : chevron 54">
                <a:extLst>
                  <a:ext uri="{FF2B5EF4-FFF2-40B4-BE49-F238E27FC236}">
                    <a16:creationId xmlns:a16="http://schemas.microsoft.com/office/drawing/2014/main" id="{56F9175D-E2DD-461E-9BA2-F6A08CEF3B3A}"/>
                  </a:ext>
                </a:extLst>
              </p:cNvPr>
              <p:cNvSpPr/>
              <p:nvPr/>
            </p:nvSpPr>
            <p:spPr>
              <a:xfrm>
                <a:off x="1695285" y="4578395"/>
                <a:ext cx="247223" cy="167973"/>
              </a:xfrm>
              <a:prstGeom prst="chevron">
                <a:avLst>
                  <a:gd name="adj" fmla="val 50000"/>
                </a:avLst>
              </a:prstGeom>
              <a:solidFill>
                <a:srgbClr val="261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Flèche : chevron 55">
                <a:extLst>
                  <a:ext uri="{FF2B5EF4-FFF2-40B4-BE49-F238E27FC236}">
                    <a16:creationId xmlns:a16="http://schemas.microsoft.com/office/drawing/2014/main" id="{6762BB9B-CDA3-41CE-838A-418864BC6A9C}"/>
                  </a:ext>
                </a:extLst>
              </p:cNvPr>
              <p:cNvSpPr/>
              <p:nvPr/>
            </p:nvSpPr>
            <p:spPr>
              <a:xfrm>
                <a:off x="1709026" y="4854322"/>
                <a:ext cx="219740" cy="160947"/>
              </a:xfrm>
              <a:prstGeom prst="chevron">
                <a:avLst>
                  <a:gd name="adj" fmla="val 50000"/>
                </a:avLst>
              </a:prstGeom>
              <a:noFill/>
              <a:ln>
                <a:solidFill>
                  <a:srgbClr val="261F4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AE463739-4714-4337-AD26-5A160E330A12}"/>
              </a:ext>
            </a:extLst>
          </p:cNvPr>
          <p:cNvGrpSpPr/>
          <p:nvPr/>
        </p:nvGrpSpPr>
        <p:grpSpPr>
          <a:xfrm>
            <a:off x="6253422" y="2684906"/>
            <a:ext cx="5880210" cy="3801121"/>
            <a:chOff x="5299231" y="2204224"/>
            <a:chExt cx="6748267" cy="4362255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70C9447A-9874-4037-BDA5-01BF17E26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562" y="2204224"/>
              <a:ext cx="6647936" cy="4362255"/>
            </a:xfrm>
            <a:prstGeom prst="rect">
              <a:avLst/>
            </a:prstGeom>
            <a:ln w="38100">
              <a:noFill/>
            </a:ln>
            <a:effectLst>
              <a:softEdge rad="31750"/>
            </a:effectLst>
          </p:spPr>
        </p:pic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4786FC4E-1174-432A-A34E-333B9E216CF1}"/>
                </a:ext>
              </a:extLst>
            </p:cNvPr>
            <p:cNvSpPr txBox="1"/>
            <p:nvPr/>
          </p:nvSpPr>
          <p:spPr>
            <a:xfrm>
              <a:off x="9124766" y="4878603"/>
              <a:ext cx="1141787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7ABFD4"/>
                  </a:solidFill>
                </a:defRPr>
              </a:lvl1pPr>
            </a:lstStyle>
            <a:p>
              <a:r>
                <a:rPr lang="en-US" dirty="0">
                  <a:solidFill>
                    <a:schemeClr val="accent2"/>
                  </a:solidFill>
                </a:rPr>
                <a:t>LUMIERE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65DDC432-2FCE-4E33-8A1B-5A8272F42936}"/>
                </a:ext>
              </a:extLst>
            </p:cNvPr>
            <p:cNvSpPr txBox="1"/>
            <p:nvPr/>
          </p:nvSpPr>
          <p:spPr>
            <a:xfrm>
              <a:off x="7811261" y="5155917"/>
              <a:ext cx="1034257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ABFD4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7ABFD4"/>
                  </a:solidFill>
                </a:rPr>
                <a:t>DETRAP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8A6B445C-4D3B-4F74-BC4D-D164BF6B3536}"/>
                </a:ext>
              </a:extLst>
            </p:cNvPr>
            <p:cNvSpPr txBox="1"/>
            <p:nvPr/>
          </p:nvSpPr>
          <p:spPr>
            <a:xfrm>
              <a:off x="10519194" y="4493841"/>
              <a:ext cx="1048492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3"/>
                  </a:solidFill>
                </a:rPr>
                <a:t>BESTIOL</a:t>
              </a:r>
            </a:p>
          </p:txBody>
        </p:sp>
        <p:sp>
          <p:nvSpPr>
            <p:cNvPr id="68" name="Ellipse 24">
              <a:extLst>
                <a:ext uri="{FF2B5EF4-FFF2-40B4-BE49-F238E27FC236}">
                  <a16:creationId xmlns:a16="http://schemas.microsoft.com/office/drawing/2014/main" id="{26DF02FB-773A-4AE6-A540-056B3EEAFA43}"/>
                </a:ext>
              </a:extLst>
            </p:cNvPr>
            <p:cNvSpPr/>
            <p:nvPr/>
          </p:nvSpPr>
          <p:spPr>
            <a:xfrm rot="20867580">
              <a:off x="5299231" y="4614086"/>
              <a:ext cx="699862" cy="659393"/>
            </a:xfrm>
            <a:prstGeom prst="ellipse">
              <a:avLst/>
            </a:prstGeom>
            <a:noFill/>
            <a:ln w="28575">
              <a:solidFill>
                <a:srgbClr val="2929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9" name="Ellipse 23">
              <a:extLst>
                <a:ext uri="{FF2B5EF4-FFF2-40B4-BE49-F238E27FC236}">
                  <a16:creationId xmlns:a16="http://schemas.microsoft.com/office/drawing/2014/main" id="{AEA424C8-D6B5-4B5A-BA7C-501A16C92BA4}"/>
                </a:ext>
              </a:extLst>
            </p:cNvPr>
            <p:cNvSpPr/>
            <p:nvPr/>
          </p:nvSpPr>
          <p:spPr>
            <a:xfrm rot="15416657">
              <a:off x="5676327" y="5463646"/>
              <a:ext cx="1344580" cy="832246"/>
            </a:xfrm>
            <a:prstGeom prst="ellipse">
              <a:avLst/>
            </a:prstGeom>
            <a:noFill/>
            <a:ln w="28575">
              <a:solidFill>
                <a:srgbClr val="261F4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2333FA35-CC39-4274-9824-9D13AE820E1D}"/>
              </a:ext>
            </a:extLst>
          </p:cNvPr>
          <p:cNvSpPr txBox="1"/>
          <p:nvPr/>
        </p:nvSpPr>
        <p:spPr>
          <a:xfrm>
            <a:off x="6843077" y="2147870"/>
            <a:ext cx="21383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Contaminated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Continuous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High-emittance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22B09D46-3166-46F6-84CD-42FE23D759EE}"/>
              </a:ext>
            </a:extLst>
          </p:cNvPr>
          <p:cNvSpPr txBox="1"/>
          <p:nvPr/>
        </p:nvSpPr>
        <p:spPr>
          <a:xfrm>
            <a:off x="6249441" y="1327911"/>
            <a:ext cx="4018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Low-energy RIB from SPIRAL1 and S3</a:t>
            </a:r>
          </a:p>
        </p:txBody>
      </p:sp>
      <p:sp>
        <p:nvSpPr>
          <p:cNvPr id="54" name="Triangle isocèle 53">
            <a:extLst>
              <a:ext uri="{FF2B5EF4-FFF2-40B4-BE49-F238E27FC236}">
                <a16:creationId xmlns:a16="http://schemas.microsoft.com/office/drawing/2014/main" id="{9883FC05-1A76-4022-89D2-F4285DA157FA}"/>
              </a:ext>
            </a:extLst>
          </p:cNvPr>
          <p:cNvSpPr/>
          <p:nvPr/>
        </p:nvSpPr>
        <p:spPr>
          <a:xfrm rot="5400000">
            <a:off x="5902248" y="1418481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Ellipse 23">
            <a:extLst>
              <a:ext uri="{FF2B5EF4-FFF2-40B4-BE49-F238E27FC236}">
                <a16:creationId xmlns:a16="http://schemas.microsoft.com/office/drawing/2014/main" id="{FB6613E9-6877-4498-B740-837FF1503F54}"/>
              </a:ext>
            </a:extLst>
          </p:cNvPr>
          <p:cNvSpPr/>
          <p:nvPr/>
        </p:nvSpPr>
        <p:spPr>
          <a:xfrm rot="15416657">
            <a:off x="8092214" y="4431761"/>
            <a:ext cx="611975" cy="750063"/>
          </a:xfrm>
          <a:prstGeom prst="ellipse">
            <a:avLst/>
          </a:prstGeom>
          <a:noFill/>
          <a:ln w="28575">
            <a:solidFill>
              <a:srgbClr val="1EB8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FDB414DB-963A-4675-A71C-DCBD1745B329}"/>
              </a:ext>
            </a:extLst>
          </p:cNvPr>
          <p:cNvSpPr/>
          <p:nvPr/>
        </p:nvSpPr>
        <p:spPr>
          <a:xfrm rot="2497456">
            <a:off x="8982846" y="3077465"/>
            <a:ext cx="528660" cy="1682869"/>
          </a:xfrm>
          <a:prstGeom prst="downArrow">
            <a:avLst>
              <a:gd name="adj1" fmla="val 31492"/>
              <a:gd name="adj2" fmla="val 56719"/>
            </a:avLst>
          </a:prstGeom>
          <a:solidFill>
            <a:srgbClr val="1EB8D0"/>
          </a:solidFill>
          <a:ln w="9525"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E555D20-FF36-4C9C-9EA2-514CA7753843}"/>
              </a:ext>
            </a:extLst>
          </p:cNvPr>
          <p:cNvCxnSpPr>
            <a:cxnSpLocks/>
          </p:cNvCxnSpPr>
          <p:nvPr/>
        </p:nvCxnSpPr>
        <p:spPr>
          <a:xfrm>
            <a:off x="7285259" y="2785894"/>
            <a:ext cx="1205409" cy="0"/>
          </a:xfrm>
          <a:prstGeom prst="line">
            <a:avLst/>
          </a:prstGeom>
          <a:ln w="19050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1C90B68B-46F6-4DF0-8B96-D2D10182FD57}"/>
              </a:ext>
            </a:extLst>
          </p:cNvPr>
          <p:cNvCxnSpPr>
            <a:cxnSpLocks/>
          </p:cNvCxnSpPr>
          <p:nvPr/>
        </p:nvCxnSpPr>
        <p:spPr>
          <a:xfrm>
            <a:off x="7285259" y="3099402"/>
            <a:ext cx="1607668" cy="0"/>
          </a:xfrm>
          <a:prstGeom prst="line">
            <a:avLst/>
          </a:prstGeom>
          <a:ln w="19050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39E3DF4-11B5-47BA-AE7F-9A3798E3105F}"/>
              </a:ext>
            </a:extLst>
          </p:cNvPr>
          <p:cNvCxnSpPr>
            <a:cxnSpLocks/>
          </p:cNvCxnSpPr>
          <p:nvPr/>
        </p:nvCxnSpPr>
        <p:spPr>
          <a:xfrm flipH="1">
            <a:off x="7482302" y="4882126"/>
            <a:ext cx="549690" cy="117336"/>
          </a:xfrm>
          <a:prstGeom prst="straightConnector1">
            <a:avLst/>
          </a:prstGeom>
          <a:ln w="76200" cap="flat" cmpd="dbl">
            <a:solidFill>
              <a:schemeClr val="tx1"/>
            </a:solidFill>
            <a:headEnd type="stealth" w="med" len="med"/>
            <a:tailEnd type="none"/>
          </a:ln>
          <a:effectLst>
            <a:glow rad="2286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2">
            <a:extLst>
              <a:ext uri="{FF2B5EF4-FFF2-40B4-BE49-F238E27FC236}">
                <a16:creationId xmlns:a16="http://schemas.microsoft.com/office/drawing/2014/main" id="{36AD9391-2468-47BF-913D-1F2DB35E9F39}"/>
              </a:ext>
            </a:extLst>
          </p:cNvPr>
          <p:cNvSpPr txBox="1"/>
          <p:nvPr/>
        </p:nvSpPr>
        <p:spPr>
          <a:xfrm>
            <a:off x="101600" y="88815"/>
            <a:ext cx="40468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The </a:t>
            </a:r>
            <a:r>
              <a:rPr lang="en-US" sz="4200" b="1" dirty="0">
                <a:solidFill>
                  <a:srgbClr val="FF0066"/>
                </a:solidFill>
                <a:latin typeface="Calibri" panose="020F0502020204030204" pitchFamily="34" charset="0"/>
              </a:rPr>
              <a:t>DESIR</a:t>
            </a:r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 facility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CA3801B-7B39-4F91-A3D4-61A1B5FBE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47" y="6089825"/>
            <a:ext cx="1483143" cy="316404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9F005AD-89E8-49F8-8F36-7C63C9046E50}"/>
              </a:ext>
            </a:extLst>
          </p:cNvPr>
          <p:cNvSpPr txBox="1"/>
          <p:nvPr/>
        </p:nvSpPr>
        <p:spPr>
          <a:xfrm>
            <a:off x="10084320" y="5955455"/>
            <a:ext cx="55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61F4D"/>
                </a:solidFill>
              </a:rPr>
              <a:t>@</a:t>
            </a:r>
          </a:p>
        </p:txBody>
      </p:sp>
      <p:sp>
        <p:nvSpPr>
          <p:cNvPr id="70" name="Ellipse 23">
            <a:extLst>
              <a:ext uri="{FF2B5EF4-FFF2-40B4-BE49-F238E27FC236}">
                <a16:creationId xmlns:a16="http://schemas.microsoft.com/office/drawing/2014/main" id="{917E421E-09A3-4B41-A3BF-59AE44F88603}"/>
              </a:ext>
            </a:extLst>
          </p:cNvPr>
          <p:cNvSpPr/>
          <p:nvPr/>
        </p:nvSpPr>
        <p:spPr>
          <a:xfrm rot="15416657">
            <a:off x="6421795" y="4141545"/>
            <a:ext cx="1110335" cy="680047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3260369D-34AA-4FD8-AE40-1CAA8C58E1ED}"/>
              </a:ext>
            </a:extLst>
          </p:cNvPr>
          <p:cNvSpPr txBox="1"/>
          <p:nvPr/>
        </p:nvSpPr>
        <p:spPr>
          <a:xfrm>
            <a:off x="6249441" y="1791166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Beam is possibly:</a:t>
            </a:r>
          </a:p>
        </p:txBody>
      </p:sp>
      <p:sp>
        <p:nvSpPr>
          <p:cNvPr id="73" name="Triangle isocèle 72">
            <a:extLst>
              <a:ext uri="{FF2B5EF4-FFF2-40B4-BE49-F238E27FC236}">
                <a16:creationId xmlns:a16="http://schemas.microsoft.com/office/drawing/2014/main" id="{AB85A4B7-E1E5-4D1C-BC09-1EF5AD1F4B38}"/>
              </a:ext>
            </a:extLst>
          </p:cNvPr>
          <p:cNvSpPr/>
          <p:nvPr/>
        </p:nvSpPr>
        <p:spPr>
          <a:xfrm rot="5400000">
            <a:off x="5902248" y="1885540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E9AED1F-1154-434D-94B7-6775CD952A41}"/>
              </a:ext>
            </a:extLst>
          </p:cNvPr>
          <p:cNvSpPr/>
          <p:nvPr/>
        </p:nvSpPr>
        <p:spPr>
          <a:xfrm rot="11712088">
            <a:off x="7312143" y="2161465"/>
            <a:ext cx="1406472" cy="392652"/>
          </a:xfrm>
          <a:custGeom>
            <a:avLst/>
            <a:gdLst>
              <a:gd name="connsiteX0" fmla="*/ 0 w 2753360"/>
              <a:gd name="connsiteY0" fmla="*/ 751840 h 751840"/>
              <a:gd name="connsiteX1" fmla="*/ 284480 w 2753360"/>
              <a:gd name="connsiteY1" fmla="*/ 650240 h 751840"/>
              <a:gd name="connsiteX2" fmla="*/ 985520 w 2753360"/>
              <a:gd name="connsiteY2" fmla="*/ 447040 h 751840"/>
              <a:gd name="connsiteX3" fmla="*/ 1798320 w 2753360"/>
              <a:gd name="connsiteY3" fmla="*/ 274320 h 751840"/>
              <a:gd name="connsiteX4" fmla="*/ 2143760 w 2753360"/>
              <a:gd name="connsiteY4" fmla="*/ 172720 h 751840"/>
              <a:gd name="connsiteX5" fmla="*/ 2316480 w 2753360"/>
              <a:gd name="connsiteY5" fmla="*/ 132080 h 751840"/>
              <a:gd name="connsiteX6" fmla="*/ 2489200 w 2753360"/>
              <a:gd name="connsiteY6" fmla="*/ 71120 h 751840"/>
              <a:gd name="connsiteX7" fmla="*/ 2631440 w 2753360"/>
              <a:gd name="connsiteY7" fmla="*/ 30480 h 751840"/>
              <a:gd name="connsiteX8" fmla="*/ 2753360 w 2753360"/>
              <a:gd name="connsiteY8" fmla="*/ 0 h 75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3360" h="751840">
                <a:moveTo>
                  <a:pt x="0" y="751840"/>
                </a:moveTo>
                <a:cubicBezTo>
                  <a:pt x="94827" y="717973"/>
                  <a:pt x="188618" y="681053"/>
                  <a:pt x="284480" y="650240"/>
                </a:cubicBezTo>
                <a:cubicBezTo>
                  <a:pt x="560257" y="561597"/>
                  <a:pt x="682865" y="517076"/>
                  <a:pt x="985520" y="447040"/>
                </a:cubicBezTo>
                <a:cubicBezTo>
                  <a:pt x="1255372" y="384595"/>
                  <a:pt x="1532592" y="352475"/>
                  <a:pt x="1798320" y="274320"/>
                </a:cubicBezTo>
                <a:lnTo>
                  <a:pt x="2143760" y="172720"/>
                </a:lnTo>
                <a:cubicBezTo>
                  <a:pt x="2200796" y="157063"/>
                  <a:pt x="2259738" y="148769"/>
                  <a:pt x="2316480" y="132080"/>
                </a:cubicBezTo>
                <a:cubicBezTo>
                  <a:pt x="2375053" y="114853"/>
                  <a:pt x="2431094" y="89864"/>
                  <a:pt x="2489200" y="71120"/>
                </a:cubicBezTo>
                <a:cubicBezTo>
                  <a:pt x="2536129" y="55982"/>
                  <a:pt x="2583825" y="43299"/>
                  <a:pt x="2631440" y="30480"/>
                </a:cubicBezTo>
                <a:cubicBezTo>
                  <a:pt x="2671890" y="19590"/>
                  <a:pt x="2753360" y="0"/>
                  <a:pt x="2753360" y="0"/>
                </a:cubicBezTo>
              </a:path>
            </a:pathLst>
          </a:custGeom>
          <a:noFill/>
          <a:ln w="63500" cap="rnd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12A75E06-7B7C-4E00-BBEF-14C976114CEF}"/>
              </a:ext>
            </a:extLst>
          </p:cNvPr>
          <p:cNvSpPr/>
          <p:nvPr/>
        </p:nvSpPr>
        <p:spPr>
          <a:xfrm rot="18467092">
            <a:off x="5929206" y="3325144"/>
            <a:ext cx="481501" cy="981631"/>
          </a:xfrm>
          <a:prstGeom prst="downArrow">
            <a:avLst>
              <a:gd name="adj1" fmla="val 31492"/>
              <a:gd name="adj2" fmla="val 60384"/>
            </a:avLst>
          </a:prstGeom>
          <a:solidFill>
            <a:srgbClr val="FF00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3B0ABC2-C033-4064-94BA-0026A033DD0F}"/>
              </a:ext>
            </a:extLst>
          </p:cNvPr>
          <p:cNvSpPr txBox="1"/>
          <p:nvPr/>
        </p:nvSpPr>
        <p:spPr>
          <a:xfrm>
            <a:off x="6427989" y="3592931"/>
            <a:ext cx="920445" cy="369332"/>
          </a:xfrm>
          <a:prstGeom prst="rect">
            <a:avLst/>
          </a:prstGeom>
          <a:noFill/>
          <a:effectLst>
            <a:glow rad="127000">
              <a:schemeClr val="accent1">
                <a:alpha val="56000"/>
              </a:schemeClr>
            </a:glow>
            <a:outerShdw blurRad="63500" dist="12700" dir="8100000" algn="tr" rotWithShape="0">
              <a:schemeClr val="accent2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66"/>
                </a:solidFill>
              </a:rPr>
              <a:t>SUSHI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32AFB6-69CD-42E9-A460-37BC02A0228C}"/>
              </a:ext>
            </a:extLst>
          </p:cNvPr>
          <p:cNvSpPr txBox="1"/>
          <p:nvPr/>
        </p:nvSpPr>
        <p:spPr>
          <a:xfrm>
            <a:off x="7476585" y="4108299"/>
            <a:ext cx="1225015" cy="44627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fr-FR" sz="2300" b="1" dirty="0">
                <a:solidFill>
                  <a:srgbClr val="1EB8D0"/>
                </a:solidFill>
              </a:rPr>
              <a:t>« GPIB »</a:t>
            </a: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B7C17147-5F04-8A93-2BCE-1A347B373A3C}"/>
              </a:ext>
            </a:extLst>
          </p:cNvPr>
          <p:cNvSpPr txBox="1"/>
          <p:nvPr/>
        </p:nvSpPr>
        <p:spPr>
          <a:xfrm>
            <a:off x="101600" y="656158"/>
            <a:ext cx="693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rgbClr val="FF0066"/>
                </a:solidFill>
                <a:latin typeface="Calibri" panose="020F0502020204030204" pitchFamily="34" charset="0"/>
              </a:rPr>
              <a:t>Dé</a:t>
            </a:r>
            <a:r>
              <a:rPr lang="fr-FR" sz="2400" i="1" dirty="0">
                <a:solidFill>
                  <a:srgbClr val="1EB8D0"/>
                </a:solidFill>
                <a:latin typeface="Calibri" panose="020F0502020204030204" pitchFamily="34" charset="0"/>
              </a:rPr>
              <a:t>croissance, </a:t>
            </a:r>
            <a:r>
              <a:rPr lang="fr-FR" sz="2400" i="1" dirty="0">
                <a:solidFill>
                  <a:srgbClr val="FF0066"/>
                </a:solidFill>
                <a:latin typeface="Calibri" panose="020F0502020204030204" pitchFamily="34" charset="0"/>
              </a:rPr>
              <a:t>E</a:t>
            </a:r>
            <a:r>
              <a:rPr lang="fr-FR" sz="2400" i="1" dirty="0">
                <a:solidFill>
                  <a:srgbClr val="1EB8D0"/>
                </a:solidFill>
                <a:latin typeface="Calibri" panose="020F0502020204030204" pitchFamily="34" charset="0"/>
              </a:rPr>
              <a:t>xcitation et </a:t>
            </a:r>
            <a:r>
              <a:rPr lang="fr-FR" sz="2400" i="1" dirty="0">
                <a:solidFill>
                  <a:srgbClr val="FF0066"/>
                </a:solidFill>
                <a:latin typeface="Calibri" panose="020F0502020204030204" pitchFamily="34" charset="0"/>
              </a:rPr>
              <a:t>S</a:t>
            </a:r>
            <a:r>
              <a:rPr lang="fr-FR" sz="2400" i="1" dirty="0">
                <a:solidFill>
                  <a:srgbClr val="1EB8D0"/>
                </a:solidFill>
                <a:latin typeface="Calibri" panose="020F0502020204030204" pitchFamily="34" charset="0"/>
              </a:rPr>
              <a:t>tockage d’</a:t>
            </a:r>
            <a:r>
              <a:rPr lang="fr-FR" sz="2400" i="1" dirty="0">
                <a:solidFill>
                  <a:srgbClr val="FF0066"/>
                </a:solidFill>
                <a:latin typeface="Calibri" panose="020F0502020204030204" pitchFamily="34" charset="0"/>
              </a:rPr>
              <a:t>I</a:t>
            </a:r>
            <a:r>
              <a:rPr lang="fr-FR" sz="2400" i="1" dirty="0">
                <a:solidFill>
                  <a:srgbClr val="1EB8D0"/>
                </a:solidFill>
                <a:latin typeface="Calibri" panose="020F0502020204030204" pitchFamily="34" charset="0"/>
              </a:rPr>
              <a:t>ons </a:t>
            </a:r>
            <a:r>
              <a:rPr lang="fr-FR" sz="2400" i="1" dirty="0">
                <a:solidFill>
                  <a:srgbClr val="FF0066"/>
                </a:solidFill>
                <a:latin typeface="Calibri" panose="020F0502020204030204" pitchFamily="34" charset="0"/>
              </a:rPr>
              <a:t>R</a:t>
            </a:r>
            <a:r>
              <a:rPr lang="fr-FR" sz="2400" i="1" dirty="0">
                <a:solidFill>
                  <a:srgbClr val="1EB8D0"/>
                </a:solidFill>
                <a:latin typeface="Calibri" panose="020F0502020204030204" pitchFamily="34" charset="0"/>
              </a:rPr>
              <a:t>adioactifs</a:t>
            </a:r>
          </a:p>
        </p:txBody>
      </p:sp>
      <p:pic>
        <p:nvPicPr>
          <p:cNvPr id="4" name="Image 16">
            <a:extLst>
              <a:ext uri="{FF2B5EF4-FFF2-40B4-BE49-F238E27FC236}">
                <a16:creationId xmlns:a16="http://schemas.microsoft.com/office/drawing/2014/main" id="{22BE924E-3138-2BEE-3D6C-0D9611C5E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0"/>
          <a:stretch>
            <a:fillRect/>
          </a:stretch>
        </p:blipFill>
        <p:spPr>
          <a:xfrm>
            <a:off x="9162487" y="6041326"/>
            <a:ext cx="971113" cy="41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25" grpId="0" animBg="1"/>
      <p:bldP spid="10" grpId="0" animBg="1"/>
      <p:bldP spid="70" grpId="0" animBg="1"/>
      <p:bldP spid="72" grpId="0"/>
      <p:bldP spid="73" grpId="0" animBg="1"/>
      <p:bldP spid="9" grpId="0" animBg="1"/>
      <p:bldP spid="42" grpId="0" animBg="1"/>
      <p:bldP spid="43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0D2157F-BCFA-4C6E-8180-633236771982}"/>
              </a:ext>
            </a:extLst>
          </p:cNvPr>
          <p:cNvSpPr txBox="1"/>
          <p:nvPr/>
        </p:nvSpPr>
        <p:spPr>
          <a:xfrm>
            <a:off x="101600" y="88815"/>
            <a:ext cx="89051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Beam preparation: cooling &amp; bunching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2BABCD8-97B5-40F9-8543-405560992BA6}"/>
              </a:ext>
            </a:extLst>
          </p:cNvPr>
          <p:cNvGrpSpPr/>
          <p:nvPr/>
        </p:nvGrpSpPr>
        <p:grpSpPr>
          <a:xfrm>
            <a:off x="584461" y="3957324"/>
            <a:ext cx="9035381" cy="1973838"/>
            <a:chOff x="584461" y="3957324"/>
            <a:chExt cx="9035381" cy="1973838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B59AD90-BFF3-480B-999F-1E03DFE87215}"/>
                </a:ext>
              </a:extLst>
            </p:cNvPr>
            <p:cNvSpPr txBox="1"/>
            <p:nvPr/>
          </p:nvSpPr>
          <p:spPr>
            <a:xfrm>
              <a:off x="1300898" y="3957324"/>
              <a:ext cx="83189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R</a:t>
              </a:r>
              <a:r>
                <a:rPr lang="en-US" sz="2800" dirty="0"/>
                <a:t>adio</a:t>
              </a:r>
              <a:r>
                <a:rPr lang="en-US" sz="2800" b="1" dirty="0"/>
                <a:t>F</a:t>
              </a:r>
              <a:r>
                <a:rPr lang="en-US" sz="2800" dirty="0"/>
                <a:t>requency </a:t>
              </a:r>
              <a:r>
                <a:rPr lang="en-US" sz="2800" b="1" dirty="0"/>
                <a:t>Q</a:t>
              </a:r>
              <a:r>
                <a:rPr lang="en-US" sz="2800" dirty="0"/>
                <a:t>uadrupole </a:t>
              </a:r>
              <a:r>
                <a:rPr lang="en-US" sz="2800" b="1" dirty="0"/>
                <a:t>Cooler</a:t>
              </a:r>
              <a:r>
                <a:rPr lang="en-US" sz="2800" dirty="0"/>
                <a:t> - </a:t>
              </a:r>
              <a:r>
                <a:rPr lang="en-US" sz="2800" b="1" dirty="0"/>
                <a:t>Buncher </a:t>
              </a:r>
              <a:r>
                <a:rPr lang="en-US" sz="2800" i="1" dirty="0"/>
                <a:t>(RFQCB)</a:t>
              </a:r>
            </a:p>
          </p:txBody>
        </p:sp>
        <p:sp>
          <p:nvSpPr>
            <p:cNvPr id="3" name="Flèche : droite 2">
              <a:extLst>
                <a:ext uri="{FF2B5EF4-FFF2-40B4-BE49-F238E27FC236}">
                  <a16:creationId xmlns:a16="http://schemas.microsoft.com/office/drawing/2014/main" id="{D02EEF58-01AD-4F0A-A3C3-56C458C38465}"/>
                </a:ext>
              </a:extLst>
            </p:cNvPr>
            <p:cNvSpPr/>
            <p:nvPr/>
          </p:nvSpPr>
          <p:spPr>
            <a:xfrm>
              <a:off x="584461" y="4017781"/>
              <a:ext cx="631595" cy="396389"/>
            </a:xfrm>
            <a:prstGeom prst="rightArrow">
              <a:avLst>
                <a:gd name="adj1" fmla="val 50000"/>
                <a:gd name="adj2" fmla="val 80629"/>
              </a:avLst>
            </a:prstGeom>
            <a:solidFill>
              <a:srgbClr val="1EB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riangle isocèle 21">
              <a:extLst>
                <a:ext uri="{FF2B5EF4-FFF2-40B4-BE49-F238E27FC236}">
                  <a16:creationId xmlns:a16="http://schemas.microsoft.com/office/drawing/2014/main" id="{351B86BF-1627-44E9-B7D2-2A1939045B3A}"/>
                </a:ext>
              </a:extLst>
            </p:cNvPr>
            <p:cNvSpPr/>
            <p:nvPr/>
          </p:nvSpPr>
          <p:spPr>
            <a:xfrm rot="5400000">
              <a:off x="2070219" y="4858823"/>
              <a:ext cx="287430" cy="247785"/>
            </a:xfrm>
            <a:prstGeom prst="triangle">
              <a:avLst/>
            </a:prstGeom>
            <a:solidFill>
              <a:srgbClr val="1EB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EC4AD6F-0DE1-42E9-978F-0F519F68B953}"/>
                </a:ext>
              </a:extLst>
            </p:cNvPr>
            <p:cNvSpPr txBox="1"/>
            <p:nvPr/>
          </p:nvSpPr>
          <p:spPr>
            <a:xfrm>
              <a:off x="2496754" y="4759577"/>
              <a:ext cx="309559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/>
                <a:t>Reduce beam emittance</a:t>
              </a:r>
            </a:p>
          </p:txBody>
        </p:sp>
        <p:sp>
          <p:nvSpPr>
            <p:cNvPr id="24" name="Triangle isocèle 23">
              <a:extLst>
                <a:ext uri="{FF2B5EF4-FFF2-40B4-BE49-F238E27FC236}">
                  <a16:creationId xmlns:a16="http://schemas.microsoft.com/office/drawing/2014/main" id="{F13BDF40-F629-44E2-8C91-8F8D7F1AB8B5}"/>
                </a:ext>
              </a:extLst>
            </p:cNvPr>
            <p:cNvSpPr/>
            <p:nvPr/>
          </p:nvSpPr>
          <p:spPr>
            <a:xfrm rot="5400000">
              <a:off x="2070219" y="5584132"/>
              <a:ext cx="287430" cy="247785"/>
            </a:xfrm>
            <a:prstGeom prst="triangle">
              <a:avLst/>
            </a:prstGeom>
            <a:solidFill>
              <a:srgbClr val="1EB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B0CB999-FBCD-41EC-A0DB-AE98A46EA628}"/>
                </a:ext>
              </a:extLst>
            </p:cNvPr>
            <p:cNvSpPr txBox="1"/>
            <p:nvPr/>
          </p:nvSpPr>
          <p:spPr>
            <a:xfrm>
              <a:off x="2496754" y="5484886"/>
              <a:ext cx="215315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/>
                <a:t>Bunch the beam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64FDC6ED-1EA0-4B60-B4F8-32A1FD3C98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345" y="1099738"/>
            <a:ext cx="3080789" cy="657657"/>
          </a:xfrm>
          <a:prstGeom prst="rect">
            <a:avLst/>
          </a:prstGeom>
        </p:spPr>
      </p:pic>
      <p:sp>
        <p:nvSpPr>
          <p:cNvPr id="13" name="ZoneTexte 7">
            <a:extLst>
              <a:ext uri="{FF2B5EF4-FFF2-40B4-BE49-F238E27FC236}">
                <a16:creationId xmlns:a16="http://schemas.microsoft.com/office/drawing/2014/main" id="{E20EFA08-92B1-4104-A602-270EA3C4B87E}"/>
              </a:ext>
            </a:extLst>
          </p:cNvPr>
          <p:cNvSpPr txBox="1"/>
          <p:nvPr/>
        </p:nvSpPr>
        <p:spPr>
          <a:xfrm>
            <a:off x="8589433" y="1680170"/>
            <a:ext cx="3311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EB8D0"/>
                </a:solidFill>
                <a:latin typeface="Calibri" panose="020F0502020204030204" pitchFamily="34" charset="0"/>
              </a:rPr>
              <a:t>Bu</a:t>
            </a:r>
            <a:r>
              <a:rPr lang="en-US" sz="1600" b="1" i="1" dirty="0">
                <a:solidFill>
                  <a:srgbClr val="111C22"/>
                </a:solidFill>
                <a:latin typeface="Calibri" panose="020F0502020204030204" pitchFamily="34" charset="0"/>
              </a:rPr>
              <a:t>nching </a:t>
            </a:r>
            <a:r>
              <a:rPr lang="en-US" sz="1600" b="1" i="1" dirty="0">
                <a:solidFill>
                  <a:srgbClr val="1EB8D0"/>
                </a:solidFill>
                <a:latin typeface="Calibri" panose="020F0502020204030204" pitchFamily="34" charset="0"/>
              </a:rPr>
              <a:t>R</a:t>
            </a:r>
            <a:r>
              <a:rPr lang="en-US" sz="1600" b="1" i="1" dirty="0">
                <a:solidFill>
                  <a:srgbClr val="111C22"/>
                </a:solidFill>
                <a:latin typeface="Calibri" panose="020F0502020204030204" pitchFamily="34" charset="0"/>
              </a:rPr>
              <a:t>adioactive </a:t>
            </a:r>
            <a:r>
              <a:rPr lang="en-US" sz="1600" b="1" i="1" dirty="0">
                <a:solidFill>
                  <a:srgbClr val="1EB8D0"/>
                </a:solidFill>
                <a:latin typeface="Calibri" panose="020F0502020204030204" pitchFamily="34" charset="0"/>
              </a:rPr>
              <a:t>I</a:t>
            </a:r>
            <a:r>
              <a:rPr lang="en-US" sz="1600" b="1" i="1" dirty="0">
                <a:solidFill>
                  <a:srgbClr val="111C22"/>
                </a:solidFill>
                <a:latin typeface="Calibri" panose="020F0502020204030204" pitchFamily="34" charset="0"/>
              </a:rPr>
              <a:t>ons </a:t>
            </a:r>
            <a:r>
              <a:rPr lang="en-US" sz="1600" b="1" i="1" dirty="0">
                <a:solidFill>
                  <a:srgbClr val="1EB8D0"/>
                </a:solidFill>
                <a:latin typeface="Calibri" panose="020F0502020204030204" pitchFamily="34" charset="0"/>
              </a:rPr>
              <a:t>To </a:t>
            </a:r>
            <a:r>
              <a:rPr lang="en-US" sz="1600" b="1" i="1" dirty="0">
                <a:solidFill>
                  <a:srgbClr val="111C22"/>
                </a:solidFill>
                <a:latin typeface="Calibri" panose="020F0502020204030204" pitchFamily="34" charset="0"/>
              </a:rPr>
              <a:t>DESIR</a:t>
            </a:r>
            <a:endParaRPr lang="en-US" sz="1600" i="1" dirty="0">
              <a:solidFill>
                <a:srgbClr val="111C2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C714F2-4244-5084-45BB-1A6A17FD2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58" y="1274904"/>
            <a:ext cx="2739342" cy="1348026"/>
          </a:xfrm>
          <a:prstGeom prst="rect">
            <a:avLst/>
          </a:prstGeom>
        </p:spPr>
      </p:pic>
      <p:sp>
        <p:nvSpPr>
          <p:cNvPr id="4" name="ZoneTexte 7">
            <a:extLst>
              <a:ext uri="{FF2B5EF4-FFF2-40B4-BE49-F238E27FC236}">
                <a16:creationId xmlns:a16="http://schemas.microsoft.com/office/drawing/2014/main" id="{FA4E120C-23FF-020C-DB7E-754E6A524D45}"/>
              </a:ext>
            </a:extLst>
          </p:cNvPr>
          <p:cNvSpPr txBox="1"/>
          <p:nvPr/>
        </p:nvSpPr>
        <p:spPr>
          <a:xfrm>
            <a:off x="1339239" y="2688970"/>
            <a:ext cx="67741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i="1" dirty="0">
                <a:solidFill>
                  <a:srgbClr val="1EB8D0"/>
                </a:solidFill>
                <a:latin typeface="Calibri" panose="020F0502020204030204" pitchFamily="34" charset="0"/>
              </a:rPr>
              <a:t>G</a:t>
            </a:r>
            <a:r>
              <a:rPr lang="en-US" sz="3500" b="1" i="1" dirty="0">
                <a:latin typeface="Calibri" panose="020F0502020204030204" pitchFamily="34" charset="0"/>
              </a:rPr>
              <a:t>eneral </a:t>
            </a:r>
            <a:r>
              <a:rPr lang="en-US" sz="3500" b="1" i="1" dirty="0">
                <a:solidFill>
                  <a:srgbClr val="1EB8D0"/>
                </a:solidFill>
                <a:latin typeface="Calibri" panose="020F0502020204030204" pitchFamily="34" charset="0"/>
              </a:rPr>
              <a:t>P</a:t>
            </a:r>
            <a:r>
              <a:rPr lang="en-US" sz="3500" b="1" i="1" dirty="0">
                <a:latin typeface="Calibri" panose="020F0502020204030204" pitchFamily="34" charset="0"/>
              </a:rPr>
              <a:t>urpose </a:t>
            </a:r>
            <a:r>
              <a:rPr lang="en-US" sz="3500" b="1" i="1" dirty="0">
                <a:solidFill>
                  <a:srgbClr val="1EB8D0"/>
                </a:solidFill>
                <a:latin typeface="Calibri" panose="020F0502020204030204" pitchFamily="34" charset="0"/>
              </a:rPr>
              <a:t>I</a:t>
            </a:r>
            <a:r>
              <a:rPr lang="en-US" sz="3500" b="1" i="1" dirty="0">
                <a:latin typeface="Calibri" panose="020F0502020204030204" pitchFamily="34" charset="0"/>
              </a:rPr>
              <a:t>on </a:t>
            </a:r>
            <a:r>
              <a:rPr lang="en-US" sz="3500" b="1" i="1" dirty="0">
                <a:solidFill>
                  <a:srgbClr val="1EB8D0"/>
                </a:solidFill>
                <a:latin typeface="Calibri" panose="020F0502020204030204" pitchFamily="34" charset="0"/>
              </a:rPr>
              <a:t>B</a:t>
            </a:r>
            <a:r>
              <a:rPr lang="en-US" sz="3500" b="1" i="1" dirty="0">
                <a:latin typeface="Calibri" panose="020F0502020204030204" pitchFamily="34" charset="0"/>
              </a:rPr>
              <a:t>uncher</a:t>
            </a:r>
            <a:endParaRPr lang="en-US" sz="3500" i="1" dirty="0">
              <a:latin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F929CB-9F52-CEA4-DFAC-54CCCB672773}"/>
              </a:ext>
            </a:extLst>
          </p:cNvPr>
          <p:cNvSpPr txBox="1"/>
          <p:nvPr/>
        </p:nvSpPr>
        <p:spPr>
          <a:xfrm>
            <a:off x="8690705" y="2581171"/>
            <a:ext cx="304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EB8D0"/>
                </a:solidFill>
                <a:latin typeface="Calibri" panose="020F0502020204030204" pitchFamily="34" charset="0"/>
              </a:rPr>
              <a:t>B</a:t>
            </a:r>
            <a:r>
              <a:rPr lang="en-US" sz="1600" b="1" i="1" dirty="0">
                <a:solidFill>
                  <a:srgbClr val="111C22"/>
                </a:solidFill>
                <a:latin typeface="Calibri" panose="020F0502020204030204" pitchFamily="34" charset="0"/>
              </a:rPr>
              <a:t>uncher of </a:t>
            </a:r>
            <a:r>
              <a:rPr lang="en-US" sz="1600" b="1" i="1" dirty="0">
                <a:solidFill>
                  <a:srgbClr val="1EB8D0"/>
                </a:solidFill>
                <a:latin typeface="Calibri" panose="020F0502020204030204" pitchFamily="34" charset="0"/>
              </a:rPr>
              <a:t>R</a:t>
            </a:r>
            <a:r>
              <a:rPr lang="en-US" sz="1600" b="1" i="1" dirty="0">
                <a:solidFill>
                  <a:srgbClr val="111C22"/>
                </a:solidFill>
                <a:latin typeface="Calibri" panose="020F0502020204030204" pitchFamily="34" charset="0"/>
              </a:rPr>
              <a:t>adioactive </a:t>
            </a:r>
            <a:r>
              <a:rPr lang="en-US" sz="1600" b="1" i="1" dirty="0">
                <a:solidFill>
                  <a:srgbClr val="1EB8D0"/>
                </a:solidFill>
                <a:latin typeface="Calibri" panose="020F0502020204030204" pitchFamily="34" charset="0"/>
              </a:rPr>
              <a:t>Io</a:t>
            </a:r>
            <a:r>
              <a:rPr lang="en-US" sz="1600" b="1" i="1" dirty="0">
                <a:solidFill>
                  <a:srgbClr val="111C22"/>
                </a:solidFill>
                <a:latin typeface="Calibri" panose="020F0502020204030204" pitchFamily="34" charset="0"/>
              </a:rPr>
              <a:t>ns </a:t>
            </a:r>
            <a:r>
              <a:rPr lang="en-US" sz="1600" b="1" i="1" dirty="0">
                <a:solidFill>
                  <a:srgbClr val="1EB8D0"/>
                </a:solidFill>
                <a:latin typeface="Calibri" panose="020F0502020204030204" pitchFamily="34" charset="0"/>
              </a:rPr>
              <a:t>C</a:t>
            </a:r>
            <a:r>
              <a:rPr lang="en-US" sz="1600" b="1" i="1" dirty="0">
                <a:solidFill>
                  <a:srgbClr val="111C22"/>
                </a:solidFill>
                <a:latin typeface="Calibri" panose="020F0502020204030204" pitchFamily="34" charset="0"/>
              </a:rPr>
              <a:t>ooled with </a:t>
            </a:r>
            <a:r>
              <a:rPr lang="en-US" sz="1600" b="1" i="1" dirty="0">
                <a:solidFill>
                  <a:srgbClr val="1EB8D0"/>
                </a:solidFill>
                <a:latin typeface="Calibri" panose="020F0502020204030204" pitchFamily="34" charset="0"/>
              </a:rPr>
              <a:t>He</a:t>
            </a:r>
            <a:r>
              <a:rPr lang="en-US" sz="1600" b="1" i="1" dirty="0">
                <a:solidFill>
                  <a:srgbClr val="111C22"/>
                </a:solidFill>
                <a:latin typeface="Calibri" panose="020F0502020204030204" pitchFamily="34" charset="0"/>
              </a:rPr>
              <a:t>lium</a:t>
            </a:r>
            <a:endParaRPr lang="en-US" sz="1600" i="1" dirty="0">
              <a:solidFill>
                <a:srgbClr val="111C22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1AA517-C7FE-2C4D-2719-75273385AD7B}"/>
              </a:ext>
            </a:extLst>
          </p:cNvPr>
          <p:cNvSpPr txBox="1"/>
          <p:nvPr/>
        </p:nvSpPr>
        <p:spPr>
          <a:xfrm>
            <a:off x="8843081" y="2020248"/>
            <a:ext cx="27393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11C22"/>
                </a:solidFill>
                <a:latin typeface="Century Gothic" panose="020B050202020202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BRIoC</a:t>
            </a:r>
            <a:r>
              <a:rPr lang="en-US" sz="4400" b="1" dirty="0">
                <a:solidFill>
                  <a:srgbClr val="1EB8D0"/>
                </a:solidFill>
                <a:latin typeface="Century Gothic" panose="020B050202020202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He</a:t>
            </a:r>
            <a:endParaRPr lang="en-US" sz="4400" dirty="0">
              <a:solidFill>
                <a:srgbClr val="1EB8D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2368F3-760F-B6BB-58D3-DCE80D793BB2}"/>
              </a:ext>
            </a:extLst>
          </p:cNvPr>
          <p:cNvSpPr txBox="1"/>
          <p:nvPr/>
        </p:nvSpPr>
        <p:spPr>
          <a:xfrm>
            <a:off x="8217696" y="803171"/>
            <a:ext cx="4956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>
                <a:solidFill>
                  <a:srgbClr val="111C22"/>
                </a:solidFill>
              </a:rPr>
              <a:t>(</a:t>
            </a:r>
            <a:endParaRPr lang="en-US" sz="8000" dirty="0">
              <a:solidFill>
                <a:srgbClr val="111C2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BFF0BE-86A4-E517-EB07-685F4A017461}"/>
              </a:ext>
            </a:extLst>
          </p:cNvPr>
          <p:cNvSpPr txBox="1"/>
          <p:nvPr/>
        </p:nvSpPr>
        <p:spPr>
          <a:xfrm>
            <a:off x="8453922" y="1905318"/>
            <a:ext cx="4956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>
                <a:solidFill>
                  <a:srgbClr val="111C22"/>
                </a:solidFill>
              </a:rPr>
              <a:t>(</a:t>
            </a:r>
            <a:endParaRPr lang="en-US" sz="8000" dirty="0">
              <a:solidFill>
                <a:srgbClr val="111C2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DFBE87-C10A-DF01-B90A-2F4867F969FA}"/>
              </a:ext>
            </a:extLst>
          </p:cNvPr>
          <p:cNvSpPr txBox="1"/>
          <p:nvPr/>
        </p:nvSpPr>
        <p:spPr>
          <a:xfrm>
            <a:off x="11507172" y="1905318"/>
            <a:ext cx="4956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>
                <a:solidFill>
                  <a:srgbClr val="111C22"/>
                </a:solidFill>
              </a:rPr>
              <a:t>)</a:t>
            </a:r>
            <a:endParaRPr lang="en-US" sz="8000" dirty="0">
              <a:solidFill>
                <a:srgbClr val="111C2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0E4041-168E-0D54-F3DB-49735E40C53C}"/>
              </a:ext>
            </a:extLst>
          </p:cNvPr>
          <p:cNvSpPr txBox="1"/>
          <p:nvPr/>
        </p:nvSpPr>
        <p:spPr>
          <a:xfrm>
            <a:off x="11734799" y="803171"/>
            <a:ext cx="4956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>
                <a:solidFill>
                  <a:srgbClr val="111C22"/>
                </a:solidFill>
              </a:rPr>
              <a:t>)</a:t>
            </a:r>
            <a:endParaRPr lang="en-US" sz="8000" dirty="0">
              <a:solidFill>
                <a:srgbClr val="111C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BeamLines DESIR">
            <a:extLst>
              <a:ext uri="{FF2B5EF4-FFF2-40B4-BE49-F238E27FC236}">
                <a16:creationId xmlns:a16="http://schemas.microsoft.com/office/drawing/2014/main" id="{8BBE53FD-D82D-420B-B0DC-042AADDC58DC}"/>
              </a:ext>
            </a:extLst>
          </p:cNvPr>
          <p:cNvGrpSpPr/>
          <p:nvPr/>
        </p:nvGrpSpPr>
        <p:grpSpPr>
          <a:xfrm>
            <a:off x="1505301" y="2317633"/>
            <a:ext cx="9181398" cy="4194934"/>
            <a:chOff x="840773" y="1125014"/>
            <a:chExt cx="10450567" cy="4774811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8073D97-699D-42BF-8B41-61D1C92CA78E}"/>
                </a:ext>
              </a:extLst>
            </p:cNvPr>
            <p:cNvGrpSpPr/>
            <p:nvPr/>
          </p:nvGrpSpPr>
          <p:grpSpPr>
            <a:xfrm>
              <a:off x="840773" y="1125014"/>
              <a:ext cx="10450567" cy="4234275"/>
              <a:chOff x="0" y="635376"/>
              <a:chExt cx="12100703" cy="5254323"/>
            </a:xfrm>
          </p:grpSpPr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59457391-5121-4D79-9F49-FAC906916F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90"/>
              <a:stretch/>
            </p:blipFill>
            <p:spPr>
              <a:xfrm>
                <a:off x="0" y="635376"/>
                <a:ext cx="11376897" cy="5254323"/>
              </a:xfrm>
              <a:prstGeom prst="rect">
                <a:avLst/>
              </a:prstGeom>
            </p:spPr>
          </p:pic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6B44BF53-F0D8-4547-8F30-0854EC05F638}"/>
                  </a:ext>
                </a:extLst>
              </p:cNvPr>
              <p:cNvGrpSpPr/>
              <p:nvPr/>
            </p:nvGrpSpPr>
            <p:grpSpPr>
              <a:xfrm>
                <a:off x="7709037" y="2350881"/>
                <a:ext cx="3973540" cy="1774024"/>
                <a:chOff x="7731557" y="2408174"/>
                <a:chExt cx="4096431" cy="1828894"/>
              </a:xfrm>
            </p:grpSpPr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9F6FBA74-ACD1-4C85-A309-8F158F56DD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458" b="-1"/>
                <a:stretch/>
              </p:blipFill>
              <p:spPr>
                <a:xfrm>
                  <a:off x="7731557" y="3715638"/>
                  <a:ext cx="476274" cy="219021"/>
                </a:xfrm>
                <a:prstGeom prst="rect">
                  <a:avLst/>
                </a:prstGeom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47641507-605D-4F1C-94BE-0B96EB9DA5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76550" y="2408174"/>
                  <a:ext cx="3651438" cy="1828894"/>
                </a:xfrm>
                <a:prstGeom prst="rect">
                  <a:avLst/>
                </a:prstGeom>
              </p:spPr>
            </p:pic>
          </p:grpSp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68EF4FD5-3650-43A9-8727-49C273C02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7200000">
                <a:off x="10048354" y="3882204"/>
                <a:ext cx="1079345" cy="1257120"/>
              </a:xfrm>
              <a:prstGeom prst="rect">
                <a:avLst/>
              </a:prstGeom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528016E7-C7F8-4278-A311-C161C3455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98666" y="3496635"/>
                <a:ext cx="502037" cy="432791"/>
              </a:xfrm>
              <a:prstGeom prst="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E68E812D-F986-4A6A-AEE4-5C566CAA9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58733" y="3831575"/>
                <a:ext cx="877597" cy="1269592"/>
              </a:xfrm>
              <a:prstGeom prst="rect">
                <a:avLst/>
              </a:prstGeom>
            </p:spPr>
          </p:pic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D61CE73-6C4B-4593-8B32-3ADA24D22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1776" y="4286810"/>
              <a:ext cx="433576" cy="348771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831519B-D6A3-4D73-AADA-67F1D8F8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480000">
              <a:off x="6187460" y="4549455"/>
              <a:ext cx="404574" cy="37377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4067841-E85C-4CB6-9E5F-ABBDCBD06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480000">
              <a:off x="10120463" y="4540523"/>
              <a:ext cx="404574" cy="373773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3709B36D-FFB7-472E-BCF9-F3E4BA83F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000000">
              <a:off x="8286873" y="3552120"/>
              <a:ext cx="399738" cy="234770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2C4824E-7C87-463A-94EC-105364E0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000000">
              <a:off x="9193165" y="2296038"/>
              <a:ext cx="404574" cy="37377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8621931-C367-44E3-83C3-D140BADA1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480000">
              <a:off x="7108784" y="4549455"/>
              <a:ext cx="404574" cy="373773"/>
            </a:xfrm>
            <a:prstGeom prst="rect">
              <a:avLst/>
            </a:prstGeom>
          </p:spPr>
        </p:pic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64DBB166-A603-4F64-8FF3-BCDE0D414279}"/>
              </a:ext>
            </a:extLst>
          </p:cNvPr>
          <p:cNvSpPr txBox="1"/>
          <p:nvPr/>
        </p:nvSpPr>
        <p:spPr>
          <a:xfrm>
            <a:off x="101600" y="88815"/>
            <a:ext cx="70628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Bunching Radioactive Ions To…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D442658-C270-42F1-926C-9E6D4C2253A1}"/>
              </a:ext>
            </a:extLst>
          </p:cNvPr>
          <p:cNvSpPr txBox="1"/>
          <p:nvPr/>
        </p:nvSpPr>
        <p:spPr>
          <a:xfrm>
            <a:off x="1281519" y="3810870"/>
            <a:ext cx="1006429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300" b="1" dirty="0">
                <a:solidFill>
                  <a:srgbClr val="1EB8D0"/>
                </a:solidFill>
              </a:rPr>
              <a:t>RFQCB</a:t>
            </a:r>
          </a:p>
        </p:txBody>
      </p:sp>
      <p:cxnSp>
        <p:nvCxnSpPr>
          <p:cNvPr id="59" name="trajPIPERADE">
            <a:extLst>
              <a:ext uri="{FF2B5EF4-FFF2-40B4-BE49-F238E27FC236}">
                <a16:creationId xmlns:a16="http://schemas.microsoft.com/office/drawing/2014/main" id="{E5A43145-2CD5-4FC6-AF29-3D7557B04BDF}"/>
              </a:ext>
            </a:extLst>
          </p:cNvPr>
          <p:cNvCxnSpPr>
            <a:stCxn id="45" idx="4"/>
          </p:cNvCxnSpPr>
          <p:nvPr/>
        </p:nvCxnSpPr>
        <p:spPr>
          <a:xfrm>
            <a:off x="2060687" y="4500348"/>
            <a:ext cx="987313" cy="752312"/>
          </a:xfrm>
          <a:prstGeom prst="bentConnector3">
            <a:avLst/>
          </a:pr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7" name="TrajPOToFE">
            <a:extLst>
              <a:ext uri="{FF2B5EF4-FFF2-40B4-BE49-F238E27FC236}">
                <a16:creationId xmlns:a16="http://schemas.microsoft.com/office/drawing/2014/main" id="{02D51BE8-1D73-4C61-A36F-C6516189AFCE}"/>
              </a:ext>
            </a:extLst>
          </p:cNvPr>
          <p:cNvSpPr/>
          <p:nvPr/>
        </p:nvSpPr>
        <p:spPr>
          <a:xfrm>
            <a:off x="2072640" y="4495800"/>
            <a:ext cx="492760" cy="767080"/>
          </a:xfrm>
          <a:custGeom>
            <a:avLst/>
            <a:gdLst>
              <a:gd name="connsiteX0" fmla="*/ 0 w 492760"/>
              <a:gd name="connsiteY0" fmla="*/ 0 h 767080"/>
              <a:gd name="connsiteX1" fmla="*/ 0 w 492760"/>
              <a:gd name="connsiteY1" fmla="*/ 0 h 767080"/>
              <a:gd name="connsiteX2" fmla="*/ 71120 w 492760"/>
              <a:gd name="connsiteY2" fmla="*/ 5080 h 767080"/>
              <a:gd name="connsiteX3" fmla="*/ 492760 w 492760"/>
              <a:gd name="connsiteY3" fmla="*/ 0 h 767080"/>
              <a:gd name="connsiteX4" fmla="*/ 487680 w 492760"/>
              <a:gd name="connsiteY4" fmla="*/ 767080 h 767080"/>
              <a:gd name="connsiteX5" fmla="*/ 101600 w 492760"/>
              <a:gd name="connsiteY5" fmla="*/ 762000 h 767080"/>
              <a:gd name="connsiteX6" fmla="*/ 101600 w 492760"/>
              <a:gd name="connsiteY6" fmla="*/ 762000 h 76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760" h="767080">
                <a:moveTo>
                  <a:pt x="0" y="0"/>
                </a:moveTo>
                <a:lnTo>
                  <a:pt x="0" y="0"/>
                </a:lnTo>
                <a:lnTo>
                  <a:pt x="71120" y="5080"/>
                </a:lnTo>
                <a:lnTo>
                  <a:pt x="492760" y="0"/>
                </a:lnTo>
                <a:cubicBezTo>
                  <a:pt x="491067" y="255693"/>
                  <a:pt x="489373" y="511387"/>
                  <a:pt x="487680" y="767080"/>
                </a:cubicBezTo>
                <a:lnTo>
                  <a:pt x="101600" y="762000"/>
                </a:lnTo>
                <a:lnTo>
                  <a:pt x="101600" y="762000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trajLASAGN">
            <a:extLst>
              <a:ext uri="{FF2B5EF4-FFF2-40B4-BE49-F238E27FC236}">
                <a16:creationId xmlns:a16="http://schemas.microsoft.com/office/drawing/2014/main" id="{FA6F2913-2BA4-4BCB-9DC3-7D9172BC2047}"/>
              </a:ext>
            </a:extLst>
          </p:cNvPr>
          <p:cNvSpPr/>
          <p:nvPr/>
        </p:nvSpPr>
        <p:spPr>
          <a:xfrm>
            <a:off x="2072640" y="3698240"/>
            <a:ext cx="3799840" cy="782320"/>
          </a:xfrm>
          <a:custGeom>
            <a:avLst/>
            <a:gdLst>
              <a:gd name="connsiteX0" fmla="*/ 0 w 3799840"/>
              <a:gd name="connsiteY0" fmla="*/ 782320 h 782320"/>
              <a:gd name="connsiteX1" fmla="*/ 2936240 w 3799840"/>
              <a:gd name="connsiteY1" fmla="*/ 782320 h 782320"/>
              <a:gd name="connsiteX2" fmla="*/ 3423920 w 3799840"/>
              <a:gd name="connsiteY2" fmla="*/ 0 h 782320"/>
              <a:gd name="connsiteX3" fmla="*/ 3799840 w 3799840"/>
              <a:gd name="connsiteY3" fmla="*/ 20320 h 78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9840" h="782320">
                <a:moveTo>
                  <a:pt x="0" y="782320"/>
                </a:moveTo>
                <a:lnTo>
                  <a:pt x="2936240" y="782320"/>
                </a:lnTo>
                <a:lnTo>
                  <a:pt x="3423920" y="0"/>
                </a:lnTo>
                <a:lnTo>
                  <a:pt x="3799840" y="20320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trajMLLTRAP">
            <a:extLst>
              <a:ext uri="{FF2B5EF4-FFF2-40B4-BE49-F238E27FC236}">
                <a16:creationId xmlns:a16="http://schemas.microsoft.com/office/drawing/2014/main" id="{C15EE529-BBCE-4B0D-A2FA-1FD0893EBDE8}"/>
              </a:ext>
            </a:extLst>
          </p:cNvPr>
          <p:cNvSpPr/>
          <p:nvPr/>
        </p:nvSpPr>
        <p:spPr>
          <a:xfrm>
            <a:off x="2095018" y="4478097"/>
            <a:ext cx="6433286" cy="1493134"/>
          </a:xfrm>
          <a:custGeom>
            <a:avLst/>
            <a:gdLst>
              <a:gd name="connsiteX0" fmla="*/ 0 w 6389225"/>
              <a:gd name="connsiteY0" fmla="*/ 0 h 1493134"/>
              <a:gd name="connsiteX1" fmla="*/ 5544273 w 6389225"/>
              <a:gd name="connsiteY1" fmla="*/ 46299 h 1493134"/>
              <a:gd name="connsiteX2" fmla="*/ 6389225 w 6389225"/>
              <a:gd name="connsiteY2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89225" h="1493134">
                <a:moveTo>
                  <a:pt x="0" y="0"/>
                </a:moveTo>
                <a:lnTo>
                  <a:pt x="5544273" y="46299"/>
                </a:lnTo>
                <a:lnTo>
                  <a:pt x="6389225" y="1493134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trajNA2STARS">
            <a:extLst>
              <a:ext uri="{FF2B5EF4-FFF2-40B4-BE49-F238E27FC236}">
                <a16:creationId xmlns:a16="http://schemas.microsoft.com/office/drawing/2014/main" id="{D403FE66-CBFF-49C1-B7A9-4A5B8406DBC4}"/>
              </a:ext>
            </a:extLst>
          </p:cNvPr>
          <p:cNvSpPr/>
          <p:nvPr/>
        </p:nvSpPr>
        <p:spPr>
          <a:xfrm>
            <a:off x="2071868" y="4490977"/>
            <a:ext cx="4259484" cy="949124"/>
          </a:xfrm>
          <a:custGeom>
            <a:avLst/>
            <a:gdLst>
              <a:gd name="connsiteX0" fmla="*/ 0 w 4259484"/>
              <a:gd name="connsiteY0" fmla="*/ 0 h 949124"/>
              <a:gd name="connsiteX1" fmla="*/ 3680750 w 4259484"/>
              <a:gd name="connsiteY1" fmla="*/ 0 h 949124"/>
              <a:gd name="connsiteX2" fmla="*/ 4259484 w 4259484"/>
              <a:gd name="connsiteY2" fmla="*/ 949124 h 94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9484" h="949124">
                <a:moveTo>
                  <a:pt x="0" y="0"/>
                </a:moveTo>
                <a:lnTo>
                  <a:pt x="3680750" y="0"/>
                </a:lnTo>
                <a:lnTo>
                  <a:pt x="4259484" y="949124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trajHINA">
            <a:extLst>
              <a:ext uri="{FF2B5EF4-FFF2-40B4-BE49-F238E27FC236}">
                <a16:creationId xmlns:a16="http://schemas.microsoft.com/office/drawing/2014/main" id="{D88B438D-3964-42D9-8132-3591337470B0}"/>
              </a:ext>
            </a:extLst>
          </p:cNvPr>
          <p:cNvSpPr/>
          <p:nvPr/>
        </p:nvSpPr>
        <p:spPr>
          <a:xfrm>
            <a:off x="2083443" y="3923818"/>
            <a:ext cx="497711" cy="567159"/>
          </a:xfrm>
          <a:custGeom>
            <a:avLst/>
            <a:gdLst>
              <a:gd name="connsiteX0" fmla="*/ 0 w 497711"/>
              <a:gd name="connsiteY0" fmla="*/ 567159 h 567159"/>
              <a:gd name="connsiteX1" fmla="*/ 497711 w 497711"/>
              <a:gd name="connsiteY1" fmla="*/ 567159 h 567159"/>
              <a:gd name="connsiteX2" fmla="*/ 497711 w 497711"/>
              <a:gd name="connsiteY2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711" h="567159">
                <a:moveTo>
                  <a:pt x="0" y="567159"/>
                </a:moveTo>
                <a:lnTo>
                  <a:pt x="497711" y="567159"/>
                </a:lnTo>
                <a:lnTo>
                  <a:pt x="497711" y="0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jMORA">
            <a:extLst>
              <a:ext uri="{FF2B5EF4-FFF2-40B4-BE49-F238E27FC236}">
                <a16:creationId xmlns:a16="http://schemas.microsoft.com/office/drawing/2014/main" id="{60D51BD0-EEE0-4BEC-8DDF-9A0973D0E8F2}"/>
              </a:ext>
            </a:extLst>
          </p:cNvPr>
          <p:cNvSpPr/>
          <p:nvPr/>
        </p:nvSpPr>
        <p:spPr>
          <a:xfrm>
            <a:off x="2077929" y="3431161"/>
            <a:ext cx="1987296" cy="1054608"/>
          </a:xfrm>
          <a:custGeom>
            <a:avLst/>
            <a:gdLst>
              <a:gd name="connsiteX0" fmla="*/ 0 w 1987296"/>
              <a:gd name="connsiteY0" fmla="*/ 1054608 h 1054608"/>
              <a:gd name="connsiteX1" fmla="*/ 1328928 w 1987296"/>
              <a:gd name="connsiteY1" fmla="*/ 1042416 h 1054608"/>
              <a:gd name="connsiteX2" fmla="*/ 1987296 w 1987296"/>
              <a:gd name="connsiteY2" fmla="*/ 0 h 105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7296" h="1054608">
                <a:moveTo>
                  <a:pt x="0" y="1054608"/>
                </a:moveTo>
                <a:lnTo>
                  <a:pt x="1328928" y="1042416"/>
                </a:lnTo>
                <a:lnTo>
                  <a:pt x="1987296" y="0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23">
            <a:extLst>
              <a:ext uri="{FF2B5EF4-FFF2-40B4-BE49-F238E27FC236}">
                <a16:creationId xmlns:a16="http://schemas.microsoft.com/office/drawing/2014/main" id="{9E7FE4CA-9252-4B98-9984-E0D658F1B300}"/>
              </a:ext>
            </a:extLst>
          </p:cNvPr>
          <p:cNvSpPr/>
          <p:nvPr/>
        </p:nvSpPr>
        <p:spPr>
          <a:xfrm rot="16200000">
            <a:off x="1572158" y="4224395"/>
            <a:ext cx="425152" cy="551906"/>
          </a:xfrm>
          <a:prstGeom prst="ellipse">
            <a:avLst/>
          </a:prstGeom>
          <a:noFill/>
          <a:ln w="28575">
            <a:solidFill>
              <a:srgbClr val="1EB8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4" name="LASAGN">
            <a:extLst>
              <a:ext uri="{FF2B5EF4-FFF2-40B4-BE49-F238E27FC236}">
                <a16:creationId xmlns:a16="http://schemas.microsoft.com/office/drawing/2014/main" id="{56A8BBE3-C49D-4F26-8FC3-0733838F69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47" y="1031065"/>
            <a:ext cx="2387845" cy="1241538"/>
          </a:xfrm>
          <a:prstGeom prst="rect">
            <a:avLst/>
          </a:prstGeom>
        </p:spPr>
      </p:pic>
      <p:pic>
        <p:nvPicPr>
          <p:cNvPr id="50" name="MORA">
            <a:extLst>
              <a:ext uri="{FF2B5EF4-FFF2-40B4-BE49-F238E27FC236}">
                <a16:creationId xmlns:a16="http://schemas.microsoft.com/office/drawing/2014/main" id="{5A78B087-ABD7-45B4-9C91-E32D221CBA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22" y="1021060"/>
            <a:ext cx="1817167" cy="1297160"/>
          </a:xfrm>
          <a:prstGeom prst="rect">
            <a:avLst/>
          </a:prstGeom>
        </p:spPr>
      </p:pic>
      <p:grpSp>
        <p:nvGrpSpPr>
          <p:cNvPr id="10" name="PO-ToF-E MR-TOF">
            <a:extLst>
              <a:ext uri="{FF2B5EF4-FFF2-40B4-BE49-F238E27FC236}">
                <a16:creationId xmlns:a16="http://schemas.microsoft.com/office/drawing/2014/main" id="{EEEF7859-6CD7-4EB1-B19C-BCBFA209E68C}"/>
              </a:ext>
            </a:extLst>
          </p:cNvPr>
          <p:cNvGrpSpPr/>
          <p:nvPr/>
        </p:nvGrpSpPr>
        <p:grpSpPr>
          <a:xfrm>
            <a:off x="6855730" y="1369809"/>
            <a:ext cx="2707478" cy="936698"/>
            <a:chOff x="6855730" y="1369809"/>
            <a:chExt cx="2707478" cy="936698"/>
          </a:xfrm>
        </p:grpSpPr>
        <p:sp>
          <p:nvSpPr>
            <p:cNvPr id="51" name="MR-ToF-MS">
              <a:extLst>
                <a:ext uri="{FF2B5EF4-FFF2-40B4-BE49-F238E27FC236}">
                  <a16:creationId xmlns:a16="http://schemas.microsoft.com/office/drawing/2014/main" id="{696E44DB-7285-4D2E-B459-A3BBC3189ABD}"/>
                </a:ext>
              </a:extLst>
            </p:cNvPr>
            <p:cNvSpPr txBox="1"/>
            <p:nvPr/>
          </p:nvSpPr>
          <p:spPr>
            <a:xfrm>
              <a:off x="6855730" y="1369809"/>
              <a:ext cx="26655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dirty="0">
                  <a:solidFill>
                    <a:srgbClr val="8800C8"/>
                  </a:solidFill>
                  <a:latin typeface="Arial Black" panose="020B0A04020102020204" pitchFamily="34" charset="0"/>
                </a:rPr>
                <a:t>MR-ToF-MS</a:t>
              </a:r>
            </a:p>
          </p:txBody>
        </p:sp>
        <p:sp>
          <p:nvSpPr>
            <p:cNvPr id="42" name="PO-ToF-E">
              <a:extLst>
                <a:ext uri="{FF2B5EF4-FFF2-40B4-BE49-F238E27FC236}">
                  <a16:creationId xmlns:a16="http://schemas.microsoft.com/office/drawing/2014/main" id="{D6B61E04-F7A9-462D-B8A3-791AD20A540D}"/>
                </a:ext>
              </a:extLst>
            </p:cNvPr>
            <p:cNvSpPr txBox="1"/>
            <p:nvPr/>
          </p:nvSpPr>
          <p:spPr>
            <a:xfrm>
              <a:off x="7354526" y="1721732"/>
              <a:ext cx="22086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8800C8">
                      <a:alpha val="5000"/>
                    </a:srgbClr>
                  </a:solidFill>
                  <a:latin typeface="Arial Black" panose="020B0A04020102020204" pitchFamily="34" charset="0"/>
                </a:rPr>
                <a:t>PO-ToF-E</a:t>
              </a:r>
            </a:p>
          </p:txBody>
        </p:sp>
      </p:grpSp>
      <p:pic>
        <p:nvPicPr>
          <p:cNvPr id="55" name="MLLTRAP">
            <a:extLst>
              <a:ext uri="{FF2B5EF4-FFF2-40B4-BE49-F238E27FC236}">
                <a16:creationId xmlns:a16="http://schemas.microsoft.com/office/drawing/2014/main" id="{742C685E-A156-4E01-A9B8-964C21D3D3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9595" y="1362865"/>
            <a:ext cx="1885950" cy="561975"/>
          </a:xfrm>
          <a:prstGeom prst="rect">
            <a:avLst/>
          </a:prstGeom>
        </p:spPr>
      </p:pic>
      <p:sp>
        <p:nvSpPr>
          <p:cNvPr id="56" name="NA2STARS">
            <a:extLst>
              <a:ext uri="{FF2B5EF4-FFF2-40B4-BE49-F238E27FC236}">
                <a16:creationId xmlns:a16="http://schemas.microsoft.com/office/drawing/2014/main" id="{00869E5C-A92F-4A9D-8184-4DB18FA7E31E}"/>
              </a:ext>
            </a:extLst>
          </p:cNvPr>
          <p:cNvSpPr/>
          <p:nvPr/>
        </p:nvSpPr>
        <p:spPr>
          <a:xfrm>
            <a:off x="7020334" y="1399753"/>
            <a:ext cx="2051011" cy="461665"/>
          </a:xfrm>
          <a:prstGeom prst="rect">
            <a:avLst/>
          </a:prstGeom>
          <a:ln w="127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Bell MT" panose="02020503060305020303" pitchFamily="18" charset="0"/>
              </a:rPr>
              <a:t>(NA)</a:t>
            </a:r>
            <a:r>
              <a:rPr lang="en-US" sz="2400" b="1" baseline="30000" dirty="0">
                <a:solidFill>
                  <a:srgbClr val="0000FF"/>
                </a:solidFill>
                <a:latin typeface="Bell MT" panose="02020503060305020303" pitchFamily="18" charset="0"/>
              </a:rPr>
              <a:t>2</a:t>
            </a:r>
            <a:r>
              <a:rPr lang="en-US" sz="2400" b="1" dirty="0">
                <a:solidFill>
                  <a:srgbClr val="0000FF"/>
                </a:solidFill>
                <a:latin typeface="Bell MT" panose="02020503060305020303" pitchFamily="18" charset="0"/>
              </a:rPr>
              <a:t>STARS </a:t>
            </a:r>
          </a:p>
        </p:txBody>
      </p:sp>
      <p:pic>
        <p:nvPicPr>
          <p:cNvPr id="57" name="HINA">
            <a:extLst>
              <a:ext uri="{FF2B5EF4-FFF2-40B4-BE49-F238E27FC236}">
                <a16:creationId xmlns:a16="http://schemas.microsoft.com/office/drawing/2014/main" id="{779F28F1-0A69-4BA9-99C0-0BE2C49813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9930" y="947947"/>
            <a:ext cx="1115158" cy="1381826"/>
          </a:xfrm>
          <a:prstGeom prst="rect">
            <a:avLst/>
          </a:prstGeom>
        </p:spPr>
      </p:pic>
      <p:pic>
        <p:nvPicPr>
          <p:cNvPr id="48" name="PIPERADE">
            <a:extLst>
              <a:ext uri="{FF2B5EF4-FFF2-40B4-BE49-F238E27FC236}">
                <a16:creationId xmlns:a16="http://schemas.microsoft.com/office/drawing/2014/main" id="{9AD10D1D-E384-493B-BC98-C33FE2D36C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73" y="1100753"/>
            <a:ext cx="2604735" cy="1249268"/>
          </a:xfrm>
          <a:prstGeom prst="rect">
            <a:avLst/>
          </a:prstGeom>
        </p:spPr>
      </p:pic>
      <p:pic>
        <p:nvPicPr>
          <p:cNvPr id="44" name="DESIR">
            <a:extLst>
              <a:ext uri="{FF2B5EF4-FFF2-40B4-BE49-F238E27FC236}">
                <a16:creationId xmlns:a16="http://schemas.microsoft.com/office/drawing/2014/main" id="{B02B4358-737D-4981-99DB-B326B0D8C15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3"/>
          <a:stretch/>
        </p:blipFill>
        <p:spPr>
          <a:xfrm>
            <a:off x="6890547" y="1145736"/>
            <a:ext cx="2324046" cy="9862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42CDD7-7D5F-4C9B-B5EB-9A9440F7AD4E}"/>
              </a:ext>
            </a:extLst>
          </p:cNvPr>
          <p:cNvSpPr txBox="1"/>
          <p:nvPr/>
        </p:nvSpPr>
        <p:spPr>
          <a:xfrm>
            <a:off x="0" y="6006328"/>
            <a:ext cx="508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111C22"/>
                </a:solidFill>
              </a:rPr>
              <a:t>* Non-exhaustive list. The exact location of each setup may change.</a:t>
            </a:r>
          </a:p>
          <a:p>
            <a:r>
              <a:rPr lang="en-US" sz="1400" i="1" dirty="0">
                <a:solidFill>
                  <a:srgbClr val="111C22"/>
                </a:solidFill>
              </a:rPr>
              <a:t>** The beam could also pass through PIPERADE, Laser Cooling, etc.</a:t>
            </a:r>
          </a:p>
        </p:txBody>
      </p:sp>
      <p:pic>
        <p:nvPicPr>
          <p:cNvPr id="47" name="BuRI-To">
            <a:extLst>
              <a:ext uri="{FF2B5EF4-FFF2-40B4-BE49-F238E27FC236}">
                <a16:creationId xmlns:a16="http://schemas.microsoft.com/office/drawing/2014/main" id="{B5D20FB0-2A73-408F-801A-67844BC5CE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00" y="1164741"/>
            <a:ext cx="4364478" cy="931688"/>
          </a:xfrm>
          <a:prstGeom prst="rect">
            <a:avLst/>
          </a:prstGeom>
        </p:spPr>
      </p:pic>
      <p:pic>
        <p:nvPicPr>
          <p:cNvPr id="11" name="Image 1">
            <a:extLst>
              <a:ext uri="{FF2B5EF4-FFF2-40B4-BE49-F238E27FC236}">
                <a16:creationId xmlns:a16="http://schemas.microsoft.com/office/drawing/2014/main" id="{6604E6EF-D340-9D05-8B61-5DB2145E63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699" y="104062"/>
            <a:ext cx="1470066" cy="7234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FAF1A5-4E6C-0267-CC48-BA63558FF599}"/>
              </a:ext>
            </a:extLst>
          </p:cNvPr>
          <p:cNvSpPr txBox="1"/>
          <p:nvPr/>
        </p:nvSpPr>
        <p:spPr>
          <a:xfrm>
            <a:off x="10619092" y="790227"/>
            <a:ext cx="1605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11C22"/>
                </a:solidFill>
                <a:latin typeface="Century Gothic" panose="020B050202020202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BRIOC</a:t>
            </a:r>
            <a:r>
              <a:rPr lang="en-US" sz="2400" b="1" dirty="0">
                <a:solidFill>
                  <a:srgbClr val="1EB8D0"/>
                </a:solidFill>
                <a:latin typeface="Century Gothic" panose="020B0502020202020204" pitchFamily="34" charset="0"/>
                <a:ea typeface="Calibri" panose="02000603000000000000" pitchFamily="2" charset="0"/>
                <a:cs typeface="Calibri" panose="020F0502020204030204" pitchFamily="34" charset="0"/>
              </a:rPr>
              <a:t>He</a:t>
            </a:r>
            <a:endParaRPr lang="en-US" sz="2400" dirty="0">
              <a:solidFill>
                <a:srgbClr val="1EB8D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5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xit" presetSubtype="4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2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7" grpId="1" animBg="1"/>
      <p:bldP spid="128" grpId="0" animBg="1"/>
      <p:bldP spid="128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7" grpId="0" animBg="1"/>
      <p:bldP spid="7" grpId="1" animBg="1"/>
      <p:bldP spid="56" grpId="0" animBg="1"/>
      <p:bldP spid="5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633CE528-D7AF-4C8B-BF3E-53D0C114B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815">
            <a:off x="7850557" y="2332577"/>
            <a:ext cx="4063779" cy="2418916"/>
          </a:xfrm>
          <a:prstGeom prst="rect">
            <a:avLst/>
          </a:prstGeom>
        </p:spPr>
      </p:pic>
      <p:sp>
        <p:nvSpPr>
          <p:cNvPr id="59" name="Triangle isocèle 58">
            <a:extLst>
              <a:ext uri="{FF2B5EF4-FFF2-40B4-BE49-F238E27FC236}">
                <a16:creationId xmlns:a16="http://schemas.microsoft.com/office/drawing/2014/main" id="{88779ABC-7AB1-4A00-8036-5B607540B00C}"/>
              </a:ext>
            </a:extLst>
          </p:cNvPr>
          <p:cNvSpPr/>
          <p:nvPr/>
        </p:nvSpPr>
        <p:spPr>
          <a:xfrm rot="5400000">
            <a:off x="801510" y="1826670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9A99C3E-C888-4E84-B564-D1AF7108F50E}"/>
              </a:ext>
            </a:extLst>
          </p:cNvPr>
          <p:cNvSpPr txBox="1"/>
          <p:nvPr/>
        </p:nvSpPr>
        <p:spPr>
          <a:xfrm>
            <a:off x="1228045" y="1727424"/>
            <a:ext cx="191956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RFQ: Paul Trap</a:t>
            </a:r>
          </a:p>
        </p:txBody>
      </p:sp>
      <p:sp>
        <p:nvSpPr>
          <p:cNvPr id="61" name="Triangle isocèle 60">
            <a:extLst>
              <a:ext uri="{FF2B5EF4-FFF2-40B4-BE49-F238E27FC236}">
                <a16:creationId xmlns:a16="http://schemas.microsoft.com/office/drawing/2014/main" id="{265456F0-5553-4561-9527-BBE46156FE9C}"/>
              </a:ext>
            </a:extLst>
          </p:cNvPr>
          <p:cNvSpPr/>
          <p:nvPr/>
        </p:nvSpPr>
        <p:spPr>
          <a:xfrm rot="5400000">
            <a:off x="801510" y="3156454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FA0E592F-D73D-405C-B085-7DF4C4BA0FDF}"/>
              </a:ext>
            </a:extLst>
          </p:cNvPr>
          <p:cNvSpPr txBox="1"/>
          <p:nvPr/>
        </p:nvSpPr>
        <p:spPr>
          <a:xfrm>
            <a:off x="1228045" y="3057208"/>
            <a:ext cx="601908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Transverse trapping with </a:t>
            </a:r>
            <a:r>
              <a:rPr lang="en-US" sz="2300" b="1" dirty="0">
                <a:solidFill>
                  <a:srgbClr val="1EB8D0"/>
                </a:solidFill>
              </a:rPr>
              <a:t>4</a:t>
            </a:r>
            <a:r>
              <a:rPr lang="en-US" sz="2300" dirty="0"/>
              <a:t> unsegmented </a:t>
            </a:r>
            <a:r>
              <a:rPr lang="en-US" sz="2300" b="1" dirty="0">
                <a:solidFill>
                  <a:srgbClr val="1EB8D0"/>
                </a:solidFill>
              </a:rPr>
              <a:t>RF rods</a:t>
            </a:r>
          </a:p>
        </p:txBody>
      </p:sp>
      <p:sp>
        <p:nvSpPr>
          <p:cNvPr id="25" name="Croix 24">
            <a:extLst>
              <a:ext uri="{FF2B5EF4-FFF2-40B4-BE49-F238E27FC236}">
                <a16:creationId xmlns:a16="http://schemas.microsoft.com/office/drawing/2014/main" id="{53C0D08F-BE87-4739-BB3A-8FAE0EE0FC69}"/>
              </a:ext>
            </a:extLst>
          </p:cNvPr>
          <p:cNvSpPr/>
          <p:nvPr/>
        </p:nvSpPr>
        <p:spPr>
          <a:xfrm>
            <a:off x="9766109" y="2405824"/>
            <a:ext cx="446276" cy="446276"/>
          </a:xfrm>
          <a:prstGeom prst="plus">
            <a:avLst>
              <a:gd name="adj" fmla="val 42476"/>
            </a:avLst>
          </a:prstGeom>
          <a:solidFill>
            <a:srgbClr val="1EB8D0"/>
          </a:solidFill>
          <a:ln w="12700"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6" name="Triangle isocèle 65">
            <a:extLst>
              <a:ext uri="{FF2B5EF4-FFF2-40B4-BE49-F238E27FC236}">
                <a16:creationId xmlns:a16="http://schemas.microsoft.com/office/drawing/2014/main" id="{339437D6-F256-4EAC-91BC-BBE215CEC184}"/>
              </a:ext>
            </a:extLst>
          </p:cNvPr>
          <p:cNvSpPr/>
          <p:nvPr/>
        </p:nvSpPr>
        <p:spPr>
          <a:xfrm rot="5400000">
            <a:off x="801510" y="3820615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4A06B09B-420C-47D1-BF8D-65CA433843F7}"/>
              </a:ext>
            </a:extLst>
          </p:cNvPr>
          <p:cNvSpPr txBox="1"/>
          <p:nvPr/>
        </p:nvSpPr>
        <p:spPr>
          <a:xfrm>
            <a:off x="1228045" y="3721369"/>
            <a:ext cx="68977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Longitudinal trapping with </a:t>
            </a:r>
            <a:r>
              <a:rPr lang="en-US" sz="2300" b="1" dirty="0">
                <a:solidFill>
                  <a:srgbClr val="1EB8D0"/>
                </a:solidFill>
              </a:rPr>
              <a:t>25</a:t>
            </a:r>
            <a:r>
              <a:rPr lang="en-US" sz="2300" dirty="0"/>
              <a:t> independent </a:t>
            </a:r>
            <a:r>
              <a:rPr lang="en-US" sz="2300" b="1" dirty="0">
                <a:solidFill>
                  <a:srgbClr val="1EB8D0"/>
                </a:solidFill>
              </a:rPr>
              <a:t>DC segments</a:t>
            </a:r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425BF179-C4FF-477A-8D0F-E10BD83457FD}"/>
              </a:ext>
            </a:extLst>
          </p:cNvPr>
          <p:cNvGrpSpPr/>
          <p:nvPr/>
        </p:nvGrpSpPr>
        <p:grpSpPr>
          <a:xfrm>
            <a:off x="6688297" y="236345"/>
            <a:ext cx="5317756" cy="2392617"/>
            <a:chOff x="6534312" y="640148"/>
            <a:chExt cx="5317756" cy="2392617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F04AE3D-017C-4085-A8DB-226113C0CE5D}"/>
                </a:ext>
              </a:extLst>
            </p:cNvPr>
            <p:cNvGrpSpPr/>
            <p:nvPr/>
          </p:nvGrpSpPr>
          <p:grpSpPr>
            <a:xfrm>
              <a:off x="7962114" y="1174472"/>
              <a:ext cx="3889954" cy="1858293"/>
              <a:chOff x="7962114" y="1760220"/>
              <a:chExt cx="3889954" cy="1858293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CACC49F0-6658-45FC-9487-69A84B24554E}"/>
                  </a:ext>
                </a:extLst>
              </p:cNvPr>
              <p:cNvGrpSpPr/>
              <p:nvPr/>
            </p:nvGrpSpPr>
            <p:grpSpPr>
              <a:xfrm>
                <a:off x="7962114" y="1792879"/>
                <a:ext cx="3889954" cy="1825634"/>
                <a:chOff x="829853" y="2301786"/>
                <a:chExt cx="5382362" cy="2526051"/>
              </a:xfrm>
            </p:grpSpPr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9F31018E-093D-40D9-A194-998435D429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9853" y="2301786"/>
                  <a:ext cx="5382362" cy="2526051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ZoneTexte 41">
                      <a:extLst>
                        <a:ext uri="{FF2B5EF4-FFF2-40B4-BE49-F238E27FC236}">
                          <a16:creationId xmlns:a16="http://schemas.microsoft.com/office/drawing/2014/main" id="{0FB821BE-4904-4314-9564-67C064AEB5DA}"/>
                        </a:ext>
                      </a:extLst>
                    </p:cNvPr>
                    <p:cNvSpPr txBox="1"/>
                    <p:nvPr/>
                  </p:nvSpPr>
                  <p:spPr>
                    <a:xfrm rot="1146744">
                      <a:off x="2845897" y="2504111"/>
                      <a:ext cx="1820833" cy="5110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1EB8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</m:oMath>
                      </a14:m>
                      <a:r>
                        <a:rPr lang="fr-FR" dirty="0">
                          <a:solidFill>
                            <a:srgbClr val="1EB8D0"/>
                          </a:solidFill>
                        </a:rPr>
                        <a:t> 800 mm</a:t>
                      </a:r>
                    </a:p>
                  </p:txBody>
                </p:sp>
              </mc:Choice>
              <mc:Fallback xmlns="">
                <p:sp>
                  <p:nvSpPr>
                    <p:cNvPr id="42" name="ZoneTexte 41">
                      <a:extLst>
                        <a:ext uri="{FF2B5EF4-FFF2-40B4-BE49-F238E27FC236}">
                          <a16:creationId xmlns:a16="http://schemas.microsoft.com/office/drawing/2014/main" id="{0FB821BE-4904-4314-9564-67C064AEB5D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146744">
                      <a:off x="2845897" y="2504111"/>
                      <a:ext cx="1820833" cy="51102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100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346631B3-0DD5-4229-9B07-1CB3697341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6600" y="1760220"/>
                <a:ext cx="3403600" cy="1247140"/>
              </a:xfrm>
              <a:prstGeom prst="straightConnector1">
                <a:avLst/>
              </a:prstGeom>
              <a:ln w="28575">
                <a:solidFill>
                  <a:srgbClr val="1EB8D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Flèche : droite 70">
              <a:extLst>
                <a:ext uri="{FF2B5EF4-FFF2-40B4-BE49-F238E27FC236}">
                  <a16:creationId xmlns:a16="http://schemas.microsoft.com/office/drawing/2014/main" id="{7B081FB7-20A8-4CD3-8E52-79321E1AB6C0}"/>
                </a:ext>
              </a:extLst>
            </p:cNvPr>
            <p:cNvSpPr/>
            <p:nvPr/>
          </p:nvSpPr>
          <p:spPr>
            <a:xfrm rot="21092071">
              <a:off x="6534312" y="1033919"/>
              <a:ext cx="1813881" cy="248448"/>
            </a:xfrm>
            <a:prstGeom prst="rightArrow">
              <a:avLst>
                <a:gd name="adj1" fmla="val 44563"/>
                <a:gd name="adj2" fmla="val 127606"/>
              </a:avLst>
            </a:prstGeom>
            <a:solidFill>
              <a:srgbClr val="111C22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F09F210C-5991-4376-B745-38869502DA9F}"/>
                </a:ext>
              </a:extLst>
            </p:cNvPr>
            <p:cNvSpPr txBox="1"/>
            <p:nvPr/>
          </p:nvSpPr>
          <p:spPr>
            <a:xfrm rot="21230590">
              <a:off x="6986970" y="640148"/>
              <a:ext cx="800219" cy="523220"/>
            </a:xfrm>
            <a:prstGeom prst="rect">
              <a:avLst/>
            </a:prstGeom>
            <a:noFill/>
            <a:scene3d>
              <a:camera prst="isometricLeftDown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111C22"/>
                  </a:solidFill>
                </a:rPr>
                <a:t>ions</a:t>
              </a:r>
            </a:p>
          </p:txBody>
        </p:sp>
      </p:grpSp>
      <p:sp>
        <p:nvSpPr>
          <p:cNvPr id="90" name="Triangle isocèle 89">
            <a:extLst>
              <a:ext uri="{FF2B5EF4-FFF2-40B4-BE49-F238E27FC236}">
                <a16:creationId xmlns:a16="http://schemas.microsoft.com/office/drawing/2014/main" id="{BE6BBBCF-7728-41F0-9D55-712F718AF4F2}"/>
              </a:ext>
            </a:extLst>
          </p:cNvPr>
          <p:cNvSpPr/>
          <p:nvPr/>
        </p:nvSpPr>
        <p:spPr>
          <a:xfrm rot="5400000">
            <a:off x="801510" y="2461033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3449C996-3181-424B-92B1-3522013083A8}"/>
              </a:ext>
            </a:extLst>
          </p:cNvPr>
          <p:cNvSpPr txBox="1"/>
          <p:nvPr/>
        </p:nvSpPr>
        <p:spPr>
          <a:xfrm>
            <a:off x="1228045" y="2361787"/>
            <a:ext cx="65077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Mechanical design based on </a:t>
            </a:r>
            <a:r>
              <a:rPr lang="en-US" sz="2300" b="1" dirty="0"/>
              <a:t>ISCOOL</a:t>
            </a:r>
            <a:r>
              <a:rPr lang="en-US" sz="2300" dirty="0"/>
              <a:t> (ISOLDE RFQCB)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6B64565-7542-4FC3-8627-EFDC916A358A}"/>
              </a:ext>
            </a:extLst>
          </p:cNvPr>
          <p:cNvGrpSpPr/>
          <p:nvPr/>
        </p:nvGrpSpPr>
        <p:grpSpPr>
          <a:xfrm>
            <a:off x="4075246" y="4388026"/>
            <a:ext cx="2732905" cy="1972019"/>
            <a:chOff x="3526778" y="4432325"/>
            <a:chExt cx="2732905" cy="1972019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043DACCE-A38B-4D70-87DF-0E8EBB861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26778" y="4432325"/>
              <a:ext cx="2275791" cy="1972019"/>
            </a:xfrm>
            <a:prstGeom prst="rect">
              <a:avLst/>
            </a:prstGeom>
          </p:spPr>
        </p:pic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50EBCC05-365F-4269-9C19-7AAABEAE3A07}"/>
                </a:ext>
              </a:extLst>
            </p:cNvPr>
            <p:cNvSpPr txBox="1"/>
            <p:nvPr/>
          </p:nvSpPr>
          <p:spPr>
            <a:xfrm>
              <a:off x="5802569" y="596209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11C22"/>
                  </a:solidFill>
                </a:rPr>
                <a:t>RF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800AF49F-3F8D-4DD1-8B5D-39872021DBBA}"/>
                </a:ext>
              </a:extLst>
            </p:cNvPr>
            <p:cNvSpPr txBox="1"/>
            <p:nvPr/>
          </p:nvSpPr>
          <p:spPr>
            <a:xfrm>
              <a:off x="5807315" y="4539961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EB8D0"/>
                  </a:solidFill>
                </a:rPr>
                <a:t>DC</a:t>
              </a:r>
            </a:p>
          </p:txBody>
        </p: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86833792-C8F6-4C9C-964D-0FAAE282936D}"/>
                </a:ext>
              </a:extLst>
            </p:cNvPr>
            <p:cNvCxnSpPr>
              <a:cxnSpLocks/>
              <a:stCxn id="74" idx="1"/>
            </p:cNvCxnSpPr>
            <p:nvPr/>
          </p:nvCxnSpPr>
          <p:spPr>
            <a:xfrm flipH="1">
              <a:off x="4947517" y="4724627"/>
              <a:ext cx="859798" cy="231631"/>
            </a:xfrm>
            <a:prstGeom prst="line">
              <a:avLst/>
            </a:prstGeom>
            <a:ln w="19050">
              <a:solidFill>
                <a:srgbClr val="1EB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8C594E39-A982-4EB3-AC01-88A5D6A5D690}"/>
                </a:ext>
              </a:extLst>
            </p:cNvPr>
            <p:cNvCxnSpPr>
              <a:cxnSpLocks/>
              <a:stCxn id="73" idx="1"/>
            </p:cNvCxnSpPr>
            <p:nvPr/>
          </p:nvCxnSpPr>
          <p:spPr>
            <a:xfrm flipH="1" flipV="1">
              <a:off x="5054196" y="6009063"/>
              <a:ext cx="748373" cy="137701"/>
            </a:xfrm>
            <a:prstGeom prst="line">
              <a:avLst/>
            </a:prstGeom>
            <a:ln w="19050">
              <a:solidFill>
                <a:srgbClr val="111C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8897D863-97FC-467B-8381-BDEB20B5E2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0987" y="5531573"/>
              <a:ext cx="285970" cy="477491"/>
            </a:xfrm>
            <a:prstGeom prst="line">
              <a:avLst/>
            </a:prstGeom>
            <a:ln w="19050">
              <a:solidFill>
                <a:srgbClr val="111C2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2217B81-F319-4BD3-BBF4-88BF8427C906}"/>
                </a:ext>
              </a:extLst>
            </p:cNvPr>
            <p:cNvCxnSpPr>
              <a:cxnSpLocks/>
              <a:stCxn id="74" idx="1"/>
            </p:cNvCxnSpPr>
            <p:nvPr/>
          </p:nvCxnSpPr>
          <p:spPr>
            <a:xfrm flipH="1">
              <a:off x="4872990" y="4724627"/>
              <a:ext cx="934325" cy="83593"/>
            </a:xfrm>
            <a:prstGeom prst="line">
              <a:avLst/>
            </a:prstGeom>
            <a:ln w="19050">
              <a:solidFill>
                <a:srgbClr val="1EB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2">
            <a:extLst>
              <a:ext uri="{FF2B5EF4-FFF2-40B4-BE49-F238E27FC236}">
                <a16:creationId xmlns:a16="http://schemas.microsoft.com/office/drawing/2014/main" id="{320719D3-4C91-E735-7D1A-5C592AD2B021}"/>
              </a:ext>
            </a:extLst>
          </p:cNvPr>
          <p:cNvSpPr txBox="1"/>
          <p:nvPr/>
        </p:nvSpPr>
        <p:spPr>
          <a:xfrm>
            <a:off x="101600" y="88815"/>
            <a:ext cx="2159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1EB8D0"/>
                </a:solidFill>
                <a:latin typeface="Calibri" panose="020F0502020204030204" pitchFamily="34" charset="0"/>
              </a:rPr>
              <a:t>“GPIB”</a:t>
            </a: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329231DC-10C0-1938-4955-4786979D40B0}"/>
              </a:ext>
            </a:extLst>
          </p:cNvPr>
          <p:cNvSpPr txBox="1"/>
          <p:nvPr/>
        </p:nvSpPr>
        <p:spPr>
          <a:xfrm>
            <a:off x="101601" y="834607"/>
            <a:ext cx="45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G</a:t>
            </a:r>
            <a:r>
              <a:rPr lang="en-US" sz="2800" b="1" i="1" dirty="0">
                <a:latin typeface="Calibri" panose="020F0502020204030204" pitchFamily="34" charset="0"/>
              </a:rPr>
              <a:t>eneral </a:t>
            </a:r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P</a:t>
            </a:r>
            <a:r>
              <a:rPr lang="en-US" sz="2800" b="1" i="1" dirty="0">
                <a:latin typeface="Calibri" panose="020F0502020204030204" pitchFamily="34" charset="0"/>
              </a:rPr>
              <a:t>urpose </a:t>
            </a:r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I</a:t>
            </a:r>
            <a:r>
              <a:rPr lang="en-US" sz="2800" b="1" i="1" dirty="0">
                <a:latin typeface="Calibri" panose="020F0502020204030204" pitchFamily="34" charset="0"/>
              </a:rPr>
              <a:t>on </a:t>
            </a:r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B</a:t>
            </a:r>
            <a:r>
              <a:rPr lang="en-US" sz="2800" b="1" i="1" dirty="0">
                <a:latin typeface="Calibri" panose="020F0502020204030204" pitchFamily="34" charset="0"/>
              </a:rPr>
              <a:t>uncher</a:t>
            </a:r>
            <a:endParaRPr lang="en-US" sz="2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25" grpId="0" animBg="1"/>
      <p:bldP spid="66" grpId="0" animBg="1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DEE3325F-09F7-4841-BBBC-A8891DE8FE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19" t="-194" r="2721" b="17783"/>
          <a:stretch/>
        </p:blipFill>
        <p:spPr>
          <a:xfrm>
            <a:off x="227892" y="1159941"/>
            <a:ext cx="3780882" cy="5008030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C10E6A00-0BB6-4995-A532-8E1DD3658022}"/>
              </a:ext>
            </a:extLst>
          </p:cNvPr>
          <p:cNvSpPr txBox="1"/>
          <p:nvPr/>
        </p:nvSpPr>
        <p:spPr>
          <a:xfrm>
            <a:off x="101600" y="88815"/>
            <a:ext cx="35049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Trap RF system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5041D2-1041-4FBC-A525-8AE00F6C1ED8}"/>
              </a:ext>
            </a:extLst>
          </p:cNvPr>
          <p:cNvSpPr txBox="1"/>
          <p:nvPr/>
        </p:nvSpPr>
        <p:spPr>
          <a:xfrm>
            <a:off x="242544" y="4506838"/>
            <a:ext cx="1951175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400W RF amplifier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29DC4F3-0BD2-4DF2-BD8A-E4CBAD15E6F1}"/>
              </a:ext>
            </a:extLst>
          </p:cNvPr>
          <p:cNvSpPr txBox="1"/>
          <p:nvPr/>
        </p:nvSpPr>
        <p:spPr>
          <a:xfrm>
            <a:off x="199080" y="3125986"/>
            <a:ext cx="2165657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Waveform generator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B3448BF-62EB-4A78-89B9-2208FEDB6F08}"/>
              </a:ext>
            </a:extLst>
          </p:cNvPr>
          <p:cNvCxnSpPr>
            <a:cxnSpLocks/>
          </p:cNvCxnSpPr>
          <p:nvPr/>
        </p:nvCxnSpPr>
        <p:spPr>
          <a:xfrm>
            <a:off x="846552" y="3495318"/>
            <a:ext cx="91440" cy="2366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383B5C0-1E20-46A6-9332-20EC03C03908}"/>
              </a:ext>
            </a:extLst>
          </p:cNvPr>
          <p:cNvCxnSpPr>
            <a:cxnSpLocks/>
          </p:cNvCxnSpPr>
          <p:nvPr/>
        </p:nvCxnSpPr>
        <p:spPr>
          <a:xfrm flipV="1">
            <a:off x="1043487" y="4245578"/>
            <a:ext cx="72081" cy="28065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1AF2706-4E10-4442-8592-209ECDAD6033}"/>
              </a:ext>
            </a:extLst>
          </p:cNvPr>
          <p:cNvGrpSpPr/>
          <p:nvPr/>
        </p:nvGrpSpPr>
        <p:grpSpPr>
          <a:xfrm>
            <a:off x="3218868" y="381203"/>
            <a:ext cx="5515941" cy="3810937"/>
            <a:chOff x="3218868" y="381203"/>
            <a:chExt cx="5515941" cy="381093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6C22E4F-0C59-4494-9156-D845856E5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4234" y="869209"/>
              <a:ext cx="4430575" cy="3322931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0825C55-8574-4FAB-BE14-EB74764BFB56}"/>
                </a:ext>
              </a:extLst>
            </p:cNvPr>
            <p:cNvSpPr txBox="1"/>
            <p:nvPr/>
          </p:nvSpPr>
          <p:spPr>
            <a:xfrm>
              <a:off x="4889876" y="381203"/>
              <a:ext cx="325928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00" b="1" dirty="0">
                  <a:solidFill>
                    <a:srgbClr val="1EB8D0"/>
                  </a:solidFill>
                </a:rPr>
                <a:t>Balun-transformer circuit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7F846B0-5DC3-4099-8116-6E1341D84A4E}"/>
                </a:ext>
              </a:extLst>
            </p:cNvPr>
            <p:cNvSpPr txBox="1"/>
            <p:nvPr/>
          </p:nvSpPr>
          <p:spPr>
            <a:xfrm>
              <a:off x="6416942" y="1592891"/>
              <a:ext cx="1876411" cy="36933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9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Tunable capacitor</a:t>
              </a: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34553C0E-D633-4F82-BFA0-3F637ACB6A7B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3218868" y="2530675"/>
              <a:ext cx="1085366" cy="964643"/>
            </a:xfrm>
            <a:prstGeom prst="line">
              <a:avLst/>
            </a:prstGeom>
            <a:ln w="38100">
              <a:solidFill>
                <a:srgbClr val="1EB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EE1DC87B-EC4E-4B48-B1EA-886E919993E4}"/>
              </a:ext>
            </a:extLst>
          </p:cNvPr>
          <p:cNvGrpSpPr/>
          <p:nvPr/>
        </p:nvGrpSpPr>
        <p:grpSpPr>
          <a:xfrm>
            <a:off x="5040929" y="2941258"/>
            <a:ext cx="1915909" cy="2934252"/>
            <a:chOff x="5040929" y="2941258"/>
            <a:chExt cx="1915909" cy="2934252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507C30E-E7AD-4573-93F8-6576FD583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69" b="20425"/>
            <a:stretch/>
          </p:blipFill>
          <p:spPr>
            <a:xfrm>
              <a:off x="5223885" y="3916742"/>
              <a:ext cx="1604049" cy="1240585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9C9CC3F9-D7EF-4E42-97A2-DCC90A0E7A50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546120" y="2941258"/>
              <a:ext cx="479790" cy="975484"/>
            </a:xfrm>
            <a:prstGeom prst="line">
              <a:avLst/>
            </a:prstGeom>
            <a:ln w="38100">
              <a:solidFill>
                <a:srgbClr val="1EB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4B41DDC4-13BA-4748-B119-0277BBD584B5}"/>
                </a:ext>
              </a:extLst>
            </p:cNvPr>
            <p:cNvSpPr txBox="1"/>
            <p:nvPr/>
          </p:nvSpPr>
          <p:spPr>
            <a:xfrm>
              <a:off x="5040929" y="5167624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EB8D0"/>
                  </a:solidFill>
                </a:rPr>
                <a:t>S32-32 windings</a:t>
              </a:r>
            </a:p>
            <a:p>
              <a:pPr algn="ctr"/>
              <a:r>
                <a:rPr lang="en-US" sz="2000" dirty="0">
                  <a:solidFill>
                    <a:srgbClr val="1EB8D0"/>
                  </a:solidFill>
                </a:rPr>
                <a:t>(exchangeable)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C9AA749D-EC2C-452E-8869-717CE301358C}"/>
              </a:ext>
            </a:extLst>
          </p:cNvPr>
          <p:cNvGrpSpPr/>
          <p:nvPr/>
        </p:nvGrpSpPr>
        <p:grpSpPr>
          <a:xfrm>
            <a:off x="7887767" y="2210229"/>
            <a:ext cx="4170108" cy="4170108"/>
            <a:chOff x="7887767" y="2210229"/>
            <a:chExt cx="4170108" cy="417010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2AA72CC-F747-4CED-9158-8C6A23F25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7767" y="2210229"/>
              <a:ext cx="4170108" cy="4170108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EA84E23-EAA8-4FF1-BFCD-258FF2D0AC72}"/>
                </a:ext>
              </a:extLst>
            </p:cNvPr>
            <p:cNvSpPr txBox="1"/>
            <p:nvPr/>
          </p:nvSpPr>
          <p:spPr>
            <a:xfrm>
              <a:off x="8935285" y="4361729"/>
              <a:ext cx="547195" cy="24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D0361E"/>
                  </a:solidFill>
                </a:rPr>
                <a:t>S32-32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4E22893-735A-45E0-937C-3D0CDAD8F56B}"/>
                </a:ext>
              </a:extLst>
            </p:cNvPr>
            <p:cNvSpPr txBox="1"/>
            <p:nvPr/>
          </p:nvSpPr>
          <p:spPr>
            <a:xfrm>
              <a:off x="8603321" y="4834711"/>
              <a:ext cx="547195" cy="24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D0361E"/>
                  </a:solidFill>
                </a:rPr>
                <a:t>S38-38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D2F5DCB-78C3-4BB6-BC4C-631495FBD46A}"/>
                </a:ext>
              </a:extLst>
            </p:cNvPr>
            <p:cNvSpPr txBox="1"/>
            <p:nvPr/>
          </p:nvSpPr>
          <p:spPr>
            <a:xfrm>
              <a:off x="10323068" y="3916742"/>
              <a:ext cx="547195" cy="24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D0361E"/>
                  </a:solidFill>
                </a:rPr>
                <a:t>S24-24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97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age 6">
            <a:extLst>
              <a:ext uri="{FF2B5EF4-FFF2-40B4-BE49-F238E27FC236}">
                <a16:creationId xmlns:a16="http://schemas.microsoft.com/office/drawing/2014/main" id="{348DC2A2-9FD6-4357-B2D3-F724F7615221}"/>
              </a:ext>
            </a:extLst>
          </p:cNvPr>
          <p:cNvSpPr/>
          <p:nvPr/>
        </p:nvSpPr>
        <p:spPr>
          <a:xfrm>
            <a:off x="5552717" y="568723"/>
            <a:ext cx="781766" cy="517507"/>
          </a:xfrm>
          <a:prstGeom prst="cloud">
            <a:avLst/>
          </a:prstGeom>
          <a:noFill/>
          <a:ln>
            <a:solidFill>
              <a:srgbClr val="980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D3CF870-4935-47A8-9CCC-9E3D7282D594}"/>
              </a:ext>
            </a:extLst>
          </p:cNvPr>
          <p:cNvSpPr txBox="1"/>
          <p:nvPr/>
        </p:nvSpPr>
        <p:spPr>
          <a:xfrm>
            <a:off x="101600" y="88815"/>
            <a:ext cx="18598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Cooling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D4C6610-F9AC-4C0D-91D7-B5A2F5061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" b="92994" l="361" r="99948">
                        <a14:foregroundMark x1="14845" y1="59618" x2="7216" y2="63439"/>
                        <a14:foregroundMark x1="7216" y1="63439" x2="3557" y2="79363"/>
                        <a14:foregroundMark x1="3557" y1="79363" x2="8866" y2="93121"/>
                        <a14:foregroundMark x1="8866" y1="93121" x2="16907" y2="88153"/>
                        <a14:foregroundMark x1="16907" y1="88153" x2="21031" y2="75287"/>
                        <a14:foregroundMark x1="21031" y1="75287" x2="18144" y2="60637"/>
                        <a14:foregroundMark x1="18144" y1="60637" x2="14588" y2="61146"/>
                        <a14:foregroundMark x1="8814" y1="60764" x2="2577" y2="63949"/>
                        <a14:foregroundMark x1="2577" y1="63949" x2="670" y2="81274"/>
                        <a14:foregroundMark x1="670" y1="81274" x2="1959" y2="98344"/>
                        <a14:foregroundMark x1="1959" y1="98344" x2="8969" y2="98726"/>
                        <a14:foregroundMark x1="8969" y1="98726" x2="21289" y2="89554"/>
                        <a14:foregroundMark x1="21289" y1="89554" x2="19588" y2="69172"/>
                        <a14:foregroundMark x1="19588" y1="69172" x2="7680" y2="52866"/>
                        <a14:foregroundMark x1="7680" y1="52866" x2="1031" y2="51975"/>
                        <a14:foregroundMark x1="1031" y1="51975" x2="412" y2="53503"/>
                        <a14:foregroundMark x1="69592" y1="3650" x2="70825" y2="2548"/>
                        <a14:foregroundMark x1="62990" y1="9554" x2="65197" y2="7581"/>
                        <a14:foregroundMark x1="75862" y1="1565" x2="78084" y2="1132"/>
                        <a14:foregroundMark x1="70825" y1="2548" x2="72160" y2="2287"/>
                        <a14:foregroundMark x1="80994" y1="4726" x2="82010" y2="15796"/>
                        <a14:foregroundMark x1="82010" y1="15796" x2="81959" y2="16051"/>
                        <a14:foregroundMark x1="74227" y1="47643" x2="75000" y2="30955"/>
                        <a14:foregroundMark x1="75000" y1="30955" x2="78402" y2="46624"/>
                        <a14:foregroundMark x1="78402" y1="46624" x2="76546" y2="49682"/>
                        <a14:foregroundMark x1="39227" y1="66752" x2="23557" y2="59363"/>
                        <a14:foregroundMark x1="23557" y1="59363" x2="29794" y2="52484"/>
                        <a14:foregroundMark x1="29794" y1="52484" x2="34021" y2="65987"/>
                        <a14:foregroundMark x1="34021" y1="65987" x2="28763" y2="67516"/>
                        <a14:foregroundMark x1="27320" y1="68790" x2="25361" y2="51975"/>
                        <a14:foregroundMark x1="25361" y1="51975" x2="32062" y2="46752"/>
                        <a14:foregroundMark x1="32062" y1="46752" x2="34845" y2="61019"/>
                        <a14:foregroundMark x1="34845" y1="61019" x2="28454" y2="74395"/>
                        <a14:foregroundMark x1="28454" y1="74395" x2="25825" y2="68917"/>
                        <a14:foregroundMark x1="70309" y1="53631" x2="71856" y2="32229"/>
                        <a14:foregroundMark x1="71856" y1="32229" x2="77938" y2="38217"/>
                        <a14:foregroundMark x1="77938" y1="38217" x2="74948" y2="54650"/>
                        <a14:foregroundMark x1="74948" y1="54650" x2="69588" y2="52102"/>
                        <a14:foregroundMark x1="79588" y1="29172" x2="91495" y2="18726"/>
                        <a14:foregroundMark x1="91495" y1="18726" x2="97784" y2="19745"/>
                        <a14:foregroundMark x1="97784" y1="19745" x2="99175" y2="34904"/>
                        <a14:foregroundMark x1="99175" y1="34904" x2="98505" y2="50191"/>
                        <a14:foregroundMark x1="98505" y1="50191" x2="92784" y2="59236"/>
                        <a14:foregroundMark x1="92784" y1="59236" x2="80206" y2="63057"/>
                        <a14:foregroundMark x1="80206" y1="63057" x2="77062" y2="48917"/>
                        <a14:foregroundMark x1="77062" y1="48917" x2="79691" y2="34904"/>
                        <a14:foregroundMark x1="79691" y1="34904" x2="80722" y2="34013"/>
                        <a14:foregroundMark x1="96701" y1="16561" x2="99021" y2="46879"/>
                        <a14:foregroundMark x1="96959" y1="18981" x2="99948" y2="18854"/>
                        <a14:foregroundMark x1="97113" y1="19363" x2="96237" y2="17834"/>
                        <a14:backgroundMark x1="63814" y1="4968" x2="70155" y2="6115"/>
                        <a14:backgroundMark x1="70155" y1="6115" x2="76082" y2="510"/>
                        <a14:backgroundMark x1="78402" y1="127" x2="82113" y2="2930"/>
                        <a14:backgroundMark x1="10567" y1="99618" x2="19021" y2="96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2326564" y="1070616"/>
            <a:ext cx="6724440" cy="2720971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99494BB-E52C-4D73-AEF2-BBF8473553D5}"/>
              </a:ext>
            </a:extLst>
          </p:cNvPr>
          <p:cNvCxnSpPr>
            <a:cxnSpLocks/>
          </p:cNvCxnSpPr>
          <p:nvPr/>
        </p:nvCxnSpPr>
        <p:spPr>
          <a:xfrm>
            <a:off x="487680" y="3413126"/>
            <a:ext cx="1815652" cy="7129"/>
          </a:xfrm>
          <a:prstGeom prst="straightConnector1">
            <a:avLst/>
          </a:prstGeom>
          <a:ln w="190500">
            <a:solidFill>
              <a:srgbClr val="111C22"/>
            </a:solidFill>
            <a:tailEnd type="triangle"/>
          </a:ln>
          <a:effectLst/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85A4088-D07C-4535-8488-D98202D0E45D}"/>
              </a:ext>
            </a:extLst>
          </p:cNvPr>
          <p:cNvSpPr txBox="1"/>
          <p:nvPr/>
        </p:nvSpPr>
        <p:spPr>
          <a:xfrm rot="21106131">
            <a:off x="408637" y="2542371"/>
            <a:ext cx="1793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62127"/>
                </a:solidFill>
              </a:rPr>
              <a:t>Radioactive ions</a:t>
            </a:r>
          </a:p>
          <a:p>
            <a:r>
              <a:rPr lang="en-US" dirty="0">
                <a:solidFill>
                  <a:srgbClr val="162127"/>
                </a:solidFill>
              </a:rPr>
              <a:t>From SPIRAL1/S3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10E738C-A987-45F4-BB5B-B6F3883F6E6D}"/>
              </a:ext>
            </a:extLst>
          </p:cNvPr>
          <p:cNvCxnSpPr>
            <a:cxnSpLocks/>
          </p:cNvCxnSpPr>
          <p:nvPr/>
        </p:nvCxnSpPr>
        <p:spPr>
          <a:xfrm>
            <a:off x="8712739" y="2012251"/>
            <a:ext cx="2391052" cy="0"/>
          </a:xfrm>
          <a:prstGeom prst="straightConnector1">
            <a:avLst/>
          </a:prstGeom>
          <a:ln w="38100" cmpd="sng">
            <a:solidFill>
              <a:srgbClr val="111C22"/>
            </a:solidFill>
            <a:prstDash val="solid"/>
            <a:tailEnd type="triangle"/>
          </a:ln>
          <a:effectLst/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5C5E1CC-236C-4439-927C-51C18B03AEF5}"/>
              </a:ext>
            </a:extLst>
          </p:cNvPr>
          <p:cNvSpPr txBox="1"/>
          <p:nvPr/>
        </p:nvSpPr>
        <p:spPr>
          <a:xfrm rot="21106131">
            <a:off x="9227236" y="1292029"/>
            <a:ext cx="1414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62127"/>
                </a:solidFill>
              </a:rPr>
              <a:t>Cooled beam</a:t>
            </a:r>
          </a:p>
          <a:p>
            <a:pPr algn="ctr"/>
            <a:r>
              <a:rPr lang="en-US" dirty="0">
                <a:solidFill>
                  <a:srgbClr val="162127"/>
                </a:solidFill>
              </a:rPr>
              <a:t>to DESIR</a:t>
            </a:r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DD1EAA10-913D-4B99-B8F2-D5A84AA09FC1}"/>
              </a:ext>
            </a:extLst>
          </p:cNvPr>
          <p:cNvSpPr/>
          <p:nvPr/>
        </p:nvSpPr>
        <p:spPr>
          <a:xfrm rot="5400000">
            <a:off x="1409683" y="4595036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6B2CD5-B944-41DC-8F21-4DC0663AB826}"/>
              </a:ext>
            </a:extLst>
          </p:cNvPr>
          <p:cNvSpPr txBox="1"/>
          <p:nvPr/>
        </p:nvSpPr>
        <p:spPr>
          <a:xfrm>
            <a:off x="1836218" y="4495790"/>
            <a:ext cx="57809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“Buffer-gas cooling” with </a:t>
            </a:r>
            <a:r>
              <a:rPr lang="en-US" sz="2300" b="1" dirty="0">
                <a:solidFill>
                  <a:srgbClr val="8800C8"/>
                </a:solidFill>
              </a:rPr>
              <a:t>He </a:t>
            </a:r>
            <a:r>
              <a:rPr lang="en-US" sz="2300" i="1" dirty="0">
                <a:solidFill>
                  <a:srgbClr val="7030A0"/>
                </a:solidFill>
              </a:rPr>
              <a:t>(highly purified!)</a:t>
            </a:r>
          </a:p>
        </p:txBody>
      </p:sp>
      <p:sp>
        <p:nvSpPr>
          <p:cNvPr id="23" name="Triangle isocèle 22">
            <a:extLst>
              <a:ext uri="{FF2B5EF4-FFF2-40B4-BE49-F238E27FC236}">
                <a16:creationId xmlns:a16="http://schemas.microsoft.com/office/drawing/2014/main" id="{4AAEE8A5-FA37-47A6-BF15-97120EB9372E}"/>
              </a:ext>
            </a:extLst>
          </p:cNvPr>
          <p:cNvSpPr/>
          <p:nvPr/>
        </p:nvSpPr>
        <p:spPr>
          <a:xfrm rot="5400000">
            <a:off x="1409683" y="5448032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53EEA84-A51B-4DCF-BDA0-594B17464056}"/>
              </a:ext>
            </a:extLst>
          </p:cNvPr>
          <p:cNvSpPr txBox="1"/>
          <p:nvPr/>
        </p:nvSpPr>
        <p:spPr>
          <a:xfrm>
            <a:off x="1836218" y="5348786"/>
            <a:ext cx="30130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Up to </a:t>
            </a:r>
            <a:r>
              <a:rPr lang="en-US" sz="2300" b="1" dirty="0">
                <a:solidFill>
                  <a:srgbClr val="1EB8D0"/>
                </a:solidFill>
              </a:rPr>
              <a:t>90%</a:t>
            </a:r>
            <a:r>
              <a:rPr lang="en-US" sz="2300" dirty="0"/>
              <a:t> transmission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1C0CC7F-EFEC-4966-984E-8BC0288EA89A}"/>
              </a:ext>
            </a:extLst>
          </p:cNvPr>
          <p:cNvCxnSpPr>
            <a:cxnSpLocks/>
          </p:cNvCxnSpPr>
          <p:nvPr/>
        </p:nvCxnSpPr>
        <p:spPr>
          <a:xfrm flipH="1">
            <a:off x="5882891" y="1091184"/>
            <a:ext cx="60709" cy="1355953"/>
          </a:xfrm>
          <a:prstGeom prst="straightConnector1">
            <a:avLst/>
          </a:prstGeom>
          <a:ln w="38100">
            <a:solidFill>
              <a:srgbClr val="9805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4FBC763-890F-4A65-9D34-66D5ADE3DF1E}"/>
              </a:ext>
            </a:extLst>
          </p:cNvPr>
          <p:cNvSpPr txBox="1"/>
          <p:nvPr/>
        </p:nvSpPr>
        <p:spPr>
          <a:xfrm>
            <a:off x="5721424" y="642811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805AB"/>
                </a:solidFill>
              </a:rPr>
              <a:t>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771D627-1712-4F15-8B31-77A63A76F77C}"/>
                  </a:ext>
                </a:extLst>
              </p:cNvPr>
              <p:cNvSpPr txBox="1"/>
              <p:nvPr/>
            </p:nvSpPr>
            <p:spPr>
              <a:xfrm>
                <a:off x="6148942" y="3214540"/>
                <a:ext cx="1528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9805A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9805A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9805A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9805A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9805A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rgbClr val="9805A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en-US" dirty="0">
                  <a:solidFill>
                    <a:srgbClr val="9805AB"/>
                  </a:solidFill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771D627-1712-4F15-8B31-77A63A76F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942" y="3214540"/>
                <a:ext cx="152817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098ED5B-A57E-4BA8-86D3-4C3F40EB0AD6}"/>
              </a:ext>
            </a:extLst>
          </p:cNvPr>
          <p:cNvCxnSpPr/>
          <p:nvPr/>
        </p:nvCxnSpPr>
        <p:spPr>
          <a:xfrm>
            <a:off x="5913245" y="2714920"/>
            <a:ext cx="742079" cy="499620"/>
          </a:xfrm>
          <a:prstGeom prst="line">
            <a:avLst/>
          </a:prstGeom>
          <a:ln>
            <a:solidFill>
              <a:srgbClr val="9805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aph transmission">
            <a:extLst>
              <a:ext uri="{FF2B5EF4-FFF2-40B4-BE49-F238E27FC236}">
                <a16:creationId xmlns:a16="http://schemas.microsoft.com/office/drawing/2014/main" id="{227EA601-9610-4CB3-9C43-ABB77549212E}"/>
              </a:ext>
            </a:extLst>
          </p:cNvPr>
          <p:cNvGrpSpPr/>
          <p:nvPr/>
        </p:nvGrpSpPr>
        <p:grpSpPr>
          <a:xfrm>
            <a:off x="7610851" y="3326195"/>
            <a:ext cx="4502793" cy="3160003"/>
            <a:chOff x="7610851" y="3326195"/>
            <a:chExt cx="4502793" cy="3160003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8DE4A72-2A53-46F1-B255-B3A22FD5A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t="2907" r="1961" b="2331"/>
            <a:stretch/>
          </p:blipFill>
          <p:spPr>
            <a:xfrm>
              <a:off x="7610851" y="3326195"/>
              <a:ext cx="4502793" cy="31600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03617F94-6399-45A7-B32E-D681B3085233}"/>
                    </a:ext>
                  </a:extLst>
                </p:cNvPr>
                <p:cNvSpPr txBox="1"/>
                <p:nvPr/>
              </p:nvSpPr>
              <p:spPr>
                <a:xfrm>
                  <a:off x="11184067" y="3356449"/>
                  <a:ext cx="843949" cy="3876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23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300" b="0" i="1" smtClean="0">
                                <a:latin typeface="Cambria Math" panose="02040503050406030204" pitchFamily="18" charset="0"/>
                              </a:rPr>
                              <m:t>𝑛𝑎𝑡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3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3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3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en-US" sz="2300" dirty="0"/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03617F94-6399-45A7-B32E-D681B30852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4067" y="3356449"/>
                  <a:ext cx="843949" cy="387670"/>
                </a:xfrm>
                <a:prstGeom prst="rect">
                  <a:avLst/>
                </a:prstGeom>
                <a:blipFill>
                  <a:blip r:embed="rId6"/>
                  <a:stretch>
                    <a:fillRect l="-2174" r="-2174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MoRI-To Mode">
            <a:extLst>
              <a:ext uri="{FF2B5EF4-FFF2-40B4-BE49-F238E27FC236}">
                <a16:creationId xmlns:a16="http://schemas.microsoft.com/office/drawing/2014/main" id="{BCAEC436-6591-8AC4-9B3D-BAB2728EE2F4}"/>
              </a:ext>
            </a:extLst>
          </p:cNvPr>
          <p:cNvSpPr txBox="1"/>
          <p:nvPr/>
        </p:nvSpPr>
        <p:spPr>
          <a:xfrm>
            <a:off x="8042084" y="2889853"/>
            <a:ext cx="39510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1EB8D0"/>
                </a:solidFill>
                <a:latin typeface="Century Gothic" panose="020B0502020202020204" pitchFamily="34" charset="0"/>
              </a:rPr>
              <a:t>MoRI-To</a:t>
            </a:r>
            <a:r>
              <a:rPr lang="en-US" sz="2300" b="1" dirty="0"/>
              <a:t> mode </a:t>
            </a:r>
            <a:r>
              <a:rPr lang="en-US" sz="2300" b="1" i="1" dirty="0"/>
              <a:t>(Continuous)</a:t>
            </a:r>
          </a:p>
        </p:txBody>
      </p:sp>
      <p:cxnSp>
        <p:nvCxnSpPr>
          <p:cNvPr id="4" name="Connecteur droit avec flèche 17">
            <a:extLst>
              <a:ext uri="{FF2B5EF4-FFF2-40B4-BE49-F238E27FC236}">
                <a16:creationId xmlns:a16="http://schemas.microsoft.com/office/drawing/2014/main" id="{98433D71-BF9C-3D04-2010-1F48D9057613}"/>
              </a:ext>
            </a:extLst>
          </p:cNvPr>
          <p:cNvCxnSpPr>
            <a:cxnSpLocks/>
          </p:cNvCxnSpPr>
          <p:nvPr/>
        </p:nvCxnSpPr>
        <p:spPr>
          <a:xfrm>
            <a:off x="8712739" y="2015966"/>
            <a:ext cx="2391052" cy="0"/>
          </a:xfrm>
          <a:prstGeom prst="straightConnector1">
            <a:avLst/>
          </a:prstGeom>
          <a:ln w="38100" cmpd="sng">
            <a:solidFill>
              <a:srgbClr val="111C22"/>
            </a:solidFill>
            <a:prstDash val="dash"/>
            <a:tailEnd type="triangle"/>
          </a:ln>
          <a:effectLst/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BigBunches">
            <a:extLst>
              <a:ext uri="{FF2B5EF4-FFF2-40B4-BE49-F238E27FC236}">
                <a16:creationId xmlns:a16="http://schemas.microsoft.com/office/drawing/2014/main" id="{7D80FC44-D7F1-0EC1-CBA2-E360BB3AE8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66" y="3326195"/>
            <a:ext cx="3099189" cy="3099189"/>
          </a:xfrm>
          <a:prstGeom prst="rect">
            <a:avLst/>
          </a:prstGeom>
        </p:spPr>
      </p:pic>
      <p:sp>
        <p:nvSpPr>
          <p:cNvPr id="12" name="BuRI-To Mode">
            <a:extLst>
              <a:ext uri="{FF2B5EF4-FFF2-40B4-BE49-F238E27FC236}">
                <a16:creationId xmlns:a16="http://schemas.microsoft.com/office/drawing/2014/main" id="{249FD367-61AB-D990-A8F0-ECE2CD843F0D}"/>
              </a:ext>
            </a:extLst>
          </p:cNvPr>
          <p:cNvSpPr txBox="1"/>
          <p:nvPr/>
        </p:nvSpPr>
        <p:spPr>
          <a:xfrm>
            <a:off x="8113423" y="2888696"/>
            <a:ext cx="35921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1EB8D0"/>
                </a:solidFill>
                <a:latin typeface="Century Gothic" panose="020B0502020202020204" pitchFamily="34" charset="0"/>
              </a:rPr>
              <a:t>BuRI-To</a:t>
            </a:r>
            <a:r>
              <a:rPr lang="en-US" sz="2300" b="1" dirty="0"/>
              <a:t> mode </a:t>
            </a:r>
            <a:r>
              <a:rPr lang="en-US" sz="2300" b="1" i="1" dirty="0"/>
              <a:t>(Bunched)</a:t>
            </a:r>
          </a:p>
        </p:txBody>
      </p:sp>
    </p:spTree>
    <p:extLst>
      <p:ext uri="{BB962C8B-B14F-4D97-AF65-F5344CB8AC3E}">
        <p14:creationId xmlns:p14="http://schemas.microsoft.com/office/powerpoint/2010/main" val="308431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 animBg="1"/>
      <p:bldP spid="21" grpId="0"/>
      <p:bldP spid="23" grpId="0" animBg="1"/>
      <p:bldP spid="24" grpId="0"/>
      <p:bldP spid="6" grpId="0"/>
      <p:bldP spid="25" grpId="0"/>
      <p:bldP spid="2" grpId="0"/>
      <p:bldP spid="2" grpId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uncherClosed potentials">
            <a:extLst>
              <a:ext uri="{FF2B5EF4-FFF2-40B4-BE49-F238E27FC236}">
                <a16:creationId xmlns:a16="http://schemas.microsoft.com/office/drawing/2014/main" id="{557E56C3-4C73-4CA1-93E9-E894FFA58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8" b="834"/>
          <a:stretch/>
        </p:blipFill>
        <p:spPr>
          <a:xfrm>
            <a:off x="1932699" y="4210825"/>
            <a:ext cx="8326602" cy="2275841"/>
          </a:xfrm>
          <a:prstGeom prst="rect">
            <a:avLst/>
          </a:prstGeom>
        </p:spPr>
      </p:pic>
      <p:grpSp>
        <p:nvGrpSpPr>
          <p:cNvPr id="24" name="BuncherOpened">
            <a:extLst>
              <a:ext uri="{FF2B5EF4-FFF2-40B4-BE49-F238E27FC236}">
                <a16:creationId xmlns:a16="http://schemas.microsoft.com/office/drawing/2014/main" id="{2B321D02-8B19-87DC-25FE-2AC8AC73FA7F}"/>
              </a:ext>
            </a:extLst>
          </p:cNvPr>
          <p:cNvGrpSpPr/>
          <p:nvPr/>
        </p:nvGrpSpPr>
        <p:grpSpPr>
          <a:xfrm>
            <a:off x="1932699" y="4184769"/>
            <a:ext cx="8326602" cy="2301897"/>
            <a:chOff x="1932699" y="4184769"/>
            <a:chExt cx="8326602" cy="2301897"/>
          </a:xfrm>
        </p:grpSpPr>
        <p:pic>
          <p:nvPicPr>
            <p:cNvPr id="23" name="Picture 22" descr="A diagram of a beam&#10;&#10;AI-generated content may be incorrect.">
              <a:extLst>
                <a:ext uri="{FF2B5EF4-FFF2-40B4-BE49-F238E27FC236}">
                  <a16:creationId xmlns:a16="http://schemas.microsoft.com/office/drawing/2014/main" id="{E4664E76-45C6-EA27-0D81-E3DF48BA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5"/>
            <a:stretch>
              <a:fillRect/>
            </a:stretch>
          </p:blipFill>
          <p:spPr>
            <a:xfrm>
              <a:off x="1932699" y="4184769"/>
              <a:ext cx="8326602" cy="2301897"/>
            </a:xfrm>
            <a:prstGeom prst="rect">
              <a:avLst/>
            </a:prstGeom>
          </p:spPr>
        </p:pic>
        <p:sp>
          <p:nvSpPr>
            <p:cNvPr id="18" name="ZoneTexte 3">
              <a:extLst>
                <a:ext uri="{FF2B5EF4-FFF2-40B4-BE49-F238E27FC236}">
                  <a16:creationId xmlns:a16="http://schemas.microsoft.com/office/drawing/2014/main" id="{F8BF32C7-233D-4E37-A935-050DE535EF11}"/>
                </a:ext>
              </a:extLst>
            </p:cNvPr>
            <p:cNvSpPr txBox="1"/>
            <p:nvPr/>
          </p:nvSpPr>
          <p:spPr>
            <a:xfrm>
              <a:off x="8323735" y="5348745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1EB8D0"/>
                  </a:solidFill>
                </a:rPr>
                <a:t>ions</a:t>
              </a:r>
            </a:p>
          </p:txBody>
        </p:sp>
        <p:sp>
          <p:nvSpPr>
            <p:cNvPr id="21" name="Flèche : droite 16">
              <a:extLst>
                <a:ext uri="{FF2B5EF4-FFF2-40B4-BE49-F238E27FC236}">
                  <a16:creationId xmlns:a16="http://schemas.microsoft.com/office/drawing/2014/main" id="{44A41616-485C-4621-A465-9560ED98A158}"/>
                </a:ext>
              </a:extLst>
            </p:cNvPr>
            <p:cNvSpPr/>
            <p:nvPr/>
          </p:nvSpPr>
          <p:spPr>
            <a:xfrm>
              <a:off x="8253322" y="5612874"/>
              <a:ext cx="641403" cy="157483"/>
            </a:xfrm>
            <a:prstGeom prst="rightArrow">
              <a:avLst/>
            </a:prstGeom>
            <a:solidFill>
              <a:srgbClr val="1EB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42E4FBD-D6F9-4894-B8DF-9EBA6F3628A5}"/>
              </a:ext>
            </a:extLst>
          </p:cNvPr>
          <p:cNvSpPr txBox="1"/>
          <p:nvPr/>
        </p:nvSpPr>
        <p:spPr>
          <a:xfrm>
            <a:off x="101600" y="88815"/>
            <a:ext cx="22541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Bunching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161EDD-603A-41BC-9456-383F82537C10}"/>
              </a:ext>
            </a:extLst>
          </p:cNvPr>
          <p:cNvSpPr txBox="1"/>
          <p:nvPr/>
        </p:nvSpPr>
        <p:spPr>
          <a:xfrm>
            <a:off x="-78161" y="3317956"/>
            <a:ext cx="225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111C22"/>
                </a:solidFill>
              </a:rPr>
              <a:t>Continuous beam</a:t>
            </a:r>
          </a:p>
          <a:p>
            <a:pPr algn="ctr"/>
            <a:r>
              <a:rPr lang="en-US" sz="2000" i="1" dirty="0">
                <a:solidFill>
                  <a:srgbClr val="111C22"/>
                </a:solidFill>
              </a:rPr>
              <a:t>from HRS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EB540CD-6D56-4B81-8391-777AFFD1DE3D}"/>
              </a:ext>
            </a:extLst>
          </p:cNvPr>
          <p:cNvCxnSpPr>
            <a:cxnSpLocks/>
          </p:cNvCxnSpPr>
          <p:nvPr/>
        </p:nvCxnSpPr>
        <p:spPr>
          <a:xfrm>
            <a:off x="203386" y="3023535"/>
            <a:ext cx="1815652" cy="7129"/>
          </a:xfrm>
          <a:prstGeom prst="straightConnector1">
            <a:avLst/>
          </a:prstGeom>
          <a:ln w="1905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C92B49F-FC86-42AA-811C-DCFF77076945}"/>
              </a:ext>
            </a:extLst>
          </p:cNvPr>
          <p:cNvCxnSpPr>
            <a:cxnSpLocks/>
          </p:cNvCxnSpPr>
          <p:nvPr/>
        </p:nvCxnSpPr>
        <p:spPr>
          <a:xfrm>
            <a:off x="10512651" y="3047731"/>
            <a:ext cx="1428363" cy="7128"/>
          </a:xfrm>
          <a:prstGeom prst="straightConnector1">
            <a:avLst/>
          </a:prstGeom>
          <a:ln w="38100" cmpd="sng">
            <a:solidFill>
              <a:srgbClr val="111C22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078B7009-0A08-4A17-9C49-F41CA92E0152}"/>
              </a:ext>
            </a:extLst>
          </p:cNvPr>
          <p:cNvSpPr txBox="1"/>
          <p:nvPr/>
        </p:nvSpPr>
        <p:spPr>
          <a:xfrm>
            <a:off x="10312400" y="3211918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62127"/>
                </a:solidFill>
              </a:rPr>
              <a:t>Cooled &amp; Bunched</a:t>
            </a:r>
          </a:p>
          <a:p>
            <a:pPr algn="ctr"/>
            <a:r>
              <a:rPr lang="en-US" dirty="0">
                <a:solidFill>
                  <a:srgbClr val="162127"/>
                </a:solidFill>
              </a:rPr>
              <a:t>ions to DESIR</a:t>
            </a: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C8A44E05-FCE1-4871-968A-DFE3DBF5E4EE}"/>
              </a:ext>
            </a:extLst>
          </p:cNvPr>
          <p:cNvSpPr/>
          <p:nvPr/>
        </p:nvSpPr>
        <p:spPr>
          <a:xfrm rot="16200000">
            <a:off x="8355828" y="1988886"/>
            <a:ext cx="384151" cy="399713"/>
          </a:xfrm>
          <a:prstGeom prst="rightBrace">
            <a:avLst/>
          </a:prstGeom>
          <a:noFill/>
          <a:ln w="28575">
            <a:solidFill>
              <a:srgbClr val="00D4D1"/>
            </a:solidFill>
            <a:headEnd type="none" w="med" len="med"/>
            <a:tailEnd type="none" w="med" len="med"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5482828A-7D72-45AD-9C93-2D0FEBCBA17F}"/>
              </a:ext>
            </a:extLst>
          </p:cNvPr>
          <p:cNvSpPr/>
          <p:nvPr/>
        </p:nvSpPr>
        <p:spPr>
          <a:xfrm rot="5400000">
            <a:off x="874016" y="1286215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67648F-A938-459B-950C-655D9FCEB4A5}"/>
              </a:ext>
            </a:extLst>
          </p:cNvPr>
          <p:cNvSpPr txBox="1"/>
          <p:nvPr/>
        </p:nvSpPr>
        <p:spPr>
          <a:xfrm>
            <a:off x="1219284" y="1186968"/>
            <a:ext cx="41429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5 last electrodes can be switched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C235AC-71CC-4198-990D-B71F32D83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1932699" y="1545658"/>
            <a:ext cx="8326602" cy="2853606"/>
          </a:xfrm>
          <a:prstGeom prst="rect">
            <a:avLst/>
          </a:prstGeom>
        </p:spPr>
      </p:pic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C782B9E7-A6B0-4E34-9F20-5D162184B089}"/>
              </a:ext>
            </a:extLst>
          </p:cNvPr>
          <p:cNvSpPr/>
          <p:nvPr/>
        </p:nvSpPr>
        <p:spPr>
          <a:xfrm rot="16200000">
            <a:off x="8186087" y="2534584"/>
            <a:ext cx="142911" cy="309880"/>
          </a:xfrm>
          <a:prstGeom prst="rightBrace">
            <a:avLst>
              <a:gd name="adj1" fmla="val 20896"/>
              <a:gd name="adj2" fmla="val 50000"/>
            </a:avLst>
          </a:prstGeom>
          <a:noFill/>
          <a:ln w="28575">
            <a:solidFill>
              <a:srgbClr val="1EB8D0"/>
            </a:solidFill>
            <a:headEnd type="none" w="med" len="med"/>
            <a:tailEnd type="none" w="med" len="med"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72FCFC-FD19-41A6-AAB5-EBB25C06A4B1}"/>
              </a:ext>
            </a:extLst>
          </p:cNvPr>
          <p:cNvSpPr txBox="1"/>
          <p:nvPr/>
        </p:nvSpPr>
        <p:spPr>
          <a:xfrm>
            <a:off x="7651318" y="2296145"/>
            <a:ext cx="1185774" cy="3693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EB8D0"/>
                </a:solidFill>
              </a:rPr>
              <a:t>switchable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A0D88C-B94A-BB7E-52F4-E937CFF76BBA}"/>
              </a:ext>
            </a:extLst>
          </p:cNvPr>
          <p:cNvSpPr/>
          <p:nvPr/>
        </p:nvSpPr>
        <p:spPr>
          <a:xfrm>
            <a:off x="8125460" y="3330299"/>
            <a:ext cx="237490" cy="1068965"/>
          </a:xfrm>
          <a:prstGeom prst="rect">
            <a:avLst/>
          </a:prstGeom>
          <a:solidFill>
            <a:srgbClr val="1EB8D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2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5" grpId="0" animBg="1"/>
      <p:bldP spid="9" grpId="0" animBg="1"/>
      <p:bldP spid="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13200</TotalTime>
  <Words>1051</Words>
  <Application>Microsoft Office PowerPoint</Application>
  <PresentationFormat>Widescreen</PresentationFormat>
  <Paragraphs>290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 Black</vt:lpstr>
      <vt:lpstr>Calibri Light</vt:lpstr>
      <vt:lpstr>Calibri</vt:lpstr>
      <vt:lpstr>Century Gothic</vt:lpstr>
      <vt:lpstr>Cambria Math</vt:lpstr>
      <vt:lpstr>Arial</vt:lpstr>
      <vt:lpstr>Wingdings</vt:lpstr>
      <vt:lpstr>Roboto</vt:lpstr>
      <vt:lpstr>Bell MT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ISOLFrance2026_CorentinROUMEGOU</dc:title>
  <dc:creator>corentin roumegou</dc:creator>
  <cp:lastModifiedBy>Corentin Roumegou</cp:lastModifiedBy>
  <cp:revision>648</cp:revision>
  <dcterms:created xsi:type="dcterms:W3CDTF">2020-07-29T15:07:35Z</dcterms:created>
  <dcterms:modified xsi:type="dcterms:W3CDTF">2026-03-16T12:12:03Z</dcterms:modified>
</cp:coreProperties>
</file>