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332" r:id="rId4"/>
    <p:sldId id="262" r:id="rId5"/>
    <p:sldId id="333" r:id="rId6"/>
    <p:sldId id="342" r:id="rId7"/>
    <p:sldId id="344" r:id="rId8"/>
    <p:sldId id="343" r:id="rId9"/>
    <p:sldId id="338" r:id="rId10"/>
    <p:sldId id="336" r:id="rId11"/>
    <p:sldId id="339" r:id="rId12"/>
    <p:sldId id="340" r:id="rId13"/>
    <p:sldId id="337" r:id="rId14"/>
    <p:sldId id="261" r:id="rId15"/>
    <p:sldId id="341" r:id="rId16"/>
    <p:sldId id="263" r:id="rId17"/>
    <p:sldId id="273" r:id="rId18"/>
    <p:sldId id="348" r:id="rId19"/>
    <p:sldId id="278" r:id="rId20"/>
    <p:sldId id="356" r:id="rId21"/>
    <p:sldId id="275" r:id="rId22"/>
    <p:sldId id="277" r:id="rId23"/>
    <p:sldId id="276" r:id="rId2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D17DAD-DE0F-4065-8DE1-9A48E9D0F37E}">
          <p14:sldIdLst>
            <p14:sldId id="256"/>
            <p14:sldId id="259"/>
            <p14:sldId id="332"/>
            <p14:sldId id="262"/>
            <p14:sldId id="333"/>
            <p14:sldId id="342"/>
            <p14:sldId id="344"/>
            <p14:sldId id="343"/>
            <p14:sldId id="338"/>
            <p14:sldId id="336"/>
            <p14:sldId id="339"/>
            <p14:sldId id="340"/>
            <p14:sldId id="337"/>
            <p14:sldId id="261"/>
            <p14:sldId id="341"/>
            <p14:sldId id="263"/>
            <p14:sldId id="273"/>
            <p14:sldId id="348"/>
            <p14:sldId id="278"/>
            <p14:sldId id="356"/>
            <p14:sldId id="275"/>
            <p14:sldId id="277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ier guignard" initials="gg" lastIdx="1" clrIdx="0">
    <p:extLst>
      <p:ext uri="{19B8F6BF-5375-455C-9EA6-DF929625EA0E}">
        <p15:presenceInfo xmlns:p15="http://schemas.microsoft.com/office/powerpoint/2012/main" userId="S-1-5-21-1707044366-884229614-1916815836-79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090"/>
    <a:srgbClr val="97A05D"/>
    <a:srgbClr val="0000F6"/>
    <a:srgbClr val="009A44"/>
    <a:srgbClr val="880000"/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5268" autoAdjust="0"/>
  </p:normalViewPr>
  <p:slideViewPr>
    <p:cSldViewPr snapToGrid="0" snapToObjects="1">
      <p:cViewPr>
        <p:scale>
          <a:sx n="100" d="100"/>
          <a:sy n="100" d="100"/>
        </p:scale>
        <p:origin x="21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20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Bahnschrift" panose="020B0502040204020203" pitchFamily="34" charset="0"/>
              </a:rPr>
              <a:t>1</a:t>
            </a:fld>
            <a:endParaRPr lang="en-US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68827CE-D00E-41D2-AF21-DDC277A152EF}" type="slidenum">
              <a:rPr lang="fr-FR"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9C300F-A79A-4E8B-B2DB-16917D4DDAB9}" type="slidenum">
              <a:rPr lang="fr-FR"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>
                <a:latin typeface="Bahnschrift" panose="020B0502040204020203" pitchFamily="34" charset="0"/>
              </a:rPr>
              <a:t>-&gt; </a:t>
            </a:r>
            <a:r>
              <a:rPr lang="en-GB">
                <a:latin typeface="Bahnschrift" panose="020B0502040204020203" pitchFamily="34" charset="0"/>
              </a:rPr>
              <a:t>here we have a view inside PIPERADE : he a double penning trap with : Magnet of 7 tesla field and multiple electrode stacking </a:t>
            </a:r>
            <a:endParaRPr dirty="0">
              <a:latin typeface="Bahnschrift" panose="020B0502040204020203" pitchFamily="34" charset="0"/>
            </a:endParaRPr>
          </a:p>
          <a:p>
            <a:pPr>
              <a:defRPr/>
            </a:pPr>
            <a:endParaRPr lang="en-GB" dirty="0">
              <a:latin typeface="Bahnschrift" panose="020B0502040204020203" pitchFamily="34" charset="0"/>
            </a:endParaRPr>
          </a:p>
          <a:p>
            <a:pPr>
              <a:defRPr/>
            </a:pPr>
            <a:r>
              <a:rPr lang="en-GB">
                <a:latin typeface="Bahnschrift" panose="020B0502040204020203" pitchFamily="34" charset="0"/>
              </a:rPr>
              <a:t>-&gt; Red dot : simulate ion -&gt;[….</a:t>
            </a:r>
            <a:r>
              <a:rPr lang="en-GB" dirty="0">
                <a:latin typeface="Bahnschrift" panose="020B0502040204020203" pitchFamily="34" charset="0"/>
              </a:rPr>
              <a:t>PT…</a:t>
            </a:r>
            <a:r>
              <a:rPr lang="en-GB">
                <a:latin typeface="Bahnschrift" panose="020B0502040204020203" pitchFamily="34" charset="0"/>
              </a:rPr>
              <a:t>MT…] -&gt; MCP : count the numbers of ions, measure the time of flight of each and reconstruct the position of each</a:t>
            </a:r>
            <a:endParaRPr dirty="0">
              <a:latin typeface="Bahnschrift" panose="020B0502040204020203" pitchFamily="34" charset="0"/>
            </a:endParaRPr>
          </a:p>
          <a:p>
            <a:pPr>
              <a:defRPr/>
            </a:pPr>
            <a:endParaRPr lang="en-GB" dirty="0">
              <a:latin typeface="Bahnschrift" panose="020B0502040204020203" pitchFamily="34" charset="0"/>
            </a:endParaRPr>
          </a:p>
          <a:p>
            <a:pPr>
              <a:defRPr/>
            </a:pPr>
            <a:r>
              <a:rPr lang="en-GB">
                <a:latin typeface="Bahnschrift" panose="020B0502040204020203" pitchFamily="34" charset="0"/>
              </a:rPr>
              <a:t>-&gt; Now we will see what happen inside the two traps ?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B68BB8-F6AC-4D88-BF68-25EC59526D80}" type="slidenum">
              <a:rPr lang="fr-FR">
                <a:latin typeface="Bahnschrift" panose="020B0502040204020203" pitchFamily="34" charset="0"/>
              </a:rPr>
              <a:t>2</a:t>
            </a:fld>
            <a:endParaRPr lang="fr-FR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Bahnschrift" panose="020B0502040204020203" pitchFamily="34" charset="0"/>
              </a:rPr>
              <a:t>-&gt; ToF-ICR : see a resonance around nu</a:t>
            </a:r>
            <a:r>
              <a:rPr lang="en-GB" err="1">
                <a:latin typeface="Bahnschrift" panose="020B0502040204020203" pitchFamily="34" charset="0"/>
              </a:rPr>
              <a:t>_</a:t>
            </a:r>
            <a:r>
              <a:rPr lang="en-GB">
                <a:latin typeface="Bahnschrift" panose="020B0502040204020203" pitchFamily="34" charset="0"/>
              </a:rPr>
              <a:t>c (value in the center) -&gt; find m with this equation -&gt; with multiple ToF-ICR measurement -&gt; mass plot (longer excitation time give smaller error bar) -&gt; we routinely use it </a:t>
            </a:r>
            <a:endParaRPr lang="en-GB" dirty="0">
              <a:latin typeface="Bahnschrift" panose="020B0502040204020203" pitchFamily="34" charset="0"/>
            </a:endParaRPr>
          </a:p>
          <a:p>
            <a:r>
              <a:rPr lang="en-GB">
                <a:latin typeface="Bahnschrift" panose="020B0502040204020203" pitchFamily="34" charset="0"/>
              </a:rPr>
              <a:t>-&gt; PI-ICR: this method use position of 3 spot : center {reduced cyclotron and magnetron} which constitute the cyclotron motion in the traps -&gt; extract the angle between the two -&gt; obtain nu</a:t>
            </a:r>
            <a:r>
              <a:rPr lang="en-GB" err="1">
                <a:latin typeface="Bahnschrift" panose="020B0502040204020203" pitchFamily="34" charset="0"/>
              </a:rPr>
              <a:t>_</a:t>
            </a:r>
            <a:r>
              <a:rPr lang="en-GB">
                <a:latin typeface="Bahnschrift" panose="020B0502040204020203" pitchFamily="34" charset="0"/>
              </a:rPr>
              <a:t>c with this equation -&gt; same as ToF-ICR after that multiple Pi-ICR -&gt; mass plot -&gt; need more development for the moment </a:t>
            </a:r>
            <a:endParaRPr lang="en-GB" dirty="0">
              <a:latin typeface="Bahnschrift" panose="020B0502040204020203" pitchFamily="34" charset="0"/>
            </a:endParaRPr>
          </a:p>
          <a:p>
            <a:r>
              <a:rPr lang="en-GB">
                <a:latin typeface="Bahnschrift" panose="020B0502040204020203" pitchFamily="34" charset="0"/>
              </a:rPr>
              <a:t>-&gt; both need systematics studies -&gt; I will add a little more explanation on the ToF-ICR analysis </a:t>
            </a:r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E8C08-F169-4A49-91A8-2E4C8BA1C928}" type="slidenum">
              <a:rPr lang="fr-FR" smtClean="0">
                <a:latin typeface="Bahnschrift" panose="020B0502040204020203" pitchFamily="34" charset="0"/>
              </a:rPr>
              <a:pPr/>
              <a:t>3</a:t>
            </a:fld>
            <a:endParaRPr lang="fr-FR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3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Bahnschrift" panose="020B0502040204020203" pitchFamily="34" charset="0"/>
              </a:rPr>
              <a:t>14</a:t>
            </a:fld>
            <a:endParaRPr lang="en-US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latin typeface="Bahnschrift" panose="020B050204020402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B68BB8-F6AC-4D88-BF68-25EC59526D80}" type="slidenum">
              <a:rPr lang="fr-FR">
                <a:latin typeface="Bahnschrift" panose="020B0502040204020203" pitchFamily="34" charset="0"/>
              </a:rPr>
              <a:t>17</a:t>
            </a:fld>
            <a:endParaRPr lang="fr-FR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>
                <a:latin typeface="Bahnschrift" panose="020B0502040204020203" pitchFamily="34" charset="0"/>
              </a:rPr>
              <a:t>Example of experiment where it matters</a:t>
            </a:r>
            <a:r>
              <a:rPr lang="en-GB" sz="1000" dirty="0">
                <a:latin typeface="Bahnschrift" panose="020B0502040204020203" pitchFamily="34" charset="0"/>
              </a:rPr>
              <a:t>:</a:t>
            </a:r>
          </a:p>
          <a:p>
            <a:endParaRPr lang="en-GB" sz="1000" dirty="0"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000">
                <a:latin typeface="Bahnschrift" panose="020B0502040204020203" pitchFamily="34" charset="0"/>
              </a:rPr>
              <a:t>total absorption spectrometry</a:t>
            </a:r>
            <a:endParaRPr lang="en-US" sz="1000" dirty="0"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00" dirty="0"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000">
                <a:latin typeface="Bahnschrift" panose="020B0502040204020203" pitchFamily="34" charset="0"/>
              </a:rPr>
              <a:t>collinear laser spectroscopy</a:t>
            </a:r>
            <a:endParaRPr lang="en-US" sz="1000" dirty="0"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000" dirty="0"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000">
                <a:latin typeface="Bahnschrift" panose="020B0502040204020203" pitchFamily="34" charset="0"/>
              </a:rPr>
              <a:t>Precision decay measurements</a:t>
            </a:r>
            <a:endParaRPr lang="en-GB" sz="1000" b="1" u="sng" dirty="0">
              <a:latin typeface="Bahnschrift" panose="020B0502040204020203" pitchFamily="34" charset="0"/>
            </a:endParaRPr>
          </a:p>
          <a:p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A1C03-6173-4E2E-AD85-55C6575A82CE}" type="slidenum">
              <a:rPr lang="en-GB" smtClean="0">
                <a:latin typeface="Bahnschrift" panose="020B0502040204020203" pitchFamily="34" charset="0"/>
              </a:rPr>
              <a:t>18</a:t>
            </a:fld>
            <a:endParaRPr lang="en-GB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2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F5F8234-7851-6EC4-7829-2552C560E707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662CC4-154D-D466-49FB-8E5FE9124106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4D36012-0F85-5FEC-433B-7C79042839E5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3200400"/>
            <a:ext cx="9144000" cy="13716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457200"/>
            <a:ext cx="182880" cy="137160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5" name="Shape 3"/>
          <p:cNvSpPr/>
          <p:nvPr/>
        </p:nvSpPr>
        <p:spPr>
          <a:xfrm>
            <a:off x="228600" y="731520"/>
            <a:ext cx="91440" cy="82296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6" name="Shape 4"/>
          <p:cNvSpPr/>
          <p:nvPr/>
        </p:nvSpPr>
        <p:spPr>
          <a:xfrm>
            <a:off x="9052560" y="274320"/>
            <a:ext cx="91440" cy="73152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7" name="Shape 5"/>
          <p:cNvSpPr/>
          <p:nvPr/>
        </p:nvSpPr>
        <p:spPr>
          <a:xfrm>
            <a:off x="8869680" y="457200"/>
            <a:ext cx="137160" cy="45720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8" name="Text 6"/>
          <p:cNvSpPr>
            <a:spLocks noGrp="1"/>
          </p:cNvSpPr>
          <p:nvPr>
            <p:ph type="title" idx="106" hasCustomPrompt="1"/>
          </p:nvPr>
        </p:nvSpPr>
        <p:spPr>
          <a:xfrm>
            <a:off x="457200" y="1371600"/>
            <a:ext cx="82296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ctr">
              <a:buNone/>
              <a:defRPr lang="en-US" sz="4400" b="1" dirty="0">
                <a:solidFill>
                  <a:srgbClr val="880000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9" name="Text 6"/>
          <p:cNvSpPr>
            <a:spLocks noGrp="1"/>
          </p:cNvSpPr>
          <p:nvPr>
            <p:ph type="body" idx="107" hasCustomPrompt="1"/>
          </p:nvPr>
        </p:nvSpPr>
        <p:spPr>
          <a:xfrm>
            <a:off x="457200" y="3657600"/>
            <a:ext cx="82296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ctr">
              <a:buNone/>
              <a:defRPr lang="en-US" sz="1800" dirty="0">
                <a:solidFill>
                  <a:srgbClr val="FFFFFF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ctr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6D65B12-5EC0-4A72-80A4-883EAAAF6356}"/>
              </a:ext>
            </a:extLst>
          </p:cNvPr>
          <p:cNvSpPr/>
          <p:nvPr/>
        </p:nvSpPr>
        <p:spPr>
          <a:xfrm>
            <a:off x="-1" y="4880195"/>
            <a:ext cx="9144000" cy="276999"/>
          </a:xfrm>
          <a:prstGeom prst="rect">
            <a:avLst/>
          </a:prstGeom>
          <a:solidFill>
            <a:srgbClr val="880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1CFC3A-A0A8-4376-A803-849F48A2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406"/>
            <a:ext cx="7886700" cy="3263504"/>
          </a:xfrm>
        </p:spPr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  <a:lvl2pPr>
              <a:defRPr>
                <a:latin typeface="Bahnschrift" panose="020B0502040204020203" pitchFamily="34" charset="0"/>
              </a:defRPr>
            </a:lvl2pPr>
            <a:lvl3pPr>
              <a:defRPr>
                <a:latin typeface="Bahnschrift" panose="020B0502040204020203" pitchFamily="34" charset="0"/>
              </a:defRPr>
            </a:lvl3pPr>
            <a:lvl4pPr>
              <a:defRPr>
                <a:latin typeface="Bahnschrift" panose="020B0502040204020203" pitchFamily="34" charset="0"/>
              </a:defRPr>
            </a:lvl4pPr>
            <a:lvl5pPr>
              <a:defRPr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18F323-25DA-4813-9D07-E5BD7C34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04"/>
            <a:ext cx="9143999" cy="426372"/>
          </a:xfrm>
        </p:spPr>
        <p:txBody>
          <a:bodyPr>
            <a:normAutofit/>
          </a:bodyPr>
          <a:lstStyle>
            <a:lvl1pPr algn="ctr">
              <a:defRPr sz="2400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FAFEC1-65D1-4AFB-A551-F60C4BE8F71F}"/>
              </a:ext>
            </a:extLst>
          </p:cNvPr>
          <p:cNvSpPr txBox="1"/>
          <p:nvPr/>
        </p:nvSpPr>
        <p:spPr>
          <a:xfrm>
            <a:off x="8504361" y="4912346"/>
            <a:ext cx="63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2ABF454-4767-4291-8CCF-7B30370D6D68}" type="slidenum">
              <a:rPr lang="en-GB" sz="1200" b="1" smtClean="0">
                <a:solidFill>
                  <a:schemeClr val="bg1"/>
                </a:solidFill>
                <a:latin typeface="Bahnschrift" panose="020B0502040204020203" pitchFamily="34" charset="0"/>
              </a:rPr>
              <a:pPr algn="r"/>
              <a:t>‹#›</a:t>
            </a:fld>
            <a:endParaRPr lang="en-GB" sz="1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1768E7-B235-4768-8628-E28F15D5CD67}"/>
              </a:ext>
            </a:extLst>
          </p:cNvPr>
          <p:cNvSpPr txBox="1"/>
          <p:nvPr/>
        </p:nvSpPr>
        <p:spPr>
          <a:xfrm>
            <a:off x="0" y="4896448"/>
            <a:ext cx="1391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bg1"/>
                </a:solidFill>
                <a:latin typeface="Bahnschrift" panose="020B0502040204020203" pitchFamily="34" charset="0"/>
              </a:rPr>
              <a:t>18/08/2025</a:t>
            </a:r>
            <a:endParaRPr lang="en-GB" sz="1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B27F7-BCF6-4E45-8712-E38F46BCB9A4}"/>
              </a:ext>
            </a:extLst>
          </p:cNvPr>
          <p:cNvSpPr txBox="1"/>
          <p:nvPr/>
        </p:nvSpPr>
        <p:spPr>
          <a:xfrm>
            <a:off x="2542313" y="4912346"/>
            <a:ext cx="4059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  <a:latin typeface="Bahnschrift" panose="020B0502040204020203" pitchFamily="34" charset="0"/>
              </a:rPr>
              <a:t>Nuclear Masses in Astrophysics for the Next 25 Years</a:t>
            </a:r>
            <a:endParaRPr lang="fr-FR" sz="1200" b="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35D089-AB17-4B2A-8C32-6B22C0B2FAFB}"/>
              </a:ext>
            </a:extLst>
          </p:cNvPr>
          <p:cNvCxnSpPr/>
          <p:nvPr/>
        </p:nvCxnSpPr>
        <p:spPr>
          <a:xfrm>
            <a:off x="-27000" y="4887000"/>
            <a:ext cx="9180000" cy="0"/>
          </a:xfrm>
          <a:prstGeom prst="line">
            <a:avLst/>
          </a:prstGeom>
          <a:ln w="57150">
            <a:solidFill>
              <a:srgbClr val="009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EEC672D-F622-45BC-8E94-D0D89EAF2B0B}"/>
              </a:ext>
            </a:extLst>
          </p:cNvPr>
          <p:cNvSpPr/>
          <p:nvPr/>
        </p:nvSpPr>
        <p:spPr>
          <a:xfrm>
            <a:off x="-810000" y="-675000"/>
            <a:ext cx="1620000" cy="1350000"/>
          </a:xfrm>
          <a:prstGeom prst="pie">
            <a:avLst>
              <a:gd name="adj1" fmla="val 0"/>
              <a:gd name="adj2" fmla="val 5400000"/>
            </a:avLst>
          </a:prstGeom>
          <a:solidFill>
            <a:srgbClr val="880000"/>
          </a:solidFill>
          <a:ln>
            <a:solidFill>
              <a:srgbClr val="800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FEA94-B26A-46AC-9BFB-C00DAE67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" y="38858"/>
            <a:ext cx="622467" cy="4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733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6D65B12-5EC0-4A72-80A4-883EAAAF6356}"/>
              </a:ext>
            </a:extLst>
          </p:cNvPr>
          <p:cNvSpPr/>
          <p:nvPr/>
        </p:nvSpPr>
        <p:spPr>
          <a:xfrm>
            <a:off x="-1" y="4880195"/>
            <a:ext cx="9144000" cy="276999"/>
          </a:xfrm>
          <a:prstGeom prst="rect">
            <a:avLst/>
          </a:prstGeom>
          <a:solidFill>
            <a:srgbClr val="8800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>
              <a:latin typeface="Bahnschrift" panose="020B05020402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1CFC3A-A0A8-4376-A803-849F48A2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2406"/>
            <a:ext cx="7886700" cy="3263504"/>
          </a:xfrm>
        </p:spPr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  <a:lvl2pPr>
              <a:defRPr>
                <a:latin typeface="Bahnschrift" panose="020B0502040204020203" pitchFamily="34" charset="0"/>
              </a:defRPr>
            </a:lvl2pPr>
            <a:lvl3pPr>
              <a:defRPr>
                <a:latin typeface="Bahnschrift" panose="020B0502040204020203" pitchFamily="34" charset="0"/>
              </a:defRPr>
            </a:lvl3pPr>
            <a:lvl4pPr>
              <a:defRPr>
                <a:latin typeface="Bahnschrift" panose="020B0502040204020203" pitchFamily="34" charset="0"/>
              </a:defRPr>
            </a:lvl4pPr>
            <a:lvl5pPr>
              <a:defRPr>
                <a:latin typeface="Bahnschrift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B18F323-25DA-4813-9D07-E5BD7C34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04"/>
            <a:ext cx="9143999" cy="426372"/>
          </a:xfrm>
        </p:spPr>
        <p:txBody>
          <a:bodyPr>
            <a:normAutofit/>
          </a:bodyPr>
          <a:lstStyle>
            <a:lvl1pPr algn="ctr">
              <a:defRPr sz="2400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FAFEC1-65D1-4AFB-A551-F60C4BE8F71F}"/>
              </a:ext>
            </a:extLst>
          </p:cNvPr>
          <p:cNvSpPr txBox="1"/>
          <p:nvPr/>
        </p:nvSpPr>
        <p:spPr>
          <a:xfrm>
            <a:off x="8504361" y="4912346"/>
            <a:ext cx="63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2ABF454-4767-4291-8CCF-7B30370D6D68}" type="slidenum">
              <a:rPr lang="en-GB" sz="1200" b="1" smtClean="0">
                <a:solidFill>
                  <a:schemeClr val="bg1"/>
                </a:solidFill>
                <a:latin typeface="Bahnschrift" panose="020B0502040204020203" pitchFamily="34" charset="0"/>
              </a:rPr>
              <a:pPr algn="r"/>
              <a:t>‹#›</a:t>
            </a:fld>
            <a:endParaRPr lang="en-GB" sz="1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1768E7-B235-4768-8628-E28F15D5CD67}"/>
              </a:ext>
            </a:extLst>
          </p:cNvPr>
          <p:cNvSpPr txBox="1"/>
          <p:nvPr/>
        </p:nvSpPr>
        <p:spPr>
          <a:xfrm>
            <a:off x="0" y="4896448"/>
            <a:ext cx="1391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Bahnschrift" panose="020B0502040204020203" pitchFamily="34" charset="0"/>
              </a:rPr>
              <a:t>18/08/2025</a:t>
            </a:r>
            <a:endParaRPr lang="en-GB" sz="1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B27F7-BCF6-4E45-8712-E38F46BCB9A4}"/>
              </a:ext>
            </a:extLst>
          </p:cNvPr>
          <p:cNvSpPr txBox="1"/>
          <p:nvPr/>
        </p:nvSpPr>
        <p:spPr>
          <a:xfrm>
            <a:off x="2460398" y="4912346"/>
            <a:ext cx="422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  <a:latin typeface="Bahnschrift" panose="020B0502040204020203" pitchFamily="34" charset="0"/>
              </a:rPr>
              <a:t>Nuclear Masses in Astrophysics for the Next 25 Years</a:t>
            </a:r>
            <a:endParaRPr lang="fr-FR" sz="1200" b="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35D089-AB17-4B2A-8C32-6B22C0B2FAFB}"/>
              </a:ext>
            </a:extLst>
          </p:cNvPr>
          <p:cNvCxnSpPr/>
          <p:nvPr/>
        </p:nvCxnSpPr>
        <p:spPr>
          <a:xfrm>
            <a:off x="-27000" y="4887000"/>
            <a:ext cx="9180000" cy="0"/>
          </a:xfrm>
          <a:prstGeom prst="line">
            <a:avLst/>
          </a:prstGeom>
          <a:ln w="57150">
            <a:solidFill>
              <a:srgbClr val="009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10366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828800" cy="36576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1371600"/>
            <a:ext cx="137160" cy="228600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5" name="Shape 3"/>
          <p:cNvSpPr/>
          <p:nvPr/>
        </p:nvSpPr>
        <p:spPr>
          <a:xfrm>
            <a:off x="182880" y="1828800"/>
            <a:ext cx="73152" cy="137160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8" name="Text 6"/>
          <p:cNvSpPr>
            <a:spLocks noGrp="1"/>
          </p:cNvSpPr>
          <p:nvPr>
            <p:ph type="title" idx="106" hasCustomPrompt="1"/>
          </p:nvPr>
        </p:nvSpPr>
        <p:spPr>
          <a:xfrm>
            <a:off x="914400" y="1828800"/>
            <a:ext cx="73152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4800" b="1" dirty="0">
                <a:solidFill>
                  <a:srgbClr val="880000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4800" dirty="0"/>
          </a:p>
        </p:txBody>
      </p:sp>
      <p:sp>
        <p:nvSpPr>
          <p:cNvPr id="9" name="Text 6"/>
          <p:cNvSpPr>
            <a:spLocks noGrp="1"/>
          </p:cNvSpPr>
          <p:nvPr>
            <p:ph type="body" idx="107" hasCustomPrompt="1"/>
          </p:nvPr>
        </p:nvSpPr>
        <p:spPr>
          <a:xfrm>
            <a:off x="914400" y="3108960"/>
            <a:ext cx="7315200" cy="7315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2000" dirty="0">
                <a:solidFill>
                  <a:srgbClr val="4A4A4A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2000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3AA927A5-D8DF-4CFB-ADC3-1ED1965F0D4C}"/>
              </a:ext>
            </a:extLst>
          </p:cNvPr>
          <p:cNvSpPr/>
          <p:nvPr userDrawn="1"/>
        </p:nvSpPr>
        <p:spPr>
          <a:xfrm>
            <a:off x="3134995" y="0"/>
            <a:ext cx="287401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</a:rPr>
              <a:t>Workshop ISOL-France VIII</a:t>
            </a:r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A92CC372-9D9D-4B42-8397-81A784A1A486}"/>
              </a:ext>
            </a:extLst>
          </p:cNvPr>
          <p:cNvSpPr/>
          <p:nvPr userDrawn="1"/>
        </p:nvSpPr>
        <p:spPr>
          <a:xfrm>
            <a:off x="292735" y="59099"/>
            <a:ext cx="1243330" cy="2475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</a:rPr>
              <a:t>17/03/2026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0" y="864044"/>
            <a:ext cx="182880" cy="228600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6" name="Shape 4"/>
          <p:cNvSpPr/>
          <p:nvPr/>
        </p:nvSpPr>
        <p:spPr>
          <a:xfrm>
            <a:off x="228600" y="1229804"/>
            <a:ext cx="73152" cy="137160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7" name="Shape 5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38100">
            <a:solidFill>
              <a:srgbClr val="009A44"/>
            </a:solidFill>
            <a:prstDash val="solid"/>
          </a:ln>
        </p:spPr>
      </p:sp>
      <p:sp>
        <p:nvSpPr>
          <p:cNvPr id="8" name="Text 6"/>
          <p:cNvSpPr>
            <a:spLocks noGrp="1"/>
          </p:cNvSpPr>
          <p:nvPr>
            <p:ph type="title" idx="106" hasCustomPrompt="1"/>
          </p:nvPr>
        </p:nvSpPr>
        <p:spPr>
          <a:xfrm>
            <a:off x="731520" y="288000"/>
            <a:ext cx="7772400" cy="7315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600" b="1" dirty="0">
                <a:solidFill>
                  <a:srgbClr val="880000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3600" dirty="0"/>
          </a:p>
        </p:txBody>
      </p:sp>
      <p:sp>
        <p:nvSpPr>
          <p:cNvPr id="9" name="Text 6"/>
          <p:cNvSpPr>
            <a:spLocks noGrp="1"/>
          </p:cNvSpPr>
          <p:nvPr>
            <p:ph type="body" idx="107" hasCustomPrompt="1"/>
          </p:nvPr>
        </p:nvSpPr>
        <p:spPr>
          <a:xfrm>
            <a:off x="731520" y="1296000"/>
            <a:ext cx="7955280" cy="24688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800" dirty="0">
                <a:solidFill>
                  <a:srgbClr val="2D2D2D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6"/>
          <p:cNvSpPr/>
          <p:nvPr/>
        </p:nvSpPr>
        <p:spPr>
          <a:xfrm>
            <a:off x="8869680" y="4892040"/>
            <a:ext cx="274320" cy="25146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4" name="Text 2"/>
          <p:cNvSpPr/>
          <p:nvPr/>
        </p:nvSpPr>
        <p:spPr>
          <a:xfrm>
            <a:off x="8831249" y="4898898"/>
            <a:ext cx="35118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fld id="{161D0397-5843-4A03-9D80-154426A9FB97}" type="slidenum">
              <a:rPr lang="en-US" sz="1000" smtClean="0">
                <a:solidFill>
                  <a:schemeClr val="bg1"/>
                </a:solidFill>
                <a:latin typeface="Bahnschrift" panose="020B0502040204020203" pitchFamily="34" charset="0"/>
              </a:rPr>
              <a:pPr marL="0" indent="0" algn="r">
                <a:buNone/>
              </a:pPr>
              <a:t>‹#›</a:t>
            </a:fld>
            <a:endParaRPr lang="en-US" sz="1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0" y="123912"/>
            <a:ext cx="109728" cy="109728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37160" y="306792"/>
            <a:ext cx="54864" cy="73152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7" name="Text 5"/>
          <p:cNvSpPr>
            <a:spLocks noGrp="1"/>
          </p:cNvSpPr>
          <p:nvPr>
            <p:ph type="title" idx="105" hasCustomPrompt="1"/>
          </p:nvPr>
        </p:nvSpPr>
        <p:spPr>
          <a:xfrm>
            <a:off x="457200" y="108000"/>
            <a:ext cx="8229600" cy="5029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b="1" dirty="0">
                <a:solidFill>
                  <a:srgbClr val="880000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8" name="Shape 5"/>
          <p:cNvSpPr/>
          <p:nvPr/>
        </p:nvSpPr>
        <p:spPr>
          <a:xfrm>
            <a:off x="457200" y="718272"/>
            <a:ext cx="8229600" cy="0"/>
          </a:xfrm>
          <a:prstGeom prst="line">
            <a:avLst/>
          </a:prstGeom>
          <a:noFill/>
          <a:ln w="12700">
            <a:solidFill>
              <a:srgbClr val="999999"/>
            </a:solidFill>
            <a:prstDash val="solid"/>
          </a:ln>
        </p:spPr>
      </p:sp>
      <p:sp>
        <p:nvSpPr>
          <p:cNvPr id="9" name="Text 6"/>
          <p:cNvSpPr>
            <a:spLocks noGrp="1"/>
          </p:cNvSpPr>
          <p:nvPr>
            <p:ph type="body" idx="107" hasCustomPrompt="1"/>
          </p:nvPr>
        </p:nvSpPr>
        <p:spPr>
          <a:xfrm>
            <a:off x="457200" y="901151"/>
            <a:ext cx="8229600" cy="3803369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2D2D2D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8028941" y="4892040"/>
            <a:ext cx="795020" cy="25146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0F2A1570-F04C-42EC-AAA4-56CEC778D906}"/>
              </a:ext>
            </a:extLst>
          </p:cNvPr>
          <p:cNvSpPr/>
          <p:nvPr userDrawn="1"/>
        </p:nvSpPr>
        <p:spPr>
          <a:xfrm>
            <a:off x="8028941" y="4894795"/>
            <a:ext cx="802308" cy="2475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chemeClr val="bg1"/>
                </a:solidFill>
                <a:latin typeface="Bahnschrift" panose="020B0502040204020203" pitchFamily="34" charset="0"/>
              </a:rPr>
              <a:t>16/03/2026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6"/>
          <p:cNvSpPr/>
          <p:nvPr/>
        </p:nvSpPr>
        <p:spPr>
          <a:xfrm>
            <a:off x="8869680" y="4892040"/>
            <a:ext cx="274320" cy="25146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4" name="Text 2"/>
          <p:cNvSpPr/>
          <p:nvPr/>
        </p:nvSpPr>
        <p:spPr>
          <a:xfrm>
            <a:off x="8831249" y="4898898"/>
            <a:ext cx="35118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fld id="{161D0397-5843-4A03-9D80-154426A9FB97}" type="slidenum">
              <a:rPr lang="en-US" sz="1000" smtClean="0">
                <a:solidFill>
                  <a:schemeClr val="bg1"/>
                </a:solidFill>
                <a:latin typeface="Bahnschrift" panose="020B0502040204020203" pitchFamily="34" charset="0"/>
              </a:rPr>
              <a:pPr marL="0" indent="0" algn="r">
                <a:buNone/>
              </a:pPr>
              <a:t>‹#›</a:t>
            </a:fld>
            <a:endParaRPr lang="en-US" sz="1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0" y="123912"/>
            <a:ext cx="109728" cy="109728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6" name="Shape 4"/>
          <p:cNvSpPr/>
          <p:nvPr/>
        </p:nvSpPr>
        <p:spPr>
          <a:xfrm>
            <a:off x="137160" y="306792"/>
            <a:ext cx="54864" cy="73152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7" name="Text 5"/>
          <p:cNvSpPr>
            <a:spLocks noGrp="1"/>
          </p:cNvSpPr>
          <p:nvPr>
            <p:ph type="title" idx="105" hasCustomPrompt="1"/>
          </p:nvPr>
        </p:nvSpPr>
        <p:spPr>
          <a:xfrm>
            <a:off x="457200" y="108000"/>
            <a:ext cx="8229600" cy="5029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b="1" dirty="0">
                <a:solidFill>
                  <a:srgbClr val="880000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8" name="Shape 5"/>
          <p:cNvSpPr/>
          <p:nvPr/>
        </p:nvSpPr>
        <p:spPr>
          <a:xfrm>
            <a:off x="457200" y="718272"/>
            <a:ext cx="8229600" cy="0"/>
          </a:xfrm>
          <a:prstGeom prst="line">
            <a:avLst/>
          </a:prstGeom>
          <a:noFill/>
          <a:ln w="12700">
            <a:solidFill>
              <a:srgbClr val="999999"/>
            </a:solidFill>
            <a:prstDash val="solid"/>
          </a:ln>
        </p:spPr>
      </p:sp>
      <p:sp>
        <p:nvSpPr>
          <p:cNvPr id="9" name="Text 6"/>
          <p:cNvSpPr>
            <a:spLocks noGrp="1"/>
          </p:cNvSpPr>
          <p:nvPr>
            <p:ph type="body" idx="107" hasCustomPrompt="1"/>
          </p:nvPr>
        </p:nvSpPr>
        <p:spPr>
          <a:xfrm>
            <a:off x="457200" y="901151"/>
            <a:ext cx="8229600" cy="3803369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2D2D2D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8028941" y="4892040"/>
            <a:ext cx="795020" cy="25146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0F2A1570-F04C-42EC-AAA4-56CEC778D906}"/>
              </a:ext>
            </a:extLst>
          </p:cNvPr>
          <p:cNvSpPr/>
          <p:nvPr userDrawn="1"/>
        </p:nvSpPr>
        <p:spPr>
          <a:xfrm>
            <a:off x="8028941" y="4894795"/>
            <a:ext cx="802308" cy="2475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chemeClr val="bg1"/>
                </a:solidFill>
                <a:latin typeface="Bahnschrift" panose="020B0502040204020203" pitchFamily="34" charset="0"/>
              </a:rPr>
              <a:t>16/03/2026</a:t>
            </a:r>
          </a:p>
        </p:txBody>
      </p:sp>
    </p:spTree>
    <p:extLst>
      <p:ext uri="{BB962C8B-B14F-4D97-AF65-F5344CB8AC3E}">
        <p14:creationId xmlns:p14="http://schemas.microsoft.com/office/powerpoint/2010/main" val="41340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6"/>
          <p:cNvSpPr>
            <a:spLocks noGrp="1"/>
          </p:cNvSpPr>
          <p:nvPr>
            <p:ph type="body" idx="107" hasCustomPrompt="1"/>
          </p:nvPr>
        </p:nvSpPr>
        <p:spPr>
          <a:xfrm>
            <a:off x="457200" y="900000"/>
            <a:ext cx="4023360" cy="3853727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2D2D2D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10" name="Text 6"/>
          <p:cNvSpPr>
            <a:spLocks noGrp="1"/>
          </p:cNvSpPr>
          <p:nvPr>
            <p:ph type="body" idx="108" hasCustomPrompt="1"/>
          </p:nvPr>
        </p:nvSpPr>
        <p:spPr>
          <a:xfrm>
            <a:off x="4663440" y="900000"/>
            <a:ext cx="4023360" cy="3853727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2D2D2D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15" name="Shape 6">
            <a:extLst>
              <a:ext uri="{FF2B5EF4-FFF2-40B4-BE49-F238E27FC236}">
                <a16:creationId xmlns:a16="http://schemas.microsoft.com/office/drawing/2014/main" id="{7910DA76-8B0D-49D1-BEE4-B87B052AD3E5}"/>
              </a:ext>
            </a:extLst>
          </p:cNvPr>
          <p:cNvSpPr/>
          <p:nvPr userDrawn="1"/>
        </p:nvSpPr>
        <p:spPr>
          <a:xfrm>
            <a:off x="8869680" y="4892040"/>
            <a:ext cx="274320" cy="25146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E9FA62DE-25F7-4EBA-A039-1918E63EBB78}"/>
              </a:ext>
            </a:extLst>
          </p:cNvPr>
          <p:cNvSpPr/>
          <p:nvPr userDrawn="1"/>
        </p:nvSpPr>
        <p:spPr>
          <a:xfrm>
            <a:off x="8831249" y="4898898"/>
            <a:ext cx="35118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fld id="{161D0397-5843-4A03-9D80-154426A9FB97}" type="slidenum">
              <a:rPr lang="en-US" sz="1000" smtClean="0">
                <a:solidFill>
                  <a:schemeClr val="bg1"/>
                </a:solidFill>
                <a:latin typeface="Bahnschrift" panose="020B0502040204020203" pitchFamily="34" charset="0"/>
              </a:rPr>
              <a:pPr marL="0" indent="0" algn="r">
                <a:buNone/>
              </a:pPr>
              <a:t>‹#›</a:t>
            </a:fld>
            <a:endParaRPr lang="en-US" sz="1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Shape 7">
            <a:extLst>
              <a:ext uri="{FF2B5EF4-FFF2-40B4-BE49-F238E27FC236}">
                <a16:creationId xmlns:a16="http://schemas.microsoft.com/office/drawing/2014/main" id="{94B315CF-4B31-429D-B214-B1A1B3C49854}"/>
              </a:ext>
            </a:extLst>
          </p:cNvPr>
          <p:cNvSpPr/>
          <p:nvPr userDrawn="1"/>
        </p:nvSpPr>
        <p:spPr>
          <a:xfrm>
            <a:off x="8028941" y="4892040"/>
            <a:ext cx="795020" cy="25146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EF0F8F00-4BCA-4065-B001-30154DBC0AC0}"/>
              </a:ext>
            </a:extLst>
          </p:cNvPr>
          <p:cNvSpPr/>
          <p:nvPr userDrawn="1"/>
        </p:nvSpPr>
        <p:spPr>
          <a:xfrm>
            <a:off x="8028941" y="4894795"/>
            <a:ext cx="802308" cy="2475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chemeClr val="bg1"/>
                </a:solidFill>
                <a:latin typeface="Bahnschrift" panose="020B0502040204020203" pitchFamily="34" charset="0"/>
              </a:rPr>
              <a:t>16/03/2026</a:t>
            </a:r>
          </a:p>
        </p:txBody>
      </p:sp>
      <p:sp>
        <p:nvSpPr>
          <p:cNvPr id="19" name="Shape 3">
            <a:extLst>
              <a:ext uri="{FF2B5EF4-FFF2-40B4-BE49-F238E27FC236}">
                <a16:creationId xmlns:a16="http://schemas.microsoft.com/office/drawing/2014/main" id="{8D817E4D-5F34-4941-863A-E104F3D6A7E2}"/>
              </a:ext>
            </a:extLst>
          </p:cNvPr>
          <p:cNvSpPr/>
          <p:nvPr userDrawn="1"/>
        </p:nvSpPr>
        <p:spPr>
          <a:xfrm>
            <a:off x="0" y="123912"/>
            <a:ext cx="109728" cy="109728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20" name="Shape 4">
            <a:extLst>
              <a:ext uri="{FF2B5EF4-FFF2-40B4-BE49-F238E27FC236}">
                <a16:creationId xmlns:a16="http://schemas.microsoft.com/office/drawing/2014/main" id="{C5C59818-5491-470F-BC69-B71F5CE38145}"/>
              </a:ext>
            </a:extLst>
          </p:cNvPr>
          <p:cNvSpPr/>
          <p:nvPr userDrawn="1"/>
        </p:nvSpPr>
        <p:spPr>
          <a:xfrm>
            <a:off x="137160" y="306792"/>
            <a:ext cx="54864" cy="73152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00FB3681-976D-4B79-896B-24D2DC414032}"/>
              </a:ext>
            </a:extLst>
          </p:cNvPr>
          <p:cNvSpPr>
            <a:spLocks noGrp="1"/>
          </p:cNvSpPr>
          <p:nvPr>
            <p:ph type="title" idx="105" hasCustomPrompt="1"/>
          </p:nvPr>
        </p:nvSpPr>
        <p:spPr>
          <a:xfrm>
            <a:off x="457200" y="108000"/>
            <a:ext cx="8229600" cy="5029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b="1" dirty="0">
                <a:solidFill>
                  <a:srgbClr val="880000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22" name="Shape 5">
            <a:extLst>
              <a:ext uri="{FF2B5EF4-FFF2-40B4-BE49-F238E27FC236}">
                <a16:creationId xmlns:a16="http://schemas.microsoft.com/office/drawing/2014/main" id="{7414D602-159E-4D29-931E-6FA1D71BDED6}"/>
              </a:ext>
            </a:extLst>
          </p:cNvPr>
          <p:cNvSpPr/>
          <p:nvPr userDrawn="1"/>
        </p:nvSpPr>
        <p:spPr>
          <a:xfrm>
            <a:off x="457200" y="718272"/>
            <a:ext cx="8229600" cy="0"/>
          </a:xfrm>
          <a:prstGeom prst="line">
            <a:avLst/>
          </a:prstGeom>
          <a:noFill/>
          <a:ln w="12700">
            <a:solidFill>
              <a:srgbClr val="999999"/>
            </a:solidFill>
            <a:prstDash val="soli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LUMN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6"/>
          <p:cNvSpPr>
            <a:spLocks noGrp="1"/>
          </p:cNvSpPr>
          <p:nvPr>
            <p:ph type="body" idx="107" hasCustomPrompt="1"/>
          </p:nvPr>
        </p:nvSpPr>
        <p:spPr>
          <a:xfrm>
            <a:off x="457200" y="900000"/>
            <a:ext cx="4023360" cy="3853727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2D2D2D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10" name="Text 6"/>
          <p:cNvSpPr>
            <a:spLocks noGrp="1"/>
          </p:cNvSpPr>
          <p:nvPr>
            <p:ph type="body" idx="108" hasCustomPrompt="1"/>
          </p:nvPr>
        </p:nvSpPr>
        <p:spPr>
          <a:xfrm>
            <a:off x="4663440" y="900000"/>
            <a:ext cx="4023360" cy="3853727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1600" dirty="0">
                <a:solidFill>
                  <a:srgbClr val="2D2D2D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15" name="Shape 6">
            <a:extLst>
              <a:ext uri="{FF2B5EF4-FFF2-40B4-BE49-F238E27FC236}">
                <a16:creationId xmlns:a16="http://schemas.microsoft.com/office/drawing/2014/main" id="{7910DA76-8B0D-49D1-BEE4-B87B052AD3E5}"/>
              </a:ext>
            </a:extLst>
          </p:cNvPr>
          <p:cNvSpPr/>
          <p:nvPr userDrawn="1"/>
        </p:nvSpPr>
        <p:spPr>
          <a:xfrm>
            <a:off x="8869680" y="4892040"/>
            <a:ext cx="274320" cy="25146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E9FA62DE-25F7-4EBA-A039-1918E63EBB78}"/>
              </a:ext>
            </a:extLst>
          </p:cNvPr>
          <p:cNvSpPr/>
          <p:nvPr userDrawn="1"/>
        </p:nvSpPr>
        <p:spPr>
          <a:xfrm>
            <a:off x="8831249" y="4898898"/>
            <a:ext cx="35118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fld id="{161D0397-5843-4A03-9D80-154426A9FB97}" type="slidenum">
              <a:rPr lang="en-US" sz="1000" smtClean="0">
                <a:solidFill>
                  <a:schemeClr val="bg1"/>
                </a:solidFill>
                <a:latin typeface="Bahnschrift" panose="020B0502040204020203" pitchFamily="34" charset="0"/>
              </a:rPr>
              <a:pPr marL="0" indent="0" algn="r">
                <a:buNone/>
              </a:pPr>
              <a:t>‹#›</a:t>
            </a:fld>
            <a:endParaRPr lang="en-US" sz="1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Shape 7">
            <a:extLst>
              <a:ext uri="{FF2B5EF4-FFF2-40B4-BE49-F238E27FC236}">
                <a16:creationId xmlns:a16="http://schemas.microsoft.com/office/drawing/2014/main" id="{94B315CF-4B31-429D-B214-B1A1B3C49854}"/>
              </a:ext>
            </a:extLst>
          </p:cNvPr>
          <p:cNvSpPr/>
          <p:nvPr userDrawn="1"/>
        </p:nvSpPr>
        <p:spPr>
          <a:xfrm>
            <a:off x="8028941" y="4892040"/>
            <a:ext cx="795020" cy="25146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EF0F8F00-4BCA-4065-B001-30154DBC0AC0}"/>
              </a:ext>
            </a:extLst>
          </p:cNvPr>
          <p:cNvSpPr/>
          <p:nvPr userDrawn="1"/>
        </p:nvSpPr>
        <p:spPr>
          <a:xfrm>
            <a:off x="8028941" y="4891620"/>
            <a:ext cx="802308" cy="2475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chemeClr val="bg1"/>
                </a:solidFill>
                <a:latin typeface="Bahnschrift" panose="020B0502040204020203" pitchFamily="34" charset="0"/>
              </a:rPr>
              <a:t>16/03/2026</a:t>
            </a:r>
          </a:p>
        </p:txBody>
      </p:sp>
      <p:sp>
        <p:nvSpPr>
          <p:cNvPr id="19" name="Shape 3">
            <a:extLst>
              <a:ext uri="{FF2B5EF4-FFF2-40B4-BE49-F238E27FC236}">
                <a16:creationId xmlns:a16="http://schemas.microsoft.com/office/drawing/2014/main" id="{8D817E4D-5F34-4941-863A-E104F3D6A7E2}"/>
              </a:ext>
            </a:extLst>
          </p:cNvPr>
          <p:cNvSpPr/>
          <p:nvPr userDrawn="1"/>
        </p:nvSpPr>
        <p:spPr>
          <a:xfrm>
            <a:off x="0" y="123912"/>
            <a:ext cx="109728" cy="109728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20" name="Shape 4">
            <a:extLst>
              <a:ext uri="{FF2B5EF4-FFF2-40B4-BE49-F238E27FC236}">
                <a16:creationId xmlns:a16="http://schemas.microsoft.com/office/drawing/2014/main" id="{C5C59818-5491-470F-BC69-B71F5CE38145}"/>
              </a:ext>
            </a:extLst>
          </p:cNvPr>
          <p:cNvSpPr/>
          <p:nvPr userDrawn="1"/>
        </p:nvSpPr>
        <p:spPr>
          <a:xfrm>
            <a:off x="137160" y="306792"/>
            <a:ext cx="54864" cy="73152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00FB3681-976D-4B79-896B-24D2DC414032}"/>
              </a:ext>
            </a:extLst>
          </p:cNvPr>
          <p:cNvSpPr>
            <a:spLocks noGrp="1"/>
          </p:cNvSpPr>
          <p:nvPr>
            <p:ph type="title" idx="105" hasCustomPrompt="1"/>
          </p:nvPr>
        </p:nvSpPr>
        <p:spPr>
          <a:xfrm>
            <a:off x="457200" y="108000"/>
            <a:ext cx="8229600" cy="5029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b="1" dirty="0">
                <a:solidFill>
                  <a:srgbClr val="880000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22" name="Shape 5">
            <a:extLst>
              <a:ext uri="{FF2B5EF4-FFF2-40B4-BE49-F238E27FC236}">
                <a16:creationId xmlns:a16="http://schemas.microsoft.com/office/drawing/2014/main" id="{7414D602-159E-4D29-931E-6FA1D71BDED6}"/>
              </a:ext>
            </a:extLst>
          </p:cNvPr>
          <p:cNvSpPr/>
          <p:nvPr userDrawn="1"/>
        </p:nvSpPr>
        <p:spPr>
          <a:xfrm>
            <a:off x="457200" y="718272"/>
            <a:ext cx="8229600" cy="0"/>
          </a:xfrm>
          <a:prstGeom prst="line">
            <a:avLst/>
          </a:prstGeom>
          <a:noFill/>
          <a:ln w="12700">
            <a:solidFill>
              <a:srgbClr val="999999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2715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0" y="99060"/>
            <a:ext cx="137160" cy="54864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6" name="Shape 4"/>
          <p:cNvSpPr/>
          <p:nvPr/>
        </p:nvSpPr>
        <p:spPr>
          <a:xfrm>
            <a:off x="164592" y="190500"/>
            <a:ext cx="73152" cy="36576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9" name="Text 7"/>
          <p:cNvSpPr>
            <a:spLocks noGrp="1"/>
          </p:cNvSpPr>
          <p:nvPr>
            <p:ph type="title" idx="107" hasCustomPrompt="1"/>
          </p:nvPr>
        </p:nvSpPr>
        <p:spPr>
          <a:xfrm>
            <a:off x="457200" y="108000"/>
            <a:ext cx="8229600" cy="5029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b="1" dirty="0">
                <a:solidFill>
                  <a:srgbClr val="880000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10" name="Text 7"/>
          <p:cNvSpPr>
            <a:spLocks noGrp="1"/>
          </p:cNvSpPr>
          <p:nvPr>
            <p:ph type="body" idx="108" hasCustomPrompt="1"/>
          </p:nvPr>
        </p:nvSpPr>
        <p:spPr>
          <a:xfrm>
            <a:off x="457200" y="900000"/>
            <a:ext cx="8229600" cy="38785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ctr">
              <a:buNone/>
              <a:defRPr lang="en-US" sz="1600" dirty="0">
                <a:solidFill>
                  <a:srgbClr val="2D2D2D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12" name="Shape 6">
            <a:extLst>
              <a:ext uri="{FF2B5EF4-FFF2-40B4-BE49-F238E27FC236}">
                <a16:creationId xmlns:a16="http://schemas.microsoft.com/office/drawing/2014/main" id="{BDFAC476-B117-4C64-90AB-E6C24FBEC4D3}"/>
              </a:ext>
            </a:extLst>
          </p:cNvPr>
          <p:cNvSpPr/>
          <p:nvPr userDrawn="1"/>
        </p:nvSpPr>
        <p:spPr>
          <a:xfrm>
            <a:off x="8869680" y="4892040"/>
            <a:ext cx="274320" cy="25146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1B518DA1-B769-498C-83DE-736E01EF69B6}"/>
              </a:ext>
            </a:extLst>
          </p:cNvPr>
          <p:cNvSpPr/>
          <p:nvPr userDrawn="1"/>
        </p:nvSpPr>
        <p:spPr>
          <a:xfrm>
            <a:off x="8831249" y="4898898"/>
            <a:ext cx="35118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fld id="{161D0397-5843-4A03-9D80-154426A9FB97}" type="slidenum">
              <a:rPr lang="en-US" sz="1000" smtClean="0">
                <a:solidFill>
                  <a:schemeClr val="bg1"/>
                </a:solidFill>
                <a:latin typeface="Bahnschrift" panose="020B0502040204020203" pitchFamily="34" charset="0"/>
              </a:rPr>
              <a:pPr marL="0" indent="0" algn="r">
                <a:buNone/>
              </a:pPr>
              <a:t>‹#›</a:t>
            </a:fld>
            <a:endParaRPr lang="en-US" sz="1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B1DA336C-389A-426E-8FB4-392FA2A1F47E}"/>
              </a:ext>
            </a:extLst>
          </p:cNvPr>
          <p:cNvSpPr/>
          <p:nvPr userDrawn="1"/>
        </p:nvSpPr>
        <p:spPr>
          <a:xfrm>
            <a:off x="8028941" y="4892040"/>
            <a:ext cx="795020" cy="25146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F2ACA59E-7557-4099-88A2-771CB83EE8A8}"/>
              </a:ext>
            </a:extLst>
          </p:cNvPr>
          <p:cNvSpPr/>
          <p:nvPr userDrawn="1"/>
        </p:nvSpPr>
        <p:spPr>
          <a:xfrm>
            <a:off x="8028941" y="4893271"/>
            <a:ext cx="802308" cy="2475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chemeClr val="bg1"/>
                </a:solidFill>
                <a:latin typeface="Bahnschrift" panose="020B0502040204020203" pitchFamily="34" charset="0"/>
              </a:rPr>
              <a:t>16/03/2026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0" y="99060"/>
            <a:ext cx="137160" cy="548640"/>
          </a:xfrm>
          <a:prstGeom prst="rect">
            <a:avLst/>
          </a:prstGeom>
          <a:solidFill>
            <a:srgbClr val="009A44"/>
          </a:solidFill>
          <a:ln/>
        </p:spPr>
      </p:sp>
      <p:sp>
        <p:nvSpPr>
          <p:cNvPr id="6" name="Shape 4"/>
          <p:cNvSpPr/>
          <p:nvPr/>
        </p:nvSpPr>
        <p:spPr>
          <a:xfrm>
            <a:off x="164592" y="190500"/>
            <a:ext cx="73152" cy="36576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9" name="Text 7"/>
          <p:cNvSpPr>
            <a:spLocks noGrp="1"/>
          </p:cNvSpPr>
          <p:nvPr>
            <p:ph type="title" idx="107" hasCustomPrompt="1"/>
          </p:nvPr>
        </p:nvSpPr>
        <p:spPr>
          <a:xfrm>
            <a:off x="457200" y="108000"/>
            <a:ext cx="8229600" cy="5029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200" b="1" dirty="0">
                <a:solidFill>
                  <a:srgbClr val="880000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l">
              <a:buNone/>
            </a:pPr>
            <a:endParaRPr lang="en-US" sz="3200" dirty="0"/>
          </a:p>
        </p:txBody>
      </p:sp>
      <p:sp>
        <p:nvSpPr>
          <p:cNvPr id="10" name="Text 7"/>
          <p:cNvSpPr>
            <a:spLocks noGrp="1"/>
          </p:cNvSpPr>
          <p:nvPr>
            <p:ph type="body" idx="108" hasCustomPrompt="1"/>
          </p:nvPr>
        </p:nvSpPr>
        <p:spPr>
          <a:xfrm>
            <a:off x="457200" y="900000"/>
            <a:ext cx="8229600" cy="38785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ctr">
              <a:buNone/>
              <a:defRPr lang="en-US" sz="1600" dirty="0">
                <a:solidFill>
                  <a:srgbClr val="2D2D2D"/>
                </a:solidFill>
                <a:latin typeface="Bahnschrift" panose="020B0502040204020203" pitchFamily="34" charset="0"/>
              </a:defRPr>
            </a:lvl1pPr>
          </a:lstStyle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12" name="Shape 6">
            <a:extLst>
              <a:ext uri="{FF2B5EF4-FFF2-40B4-BE49-F238E27FC236}">
                <a16:creationId xmlns:a16="http://schemas.microsoft.com/office/drawing/2014/main" id="{BDFAC476-B117-4C64-90AB-E6C24FBEC4D3}"/>
              </a:ext>
            </a:extLst>
          </p:cNvPr>
          <p:cNvSpPr/>
          <p:nvPr userDrawn="1"/>
        </p:nvSpPr>
        <p:spPr>
          <a:xfrm>
            <a:off x="8869680" y="4892040"/>
            <a:ext cx="274320" cy="251460"/>
          </a:xfrm>
          <a:prstGeom prst="rect">
            <a:avLst/>
          </a:prstGeom>
          <a:solidFill>
            <a:srgbClr val="880000"/>
          </a:solidFill>
          <a:ln/>
        </p:spPr>
      </p:sp>
      <p:sp>
        <p:nvSpPr>
          <p:cNvPr id="13" name="Text 2">
            <a:extLst>
              <a:ext uri="{FF2B5EF4-FFF2-40B4-BE49-F238E27FC236}">
                <a16:creationId xmlns:a16="http://schemas.microsoft.com/office/drawing/2014/main" id="{1B518DA1-B769-498C-83DE-736E01EF69B6}"/>
              </a:ext>
            </a:extLst>
          </p:cNvPr>
          <p:cNvSpPr/>
          <p:nvPr userDrawn="1"/>
        </p:nvSpPr>
        <p:spPr>
          <a:xfrm>
            <a:off x="8831249" y="4898898"/>
            <a:ext cx="35118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fld id="{161D0397-5843-4A03-9D80-154426A9FB97}" type="slidenum">
              <a:rPr lang="en-US" sz="1000" smtClean="0">
                <a:solidFill>
                  <a:schemeClr val="bg1"/>
                </a:solidFill>
                <a:latin typeface="Bahnschrift" panose="020B0502040204020203" pitchFamily="34" charset="0"/>
              </a:rPr>
              <a:pPr marL="0" indent="0" algn="r">
                <a:buNone/>
              </a:pPr>
              <a:t>‹#›</a:t>
            </a:fld>
            <a:endParaRPr lang="en-US" sz="10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B1DA336C-389A-426E-8FB4-392FA2A1F47E}"/>
              </a:ext>
            </a:extLst>
          </p:cNvPr>
          <p:cNvSpPr/>
          <p:nvPr userDrawn="1"/>
        </p:nvSpPr>
        <p:spPr>
          <a:xfrm>
            <a:off x="8028941" y="4892040"/>
            <a:ext cx="795020" cy="251460"/>
          </a:xfrm>
          <a:prstGeom prst="rect">
            <a:avLst/>
          </a:prstGeom>
          <a:solidFill>
            <a:srgbClr val="009A44"/>
          </a:solidFill>
          <a:ln/>
        </p:spPr>
        <p:txBody>
          <a:bodyPr/>
          <a:lstStyle/>
          <a:p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F2ACA59E-7557-4099-88A2-771CB83EE8A8}"/>
              </a:ext>
            </a:extLst>
          </p:cNvPr>
          <p:cNvSpPr/>
          <p:nvPr userDrawn="1"/>
        </p:nvSpPr>
        <p:spPr>
          <a:xfrm>
            <a:off x="8028941" y="4894160"/>
            <a:ext cx="802308" cy="2475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chemeClr val="bg1"/>
                </a:solidFill>
                <a:latin typeface="Bahnschrift" panose="020B0502040204020203" pitchFamily="34" charset="0"/>
              </a:rPr>
              <a:t>16/03/2026</a:t>
            </a:r>
          </a:p>
        </p:txBody>
      </p:sp>
    </p:spTree>
    <p:extLst>
      <p:ext uri="{BB962C8B-B14F-4D97-AF65-F5344CB8AC3E}">
        <p14:creationId xmlns:p14="http://schemas.microsoft.com/office/powerpoint/2010/main" val="223539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3" r:id="rId6"/>
    <p:sldLayoutId id="2147483657" r:id="rId7"/>
    <p:sldLayoutId id="2147483654" r:id="rId8"/>
    <p:sldLayoutId id="2147483658" r:id="rId9"/>
    <p:sldLayoutId id="2147483655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8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10" Type="http://schemas.openxmlformats.org/officeDocument/2006/relationships/image" Target="../media/image6.jpg"/><Relationship Id="rId4" Type="http://schemas.openxmlformats.org/officeDocument/2006/relationships/image" Target="../media/image59.jp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0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0" Type="http://schemas.openxmlformats.org/officeDocument/2006/relationships/image" Target="../media/image680.png"/><Relationship Id="rId4" Type="http://schemas.microsoft.com/office/2007/relationships/hdphoto" Target="../media/hdphoto2.wdp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ima.2021.165857.%20567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7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82.png"/><Relationship Id="rId5" Type="http://schemas.openxmlformats.org/officeDocument/2006/relationships/image" Target="../media/image19.png"/><Relationship Id="rId10" Type="http://schemas.openxmlformats.org/officeDocument/2006/relationships/image" Target="../media/image81.png"/><Relationship Id="rId4" Type="http://schemas.openxmlformats.org/officeDocument/2006/relationships/image" Target="../media/image18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microsoft.com/office/2007/relationships/hdphoto" Target="../media/hdphoto3.wdp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6"/>
          <p:cNvSpPr>
            <a:spLocks noGrp="1"/>
          </p:cNvSpPr>
          <p:nvPr>
            <p:ph type="title" idx="106" hasCustomPrompt="1"/>
          </p:nvPr>
        </p:nvSpPr>
        <p:spPr>
          <a:xfrm>
            <a:off x="914400" y="1311082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880000"/>
                </a:solidFill>
              </a:rPr>
              <a:t>PIPERADE </a:t>
            </a:r>
            <a:r>
              <a:rPr lang="en-US" dirty="0"/>
              <a:t>status</a:t>
            </a:r>
            <a:r>
              <a:rPr lang="en-US" sz="4800" b="1" dirty="0">
                <a:solidFill>
                  <a:srgbClr val="880000"/>
                </a:solidFill>
              </a:rPr>
              <a:t> 2026</a:t>
            </a:r>
            <a:endParaRPr lang="en-US" sz="4800" dirty="0"/>
          </a:p>
        </p:txBody>
      </p:sp>
      <p:sp>
        <p:nvSpPr>
          <p:cNvPr id="3" name="Text 6"/>
          <p:cNvSpPr>
            <a:spLocks noGrp="1"/>
          </p:cNvSpPr>
          <p:nvPr>
            <p:ph type="body" idx="107" hasCustomPrompt="1"/>
          </p:nvPr>
        </p:nvSpPr>
        <p:spPr>
          <a:xfrm>
            <a:off x="914400" y="2571750"/>
            <a:ext cx="7315200" cy="126873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fr-FR" dirty="0" err="1">
                <a:solidFill>
                  <a:srgbClr val="880000"/>
                </a:solidFill>
              </a:rPr>
              <a:t>PI</a:t>
            </a:r>
            <a:r>
              <a:rPr lang="fr-FR" dirty="0" err="1"/>
              <a:t>èges</a:t>
            </a:r>
            <a:r>
              <a:rPr lang="fr-FR" dirty="0"/>
              <a:t> de </a:t>
            </a:r>
            <a:r>
              <a:rPr lang="fr-FR" dirty="0" err="1">
                <a:solidFill>
                  <a:srgbClr val="880000"/>
                </a:solidFill>
              </a:rPr>
              <a:t>PE</a:t>
            </a:r>
            <a:r>
              <a:rPr lang="fr-FR" dirty="0" err="1"/>
              <a:t>nning</a:t>
            </a:r>
            <a:r>
              <a:rPr lang="fr-FR" dirty="0"/>
              <a:t> pour </a:t>
            </a:r>
            <a:r>
              <a:rPr lang="fr-FR" dirty="0" err="1">
                <a:solidFill>
                  <a:srgbClr val="880000"/>
                </a:solidFill>
              </a:rPr>
              <a:t>RA</a:t>
            </a:r>
            <a:r>
              <a:rPr lang="fr-FR" dirty="0" err="1"/>
              <a:t>dionucléides</a:t>
            </a:r>
            <a:r>
              <a:rPr lang="fr-FR" dirty="0"/>
              <a:t> à </a:t>
            </a:r>
            <a:r>
              <a:rPr lang="fr-FR" dirty="0">
                <a:solidFill>
                  <a:srgbClr val="880000"/>
                </a:solidFill>
              </a:rPr>
              <a:t>DE</a:t>
            </a:r>
            <a:r>
              <a:rPr lang="fr-FR" dirty="0"/>
              <a:t>SIR.</a:t>
            </a:r>
          </a:p>
          <a:p>
            <a:r>
              <a:rPr lang="fr-FR" dirty="0"/>
              <a:t>Gauthier Guignard</a:t>
            </a:r>
          </a:p>
          <a:p>
            <a:r>
              <a:rPr lang="en-US" sz="2000" dirty="0">
                <a:solidFill>
                  <a:srgbClr val="4A4A4A"/>
                </a:solidFill>
              </a:rPr>
              <a:t>LP2iB </a:t>
            </a:r>
            <a:endParaRPr lang="en-US" sz="2000" dirty="0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4EC0FCE0-B4A0-4750-A86D-535B64FD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05416" y="4332666"/>
            <a:ext cx="1085595" cy="603108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6CB2878-50A5-42F2-83F1-99C2B829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205424" y="4415901"/>
            <a:ext cx="1147004" cy="436638"/>
          </a:xfrm>
          <a:prstGeom prst="rect">
            <a:avLst/>
          </a:prstGeom>
          <a:noFill/>
        </p:spPr>
      </p:pic>
      <p:pic>
        <p:nvPicPr>
          <p:cNvPr id="7" name="Picture 8" descr="Stored and Cooled Ions Division - Laboratory Astrophysics Workshop  Heidelberg 2015 - Scientific Scope &amp;amp;amp; Invited Speakers">
            <a:extLst>
              <a:ext uri="{FF2B5EF4-FFF2-40B4-BE49-F238E27FC236}">
                <a16:creationId xmlns:a16="http://schemas.microsoft.com/office/drawing/2014/main" id="{CB115FEB-5334-4B00-8248-7AF96128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564635" y="4211240"/>
            <a:ext cx="787801" cy="84596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C6C18-3DD2-441C-8C3F-87350C6DD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52988" y="4261948"/>
            <a:ext cx="1858659" cy="744543"/>
          </a:xfrm>
          <a:prstGeom prst="rect">
            <a:avLst/>
          </a:prstGeom>
        </p:spPr>
      </p:pic>
      <p:pic>
        <p:nvPicPr>
          <p:cNvPr id="10" name="Image 3">
            <a:extLst>
              <a:ext uri="{FF2B5EF4-FFF2-40B4-BE49-F238E27FC236}">
                <a16:creationId xmlns:a16="http://schemas.microsoft.com/office/drawing/2014/main" id="{5DC8EA3C-499B-4098-8907-AA4D15CABFD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58496" y="445239"/>
            <a:ext cx="1309462" cy="702455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CBF56C87-D1B3-4CBD-B105-769E2A78B46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6570392" y="232846"/>
            <a:ext cx="2573608" cy="980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807882C-C45D-41D7-A86B-7F0F89113A86}"/>
              </a:ext>
            </a:extLst>
          </p:cNvPr>
          <p:cNvSpPr txBox="1">
            <a:spLocks/>
          </p:cNvSpPr>
          <p:nvPr/>
        </p:nvSpPr>
        <p:spPr>
          <a:xfrm>
            <a:off x="447283" y="113327"/>
            <a:ext cx="8229600" cy="502920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rgbClr val="880000"/>
                </a:solidFill>
                <a:latin typeface="Bahnschrif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fr-FR" sz="2800" dirty="0"/>
              <a:t>PI-ICR </a:t>
            </a:r>
            <a:r>
              <a:rPr lang="en-GB" sz="2800" dirty="0"/>
              <a:t>study</a:t>
            </a:r>
            <a:r>
              <a:rPr lang="fr-FR" sz="2800" dirty="0"/>
              <a:t>: image distorsion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0E502-BF91-489F-A315-B324EBD61A9D}"/>
                  </a:ext>
                </a:extLst>
              </p:cNvPr>
              <p:cNvSpPr txBox="1"/>
              <p:nvPr/>
            </p:nvSpPr>
            <p:spPr>
              <a:xfrm>
                <a:off x="643734" y="4145493"/>
                <a:ext cx="7836698" cy="484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Bahnschrift" panose="020B0502040204020203" pitchFamily="34" charset="0"/>
                  </a:rPr>
                  <a:t>Precision wanted for a measurement PI-ICR 1s of 39K </a:t>
                </a:r>
                <a:r>
                  <a:rPr lang="el-GR" sz="1600" dirty="0">
                    <a:latin typeface="Bahnschrift" panose="020B0502040204020203" pitchFamily="34" charset="0"/>
                  </a:rPr>
                  <a:t>δΘ</a:t>
                </a:r>
                <a:r>
                  <a:rPr lang="en-US" sz="1600" dirty="0">
                    <a:latin typeface="Bahnschrift" panose="020B0502040204020203" pitchFamily="34" charset="0"/>
                  </a:rPr>
                  <a:t> &lt; 0,5 °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fr-FR" sz="1600" i="1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1600" dirty="0">
                    <a:latin typeface="Bahnschrift" panose="020B0502040204020203" pitchFamily="34" charset="0"/>
                  </a:rPr>
                  <a:t> 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0E502-BF91-489F-A315-B324EBD61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34" y="4145493"/>
                <a:ext cx="7836698" cy="4848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FCC1B1B-1745-4541-B21E-79ECFC1D5004}"/>
              </a:ext>
            </a:extLst>
          </p:cNvPr>
          <p:cNvSpPr/>
          <p:nvPr/>
        </p:nvSpPr>
        <p:spPr>
          <a:xfrm>
            <a:off x="772326" y="1428518"/>
            <a:ext cx="3306378" cy="24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ACE016-87C3-4008-9976-F3F7AF66F221}"/>
              </a:ext>
            </a:extLst>
          </p:cNvPr>
          <p:cNvGrpSpPr/>
          <p:nvPr/>
        </p:nvGrpSpPr>
        <p:grpSpPr>
          <a:xfrm>
            <a:off x="612406" y="644642"/>
            <a:ext cx="3466298" cy="2623058"/>
            <a:chOff x="-60122" y="1375142"/>
            <a:chExt cx="3906883" cy="29564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841EF0-05CE-4CA3-B428-7B3859B49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7" y="1375142"/>
              <a:ext cx="3798804" cy="28395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11E922-30F2-4E09-8C91-9F2CFB4A4DDC}"/>
                </a:ext>
              </a:extLst>
            </p:cNvPr>
            <p:cNvSpPr/>
            <p:nvPr/>
          </p:nvSpPr>
          <p:spPr>
            <a:xfrm>
              <a:off x="294170" y="4086432"/>
              <a:ext cx="3306378" cy="245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X (mm)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A2F593-97C0-4B1D-8181-82230425A0CC}"/>
                </a:ext>
              </a:extLst>
            </p:cNvPr>
            <p:cNvSpPr/>
            <p:nvPr/>
          </p:nvSpPr>
          <p:spPr>
            <a:xfrm rot="16200000">
              <a:off x="-1038724" y="2693500"/>
              <a:ext cx="2159998" cy="202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Y (mm)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CAB304-7D8F-4B34-92DA-8A7C01D614D7}"/>
              </a:ext>
            </a:extLst>
          </p:cNvPr>
          <p:cNvGrpSpPr/>
          <p:nvPr/>
        </p:nvGrpSpPr>
        <p:grpSpPr>
          <a:xfrm>
            <a:off x="4407140" y="616248"/>
            <a:ext cx="4364730" cy="3288184"/>
            <a:chOff x="3996880" y="1094325"/>
            <a:chExt cx="4689920" cy="35331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B4812A-5BE7-4774-95BE-A8970ECE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0343" y="1094325"/>
              <a:ext cx="4566457" cy="34133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42F655-DF25-460C-AE0F-DE2F261D6FBD}"/>
                </a:ext>
              </a:extLst>
            </p:cNvPr>
            <p:cNvSpPr/>
            <p:nvPr/>
          </p:nvSpPr>
          <p:spPr>
            <a:xfrm>
              <a:off x="4732465" y="4382321"/>
              <a:ext cx="3306378" cy="245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Extraction phase (µs)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5DEB16-F792-48E6-A437-CFC7DE55E88A}"/>
                </a:ext>
              </a:extLst>
            </p:cNvPr>
            <p:cNvSpPr/>
            <p:nvPr/>
          </p:nvSpPr>
          <p:spPr>
            <a:xfrm rot="16200000">
              <a:off x="3380802" y="2449165"/>
              <a:ext cx="1477328" cy="245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ΔΘ</a:t>
              </a:r>
              <a:r>
                <a:rPr lang="fr-F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 (</a:t>
              </a:r>
              <a:r>
                <a:rPr lang="fr-FR" sz="1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°)</a:t>
              </a:r>
              <a:endParaRPr lang="en-GB" sz="135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7E818F4-80A4-4478-9A12-D2C6A3CFCF7D}"/>
              </a:ext>
            </a:extLst>
          </p:cNvPr>
          <p:cNvSpPr txBox="1"/>
          <p:nvPr/>
        </p:nvSpPr>
        <p:spPr>
          <a:xfrm>
            <a:off x="653651" y="4689858"/>
            <a:ext cx="7836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ahnschrift" panose="020B0502040204020203" pitchFamily="34" charset="0"/>
              </a:rPr>
              <a:t>We need to determine the position shift of our spot caused by our fields.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E6499E-D708-41DE-A279-921E20DAFD92}"/>
              </a:ext>
            </a:extLst>
          </p:cNvPr>
          <p:cNvGrpSpPr/>
          <p:nvPr/>
        </p:nvGrpSpPr>
        <p:grpSpPr>
          <a:xfrm>
            <a:off x="609951" y="647091"/>
            <a:ext cx="3466298" cy="2623058"/>
            <a:chOff x="-60122" y="1375142"/>
            <a:chExt cx="3906883" cy="295646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7679435-9E6C-45F9-BF5C-D5F34850E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7" y="1375142"/>
              <a:ext cx="3798804" cy="283950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B10A84-81D0-4B8A-980D-181F8A49D41F}"/>
                </a:ext>
              </a:extLst>
            </p:cNvPr>
            <p:cNvSpPr/>
            <p:nvPr/>
          </p:nvSpPr>
          <p:spPr>
            <a:xfrm>
              <a:off x="294170" y="4086432"/>
              <a:ext cx="3306378" cy="245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X (mm)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24DEF1-A55E-43A8-9F58-4A52D5C58ACA}"/>
                </a:ext>
              </a:extLst>
            </p:cNvPr>
            <p:cNvSpPr/>
            <p:nvPr/>
          </p:nvSpPr>
          <p:spPr>
            <a:xfrm rot="16200000">
              <a:off x="-1038724" y="2693500"/>
              <a:ext cx="2159998" cy="202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Y (mm)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DB5D60-1384-4DD2-9661-46B19295AFB7}"/>
              </a:ext>
            </a:extLst>
          </p:cNvPr>
          <p:cNvGrpSpPr/>
          <p:nvPr/>
        </p:nvGrpSpPr>
        <p:grpSpPr>
          <a:xfrm>
            <a:off x="4407141" y="616248"/>
            <a:ext cx="4364729" cy="3288184"/>
            <a:chOff x="3996880" y="1094325"/>
            <a:chExt cx="4689919" cy="353316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5C7C13-1B58-475E-B869-E76D23AD9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0344" y="1094325"/>
              <a:ext cx="4566455" cy="341331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9E3688-B94B-49E5-9C99-D4897266D3A5}"/>
                </a:ext>
              </a:extLst>
            </p:cNvPr>
            <p:cNvSpPr/>
            <p:nvPr/>
          </p:nvSpPr>
          <p:spPr>
            <a:xfrm>
              <a:off x="4732465" y="4382321"/>
              <a:ext cx="3306378" cy="245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Extraction phase (µs)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07CC81-97E2-47A1-9925-7E05DA2E2B92}"/>
                </a:ext>
              </a:extLst>
            </p:cNvPr>
            <p:cNvSpPr/>
            <p:nvPr/>
          </p:nvSpPr>
          <p:spPr>
            <a:xfrm rot="16200000">
              <a:off x="3380802" y="2449165"/>
              <a:ext cx="1477328" cy="245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ΔΘ</a:t>
              </a:r>
              <a:r>
                <a:rPr lang="fr-F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 (</a:t>
              </a:r>
              <a:r>
                <a:rPr lang="fr-FR" sz="1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°)</a:t>
              </a:r>
              <a:endParaRPr lang="en-GB" sz="135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7E524D1-EA2E-4880-9347-F073478D12B5}"/>
              </a:ext>
            </a:extLst>
          </p:cNvPr>
          <p:cNvSpPr txBox="1"/>
          <p:nvPr/>
        </p:nvSpPr>
        <p:spPr>
          <a:xfrm>
            <a:off x="199746" y="3270149"/>
            <a:ext cx="5639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latin typeface="Bahnschrift" panose="020B0502040204020203" pitchFamily="34" charset="0"/>
                <a:ea typeface="Cambria Math" panose="02040503050406030204" pitchFamily="18" charset="0"/>
              </a:rPr>
              <a:t>The precision of 𝝓_𝒄 increases with the radius.</a:t>
            </a:r>
          </a:p>
          <a:p>
            <a:endParaRPr lang="en-US" sz="1600" kern="0" dirty="0">
              <a:latin typeface="Bahnschrift" panose="020B0502040204020203" pitchFamily="34" charset="0"/>
              <a:ea typeface="Cambria Math" panose="02040503050406030204" pitchFamily="18" charset="0"/>
            </a:endParaRPr>
          </a:p>
          <a:p>
            <a:r>
              <a:rPr lang="en-US" sz="1600" kern="0" dirty="0">
                <a:latin typeface="Bahnschrift" panose="020B0502040204020203" pitchFamily="34" charset="0"/>
                <a:ea typeface="Cambria Math" panose="02040503050406030204" pitchFamily="18" charset="0"/>
              </a:rPr>
              <a:t>We have a small misalignment in our extraction electrodes.</a:t>
            </a:r>
            <a:endParaRPr lang="en-GB" sz="1600" dirty="0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0B9DF57-AFDF-41C8-BA11-D2838318202A}"/>
                  </a:ext>
                </a:extLst>
              </p:cNvPr>
              <p:cNvSpPr/>
              <p:nvPr/>
            </p:nvSpPr>
            <p:spPr>
              <a:xfrm>
                <a:off x="5890846" y="215097"/>
                <a:ext cx="2277996" cy="369332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fi-FI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 kern="0">
                            <a:solidFill>
                              <a:srgbClr val="88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fi-FI" b="1" i="1" kern="0">
                            <a:solidFill>
                              <a:srgbClr val="88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b="1" i="1" kern="0">
                            <a:solidFill>
                              <a:srgbClr val="88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lang="fr-FR" b="1" i="1" kern="0" dirty="0">
                    <a:latin typeface="Bahnschrift" panose="020B0502040204020203" pitchFamily="34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fr-FR" b="1" i="1" kern="0" dirty="0">
                    <a:latin typeface="Bahnschrift" panose="020B0502040204020203" pitchFamily="34" charset="0"/>
                    <a:ea typeface="Cambria Math" panose="02040503050406030204" pitchFamily="18" charset="0"/>
                  </a:rPr>
                  <a:t>n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0B9DF57-AFDF-41C8-BA11-D28383182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846" y="215097"/>
                <a:ext cx="2277996" cy="369332"/>
              </a:xfrm>
              <a:prstGeom prst="rect">
                <a:avLst/>
              </a:prstGeom>
              <a:blipFill>
                <a:blip r:embed="rId7"/>
                <a:stretch>
                  <a:fillRect b="-1124"/>
                </a:stretch>
              </a:blipFill>
              <a:ln w="254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EF2526C-CF20-470E-A5AC-46153A289593}"/>
                  </a:ext>
                </a:extLst>
              </p:cNvPr>
              <p:cNvSpPr/>
              <p:nvPr/>
            </p:nvSpPr>
            <p:spPr>
              <a:xfrm>
                <a:off x="1252047" y="3457605"/>
                <a:ext cx="2277996" cy="369332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fi-FI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b="1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 kern="0">
                            <a:solidFill>
                              <a:srgbClr val="88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fi-FI" b="1" i="1" kern="0">
                            <a:solidFill>
                              <a:srgbClr val="88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fr-FR" b="1" i="1" kern="0">
                            <a:solidFill>
                              <a:srgbClr val="88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𝒂𝒄𝒄</m:t>
                        </m:r>
                      </m:sub>
                    </m:sSub>
                  </m:oMath>
                </a14:m>
                <a:r>
                  <a:rPr lang="fr-FR" b="1" i="1" kern="0" dirty="0">
                    <a:latin typeface="Bahnschrift" panose="020B0502040204020203" pitchFamily="34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fr-FR" b="1" i="1" kern="0" dirty="0">
                    <a:latin typeface="Bahnschrift" panose="020B0502040204020203" pitchFamily="34" charset="0"/>
                    <a:ea typeface="Cambria Math" panose="02040503050406030204" pitchFamily="18" charset="0"/>
                  </a:rPr>
                  <a:t>n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EF2526C-CF20-470E-A5AC-46153A289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47" y="3457605"/>
                <a:ext cx="2277996" cy="369332"/>
              </a:xfrm>
              <a:prstGeom prst="rect">
                <a:avLst/>
              </a:prstGeom>
              <a:blipFill>
                <a:blip r:embed="rId8"/>
                <a:stretch>
                  <a:fillRect b="-1124"/>
                </a:stretch>
              </a:blipFill>
              <a:ln w="254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2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68E3BFE-5478-4D0A-A493-B504055485D0}"/>
              </a:ext>
            </a:extLst>
          </p:cNvPr>
          <p:cNvGrpSpPr/>
          <p:nvPr/>
        </p:nvGrpSpPr>
        <p:grpSpPr>
          <a:xfrm>
            <a:off x="4828891" y="664353"/>
            <a:ext cx="3963959" cy="4263071"/>
            <a:chOff x="276266" y="1303640"/>
            <a:chExt cx="3963959" cy="42630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220A05-BDA0-4FD8-ADC0-4CD316DE0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929" y="1303640"/>
              <a:ext cx="3804296" cy="246674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BC286F-EA58-45EF-8E84-FA9B98DD8F34}"/>
                </a:ext>
              </a:extLst>
            </p:cNvPr>
            <p:cNvSpPr/>
            <p:nvPr/>
          </p:nvSpPr>
          <p:spPr>
            <a:xfrm rot="16200000">
              <a:off x="-312881" y="2418135"/>
              <a:ext cx="1477328" cy="245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Φ</a:t>
              </a:r>
              <a:r>
                <a:rPr lang="fr-F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 (</a:t>
              </a:r>
              <a:r>
                <a:rPr lang="fr-FR" sz="1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°)</a:t>
              </a:r>
              <a:endParaRPr lang="en-GB" sz="135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E787A2-46E8-4689-A3C3-DFD15B86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998" y="3605834"/>
              <a:ext cx="3888227" cy="191303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93FCE7-7AEA-48AA-A090-A9F937083068}"/>
                </a:ext>
              </a:extLst>
            </p:cNvPr>
            <p:cNvSpPr/>
            <p:nvPr/>
          </p:nvSpPr>
          <p:spPr>
            <a:xfrm>
              <a:off x="1753677" y="5407899"/>
              <a:ext cx="1477328" cy="1588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Time (UTC)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3D3A19-0A5B-4528-968C-0123433C9570}"/>
                </a:ext>
              </a:extLst>
            </p:cNvPr>
            <p:cNvSpPr/>
            <p:nvPr/>
          </p:nvSpPr>
          <p:spPr>
            <a:xfrm rot="16200000">
              <a:off x="-339813" y="4329634"/>
              <a:ext cx="1477328" cy="245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Temperature</a:t>
              </a:r>
              <a:r>
                <a:rPr lang="fr-F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 (</a:t>
              </a:r>
              <a:r>
                <a:rPr lang="fr-FR" sz="1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°C)</a:t>
              </a:r>
              <a:endParaRPr lang="en-GB" sz="135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6A76BE1-FEB5-460B-A510-82D4C74B7D3B}"/>
              </a:ext>
            </a:extLst>
          </p:cNvPr>
          <p:cNvSpPr txBox="1"/>
          <p:nvPr/>
        </p:nvSpPr>
        <p:spPr>
          <a:xfrm>
            <a:off x="4663440" y="3836666"/>
            <a:ext cx="40233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High correlation with the temperature</a:t>
            </a:r>
          </a:p>
          <a:p>
            <a:endParaRPr lang="en-US" sz="1600" dirty="0">
              <a:latin typeface="Bahnschrift" panose="020B0502040204020203" pitchFamily="34" charset="0"/>
            </a:endParaRPr>
          </a:p>
          <a:p>
            <a:r>
              <a:rPr lang="el-GR" sz="1400" dirty="0">
                <a:latin typeface="Bahnschrift" panose="020B0502040204020203" pitchFamily="34" charset="0"/>
              </a:rPr>
              <a:t>Φ</a:t>
            </a:r>
            <a:r>
              <a:rPr lang="en-US" sz="1400" dirty="0">
                <a:latin typeface="Bahnschrift" panose="020B0502040204020203" pitchFamily="34" charset="0"/>
              </a:rPr>
              <a:t> vs Temp slope </a:t>
            </a:r>
            <a:r>
              <a:rPr lang="en-US" sz="1400" dirty="0">
                <a:solidFill>
                  <a:srgbClr val="00B050"/>
                </a:solidFill>
                <a:latin typeface="Bahnschrift" panose="020B0502040204020203" pitchFamily="34" charset="0"/>
              </a:rPr>
              <a:t>100ms</a:t>
            </a:r>
            <a:r>
              <a:rPr lang="en-US" sz="1400" dirty="0">
                <a:latin typeface="Bahnschrift" panose="020B0502040204020203" pitchFamily="34" charset="0"/>
              </a:rPr>
              <a:t>: -5.633 ± 0.227 °/°C</a:t>
            </a:r>
          </a:p>
          <a:p>
            <a:endParaRPr lang="en-US" sz="1400" dirty="0">
              <a:latin typeface="Bahnschrift" panose="020B0502040204020203" pitchFamily="34" charset="0"/>
            </a:endParaRPr>
          </a:p>
          <a:p>
            <a:r>
              <a:rPr lang="el-GR" sz="1400" dirty="0">
                <a:latin typeface="Bahnschrift" panose="020B0502040204020203" pitchFamily="34" charset="0"/>
              </a:rPr>
              <a:t>Φ</a:t>
            </a:r>
            <a:r>
              <a:rPr lang="en-US" sz="1400" dirty="0">
                <a:latin typeface="Bahnschrift" panose="020B0502040204020203" pitchFamily="34" charset="0"/>
              </a:rPr>
              <a:t> vs Temp slope </a:t>
            </a:r>
            <a:r>
              <a:rPr lang="en-US" sz="1400" dirty="0">
                <a:solidFill>
                  <a:srgbClr val="7030A0"/>
                </a:solidFill>
                <a:latin typeface="Bahnschrift" panose="020B0502040204020203" pitchFamily="34" charset="0"/>
              </a:rPr>
              <a:t>1s</a:t>
            </a:r>
            <a:r>
              <a:rPr lang="en-US" sz="1400" dirty="0">
                <a:latin typeface="Bahnschrift" panose="020B0502040204020203" pitchFamily="34" charset="0"/>
              </a:rPr>
              <a:t>: -67.689 ± 2.063 °/°C </a:t>
            </a:r>
            <a:endParaRPr lang="en-GB" sz="1200" dirty="0">
              <a:latin typeface="Bahnschrift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EA384D-0F22-40F6-8137-11DE7C52832F}"/>
              </a:ext>
            </a:extLst>
          </p:cNvPr>
          <p:cNvGrpSpPr/>
          <p:nvPr/>
        </p:nvGrpSpPr>
        <p:grpSpPr>
          <a:xfrm>
            <a:off x="548368" y="1411615"/>
            <a:ext cx="4143310" cy="3118155"/>
            <a:chOff x="494710" y="1411615"/>
            <a:chExt cx="4143310" cy="31181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ECEF1B-D85F-4810-99EB-AB0CD27B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21" y="1411615"/>
              <a:ext cx="4072399" cy="30440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0C85843-4FE3-4708-BD82-D32F31BCFF59}"/>
                </a:ext>
              </a:extLst>
            </p:cNvPr>
            <p:cNvSpPr/>
            <p:nvPr/>
          </p:nvSpPr>
          <p:spPr>
            <a:xfrm>
              <a:off x="1216152" y="4312248"/>
              <a:ext cx="2933514" cy="217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X (mm)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E049F2-C79C-45B3-B75B-D7BCAAC87279}"/>
                </a:ext>
              </a:extLst>
            </p:cNvPr>
            <p:cNvSpPr/>
            <p:nvPr/>
          </p:nvSpPr>
          <p:spPr>
            <a:xfrm rot="16200000">
              <a:off x="-373535" y="2705927"/>
              <a:ext cx="1916413" cy="179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Y (mm)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B85FDD-9B75-401D-AC64-D16D167BC376}"/>
              </a:ext>
            </a:extLst>
          </p:cNvPr>
          <p:cNvGrpSpPr/>
          <p:nvPr/>
        </p:nvGrpSpPr>
        <p:grpSpPr>
          <a:xfrm>
            <a:off x="4632589" y="369534"/>
            <a:ext cx="4404327" cy="3497967"/>
            <a:chOff x="42553" y="1539904"/>
            <a:chExt cx="4404327" cy="349796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15CC1A1-8B66-4516-9C7A-FB3180AD6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10" y="1539904"/>
              <a:ext cx="4330170" cy="337538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0B059B-4D96-49AE-B766-B8653FA9D51C}"/>
                </a:ext>
              </a:extLst>
            </p:cNvPr>
            <p:cNvSpPr/>
            <p:nvPr/>
          </p:nvSpPr>
          <p:spPr>
            <a:xfrm rot="16200000">
              <a:off x="-573526" y="3105010"/>
              <a:ext cx="1477328" cy="245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Φ</a:t>
              </a:r>
              <a:r>
                <a:rPr lang="fr-F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 (</a:t>
              </a:r>
              <a:r>
                <a:rPr lang="fr-FR" sz="1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°)</a:t>
              </a:r>
              <a:endParaRPr lang="en-GB" sz="135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315898-D30E-457A-BFF0-7F9986D402B2}"/>
                </a:ext>
              </a:extLst>
            </p:cNvPr>
            <p:cNvSpPr/>
            <p:nvPr/>
          </p:nvSpPr>
          <p:spPr>
            <a:xfrm>
              <a:off x="1730214" y="4792701"/>
              <a:ext cx="1477328" cy="245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Temperature</a:t>
              </a:r>
              <a:r>
                <a:rPr lang="fr-F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 (</a:t>
              </a:r>
              <a:r>
                <a:rPr lang="fr-FR" sz="120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°C)</a:t>
              </a:r>
              <a:endParaRPr lang="en-GB" sz="135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E02A6-9A2F-458B-A2F5-2AE2A3B82F95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GB" sz="2800" dirty="0"/>
              <a:t>Study</a:t>
            </a:r>
            <a:r>
              <a:rPr lang="fr-FR" sz="2800" dirty="0"/>
              <a:t> of the </a:t>
            </a:r>
            <a:r>
              <a:rPr lang="en-GB" sz="2800" dirty="0"/>
              <a:t>electric field drift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7F6F80-15EA-4A93-82B5-B5AAA83E7906}"/>
                  </a:ext>
                </a:extLst>
              </p:cNvPr>
              <p:cNvSpPr/>
              <p:nvPr/>
            </p:nvSpPr>
            <p:spPr>
              <a:xfrm>
                <a:off x="548368" y="1507582"/>
                <a:ext cx="2457596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𝒎𝒂𝒈𝒏𝒆𝒕𝒓𝒐𝒏</m:t>
                          </m:r>
                        </m:sub>
                      </m:sSub>
                      <m:r>
                        <a:rPr lang="fr-FR" b="1" i="1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009A44"/>
                              </a:solidFill>
                              <a:latin typeface="Cambria Math"/>
                            </a:rPr>
                            <m:t>𝑼</m:t>
                          </m:r>
                        </m:num>
                        <m:den>
                          <m:sSup>
                            <m:sSup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fr-FR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b="1" i="1">
                              <a:latin typeface="Cambria Math"/>
                            </a:rPr>
                            <m:t>𝑩</m:t>
                          </m:r>
                        </m:den>
                      </m:f>
                    </m:oMath>
                  </m:oMathPara>
                </a14:m>
                <a:endParaRPr lang="en-GB" b="1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7F6F80-15EA-4A93-82B5-B5AAA83E7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68" y="1507582"/>
                <a:ext cx="2457596" cy="6108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809D67A8-8442-4C06-9877-53BE75942215}"/>
              </a:ext>
            </a:extLst>
          </p:cNvPr>
          <p:cNvSpPr/>
          <p:nvPr/>
        </p:nvSpPr>
        <p:spPr>
          <a:xfrm>
            <a:off x="3479696" y="1561590"/>
            <a:ext cx="1008529" cy="502920"/>
          </a:xfrm>
          <a:prstGeom prst="rightArrow">
            <a:avLst/>
          </a:prstGeom>
          <a:solidFill>
            <a:srgbClr val="880000"/>
          </a:solidFill>
          <a:ln>
            <a:solidFill>
              <a:srgbClr val="009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1E4D77-8C32-40BF-9F97-F856C77B9432}"/>
              </a:ext>
            </a:extLst>
          </p:cNvPr>
          <p:cNvSpPr txBox="1"/>
          <p:nvPr/>
        </p:nvSpPr>
        <p:spPr>
          <a:xfrm>
            <a:off x="5036593" y="1520662"/>
            <a:ext cx="35590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We can probe the electric field drift by studying the magnetron spot.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29B51-6A67-404A-9E72-61896B822083}"/>
              </a:ext>
            </a:extLst>
          </p:cNvPr>
          <p:cNvSpPr txBox="1"/>
          <p:nvPr/>
        </p:nvSpPr>
        <p:spPr>
          <a:xfrm>
            <a:off x="548368" y="765783"/>
            <a:ext cx="415837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Measurement of two spots magnetron with an accumulation time of 100 </a:t>
            </a:r>
            <a:r>
              <a:rPr lang="en-US" sz="1600" dirty="0" err="1">
                <a:latin typeface="Bahnschrift" panose="020B0502040204020203" pitchFamily="34" charset="0"/>
              </a:rPr>
              <a:t>ms</a:t>
            </a:r>
            <a:r>
              <a:rPr lang="en-US" sz="1600" dirty="0">
                <a:latin typeface="Bahnschrift" panose="020B0502040204020203" pitchFamily="34" charset="0"/>
              </a:rPr>
              <a:t> and 1 s</a:t>
            </a:r>
          </a:p>
        </p:txBody>
      </p:sp>
    </p:spTree>
    <p:extLst>
      <p:ext uri="{BB962C8B-B14F-4D97-AF65-F5344CB8AC3E}">
        <p14:creationId xmlns:p14="http://schemas.microsoft.com/office/powerpoint/2010/main" val="35873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21" grpId="0" animBg="1"/>
      <p:bldP spid="21" grpId="1" animBg="1"/>
      <p:bldP spid="21" grpId="2" animBg="1"/>
      <p:bldP spid="26" grpId="0" animBg="1"/>
      <p:bldP spid="26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D8E2B35-F86B-465B-8937-89C5584DD794}"/>
              </a:ext>
            </a:extLst>
          </p:cNvPr>
          <p:cNvSpPr txBox="1"/>
          <p:nvPr/>
        </p:nvSpPr>
        <p:spPr>
          <a:xfrm>
            <a:off x="457200" y="850947"/>
            <a:ext cx="6821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Bahnschrift" panose="020B0502040204020203" pitchFamily="34" charset="0"/>
              </a:rPr>
              <a:t>When we observe a </a:t>
            </a:r>
            <a:r>
              <a:rPr lang="en-GB" sz="1600" dirty="0" err="1">
                <a:latin typeface="Bahnschrift" panose="020B0502040204020203" pitchFamily="34" charset="0"/>
              </a:rPr>
              <a:t>ToF</a:t>
            </a:r>
            <a:r>
              <a:rPr lang="en-GB" sz="1600" dirty="0">
                <a:latin typeface="Bahnschrift" panose="020B0502040204020203" pitchFamily="34" charset="0"/>
              </a:rPr>
              <a:t>-ICR mass measurement frequency evolution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EE21AF-F601-4C9F-98CB-F75282F2D3BB}"/>
              </a:ext>
            </a:extLst>
          </p:cNvPr>
          <p:cNvGrpSpPr/>
          <p:nvPr/>
        </p:nvGrpSpPr>
        <p:grpSpPr>
          <a:xfrm>
            <a:off x="830012" y="1362186"/>
            <a:ext cx="7415219" cy="2727403"/>
            <a:chOff x="830012" y="1362186"/>
            <a:chExt cx="7415219" cy="272740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624A00B-35E5-4D3F-ADD7-8FE02295F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8769" y="1362186"/>
              <a:ext cx="7346462" cy="265782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B32C72-31C6-4FFF-B84E-B9BFF8EA7520}"/>
                </a:ext>
              </a:extLst>
            </p:cNvPr>
            <p:cNvSpPr/>
            <p:nvPr/>
          </p:nvSpPr>
          <p:spPr>
            <a:xfrm>
              <a:off x="3833337" y="3930777"/>
              <a:ext cx="1477328" cy="1588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Time (UTC)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52A990-6B14-4602-B230-3749D63C2735}"/>
                </a:ext>
              </a:extLst>
            </p:cNvPr>
            <p:cNvSpPr/>
            <p:nvPr/>
          </p:nvSpPr>
          <p:spPr>
            <a:xfrm rot="16200000">
              <a:off x="337823" y="2492343"/>
              <a:ext cx="1143189" cy="1588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Δν</a:t>
              </a:r>
              <a:r>
                <a:rPr lang="fr-FR" sz="1350" dirty="0">
                  <a:solidFill>
                    <a:schemeClr val="tx1"/>
                  </a:solidFill>
                  <a:latin typeface="Bahnschrift" panose="020B0502040204020203" pitchFamily="34" charset="0"/>
                </a:rPr>
                <a:t>c [Hz]</a:t>
              </a:r>
              <a:endParaRPr lang="en-GB" sz="1350" dirty="0">
                <a:solidFill>
                  <a:schemeClr val="tx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D265EF-50A1-467C-9C5C-B10FB45AF468}"/>
                </a:ext>
              </a:extLst>
            </p:cNvPr>
            <p:cNvSpPr/>
            <p:nvPr/>
          </p:nvSpPr>
          <p:spPr>
            <a:xfrm>
              <a:off x="4187953" y="1410081"/>
              <a:ext cx="1008529" cy="670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Bahnschrift" panose="020B0502040204020203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8E02A6-9A2F-458B-A2F5-2AE2A3B82F95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GB" sz="2800" dirty="0"/>
              <a:t>Study</a:t>
            </a:r>
            <a:r>
              <a:rPr lang="fr-FR" sz="2800" dirty="0"/>
              <a:t> of </a:t>
            </a:r>
            <a:r>
              <a:rPr lang="en-GB" sz="2800" dirty="0"/>
              <a:t>magnetic field drift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E31C35-2CF7-4A66-B87C-9A12D176C91F}"/>
              </a:ext>
            </a:extLst>
          </p:cNvPr>
          <p:cNvSpPr txBox="1"/>
          <p:nvPr/>
        </p:nvSpPr>
        <p:spPr>
          <a:xfrm>
            <a:off x="457200" y="4086417"/>
            <a:ext cx="6821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We </a:t>
            </a:r>
            <a:r>
              <a:rPr lang="en-US" dirty="0">
                <a:latin typeface="Bahnschrift" panose="020B0502040204020203" pitchFamily="34" charset="0"/>
              </a:rPr>
              <a:t>observe</a:t>
            </a:r>
            <a:r>
              <a:rPr lang="en-US" sz="1600" dirty="0">
                <a:latin typeface="Bahnschrift" panose="020B0502040204020203" pitchFamily="34" charset="0"/>
              </a:rPr>
              <a:t> a frequency shift of around 10 </a:t>
            </a:r>
            <a:r>
              <a:rPr lang="en-US" sz="1600" dirty="0" err="1">
                <a:latin typeface="Bahnschrift" panose="020B0502040204020203" pitchFamily="34" charset="0"/>
              </a:rPr>
              <a:t>mHz</a:t>
            </a:r>
            <a:r>
              <a:rPr lang="en-US" sz="1600" dirty="0">
                <a:latin typeface="Bahnschrift" panose="020B0502040204020203" pitchFamily="34" charset="0"/>
              </a:rPr>
              <a:t>/h during measurement: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ahnschrift" panose="020B0502040204020203" pitchFamily="34" charset="0"/>
              </a:rPr>
              <a:t>Identical</a:t>
            </a:r>
            <a:r>
              <a:rPr lang="en-US" sz="1600" dirty="0">
                <a:latin typeface="Bahnschrift" panose="020B0502040204020203" pitchFamily="34" charset="0"/>
              </a:rPr>
              <a:t> for the two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Bahnschrift" panose="020B0502040204020203" pitchFamily="34" charset="0"/>
              </a:rPr>
              <a:t>Uncorrelated</a:t>
            </a:r>
            <a:r>
              <a:rPr lang="en-US" sz="1600" dirty="0">
                <a:latin typeface="Bahnschrift" panose="020B0502040204020203" pitchFamily="34" charset="0"/>
              </a:rPr>
              <a:t> to the temperature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66D1B2-F313-4545-B32A-B0E7B92CCB8A}"/>
              </a:ext>
            </a:extLst>
          </p:cNvPr>
          <p:cNvGrpSpPr/>
          <p:nvPr/>
        </p:nvGrpSpPr>
        <p:grpSpPr>
          <a:xfrm>
            <a:off x="3766323" y="4427057"/>
            <a:ext cx="5130440" cy="393441"/>
            <a:chOff x="493261" y="2459495"/>
            <a:chExt cx="4704495" cy="36671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DCC70A-331A-4F83-99EA-1066529CBCC6}"/>
                </a:ext>
              </a:extLst>
            </p:cNvPr>
            <p:cNvSpPr txBox="1"/>
            <p:nvPr/>
          </p:nvSpPr>
          <p:spPr>
            <a:xfrm>
              <a:off x="493261" y="2479219"/>
              <a:ext cx="2108176" cy="31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Bahnschrift" panose="020B0502040204020203" pitchFamily="34" charset="0"/>
                </a:rPr>
                <a:t>This shift doesn’t affect </a:t>
              </a:r>
            </a:p>
          </p:txBody>
        </p:sp>
        <p:pic>
          <p:nvPicPr>
            <p:cNvPr id="26" name="Google Shape;533;p39">
              <a:extLst>
                <a:ext uri="{FF2B5EF4-FFF2-40B4-BE49-F238E27FC236}">
                  <a16:creationId xmlns:a16="http://schemas.microsoft.com/office/drawing/2014/main" id="{9DCCF82F-CA00-44E3-A9D3-6AD1F83AE61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9522" t="9299" r="9156" b="11082"/>
            <a:stretch/>
          </p:blipFill>
          <p:spPr>
            <a:xfrm>
              <a:off x="2697286" y="2459495"/>
              <a:ext cx="499631" cy="366713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B924509-A9EF-447E-8AE0-3678B3ABC884}"/>
                    </a:ext>
                  </a:extLst>
                </p:cNvPr>
                <p:cNvSpPr txBox="1"/>
                <p:nvPr/>
              </p:nvSpPr>
              <p:spPr>
                <a:xfrm>
                  <a:off x="3292767" y="2482222"/>
                  <a:ext cx="1904989" cy="315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>
                      <a:latin typeface="Bahnschrift" panose="020B0502040204020203" pitchFamily="34" charset="0"/>
                    </a:rPr>
                    <a:t>But it does affect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fi-FI" sz="16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a14:m>
                  <a:r>
                    <a:rPr lang="en-GB" sz="1600" dirty="0">
                      <a:latin typeface="Bahnschrift" panose="020B0502040204020203" pitchFamily="34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B924509-A9EF-447E-8AE0-3678B3ABC8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767" y="2482222"/>
                  <a:ext cx="1904989" cy="315555"/>
                </a:xfrm>
                <a:prstGeom prst="rect">
                  <a:avLst/>
                </a:prstGeom>
                <a:blipFill>
                  <a:blip r:embed="rId4"/>
                  <a:stretch>
                    <a:fillRect l="-1471" t="-5357" r="-3824" b="-214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FEACA0-3F40-464D-81CC-FC26B6B3479A}"/>
                  </a:ext>
                </a:extLst>
              </p:cNvPr>
              <p:cNvSpPr/>
              <p:nvPr/>
            </p:nvSpPr>
            <p:spPr>
              <a:xfrm>
                <a:off x="353648" y="1731983"/>
                <a:ext cx="2050498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𝒄𝒚𝒄𝒍𝒐𝒕𝒓𝒐𝒏</m:t>
                          </m:r>
                        </m:sub>
                      </m:sSub>
                      <m:r>
                        <a:rPr lang="fr-FR" b="1" i="1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  <m:r>
                            <a:rPr lang="fr-FR" b="1" i="1" smtClean="0">
                              <a:solidFill>
                                <a:srgbClr val="009A44"/>
                              </a:solidFill>
                              <a:latin typeface="Cambria Math"/>
                            </a:rPr>
                            <m:t>𝑩</m:t>
                          </m:r>
                        </m:num>
                        <m:den>
                          <m:r>
                            <a:rPr lang="fr-FR" b="1" i="1">
                              <a:latin typeface="Cambria Math"/>
                            </a:rPr>
                            <m:t>𝟐</m:t>
                          </m:r>
                          <m:r>
                            <a:rPr lang="fr-FR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fr-FR" b="1" i="1">
                              <a:latin typeface="Cambria Math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GB" b="1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FEACA0-3F40-464D-81CC-FC26B6B34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48" y="1731983"/>
                <a:ext cx="2050498" cy="610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Right 16">
            <a:extLst>
              <a:ext uri="{FF2B5EF4-FFF2-40B4-BE49-F238E27FC236}">
                <a16:creationId xmlns:a16="http://schemas.microsoft.com/office/drawing/2014/main" id="{57D66510-C22A-4285-8ACF-1888F045504B}"/>
              </a:ext>
            </a:extLst>
          </p:cNvPr>
          <p:cNvSpPr/>
          <p:nvPr/>
        </p:nvSpPr>
        <p:spPr>
          <a:xfrm>
            <a:off x="2757794" y="1785959"/>
            <a:ext cx="1008529" cy="502920"/>
          </a:xfrm>
          <a:prstGeom prst="rightArrow">
            <a:avLst/>
          </a:prstGeom>
          <a:solidFill>
            <a:srgbClr val="880000"/>
          </a:solidFill>
          <a:ln>
            <a:solidFill>
              <a:srgbClr val="009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468523-58A2-4566-9676-C593A40685C0}"/>
              </a:ext>
            </a:extLst>
          </p:cNvPr>
          <p:cNvSpPr txBox="1"/>
          <p:nvPr/>
        </p:nvSpPr>
        <p:spPr>
          <a:xfrm>
            <a:off x="4119971" y="1745032"/>
            <a:ext cx="46703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We can probe the magnetic field drift by studying the evolution of the cyclotron frequency.</a:t>
            </a:r>
          </a:p>
        </p:txBody>
      </p:sp>
    </p:spTree>
    <p:extLst>
      <p:ext uri="{BB962C8B-B14F-4D97-AF65-F5344CB8AC3E}">
        <p14:creationId xmlns:p14="http://schemas.microsoft.com/office/powerpoint/2010/main" val="10302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15" grpId="0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02A6-9A2F-458B-A2F5-2AE2A3B82F95}"/>
              </a:ext>
            </a:extLst>
          </p:cNvPr>
          <p:cNvSpPr>
            <a:spLocks noGrp="1"/>
          </p:cNvSpPr>
          <p:nvPr>
            <p:ph type="title" idx="105"/>
          </p:nvPr>
        </p:nvSpPr>
        <p:spPr/>
        <p:txBody>
          <a:bodyPr/>
          <a:lstStyle/>
          <a:p>
            <a:r>
              <a:rPr lang="en-US" sz="2800" dirty="0"/>
              <a:t>Conclusion</a:t>
            </a:r>
            <a:endParaRPr lang="en-GB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3CB53-B393-4C24-97AE-892F5AA5B969}"/>
              </a:ext>
            </a:extLst>
          </p:cNvPr>
          <p:cNvSpPr>
            <a:spLocks noGrp="1"/>
          </p:cNvSpPr>
          <p:nvPr>
            <p:ph type="body" idx="107"/>
          </p:nvPr>
        </p:nvSpPr>
        <p:spPr>
          <a:xfrm>
            <a:off x="457200" y="758914"/>
            <a:ext cx="8229600" cy="1991213"/>
          </a:xfrm>
        </p:spPr>
        <p:txBody>
          <a:bodyPr/>
          <a:lstStyle/>
          <a:p>
            <a:r>
              <a:rPr lang="en-US" sz="1400" dirty="0"/>
              <a:t>With our vacuum improved, we obtain: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Very clean </a:t>
            </a:r>
            <a:r>
              <a:rPr lang="en-US" sz="1400" dirty="0" err="1"/>
              <a:t>ToF</a:t>
            </a:r>
            <a:r>
              <a:rPr lang="en-US" sz="1400" dirty="0"/>
              <a:t>-ICR 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Less dispersed PI-ICR spots</a:t>
            </a:r>
          </a:p>
          <a:p>
            <a:r>
              <a:rPr lang="en-US" sz="1400" dirty="0"/>
              <a:t>We obtained promising results for our two measurement methods.</a:t>
            </a:r>
          </a:p>
          <a:p>
            <a:endParaRPr lang="en-US" sz="800" dirty="0"/>
          </a:p>
          <a:p>
            <a:r>
              <a:rPr lang="en-US" sz="1400" dirty="0"/>
              <a:t>With our improved sensitivity, we were able to probe even smaller systematics.</a:t>
            </a:r>
          </a:p>
          <a:p>
            <a:endParaRPr lang="en-US" sz="700" dirty="0"/>
          </a:p>
          <a:p>
            <a:r>
              <a:rPr lang="en-US" sz="1400" dirty="0"/>
              <a:t>Our acquisition software now supports modularity with other potential setups.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2B3FCFA-BE0B-4E34-82F4-464E065544B7}"/>
              </a:ext>
            </a:extLst>
          </p:cNvPr>
          <p:cNvSpPr txBox="1">
            <a:spLocks/>
          </p:cNvSpPr>
          <p:nvPr/>
        </p:nvSpPr>
        <p:spPr>
          <a:xfrm>
            <a:off x="457200" y="2571750"/>
            <a:ext cx="8229600" cy="257175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>
                <a:solidFill>
                  <a:srgbClr val="2D2D2D"/>
                </a:solidFill>
                <a:latin typeface="Bahnschrift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rgbClr val="880000"/>
                </a:solidFill>
              </a:rPr>
              <a:t>Perspective</a:t>
            </a:r>
            <a:endParaRPr lang="en-GB" sz="1400" dirty="0">
              <a:solidFill>
                <a:srgbClr val="880000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Perform reproducible 1s PI-ICR mass measurements: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Optimize the extraction to minimize angular deviation, then create a deviation map.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Determine how to compensate for the fields drifts observed.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Quantify the maximum ion purification capacity of the first trap.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Quantify the phase cleaning capacity of the second trap.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  <a:p>
            <a:r>
              <a:rPr lang="en-US" sz="1400" dirty="0">
                <a:solidFill>
                  <a:schemeClr val="tx1"/>
                </a:solidFill>
              </a:rPr>
              <a:t>Move PIPERADE to DESIR at GANIL next year.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6"/>
          <p:cNvSpPr>
            <a:spLocks noGrp="1"/>
          </p:cNvSpPr>
          <p:nvPr>
            <p:ph type="title" idx="106" hasCustomPrompt="1"/>
          </p:nvPr>
        </p:nvSpPr>
        <p:spPr>
          <a:xfrm>
            <a:off x="3006060" y="0"/>
            <a:ext cx="30861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880000"/>
                </a:solidFill>
              </a:rPr>
              <a:t>Thank You</a:t>
            </a:r>
            <a:endParaRPr lang="en-US" sz="4400" dirty="0"/>
          </a:p>
        </p:txBody>
      </p:sp>
      <p:sp>
        <p:nvSpPr>
          <p:cNvPr id="3" name="Text 6"/>
          <p:cNvSpPr>
            <a:spLocks noGrp="1"/>
          </p:cNvSpPr>
          <p:nvPr>
            <p:ph type="body" idx="107" hasCustomPrompt="1"/>
          </p:nvPr>
        </p:nvSpPr>
        <p:spPr>
          <a:xfrm>
            <a:off x="2564010" y="3492475"/>
            <a:ext cx="4015980" cy="14791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Questions?</a:t>
            </a:r>
            <a:endParaRPr lang="en-US" sz="32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</a:rPr>
              <a:t>Exotic Nuclei Group | LP2iB Laboratory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</a:rPr>
              <a:t>guignard@lp2ib.in2p3.fr</a:t>
            </a:r>
            <a:endParaRPr lang="en-US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790B45-C7A3-4D3D-95D9-C92B4062475D}"/>
              </a:ext>
            </a:extLst>
          </p:cNvPr>
          <p:cNvSpPr txBox="1"/>
          <p:nvPr/>
        </p:nvSpPr>
        <p:spPr>
          <a:xfrm>
            <a:off x="4863607" y="1079086"/>
            <a:ext cx="40159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Bahnschrift" panose="020B0502040204020203" pitchFamily="34" charset="0"/>
              </a:rPr>
              <a:t>GPIB-PIPERADE TEAM</a:t>
            </a:r>
            <a:endParaRPr lang="en-GB" sz="20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sz="1600" dirty="0">
                <a:latin typeface="Bahnschrift" panose="020B0502040204020203" pitchFamily="34" charset="0"/>
              </a:rPr>
              <a:t>P. </a:t>
            </a:r>
            <a:r>
              <a:rPr lang="en-US" sz="1600" dirty="0" err="1">
                <a:latin typeface="Bahnschrift" panose="020B0502040204020203" pitchFamily="34" charset="0"/>
              </a:rPr>
              <a:t>Alfaurt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b="1" dirty="0">
                <a:latin typeface="Bahnschrift" panose="020B0502040204020203" pitchFamily="34" charset="0"/>
              </a:rPr>
              <a:t>P. Ascher</a:t>
            </a:r>
            <a:r>
              <a:rPr lang="en-US" sz="1600" dirty="0">
                <a:latin typeface="Bahnschrift" panose="020B0502040204020203" pitchFamily="34" charset="0"/>
              </a:rPr>
              <a:t>, D. </a:t>
            </a:r>
            <a:r>
              <a:rPr lang="en-US" sz="1600" dirty="0" err="1">
                <a:latin typeface="Bahnschrift" panose="020B0502040204020203" pitchFamily="34" charset="0"/>
              </a:rPr>
              <a:t>Atanasov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B.</a:t>
            </a:r>
            <a:r>
              <a:rPr lang="en-US" sz="1600" dirty="0">
                <a:latin typeface="Bahnschrift" panose="020B0502040204020203" pitchFamily="34" charset="0"/>
              </a:rPr>
              <a:t> </a:t>
            </a:r>
            <a:r>
              <a:rPr lang="fr-FR" sz="1600" dirty="0">
                <a:latin typeface="Bahnschrift" panose="020B0502040204020203" pitchFamily="34" charset="0"/>
                <a:sym typeface="Wingdings" panose="05000000000000000000" pitchFamily="2" charset="2"/>
              </a:rPr>
              <a:t>Blank, </a:t>
            </a:r>
            <a:r>
              <a:rPr lang="en-US" sz="1600" b="1" dirty="0">
                <a:latin typeface="Bahnschrift" panose="020B0502040204020203" pitchFamily="34" charset="0"/>
              </a:rPr>
              <a:t>L. </a:t>
            </a:r>
            <a:r>
              <a:rPr lang="en-US" sz="1600" b="1" dirty="0" err="1">
                <a:latin typeface="Bahnschrift" panose="020B0502040204020203" pitchFamily="34" charset="0"/>
              </a:rPr>
              <a:t>Daudin</a:t>
            </a:r>
            <a:r>
              <a:rPr lang="en-US" sz="1600" dirty="0">
                <a:latin typeface="Bahnschrift" panose="020B0502040204020203" pitchFamily="34" charset="0"/>
              </a:rPr>
              <a:t>, M. </a:t>
            </a:r>
            <a:r>
              <a:rPr lang="en-US" sz="1600" dirty="0" err="1">
                <a:latin typeface="Bahnschrift" panose="020B0502040204020203" pitchFamily="34" charset="0"/>
              </a:rPr>
              <a:t>Flayol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b="1" dirty="0">
                <a:latin typeface="Bahnschrift" panose="020B0502040204020203" pitchFamily="34" charset="0"/>
              </a:rPr>
              <a:t>M. </a:t>
            </a:r>
            <a:r>
              <a:rPr lang="en-US" sz="1600" b="1" dirty="0" err="1">
                <a:latin typeface="Bahnschrift" panose="020B0502040204020203" pitchFamily="34" charset="0"/>
              </a:rPr>
              <a:t>Gerbaux</a:t>
            </a:r>
            <a:r>
              <a:rPr lang="en-US" sz="1600" dirty="0">
                <a:latin typeface="Bahnschrift" panose="020B0502040204020203" pitchFamily="34" charset="0"/>
              </a:rPr>
              <a:t>, S. </a:t>
            </a:r>
            <a:r>
              <a:rPr lang="en-US" sz="1600" dirty="0" err="1">
                <a:latin typeface="Bahnschrift" panose="020B0502040204020203" pitchFamily="34" charset="0"/>
              </a:rPr>
              <a:t>Grévy</a:t>
            </a:r>
            <a:r>
              <a:rPr lang="en-US" sz="1600" dirty="0">
                <a:latin typeface="Bahnschrift" panose="020B0502040204020203" pitchFamily="34" charset="0"/>
              </a:rPr>
              <a:t>, </a:t>
            </a:r>
            <a:r>
              <a:rPr lang="en-US" sz="1600" b="1" dirty="0">
                <a:latin typeface="Bahnschrift" panose="020B0502040204020203" pitchFamily="34" charset="0"/>
              </a:rPr>
              <a:t>G. Guignard</a:t>
            </a:r>
            <a:r>
              <a:rPr lang="en-US" sz="1600" dirty="0">
                <a:latin typeface="Bahnschrift" panose="020B0502040204020203" pitchFamily="34" charset="0"/>
              </a:rPr>
              <a:t>, M. </a:t>
            </a:r>
            <a:r>
              <a:rPr lang="en-US" sz="1600" dirty="0" err="1">
                <a:latin typeface="Bahnschrift" panose="020B0502040204020203" pitchFamily="34" charset="0"/>
              </a:rPr>
              <a:t>Hukkanen</a:t>
            </a:r>
            <a:r>
              <a:rPr lang="en-US" sz="1600" dirty="0">
                <a:latin typeface="Bahnschrift" panose="020B0502040204020203" pitchFamily="34" charset="0"/>
              </a:rPr>
              <a:t>, A. </a:t>
            </a:r>
            <a:r>
              <a:rPr lang="en-US" sz="1600" dirty="0" err="1">
                <a:latin typeface="Bahnschrift" panose="020B0502040204020203" pitchFamily="34" charset="0"/>
              </a:rPr>
              <a:t>Husson</a:t>
            </a:r>
            <a:r>
              <a:rPr lang="en-US" sz="1600" dirty="0">
                <a:latin typeface="Bahnschrift" panose="020B0502040204020203" pitchFamily="34" charset="0"/>
              </a:rPr>
              <a:t>, B. </a:t>
            </a:r>
            <a:r>
              <a:rPr lang="en-US" sz="1600" dirty="0" err="1">
                <a:latin typeface="Bahnschrift" panose="020B0502040204020203" pitchFamily="34" charset="0"/>
              </a:rPr>
              <a:t>Lachacinski</a:t>
            </a:r>
            <a:r>
              <a:rPr lang="en-US" sz="1600" dirty="0">
                <a:latin typeface="Bahnschrift" panose="020B0502040204020203" pitchFamily="34" charset="0"/>
              </a:rPr>
              <a:t>,</a:t>
            </a:r>
            <a:r>
              <a:rPr lang="fr-FR" sz="1600" dirty="0">
                <a:latin typeface="Bahnschrift" panose="020B0502040204020203" pitchFamily="34" charset="0"/>
              </a:rPr>
              <a:t> </a:t>
            </a:r>
            <a:r>
              <a:rPr lang="fr-FR" sz="1600" b="1" dirty="0">
                <a:latin typeface="Bahnschrift" panose="020B0502040204020203" pitchFamily="34" charset="0"/>
              </a:rPr>
              <a:t>S.</a:t>
            </a:r>
            <a:r>
              <a:rPr lang="en-US" sz="1600" b="1" dirty="0">
                <a:latin typeface="Bahnschrift" panose="020B0502040204020203" pitchFamily="34" charset="0"/>
              </a:rPr>
              <a:t> </a:t>
            </a:r>
            <a:r>
              <a:rPr lang="fr-FR" sz="1600" b="1" dirty="0">
                <a:latin typeface="Bahnschrift" panose="020B0502040204020203" pitchFamily="34" charset="0"/>
              </a:rPr>
              <a:t>Lechner</a:t>
            </a:r>
            <a:r>
              <a:rPr lang="fr-FR" sz="1600" dirty="0">
                <a:latin typeface="Bahnschrift" panose="020B0502040204020203" pitchFamily="34" charset="0"/>
              </a:rPr>
              <a:t>, </a:t>
            </a:r>
          </a:p>
          <a:p>
            <a:pPr algn="ctr"/>
            <a:r>
              <a:rPr lang="fr-FR" sz="1600" dirty="0">
                <a:latin typeface="Bahnschrift" panose="020B0502040204020203" pitchFamily="34" charset="0"/>
              </a:rPr>
              <a:t>S.</a:t>
            </a:r>
            <a:r>
              <a:rPr lang="en-US" sz="1600" dirty="0">
                <a:latin typeface="Bahnschrift" panose="020B0502040204020203" pitchFamily="34" charset="0"/>
              </a:rPr>
              <a:t> </a:t>
            </a:r>
            <a:r>
              <a:rPr lang="fr-FR" sz="1600" dirty="0">
                <a:latin typeface="Bahnschrift" panose="020B0502040204020203" pitchFamily="34" charset="0"/>
              </a:rPr>
              <a:t>Perard, </a:t>
            </a:r>
            <a:r>
              <a:rPr lang="fr-FR" sz="1600" b="1" dirty="0">
                <a:latin typeface="Bahnschrift" panose="020B0502040204020203" pitchFamily="34" charset="0"/>
              </a:rPr>
              <a:t>E.</a:t>
            </a:r>
            <a:r>
              <a:rPr lang="en-US" sz="1600" b="1" dirty="0">
                <a:latin typeface="Bahnschrift" panose="020B0502040204020203" pitchFamily="34" charset="0"/>
              </a:rPr>
              <a:t> </a:t>
            </a:r>
            <a:r>
              <a:rPr lang="fr-FR" sz="1600" b="1" dirty="0">
                <a:latin typeface="Bahnschrift" panose="020B0502040204020203" pitchFamily="34" charset="0"/>
              </a:rPr>
              <a:t>Rey-</a:t>
            </a:r>
            <a:r>
              <a:rPr lang="fr-FR" sz="1600" b="1" dirty="0" err="1">
                <a:latin typeface="Bahnschrift" panose="020B0502040204020203" pitchFamily="34" charset="0"/>
              </a:rPr>
              <a:t>herme</a:t>
            </a:r>
            <a:r>
              <a:rPr lang="fr-FR" sz="1600" dirty="0">
                <a:latin typeface="Bahnschrift" panose="020B0502040204020203" pitchFamily="34" charset="0"/>
              </a:rPr>
              <a:t>,</a:t>
            </a:r>
            <a:r>
              <a:rPr lang="en-US" sz="1600" dirty="0">
                <a:latin typeface="Bahnschrift" panose="020B0502040204020203" pitchFamily="34" charset="0"/>
              </a:rPr>
              <a:t> </a:t>
            </a:r>
            <a:r>
              <a:rPr lang="fr-FR" sz="1600" dirty="0">
                <a:latin typeface="Bahnschrift" panose="020B0502040204020203" pitchFamily="34" charset="0"/>
              </a:rPr>
              <a:t>M. Roche, </a:t>
            </a:r>
            <a:r>
              <a:rPr lang="fr-FR" sz="1600" b="1" dirty="0">
                <a:latin typeface="Bahnschrift" panose="020B0502040204020203" pitchFamily="34" charset="0"/>
              </a:rPr>
              <a:t>K.</a:t>
            </a:r>
            <a:r>
              <a:rPr lang="en-US" sz="1600" b="1" dirty="0">
                <a:latin typeface="Bahnschrift" panose="020B0502040204020203" pitchFamily="34" charset="0"/>
              </a:rPr>
              <a:t> </a:t>
            </a:r>
            <a:r>
              <a:rPr lang="fr-FR" sz="1600" b="1" dirty="0" err="1">
                <a:latin typeface="Bahnschrift" panose="020B0502040204020203" pitchFamily="34" charset="0"/>
              </a:rPr>
              <a:t>Ronxin</a:t>
            </a:r>
            <a:r>
              <a:rPr lang="fr-FR" sz="1600" i="1" dirty="0">
                <a:latin typeface="Bahnschrift" panose="020B0502040204020203" pitchFamily="34" charset="0"/>
              </a:rPr>
              <a:t>, </a:t>
            </a:r>
            <a:r>
              <a:rPr lang="fr-FR" sz="1600" b="1" dirty="0">
                <a:latin typeface="Bahnschrift" panose="020B0502040204020203" pitchFamily="34" charset="0"/>
              </a:rPr>
              <a:t>C.</a:t>
            </a:r>
            <a:r>
              <a:rPr lang="en-US" sz="1600" b="1" dirty="0">
                <a:latin typeface="Bahnschrift" panose="020B0502040204020203" pitchFamily="34" charset="0"/>
              </a:rPr>
              <a:t> </a:t>
            </a:r>
            <a:r>
              <a:rPr lang="fr-FR" sz="1600" b="1" dirty="0" err="1">
                <a:latin typeface="Bahnschrift" panose="020B0502040204020203" pitchFamily="34" charset="0"/>
              </a:rPr>
              <a:t>Roumegou</a:t>
            </a:r>
            <a:r>
              <a:rPr lang="fr-FR" sz="1600" dirty="0">
                <a:latin typeface="Bahnschrift" panose="020B0502040204020203" pitchFamily="34" charset="0"/>
              </a:rPr>
              <a:t>, </a:t>
            </a:r>
            <a:r>
              <a:rPr lang="en-US" sz="1600" dirty="0">
                <a:latin typeface="Bahnschrift" panose="020B0502040204020203" pitchFamily="34" charset="0"/>
              </a:rPr>
              <a:t>A. de </a:t>
            </a:r>
            <a:r>
              <a:rPr lang="en-US" sz="1600" dirty="0" err="1">
                <a:latin typeface="Bahnschrift" panose="020B0502040204020203" pitchFamily="34" charset="0"/>
              </a:rPr>
              <a:t>Roubin</a:t>
            </a:r>
            <a:endParaRPr lang="fr-FR" sz="1600" dirty="0">
              <a:latin typeface="Bahnschrift" panose="020B0502040204020203" pitchFamily="34" charset="0"/>
            </a:endParaRPr>
          </a:p>
        </p:txBody>
      </p:sp>
      <p:pic>
        <p:nvPicPr>
          <p:cNvPr id="5" name="Image 15">
            <a:extLst>
              <a:ext uri="{FF2B5EF4-FFF2-40B4-BE49-F238E27FC236}">
                <a16:creationId xmlns:a16="http://schemas.microsoft.com/office/drawing/2014/main" id="{D377C664-4206-493A-B59B-29FDE84ED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/>
          <a:stretch/>
        </p:blipFill>
        <p:spPr>
          <a:xfrm>
            <a:off x="606453" y="920500"/>
            <a:ext cx="4107901" cy="21677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8BC48-C5C2-48B9-8B82-4940D47E5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1632" y="3499199"/>
            <a:ext cx="1691412" cy="677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530300A-EF4E-4058-B773-E591D8A63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764319" y="41060"/>
            <a:ext cx="1707521" cy="817742"/>
          </a:xfrm>
          <a:prstGeom prst="rect">
            <a:avLst/>
          </a:prstGeom>
        </p:spPr>
      </p:pic>
      <p:pic>
        <p:nvPicPr>
          <p:cNvPr id="8" name="Picture 4" descr="IN2P3 Les 2 infinis (@IN2P3_CNRS) / Twitter">
            <a:extLst>
              <a:ext uri="{FF2B5EF4-FFF2-40B4-BE49-F238E27FC236}">
                <a16:creationId xmlns:a16="http://schemas.microsoft.com/office/drawing/2014/main" id="{46DAF65D-48EC-4F78-92B7-A9D060FD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134743" y="3471596"/>
            <a:ext cx="830546" cy="830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CB209FB-FD35-4AE6-904A-B141A6BD2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310675" y="4502344"/>
            <a:ext cx="1326774" cy="505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8" descr="Stored and Cooled Ions Division - Laboratory Astrophysics Workshop  Heidelberg 2015 - Scientific Scope &amp;amp;amp; Invited Speakers">
            <a:extLst>
              <a:ext uri="{FF2B5EF4-FFF2-40B4-BE49-F238E27FC236}">
                <a16:creationId xmlns:a16="http://schemas.microsoft.com/office/drawing/2014/main" id="{31B08C24-BEE5-45F6-AA79-C9C6BD38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6926287" y="3499199"/>
            <a:ext cx="768776" cy="825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3138E0-9840-47C6-A2A5-54AD1AD5E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72159" y="41060"/>
            <a:ext cx="1661742" cy="817742"/>
          </a:xfrm>
          <a:prstGeom prst="rect">
            <a:avLst/>
          </a:prstGeom>
        </p:spPr>
      </p:pic>
      <p:pic>
        <p:nvPicPr>
          <p:cNvPr id="14" name="Image 3">
            <a:extLst>
              <a:ext uri="{FF2B5EF4-FFF2-40B4-BE49-F238E27FC236}">
                <a16:creationId xmlns:a16="http://schemas.microsoft.com/office/drawing/2014/main" id="{4B397530-C43D-487C-88F4-1A1A9C1DB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991"/>
          <a:stretch/>
        </p:blipFill>
        <p:spPr bwMode="auto">
          <a:xfrm>
            <a:off x="626979" y="4328586"/>
            <a:ext cx="1240718" cy="6788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E91D76-5091-46F4-ACA5-9F230B44326C}"/>
              </a:ext>
            </a:extLst>
          </p:cNvPr>
          <p:cNvSpPr>
            <a:spLocks noGrp="1"/>
          </p:cNvSpPr>
          <p:nvPr>
            <p:ph type="title" idx="106"/>
          </p:nvPr>
        </p:nvSpPr>
        <p:spPr/>
        <p:txBody>
          <a:bodyPr/>
          <a:lstStyle/>
          <a:p>
            <a:r>
              <a:rPr lang="en-GB" dirty="0"/>
              <a:t>Annexe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A339E-C7CE-433C-8A4A-04FE435058FE}"/>
              </a:ext>
            </a:extLst>
          </p:cNvPr>
          <p:cNvSpPr>
            <a:spLocks noGrp="1"/>
          </p:cNvSpPr>
          <p:nvPr>
            <p:ph type="body" idx="10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43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6E6EE0-0DAE-4F4B-BF42-493D74E2F7A4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880000"/>
                </a:solidFill>
              </a:rPr>
              <a:t>Inter</a:t>
            </a:r>
            <a:r>
              <a:rPr lang="en-GB" sz="2800" dirty="0"/>
              <a:t>est of</a:t>
            </a:r>
            <a:r>
              <a:rPr lang="en-GB" sz="2800" b="1" dirty="0">
                <a:solidFill>
                  <a:srgbClr val="880000"/>
                </a:solidFill>
              </a:rPr>
              <a:t> mass measurement</a:t>
            </a:r>
          </a:p>
        </p:txBody>
      </p:sp>
      <p:sp>
        <p:nvSpPr>
          <p:cNvPr id="4" name="ZoneTexte 29">
            <a:extLst>
              <a:ext uri="{FF2B5EF4-FFF2-40B4-BE49-F238E27FC236}">
                <a16:creationId xmlns:a16="http://schemas.microsoft.com/office/drawing/2014/main" id="{E9CDECF4-3567-4812-B0C4-FBB251384CD3}"/>
              </a:ext>
            </a:extLst>
          </p:cNvPr>
          <p:cNvSpPr txBox="1"/>
          <p:nvPr/>
        </p:nvSpPr>
        <p:spPr>
          <a:xfrm>
            <a:off x="164219" y="1221983"/>
            <a:ext cx="3988663" cy="3333689"/>
          </a:xfrm>
          <a:prstGeom prst="rect">
            <a:avLst/>
          </a:prstGeom>
          <a:noFill/>
          <a:ln w="0">
            <a:noFill/>
          </a:ln>
        </p:spPr>
        <p:txBody>
          <a:bodyPr lIns="67500" tIns="33750" rIns="67500" bIns="33750" anchor="t">
            <a:noAutofit/>
          </a:bodyPr>
          <a:lstStyle/>
          <a:p>
            <a:r>
              <a:rPr lang="en-US" sz="1350" b="1" spc="-1" dirty="0">
                <a:solidFill>
                  <a:srgbClr val="000000"/>
                </a:solidFill>
                <a:latin typeface="Bahnschrift" panose="020B0502040204020203" pitchFamily="34" charset="0"/>
              </a:rPr>
              <a:t>High-precision mass measurements:  </a:t>
            </a:r>
          </a:p>
          <a:p>
            <a:endParaRPr lang="en-US" sz="1350" b="1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endParaRPr lang="en-US" sz="1350" b="1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endParaRPr lang="en-US" sz="1350" b="1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endParaRPr lang="en-US" sz="1350" b="1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r>
              <a:rPr lang="en-US" sz="1350" spc="-1" dirty="0">
                <a:solidFill>
                  <a:srgbClr val="000000"/>
                </a:solidFill>
                <a:latin typeface="Bahnschrift" panose="020B0502040204020203" pitchFamily="34" charset="0"/>
              </a:rPr>
              <a:t>Obtain nuclear binding energy to study :</a:t>
            </a:r>
            <a:endParaRPr lang="en-GB" sz="1350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algn="ctr"/>
            <a:endParaRPr lang="en-GB" sz="1350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spc="-1" dirty="0">
                <a:solidFill>
                  <a:srgbClr val="000000"/>
                </a:solidFill>
                <a:latin typeface="Bahnschrift" panose="020B0502040204020203" pitchFamily="34" charset="0"/>
              </a:rPr>
              <a:t>Shape transitions &amp; shape coexistence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spc="-1" dirty="0">
                <a:solidFill>
                  <a:srgbClr val="000000"/>
                </a:solidFill>
                <a:latin typeface="Bahnschrift" panose="020B0502040204020203" pitchFamily="34" charset="0"/>
              </a:rPr>
              <a:t>Evolution of shell closures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spc="-1" dirty="0">
                <a:solidFill>
                  <a:srgbClr val="000000"/>
                </a:solidFill>
                <a:latin typeface="Bahnschrift" panose="020B0502040204020203" pitchFamily="34" charset="0"/>
              </a:rPr>
              <a:t>Isospin symmetry (IMME, …)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spc="-1" dirty="0">
                <a:solidFill>
                  <a:srgbClr val="000000"/>
                </a:solidFill>
                <a:latin typeface="Bahnschrift" panose="020B0502040204020203" pitchFamily="34" charset="0"/>
              </a:rPr>
              <a:t>Location of drip-lines &amp; search for exotic </a:t>
            </a:r>
            <a:r>
              <a:rPr lang="en-US" sz="1350" spc="-1" dirty="0" err="1">
                <a:solidFill>
                  <a:srgbClr val="000000"/>
                </a:solidFill>
                <a:latin typeface="Bahnschrift" panose="020B0502040204020203" pitchFamily="34" charset="0"/>
              </a:rPr>
              <a:t>radioactivities</a:t>
            </a:r>
            <a:r>
              <a:rPr lang="en-US" sz="1350" spc="-1" dirty="0">
                <a:solidFill>
                  <a:srgbClr val="000000"/>
                </a:solidFill>
                <a:latin typeface="Bahnschrift" panose="020B0502040204020203" pitchFamily="34" charset="0"/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spc="-1" dirty="0">
                <a:solidFill>
                  <a:srgbClr val="000000"/>
                </a:solidFill>
                <a:latin typeface="Bahnschrift" panose="020B0502040204020203" pitchFamily="34" charset="0"/>
              </a:rPr>
              <a:t>Q value (</a:t>
            </a:r>
            <a:r>
              <a:rPr lang="en-US" sz="1350" spc="-1" dirty="0" err="1">
                <a:solidFill>
                  <a:srgbClr val="000000"/>
                </a:solidFill>
                <a:latin typeface="Bahnschrift" panose="020B0502040204020203" pitchFamily="34" charset="0"/>
              </a:rPr>
              <a:t>rp</a:t>
            </a:r>
            <a:r>
              <a:rPr lang="en-US" sz="1350" spc="-1" dirty="0">
                <a:solidFill>
                  <a:srgbClr val="000000"/>
                </a:solidFill>
                <a:latin typeface="Bahnschrift" panose="020B0502040204020203" pitchFamily="34" charset="0"/>
              </a:rPr>
              <a:t>-process, …)</a:t>
            </a:r>
            <a:endParaRPr lang="en-GB" sz="1350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algn="ctr"/>
            <a:endParaRPr lang="en-GB" sz="1350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algn="ctr"/>
            <a:endParaRPr lang="en-GB" sz="1350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algn="ctr"/>
            <a:endParaRPr lang="en-GB" sz="1350" b="1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GB" sz="1350" b="1" spc="-1" dirty="0">
                <a:solidFill>
                  <a:srgbClr val="000000"/>
                </a:solidFill>
                <a:latin typeface="Bahnschrift" panose="020B0502040204020203" pitchFamily="34" charset="0"/>
              </a:rPr>
              <a:t>	</a:t>
            </a:r>
            <a:endParaRPr lang="en-GB" sz="1350" spc="-1" dirty="0">
              <a:solidFill>
                <a:srgbClr val="00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ADEDB8-32B9-4CA1-BFDC-FFE2B3FF8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2" y="1221984"/>
            <a:ext cx="4895255" cy="3263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A5FE16-A5A4-42C9-9A69-515B0AB6BE5F}"/>
                  </a:ext>
                </a:extLst>
              </p:cNvPr>
              <p:cNvSpPr txBox="1"/>
              <p:nvPr/>
            </p:nvSpPr>
            <p:spPr>
              <a:xfrm>
                <a:off x="260409" y="1677944"/>
                <a:ext cx="3845092" cy="3543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500" b="1" i="1" spc="-1">
                          <a:solidFill>
                            <a:srgbClr val="88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fr-FR" sz="1500" b="1" i="1" spc="-1">
                          <a:solidFill>
                            <a:srgbClr val="88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fr-FR" sz="1500" b="1" i="1" spc="-1">
                          <a:solidFill>
                            <a:srgbClr val="88000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fr-FR" sz="1500" b="1" i="1" spc="-1">
                          <a:solidFill>
                            <a:srgbClr val="88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FR" sz="1500" b="1" i="1" spc="-1">
                          <a:solidFill>
                            <a:srgbClr val="88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1500" b="1" i="1" spc="-1">
                          <a:solidFill>
                            <a:srgbClr val="88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fr-FR" sz="1500" b="1" i="1" spc="-1">
                          <a:solidFill>
                            <a:srgbClr val="88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fr-FR" sz="1500" b="1" i="1" spc="-1">
                          <a:solidFill>
                            <a:srgbClr val="88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1500" b="1" i="1" spc="-1">
                          <a:solidFill>
                            <a:srgbClr val="88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fr-FR" sz="1500" b="1" i="1" spc="-1">
                          <a:solidFill>
                            <a:srgbClr val="88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fr-FR" sz="1500" b="1" i="1" spc="-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500" b="1" spc="-1" dirty="0">
                  <a:solidFill>
                    <a:srgbClr val="880000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A5FE16-A5A4-42C9-9A69-515B0AB6B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9" y="1677944"/>
                <a:ext cx="3845092" cy="3543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D6BDE59-BD06-42B8-95BA-A2E5A6E62E69}"/>
              </a:ext>
            </a:extLst>
          </p:cNvPr>
          <p:cNvSpPr txBox="1"/>
          <p:nvPr/>
        </p:nvSpPr>
        <p:spPr>
          <a:xfrm>
            <a:off x="5792680" y="4263557"/>
            <a:ext cx="2017451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Bahnschrift" panose="020B0502040204020203" pitchFamily="34" charset="0"/>
              </a:rPr>
              <a:t>Number of neutrons</a:t>
            </a:r>
          </a:p>
        </p:txBody>
      </p:sp>
    </p:spTree>
    <p:extLst>
      <p:ext uri="{BB962C8B-B14F-4D97-AF65-F5344CB8AC3E}">
        <p14:creationId xmlns:p14="http://schemas.microsoft.com/office/powerpoint/2010/main" val="3746815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Image 7">
            <a:extLst>
              <a:ext uri="{FF2B5EF4-FFF2-40B4-BE49-F238E27FC236}">
                <a16:creationId xmlns:a16="http://schemas.microsoft.com/office/drawing/2014/main" id="{0AAFD4FC-A7E8-4809-97D6-5F1F70076B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8243" l="24100" r="74400">
                        <a14:foregroundMark x1="28000" y1="39617" x2="24700" y2="56869"/>
                        <a14:foregroundMark x1="24700" y1="56869" x2="24300" y2="30671"/>
                        <a14:foregroundMark x1="24300" y1="30671" x2="29900" y2="86741"/>
                        <a14:foregroundMark x1="29900" y1="86741" x2="40100" y2="94409"/>
                        <a14:foregroundMark x1="40100" y1="94409" x2="31200" y2="79073"/>
                        <a14:foregroundMark x1="31200" y1="79073" x2="30500" y2="60064"/>
                        <a14:foregroundMark x1="30500" y1="60064" x2="38900" y2="89137"/>
                        <a14:foregroundMark x1="38900" y1="89137" x2="50300" y2="93770"/>
                        <a14:foregroundMark x1="50300" y1="93770" x2="71500" y2="81629"/>
                        <a14:foregroundMark x1="71500" y1="81629" x2="59000" y2="87540"/>
                        <a14:foregroundMark x1="59000" y1="87540" x2="71600" y2="77476"/>
                        <a14:foregroundMark x1="71600" y1="77476" x2="61000" y2="83866"/>
                        <a14:foregroundMark x1="61000" y1="83866" x2="70600" y2="74601"/>
                        <a14:foregroundMark x1="70600" y1="74601" x2="61400" y2="81310"/>
                        <a14:foregroundMark x1="61400" y1="81310" x2="70200" y2="65495"/>
                        <a14:foregroundMark x1="70200" y1="65495" x2="72300" y2="27636"/>
                        <a14:foregroundMark x1="72300" y1="27636" x2="67700" y2="28754"/>
                        <a14:foregroundMark x1="66900" y1="87380" x2="63900" y2="90895"/>
                        <a14:foregroundMark x1="61700" y1="91853" x2="65900" y2="89936"/>
                        <a14:foregroundMark x1="61300" y1="92173" x2="66500" y2="87700"/>
                        <a14:foregroundMark x1="66700" y1="89936" x2="60700" y2="93131"/>
                        <a14:foregroundMark x1="71700" y1="68850" x2="69900" y2="85304"/>
                        <a14:foregroundMark x1="69900" y1="85304" x2="60500" y2="95367"/>
                        <a14:foregroundMark x1="28200" y1="28754" x2="26600" y2="43610"/>
                        <a14:foregroundMark x1="26600" y1="43610" x2="27900" y2="59585"/>
                        <a14:foregroundMark x1="27900" y1="59585" x2="27200" y2="67252"/>
                        <a14:foregroundMark x1="27600" y1="73003" x2="24700" y2="39776"/>
                        <a14:foregroundMark x1="24700" y1="39776" x2="27800" y2="27157"/>
                        <a14:foregroundMark x1="28600" y1="73962" x2="23300" y2="59744"/>
                        <a14:foregroundMark x1="23300" y1="59744" x2="22200" y2="44409"/>
                        <a14:foregroundMark x1="22200" y1="44409" x2="24100" y2="29393"/>
                        <a14:foregroundMark x1="24100" y1="29393" x2="30400" y2="29393"/>
                        <a14:foregroundMark x1="64500" y1="28115" x2="67000" y2="64856"/>
                        <a14:foregroundMark x1="67000" y1="64856" x2="71300" y2="50799"/>
                        <a14:foregroundMark x1="71300" y1="50799" x2="68600" y2="30831"/>
                        <a14:foregroundMark x1="68600" y1="30831" x2="63900" y2="30990"/>
                        <a14:foregroundMark x1="61300" y1="89297" x2="48500" y2="87220"/>
                        <a14:foregroundMark x1="48500" y1="87220" x2="59300" y2="99681"/>
                        <a14:foregroundMark x1="59300" y1="99681" x2="69000" y2="98243"/>
                        <a14:foregroundMark x1="69000" y1="98243" x2="73500" y2="82588"/>
                        <a14:foregroundMark x1="73500" y1="82588" x2="63800" y2="81629"/>
                        <a14:foregroundMark x1="63800" y1="81629" x2="60900" y2="88339"/>
                        <a14:foregroundMark x1="70700" y1="71086" x2="71900" y2="76837"/>
                        <a14:foregroundMark x1="35000" y1="27796" x2="25400" y2="27796"/>
                        <a14:foregroundMark x1="25400" y1="27796" x2="24400" y2="32588"/>
                        <a14:foregroundMark x1="72400" y1="75719" x2="72800" y2="76198"/>
                        <a14:foregroundMark x1="72900" y1="76358" x2="72400" y2="76358"/>
                        <a14:foregroundMark x1="72800" y1="77476" x2="72900" y2="78275"/>
                        <a14:foregroundMark x1="25000" y1="27796" x2="25800" y2="27796"/>
                        <a14:foregroundMark x1="29400" y1="27955" x2="24600" y2="28435"/>
                        <a14:foregroundMark x1="29600" y1="26518" x2="26000" y2="26997"/>
                        <a14:foregroundMark x1="26000" y1="26997" x2="26000" y2="26997"/>
                        <a14:foregroundMark x1="24900" y1="27955" x2="26000" y2="26997"/>
                        <a14:foregroundMark x1="26800" y1="26518" x2="24600" y2="27316"/>
                        <a14:backgroundMark x1="71000" y1="96486" x2="73300" y2="96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60" r="19795" b="3839"/>
          <a:stretch/>
        </p:blipFill>
        <p:spPr bwMode="auto">
          <a:xfrm>
            <a:off x="5552645" y="1882370"/>
            <a:ext cx="2935977" cy="30500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65566" y="491222"/>
            <a:ext cx="4795378" cy="1617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 bwMode="auto">
              <a:xfrm>
                <a:off x="133617" y="862839"/>
                <a:ext cx="466490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/>
                  <a:buChar char="•"/>
                  <a:defRPr/>
                </a:pPr>
                <a:r>
                  <a:rPr lang="en-GB" sz="1050" dirty="0">
                    <a:latin typeface="Bahnschrift" panose="020B0502040204020203" pitchFamily="34" charset="0"/>
                  </a:rPr>
                  <a:t>7T homogeneous magnetic field : radial confinement</a:t>
                </a:r>
                <a:endParaRPr lang="en-GB" sz="1200" dirty="0">
                  <a:latin typeface="Bahnschrift" panose="020B0502040204020203" pitchFamily="34" charset="0"/>
                </a:endParaRPr>
              </a:p>
              <a:p>
                <a:pPr lvl="1">
                  <a:defRPr/>
                </a:pPr>
                <a:r>
                  <a:rPr lang="en-GB" sz="1050" dirty="0">
                    <a:latin typeface="Bahnschrift" panose="020B0502040204020203" pitchFamily="34" charset="0"/>
                  </a:rPr>
                  <a:t>(2 homogeneous regions &lt; 1 ppm over 1 cm</a:t>
                </a:r>
                <a:r>
                  <a:rPr lang="en-GB" sz="1050" baseline="30000" dirty="0">
                    <a:latin typeface="Bahnschrift" panose="020B0502040204020203" pitchFamily="34" charset="0"/>
                  </a:rPr>
                  <a:t>3</a:t>
                </a:r>
                <a:r>
                  <a:rPr lang="en-GB" sz="1050" dirty="0">
                    <a:latin typeface="Bahnschrift" panose="020B0502040204020203" pitchFamily="34" charset="0"/>
                  </a:rPr>
                  <a:t>)</a:t>
                </a:r>
                <a:endParaRPr lang="en-GB" sz="1200" dirty="0">
                  <a:latin typeface="Bahnschrift" panose="020B0502040204020203" pitchFamily="34" charset="0"/>
                </a:endParaRPr>
              </a:p>
              <a:p>
                <a:pPr marL="214313" indent="-214313">
                  <a:buFont typeface="Arial"/>
                  <a:buChar char="•"/>
                  <a:defRPr/>
                </a:pPr>
                <a:endParaRPr lang="en-GB" sz="1050" dirty="0">
                  <a:latin typeface="Bahnschrift" panose="020B0502040204020203" pitchFamily="34" charset="0"/>
                </a:endParaRPr>
              </a:p>
              <a:p>
                <a:pPr marL="214313" indent="-214313">
                  <a:buFont typeface="Arial"/>
                  <a:buChar char="•"/>
                  <a:defRPr/>
                </a:pPr>
                <a:r>
                  <a:rPr lang="en-GB" sz="1050" dirty="0">
                    <a:latin typeface="Bahnschrift" panose="020B0502040204020203" pitchFamily="34" charset="0"/>
                  </a:rPr>
                  <a:t>Quadrupolar electrostatic field : axial confinement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05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105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1050" i="1">
                        <a:latin typeface="Cambria Math" panose="02040503050406030204" pitchFamily="18" charset="0"/>
                      </a:rPr>
                      <m:t>≈80 </m:t>
                    </m:r>
                    <m:r>
                      <a:rPr lang="fr-FR" sz="105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sz="10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050" dirty="0">
                    <a:latin typeface="Bahnschrift" panose="020B0502040204020203" pitchFamily="34" charset="0"/>
                  </a:rPr>
                  <a:t> )</a:t>
                </a:r>
                <a:endParaRPr lang="en-GB" sz="12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617" y="862839"/>
                <a:ext cx="4664907" cy="738664"/>
              </a:xfrm>
              <a:prstGeom prst="rect">
                <a:avLst/>
              </a:prstGeom>
              <a:blipFill>
                <a:blip r:embed="rId6"/>
                <a:stretch>
                  <a:fillRect b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Image 4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435856" y="1288713"/>
            <a:ext cx="83531" cy="74684"/>
          </a:xfrm>
          <a:prstGeom prst="rect">
            <a:avLst/>
          </a:prstGeom>
          <a:effectLst>
            <a:glow rad="38100">
              <a:schemeClr val="bg1">
                <a:alpha val="84000"/>
              </a:schemeClr>
            </a:glow>
          </a:effectLst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731" t="21478" r="30417" b="26009"/>
          <a:stretch/>
        </p:blipFill>
        <p:spPr bwMode="auto">
          <a:xfrm>
            <a:off x="5246428" y="924676"/>
            <a:ext cx="2496140" cy="783000"/>
          </a:xfrm>
          <a:prstGeom prst="rect">
            <a:avLst/>
          </a:prstGeom>
        </p:spPr>
      </p:pic>
      <p:pic>
        <p:nvPicPr>
          <p:cNvPr id="51" name="Image 50"/>
          <p:cNvPicPr/>
          <p:nvPr/>
        </p:nvPicPr>
        <p:blipFill>
          <a:blip r:embed="rId9"/>
          <a:stretch/>
        </p:blipFill>
        <p:spPr bwMode="auto">
          <a:xfrm rot="1555599">
            <a:off x="6182506" y="1568486"/>
            <a:ext cx="759554" cy="1053972"/>
          </a:xfrm>
          <a:prstGeom prst="rect">
            <a:avLst/>
          </a:prstGeom>
          <a:effectLst>
            <a:glow rad="50800">
              <a:schemeClr val="bg1">
                <a:alpha val="84000"/>
              </a:schemeClr>
            </a:glow>
          </a:effectLst>
        </p:spPr>
      </p:pic>
      <p:grpSp>
        <p:nvGrpSpPr>
          <p:cNvPr id="68" name="Groupe 67"/>
          <p:cNvGrpSpPr/>
          <p:nvPr/>
        </p:nvGrpSpPr>
        <p:grpSpPr bwMode="auto">
          <a:xfrm>
            <a:off x="5049674" y="977214"/>
            <a:ext cx="3402000" cy="685800"/>
            <a:chOff x="6732899" y="1208125"/>
            <a:chExt cx="4536000" cy="914400"/>
          </a:xfrm>
        </p:grpSpPr>
        <p:cxnSp>
          <p:nvCxnSpPr>
            <p:cNvPr id="61" name="Connecteur droit avec flèche 60"/>
            <p:cNvCxnSpPr/>
            <p:nvPr/>
          </p:nvCxnSpPr>
          <p:spPr bwMode="auto">
            <a:xfrm>
              <a:off x="6732899" y="1208125"/>
              <a:ext cx="4536000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  <a:effectLst>
              <a:glow rad="50800">
                <a:schemeClr val="bg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 bwMode="auto">
            <a:xfrm>
              <a:off x="6732899" y="1360525"/>
              <a:ext cx="4536000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  <a:effectLst>
              <a:glow rad="50800">
                <a:schemeClr val="bg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 bwMode="auto">
            <a:xfrm>
              <a:off x="6732899" y="1512925"/>
              <a:ext cx="4536000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  <a:effectLst>
              <a:glow rad="50800">
                <a:schemeClr val="bg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 bwMode="auto">
            <a:xfrm>
              <a:off x="6732899" y="1665324"/>
              <a:ext cx="4536000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  <a:effectLst>
              <a:glow rad="50800">
                <a:schemeClr val="bg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 bwMode="auto">
            <a:xfrm>
              <a:off x="6732899" y="1817725"/>
              <a:ext cx="4536000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  <a:effectLst>
              <a:glow rad="50800">
                <a:schemeClr val="bg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 bwMode="auto">
            <a:xfrm>
              <a:off x="6732899" y="1970125"/>
              <a:ext cx="4536000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  <a:effectLst>
              <a:glow rad="50800">
                <a:schemeClr val="bg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 bwMode="auto">
            <a:xfrm>
              <a:off x="6732899" y="2122525"/>
              <a:ext cx="4536000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  <a:effectLst>
              <a:glow rad="50800">
                <a:schemeClr val="bg1"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/>
          <p:cNvSpPr txBox="1"/>
          <p:nvPr/>
        </p:nvSpPr>
        <p:spPr bwMode="auto">
          <a:xfrm>
            <a:off x="647620" y="1893921"/>
            <a:ext cx="494501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/>
              <a:buChar char="•"/>
              <a:defRPr/>
            </a:pPr>
            <a:r>
              <a:rPr lang="en-GB" sz="1200" b="1" dirty="0">
                <a:solidFill>
                  <a:schemeClr val="tx2"/>
                </a:solidFill>
                <a:latin typeface="Bahnschrift" panose="020B0502040204020203" pitchFamily="34" charset="0"/>
              </a:rPr>
              <a:t>n</a:t>
            </a:r>
            <a:r>
              <a:rPr lang="en-GB" sz="1200" b="1" baseline="-25000" dirty="0">
                <a:solidFill>
                  <a:schemeClr val="tx2"/>
                </a:solidFill>
                <a:latin typeface="Bahnschrift" panose="020B0502040204020203" pitchFamily="34" charset="0"/>
              </a:rPr>
              <a:t>-</a:t>
            </a:r>
            <a:r>
              <a:rPr lang="en-GB" sz="1200" dirty="0">
                <a:solidFill>
                  <a:schemeClr val="tx2"/>
                </a:solidFill>
                <a:latin typeface="Bahnschrift" panose="020B0502040204020203" pitchFamily="34" charset="0"/>
              </a:rPr>
              <a:t> : </a:t>
            </a:r>
            <a:r>
              <a:rPr lang="en-GB" sz="1050" dirty="0">
                <a:solidFill>
                  <a:schemeClr val="tx2"/>
                </a:solidFill>
                <a:latin typeface="Bahnschrift" panose="020B0502040204020203" pitchFamily="34" charset="0"/>
              </a:rPr>
              <a:t>Magnetron motion </a:t>
            </a:r>
            <a:r>
              <a:rPr lang="en-GB" sz="1200" dirty="0">
                <a:solidFill>
                  <a:schemeClr val="tx2"/>
                </a:solidFill>
                <a:latin typeface="Bahnschrift" panose="020B0502040204020203" pitchFamily="34" charset="0"/>
              </a:rPr>
              <a:t>(</a:t>
            </a:r>
            <a:r>
              <a:rPr lang="en-US" sz="1200" dirty="0">
                <a:solidFill>
                  <a:schemeClr val="tx2"/>
                </a:solidFill>
                <a:latin typeface="Bahnschrift" panose="020B0502040204020203" pitchFamily="34" charset="0"/>
              </a:rPr>
              <a:t>~</a:t>
            </a:r>
            <a:r>
              <a:rPr lang="en-GB" sz="1200" dirty="0">
                <a:solidFill>
                  <a:schemeClr val="tx2"/>
                </a:solidFill>
                <a:latin typeface="Bahnschrift" panose="020B0502040204020203" pitchFamily="34" charset="0"/>
              </a:rPr>
              <a:t> 700 Hz for PT, </a:t>
            </a:r>
            <a:r>
              <a:rPr lang="en-US" sz="1200" dirty="0">
                <a:solidFill>
                  <a:schemeClr val="tx2"/>
                </a:solidFill>
                <a:latin typeface="Bahnschrift" panose="020B0502040204020203" pitchFamily="34" charset="0"/>
              </a:rPr>
              <a:t>~</a:t>
            </a:r>
            <a:r>
              <a:rPr lang="en-GB" sz="1200" dirty="0">
                <a:solidFill>
                  <a:schemeClr val="tx2"/>
                </a:solidFill>
                <a:latin typeface="Bahnschrift" panose="020B0502040204020203" pitchFamily="34" charset="0"/>
              </a:rPr>
              <a:t> 7 kHz for MT)</a:t>
            </a:r>
          </a:p>
          <a:p>
            <a:pPr marL="214313" indent="-214313">
              <a:buFont typeface="Arial"/>
              <a:buChar char="•"/>
              <a:defRPr/>
            </a:pPr>
            <a:endParaRPr lang="en-GB" sz="1050" baseline="-25000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marL="214313" indent="-214313">
              <a:buFont typeface="Arial"/>
              <a:buChar char="•"/>
              <a:defRPr/>
            </a:pPr>
            <a:r>
              <a:rPr lang="en-GB" sz="1050" b="1" dirty="0" err="1">
                <a:solidFill>
                  <a:schemeClr val="tx2"/>
                </a:solidFill>
                <a:latin typeface="Bahnschrift" panose="020B0502040204020203" pitchFamily="34" charset="0"/>
              </a:rPr>
              <a:t>n</a:t>
            </a:r>
            <a:r>
              <a:rPr lang="en-GB" sz="1050" b="1" baseline="-25000" dirty="0" err="1">
                <a:solidFill>
                  <a:schemeClr val="tx2"/>
                </a:solidFill>
                <a:latin typeface="Bahnschrift" panose="020B0502040204020203" pitchFamily="34" charset="0"/>
              </a:rPr>
              <a:t>z</a:t>
            </a:r>
            <a:r>
              <a:rPr lang="en-GB" sz="1050" dirty="0">
                <a:solidFill>
                  <a:schemeClr val="tx2"/>
                </a:solidFill>
                <a:latin typeface="Bahnschrift" panose="020B0502040204020203" pitchFamily="34" charset="0"/>
              </a:rPr>
              <a:t> : Axial motion ( ~100 kHz)</a:t>
            </a:r>
            <a:r>
              <a:rPr lang="en-GB" sz="1200" b="1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endParaRPr lang="en-GB" sz="1050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marL="214313" indent="-214313">
              <a:buFont typeface="Arial"/>
              <a:buChar char="•"/>
              <a:defRPr/>
            </a:pPr>
            <a:endParaRPr lang="en-GB" sz="1050" baseline="-25000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marL="214313" indent="-214313">
              <a:buFont typeface="Arial"/>
              <a:buChar char="•"/>
              <a:defRPr/>
            </a:pPr>
            <a:r>
              <a:rPr lang="en-US" sz="1050" b="1" dirty="0">
                <a:solidFill>
                  <a:schemeClr val="tx2"/>
                </a:solidFill>
                <a:latin typeface="Bahnschrift" panose="020B0502040204020203" pitchFamily="34" charset="0"/>
              </a:rPr>
              <a:t>n</a:t>
            </a:r>
            <a:r>
              <a:rPr lang="en-US" sz="1050" b="1" baseline="-25000" dirty="0">
                <a:solidFill>
                  <a:schemeClr val="tx2"/>
                </a:solidFill>
                <a:latin typeface="Bahnschrift" panose="020B0502040204020203" pitchFamily="34" charset="0"/>
              </a:rPr>
              <a:t>+</a:t>
            </a:r>
            <a:r>
              <a:rPr lang="en-US" sz="1050" b="1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1050" dirty="0">
                <a:solidFill>
                  <a:schemeClr val="tx2"/>
                </a:solidFill>
                <a:latin typeface="Bahnschrift" panose="020B0502040204020203" pitchFamily="34" charset="0"/>
              </a:rPr>
              <a:t>: Reduced cyclotron motion (~ MHz)</a:t>
            </a:r>
            <a:endParaRPr lang="en-US" sz="1200" dirty="0">
              <a:latin typeface="Bahnschrift" panose="020B0502040204020203" pitchFamily="34" charset="0"/>
            </a:endParaRPr>
          </a:p>
          <a:p>
            <a:pPr marL="214313" indent="-214313">
              <a:buFont typeface="Arial"/>
              <a:buChar char="•"/>
              <a:defRPr/>
            </a:pPr>
            <a:endParaRPr lang="en-GB" sz="1050" baseline="-25000" dirty="0">
              <a:solidFill>
                <a:schemeClr val="tx2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 bwMode="auto">
          <a:xfrm>
            <a:off x="154973" y="3333185"/>
            <a:ext cx="54728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50" dirty="0">
                <a:latin typeface="Bahnschrift" panose="020B0502040204020203" pitchFamily="34" charset="0"/>
              </a:rPr>
              <a:t>Amplitude of these motions can be modified by buffer gas or RF-excitations</a:t>
            </a:r>
            <a:endParaRPr sz="1200" dirty="0">
              <a:latin typeface="Bahnschrift" panose="020B0502040204020203" pitchFamily="34" charset="0"/>
            </a:endParaRPr>
          </a:p>
          <a:p>
            <a:pPr marL="942975" lvl="2" indent="-257175">
              <a:buFont typeface="Wingdings"/>
              <a:buChar char="ü"/>
              <a:defRPr/>
            </a:pPr>
            <a:r>
              <a:rPr lang="en-GB" sz="1050" dirty="0">
                <a:latin typeface="Bahnschrift" panose="020B0502040204020203" pitchFamily="34" charset="0"/>
              </a:rPr>
              <a:t>Dipolar to increase/decrease a motion</a:t>
            </a:r>
            <a:endParaRPr sz="1200" dirty="0">
              <a:latin typeface="Bahnschrift" panose="020B0502040204020203" pitchFamily="34" charset="0"/>
            </a:endParaRPr>
          </a:p>
          <a:p>
            <a:pPr marL="942975" lvl="2" indent="-257175">
              <a:buFont typeface="Wingdings"/>
              <a:buChar char="ü"/>
              <a:defRPr/>
            </a:pPr>
            <a:r>
              <a:rPr lang="en-GB" sz="1050" dirty="0">
                <a:latin typeface="Bahnschrift" panose="020B0502040204020203" pitchFamily="34" charset="0"/>
              </a:rPr>
              <a:t>Quadrupolar to convert one motion into another one</a:t>
            </a:r>
            <a:endParaRPr sz="1200" dirty="0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 bwMode="auto">
              <a:xfrm>
                <a:off x="986278" y="2906218"/>
                <a:ext cx="4113725" cy="35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sz="1200" dirty="0">
                    <a:latin typeface="Bahnschrift" panose="020B0502040204020203" pitchFamily="34" charset="0"/>
                    <a:ea typeface="Cambria Math"/>
                  </a:rPr>
                  <a:t>Cyclotron </a:t>
                </a:r>
                <a:r>
                  <a:rPr lang="fr-FR" sz="1200" dirty="0" err="1">
                    <a:latin typeface="Bahnschrift" panose="020B0502040204020203" pitchFamily="34" charset="0"/>
                    <a:ea typeface="Cambria Math"/>
                  </a:rPr>
                  <a:t>frequency</a:t>
                </a:r>
                <a14:m>
                  <m:oMath xmlns:m="http://schemas.openxmlformats.org/officeDocument/2006/math">
                    <m:r>
                      <a:rPr lang="fr-FR" sz="120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fr-FR" sz="1200" b="1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fr-FR" sz="1200" b="1" i="1">
                            <a:latin typeface="Cambria Math"/>
                            <a:ea typeface="Cambria Math"/>
                          </a:rPr>
                          <m:t>𝝂</m:t>
                        </m:r>
                      </m:e>
                      <m:sub>
                        <m:r>
                          <a:rPr lang="fr-FR" sz="1200" b="1" i="1">
                            <a:latin typeface="Cambria Math"/>
                            <a:ea typeface="Cambria Math"/>
                          </a:rPr>
                          <m:t>𝒄</m:t>
                        </m:r>
                      </m:sub>
                    </m:sSub>
                    <m:r>
                      <a:rPr lang="fr-FR" sz="1200" b="1" i="1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fr-FR" sz="1200" b="1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fr-FR" sz="1200" b="1" i="1">
                            <a:latin typeface="Cambria Math"/>
                            <a:ea typeface="Cambria Math"/>
                          </a:rPr>
                          <m:t>𝒒𝑩</m:t>
                        </m:r>
                      </m:num>
                      <m:den>
                        <m:r>
                          <a:rPr lang="fr-FR" sz="12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sz="1200" b="1" i="1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fr-FR" sz="1200" b="1" i="1">
                            <a:latin typeface="Cambria Math"/>
                            <a:ea typeface="Cambria Math"/>
                          </a:rPr>
                          <m:t>𝒎</m:t>
                        </m:r>
                      </m:den>
                    </m:f>
                    <m:r>
                      <a:rPr lang="fr-FR" sz="1200">
                        <a:latin typeface="Cambria Math"/>
                        <a:ea typeface="Cambria Math"/>
                      </a:rPr>
                      <m:t>     </m:t>
                    </m:r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fr-FR" sz="1200" i="1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</m:sSub>
                    <m:r>
                      <a:rPr lang="fr-FR" sz="1200" i="1">
                        <a:latin typeface="Cambria Math"/>
                        <a:ea typeface="Cambria Math"/>
                      </a:rPr>
                      <m:t>+ </m:t>
                    </m:r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fr-FR" sz="1200" i="1">
                            <a:latin typeface="Cambria Math"/>
                            <a:ea typeface="Cambria Math"/>
                          </a:rPr>
                          <m:t>−</m:t>
                        </m:r>
                      </m:sub>
                    </m:sSub>
                  </m:oMath>
                </a14:m>
                <a:endParaRPr lang="en-GB" sz="788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278" y="2906218"/>
                <a:ext cx="4113725" cy="358240"/>
              </a:xfrm>
              <a:prstGeom prst="rect">
                <a:avLst/>
              </a:prstGeom>
              <a:blipFill>
                <a:blip r:embed="rId10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 bwMode="auto">
          <a:xfrm>
            <a:off x="3601412" y="2268826"/>
            <a:ext cx="1911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>
                <a:latin typeface="Bahnschrift" panose="020B0502040204020203" pitchFamily="34" charset="0"/>
              </a:rPr>
              <a:t>Reduced by the gas</a:t>
            </a:r>
            <a:endParaRPr sz="1200" dirty="0">
              <a:latin typeface="Bahnschrift" panose="020B0502040204020203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 bwMode="auto">
          <a:xfrm>
            <a:off x="92214" y="4002781"/>
            <a:ext cx="4664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50" dirty="0">
                <a:latin typeface="Bahnschrift" panose="020B0502040204020203" pitchFamily="34" charset="0"/>
              </a:rPr>
              <a:t>Three main purification/measurement techniques :</a:t>
            </a:r>
            <a:endParaRPr sz="1200" dirty="0">
              <a:latin typeface="Bahnschrift" panose="020B0502040204020203" pitchFamily="34" charset="0"/>
            </a:endParaRPr>
          </a:p>
          <a:p>
            <a:pPr>
              <a:defRPr/>
            </a:pPr>
            <a:r>
              <a:rPr lang="en-GB" sz="1050" dirty="0">
                <a:latin typeface="Bahnschrift" panose="020B0502040204020203" pitchFamily="34" charset="0"/>
              </a:rPr>
              <a:t>	- Buffer gas cooling </a:t>
            </a:r>
            <a:endParaRPr sz="1200" dirty="0">
              <a:latin typeface="Bahnschrift" panose="020B0502040204020203" pitchFamily="34" charset="0"/>
            </a:endParaRPr>
          </a:p>
          <a:p>
            <a:pPr>
              <a:defRPr/>
            </a:pPr>
            <a:r>
              <a:rPr lang="en-GB" sz="1050" dirty="0">
                <a:latin typeface="Bahnschrift" panose="020B0502040204020203" pitchFamily="34" charset="0"/>
              </a:rPr>
              <a:t>	- Time-of-Flight Ion-Cyclotron-Resonance (</a:t>
            </a:r>
            <a:r>
              <a:rPr lang="en-GB" sz="1050" dirty="0" err="1">
                <a:latin typeface="Bahnschrift" panose="020B0502040204020203" pitchFamily="34" charset="0"/>
              </a:rPr>
              <a:t>ToF</a:t>
            </a:r>
            <a:r>
              <a:rPr lang="en-GB" sz="1050" dirty="0">
                <a:latin typeface="Bahnschrift" panose="020B0502040204020203" pitchFamily="34" charset="0"/>
              </a:rPr>
              <a:t>-ICR)</a:t>
            </a:r>
            <a:endParaRPr sz="1200" dirty="0">
              <a:latin typeface="Bahnschrift" panose="020B0502040204020203" pitchFamily="34" charset="0"/>
            </a:endParaRPr>
          </a:p>
          <a:p>
            <a:pPr>
              <a:defRPr/>
            </a:pPr>
            <a:r>
              <a:rPr lang="en-GB" sz="1050" dirty="0">
                <a:latin typeface="Bahnschrift" panose="020B0502040204020203" pitchFamily="34" charset="0"/>
              </a:rPr>
              <a:t>	- Phase-Imaging Ion-Cyclotron-Resonance (PI-ICR)</a:t>
            </a:r>
            <a:endParaRPr sz="1200" dirty="0">
              <a:latin typeface="Bahnschrift" panose="020B0502040204020203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F4614A-A8F5-46E8-85F6-DB67E81A12D8}"/>
              </a:ext>
            </a:extLst>
          </p:cNvPr>
          <p:cNvGrpSpPr/>
          <p:nvPr/>
        </p:nvGrpSpPr>
        <p:grpSpPr>
          <a:xfrm>
            <a:off x="6944562" y="1899304"/>
            <a:ext cx="2156300" cy="913692"/>
            <a:chOff x="9137720" y="2707134"/>
            <a:chExt cx="2991376" cy="897126"/>
          </a:xfrm>
        </p:grpSpPr>
        <p:pic>
          <p:nvPicPr>
            <p:cNvPr id="30" name="Image 23">
              <a:extLst>
                <a:ext uri="{FF2B5EF4-FFF2-40B4-BE49-F238E27FC236}">
                  <a16:creationId xmlns:a16="http://schemas.microsoft.com/office/drawing/2014/main" id="{872A7D6E-660C-4FC7-B8C1-57ED542E5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46" t="772" r="6974" b="83765"/>
            <a:stretch/>
          </p:blipFill>
          <p:spPr>
            <a:xfrm>
              <a:off x="9137720" y="2707134"/>
              <a:ext cx="2991376" cy="897126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FA42930-E3D9-40B9-95F5-457DE1F26CAA}"/>
                </a:ext>
              </a:extLst>
            </p:cNvPr>
            <p:cNvSpPr/>
            <p:nvPr/>
          </p:nvSpPr>
          <p:spPr>
            <a:xfrm>
              <a:off x="9620250" y="2787228"/>
              <a:ext cx="1779270" cy="154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675" dirty="0">
                  <a:solidFill>
                    <a:schemeClr val="tx1"/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Noto Sans" panose="020B0502040504020204" pitchFamily="34" charset="0"/>
                </a:rPr>
                <a:t>Radial projection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14A0BC-1E0F-4402-8235-9AC0FD498912}"/>
                </a:ext>
              </a:extLst>
            </p:cNvPr>
            <p:cNvSpPr/>
            <p:nvPr/>
          </p:nvSpPr>
          <p:spPr bwMode="auto">
            <a:xfrm>
              <a:off x="9614546" y="2993452"/>
              <a:ext cx="1779270" cy="154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675" dirty="0">
                  <a:solidFill>
                    <a:schemeClr val="tx1"/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Noto Sans" panose="020B0502040504020204" pitchFamily="34" charset="0"/>
                </a:rPr>
                <a:t>Magnetron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76CB17-783E-43B3-81AF-BEFE52C0ED9A}"/>
                </a:ext>
              </a:extLst>
            </p:cNvPr>
            <p:cNvSpPr/>
            <p:nvPr/>
          </p:nvSpPr>
          <p:spPr bwMode="auto">
            <a:xfrm>
              <a:off x="9614546" y="3177315"/>
              <a:ext cx="1779270" cy="154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675" dirty="0">
                  <a:solidFill>
                    <a:schemeClr val="tx1"/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Noto Sans" panose="020B0502040504020204" pitchFamily="34" charset="0"/>
                </a:rPr>
                <a:t>Magnetron + Axial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63BFE8-DA99-4468-9A20-B16A669E0821}"/>
                </a:ext>
              </a:extLst>
            </p:cNvPr>
            <p:cNvSpPr/>
            <p:nvPr/>
          </p:nvSpPr>
          <p:spPr bwMode="auto">
            <a:xfrm>
              <a:off x="9614546" y="3385121"/>
              <a:ext cx="2436484" cy="154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675" dirty="0">
                  <a:solidFill>
                    <a:schemeClr val="tx1"/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Noto Sans" panose="020B0502040504020204" pitchFamily="34" charset="0"/>
                </a:rPr>
                <a:t>Magnetron + Axial + Reduced Cyclotron</a:t>
              </a:r>
            </a:p>
          </p:txBody>
        </p:sp>
      </p:grp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6489B9D5-60D6-4665-9B81-B8376FBA9637}"/>
              </a:ext>
            </a:extLst>
          </p:cNvPr>
          <p:cNvCxnSpPr>
            <a:endCxn id="9" idx="1"/>
          </p:cNvCxnSpPr>
          <p:nvPr/>
        </p:nvCxnSpPr>
        <p:spPr>
          <a:xfrm>
            <a:off x="2656652" y="2315695"/>
            <a:ext cx="944760" cy="91631"/>
          </a:xfrm>
          <a:prstGeom prst="curvedConnector3">
            <a:avLst>
              <a:gd name="adj1" fmla="val 50000"/>
            </a:avLst>
          </a:prstGeom>
          <a:ln w="38100"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08AEB097-9E94-430A-BC5B-38C3038F20A9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 flipV="1">
            <a:off x="3269203" y="2407326"/>
            <a:ext cx="332209" cy="204382"/>
          </a:xfrm>
          <a:prstGeom prst="curvedConnector3">
            <a:avLst>
              <a:gd name="adj1" fmla="val 50000"/>
            </a:avLst>
          </a:prstGeom>
          <a:ln w="38100"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ABF363E-2AFA-4E14-BB9C-88B8B5D9354C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GB" dirty="0">
                <a:solidFill>
                  <a:srgbClr val="800020"/>
                </a:solidFill>
                <a:ea typeface="CMU Sans Serif"/>
                <a:cs typeface="CMU Sans Serif"/>
              </a:rPr>
              <a:t>Ion motions in a Penning trap</a:t>
            </a:r>
            <a:br>
              <a:rPr lang="en-GB" sz="1800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2" grpId="0"/>
      <p:bldP spid="9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DB737BEF-5F13-4F96-AAA1-1345A43E19E6}"/>
              </a:ext>
            </a:extLst>
          </p:cNvPr>
          <p:cNvCxnSpPr>
            <a:cxnSpLocks/>
          </p:cNvCxnSpPr>
          <p:nvPr/>
        </p:nvCxnSpPr>
        <p:spPr>
          <a:xfrm>
            <a:off x="2423160" y="2221230"/>
            <a:ext cx="2577874" cy="350520"/>
          </a:xfrm>
          <a:prstGeom prst="bentConnector3">
            <a:avLst/>
          </a:prstGeom>
          <a:ln w="50800">
            <a:solidFill>
              <a:srgbClr val="40BF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B656884-111B-444A-9B63-34717C69F4D0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>
            <a:normAutofit fontScale="90000"/>
          </a:bodyPr>
          <a:lstStyle/>
          <a:p>
            <a:r>
              <a:rPr lang="en-GB" b="1"/>
              <a:t>Beam purification with PIPERADE</a:t>
            </a:r>
            <a:endParaRPr lang="en-GB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E95D1-DECA-4FC2-8C97-4E4B46B99CFC}"/>
              </a:ext>
            </a:extLst>
          </p:cNvPr>
          <p:cNvGrpSpPr/>
          <p:nvPr/>
        </p:nvGrpSpPr>
        <p:grpSpPr>
          <a:xfrm>
            <a:off x="124916" y="647701"/>
            <a:ext cx="4138683" cy="3714383"/>
            <a:chOff x="166554" y="863602"/>
            <a:chExt cx="5518243" cy="49525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ZoneTexte 4">
                  <a:extLst>
                    <a:ext uri="{FF2B5EF4-FFF2-40B4-BE49-F238E27FC236}">
                      <a16:creationId xmlns:a16="http://schemas.microsoft.com/office/drawing/2014/main" id="{45B1881D-D5B3-49B8-8F58-EC349312BA29}"/>
                    </a:ext>
                  </a:extLst>
                </p:cNvPr>
                <p:cNvSpPr txBox="1"/>
                <p:nvPr/>
              </p:nvSpPr>
              <p:spPr>
                <a:xfrm>
                  <a:off x="628989" y="863602"/>
                  <a:ext cx="5055808" cy="4802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500" b="1" u="sng" dirty="0" err="1">
                      <a:latin typeface="Bahnschrift" panose="020B0502040204020203" pitchFamily="34" charset="0"/>
                      <a:ea typeface="Roboto" panose="02000000000000000000" pitchFamily="2" charset="0"/>
                    </a:rPr>
                    <a:t>Resolving</a:t>
                  </a:r>
                  <a:r>
                    <a:rPr lang="fr-FR" sz="1500" b="1" u="sng" dirty="0">
                      <a:latin typeface="Bahnschrift" panose="020B0502040204020203" pitchFamily="34" charset="0"/>
                      <a:ea typeface="Roboto" panose="02000000000000000000" pitchFamily="2" charset="0"/>
                    </a:rPr>
                    <a:t> power at DESIR</a:t>
                  </a:r>
                  <a:r>
                    <a:rPr lang="fr-FR" sz="1500" b="1" dirty="0">
                      <a:latin typeface="Bahnschrift" panose="020B0502040204020203" pitchFamily="34" charset="0"/>
                      <a:ea typeface="Roboto" panose="02000000000000000000" pitchFamily="2" charset="0"/>
                    </a:rPr>
                    <a:t>: </a:t>
                  </a:r>
                </a:p>
                <a:p>
                  <a:endParaRPr lang="fr-FR" sz="1050" b="1" dirty="0">
                    <a:latin typeface="Bahnschrift" panose="020B0502040204020203" pitchFamily="34" charset="0"/>
                    <a:ea typeface="Roboto" panose="02000000000000000000" pitchFamily="2" charset="0"/>
                  </a:endParaRPr>
                </a:p>
                <a:p>
                  <a:pPr marL="214313" indent="-214313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r>
                    <a:rPr lang="fr-FR" b="1" dirty="0">
                      <a:latin typeface="Bahnschrift" panose="020B0502040204020203" pitchFamily="34" charset="0"/>
                      <a:ea typeface="Roboto" panose="02000000000000000000" pitchFamily="2" charset="0"/>
                    </a:rPr>
                    <a:t> 	</a:t>
                  </a:r>
                  <a14:m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𝜟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</m:t>
                      </m:r>
                    </m:oMath>
                  </a14:m>
                  <a:endParaRPr lang="fr-FR" b="1" dirty="0">
                    <a:latin typeface="Bahnschrift" panose="020B0502040204020203" pitchFamily="34" charset="0"/>
                    <a:ea typeface="Roboto" panose="02000000000000000000" pitchFamily="2" charset="0"/>
                  </a:endParaRPr>
                </a:p>
                <a:p>
                  <a:pPr marL="214313" indent="-214313">
                    <a:lnSpc>
                      <a:spcPct val="130000"/>
                    </a:lnSpc>
                    <a:buFont typeface="Arial" panose="020B0604020202020204" pitchFamily="34" charset="0"/>
                    <a:buChar char="•"/>
                  </a:pPr>
                  <a:endParaRPr lang="fr-FR" b="1" dirty="0">
                    <a:latin typeface="Bahnschrift" panose="020B0502040204020203" pitchFamily="34" charset="0"/>
                    <a:ea typeface="Roboto" panose="02000000000000000000" pitchFamily="2" charset="0"/>
                  </a:endParaRPr>
                </a:p>
                <a:p>
                  <a:pPr lvl="1">
                    <a:lnSpc>
                      <a:spcPct val="130000"/>
                    </a:lnSpc>
                  </a:pPr>
                  <a:r>
                    <a:rPr lang="fr-FR" b="1" dirty="0">
                      <a:latin typeface="Bahnschrift" panose="020B0502040204020203" pitchFamily="34" charset="0"/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𝜟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endParaRPr lang="fr-FR" b="1" dirty="0">
                    <a:latin typeface="Bahnschrift" panose="020B0502040204020203" pitchFamily="34" charset="0"/>
                    <a:ea typeface="Roboto" panose="02000000000000000000" pitchFamily="2" charset="0"/>
                  </a:endParaRPr>
                </a:p>
                <a:p>
                  <a:pPr lvl="1">
                    <a:lnSpc>
                      <a:spcPct val="130000"/>
                    </a:lnSpc>
                  </a:pPr>
                  <a:endParaRPr lang="fr-FR" b="1" dirty="0">
                    <a:latin typeface="Bahnschrift" panose="020B0502040204020203" pitchFamily="34" charset="0"/>
                    <a:ea typeface="Roboto" panose="02000000000000000000" pitchFamily="2" charset="0"/>
                  </a:endParaRPr>
                </a:p>
                <a:p>
                  <a:pPr lvl="1">
                    <a:lnSpc>
                      <a:spcPct val="130000"/>
                    </a:lnSpc>
                  </a:pPr>
                  <a:r>
                    <a:rPr lang="fr-FR" b="1" dirty="0">
                      <a:latin typeface="Bahnschrift" panose="020B0502040204020203" pitchFamily="34" charset="0"/>
                      <a:ea typeface="Roboto" panose="02000000000000000000" pitchFamily="2" charset="0"/>
                    </a:rPr>
                    <a:t>	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𝜟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endParaRPr lang="fr-FR" b="1" dirty="0">
                    <a:latin typeface="Bahnschrift" panose="020B0502040204020203" pitchFamily="34" charset="0"/>
                    <a:ea typeface="Cambria Math" panose="02040503050406030204" pitchFamily="18" charset="0"/>
                  </a:endParaRPr>
                </a:p>
                <a:p>
                  <a:pPr lvl="1">
                    <a:lnSpc>
                      <a:spcPct val="130000"/>
                    </a:lnSpc>
                  </a:pPr>
                  <a:endParaRPr lang="fr-FR" b="1" dirty="0">
                    <a:latin typeface="Bahnschrift" panose="020B0502040204020203" pitchFamily="34" charset="0"/>
                    <a:ea typeface="Roboto" panose="02000000000000000000" pitchFamily="2" charset="0"/>
                  </a:endParaRPr>
                </a:p>
                <a:p>
                  <a:pPr lvl="1">
                    <a:lnSpc>
                      <a:spcPct val="130000"/>
                    </a:lnSpc>
                  </a:pPr>
                  <a:r>
                    <a:rPr lang="fr-FR" b="1" dirty="0">
                      <a:latin typeface="Bahnschrift" panose="020B0502040204020203" pitchFamily="34" charset="0"/>
                      <a:ea typeface="Cambria Math" panose="02040503050406030204" pitchFamily="18" charset="0"/>
                    </a:rPr>
                    <a:t>	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𝜟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a14:m>
                  <a:r>
                    <a:rPr lang="fr-FR" i="1" dirty="0">
                      <a:latin typeface="Bahnschrift" panose="020B0502040204020203" pitchFamily="34" charset="0"/>
                      <a:ea typeface="Cambria Math" panose="02040503050406030204" pitchFamily="18" charset="0"/>
                    </a:rPr>
                    <a:t>(</a:t>
                  </a:r>
                  <a:r>
                    <a:rPr lang="en-GB" i="1" dirty="0">
                      <a:latin typeface="Bahnschrift" panose="020B0502040204020203" pitchFamily="34" charset="0"/>
                      <a:ea typeface="Cambria Math" panose="02040503050406030204" pitchFamily="18" charset="0"/>
                    </a:rPr>
                    <a:t>expected</a:t>
                  </a:r>
                  <a:r>
                    <a:rPr lang="fr-FR" i="1" dirty="0">
                      <a:latin typeface="Bahnschrift" panose="020B0502040204020203" pitchFamily="34" charset="0"/>
                      <a:ea typeface="Cambria Math" panose="02040503050406030204" pitchFamily="18" charset="0"/>
                    </a:rPr>
                    <a:t>)</a:t>
                  </a:r>
                  <a:endParaRPr lang="fr-FR" i="1" dirty="0">
                    <a:latin typeface="Bahnschrift" panose="020B0502040204020203" pitchFamily="34" charset="0"/>
                    <a:ea typeface="Roboto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4" name="ZoneTexte 4">
                  <a:extLst>
                    <a:ext uri="{FF2B5EF4-FFF2-40B4-BE49-F238E27FC236}">
                      <a16:creationId xmlns:a16="http://schemas.microsoft.com/office/drawing/2014/main" id="{45B1881D-D5B3-49B8-8F58-EC349312B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989" y="863602"/>
                  <a:ext cx="5055808" cy="4802939"/>
                </a:xfrm>
                <a:prstGeom prst="rect">
                  <a:avLst/>
                </a:prstGeom>
                <a:blipFill>
                  <a:blip r:embed="rId3"/>
                  <a:stretch>
                    <a:fillRect l="-965" t="-338" r="-3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à coins arrondis 43">
              <a:extLst>
                <a:ext uri="{FF2B5EF4-FFF2-40B4-BE49-F238E27FC236}">
                  <a16:creationId xmlns:a16="http://schemas.microsoft.com/office/drawing/2014/main" id="{CA4349C4-0756-4214-89F3-382F2C3496E7}"/>
                </a:ext>
              </a:extLst>
            </p:cNvPr>
            <p:cNvSpPr/>
            <p:nvPr/>
          </p:nvSpPr>
          <p:spPr>
            <a:xfrm>
              <a:off x="166554" y="1513074"/>
              <a:ext cx="1305119" cy="682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50"/>
                </a:spcAft>
              </a:pPr>
              <a:r>
                <a:rPr lang="en-US" sz="1050" b="1" dirty="0">
                  <a:solidFill>
                    <a:schemeClr val="tx2">
                      <a:lumMod val="75000"/>
                    </a:schemeClr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HRS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à coins arrondis 45">
                  <a:extLst>
                    <a:ext uri="{FF2B5EF4-FFF2-40B4-BE49-F238E27FC236}">
                      <a16:creationId xmlns:a16="http://schemas.microsoft.com/office/drawing/2014/main" id="{6D14CCA4-BE33-4E68-BC50-FFD4CA033937}"/>
                    </a:ext>
                  </a:extLst>
                </p:cNvPr>
                <p:cNvSpPr/>
                <p:nvPr/>
              </p:nvSpPr>
              <p:spPr>
                <a:xfrm>
                  <a:off x="213073" y="3677227"/>
                  <a:ext cx="1212080" cy="936105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88000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050" b="1" dirty="0" err="1">
                      <a:solidFill>
                        <a:schemeClr val="tx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Piperade</a:t>
                  </a:r>
                  <a:endParaRPr lang="en-GB" sz="1050" b="1" dirty="0">
                    <a:solidFill>
                      <a:schemeClr val="tx2">
                        <a:lumMod val="75000"/>
                      </a:schemeClr>
                    </a:solidFill>
                    <a:latin typeface="Bahnschrift" panose="020B0502040204020203" pitchFamily="34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105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05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  <m:sup>
                          <m:r>
                            <a:rPr lang="en-GB" sz="105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𝒔𝒕</m:t>
                          </m:r>
                        </m:sup>
                      </m:sSup>
                    </m:oMath>
                  </a14:m>
                  <a:r>
                    <a:rPr lang="en-GB" sz="1050" b="1" dirty="0">
                      <a:solidFill>
                        <a:schemeClr val="tx2">
                          <a:lumMod val="75000"/>
                        </a:schemeClr>
                      </a:solidFill>
                      <a:latin typeface="Bahnschrift" panose="020B0502040204020203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 trap</a:t>
                  </a:r>
                </a:p>
              </p:txBody>
            </p:sp>
          </mc:Choice>
          <mc:Fallback xmlns="">
            <p:sp>
              <p:nvSpPr>
                <p:cNvPr id="6" name="Rectangle à coins arrondis 45">
                  <a:extLst>
                    <a:ext uri="{FF2B5EF4-FFF2-40B4-BE49-F238E27FC236}">
                      <a16:creationId xmlns:a16="http://schemas.microsoft.com/office/drawing/2014/main" id="{6D14CCA4-BE33-4E68-BC50-FFD4CA0339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073" y="3677227"/>
                  <a:ext cx="1212080" cy="936105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rgbClr val="88000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à coins arrondis 45">
              <a:extLst>
                <a:ext uri="{FF2B5EF4-FFF2-40B4-BE49-F238E27FC236}">
                  <a16:creationId xmlns:a16="http://schemas.microsoft.com/office/drawing/2014/main" id="{86FE8735-EE47-4099-BB7C-3F7A036D34D5}"/>
                </a:ext>
              </a:extLst>
            </p:cNvPr>
            <p:cNvSpPr/>
            <p:nvPr/>
          </p:nvSpPr>
          <p:spPr>
            <a:xfrm>
              <a:off x="213073" y="4816654"/>
              <a:ext cx="1212080" cy="99945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88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 err="1">
                  <a:solidFill>
                    <a:schemeClr val="tx2">
                      <a:lumMod val="75000"/>
                    </a:schemeClr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Piperade</a:t>
              </a:r>
              <a:endParaRPr lang="en-GB" sz="105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algn="ctr"/>
              <a:r>
                <a:rPr lang="en-GB" sz="1050" b="1" dirty="0">
                  <a:solidFill>
                    <a:schemeClr val="tx2">
                      <a:lumMod val="75000"/>
                    </a:schemeClr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2</a:t>
              </a:r>
              <a:r>
                <a:rPr lang="en-GB" sz="1050" b="1" baseline="30000" dirty="0">
                  <a:solidFill>
                    <a:schemeClr val="tx2">
                      <a:lumMod val="75000"/>
                    </a:schemeClr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nd</a:t>
              </a:r>
              <a:r>
                <a:rPr lang="en-GB" sz="1050" b="1" dirty="0">
                  <a:solidFill>
                    <a:schemeClr val="tx2">
                      <a:lumMod val="75000"/>
                    </a:schemeClr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trap</a:t>
              </a:r>
            </a:p>
          </p:txBody>
        </p:sp>
        <p:sp>
          <p:nvSpPr>
            <p:cNvPr id="8" name="Rectangle à coins arrondis 45">
              <a:extLst>
                <a:ext uri="{FF2B5EF4-FFF2-40B4-BE49-F238E27FC236}">
                  <a16:creationId xmlns:a16="http://schemas.microsoft.com/office/drawing/2014/main" id="{A464701C-E515-468C-98ED-A7997DBEE6AA}"/>
                </a:ext>
              </a:extLst>
            </p:cNvPr>
            <p:cNvSpPr/>
            <p:nvPr/>
          </p:nvSpPr>
          <p:spPr>
            <a:xfrm>
              <a:off x="213073" y="2699913"/>
              <a:ext cx="1212080" cy="6164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0BF13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tx2">
                      <a:lumMod val="75000"/>
                    </a:schemeClr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MR-</a:t>
              </a:r>
              <a:r>
                <a:rPr lang="en-GB" sz="1050" b="1" dirty="0" err="1">
                  <a:solidFill>
                    <a:schemeClr val="tx2">
                      <a:lumMod val="75000"/>
                    </a:schemeClr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ToF</a:t>
              </a:r>
              <a:endParaRPr lang="en-GB" sz="1050" b="1" dirty="0">
                <a:solidFill>
                  <a:schemeClr val="tx2">
                    <a:lumMod val="75000"/>
                  </a:schemeClr>
                </a:solidFill>
                <a:latin typeface="Bahnschrift" panose="020B0502040204020203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5A2DAF7-5E53-4147-AD9F-30F8C8C40F2C}"/>
              </a:ext>
            </a:extLst>
          </p:cNvPr>
          <p:cNvSpPr txBox="1"/>
          <p:nvPr/>
        </p:nvSpPr>
        <p:spPr>
          <a:xfrm>
            <a:off x="4994031" y="2922637"/>
            <a:ext cx="37918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Bahnschrift" panose="020B0502040204020203" pitchFamily="34" charset="0"/>
              </a:rPr>
              <a:t>PIPERADE goal : purify 10⁴-10⁵ ions per bunch</a:t>
            </a:r>
            <a:endParaRPr lang="en-GB" sz="1350" b="1" u="sng" dirty="0">
              <a:latin typeface="Bahnschrift" panose="020B0502040204020203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18C990-9C8B-4F58-B589-415134D251A6}"/>
              </a:ext>
            </a:extLst>
          </p:cNvPr>
          <p:cNvCxnSpPr>
            <a:cxnSpLocks/>
          </p:cNvCxnSpPr>
          <p:nvPr/>
        </p:nvCxnSpPr>
        <p:spPr>
          <a:xfrm>
            <a:off x="2781300" y="1362808"/>
            <a:ext cx="2212731" cy="0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9A53B07-B935-4FBC-BC69-0109BBF19620}"/>
              </a:ext>
            </a:extLst>
          </p:cNvPr>
          <p:cNvSpPr txBox="1"/>
          <p:nvPr/>
        </p:nvSpPr>
        <p:spPr>
          <a:xfrm>
            <a:off x="4994031" y="1231928"/>
            <a:ext cx="1924929" cy="300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Bahnschrift" panose="020B0502040204020203" pitchFamily="34" charset="0"/>
              </a:rPr>
              <a:t>Clean most of isobars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AEA5E25-4972-49B0-BE6C-BCE1A78DF9A0}"/>
              </a:ext>
            </a:extLst>
          </p:cNvPr>
          <p:cNvCxnSpPr>
            <a:cxnSpLocks/>
          </p:cNvCxnSpPr>
          <p:nvPr/>
        </p:nvCxnSpPr>
        <p:spPr>
          <a:xfrm flipV="1">
            <a:off x="2446020" y="2757922"/>
            <a:ext cx="2548011" cy="331988"/>
          </a:xfrm>
          <a:prstGeom prst="bentConnector3">
            <a:avLst/>
          </a:prstGeom>
          <a:ln w="50800"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932C81-6CBD-4976-86B8-6CC17FE249F4}"/>
              </a:ext>
            </a:extLst>
          </p:cNvPr>
          <p:cNvSpPr txBox="1"/>
          <p:nvPr/>
        </p:nvSpPr>
        <p:spPr>
          <a:xfrm>
            <a:off x="4994031" y="2518735"/>
            <a:ext cx="2077329" cy="300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Bahnschrift" panose="020B0502040204020203" pitchFamily="34" charset="0"/>
              </a:rPr>
              <a:t>Clean almost all isobars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20F1A7-F515-418F-9C36-D22B6DDBD0E8}"/>
              </a:ext>
            </a:extLst>
          </p:cNvPr>
          <p:cNvSpPr txBox="1"/>
          <p:nvPr/>
        </p:nvSpPr>
        <p:spPr>
          <a:xfrm>
            <a:off x="4994031" y="3848788"/>
            <a:ext cx="3904007" cy="300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Bahnschrift" panose="020B0502040204020203" pitchFamily="34" charset="0"/>
              </a:rPr>
              <a:t>Clean isomeric state separated by a few 10 keV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523FBF-7FC2-47F5-93FB-F149C2736EDC}"/>
              </a:ext>
            </a:extLst>
          </p:cNvPr>
          <p:cNvCxnSpPr>
            <a:cxnSpLocks/>
          </p:cNvCxnSpPr>
          <p:nvPr/>
        </p:nvCxnSpPr>
        <p:spPr>
          <a:xfrm>
            <a:off x="4149970" y="3987288"/>
            <a:ext cx="851064" cy="0"/>
          </a:xfrm>
          <a:prstGeom prst="straightConnector1">
            <a:avLst/>
          </a:prstGeom>
          <a:ln w="50800"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7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7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0585" y="786820"/>
            <a:ext cx="3502754" cy="42042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43338" y="744243"/>
            <a:ext cx="4276559" cy="287553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 bwMode="auto">
          <a:xfrm>
            <a:off x="4264246" y="2974138"/>
            <a:ext cx="2674620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100">
                <a:latin typeface="Nourd-Regular"/>
              </a:rPr>
              <a:t>Base flange 250 mm</a:t>
            </a:r>
            <a:endParaRPr sz="1350" dirty="0"/>
          </a:p>
        </p:txBody>
      </p:sp>
      <p:sp>
        <p:nvSpPr>
          <p:cNvPr id="8" name="ZoneTexte 7"/>
          <p:cNvSpPr txBox="1"/>
          <p:nvPr/>
        </p:nvSpPr>
        <p:spPr bwMode="auto">
          <a:xfrm>
            <a:off x="4264246" y="2103332"/>
            <a:ext cx="1835456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100">
                <a:latin typeface="Nourd-Regular"/>
              </a:rPr>
              <a:t>Mounting ring</a:t>
            </a:r>
            <a:endParaRPr sz="1350" dirty="0"/>
          </a:p>
        </p:txBody>
      </p:sp>
      <p:sp>
        <p:nvSpPr>
          <p:cNvPr id="9" name="ZoneTexte 8"/>
          <p:cNvSpPr txBox="1"/>
          <p:nvPr/>
        </p:nvSpPr>
        <p:spPr bwMode="auto">
          <a:xfrm>
            <a:off x="3843339" y="1535549"/>
            <a:ext cx="1058383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>
                <a:latin typeface="Nourd-Regular"/>
              </a:rPr>
              <a:t>DLD</a:t>
            </a:r>
            <a:endParaRPr sz="1350"/>
          </a:p>
        </p:txBody>
      </p:sp>
      <p:sp>
        <p:nvSpPr>
          <p:cNvPr id="10" name="ZoneTexte 9"/>
          <p:cNvSpPr txBox="1"/>
          <p:nvPr/>
        </p:nvSpPr>
        <p:spPr bwMode="auto">
          <a:xfrm>
            <a:off x="3959953" y="1006700"/>
            <a:ext cx="161361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>
                <a:latin typeface="Nourd-Regular"/>
              </a:rPr>
              <a:t>Holder plate</a:t>
            </a:r>
            <a:endParaRPr sz="1350" dirty="0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6775756" y="798911"/>
            <a:ext cx="123752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>
                <a:latin typeface="Nourd-Regular"/>
              </a:rPr>
              <a:t>MCP rings</a:t>
            </a:r>
            <a:endParaRPr sz="135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959953" y="3724477"/>
            <a:ext cx="4843463" cy="1071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D7D65-41C5-4B65-9AC8-40C1C4BFD1A3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GB" dirty="0"/>
              <a:t>MCP delay line HEX80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01902" y="3190820"/>
            <a:ext cx="876859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25" dirty="0">
                <a:latin typeface="Bahnschrift" panose="020B0502040204020203" pitchFamily="34" charset="0"/>
              </a:rPr>
              <a:t>P. Ascher </a:t>
            </a:r>
            <a:r>
              <a:rPr lang="en-GB" sz="825" i="1" dirty="0">
                <a:latin typeface="Bahnschrift" panose="020B0502040204020203" pitchFamily="34" charset="0"/>
              </a:rPr>
              <a:t>et al.</a:t>
            </a:r>
            <a:r>
              <a:rPr lang="en-GB" sz="825" dirty="0">
                <a:latin typeface="Bahnschrift" panose="020B0502040204020203" pitchFamily="34" charset="0"/>
              </a:rPr>
              <a:t>, </a:t>
            </a:r>
            <a:r>
              <a:rPr lang="en-GB" sz="825" i="1" dirty="0">
                <a:latin typeface="Bahnschrift" panose="020B0502040204020203" pitchFamily="34" charset="0"/>
              </a:rPr>
              <a:t>PIPERADE: A double Penning trap for mass separation and mass spectrometry at DESIR/SPIRAL2</a:t>
            </a:r>
            <a:r>
              <a:rPr lang="en-GB" sz="825" dirty="0">
                <a:latin typeface="Bahnschrift" panose="020B0502040204020203" pitchFamily="34" charset="0"/>
              </a:rPr>
              <a:t>,  </a:t>
            </a:r>
            <a:r>
              <a:rPr lang="en-GB" sz="825" u="sng" dirty="0" err="1">
                <a:latin typeface="Bahnschrift" panose="020B0502040204020203" pitchFamily="34" charset="0"/>
                <a:hlinkClick r:id="rId3" tooltip="https://doi.org/10.1016/j.nima.2021.165857.%20567"/>
              </a:rPr>
              <a:t>Nucl</a:t>
            </a:r>
            <a:r>
              <a:rPr lang="en-GB" sz="825" u="sng" dirty="0">
                <a:latin typeface="Bahnschrift" panose="020B0502040204020203" pitchFamily="34" charset="0"/>
                <a:hlinkClick r:id="rId3" tooltip="https://doi.org/10.1016/j.nima.2021.165857.%20567"/>
              </a:rPr>
              <a:t>. </a:t>
            </a:r>
            <a:r>
              <a:rPr lang="en-GB" sz="825" u="sng" dirty="0" err="1">
                <a:latin typeface="Bahnschrift" panose="020B0502040204020203" pitchFamily="34" charset="0"/>
                <a:hlinkClick r:id="rId3" tooltip="https://doi.org/10.1016/j.nima.2021.165857.%20567"/>
              </a:rPr>
              <a:t>Instrum</a:t>
            </a:r>
            <a:r>
              <a:rPr lang="en-GB" sz="825" u="sng" dirty="0">
                <a:latin typeface="Bahnschrift" panose="020B0502040204020203" pitchFamily="34" charset="0"/>
                <a:hlinkClick r:id="rId3" tooltip="https://doi.org/10.1016/j.nima.2021.165857.%20567"/>
              </a:rPr>
              <a:t>. Methods Phys. Res. A 1019 (2021) 165857</a:t>
            </a:r>
            <a:endParaRPr lang="en-GB" sz="825" dirty="0">
              <a:latin typeface="Bahnschrift" panose="020B050204020402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-47037" y="3527490"/>
            <a:ext cx="9225398" cy="1324159"/>
            <a:chOff x="-62716" y="4730215"/>
            <a:chExt cx="12300530" cy="1765545"/>
          </a:xfrm>
        </p:grpSpPr>
        <p:grpSp>
          <p:nvGrpSpPr>
            <p:cNvPr id="27" name="Groupe 26"/>
            <p:cNvGrpSpPr>
              <a:grpSpLocks noChangeAspect="1"/>
            </p:cNvGrpSpPr>
            <p:nvPr/>
          </p:nvGrpSpPr>
          <p:grpSpPr bwMode="auto">
            <a:xfrm>
              <a:off x="478904" y="4730215"/>
              <a:ext cx="10873317" cy="1597245"/>
              <a:chOff x="-1" y="3979810"/>
              <a:chExt cx="12192000" cy="1790954"/>
            </a:xfrm>
          </p:grpSpPr>
          <p:grpSp>
            <p:nvGrpSpPr>
              <p:cNvPr id="23" name="Groupe 22"/>
              <p:cNvGrpSpPr/>
              <p:nvPr/>
            </p:nvGrpSpPr>
            <p:grpSpPr bwMode="auto">
              <a:xfrm>
                <a:off x="-1" y="4152364"/>
                <a:ext cx="12192000" cy="1618400"/>
                <a:chOff x="-1" y="4152364"/>
                <a:chExt cx="12192000" cy="1618400"/>
              </a:xfrm>
            </p:grpSpPr>
            <p:pic>
              <p:nvPicPr>
                <p:cNvPr id="7" name="Image 6"/>
                <p:cNvPicPr>
                  <a:picLocks noChangeAspect="1"/>
                </p:cNvPicPr>
                <p:nvPr/>
              </p:nvPicPr>
              <p:blipFill>
                <a:blip r:embed="rId4"/>
                <a:stretch/>
              </p:blipFill>
              <p:spPr bwMode="auto">
                <a:xfrm>
                  <a:off x="-1" y="4152364"/>
                  <a:ext cx="12192000" cy="920660"/>
                </a:xfrm>
                <a:prstGeom prst="rect">
                  <a:avLst/>
                </a:prstGeom>
              </p:spPr>
            </p:pic>
            <p:grpSp>
              <p:nvGrpSpPr>
                <p:cNvPr id="22" name="Groupe 21"/>
                <p:cNvGrpSpPr/>
                <p:nvPr/>
              </p:nvGrpSpPr>
              <p:grpSpPr bwMode="auto">
                <a:xfrm>
                  <a:off x="66368" y="5096815"/>
                  <a:ext cx="12076644" cy="673949"/>
                  <a:chOff x="66368" y="5096815"/>
                  <a:chExt cx="12076644" cy="673949"/>
                </a:xfrm>
              </p:grpSpPr>
              <p:sp>
                <p:nvSpPr>
                  <p:cNvPr id="8" name="ZoneTexte 7"/>
                  <p:cNvSpPr txBox="1"/>
                  <p:nvPr/>
                </p:nvSpPr>
                <p:spPr bwMode="auto">
                  <a:xfrm>
                    <a:off x="4735651" y="5149579"/>
                    <a:ext cx="1592399" cy="6211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1050" dirty="0">
                        <a:latin typeface="Bahnschrift" panose="020B0502040204020203" pitchFamily="34" charset="0"/>
                      </a:rPr>
                      <a:t>Purification trap (64mm Ø)</a:t>
                    </a:r>
                    <a:endParaRPr sz="1350" dirty="0">
                      <a:latin typeface="Bahnschrift" panose="020B0502040204020203" pitchFamily="34" charset="0"/>
                    </a:endParaRPr>
                  </a:p>
                </p:txBody>
              </p:sp>
              <p:sp>
                <p:nvSpPr>
                  <p:cNvPr id="9" name="ZoneTexte 8"/>
                  <p:cNvSpPr txBox="1"/>
                  <p:nvPr/>
                </p:nvSpPr>
                <p:spPr bwMode="auto">
                  <a:xfrm>
                    <a:off x="6227578" y="5149579"/>
                    <a:ext cx="1592397" cy="6211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1050" dirty="0">
                        <a:latin typeface="Bahnschrift" panose="020B0502040204020203" pitchFamily="34" charset="0"/>
                      </a:rPr>
                      <a:t>Measurement</a:t>
                    </a:r>
                  </a:p>
                  <a:p>
                    <a:pPr algn="ctr">
                      <a:defRPr/>
                    </a:pPr>
                    <a:r>
                      <a:rPr lang="en-GB" sz="1050" dirty="0">
                        <a:latin typeface="Bahnschrift" panose="020B0502040204020203" pitchFamily="34" charset="0"/>
                      </a:rPr>
                      <a:t>trap (20mm Ø)</a:t>
                    </a:r>
                    <a:endParaRPr sz="1350" dirty="0">
                      <a:latin typeface="Bahnschrift" panose="020B0502040204020203" pitchFamily="34" charset="0"/>
                    </a:endParaRPr>
                  </a:p>
                </p:txBody>
              </p:sp>
              <p:sp>
                <p:nvSpPr>
                  <p:cNvPr id="10" name="ZoneTexte 9"/>
                  <p:cNvSpPr txBox="1"/>
                  <p:nvPr/>
                </p:nvSpPr>
                <p:spPr bwMode="auto">
                  <a:xfrm>
                    <a:off x="7258704" y="5096816"/>
                    <a:ext cx="4296616" cy="3796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1050" dirty="0">
                        <a:latin typeface="Bahnschrift" panose="020B0502040204020203" pitchFamily="34" charset="0"/>
                      </a:rPr>
                      <a:t>Extraction optics</a:t>
                    </a:r>
                    <a:endParaRPr sz="1350" dirty="0">
                      <a:latin typeface="Bahnschrift" panose="020B0502040204020203" pitchFamily="34" charset="0"/>
                    </a:endParaRPr>
                  </a:p>
                </p:txBody>
              </p:sp>
              <p:sp>
                <p:nvSpPr>
                  <p:cNvPr id="12" name="ZoneTexte 11"/>
                  <p:cNvSpPr txBox="1"/>
                  <p:nvPr/>
                </p:nvSpPr>
                <p:spPr bwMode="auto">
                  <a:xfrm>
                    <a:off x="746437" y="5096815"/>
                    <a:ext cx="4156672" cy="3796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1050" dirty="0">
                        <a:latin typeface="Bahnschrift" panose="020B0502040204020203" pitchFamily="34" charset="0"/>
                      </a:rPr>
                      <a:t>Injection optics</a:t>
                    </a:r>
                    <a:endParaRPr sz="1350" dirty="0">
                      <a:latin typeface="Bahnschrift" panose="020B0502040204020203" pitchFamily="34" charset="0"/>
                    </a:endParaRPr>
                  </a:p>
                </p:txBody>
              </p:sp>
              <p:cxnSp>
                <p:nvCxnSpPr>
                  <p:cNvPr id="18" name="Connecteur droit 17"/>
                  <p:cNvCxnSpPr/>
                  <p:nvPr/>
                </p:nvCxnSpPr>
                <p:spPr bwMode="auto">
                  <a:xfrm flipV="1">
                    <a:off x="2865060" y="5126789"/>
                    <a:ext cx="208800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Connecteur droit 18"/>
                  <p:cNvCxnSpPr/>
                  <p:nvPr/>
                </p:nvCxnSpPr>
                <p:spPr bwMode="auto">
                  <a:xfrm flipV="1">
                    <a:off x="7025580" y="5126789"/>
                    <a:ext cx="2304000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cteur droit 19"/>
                  <p:cNvCxnSpPr/>
                  <p:nvPr/>
                </p:nvCxnSpPr>
                <p:spPr bwMode="auto">
                  <a:xfrm flipV="1">
                    <a:off x="5003580" y="5126789"/>
                    <a:ext cx="1224000" cy="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necteur droit 20"/>
                  <p:cNvCxnSpPr/>
                  <p:nvPr/>
                </p:nvCxnSpPr>
                <p:spPr bwMode="auto">
                  <a:xfrm flipV="1">
                    <a:off x="6378990" y="5126789"/>
                    <a:ext cx="612000" cy="0"/>
                  </a:xfrm>
                  <a:prstGeom prst="lin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necteur droit 15"/>
                  <p:cNvCxnSpPr/>
                  <p:nvPr/>
                </p:nvCxnSpPr>
                <p:spPr bwMode="auto">
                  <a:xfrm>
                    <a:off x="66368" y="5126789"/>
                    <a:ext cx="4886692" cy="0"/>
                  </a:xfrm>
                  <a:prstGeom prst="line">
                    <a:avLst/>
                  </a:prstGeom>
                  <a:ln w="127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Connecteur droit 16"/>
                  <p:cNvCxnSpPr/>
                  <p:nvPr/>
                </p:nvCxnSpPr>
                <p:spPr bwMode="auto">
                  <a:xfrm>
                    <a:off x="7021731" y="5126789"/>
                    <a:ext cx="5121281" cy="0"/>
                  </a:xfrm>
                  <a:prstGeom prst="line">
                    <a:avLst/>
                  </a:prstGeom>
                  <a:ln w="1270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6" name="ZoneTexte 25"/>
              <p:cNvSpPr txBox="1"/>
              <p:nvPr/>
            </p:nvSpPr>
            <p:spPr bwMode="auto">
              <a:xfrm>
                <a:off x="4735652" y="3979810"/>
                <a:ext cx="3125334" cy="379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sz="1050" dirty="0">
                    <a:latin typeface="Bahnschrift" panose="020B0502040204020203" pitchFamily="34" charset="0"/>
                  </a:rPr>
                  <a:t>Diaphragm (1mm Ø) </a:t>
                </a:r>
                <a:endParaRPr sz="1350" dirty="0">
                  <a:latin typeface="Bahnschrift" panose="020B0502040204020203" pitchFamily="34" charset="0"/>
                </a:endParaRPr>
              </a:p>
            </p:txBody>
          </p:sp>
        </p:grp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0" y="5210625"/>
              <a:ext cx="468000" cy="190288"/>
            </a:xfrm>
            <a:prstGeom prst="rect">
              <a:avLst/>
            </a:prstGeom>
          </p:spPr>
        </p:pic>
        <p:sp>
          <p:nvSpPr>
            <p:cNvPr id="38" name="ZoneTexte 37"/>
            <p:cNvSpPr txBox="1"/>
            <p:nvPr/>
          </p:nvSpPr>
          <p:spPr bwMode="auto">
            <a:xfrm>
              <a:off x="-62716" y="4906639"/>
              <a:ext cx="675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1050" dirty="0">
                  <a:latin typeface="Bahnschrift" panose="020B0502040204020203" pitchFamily="34" charset="0"/>
                </a:rPr>
                <a:t>From</a:t>
              </a:r>
              <a:endParaRPr sz="1350" dirty="0">
                <a:latin typeface="Bahnschrift" panose="020B0502040204020203" pitchFamily="34" charset="0"/>
              </a:endParaRPr>
            </a:p>
            <a:p>
              <a:pPr>
                <a:defRPr/>
              </a:pPr>
              <a:endParaRPr lang="en-GB" sz="1050" dirty="0">
                <a:latin typeface="Bahnschrift" panose="020B0502040204020203" pitchFamily="34" charset="0"/>
              </a:endParaRPr>
            </a:p>
            <a:p>
              <a:pPr>
                <a:defRPr/>
              </a:pPr>
              <a:r>
                <a:rPr lang="en-GB" sz="1050" dirty="0">
                  <a:latin typeface="Bahnschrift" panose="020B0502040204020203" pitchFamily="34" charset="0"/>
                </a:rPr>
                <a:t>GPIB</a:t>
              </a:r>
              <a:endParaRPr sz="1350" dirty="0">
                <a:latin typeface="Bahnschrift" panose="020B0502040204020203" pitchFamily="34" charset="0"/>
              </a:endParaRPr>
            </a:p>
          </p:txBody>
        </p: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1352224" y="5184498"/>
              <a:ext cx="554738" cy="225553"/>
            </a:xfrm>
            <a:prstGeom prst="rect">
              <a:avLst/>
            </a:prstGeom>
          </p:spPr>
        </p:pic>
        <p:sp>
          <p:nvSpPr>
            <p:cNvPr id="40" name="ZoneTexte 39"/>
            <p:cNvSpPr txBox="1"/>
            <p:nvPr/>
          </p:nvSpPr>
          <p:spPr bwMode="auto">
            <a:xfrm>
              <a:off x="10990991" y="5496475"/>
              <a:ext cx="124682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1050" dirty="0">
                  <a:latin typeface="Bahnschrift" panose="020B0502040204020203" pitchFamily="34" charset="0"/>
                </a:rPr>
                <a:t>         MCP</a:t>
              </a:r>
              <a:endParaRPr sz="1350" dirty="0">
                <a:latin typeface="Bahnschrift" panose="020B0502040204020203" pitchFamily="34" charset="0"/>
              </a:endParaRPr>
            </a:p>
            <a:p>
              <a:pPr marL="214313" indent="-214313">
                <a:buFont typeface="Wingdings"/>
                <a:buChar char="Ø"/>
                <a:defRPr/>
              </a:pPr>
              <a:r>
                <a:rPr lang="en-GB" sz="1050" dirty="0">
                  <a:latin typeface="Bahnschrift" panose="020B0502040204020203" pitchFamily="34" charset="0"/>
                </a:rPr>
                <a:t>Counting  </a:t>
              </a:r>
              <a:endParaRPr sz="1350" dirty="0">
                <a:latin typeface="Bahnschrift" panose="020B0502040204020203" pitchFamily="34" charset="0"/>
              </a:endParaRPr>
            </a:p>
            <a:p>
              <a:pPr marL="214313" indent="-214313">
                <a:buFont typeface="Wingdings"/>
                <a:buChar char="Ø"/>
                <a:defRPr/>
              </a:pPr>
              <a:r>
                <a:rPr lang="en-GB" sz="1050" dirty="0" err="1">
                  <a:latin typeface="Bahnschrift" panose="020B0502040204020203" pitchFamily="34" charset="0"/>
                </a:rPr>
                <a:t>ToF</a:t>
              </a:r>
              <a:r>
                <a:rPr lang="en-GB" sz="1050" dirty="0">
                  <a:latin typeface="Bahnschrift" panose="020B0502040204020203" pitchFamily="34" charset="0"/>
                </a:rPr>
                <a:t> </a:t>
              </a:r>
              <a:endParaRPr sz="1350" dirty="0">
                <a:latin typeface="Bahnschrift" panose="020B0502040204020203" pitchFamily="34" charset="0"/>
              </a:endParaRPr>
            </a:p>
            <a:p>
              <a:pPr marL="214313" indent="-214313">
                <a:buFont typeface="Wingdings"/>
                <a:buChar char="Ø"/>
                <a:defRPr/>
              </a:pPr>
              <a:r>
                <a:rPr lang="en-GB" sz="1050" dirty="0">
                  <a:latin typeface="Bahnschrift" panose="020B0502040204020203" pitchFamily="34" charset="0"/>
                </a:rPr>
                <a:t>Position</a:t>
              </a:r>
              <a:endParaRPr sz="1350" dirty="0">
                <a:latin typeface="Bahnschrift" panose="020B0502040204020203" pitchFamily="34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 bwMode="auto">
            <a:xfrm>
              <a:off x="0" y="6187984"/>
              <a:ext cx="342390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900" i="1" dirty="0">
                  <a:latin typeface="Bahnschrift" panose="020B0502040204020203" pitchFamily="34" charset="0"/>
                </a:rPr>
                <a:t>Designed and machined at MPIK Heidelberg</a:t>
              </a:r>
              <a:endParaRPr sz="1200" dirty="0">
                <a:latin typeface="Bahnschrift" panose="020B0502040204020203" pitchFamily="34" charset="0"/>
              </a:endParaRPr>
            </a:p>
          </p:txBody>
        </p:sp>
        <p:cxnSp>
          <p:nvCxnSpPr>
            <p:cNvPr id="6" name="Connecteur droit 5"/>
            <p:cNvCxnSpPr/>
            <p:nvPr/>
          </p:nvCxnSpPr>
          <p:spPr bwMode="auto">
            <a:xfrm>
              <a:off x="12010207" y="4918536"/>
              <a:ext cx="0" cy="75600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Image 2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002957" y="611137"/>
            <a:ext cx="3800634" cy="2533756"/>
          </a:xfrm>
          <a:prstGeom prst="rect">
            <a:avLst/>
          </a:prstGeom>
        </p:spPr>
      </p:pic>
      <p:pic>
        <p:nvPicPr>
          <p:cNvPr id="43" name="Image 2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71062" y="936309"/>
            <a:ext cx="4315136" cy="20564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>
            <a:off x="4140844" y="936309"/>
            <a:ext cx="545354" cy="37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sz="1350" dirty="0">
              <a:latin typeface="Bahnschrift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00AF9-76AE-48C5-B732-BED09C49CAB9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fr-FR" sz="2800" dirty="0">
                <a:latin typeface="Bahnschrift" panose="020B0502040204020203" pitchFamily="34" charset="0"/>
                <a:ea typeface="CMU Sans Serif"/>
                <a:cs typeface="CMU Sans Serif"/>
              </a:rPr>
              <a:t>PIPERADE</a:t>
            </a:r>
            <a:br>
              <a:rPr lang="fr-FR" sz="1800" dirty="0">
                <a:latin typeface="Bahnschrift" panose="020B0502040204020203" pitchFamily="34" charset="0"/>
              </a:rPr>
            </a:b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71701" y="1291697"/>
            <a:ext cx="5231423" cy="267982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 bwMode="auto">
          <a:xfrm>
            <a:off x="1444137" y="4104373"/>
            <a:ext cx="6686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Nourd-Regular"/>
              </a:rPr>
              <a:t>Multiple Hit Readout of a Microchannel Plate Detector With a Three-Layer Delay-Line Anode</a:t>
            </a:r>
            <a:endParaRPr lang="fr-FR" sz="1350" dirty="0">
              <a:solidFill>
                <a:schemeClr val="tx1">
                  <a:lumMod val="50000"/>
                  <a:lumOff val="50000"/>
                </a:schemeClr>
              </a:solidFill>
              <a:latin typeface="Nourd-Regular"/>
            </a:endParaRPr>
          </a:p>
        </p:txBody>
      </p:sp>
      <p:sp>
        <p:nvSpPr>
          <p:cNvPr id="17" name="TextBox 4"/>
          <p:cNvSpPr txBox="1"/>
          <p:nvPr/>
        </p:nvSpPr>
        <p:spPr bwMode="auto">
          <a:xfrm>
            <a:off x="6933740" y="2194249"/>
            <a:ext cx="282668" cy="33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2"/>
              </a:lnSpc>
              <a:defRPr/>
            </a:pPr>
            <a:r>
              <a:rPr lang="en-US" b="1">
                <a:latin typeface="Open Sauce Light"/>
              </a:rPr>
              <a:t>u1</a:t>
            </a:r>
            <a:endParaRPr sz="1350"/>
          </a:p>
        </p:txBody>
      </p:sp>
      <p:sp>
        <p:nvSpPr>
          <p:cNvPr id="18" name="TextBox 4"/>
          <p:cNvSpPr txBox="1"/>
          <p:nvPr/>
        </p:nvSpPr>
        <p:spPr bwMode="auto">
          <a:xfrm>
            <a:off x="6933739" y="3644314"/>
            <a:ext cx="2394137" cy="33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2"/>
              </a:lnSpc>
              <a:defRPr/>
            </a:pPr>
            <a:r>
              <a:rPr lang="en-US" b="1">
                <a:latin typeface="Open Sauce Light"/>
              </a:rPr>
              <a:t>u2</a:t>
            </a:r>
            <a:endParaRPr sz="1350"/>
          </a:p>
        </p:txBody>
      </p:sp>
      <p:sp>
        <p:nvSpPr>
          <p:cNvPr id="19" name="TextBox 4"/>
          <p:cNvSpPr txBox="1"/>
          <p:nvPr/>
        </p:nvSpPr>
        <p:spPr bwMode="auto">
          <a:xfrm>
            <a:off x="5056465" y="1062101"/>
            <a:ext cx="2394137" cy="339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2"/>
              </a:lnSpc>
              <a:defRPr/>
            </a:pPr>
            <a:r>
              <a:rPr lang="en-US" b="1">
                <a:latin typeface="Open Sauce Light"/>
              </a:rPr>
              <a:t>U</a:t>
            </a:r>
            <a:endParaRPr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 bwMode="auto">
              <a:xfrm>
                <a:off x="-276736" y="801051"/>
                <a:ext cx="4184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𝑠𝑢𝑚</m:t>
                          </m:r>
                        </m:sub>
                      </m:sSub>
                      <m:r>
                        <a:rPr lang="fr-FR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fr-FR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fr-FR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fr-FR" sz="2400" i="1">
                          <a:latin typeface="Cambria Math"/>
                        </a:rPr>
                        <m:t>=</m:t>
                      </m:r>
                      <m:r>
                        <a:rPr lang="fr-FR" sz="24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sz="2400">
                  <a:latin typeface="Open Sauce"/>
                </a:endParaRPr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76736" y="801051"/>
                <a:ext cx="4184698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llipse 20"/>
          <p:cNvSpPr/>
          <p:nvPr/>
        </p:nvSpPr>
        <p:spPr bwMode="auto">
          <a:xfrm>
            <a:off x="4787412" y="2501465"/>
            <a:ext cx="114300" cy="1143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>
              <a:latin typeface="Nourd-Regular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4787533" y="2514600"/>
            <a:ext cx="114300" cy="1143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>
              <a:latin typeface="Nourd-Regular"/>
            </a:endParaRPr>
          </a:p>
        </p:txBody>
      </p:sp>
      <p:sp>
        <p:nvSpPr>
          <p:cNvPr id="23" name="ZoneTexte 22"/>
          <p:cNvSpPr txBox="1"/>
          <p:nvPr/>
        </p:nvSpPr>
        <p:spPr bwMode="auto">
          <a:xfrm>
            <a:off x="-127488" y="4514228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>
                <a:latin typeface="Open Sauce"/>
              </a:rPr>
              <a:t>Isometric view</a:t>
            </a:r>
            <a:endParaRPr lang="fr-FR" dirty="0">
              <a:latin typeface="Open Sauce"/>
            </a:endParaRPr>
          </a:p>
        </p:txBody>
      </p:sp>
      <p:cxnSp>
        <p:nvCxnSpPr>
          <p:cNvPr id="24" name="Connecteur droit 23"/>
          <p:cNvCxnSpPr/>
          <p:nvPr/>
        </p:nvCxnSpPr>
        <p:spPr bwMode="auto">
          <a:xfrm>
            <a:off x="3038355" y="2558614"/>
            <a:ext cx="3215179" cy="13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E531CD-CF34-4355-8C53-411E6E5AF7F8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GB" dirty="0"/>
              <a:t>Principle of delay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 L 0.15521 -0.00208 L 0.16536 -0.03843 L -0.18308 -0.04051 L -0.17409 -0.07616 L 0.17474 -0.075 L 0.18476 -0.1125 L -0.16537 -0.1125 L -0.13828 -0.19653 L 0.23164 -0.19468 L 0.23268 0.03264 " pathEditMode="relative" rAng="0" ptsTypes="AAAAAAAAAAA">
                                      <p:cBhvr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1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3.7037E-6 L -0.19531 -0.0037 L -0.20612 0.03264 L 0.14388 0.0338 L 0.13567 0.0713 L -0.21602 0.06829 L -0.22565 0.10486 L 0.12448 0.10672 L 0.11562 0.14329 L -0.23607 0.14537 L -0.24584 0.18102 L 0.10429 0.17894 L 0.09388 0.21644 L -0.25573 0.21644 L -0.26576 0.25093 L 0.23268 0.25209 L 0.23164 0.16505 " pathEditMode="relative" rAng="0" ptsTypes="AAAAAAAAAAAAAAAAA">
                                      <p:cBhvr>
                                        <p:cTn id="13" dur="4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1240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 animBg="1"/>
      <p:bldP spid="21" grpId="1" animBg="1"/>
      <p:bldP spid="22" grpId="0" animBg="1"/>
      <p:bldP spid="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 bwMode="auto">
              <a:xfrm>
                <a:off x="360204" y="1048543"/>
                <a:ext cx="1133067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5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15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e>
                        <m:sub>
                          <m:r>
                            <a:rPr lang="fr-FR" sz="15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sub>
                      </m:sSub>
                      <m:r>
                        <a:rPr lang="fr-FR" sz="15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fr-FR" sz="1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fr-FR" sz="15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𝒒𝑩</m:t>
                          </m:r>
                        </m:num>
                        <m:den>
                          <m:r>
                            <a:rPr lang="fr-FR" sz="15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fr-FR" sz="15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fr-FR" sz="1500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GB" sz="1500">
                  <a:latin typeface="Nourd-Regular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204" y="1048543"/>
                <a:ext cx="1133067" cy="524567"/>
              </a:xfrm>
              <a:prstGeom prst="rect">
                <a:avLst/>
              </a:prstGeom>
              <a:blipFill>
                <a:blip r:embed="rId3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/>
          <p:cNvCxnSpPr/>
          <p:nvPr/>
        </p:nvCxnSpPr>
        <p:spPr bwMode="auto">
          <a:xfrm>
            <a:off x="799756" y="942706"/>
            <a:ext cx="215267" cy="157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 bwMode="auto">
          <a:xfrm>
            <a:off x="420307" y="726774"/>
            <a:ext cx="4347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500">
                <a:latin typeface="Cambria Math"/>
                <a:ea typeface="Cambria Math"/>
              </a:rPr>
              <a:t>+1</a:t>
            </a:r>
            <a:endParaRPr sz="135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>
            <a:off x="1294949" y="964388"/>
            <a:ext cx="308318" cy="116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 bwMode="auto">
          <a:xfrm>
            <a:off x="1603267" y="709770"/>
            <a:ext cx="2728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500">
                <a:latin typeface="Cambria Math"/>
                <a:ea typeface="Cambria Math"/>
              </a:rPr>
              <a:t>Measured thanks to a reference (well-known mass)</a:t>
            </a:r>
            <a:endParaRPr sz="135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/>
          <a:srcRect l="3998"/>
          <a:stretch/>
        </p:blipFill>
        <p:spPr bwMode="auto">
          <a:xfrm>
            <a:off x="5940322" y="1659861"/>
            <a:ext cx="2614277" cy="135454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87674" y="1659861"/>
            <a:ext cx="2652647" cy="135454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rcRect t="1522"/>
          <a:stretch/>
        </p:blipFill>
        <p:spPr bwMode="auto">
          <a:xfrm>
            <a:off x="569985" y="1659860"/>
            <a:ext cx="2717688" cy="13506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ZoneTexte 37"/>
              <p:cNvSpPr txBox="1"/>
              <p:nvPr/>
            </p:nvSpPr>
            <p:spPr bwMode="auto">
              <a:xfrm>
                <a:off x="2499591" y="2176645"/>
                <a:ext cx="558551" cy="306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PrePr>
                        <m:sub/>
                        <m:sup>
                          <m:r>
                            <a:rPr lang="fr-FR" i="1">
                              <a:latin typeface="Cambria Math"/>
                            </a:rPr>
                            <m:t>39</m:t>
                          </m:r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fr-FR">
                  <a:latin typeface="Nourd-Regular"/>
                </a:endParaRPr>
              </a:p>
            </p:txBody>
          </p:sp>
        </mc:Choice>
        <mc:Fallback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9591" y="2176645"/>
                <a:ext cx="558551" cy="306687"/>
              </a:xfrm>
              <a:prstGeom prst="rect">
                <a:avLst/>
              </a:prstGeom>
              <a:blipFill>
                <a:blip r:embed="rId7"/>
                <a:stretch>
                  <a:fillRect l="-2174" r="-3261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/>
              <p:cNvSpPr txBox="1"/>
              <p:nvPr/>
            </p:nvSpPr>
            <p:spPr bwMode="auto">
              <a:xfrm>
                <a:off x="6412750" y="2178135"/>
                <a:ext cx="558551" cy="306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PrePr>
                        <m:sub/>
                        <m:sup>
                          <m:r>
                            <a:rPr lang="fr-FR" i="1">
                              <a:latin typeface="Cambria Math"/>
                            </a:rPr>
                            <m:t>39</m:t>
                          </m:r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fr-FR">
                  <a:latin typeface="Nourd-Regular"/>
                </a:endParaRPr>
              </a:p>
            </p:txBody>
          </p:sp>
        </mc:Choice>
        <mc:Fallback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2750" y="2178135"/>
                <a:ext cx="558551" cy="306687"/>
              </a:xfrm>
              <a:prstGeom prst="rect">
                <a:avLst/>
              </a:prstGeom>
              <a:blipFill>
                <a:blip r:embed="rId8"/>
                <a:stretch>
                  <a:fillRect l="-3261" r="-2174"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/>
              <p:cNvSpPr txBox="1"/>
              <p:nvPr/>
            </p:nvSpPr>
            <p:spPr bwMode="auto">
              <a:xfrm>
                <a:off x="5044668" y="2178135"/>
                <a:ext cx="563359" cy="304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PrePr>
                        <m:sub/>
                        <m:sup>
                          <m:r>
                            <a:rPr lang="fr-FR" i="1">
                              <a:latin typeface="Cambria Math"/>
                            </a:rPr>
                            <m:t>41</m:t>
                          </m:r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fr-FR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fr-FR">
                  <a:latin typeface="Nourd-Regular"/>
                </a:endParaRPr>
              </a:p>
            </p:txBody>
          </p:sp>
        </mc:Choice>
        <mc:Fallback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4668" y="2178135"/>
                <a:ext cx="563359" cy="304635"/>
              </a:xfrm>
              <a:prstGeom prst="rect">
                <a:avLst/>
              </a:prstGeom>
              <a:blipFill>
                <a:blip r:embed="rId9"/>
                <a:stretch>
                  <a:fillRect l="-3261" r="-3261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 bwMode="auto">
              <a:xfrm>
                <a:off x="6073093" y="1180897"/>
                <a:ext cx="2643481" cy="444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5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15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sPre>
                            <m:sPrePr>
                              <m:ctrlPr>
                                <a:rPr lang="fr-FR" sz="15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500" i="1">
                                  <a:latin typeface="Cambria Math"/>
                                </a:rPr>
                                <m:t>41</m:t>
                              </m:r>
                            </m:sup>
                            <m:e>
                              <m:r>
                                <a:rPr lang="fr-FR" sz="1500" i="1">
                                  <a:latin typeface="Cambria Math"/>
                                </a:rPr>
                                <m:t>𝐾</m:t>
                              </m:r>
                            </m:e>
                          </m:sPre>
                        </m:sub>
                      </m:sSub>
                      <m:r>
                        <a:rPr lang="fr-FR" sz="1500" i="1">
                          <a:latin typeface="Cambria Math"/>
                        </a:rPr>
                        <m:t>=</m:t>
                      </m:r>
                      <m:r>
                        <a:rPr lang="fr-FR" sz="1500" b="1" i="1">
                          <a:solidFill>
                            <a:srgbClr val="C00000"/>
                          </a:solidFill>
                          <a:latin typeface="Cambria Math"/>
                        </a:rPr>
                        <m:t>𝒓</m:t>
                      </m:r>
                      <m:r>
                        <a:rPr lang="fr-FR" sz="15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FR" sz="15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5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fr-FR" sz="15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sPre>
                                <m:sPrePr>
                                  <m:ctrlPr>
                                    <a:rPr lang="fr-FR" sz="1500" i="1">
                                      <a:latin typeface="Cambria Math" panose="02040503050406030204" pitchFamily="18" charset="0"/>
                                      <a:ea typeface="Cambria Math"/>
                                      <a:cs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fr-FR" sz="1500" i="1">
                                      <a:latin typeface="Cambria Math"/>
                                    </a:rPr>
                                    <m:t>39</m:t>
                                  </m:r>
                                </m:sup>
                                <m:e>
                                  <m:r>
                                    <a:rPr lang="fr-FR" sz="15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sPre>
                            </m:sub>
                          </m:sSub>
                          <m:r>
                            <a:rPr lang="fr-FR" sz="15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500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fr-FR" sz="15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15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sz="15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150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15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fr-FR" sz="1500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sz="1500" dirty="0">
                  <a:latin typeface="Nourd-Regular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3093" y="1180897"/>
                <a:ext cx="2643481" cy="444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 bwMode="auto">
              <a:xfrm>
                <a:off x="4511070" y="666658"/>
                <a:ext cx="3803359" cy="90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1350" dirty="0">
                    <a:latin typeface="Nourd-Regular"/>
                  </a:rPr>
                  <a:t>Experimentally, we measure</a:t>
                </a:r>
                <a14:m>
                  <m:oMath xmlns:m="http://schemas.openxmlformats.org/officeDocument/2006/math">
                    <m:r>
                      <a:rPr lang="en-GB" sz="135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  <m:r>
                      <a:rPr lang="en-GB" sz="1350" b="1" i="1">
                        <a:solidFill>
                          <a:srgbClr val="C00000"/>
                        </a:solidFill>
                        <a:latin typeface="Cambria Math"/>
                      </a:rPr>
                      <m:t>𝒓</m:t>
                    </m:r>
                    <m:r>
                      <a:rPr lang="en-GB" sz="1350" b="1" i="1">
                        <a:solidFill>
                          <a:srgbClr val="C00000"/>
                        </a:solidFill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GB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𝝂</m:t>
                            </m:r>
                          </m:e>
                          <m:sub>
                            <m: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  <m:r>
                          <a:rPr lang="en-GB" sz="13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Pre>
                          <m:sPrePr>
                            <m:ctrlP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𝟑𝟗</m:t>
                            </m:r>
                          </m:sup>
                          <m:e>
                            <m: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sPre>
                        <m:r>
                          <a:rPr lang="en-GB" sz="13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SubPr>
                          <m:e>
                            <m: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𝝂</m:t>
                            </m:r>
                          </m:e>
                          <m:sub>
                            <m: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  <m:r>
                          <a:rPr lang="en-GB" sz="13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sPre>
                          <m:sPrePr>
                            <m:ctrlP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𝟒𝟏</m:t>
                            </m:r>
                          </m:sup>
                          <m:e>
                            <m:r>
                              <a:rPr lang="en-GB" sz="1350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sPre>
                        <m:r>
                          <a:rPr lang="en-GB" sz="135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GB" sz="1350" i="1">
                        <a:latin typeface="Cambria Math"/>
                      </a:rPr>
                      <m:t> </m:t>
                    </m:r>
                  </m:oMath>
                </a14:m>
                <a:endParaRPr lang="en-GB" sz="1350" dirty="0">
                  <a:latin typeface="Nourd-Regular"/>
                </a:endParaRPr>
              </a:p>
              <a:p>
                <a:pPr>
                  <a:defRPr/>
                </a:pPr>
                <a:endParaRPr lang="en-GB" sz="1350" dirty="0">
                  <a:latin typeface="Nourd-Regular"/>
                </a:endParaRPr>
              </a:p>
              <a:p>
                <a:pPr>
                  <a:defRPr/>
                </a:pPr>
                <a:r>
                  <a:rPr lang="en-GB" sz="1350" dirty="0">
                    <a:latin typeface="Nourd-Regular"/>
                  </a:rPr>
                  <a:t>Mass determination</a:t>
                </a: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1070" y="666658"/>
                <a:ext cx="3803359" cy="906402"/>
              </a:xfrm>
              <a:prstGeom prst="rect">
                <a:avLst/>
              </a:prstGeom>
              <a:blipFill>
                <a:blip r:embed="rId11"/>
                <a:stretch>
                  <a:fillRect l="-321" b="-6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 19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666603" y="3010474"/>
            <a:ext cx="2779069" cy="20843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 bwMode="auto">
              <a:xfrm>
                <a:off x="5044667" y="3504053"/>
                <a:ext cx="2779070" cy="43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GB" sz="1500" dirty="0">
                    <a:latin typeface="Nourd-Regular"/>
                  </a:rPr>
                  <a:t>Precision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5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fPr>
                      <m:num>
                        <m:r>
                          <a:rPr lang="fr-FR" sz="1500" i="1">
                            <a:latin typeface="Cambria Math"/>
                          </a:rPr>
                          <m:t>𝛿</m:t>
                        </m:r>
                        <m:r>
                          <a:rPr lang="fr-FR" sz="15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fr-FR" sz="1500" i="1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fr-FR" sz="1500" i="1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fr-FR" sz="1500" i="1">
                            <a:latin typeface="Cambria Math" panose="02040503050406030204" pitchFamily="18" charset="0"/>
                            <a:ea typeface="Cambria Math"/>
                            <a:cs typeface="Cambria Math"/>
                          </a:rPr>
                        </m:ctrlPr>
                      </m:sSupPr>
                      <m:e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3∗10</m:t>
                        </m:r>
                      </m:e>
                      <m:sup>
                        <m:r>
                          <a:rPr lang="fr-FR" sz="1500" i="1"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</m:oMath>
                </a14:m>
                <a:endParaRPr lang="en-GB" sz="1350" dirty="0">
                  <a:latin typeface="Nourd-Regular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4667" y="3504053"/>
                <a:ext cx="2779070" cy="431721"/>
              </a:xfrm>
              <a:prstGeom prst="rect">
                <a:avLst/>
              </a:prstGeom>
              <a:blipFill>
                <a:blip r:embed="rId13"/>
                <a:stretch>
                  <a:fillRect l="-879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 bwMode="auto">
          <a:xfrm>
            <a:off x="5044668" y="4005379"/>
            <a:ext cx="3671906" cy="71558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350">
                <a:latin typeface="Nourd-Regular"/>
              </a:rPr>
              <a:t>Studies of systematical uncertainties in progress (magnetic field fluctuations, number of ions, mass of the reference, etc…)</a:t>
            </a:r>
            <a:endParaRPr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E96A3-C746-47E0-BC4B-CDD118D1F974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GB" dirty="0" err="1">
                <a:solidFill>
                  <a:srgbClr val="800020"/>
                </a:solidFill>
                <a:latin typeface="Nourd-Regular"/>
                <a:ea typeface="CMU Sans Serif"/>
                <a:cs typeface="CMU Sans Serif"/>
              </a:rPr>
              <a:t>ToF</a:t>
            </a:r>
            <a:r>
              <a:rPr lang="en-GB" dirty="0">
                <a:solidFill>
                  <a:srgbClr val="800020"/>
                </a:solidFill>
                <a:latin typeface="Nourd-Regular"/>
                <a:ea typeface="CMU Sans Serif"/>
                <a:cs typeface="CMU Sans Serif"/>
              </a:rPr>
              <a:t>-ICR mass measurements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15">
                <a:extLst>
                  <a:ext uri="{FF2B5EF4-FFF2-40B4-BE49-F238E27FC236}">
                    <a16:creationId xmlns:a16="http://schemas.microsoft.com/office/drawing/2014/main" id="{3E994C90-8410-4640-B35F-60D97716AEBC}"/>
                  </a:ext>
                </a:extLst>
              </p:cNvPr>
              <p:cNvSpPr txBox="1"/>
              <p:nvPr/>
            </p:nvSpPr>
            <p:spPr bwMode="auto">
              <a:xfrm>
                <a:off x="4396188" y="930645"/>
                <a:ext cx="4268926" cy="322974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</a:rPr>
                        <m:t>𝑻𝒐𝑭</m:t>
                      </m:r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/>
                                </a:rPr>
                                <m:t>𝒓𝒇</m:t>
                              </m:r>
                            </m:sub>
                          </m:sSub>
                        </m:e>
                      </m:d>
                      <m:r>
                        <a:rPr lang="fr-FR" b="1" i="1">
                          <a:latin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</a:rPr>
                        <m:t>𝒇</m:t>
                      </m:r>
                      <m:r>
                        <a:rPr lang="fr-FR" b="1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𝒑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fr-FR" b="1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fr-FR" b="1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</a:rPr>
                            <m:t>𝒆𝒙</m:t>
                          </m:r>
                        </m:sub>
                      </m:sSub>
                      <m:r>
                        <a:rPr lang="fr-FR" b="1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88000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880000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fr-FR" b="1" i="1">
                          <a:latin typeface="Cambria Math"/>
                        </a:rPr>
                        <m:t>,</m:t>
                      </m:r>
                      <m:r>
                        <a:rPr lang="fr-FR" b="1" i="1">
                          <a:latin typeface="Cambria Math"/>
                        </a:rPr>
                        <m:t>𝝓</m:t>
                      </m:r>
                      <m:r>
                        <a:rPr lang="fr-FR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b="1" dirty="0">
                  <a:latin typeface="Nourd-Regular"/>
                </a:endParaRPr>
              </a:p>
            </p:txBody>
          </p:sp>
        </mc:Choice>
        <mc:Fallback>
          <p:sp>
            <p:nvSpPr>
              <p:cNvPr id="25" name="ZoneTexte 15">
                <a:extLst>
                  <a:ext uri="{FF2B5EF4-FFF2-40B4-BE49-F238E27FC236}">
                    <a16:creationId xmlns:a16="http://schemas.microsoft.com/office/drawing/2014/main" id="{3E994C90-8410-4640-B35F-60D97716A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6188" y="930645"/>
                <a:ext cx="4268926" cy="322974"/>
              </a:xfrm>
              <a:prstGeom prst="rect">
                <a:avLst/>
              </a:prstGeom>
              <a:blipFill>
                <a:blip r:embed="rId14"/>
                <a:stretch>
                  <a:fillRect b="-266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B20CC9E-6A51-42BA-A76F-9ECE62E4BCA5}"/>
              </a:ext>
            </a:extLst>
          </p:cNvPr>
          <p:cNvSpPr/>
          <p:nvPr/>
        </p:nvSpPr>
        <p:spPr bwMode="auto">
          <a:xfrm>
            <a:off x="4396189" y="829108"/>
            <a:ext cx="4268925" cy="52604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atin typeface="Nourd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15" grpId="0"/>
      <p:bldP spid="16" grpId="0"/>
      <p:bldP spid="23" grpId="0"/>
      <p:bldP spid="24" grpId="0"/>
      <p:bldP spid="25" grpId="0"/>
      <p:bldP spid="25" grpId="1"/>
      <p:bldP spid="26" grpId="0" animBg="1"/>
      <p:bldP spid="2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3" name="Image 6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8" b="94693" l="2566" r="99047">
                        <a14:foregroundMark x1="3592" y1="6983" x2="4692" y2="85196"/>
                        <a14:foregroundMark x1="4692" y1="85196" x2="10044" y2="99162"/>
                        <a14:foregroundMark x1="10044" y1="99162" x2="38710" y2="97207"/>
                        <a14:foregroundMark x1="38710" y1="97207" x2="44282" y2="82682"/>
                        <a14:foregroundMark x1="44282" y1="82682" x2="50660" y2="77654"/>
                        <a14:foregroundMark x1="50660" y1="77654" x2="48460" y2="16201"/>
                        <a14:foregroundMark x1="48460" y1="16201" x2="42082" y2="279"/>
                        <a14:foregroundMark x1="42082" y1="279" x2="10704" y2="279"/>
                        <a14:foregroundMark x1="10704" y1="279" x2="4619" y2="11453"/>
                        <a14:foregroundMark x1="4619" y1="11453" x2="2566" y2="11732"/>
                        <a14:foregroundMark x1="13196" y1="37989" x2="6598" y2="45810"/>
                        <a14:foregroundMark x1="6598" y1="45810" x2="3226" y2="76257"/>
                        <a14:foregroundMark x1="3226" y1="76257" x2="8724" y2="94134"/>
                        <a14:foregroundMark x1="8724" y1="94134" x2="16642" y2="94693"/>
                        <a14:foregroundMark x1="16642" y1="94693" x2="45748" y2="82402"/>
                        <a14:foregroundMark x1="45748" y1="82402" x2="48314" y2="58659"/>
                        <a14:foregroundMark x1="48314" y1="58659" x2="42522" y2="45251"/>
                        <a14:foregroundMark x1="42522" y1="45251" x2="27566" y2="33799"/>
                        <a14:foregroundMark x1="27566" y1="33799" x2="20528" y2="34916"/>
                        <a14:foregroundMark x1="20528" y1="34916" x2="14370" y2="44413"/>
                        <a14:foregroundMark x1="14370" y1="44413" x2="11070" y2="43017"/>
                        <a14:foregroundMark x1="14956" y1="48883" x2="8944" y2="61732"/>
                        <a14:foregroundMark x1="8944" y1="61732" x2="12463" y2="84078"/>
                        <a14:foregroundMark x1="12463" y1="84078" x2="19282" y2="83799"/>
                        <a14:foregroundMark x1="19282" y1="83799" x2="28226" y2="74581"/>
                        <a14:foregroundMark x1="28226" y1="74581" x2="43182" y2="77374"/>
                        <a14:foregroundMark x1="43182" y1="77374" x2="38416" y2="60335"/>
                        <a14:foregroundMark x1="38416" y1="60335" x2="31672" y2="49441"/>
                        <a14:foregroundMark x1="31672" y1="49441" x2="16422" y2="60056"/>
                        <a14:foregroundMark x1="16422" y1="60056" x2="13416" y2="50279"/>
                        <a14:foregroundMark x1="92595" y1="99162" x2="97434" y2="82402"/>
                        <a14:foregroundMark x1="97434" y1="82402" x2="99047" y2="66480"/>
                        <a14:foregroundMark x1="98900" y1="71508" x2="87610" y2="27374"/>
                        <a14:foregroundMark x1="87610" y1="27374" x2="78739" y2="5028"/>
                        <a14:foregroundMark x1="74707" y1="58101" x2="75953" y2="74860"/>
                        <a14:foregroundMark x1="90396" y1="65084" x2="90396" y2="63966"/>
                        <a14:foregroundMark x1="63783" y1="81285" x2="66569" y2="59218"/>
                        <a14:foregroundMark x1="66569" y1="59218" x2="65762" y2="53631"/>
                        <a14:backgroundMark x1="96408" y1="99441" x2="99780" y2="90782"/>
                        <a14:backgroundMark x1="95821" y1="98603" x2="99560" y2="87151"/>
                      </a14:backgroundRemoval>
                    </a14:imgEffect>
                  </a14:imgLayer>
                </a14:imgProps>
              </a:ext>
            </a:extLst>
          </a:blip>
          <a:srcRect l="50719"/>
          <a:stretch/>
        </p:blipFill>
        <p:spPr bwMode="auto">
          <a:xfrm>
            <a:off x="4621694" y="3099895"/>
            <a:ext cx="3669580" cy="1954346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58512" y="1033513"/>
            <a:ext cx="1882627" cy="1620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621491" y="1033513"/>
            <a:ext cx="1882627" cy="16200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445754" y="1046890"/>
            <a:ext cx="1895993" cy="16314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89133" y="1047415"/>
            <a:ext cx="1890000" cy="162634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 bwMode="auto">
          <a:xfrm>
            <a:off x="667077" y="763202"/>
            <a:ext cx="13341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>
                <a:latin typeface="Roboto" panose="02000000000000000000" pitchFamily="2" charset="0"/>
              </a:rPr>
              <a:t>Initial conditions</a:t>
            </a:r>
            <a:endParaRPr sz="1350" dirty="0">
              <a:latin typeface="Roboto" panose="02000000000000000000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 bwMode="auto">
          <a:xfrm>
            <a:off x="2586201" y="756514"/>
            <a:ext cx="16150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>
                <a:latin typeface="Roboto" panose="02000000000000000000" pitchFamily="2" charset="0"/>
              </a:rPr>
              <a:t>Magnetron damping</a:t>
            </a:r>
            <a:endParaRPr lang="fr-FR" sz="1350" dirty="0">
              <a:latin typeface="Roboto" panose="02000000000000000000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 bwMode="auto">
          <a:xfrm>
            <a:off x="5042894" y="771648"/>
            <a:ext cx="1039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>
                <a:latin typeface="Symbol"/>
              </a:rPr>
              <a:t>n</a:t>
            </a:r>
            <a:r>
              <a:rPr lang="fr-FR" sz="1350" baseline="-25000">
                <a:latin typeface="Roboto" panose="02000000000000000000" pitchFamily="2" charset="0"/>
              </a:rPr>
              <a:t>+</a:t>
            </a:r>
            <a:r>
              <a:rPr lang="fr-FR" sz="1350">
                <a:latin typeface="Roboto" panose="02000000000000000000" pitchFamily="2" charset="0"/>
              </a:rPr>
              <a:t> excitation</a:t>
            </a:r>
            <a:endParaRPr sz="1350" dirty="0">
              <a:latin typeface="Roboto" panose="02000000000000000000" pitchFamily="2" charset="0"/>
            </a:endParaRPr>
          </a:p>
        </p:txBody>
      </p:sp>
      <p:sp>
        <p:nvSpPr>
          <p:cNvPr id="29" name="ZoneTexte 28"/>
          <p:cNvSpPr txBox="1"/>
          <p:nvPr/>
        </p:nvSpPr>
        <p:spPr bwMode="auto">
          <a:xfrm>
            <a:off x="6705791" y="769891"/>
            <a:ext cx="1788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>
                <a:latin typeface="Roboto" panose="02000000000000000000" pitchFamily="2" charset="0"/>
              </a:rPr>
              <a:t>Conversion magnetron</a:t>
            </a:r>
            <a:endParaRPr lang="fr-FR" sz="1350" dirty="0">
              <a:latin typeface="Roboto" panose="02000000000000000000" pitchFamily="2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9"/>
          <a:srcRect r="50000"/>
          <a:stretch/>
        </p:blipFill>
        <p:spPr bwMode="auto">
          <a:xfrm>
            <a:off x="848915" y="3099895"/>
            <a:ext cx="3723084" cy="1954346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 bwMode="auto">
          <a:xfrm>
            <a:off x="211577" y="2716530"/>
            <a:ext cx="85747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 bwMode="auto">
          <a:xfrm>
            <a:off x="303613" y="2588855"/>
            <a:ext cx="0" cy="255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 bwMode="auto">
          <a:xfrm>
            <a:off x="11783" y="2789484"/>
            <a:ext cx="5982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350">
                <a:latin typeface="Roboto" panose="02000000000000000000" pitchFamily="2" charset="0"/>
              </a:rPr>
              <a:t>Step 1</a:t>
            </a:r>
            <a:endParaRPr sz="1350" dirty="0">
              <a:latin typeface="Roboto" panose="02000000000000000000" pitchFamily="2" charset="0"/>
            </a:endParaRPr>
          </a:p>
        </p:txBody>
      </p:sp>
      <p:cxnSp>
        <p:nvCxnSpPr>
          <p:cNvPr id="39" name="Connecteur droit 38"/>
          <p:cNvCxnSpPr/>
          <p:nvPr/>
        </p:nvCxnSpPr>
        <p:spPr bwMode="auto">
          <a:xfrm>
            <a:off x="2344156" y="2587083"/>
            <a:ext cx="0" cy="255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 bwMode="auto">
          <a:xfrm>
            <a:off x="2052326" y="2787712"/>
            <a:ext cx="5982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350">
                <a:latin typeface="Roboto" panose="02000000000000000000" pitchFamily="2" charset="0"/>
              </a:rPr>
              <a:t>Step 2</a:t>
            </a:r>
            <a:endParaRPr sz="1350" dirty="0">
              <a:latin typeface="Roboto" panose="02000000000000000000" pitchFamily="2" charset="0"/>
            </a:endParaRPr>
          </a:p>
        </p:txBody>
      </p:sp>
      <p:cxnSp>
        <p:nvCxnSpPr>
          <p:cNvPr id="43" name="Connecteur droit 42"/>
          <p:cNvCxnSpPr/>
          <p:nvPr/>
        </p:nvCxnSpPr>
        <p:spPr bwMode="auto">
          <a:xfrm>
            <a:off x="4508405" y="2586831"/>
            <a:ext cx="0" cy="255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 bwMode="auto">
          <a:xfrm>
            <a:off x="4216575" y="2787460"/>
            <a:ext cx="5982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350">
                <a:latin typeface="Roboto" panose="02000000000000000000" pitchFamily="2" charset="0"/>
              </a:rPr>
              <a:t>Step 3</a:t>
            </a:r>
            <a:endParaRPr sz="1350" dirty="0">
              <a:latin typeface="Roboto" panose="02000000000000000000" pitchFamily="2" charset="0"/>
            </a:endParaRPr>
          </a:p>
        </p:txBody>
      </p:sp>
      <p:cxnSp>
        <p:nvCxnSpPr>
          <p:cNvPr id="49" name="Connecteur droit 48"/>
          <p:cNvCxnSpPr/>
          <p:nvPr/>
        </p:nvCxnSpPr>
        <p:spPr bwMode="auto">
          <a:xfrm>
            <a:off x="6624849" y="2593370"/>
            <a:ext cx="0" cy="255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 bwMode="auto">
          <a:xfrm>
            <a:off x="6333019" y="2793999"/>
            <a:ext cx="5982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350">
                <a:latin typeface="Roboto" panose="02000000000000000000" pitchFamily="2" charset="0"/>
              </a:rPr>
              <a:t>Step 4</a:t>
            </a:r>
            <a:endParaRPr sz="1350" dirty="0">
              <a:latin typeface="Roboto" panose="02000000000000000000" pitchFamily="2" charset="0"/>
            </a:endParaRPr>
          </a:p>
        </p:txBody>
      </p:sp>
      <p:cxnSp>
        <p:nvCxnSpPr>
          <p:cNvPr id="51" name="Connecteur droit 50"/>
          <p:cNvCxnSpPr/>
          <p:nvPr/>
        </p:nvCxnSpPr>
        <p:spPr bwMode="auto">
          <a:xfrm>
            <a:off x="8526668" y="2593370"/>
            <a:ext cx="0" cy="255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 bwMode="auto">
          <a:xfrm>
            <a:off x="8234838" y="2793999"/>
            <a:ext cx="5982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350">
                <a:latin typeface="Roboto" panose="02000000000000000000" pitchFamily="2" charset="0"/>
              </a:rPr>
              <a:t>Step 5</a:t>
            </a:r>
            <a:endParaRPr sz="1350" dirty="0">
              <a:latin typeface="Roboto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600" y="4890366"/>
            <a:ext cx="42029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i="1" dirty="0" err="1">
                <a:solidFill>
                  <a:srgbClr val="C00000"/>
                </a:solidFill>
                <a:latin typeface="-apple-system"/>
              </a:rPr>
              <a:t>Eliseev</a:t>
            </a:r>
            <a:r>
              <a:rPr lang="en-US" sz="1050" i="1" dirty="0">
                <a:solidFill>
                  <a:srgbClr val="C00000"/>
                </a:solidFill>
                <a:latin typeface="-apple-system"/>
              </a:rPr>
              <a:t>, S et al. Appl. Phys. B </a:t>
            </a:r>
            <a:r>
              <a:rPr lang="en-US" sz="1050" b="1" i="1" dirty="0">
                <a:solidFill>
                  <a:srgbClr val="C00000"/>
                </a:solidFill>
                <a:latin typeface="-apple-system"/>
              </a:rPr>
              <a:t>114</a:t>
            </a:r>
            <a:r>
              <a:rPr lang="en-US" sz="1050" i="1" dirty="0">
                <a:solidFill>
                  <a:srgbClr val="C00000"/>
                </a:solidFill>
                <a:latin typeface="-apple-system"/>
              </a:rPr>
              <a:t> (2014) 107–128</a:t>
            </a:r>
            <a:endParaRPr lang="fr-FR" sz="1050" i="1" dirty="0">
              <a:solidFill>
                <a:srgbClr val="C00000"/>
              </a:solidFill>
              <a:latin typeface="Roboto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C13D36-CA89-469E-8FC5-CC3024BC2152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GB" dirty="0"/>
              <a:t>PI-ICR technique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2" grpId="0"/>
      <p:bldP spid="47" grpId="0"/>
      <p:bldP spid="50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rcRect r="4328"/>
          <a:stretch/>
        </p:blipFill>
        <p:spPr bwMode="auto">
          <a:xfrm>
            <a:off x="6049767" y="2405188"/>
            <a:ext cx="2796564" cy="2452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6331856" y="2048150"/>
            <a:ext cx="259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i="1">
                <a:latin typeface="Nourd-Regular"/>
              </a:rPr>
              <a:t>M. Hukkanen et al. Phys. Rev. C </a:t>
            </a:r>
            <a:r>
              <a:rPr lang="fr-FR" sz="1200" b="1" i="1">
                <a:latin typeface="Nourd-Regular"/>
              </a:rPr>
              <a:t>107</a:t>
            </a:r>
            <a:r>
              <a:rPr lang="fr-FR" sz="1200" i="1">
                <a:latin typeface="Nourd-Regular"/>
              </a:rPr>
              <a:t> (2023) 014306</a:t>
            </a:r>
            <a:endParaRPr sz="1350"/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-118412" y="3367182"/>
            <a:ext cx="6043263" cy="1646387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0075" lvl="1" indent="-257175">
              <a:defRPr/>
            </a:pPr>
            <a:endParaRPr lang="en-GB" sz="1200">
              <a:latin typeface="Nourd-Regular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rcRect l="72702" t="23228" r="6867" b="15956"/>
          <a:stretch/>
        </p:blipFill>
        <p:spPr bwMode="auto">
          <a:xfrm>
            <a:off x="612334" y="1555094"/>
            <a:ext cx="1654628" cy="1661715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 bwMode="auto">
          <a:xfrm>
            <a:off x="1253642" y="2272938"/>
            <a:ext cx="81000" cy="81000"/>
            <a:chOff x="800943" y="2046062"/>
            <a:chExt cx="356751" cy="348531"/>
          </a:xfrm>
        </p:grpSpPr>
        <p:sp>
          <p:nvSpPr>
            <p:cNvPr id="18" name="Ellipse 17"/>
            <p:cNvSpPr/>
            <p:nvPr/>
          </p:nvSpPr>
          <p:spPr bwMode="auto">
            <a:xfrm>
              <a:off x="1013694" y="222221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1005392" y="211806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946174" y="218630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920610" y="2046062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800943" y="2194548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849326" y="2109583"/>
              <a:ext cx="142700" cy="1394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895510" y="2250594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</p:grpSp>
      <p:grpSp>
        <p:nvGrpSpPr>
          <p:cNvPr id="25" name="Groupe 24"/>
          <p:cNvGrpSpPr/>
          <p:nvPr/>
        </p:nvGrpSpPr>
        <p:grpSpPr bwMode="auto">
          <a:xfrm>
            <a:off x="1185639" y="2348222"/>
            <a:ext cx="81000" cy="81000"/>
            <a:chOff x="800943" y="2046062"/>
            <a:chExt cx="356751" cy="348531"/>
          </a:xfrm>
        </p:grpSpPr>
        <p:sp>
          <p:nvSpPr>
            <p:cNvPr id="26" name="Ellipse 25"/>
            <p:cNvSpPr/>
            <p:nvPr/>
          </p:nvSpPr>
          <p:spPr bwMode="auto">
            <a:xfrm>
              <a:off x="1013694" y="222221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1005392" y="211806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946174" y="218630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920610" y="2046062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800943" y="2194548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849326" y="2109583"/>
              <a:ext cx="142700" cy="1394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32" name="Ellipse 31"/>
            <p:cNvSpPr/>
            <p:nvPr/>
          </p:nvSpPr>
          <p:spPr bwMode="auto">
            <a:xfrm>
              <a:off x="895510" y="2250594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</p:grpSp>
      <p:grpSp>
        <p:nvGrpSpPr>
          <p:cNvPr id="33" name="Groupe 32"/>
          <p:cNvGrpSpPr/>
          <p:nvPr/>
        </p:nvGrpSpPr>
        <p:grpSpPr bwMode="auto">
          <a:xfrm>
            <a:off x="1283717" y="2385951"/>
            <a:ext cx="81000" cy="81000"/>
            <a:chOff x="800943" y="2046062"/>
            <a:chExt cx="356751" cy="348531"/>
          </a:xfrm>
        </p:grpSpPr>
        <p:sp>
          <p:nvSpPr>
            <p:cNvPr id="34" name="Ellipse 33"/>
            <p:cNvSpPr/>
            <p:nvPr/>
          </p:nvSpPr>
          <p:spPr bwMode="auto">
            <a:xfrm>
              <a:off x="1013694" y="222221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1005392" y="211806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946174" y="218630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920610" y="2046062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800943" y="2194548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849326" y="2109583"/>
              <a:ext cx="142700" cy="1394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895510" y="2250594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>
                <a:latin typeface="Nourd-Regular"/>
              </a:endParaRPr>
            </a:p>
          </p:txBody>
        </p:sp>
      </p:grpSp>
      <p:sp>
        <p:nvSpPr>
          <p:cNvPr id="2" name="ZoneTexte 1"/>
          <p:cNvSpPr txBox="1"/>
          <p:nvPr/>
        </p:nvSpPr>
        <p:spPr bwMode="auto">
          <a:xfrm>
            <a:off x="1267618" y="2110080"/>
            <a:ext cx="156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50" b="1">
                <a:solidFill>
                  <a:srgbClr val="FF0000"/>
                </a:solidFill>
                <a:latin typeface="Nourd-Regular"/>
              </a:rPr>
              <a:t>c</a:t>
            </a:r>
            <a:endParaRPr sz="1350"/>
          </a:p>
        </p:txBody>
      </p:sp>
      <p:sp>
        <p:nvSpPr>
          <p:cNvPr id="41" name="ZoneTexte 40"/>
          <p:cNvSpPr txBox="1"/>
          <p:nvPr/>
        </p:nvSpPr>
        <p:spPr bwMode="auto">
          <a:xfrm>
            <a:off x="1185639" y="2400713"/>
            <a:ext cx="1831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50" b="1">
                <a:solidFill>
                  <a:srgbClr val="FF0000"/>
                </a:solidFill>
                <a:latin typeface="Nourd-Regular"/>
              </a:rPr>
              <a:t>1</a:t>
            </a:r>
            <a:endParaRPr sz="1350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6199999">
            <a:off x="2362865" y="1463964"/>
            <a:ext cx="2302688" cy="1766756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stCxn id="36" idx="7"/>
          </p:cNvCxnSpPr>
          <p:nvPr/>
        </p:nvCxnSpPr>
        <p:spPr bwMode="auto">
          <a:xfrm>
            <a:off x="1344598" y="2423445"/>
            <a:ext cx="1615218" cy="435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 bwMode="auto">
          <a:xfrm flipV="1">
            <a:off x="1301668" y="2306405"/>
            <a:ext cx="1651347" cy="7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7" idx="6"/>
          </p:cNvCxnSpPr>
          <p:nvPr/>
        </p:nvCxnSpPr>
        <p:spPr bwMode="auto">
          <a:xfrm>
            <a:off x="1264753" y="2381689"/>
            <a:ext cx="1638467" cy="20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/>
          <p:cNvPicPr>
            <a:picLocks noChangeAspect="1"/>
          </p:cNvPicPr>
          <p:nvPr/>
        </p:nvPicPr>
        <p:blipFill>
          <a:blip r:embed="rId6"/>
          <a:srcRect l="11126" t="53177" r="8210" b="4674"/>
          <a:stretch/>
        </p:blipFill>
        <p:spPr bwMode="auto">
          <a:xfrm>
            <a:off x="4707984" y="1445450"/>
            <a:ext cx="1546860" cy="14820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 bwMode="auto">
              <a:xfrm>
                <a:off x="6559703" y="698806"/>
                <a:ext cx="1748877" cy="481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fr-FR" sz="135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fr-FR" sz="135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fr-FR" sz="1350" i="1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fr-FR" sz="135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135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a:rPr lang="fr-FR" sz="1350" i="1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r>
                            <a:rPr lang="fr-FR" sz="1350" i="1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fr-FR" sz="135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a:rPr lang="fr-FR" sz="1350" i="1">
                              <a:latin typeface="Cambria Math"/>
                            </a:rPr>
                            <m:t>𝑞𝐵</m:t>
                          </m:r>
                        </m:num>
                        <m:den>
                          <m:r>
                            <a:rPr lang="fr-FR" sz="1350" i="1">
                              <a:latin typeface="Cambria Math"/>
                            </a:rPr>
                            <m:t>2</m:t>
                          </m:r>
                          <m:r>
                            <a:rPr lang="fr-FR" sz="135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350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fr-FR" sz="1350">
                  <a:latin typeface="Nourd-Regular"/>
                </a:endParaRP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9703" y="698806"/>
                <a:ext cx="1748877" cy="481286"/>
              </a:xfrm>
              <a:prstGeom prst="rect">
                <a:avLst/>
              </a:prstGeom>
              <a:blipFill>
                <a:blip r:embed="rId7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 bwMode="auto">
              <a:xfrm>
                <a:off x="6874291" y="1352213"/>
                <a:ext cx="1186543" cy="482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350" i="1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fr-FR" sz="135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1350" i="1">
                              <a:latin typeface="Cambria Math" panose="02040503050406030204" pitchFamily="18" charset="0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350" i="1">
                              <a:latin typeface="Cambria Math"/>
                              <a:ea typeface="Cambria Math"/>
                            </a:rPr>
                            <m:t>Φ</m:t>
                          </m:r>
                          <m:r>
                            <a:rPr lang="fr-FR" sz="1350" i="1">
                              <a:latin typeface="Cambria Math"/>
                              <a:ea typeface="Cambria Math"/>
                            </a:rPr>
                            <m:t>+2</m:t>
                          </m:r>
                          <m:r>
                            <a:rPr lang="fr-FR" sz="135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350" i="1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fr-FR" sz="135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fr-FR" sz="135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fr-FR" sz="135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fr-FR" sz="1350">
                  <a:latin typeface="Nourd-Regular"/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4291" y="1352213"/>
                <a:ext cx="1186543" cy="482633"/>
              </a:xfrm>
              <a:prstGeom prst="rect">
                <a:avLst/>
              </a:prstGeom>
              <a:blipFill>
                <a:blip r:embed="rId8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ZoneTexte 65"/>
          <p:cNvSpPr txBox="1"/>
          <p:nvPr/>
        </p:nvSpPr>
        <p:spPr bwMode="auto">
          <a:xfrm>
            <a:off x="5281027" y="2414280"/>
            <a:ext cx="1831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50" b="1">
                <a:solidFill>
                  <a:srgbClr val="FF0000"/>
                </a:solidFill>
                <a:latin typeface="Nourd-Regular"/>
              </a:rPr>
              <a:t>1</a:t>
            </a:r>
            <a:endParaRPr sz="1350"/>
          </a:p>
        </p:txBody>
      </p:sp>
      <p:sp>
        <p:nvSpPr>
          <p:cNvPr id="67" name="ZoneTexte 66"/>
          <p:cNvSpPr txBox="1"/>
          <p:nvPr/>
        </p:nvSpPr>
        <p:spPr bwMode="auto">
          <a:xfrm>
            <a:off x="1019338" y="2229522"/>
            <a:ext cx="1572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50" b="1">
                <a:solidFill>
                  <a:srgbClr val="FF0000"/>
                </a:solidFill>
                <a:latin typeface="Nourd-Regular"/>
              </a:rPr>
              <a:t>2</a:t>
            </a:r>
            <a:endParaRPr sz="1350"/>
          </a:p>
        </p:txBody>
      </p:sp>
      <p:sp>
        <p:nvSpPr>
          <p:cNvPr id="42" name="ZoneTexte 41"/>
          <p:cNvSpPr txBox="1"/>
          <p:nvPr/>
        </p:nvSpPr>
        <p:spPr bwMode="auto">
          <a:xfrm>
            <a:off x="4898667" y="2098464"/>
            <a:ext cx="2884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50" b="1">
                <a:solidFill>
                  <a:srgbClr val="FF0000"/>
                </a:solidFill>
                <a:latin typeface="Nourd-Regular"/>
              </a:rPr>
              <a:t>2</a:t>
            </a:r>
            <a:endParaRPr sz="1350"/>
          </a:p>
        </p:txBody>
      </p:sp>
      <p:sp>
        <p:nvSpPr>
          <p:cNvPr id="71" name="ZoneTexte 70"/>
          <p:cNvSpPr txBox="1"/>
          <p:nvPr/>
        </p:nvSpPr>
        <p:spPr bwMode="auto">
          <a:xfrm>
            <a:off x="5522962" y="1485159"/>
            <a:ext cx="1831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050" b="1">
                <a:solidFill>
                  <a:srgbClr val="FF0000"/>
                </a:solidFill>
                <a:latin typeface="Nourd-Regular"/>
              </a:rPr>
              <a:t>c</a:t>
            </a:r>
            <a:endParaRPr sz="1350"/>
          </a:p>
        </p:txBody>
      </p:sp>
      <p:sp>
        <p:nvSpPr>
          <p:cNvPr id="72" name="ZoneTexte 71"/>
          <p:cNvSpPr txBox="1"/>
          <p:nvPr/>
        </p:nvSpPr>
        <p:spPr bwMode="auto">
          <a:xfrm>
            <a:off x="0" y="889248"/>
            <a:ext cx="651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>
                <a:latin typeface="Nourd-Regular"/>
              </a:rPr>
              <a:t>Projection of radial motion phases on a position-sensitive detector</a:t>
            </a:r>
            <a:endParaRPr sz="1350"/>
          </a:p>
        </p:txBody>
      </p:sp>
      <p:sp>
        <p:nvSpPr>
          <p:cNvPr id="73" name="ZoneTexte 72"/>
          <p:cNvSpPr txBox="1"/>
          <p:nvPr/>
        </p:nvSpPr>
        <p:spPr bwMode="auto">
          <a:xfrm>
            <a:off x="429944" y="3678277"/>
            <a:ext cx="544830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/>
              <a:buChar char="•"/>
              <a:defRPr/>
            </a:pPr>
            <a:r>
              <a:rPr lang="en-GB" sz="1200">
                <a:latin typeface="Nourd-Regular"/>
              </a:rPr>
              <a:t>High sensitivity (“non scanning method”)</a:t>
            </a:r>
            <a:endParaRPr sz="1350"/>
          </a:p>
          <a:p>
            <a:pPr marL="257175" indent="-257175">
              <a:buFont typeface="Arial"/>
              <a:buChar char="•"/>
              <a:defRPr/>
            </a:pPr>
            <a:r>
              <a:rPr lang="en-GB" sz="1200">
                <a:latin typeface="Nourd-Regular"/>
              </a:rPr>
              <a:t>Gain of a factor of  5-10 in precision  and 40 in resolution compared to ToF-ICR (up to R = 10</a:t>
            </a:r>
            <a:r>
              <a:rPr lang="en-GB" sz="1200" baseline="30000">
                <a:latin typeface="Nourd-Regular"/>
              </a:rPr>
              <a:t>7</a:t>
            </a:r>
            <a:r>
              <a:rPr lang="en-GB" sz="1200">
                <a:latin typeface="Nourd-Regular"/>
              </a:rPr>
              <a:t>)</a:t>
            </a:r>
            <a:endParaRPr lang="en-GB" sz="1200" b="1">
              <a:solidFill>
                <a:srgbClr val="FF0000"/>
              </a:solidFill>
              <a:latin typeface="Nourd-Regular"/>
            </a:endParaRPr>
          </a:p>
          <a:p>
            <a:pPr marL="257175" indent="-257175">
              <a:buFont typeface="Arial"/>
              <a:buChar char="•"/>
              <a:defRPr/>
            </a:pPr>
            <a:endParaRPr lang="en-GB" sz="1200" b="1">
              <a:solidFill>
                <a:srgbClr val="FF0000"/>
              </a:solidFill>
              <a:latin typeface="Nourd-Regular"/>
            </a:endParaRPr>
          </a:p>
          <a:p>
            <a:pPr marL="257175" indent="-257175">
              <a:buFont typeface="Arial"/>
              <a:buChar char="•"/>
              <a:defRPr/>
            </a:pPr>
            <a:r>
              <a:rPr lang="en-GB" sz="1200">
                <a:latin typeface="Nourd-Regular"/>
              </a:rPr>
              <a:t>Measurement of ground state masses and isomer excitation energies</a:t>
            </a:r>
            <a:endParaRPr sz="1350"/>
          </a:p>
          <a:p>
            <a:pPr marL="257175" indent="-257175">
              <a:buFont typeface="Arial"/>
              <a:buChar char="•"/>
              <a:defRPr/>
            </a:pPr>
            <a:r>
              <a:rPr lang="en-GB" sz="1200">
                <a:latin typeface="Nourd-Regular"/>
              </a:rPr>
              <a:t>Capable of separate isomers  high-resolution purification for DESIR</a:t>
            </a:r>
            <a:endParaRPr sz="1350"/>
          </a:p>
          <a:p>
            <a:pPr marL="257175" indent="-257175">
              <a:buFont typeface="Arial"/>
              <a:buChar char="•"/>
              <a:defRPr/>
            </a:pPr>
            <a:endParaRPr lang="en-GB" sz="1200">
              <a:latin typeface="Nourd-Regular"/>
            </a:endParaRPr>
          </a:p>
          <a:p>
            <a:pPr>
              <a:defRPr/>
            </a:pPr>
            <a:endParaRPr lang="fr-FR" sz="1350">
              <a:latin typeface="Nourd-Regular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23A56E-EAA1-4884-8A90-C7B3EA5BB6A1}"/>
              </a:ext>
            </a:extLst>
          </p:cNvPr>
          <p:cNvSpPr>
            <a:spLocks noGrp="1"/>
          </p:cNvSpPr>
          <p:nvPr>
            <p:ph type="title" idx="107"/>
          </p:nvPr>
        </p:nvSpPr>
        <p:spPr>
          <a:xfrm>
            <a:off x="457200" y="108000"/>
            <a:ext cx="8467888" cy="502920"/>
          </a:xfrm>
        </p:spPr>
        <p:txBody>
          <a:bodyPr/>
          <a:lstStyle/>
          <a:p>
            <a:r>
              <a:rPr lang="en-GB" dirty="0">
                <a:solidFill>
                  <a:srgbClr val="800020"/>
                </a:solidFill>
                <a:latin typeface="Nourd-Regular"/>
                <a:ea typeface="CMU Sans Serif"/>
                <a:cs typeface="CMU Sans Serif"/>
              </a:rPr>
              <a:t>PI-ICR (Phase-Imaging Ion-Cyclotron-Resonance)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5748C-D139-4009-A2DB-EBED84DDD584}"/>
              </a:ext>
            </a:extLst>
          </p:cNvPr>
          <p:cNvSpPr txBox="1"/>
          <p:nvPr/>
        </p:nvSpPr>
        <p:spPr>
          <a:xfrm>
            <a:off x="6873104" y="460137"/>
            <a:ext cx="147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9A44"/>
                </a:solidFill>
                <a:latin typeface="Bahnschrift" panose="020B0502040204020203" pitchFamily="34" charset="0"/>
              </a:rPr>
              <a:t>PI-ICR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3FA744-F2D4-46B8-AA5F-372E1D9ACBC6}"/>
              </a:ext>
            </a:extLst>
          </p:cNvPr>
          <p:cNvSpPr txBox="1"/>
          <p:nvPr/>
        </p:nvSpPr>
        <p:spPr>
          <a:xfrm>
            <a:off x="1493045" y="555947"/>
            <a:ext cx="147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accent1"/>
                </a:solidFill>
                <a:latin typeface="Bahnschrift" panose="020B0502040204020203" pitchFamily="34" charset="0"/>
              </a:rPr>
              <a:t>ToF</a:t>
            </a:r>
            <a:r>
              <a:rPr lang="en-GB" b="1" dirty="0">
                <a:solidFill>
                  <a:schemeClr val="accent1"/>
                </a:solidFill>
                <a:latin typeface="Bahnschrift" panose="020B0502040204020203" pitchFamily="34" charset="0"/>
              </a:rPr>
              <a:t>-ICR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64C1645-F464-472D-BD71-4308BA173C4F}"/>
                  </a:ext>
                </a:extLst>
              </p:cNvPr>
              <p:cNvSpPr/>
              <p:nvPr/>
            </p:nvSpPr>
            <p:spPr>
              <a:xfrm>
                <a:off x="4175777" y="2456979"/>
                <a:ext cx="1044645" cy="481286"/>
              </a:xfrm>
              <a:prstGeom prst="rect">
                <a:avLst/>
              </a:prstGeom>
              <a:solidFill>
                <a:srgbClr val="FFFFFF"/>
              </a:solidFill>
              <a:ln w="63500">
                <a:solidFill>
                  <a:srgbClr val="88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350" b="1" i="1">
                              <a:solidFill>
                                <a:srgbClr val="800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350" b="1" i="1">
                              <a:solidFill>
                                <a:srgbClr val="800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350" b="1" i="1">
                              <a:solidFill>
                                <a:srgbClr val="800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fr-FR" sz="135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35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35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𝒒𝑩</m:t>
                          </m:r>
                        </m:num>
                        <m:den>
                          <m:r>
                            <a:rPr lang="fr-FR" sz="135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135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sz="1350" b="1" i="1">
                              <a:solidFill>
                                <a:srgbClr val="8000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GB" sz="135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64C1645-F464-472D-BD71-4308BA173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777" y="2456979"/>
                <a:ext cx="1044645" cy="481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0">
                <a:solidFill>
                  <a:srgbClr val="88000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8B763EB7-94BC-44C9-9BDF-9D62CF527882}"/>
              </a:ext>
            </a:extLst>
          </p:cNvPr>
          <p:cNvCxnSpPr>
            <a:cxnSpLocks/>
            <a:stCxn id="3" idx="3"/>
            <a:endCxn id="22" idx="0"/>
          </p:cNvCxnSpPr>
          <p:nvPr/>
        </p:nvCxnSpPr>
        <p:spPr>
          <a:xfrm>
            <a:off x="3869757" y="1776333"/>
            <a:ext cx="828343" cy="680646"/>
          </a:xfrm>
          <a:prstGeom prst="curved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9A8707-0818-4CEA-86B6-B997835761EE}"/>
              </a:ext>
            </a:extLst>
          </p:cNvPr>
          <p:cNvGrpSpPr/>
          <p:nvPr/>
        </p:nvGrpSpPr>
        <p:grpSpPr>
          <a:xfrm>
            <a:off x="6396218" y="766854"/>
            <a:ext cx="2432054" cy="2081649"/>
            <a:chOff x="5340852" y="1799843"/>
            <a:chExt cx="5246727" cy="4368319"/>
          </a:xfrm>
        </p:grpSpPr>
        <p:pic>
          <p:nvPicPr>
            <p:cNvPr id="31" name="Espace réservé du contenu 5">
              <a:extLst>
                <a:ext uri="{FF2B5EF4-FFF2-40B4-BE49-F238E27FC236}">
                  <a16:creationId xmlns:a16="http://schemas.microsoft.com/office/drawing/2014/main" id="{97C570AD-7B3C-4ECB-86C8-CF3516516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30" t="-5799" r="-1619" b="1"/>
            <a:stretch/>
          </p:blipFill>
          <p:spPr>
            <a:xfrm>
              <a:off x="5340852" y="1799843"/>
              <a:ext cx="5246727" cy="43683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Ellipse 8">
              <a:extLst>
                <a:ext uri="{FF2B5EF4-FFF2-40B4-BE49-F238E27FC236}">
                  <a16:creationId xmlns:a16="http://schemas.microsoft.com/office/drawing/2014/main" id="{05C05723-0EB8-4B1E-927B-7ACF63A83E87}"/>
                </a:ext>
              </a:extLst>
            </p:cNvPr>
            <p:cNvSpPr/>
            <p:nvPr/>
          </p:nvSpPr>
          <p:spPr>
            <a:xfrm>
              <a:off x="7335767" y="2949939"/>
              <a:ext cx="480060" cy="4648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latin typeface="Bahnschrift" panose="020B0502040204020203" pitchFamily="34" charset="0"/>
              </a:endParaRPr>
            </a:p>
          </p:txBody>
        </p:sp>
        <p:sp>
          <p:nvSpPr>
            <p:cNvPr id="33" name="Ellipse 9">
              <a:extLst>
                <a:ext uri="{FF2B5EF4-FFF2-40B4-BE49-F238E27FC236}">
                  <a16:creationId xmlns:a16="http://schemas.microsoft.com/office/drawing/2014/main" id="{A4AB93E8-EAEF-4B58-9F91-FAFA377C1893}"/>
                </a:ext>
              </a:extLst>
            </p:cNvPr>
            <p:cNvSpPr/>
            <p:nvPr/>
          </p:nvSpPr>
          <p:spPr>
            <a:xfrm>
              <a:off x="8321982" y="3493745"/>
              <a:ext cx="644144" cy="603588"/>
            </a:xfrm>
            <a:prstGeom prst="ellipse">
              <a:avLst/>
            </a:prstGeom>
            <a:noFill/>
            <a:ln w="38100">
              <a:solidFill>
                <a:srgbClr val="800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latin typeface="Bahnschrift" panose="020B0502040204020203" pitchFamily="34" charset="0"/>
              </a:endParaRPr>
            </a:p>
          </p:txBody>
        </p:sp>
        <p:sp>
          <p:nvSpPr>
            <p:cNvPr id="34" name="Ellipse 10">
              <a:extLst>
                <a:ext uri="{FF2B5EF4-FFF2-40B4-BE49-F238E27FC236}">
                  <a16:creationId xmlns:a16="http://schemas.microsoft.com/office/drawing/2014/main" id="{4DC772BE-5EC1-4050-949C-D52A60FCE4FD}"/>
                </a:ext>
              </a:extLst>
            </p:cNvPr>
            <p:cNvSpPr/>
            <p:nvPr/>
          </p:nvSpPr>
          <p:spPr>
            <a:xfrm>
              <a:off x="6063474" y="3085272"/>
              <a:ext cx="747715" cy="710267"/>
            </a:xfrm>
            <a:prstGeom prst="ellipse">
              <a:avLst/>
            </a:prstGeom>
            <a:noFill/>
            <a:ln w="38100">
              <a:solidFill>
                <a:srgbClr val="009A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latin typeface="Bahnschrift" panose="020B0502040204020203" pitchFamily="34" charset="0"/>
              </a:endParaRPr>
            </a:p>
          </p:txBody>
        </p:sp>
        <p:cxnSp>
          <p:nvCxnSpPr>
            <p:cNvPr id="35" name="Connecteur droit 11">
              <a:extLst>
                <a:ext uri="{FF2B5EF4-FFF2-40B4-BE49-F238E27FC236}">
                  <a16:creationId xmlns:a16="http://schemas.microsoft.com/office/drawing/2014/main" id="{43953F43-75DA-407E-924D-2BDBF58EE5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8429" y="3171679"/>
              <a:ext cx="1156544" cy="2750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12">
              <a:extLst>
                <a:ext uri="{FF2B5EF4-FFF2-40B4-BE49-F238E27FC236}">
                  <a16:creationId xmlns:a16="http://schemas.microsoft.com/office/drawing/2014/main" id="{5CC626B9-1B19-4F94-9F18-5455C1FC4ED3}"/>
                </a:ext>
              </a:extLst>
            </p:cNvPr>
            <p:cNvCxnSpPr>
              <a:cxnSpLocks/>
            </p:cNvCxnSpPr>
            <p:nvPr/>
          </p:nvCxnSpPr>
          <p:spPr>
            <a:xfrm>
              <a:off x="7555570" y="3175768"/>
              <a:ext cx="1088485" cy="60119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orme libre 13">
              <a:extLst>
                <a:ext uri="{FF2B5EF4-FFF2-40B4-BE49-F238E27FC236}">
                  <a16:creationId xmlns:a16="http://schemas.microsoft.com/office/drawing/2014/main" id="{637FD98E-09E5-4C8B-885D-6B9D07F5A1AD}"/>
                </a:ext>
              </a:extLst>
            </p:cNvPr>
            <p:cNvSpPr/>
            <p:nvPr/>
          </p:nvSpPr>
          <p:spPr>
            <a:xfrm>
              <a:off x="7054677" y="3283167"/>
              <a:ext cx="899639" cy="344320"/>
            </a:xfrm>
            <a:custGeom>
              <a:avLst/>
              <a:gdLst>
                <a:gd name="connsiteX0" fmla="*/ 116840 w 202403"/>
                <a:gd name="connsiteY0" fmla="*/ 421640 h 421640"/>
                <a:gd name="connsiteX1" fmla="*/ 198120 w 202403"/>
                <a:gd name="connsiteY1" fmla="*/ 177800 h 421640"/>
                <a:gd name="connsiteX2" fmla="*/ 0 w 202403"/>
                <a:gd name="connsiteY2" fmla="*/ 0 h 421640"/>
                <a:gd name="connsiteX0" fmla="*/ 116840 w 188335"/>
                <a:gd name="connsiteY0" fmla="*/ 421640 h 421640"/>
                <a:gd name="connsiteX1" fmla="*/ 182880 w 188335"/>
                <a:gd name="connsiteY1" fmla="*/ 142240 h 421640"/>
                <a:gd name="connsiteX2" fmla="*/ 0 w 188335"/>
                <a:gd name="connsiteY2" fmla="*/ 0 h 421640"/>
                <a:gd name="connsiteX0" fmla="*/ 116840 w 186485"/>
                <a:gd name="connsiteY0" fmla="*/ 421640 h 421640"/>
                <a:gd name="connsiteX1" fmla="*/ 182880 w 186485"/>
                <a:gd name="connsiteY1" fmla="*/ 142240 h 421640"/>
                <a:gd name="connsiteX2" fmla="*/ 0 w 186485"/>
                <a:gd name="connsiteY2" fmla="*/ 0 h 421640"/>
                <a:gd name="connsiteX0" fmla="*/ 116840 w 177286"/>
                <a:gd name="connsiteY0" fmla="*/ 421640 h 421640"/>
                <a:gd name="connsiteX1" fmla="*/ 172720 w 177286"/>
                <a:gd name="connsiteY1" fmla="*/ 162560 h 421640"/>
                <a:gd name="connsiteX2" fmla="*/ 0 w 177286"/>
                <a:gd name="connsiteY2" fmla="*/ 0 h 421640"/>
                <a:gd name="connsiteX0" fmla="*/ 116840 w 175338"/>
                <a:gd name="connsiteY0" fmla="*/ 421640 h 421640"/>
                <a:gd name="connsiteX1" fmla="*/ 172720 w 175338"/>
                <a:gd name="connsiteY1" fmla="*/ 162560 h 421640"/>
                <a:gd name="connsiteX2" fmla="*/ 0 w 175338"/>
                <a:gd name="connsiteY2" fmla="*/ 0 h 421640"/>
                <a:gd name="connsiteX0" fmla="*/ 116840 w 151366"/>
                <a:gd name="connsiteY0" fmla="*/ 421640 h 421640"/>
                <a:gd name="connsiteX1" fmla="*/ 140960 w 151366"/>
                <a:gd name="connsiteY1" fmla="*/ 179705 h 421640"/>
                <a:gd name="connsiteX2" fmla="*/ 0 w 151366"/>
                <a:gd name="connsiteY2" fmla="*/ 0 h 421640"/>
                <a:gd name="connsiteX0" fmla="*/ 116840 w 149982"/>
                <a:gd name="connsiteY0" fmla="*/ 421640 h 421640"/>
                <a:gd name="connsiteX1" fmla="*/ 140960 w 149982"/>
                <a:gd name="connsiteY1" fmla="*/ 179705 h 421640"/>
                <a:gd name="connsiteX2" fmla="*/ 0 w 149982"/>
                <a:gd name="connsiteY2" fmla="*/ 0 h 421640"/>
                <a:gd name="connsiteX0" fmla="*/ 0 w 90990"/>
                <a:gd name="connsiteY0" fmla="*/ 504767 h 504767"/>
                <a:gd name="connsiteX1" fmla="*/ 24120 w 90990"/>
                <a:gd name="connsiteY1" fmla="*/ 262832 h 504767"/>
                <a:gd name="connsiteX2" fmla="*/ 58144 w 90990"/>
                <a:gd name="connsiteY2" fmla="*/ 0 h 504767"/>
                <a:gd name="connsiteX0" fmla="*/ 0 w 804922"/>
                <a:gd name="connsiteY0" fmla="*/ 10861 h 359629"/>
                <a:gd name="connsiteX1" fmla="*/ 738052 w 804922"/>
                <a:gd name="connsiteY1" fmla="*/ 358374 h 359629"/>
                <a:gd name="connsiteX2" fmla="*/ 772076 w 804922"/>
                <a:gd name="connsiteY2" fmla="*/ 95542 h 359629"/>
                <a:gd name="connsiteX0" fmla="*/ 0 w 804922"/>
                <a:gd name="connsiteY0" fmla="*/ 0 h 350240"/>
                <a:gd name="connsiteX1" fmla="*/ 738052 w 804922"/>
                <a:gd name="connsiteY1" fmla="*/ 347513 h 350240"/>
                <a:gd name="connsiteX2" fmla="*/ 772076 w 804922"/>
                <a:gd name="connsiteY2" fmla="*/ 84681 h 350240"/>
                <a:gd name="connsiteX0" fmla="*/ 0 w 772076"/>
                <a:gd name="connsiteY0" fmla="*/ 0 h 350240"/>
                <a:gd name="connsiteX1" fmla="*/ 738052 w 772076"/>
                <a:gd name="connsiteY1" fmla="*/ 347513 h 350240"/>
                <a:gd name="connsiteX2" fmla="*/ 772076 w 772076"/>
                <a:gd name="connsiteY2" fmla="*/ 84681 h 350240"/>
                <a:gd name="connsiteX0" fmla="*/ 0 w 842069"/>
                <a:gd name="connsiteY0" fmla="*/ 0 h 350240"/>
                <a:gd name="connsiteX1" fmla="*/ 738052 w 842069"/>
                <a:gd name="connsiteY1" fmla="*/ 347513 h 350240"/>
                <a:gd name="connsiteX2" fmla="*/ 842069 w 842069"/>
                <a:gd name="connsiteY2" fmla="*/ 160251 h 350240"/>
                <a:gd name="connsiteX0" fmla="*/ 0 w 842069"/>
                <a:gd name="connsiteY0" fmla="*/ 0 h 320432"/>
                <a:gd name="connsiteX1" fmla="*/ 430082 w 842069"/>
                <a:gd name="connsiteY1" fmla="*/ 317285 h 320432"/>
                <a:gd name="connsiteX2" fmla="*/ 842069 w 842069"/>
                <a:gd name="connsiteY2" fmla="*/ 160251 h 320432"/>
                <a:gd name="connsiteX0" fmla="*/ 0 w 842069"/>
                <a:gd name="connsiteY0" fmla="*/ 0 h 320432"/>
                <a:gd name="connsiteX1" fmla="*/ 430082 w 842069"/>
                <a:gd name="connsiteY1" fmla="*/ 317285 h 320432"/>
                <a:gd name="connsiteX2" fmla="*/ 842069 w 842069"/>
                <a:gd name="connsiteY2" fmla="*/ 160251 h 320432"/>
                <a:gd name="connsiteX0" fmla="*/ 0 w 842069"/>
                <a:gd name="connsiteY0" fmla="*/ 0 h 317358"/>
                <a:gd name="connsiteX1" fmla="*/ 430082 w 842069"/>
                <a:gd name="connsiteY1" fmla="*/ 317285 h 317358"/>
                <a:gd name="connsiteX2" fmla="*/ 842069 w 842069"/>
                <a:gd name="connsiteY2" fmla="*/ 160251 h 317358"/>
                <a:gd name="connsiteX0" fmla="*/ 0 w 842069"/>
                <a:gd name="connsiteY0" fmla="*/ 0 h 263915"/>
                <a:gd name="connsiteX1" fmla="*/ 415966 w 842069"/>
                <a:gd name="connsiteY1" fmla="*/ 244895 h 263915"/>
                <a:gd name="connsiteX2" fmla="*/ 842069 w 842069"/>
                <a:gd name="connsiteY2" fmla="*/ 160251 h 263915"/>
                <a:gd name="connsiteX0" fmla="*/ 0 w 842069"/>
                <a:gd name="connsiteY0" fmla="*/ 0 h 267602"/>
                <a:gd name="connsiteX1" fmla="*/ 415966 w 842069"/>
                <a:gd name="connsiteY1" fmla="*/ 244895 h 267602"/>
                <a:gd name="connsiteX2" fmla="*/ 842069 w 842069"/>
                <a:gd name="connsiteY2" fmla="*/ 160251 h 267602"/>
                <a:gd name="connsiteX0" fmla="*/ 0 w 842069"/>
                <a:gd name="connsiteY0" fmla="*/ 0 h 306964"/>
                <a:gd name="connsiteX1" fmla="*/ 400087 w 842069"/>
                <a:gd name="connsiteY1" fmla="*/ 302045 h 306964"/>
                <a:gd name="connsiteX2" fmla="*/ 842069 w 842069"/>
                <a:gd name="connsiteY2" fmla="*/ 160251 h 306964"/>
                <a:gd name="connsiteX0" fmla="*/ 0 w 842069"/>
                <a:gd name="connsiteY0" fmla="*/ 0 h 306964"/>
                <a:gd name="connsiteX1" fmla="*/ 400087 w 842069"/>
                <a:gd name="connsiteY1" fmla="*/ 302045 h 306964"/>
                <a:gd name="connsiteX2" fmla="*/ 842069 w 842069"/>
                <a:gd name="connsiteY2" fmla="*/ 160251 h 306964"/>
                <a:gd name="connsiteX0" fmla="*/ 0 w 842069"/>
                <a:gd name="connsiteY0" fmla="*/ 0 h 318674"/>
                <a:gd name="connsiteX1" fmla="*/ 385971 w 842069"/>
                <a:gd name="connsiteY1" fmla="*/ 315380 h 318674"/>
                <a:gd name="connsiteX2" fmla="*/ 842069 w 842069"/>
                <a:gd name="connsiteY2" fmla="*/ 160251 h 318674"/>
                <a:gd name="connsiteX0" fmla="*/ 0 w 842069"/>
                <a:gd name="connsiteY0" fmla="*/ 0 h 160251"/>
                <a:gd name="connsiteX1" fmla="*/ 842069 w 842069"/>
                <a:gd name="connsiteY1" fmla="*/ 160251 h 160251"/>
                <a:gd name="connsiteX0" fmla="*/ 0 w 842069"/>
                <a:gd name="connsiteY0" fmla="*/ 0 h 183364"/>
                <a:gd name="connsiteX1" fmla="*/ 842069 w 842069"/>
                <a:gd name="connsiteY1" fmla="*/ 160251 h 183364"/>
                <a:gd name="connsiteX0" fmla="*/ 0 w 842069"/>
                <a:gd name="connsiteY0" fmla="*/ 0 h 328677"/>
                <a:gd name="connsiteX1" fmla="*/ 842069 w 842069"/>
                <a:gd name="connsiteY1" fmla="*/ 160251 h 328677"/>
                <a:gd name="connsiteX0" fmla="*/ 0 w 842069"/>
                <a:gd name="connsiteY0" fmla="*/ 0 h 359925"/>
                <a:gd name="connsiteX1" fmla="*/ 842069 w 842069"/>
                <a:gd name="connsiteY1" fmla="*/ 160251 h 359925"/>
                <a:gd name="connsiteX0" fmla="*/ 0 w 833247"/>
                <a:gd name="connsiteY0" fmla="*/ 0 h 344320"/>
                <a:gd name="connsiteX1" fmla="*/ 833247 w 833247"/>
                <a:gd name="connsiteY1" fmla="*/ 133581 h 34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247" h="344320">
                  <a:moveTo>
                    <a:pt x="0" y="0"/>
                  </a:moveTo>
                  <a:cubicBezTo>
                    <a:pt x="128950" y="430607"/>
                    <a:pt x="672537" y="436399"/>
                    <a:pt x="833247" y="133581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latin typeface="Bahnschrift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17">
                  <a:extLst>
                    <a:ext uri="{FF2B5EF4-FFF2-40B4-BE49-F238E27FC236}">
                      <a16:creationId xmlns:a16="http://schemas.microsoft.com/office/drawing/2014/main" id="{AFACA9CB-8084-4C50-ACA4-E6C95B73F483}"/>
                    </a:ext>
                  </a:extLst>
                </p:cNvPr>
                <p:cNvSpPr txBox="1"/>
                <p:nvPr/>
              </p:nvSpPr>
              <p:spPr>
                <a:xfrm>
                  <a:off x="7455057" y="3584170"/>
                  <a:ext cx="560365" cy="435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35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50" b="1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  <m:sub>
                            <m:r>
                              <a:rPr lang="fr-FR" sz="135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oMath>
                    </m:oMathPara>
                  </a14:m>
                  <a:endParaRPr lang="fr-FR" sz="1350" b="1" dirty="0">
                    <a:latin typeface="Bahnschrif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8" name="ZoneTexte 17">
                  <a:extLst>
                    <a:ext uri="{FF2B5EF4-FFF2-40B4-BE49-F238E27FC236}">
                      <a16:creationId xmlns:a16="http://schemas.microsoft.com/office/drawing/2014/main" id="{AFACA9CB-8084-4C50-ACA4-E6C95B73F4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057" y="3584170"/>
                  <a:ext cx="560365" cy="435959"/>
                </a:xfrm>
                <a:prstGeom prst="rect">
                  <a:avLst/>
                </a:prstGeom>
                <a:blipFill>
                  <a:blip r:embed="rId5"/>
                  <a:stretch>
                    <a:fillRect l="-13953" b="-176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ZoneTexte 19">
              <a:extLst>
                <a:ext uri="{FF2B5EF4-FFF2-40B4-BE49-F238E27FC236}">
                  <a16:creationId xmlns:a16="http://schemas.microsoft.com/office/drawing/2014/main" id="{FC343CCD-542E-4657-8AF2-56B47F2A92E0}"/>
                </a:ext>
              </a:extLst>
            </p:cNvPr>
            <p:cNvSpPr txBox="1"/>
            <p:nvPr/>
          </p:nvSpPr>
          <p:spPr>
            <a:xfrm>
              <a:off x="5796856" y="3867777"/>
              <a:ext cx="2826038" cy="532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="1" dirty="0">
                  <a:solidFill>
                    <a:srgbClr val="009A44"/>
                  </a:solidFill>
                  <a:latin typeface="Bahnschrift" panose="020B0502040204020203" pitchFamily="34" charset="0"/>
                </a:rPr>
                <a:t>Reduced cyclotron</a:t>
              </a:r>
            </a:p>
          </p:txBody>
        </p:sp>
        <p:sp>
          <p:nvSpPr>
            <p:cNvPr id="40" name="ZoneTexte 21">
              <a:extLst>
                <a:ext uri="{FF2B5EF4-FFF2-40B4-BE49-F238E27FC236}">
                  <a16:creationId xmlns:a16="http://schemas.microsoft.com/office/drawing/2014/main" id="{34B8AE2B-F41D-4B88-90BD-9629A01A875B}"/>
                </a:ext>
              </a:extLst>
            </p:cNvPr>
            <p:cNvSpPr txBox="1"/>
            <p:nvPr/>
          </p:nvSpPr>
          <p:spPr>
            <a:xfrm>
              <a:off x="8173113" y="4103070"/>
              <a:ext cx="1823160" cy="532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="1" dirty="0">
                  <a:solidFill>
                    <a:srgbClr val="880000"/>
                  </a:solidFill>
                  <a:latin typeface="Bahnschrift" panose="020B0502040204020203" pitchFamily="34" charset="0"/>
                </a:rPr>
                <a:t>Magnetron</a:t>
              </a:r>
              <a:endParaRPr lang="en-GB" sz="1200" b="1" dirty="0">
                <a:solidFill>
                  <a:srgbClr val="8800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1" name="ZoneTexte 22">
              <a:extLst>
                <a:ext uri="{FF2B5EF4-FFF2-40B4-BE49-F238E27FC236}">
                  <a16:creationId xmlns:a16="http://schemas.microsoft.com/office/drawing/2014/main" id="{955C318F-7176-4D28-B5B2-8FE4499975D7}"/>
                </a:ext>
              </a:extLst>
            </p:cNvPr>
            <p:cNvSpPr txBox="1"/>
            <p:nvPr/>
          </p:nvSpPr>
          <p:spPr>
            <a:xfrm>
              <a:off x="7263409" y="2559891"/>
              <a:ext cx="1266392" cy="532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b="1" dirty="0" err="1">
                  <a:latin typeface="Bahnschrift" panose="020B0502040204020203" pitchFamily="34" charset="0"/>
                </a:rPr>
                <a:t>Center</a:t>
              </a:r>
              <a:endParaRPr lang="en-GB" sz="1200" b="1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A9FE55E-81E6-4308-A9FA-76689738ED94}"/>
              </a:ext>
            </a:extLst>
          </p:cNvPr>
          <p:cNvGrpSpPr/>
          <p:nvPr/>
        </p:nvGrpSpPr>
        <p:grpSpPr>
          <a:xfrm>
            <a:off x="4634546" y="1678208"/>
            <a:ext cx="1761672" cy="778770"/>
            <a:chOff x="6179394" y="2085205"/>
            <a:chExt cx="2348896" cy="10383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1AAD59A-E15F-4809-86A7-6621CE799672}"/>
                    </a:ext>
                  </a:extLst>
                </p:cNvPr>
                <p:cNvSpPr/>
                <p:nvPr/>
              </p:nvSpPr>
              <p:spPr>
                <a:xfrm>
                  <a:off x="6179394" y="2085205"/>
                  <a:ext cx="2102200" cy="369332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fi-FI" sz="12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1200" b="1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200" b="1" i="1" kern="0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i-FI" sz="1200" b="1" i="1" kern="0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fr-FR" sz="1200" b="1" i="1" kern="0">
                              <a:solidFill>
                                <a:srgbClr val="88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fr-F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b>
                        <m:sSubPr>
                          <m:ctrlPr>
                            <a:rPr lang="fr-F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fr-FR" sz="1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𝒂𝒄𝒄</m:t>
                          </m:r>
                        </m:sub>
                      </m:sSub>
                    </m:oMath>
                  </a14:m>
                  <a:r>
                    <a:rPr lang="fr-FR" sz="1200" b="1" i="1" kern="0" dirty="0">
                      <a:latin typeface="Bahnschrift" panose="020B0502040204020203" pitchFamily="34" charset="0"/>
                      <a:ea typeface="Cambria Math" panose="02040503050406030204" pitchFamily="18" charset="0"/>
                    </a:rPr>
                    <a:t>- </a:t>
                  </a:r>
                  <a14:m>
                    <m:oMath xmlns:m="http://schemas.openxmlformats.org/officeDocument/2006/math">
                      <m:r>
                        <a:rPr lang="fr-F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fr-FR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fr-FR" sz="1200" b="1" i="1" kern="0" dirty="0">
                      <a:latin typeface="Bahnschrift" panose="020B0502040204020203" pitchFamily="34" charset="0"/>
                      <a:ea typeface="Cambria Math" panose="02040503050406030204" pitchFamily="18" charset="0"/>
                    </a:rPr>
                    <a:t>n</a:t>
                  </a: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1AAD59A-E15F-4809-86A7-6621CE7996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394" y="2085205"/>
                  <a:ext cx="21022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CC6D7BA9-4B11-4226-889A-A136F5F46EAE}"/>
                </a:ext>
              </a:extLst>
            </p:cNvPr>
            <p:cNvCxnSpPr>
              <a:cxnSpLocks/>
              <a:stCxn id="31" idx="1"/>
              <a:endCxn id="29" idx="3"/>
            </p:cNvCxnSpPr>
            <p:nvPr/>
          </p:nvCxnSpPr>
          <p:spPr>
            <a:xfrm rot="10800000" flipV="1">
              <a:off x="8281594" y="2257832"/>
              <a:ext cx="246696" cy="12039"/>
            </a:xfrm>
            <a:prstGeom prst="curvedConnector3">
              <a:avLst>
                <a:gd name="adj1" fmla="val 50000"/>
              </a:avLst>
            </a:prstGeom>
            <a:ln w="63500">
              <a:solidFill>
                <a:srgbClr val="009A4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Curved 47">
              <a:extLst>
                <a:ext uri="{FF2B5EF4-FFF2-40B4-BE49-F238E27FC236}">
                  <a16:creationId xmlns:a16="http://schemas.microsoft.com/office/drawing/2014/main" id="{76E04022-2F63-40C0-AB70-E32F4FC18A05}"/>
                </a:ext>
              </a:extLst>
            </p:cNvPr>
            <p:cNvCxnSpPr>
              <a:cxnSpLocks/>
              <a:stCxn id="29" idx="2"/>
              <a:endCxn id="22" idx="0"/>
            </p:cNvCxnSpPr>
            <p:nvPr/>
          </p:nvCxnSpPr>
          <p:spPr>
            <a:xfrm rot="5400000">
              <a:off x="6412800" y="2305871"/>
              <a:ext cx="669028" cy="966361"/>
            </a:xfrm>
            <a:prstGeom prst="curvedConnector3">
              <a:avLst>
                <a:gd name="adj1" fmla="val 50000"/>
              </a:avLst>
            </a:prstGeom>
            <a:ln w="63500">
              <a:solidFill>
                <a:srgbClr val="009A4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B81711-E9A9-4533-9322-744794C081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8987" r="13706"/>
          <a:stretch/>
        </p:blipFill>
        <p:spPr>
          <a:xfrm>
            <a:off x="594616" y="842616"/>
            <a:ext cx="3275141" cy="18674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14B43B-3763-465A-AEEF-103FA10331E6}"/>
              </a:ext>
            </a:extLst>
          </p:cNvPr>
          <p:cNvCxnSpPr/>
          <p:nvPr/>
        </p:nvCxnSpPr>
        <p:spPr>
          <a:xfrm>
            <a:off x="2119122" y="902196"/>
            <a:ext cx="0" cy="15809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01B854-676F-4B15-9BB2-96C7B96A340F}"/>
                  </a:ext>
                </a:extLst>
              </p:cNvPr>
              <p:cNvSpPr txBox="1"/>
              <p:nvPr/>
            </p:nvSpPr>
            <p:spPr>
              <a:xfrm>
                <a:off x="2107738" y="921164"/>
                <a:ext cx="30573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35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35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e>
                        <m:sub>
                          <m:r>
                            <a:rPr lang="fr-FR" sz="135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GB" sz="1050" b="1" dirty="0">
                  <a:solidFill>
                    <a:schemeClr val="accent1"/>
                  </a:solidFill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01B854-676F-4B15-9BB2-96C7B96A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738" y="921164"/>
                <a:ext cx="305738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D61C1AD-ECF5-45F3-9F8E-6C7F583A19A0}"/>
              </a:ext>
            </a:extLst>
          </p:cNvPr>
          <p:cNvGrpSpPr/>
          <p:nvPr/>
        </p:nvGrpSpPr>
        <p:grpSpPr>
          <a:xfrm>
            <a:off x="334114" y="3490349"/>
            <a:ext cx="7984613" cy="1354544"/>
            <a:chOff x="334114" y="3490349"/>
            <a:chExt cx="7984613" cy="1354544"/>
          </a:xfrm>
        </p:grpSpPr>
        <p:pic>
          <p:nvPicPr>
            <p:cNvPr id="55" name="Image 24">
              <a:extLst>
                <a:ext uri="{FF2B5EF4-FFF2-40B4-BE49-F238E27FC236}">
                  <a16:creationId xmlns:a16="http://schemas.microsoft.com/office/drawing/2014/main" id="{FD382D08-05FE-4DD1-B5FF-596CEEF2F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8"/>
            <a:stretch/>
          </p:blipFill>
          <p:spPr>
            <a:xfrm>
              <a:off x="5704450" y="3490349"/>
              <a:ext cx="2614277" cy="1354544"/>
            </a:xfrm>
            <a:prstGeom prst="rect">
              <a:avLst/>
            </a:prstGeom>
          </p:spPr>
        </p:pic>
        <p:pic>
          <p:nvPicPr>
            <p:cNvPr id="57" name="Image 25">
              <a:extLst>
                <a:ext uri="{FF2B5EF4-FFF2-40B4-BE49-F238E27FC236}">
                  <a16:creationId xmlns:a16="http://schemas.microsoft.com/office/drawing/2014/main" id="{59868AA1-BDE2-403E-B0A9-0BBFEF81D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51802" y="3490349"/>
              <a:ext cx="2652648" cy="1354544"/>
            </a:xfrm>
            <a:prstGeom prst="rect">
              <a:avLst/>
            </a:prstGeom>
          </p:spPr>
        </p:pic>
        <p:pic>
          <p:nvPicPr>
            <p:cNvPr id="58" name="Image 26">
              <a:extLst>
                <a:ext uri="{FF2B5EF4-FFF2-40B4-BE49-F238E27FC236}">
                  <a16:creationId xmlns:a16="http://schemas.microsoft.com/office/drawing/2014/main" id="{40F824E7-AD91-4709-8D1E-9E6E716AB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522"/>
            <a:stretch/>
          </p:blipFill>
          <p:spPr>
            <a:xfrm>
              <a:off x="334114" y="3490349"/>
              <a:ext cx="2717688" cy="13506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27">
                  <a:extLst>
                    <a:ext uri="{FF2B5EF4-FFF2-40B4-BE49-F238E27FC236}">
                      <a16:creationId xmlns:a16="http://schemas.microsoft.com/office/drawing/2014/main" id="{A742F427-7EDF-4B65-BFEA-9F123601F8ED}"/>
                    </a:ext>
                  </a:extLst>
                </p:cNvPr>
                <p:cNvSpPr txBox="1"/>
                <p:nvPr/>
              </p:nvSpPr>
              <p:spPr>
                <a:xfrm>
                  <a:off x="2263719" y="4007135"/>
                  <a:ext cx="568169" cy="3066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sup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sPre>
                      </m:oMath>
                    </m:oMathPara>
                  </a14:m>
                  <a:endParaRPr lang="fr-FR" dirty="0">
                    <a:latin typeface="Bahnschrif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9" name="ZoneTexte 27">
                  <a:extLst>
                    <a:ext uri="{FF2B5EF4-FFF2-40B4-BE49-F238E27FC236}">
                      <a16:creationId xmlns:a16="http://schemas.microsoft.com/office/drawing/2014/main" id="{A742F427-7EDF-4B65-BFEA-9F123601F8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3719" y="4007135"/>
                  <a:ext cx="568169" cy="306687"/>
                </a:xfrm>
                <a:prstGeom prst="rect">
                  <a:avLst/>
                </a:prstGeom>
                <a:blipFill>
                  <a:blip r:embed="rId12"/>
                  <a:stretch>
                    <a:fillRect l="-2128" r="-2128" b="-39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28">
                  <a:extLst>
                    <a:ext uri="{FF2B5EF4-FFF2-40B4-BE49-F238E27FC236}">
                      <a16:creationId xmlns:a16="http://schemas.microsoft.com/office/drawing/2014/main" id="{76C9F37E-A65E-4E93-9115-15DE40E30DF7}"/>
                    </a:ext>
                  </a:extLst>
                </p:cNvPr>
                <p:cNvSpPr txBox="1"/>
                <p:nvPr/>
              </p:nvSpPr>
              <p:spPr>
                <a:xfrm>
                  <a:off x="6176879" y="4008624"/>
                  <a:ext cx="568169" cy="3066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sup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sPre>
                      </m:oMath>
                    </m:oMathPara>
                  </a14:m>
                  <a:endParaRPr lang="fr-FR" dirty="0">
                    <a:latin typeface="Bahnschrif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0" name="ZoneTexte 28">
                  <a:extLst>
                    <a:ext uri="{FF2B5EF4-FFF2-40B4-BE49-F238E27FC236}">
                      <a16:creationId xmlns:a16="http://schemas.microsoft.com/office/drawing/2014/main" id="{76C9F37E-A65E-4E93-9115-15DE40E30D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879" y="4008624"/>
                  <a:ext cx="568169" cy="306687"/>
                </a:xfrm>
                <a:prstGeom prst="rect">
                  <a:avLst/>
                </a:prstGeom>
                <a:blipFill>
                  <a:blip r:embed="rId13"/>
                  <a:stretch>
                    <a:fillRect l="-2151" r="-3226"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29">
                  <a:extLst>
                    <a:ext uri="{FF2B5EF4-FFF2-40B4-BE49-F238E27FC236}">
                      <a16:creationId xmlns:a16="http://schemas.microsoft.com/office/drawing/2014/main" id="{65E3FB67-4634-488C-BAB4-98F73744C989}"/>
                    </a:ext>
                  </a:extLst>
                </p:cNvPr>
                <p:cNvSpPr txBox="1"/>
                <p:nvPr/>
              </p:nvSpPr>
              <p:spPr>
                <a:xfrm>
                  <a:off x="4808796" y="4008624"/>
                  <a:ext cx="572977" cy="3046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41</m:t>
                            </m:r>
                          </m:sup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sPre>
                      </m:oMath>
                    </m:oMathPara>
                  </a14:m>
                  <a:endParaRPr lang="fr-FR" dirty="0">
                    <a:latin typeface="Bahnschrif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1" name="ZoneTexte 29">
                  <a:extLst>
                    <a:ext uri="{FF2B5EF4-FFF2-40B4-BE49-F238E27FC236}">
                      <a16:creationId xmlns:a16="http://schemas.microsoft.com/office/drawing/2014/main" id="{65E3FB67-4634-488C-BAB4-98F73744C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8796" y="4008624"/>
                  <a:ext cx="572977" cy="304635"/>
                </a:xfrm>
                <a:prstGeom prst="rect">
                  <a:avLst/>
                </a:prstGeom>
                <a:blipFill>
                  <a:blip r:embed="rId14"/>
                  <a:stretch>
                    <a:fillRect l="-3191" r="-2128"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2" name="Google Shape;533;p39">
            <a:extLst>
              <a:ext uri="{FF2B5EF4-FFF2-40B4-BE49-F238E27FC236}">
                <a16:creationId xmlns:a16="http://schemas.microsoft.com/office/drawing/2014/main" id="{A13B5540-A5A6-46C8-83D8-E184E6191528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l="9522" t="9299" r="9156" b="11082"/>
          <a:stretch/>
        </p:blipFill>
        <p:spPr>
          <a:xfrm>
            <a:off x="8338144" y="4007135"/>
            <a:ext cx="499631" cy="3667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DB3907B-D468-4AD8-AFE9-BE0E0843F97C}"/>
                  </a:ext>
                </a:extLst>
              </p:cNvPr>
              <p:cNvSpPr/>
              <p:nvPr/>
            </p:nvSpPr>
            <p:spPr>
              <a:xfrm>
                <a:off x="386179" y="2816475"/>
                <a:ext cx="3353906" cy="653449"/>
              </a:xfrm>
              <a:prstGeom prst="rect">
                <a:avLst/>
              </a:prstGeom>
              <a:ln w="25400">
                <a:solidFill>
                  <a:schemeClr val="tx1">
                    <a:alpha val="96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5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Pre>
                            <m:sPrePr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sup>
                            <m:e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sPre>
                        </m:sub>
                      </m:sSub>
                      <m:r>
                        <a:rPr lang="fr-FR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500" b="1" i="1" dirty="0">
                              <a:solidFill>
                                <a:srgbClr val="87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500" b="1" i="1" dirty="0">
                                  <a:solidFill>
                                    <a:srgbClr val="87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500" b="1" i="1" dirty="0">
                                  <a:solidFill>
                                    <a:srgbClr val="87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sz="1500" b="1" i="1" dirty="0">
                                  <a:solidFill>
                                    <a:srgbClr val="87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fr-FR" sz="1500" b="1" i="1" dirty="0">
                              <a:solidFill>
                                <a:srgbClr val="87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Pre>
                            <m:sPrePr>
                              <m:ctrlPr>
                                <a:rPr lang="fr-FR" sz="1500" b="1" i="1">
                                  <a:solidFill>
                                    <a:srgbClr val="88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500" b="1" i="1">
                                  <a:solidFill>
                                    <a:srgbClr val="880000"/>
                                  </a:solidFill>
                                  <a:latin typeface="Cambria Math" panose="02040503050406030204" pitchFamily="18" charset="0"/>
                                </a:rPr>
                                <m:t>𝟑𝟗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sz="1500" b="1" i="1">
                                      <a:solidFill>
                                        <a:srgbClr val="88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500" b="1" i="1">
                                      <a:solidFill>
                                        <a:srgbClr val="8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fr-FR" sz="1500" b="1" i="1">
                                      <a:solidFill>
                                        <a:srgbClr val="8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sPre>
                          <m:r>
                            <a:rPr lang="fr-FR" sz="1500" b="1" i="1">
                              <a:solidFill>
                                <a:srgbClr val="87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sz="1500" b="1" i="1" dirty="0">
                                  <a:solidFill>
                                    <a:srgbClr val="87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500" b="1" i="1" dirty="0">
                                  <a:solidFill>
                                    <a:srgbClr val="87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fr-FR" sz="1500" b="1" i="1" dirty="0">
                                  <a:solidFill>
                                    <a:srgbClr val="87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fr-FR" sz="1500" b="1" i="1" dirty="0">
                              <a:solidFill>
                                <a:srgbClr val="87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Pre>
                            <m:sPrePr>
                              <m:ctrlPr>
                                <a:rPr lang="fr-FR" sz="1500" b="1" i="1">
                                  <a:solidFill>
                                    <a:srgbClr val="88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fr-FR" sz="1500" b="1" i="1">
                                  <a:solidFill>
                                    <a:srgbClr val="880000"/>
                                  </a:solidFill>
                                  <a:latin typeface="Cambria Math" panose="02040503050406030204" pitchFamily="18" charset="0"/>
                                </a:rPr>
                                <m:t>𝟒𝟏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sz="1500" b="1" i="1">
                                      <a:solidFill>
                                        <a:srgbClr val="88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500" b="1" i="1">
                                      <a:solidFill>
                                        <a:srgbClr val="8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fr-FR" sz="1500" b="1" i="1">
                                      <a:solidFill>
                                        <a:srgbClr val="88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sPre>
                          <m:r>
                            <m:rPr>
                              <m:nor/>
                            </m:rPr>
                            <a:rPr lang="fr-FR" sz="1500" dirty="0">
                              <a:latin typeface="Bahnschrift" panose="020B0502040204020203" pitchFamily="34" charset="0"/>
                            </a:rPr>
                            <m:t> </m:t>
                          </m:r>
                          <m:r>
                            <a:rPr lang="fr-FR" sz="1500" b="1" i="1">
                              <a:solidFill>
                                <a:srgbClr val="87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fr-FR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Pre>
                                <m:sPrePr>
                                  <m:ctrlP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39</m:t>
                                  </m:r>
                                </m:sup>
                                <m:e>
                                  <m:r>
                                    <a:rPr lang="fr-FR" sz="15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sPre>
                            </m:sub>
                          </m:sSub>
                          <m:r>
                            <a:rPr lang="fr-FR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15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fr-FR" sz="15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5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15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sz="1500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DB3907B-D468-4AD8-AFE9-BE0E0843F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9" y="2816475"/>
                <a:ext cx="3353906" cy="6534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>
                    <a:alpha val="96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ZoneTexte 20">
            <a:extLst>
              <a:ext uri="{FF2B5EF4-FFF2-40B4-BE49-F238E27FC236}">
                <a16:creationId xmlns:a16="http://schemas.microsoft.com/office/drawing/2014/main" id="{B9B550EE-204D-43CB-A9C9-BC6040B54092}"/>
              </a:ext>
            </a:extLst>
          </p:cNvPr>
          <p:cNvSpPr txBox="1"/>
          <p:nvPr/>
        </p:nvSpPr>
        <p:spPr>
          <a:xfrm>
            <a:off x="0" y="4775254"/>
            <a:ext cx="2309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>
                <a:latin typeface="Bahnschrift" panose="020B0502040204020203" pitchFamily="34" charset="0"/>
              </a:rPr>
              <a:t>M. </a:t>
            </a:r>
            <a:r>
              <a:rPr lang="fr-FR" sz="1050" i="1" dirty="0" err="1">
                <a:latin typeface="Bahnschrift" panose="020B0502040204020203" pitchFamily="34" charset="0"/>
              </a:rPr>
              <a:t>Flayol</a:t>
            </a:r>
            <a:r>
              <a:rPr lang="fr-FR" sz="1050" i="1" dirty="0">
                <a:latin typeface="Bahnschrift" panose="020B0502040204020203" pitchFamily="34" charset="0"/>
              </a:rPr>
              <a:t>, PhD </a:t>
            </a:r>
            <a:r>
              <a:rPr lang="fr-FR" sz="1050" i="1" dirty="0" err="1">
                <a:latin typeface="Bahnschrift" panose="020B0502040204020203" pitchFamily="34" charset="0"/>
              </a:rPr>
              <a:t>Thesis</a:t>
            </a:r>
            <a:r>
              <a:rPr lang="fr-FR" sz="1050" i="1" dirty="0">
                <a:latin typeface="Bahnschrift" panose="020B0502040204020203" pitchFamily="34" charset="0"/>
              </a:rPr>
              <a:t> (2024)</a:t>
            </a:r>
          </a:p>
        </p:txBody>
      </p: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74C67C3B-517F-4D13-B612-B4A695CF628A}"/>
              </a:ext>
            </a:extLst>
          </p:cNvPr>
          <p:cNvCxnSpPr>
            <a:cxnSpLocks/>
            <a:stCxn id="22" idx="2"/>
          </p:cNvCxnSpPr>
          <p:nvPr/>
        </p:nvCxnSpPr>
        <p:spPr>
          <a:xfrm rot="5400000">
            <a:off x="4076991" y="2596976"/>
            <a:ext cx="279820" cy="962398"/>
          </a:xfrm>
          <a:prstGeom prst="curvedConnector2">
            <a:avLst/>
          </a:prstGeom>
          <a:ln w="63500">
            <a:solidFill>
              <a:srgbClr val="009A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717F3F25-62EE-42F2-85A2-6D6F876111A9}"/>
              </a:ext>
            </a:extLst>
          </p:cNvPr>
          <p:cNvCxnSpPr>
            <a:cxnSpLocks/>
            <a:stCxn id="22" idx="2"/>
          </p:cNvCxnSpPr>
          <p:nvPr/>
        </p:nvCxnSpPr>
        <p:spPr>
          <a:xfrm rot="5400000">
            <a:off x="4167602" y="2506365"/>
            <a:ext cx="98599" cy="962398"/>
          </a:xfrm>
          <a:prstGeom prst="curved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0C2D02F0-33C8-4DCA-8AED-565E16F1BCFA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800020"/>
                </a:solidFill>
                <a:latin typeface="Bahnschrift" panose="020B0502040204020203" pitchFamily="34" charset="0"/>
              </a:rPr>
              <a:t>Mass measurement techniques</a:t>
            </a:r>
            <a:br>
              <a:rPr lang="en-GB" sz="2800" dirty="0">
                <a:solidFill>
                  <a:srgbClr val="800020"/>
                </a:solidFill>
                <a:latin typeface="Bahnschrift" panose="020B0502040204020203" pitchFamily="34" charset="0"/>
              </a:rPr>
            </a:br>
            <a:endParaRPr lang="en-GB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FE16727-2BB8-411A-A526-A78A9BCC2336}"/>
              </a:ext>
            </a:extLst>
          </p:cNvPr>
          <p:cNvGrpSpPr/>
          <p:nvPr/>
        </p:nvGrpSpPr>
        <p:grpSpPr>
          <a:xfrm>
            <a:off x="291621" y="3576349"/>
            <a:ext cx="7984613" cy="1172682"/>
            <a:chOff x="334114" y="3579315"/>
            <a:chExt cx="7984613" cy="1172682"/>
          </a:xfrm>
        </p:grpSpPr>
        <p:pic>
          <p:nvPicPr>
            <p:cNvPr id="43" name="Image 24">
              <a:extLst>
                <a:ext uri="{FF2B5EF4-FFF2-40B4-BE49-F238E27FC236}">
                  <a16:creationId xmlns:a16="http://schemas.microsoft.com/office/drawing/2014/main" id="{B8B65B65-5ECB-4DF6-B669-14DD978D5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04450" y="3603591"/>
              <a:ext cx="2614277" cy="1128060"/>
            </a:xfrm>
            <a:prstGeom prst="rect">
              <a:avLst/>
            </a:prstGeom>
          </p:spPr>
        </p:pic>
        <p:pic>
          <p:nvPicPr>
            <p:cNvPr id="45" name="Image 25">
              <a:extLst>
                <a:ext uri="{FF2B5EF4-FFF2-40B4-BE49-F238E27FC236}">
                  <a16:creationId xmlns:a16="http://schemas.microsoft.com/office/drawing/2014/main" id="{ABEE7160-5037-47AA-B15A-C7AB52C44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51802" y="3595312"/>
              <a:ext cx="2652648" cy="1144617"/>
            </a:xfrm>
            <a:prstGeom prst="rect">
              <a:avLst/>
            </a:prstGeom>
          </p:spPr>
        </p:pic>
        <p:pic>
          <p:nvPicPr>
            <p:cNvPr id="46" name="Image 26">
              <a:extLst>
                <a:ext uri="{FF2B5EF4-FFF2-40B4-BE49-F238E27FC236}">
                  <a16:creationId xmlns:a16="http://schemas.microsoft.com/office/drawing/2014/main" id="{D7C1C120-25FF-459C-A857-0B2AD08C1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4114" y="3579315"/>
              <a:ext cx="2717688" cy="11726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27">
                  <a:extLst>
                    <a:ext uri="{FF2B5EF4-FFF2-40B4-BE49-F238E27FC236}">
                      <a16:creationId xmlns:a16="http://schemas.microsoft.com/office/drawing/2014/main" id="{51669D80-E243-41E4-A5C1-286218221EF4}"/>
                    </a:ext>
                  </a:extLst>
                </p:cNvPr>
                <p:cNvSpPr txBox="1"/>
                <p:nvPr/>
              </p:nvSpPr>
              <p:spPr>
                <a:xfrm>
                  <a:off x="2263719" y="4007135"/>
                  <a:ext cx="568169" cy="3066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sup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sPre>
                      </m:oMath>
                    </m:oMathPara>
                  </a14:m>
                  <a:endParaRPr lang="fr-FR" dirty="0">
                    <a:latin typeface="Bahnschrif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7" name="ZoneTexte 27">
                  <a:extLst>
                    <a:ext uri="{FF2B5EF4-FFF2-40B4-BE49-F238E27FC236}">
                      <a16:creationId xmlns:a16="http://schemas.microsoft.com/office/drawing/2014/main" id="{51669D80-E243-41E4-A5C1-286218221E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3719" y="4007135"/>
                  <a:ext cx="568169" cy="306687"/>
                </a:xfrm>
                <a:prstGeom prst="rect">
                  <a:avLst/>
                </a:prstGeom>
                <a:blipFill>
                  <a:blip r:embed="rId19"/>
                  <a:stretch>
                    <a:fillRect l="-2128" r="-2128"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ZoneTexte 28">
                  <a:extLst>
                    <a:ext uri="{FF2B5EF4-FFF2-40B4-BE49-F238E27FC236}">
                      <a16:creationId xmlns:a16="http://schemas.microsoft.com/office/drawing/2014/main" id="{692BC33C-2A50-4AE4-8926-8D50AE823631}"/>
                    </a:ext>
                  </a:extLst>
                </p:cNvPr>
                <p:cNvSpPr txBox="1"/>
                <p:nvPr/>
              </p:nvSpPr>
              <p:spPr>
                <a:xfrm>
                  <a:off x="7464006" y="4001780"/>
                  <a:ext cx="568169" cy="3066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39</m:t>
                            </m:r>
                          </m:sup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sPre>
                      </m:oMath>
                    </m:oMathPara>
                  </a14:m>
                  <a:endParaRPr lang="fr-FR" dirty="0">
                    <a:latin typeface="Bahnschrif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ZoneTexte 28">
                  <a:extLst>
                    <a:ext uri="{FF2B5EF4-FFF2-40B4-BE49-F238E27FC236}">
                      <a16:creationId xmlns:a16="http://schemas.microsoft.com/office/drawing/2014/main" id="{692BC33C-2A50-4AE4-8926-8D50AE823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4006" y="4001780"/>
                  <a:ext cx="568169" cy="306687"/>
                </a:xfrm>
                <a:prstGeom prst="rect">
                  <a:avLst/>
                </a:prstGeom>
                <a:blipFill>
                  <a:blip r:embed="rId20"/>
                  <a:stretch>
                    <a:fillRect l="-2128" r="-2128"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ZoneTexte 29">
                  <a:extLst>
                    <a:ext uri="{FF2B5EF4-FFF2-40B4-BE49-F238E27FC236}">
                      <a16:creationId xmlns:a16="http://schemas.microsoft.com/office/drawing/2014/main" id="{5E2DF64D-3F85-42AE-B2A2-C56C15937958}"/>
                    </a:ext>
                  </a:extLst>
                </p:cNvPr>
                <p:cNvSpPr txBox="1"/>
                <p:nvPr/>
              </p:nvSpPr>
              <p:spPr>
                <a:xfrm>
                  <a:off x="4808796" y="4008624"/>
                  <a:ext cx="572977" cy="3046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41</m:t>
                            </m:r>
                          </m:sup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sPre>
                      </m:oMath>
                    </m:oMathPara>
                  </a14:m>
                  <a:endParaRPr lang="fr-FR" dirty="0">
                    <a:latin typeface="Bahnschrift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0" name="ZoneTexte 29">
                  <a:extLst>
                    <a:ext uri="{FF2B5EF4-FFF2-40B4-BE49-F238E27FC236}">
                      <a16:creationId xmlns:a16="http://schemas.microsoft.com/office/drawing/2014/main" id="{5E2DF64D-3F85-42AE-B2A2-C56C15937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8796" y="4008624"/>
                  <a:ext cx="572977" cy="304635"/>
                </a:xfrm>
                <a:prstGeom prst="rect">
                  <a:avLst/>
                </a:prstGeom>
                <a:blipFill>
                  <a:blip r:embed="rId21"/>
                  <a:stretch>
                    <a:fillRect l="-3191" r="-2128" b="-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32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9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267D2-2504-4D85-8630-E684A3E7CCBE}"/>
              </a:ext>
            </a:extLst>
          </p:cNvPr>
          <p:cNvSpPr>
            <a:spLocks noGrp="1"/>
          </p:cNvSpPr>
          <p:nvPr>
            <p:ph type="title" idx="105"/>
          </p:nvPr>
        </p:nvSpPr>
        <p:spPr/>
        <p:txBody>
          <a:bodyPr/>
          <a:lstStyle/>
          <a:p>
            <a:r>
              <a:rPr lang="en-GB" sz="2800" dirty="0"/>
              <a:t>Main issue reported in ISOL2025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87D3F1F-343C-4888-91A8-2D6B41AF5972}"/>
              </a:ext>
            </a:extLst>
          </p:cNvPr>
          <p:cNvSpPr>
            <a:spLocks noGrp="1"/>
          </p:cNvSpPr>
          <p:nvPr>
            <p:ph type="body" idx="107"/>
          </p:nvPr>
        </p:nvSpPr>
        <p:spPr>
          <a:xfrm>
            <a:off x="457200" y="762251"/>
            <a:ext cx="8229600" cy="380336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Issues with long trapping times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1CAECB-9E22-4135-9C40-87CA64DE5FE9}"/>
              </a:ext>
            </a:extLst>
          </p:cNvPr>
          <p:cNvGrpSpPr/>
          <p:nvPr/>
        </p:nvGrpSpPr>
        <p:grpSpPr>
          <a:xfrm>
            <a:off x="267484" y="1151454"/>
            <a:ext cx="8635883" cy="1875069"/>
            <a:chOff x="1772770" y="1492996"/>
            <a:chExt cx="8635883" cy="187506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89098AB-DE5F-4BBB-B713-BEA185740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770" y="1492996"/>
              <a:ext cx="4256683" cy="187506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18E081E-E432-46E8-891C-02686982F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453" y="1495168"/>
              <a:ext cx="4379200" cy="187289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0E5DA7E-CDCD-46CC-9187-F08DA572C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72" t="94430" r="41766" b="575"/>
            <a:stretch/>
          </p:blipFill>
          <p:spPr>
            <a:xfrm>
              <a:off x="3156394" y="3260081"/>
              <a:ext cx="1236619" cy="9472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2B4A98-4504-4788-9B35-AB744A49F3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7" t="93560" r="37782" b="47"/>
            <a:stretch/>
          </p:blipFill>
          <p:spPr>
            <a:xfrm>
              <a:off x="7130280" y="3246823"/>
              <a:ext cx="1711309" cy="12124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C75B09C-7951-4C73-A0DB-D85D6936F9D9}"/>
                </a:ext>
              </a:extLst>
            </p:cNvPr>
            <p:cNvSpPr txBox="1"/>
            <p:nvPr/>
          </p:nvSpPr>
          <p:spPr>
            <a:xfrm>
              <a:off x="9144000" y="2783757"/>
              <a:ext cx="473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ahnschrift" panose="020B0502040204020203" pitchFamily="34" charset="0"/>
                </a:rPr>
                <a:t>1 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440698-79BA-4423-8425-9EB19A5C9DDB}"/>
                </a:ext>
              </a:extLst>
            </p:cNvPr>
            <p:cNvSpPr txBox="1"/>
            <p:nvPr/>
          </p:nvSpPr>
          <p:spPr>
            <a:xfrm>
              <a:off x="4572000" y="2783757"/>
              <a:ext cx="939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Bahnschrift" panose="020B0502040204020203" pitchFamily="34" charset="0"/>
                </a:rPr>
                <a:t>100 </a:t>
              </a:r>
              <a:r>
                <a:rPr lang="en-GB" dirty="0" err="1">
                  <a:latin typeface="Bahnschrift" panose="020B0502040204020203" pitchFamily="34" charset="0"/>
                </a:rPr>
                <a:t>ms</a:t>
              </a:r>
              <a:endParaRPr lang="en-GB" dirty="0">
                <a:latin typeface="Bahnschrift" panose="020B0502040204020203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8DBAAF1-6CAD-4E0F-8977-9D0672F84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2" y="3001777"/>
            <a:ext cx="4345468" cy="1875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15B132-A065-47B5-A857-76DCF66B1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67" y="3001776"/>
            <a:ext cx="4345466" cy="18750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24D1E1-3DE8-451D-B796-4CC5A0DEB6CD}"/>
              </a:ext>
            </a:extLst>
          </p:cNvPr>
          <p:cNvSpPr txBox="1"/>
          <p:nvPr/>
        </p:nvSpPr>
        <p:spPr>
          <a:xfrm>
            <a:off x="3066714" y="4273850"/>
            <a:ext cx="93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ahnschrift" panose="020B0502040204020203" pitchFamily="34" charset="0"/>
              </a:rPr>
              <a:t>100 </a:t>
            </a:r>
            <a:r>
              <a:rPr lang="en-GB" dirty="0" err="1">
                <a:latin typeface="Bahnschrift" panose="020B0502040204020203" pitchFamily="34" charset="0"/>
              </a:rPr>
              <a:t>ms</a:t>
            </a:r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7A14F4-09F1-4431-B1B2-1DE51D130D8D}"/>
              </a:ext>
            </a:extLst>
          </p:cNvPr>
          <p:cNvSpPr txBox="1"/>
          <p:nvPr/>
        </p:nvSpPr>
        <p:spPr>
          <a:xfrm>
            <a:off x="7638713" y="4190612"/>
            <a:ext cx="47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ahnschrift" panose="020B0502040204020203" pitchFamily="34" charset="0"/>
              </a:rPr>
              <a:t>1 s</a:t>
            </a:r>
          </a:p>
        </p:txBody>
      </p:sp>
    </p:spTree>
    <p:extLst>
      <p:ext uri="{BB962C8B-B14F-4D97-AF65-F5344CB8AC3E}">
        <p14:creationId xmlns:p14="http://schemas.microsoft.com/office/powerpoint/2010/main" val="194414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4869EE3-9378-47D8-A0B8-3C444E4B4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4" b="98600" l="1050" r="98300">
                        <a14:foregroundMark x1="46400" y1="45158" x2="46400" y2="45158"/>
                        <a14:foregroundMark x1="46700" y1="46791" x2="46700" y2="46791"/>
                        <a14:foregroundMark x1="47300" y1="47841" x2="47300" y2="47841"/>
                        <a14:foregroundMark x1="38200" y1="35356" x2="37850" y2="63011"/>
                        <a14:foregroundMark x1="37850" y1="63011" x2="49200" y2="64294"/>
                        <a14:foregroundMark x1="49200" y1="64294" x2="52950" y2="38740"/>
                        <a14:foregroundMark x1="52950" y1="38740" x2="42850" y2="26371"/>
                        <a14:foregroundMark x1="42850" y1="26371" x2="38800" y2="36873"/>
                        <a14:foregroundMark x1="33550" y1="24621" x2="30300" y2="50292"/>
                        <a14:foregroundMark x1="30300" y1="50292" x2="30100" y2="80863"/>
                        <a14:foregroundMark x1="30100" y1="80863" x2="39600" y2="96616"/>
                        <a14:foregroundMark x1="39600" y1="96616" x2="52200" y2="94049"/>
                        <a14:foregroundMark x1="52200" y1="94049" x2="62950" y2="81330"/>
                        <a14:foregroundMark x1="62950" y1="81330" x2="64700" y2="55309"/>
                        <a14:foregroundMark x1="64700" y1="55309" x2="56600" y2="35123"/>
                        <a14:foregroundMark x1="56600" y1="35123" x2="32500" y2="26371"/>
                        <a14:foregroundMark x1="32500" y1="26371" x2="32500" y2="26371"/>
                        <a14:foregroundMark x1="32050" y1="47841" x2="32200" y2="79113"/>
                        <a14:foregroundMark x1="32200" y1="79113" x2="41500" y2="97550"/>
                        <a14:foregroundMark x1="41500" y1="97550" x2="54250" y2="96149"/>
                        <a14:foregroundMark x1="54250" y1="96149" x2="65700" y2="86348"/>
                        <a14:foregroundMark x1="65700" y1="86348" x2="67950" y2="57410"/>
                        <a14:foregroundMark x1="67950" y1="57410" x2="59200" y2="36873"/>
                        <a14:foregroundMark x1="59200" y1="36873" x2="26650" y2="38506"/>
                        <a14:foregroundMark x1="64550" y1="99417" x2="73528" y2="99688"/>
                        <a14:foregroundMark x1="74069" y1="97596" x2="67050" y2="96966"/>
                        <a14:foregroundMark x1="75037" y1="97683" x2="74385" y2="97624"/>
                        <a14:foregroundMark x1="65750" y1="98366" x2="73294" y2="98848"/>
                        <a14:foregroundMark x1="90434" y1="96366" x2="90550" y2="96149"/>
                        <a14:foregroundMark x1="71950" y1="96849" x2="84050" y2="97200"/>
                        <a14:foregroundMark x1="86499" y1="96562" x2="95700" y2="94166"/>
                        <a14:foregroundMark x1="95700" y1="94166" x2="99400" y2="66978"/>
                        <a14:foregroundMark x1="99400" y1="66978" x2="97900" y2="11902"/>
                        <a14:foregroundMark x1="97900" y1="11902" x2="40300" y2="2334"/>
                        <a14:foregroundMark x1="40300" y1="2334" x2="26550" y2="4784"/>
                        <a14:foregroundMark x1="26550" y1="4784" x2="40500" y2="1167"/>
                        <a14:foregroundMark x1="40500" y1="1167" x2="54350" y2="1284"/>
                        <a14:foregroundMark x1="54350" y1="1284" x2="30650" y2="10735"/>
                        <a14:foregroundMark x1="30650" y1="10735" x2="42600" y2="10618"/>
                        <a14:foregroundMark x1="42600" y1="10618" x2="66100" y2="14119"/>
                        <a14:foregroundMark x1="66100" y1="14119" x2="89950" y2="6768"/>
                        <a14:foregroundMark x1="89950" y1="6768" x2="98300" y2="7118"/>
                        <a14:foregroundMark x1="1450" y1="3034" x2="0" y2="88681"/>
                        <a14:foregroundMark x1="0" y1="88681" x2="11850" y2="97200"/>
                        <a14:foregroundMark x1="11850" y1="97200" x2="37300" y2="98483"/>
                        <a14:foregroundMark x1="37300" y1="98483" x2="99050" y2="94049"/>
                        <a14:foregroundMark x1="99050" y1="94049" x2="96900" y2="26721"/>
                        <a14:foregroundMark x1="96900" y1="26721" x2="79450" y2="1050"/>
                        <a14:foregroundMark x1="79450" y1="1050" x2="90950" y2="1284"/>
                        <a14:foregroundMark x1="90950" y1="1284" x2="1050" y2="1867"/>
                        <a14:foregroundMark x1="1050" y1="1867" x2="12900" y2="15403"/>
                        <a14:foregroundMark x1="12900" y1="15403" x2="40400" y2="23804"/>
                        <a14:foregroundMark x1="40400" y1="23804" x2="73250" y2="16803"/>
                        <a14:foregroundMark x1="73250" y1="16803" x2="84850" y2="21937"/>
                        <a14:foregroundMark x1="84850" y1="21937" x2="93950" y2="42357"/>
                        <a14:foregroundMark x1="93950" y1="42357" x2="94050" y2="69778"/>
                        <a14:foregroundMark x1="94050" y1="69778" x2="84550" y2="86464"/>
                        <a14:foregroundMark x1="84550" y1="86464" x2="19300" y2="96033"/>
                        <a14:foregroundMark x1="19300" y1="96033" x2="2150" y2="87281"/>
                        <a14:foregroundMark x1="2150" y1="87281" x2="3000" y2="10618"/>
                        <a14:foregroundMark x1="57300" y1="12602" x2="46650" y2="23804"/>
                        <a14:foregroundMark x1="46650" y1="23804" x2="42750" y2="54026"/>
                        <a14:foregroundMark x1="42750" y1="54026" x2="49850" y2="78646"/>
                        <a14:foregroundMark x1="49850" y1="78646" x2="74000" y2="92299"/>
                        <a14:foregroundMark x1="74000" y1="92299" x2="90900" y2="92649"/>
                        <a14:foregroundMark x1="90900" y1="92649" x2="97200" y2="68611"/>
                        <a14:foregroundMark x1="97200" y1="68611" x2="90050" y2="37223"/>
                        <a14:foregroundMark x1="90050" y1="37223" x2="81850" y2="18553"/>
                        <a14:foregroundMark x1="81850" y1="18553" x2="68800" y2="11435"/>
                        <a14:foregroundMark x1="68800" y1="11435" x2="51400" y2="15053"/>
                        <a14:foregroundMark x1="72300" y1="12602" x2="45550" y2="15286"/>
                        <a14:foregroundMark x1="45550" y1="15286" x2="44750" y2="48425"/>
                        <a14:foregroundMark x1="44750" y1="48425" x2="64900" y2="83197"/>
                        <a14:foregroundMark x1="64900" y1="83197" x2="78000" y2="84714"/>
                        <a14:foregroundMark x1="78000" y1="84714" x2="89050" y2="70245"/>
                        <a14:foregroundMark x1="89050" y1="70245" x2="90250" y2="42824"/>
                        <a14:foregroundMark x1="90250" y1="42824" x2="66700" y2="13186"/>
                        <a14:foregroundMark x1="66700" y1="13186" x2="61000" y2="10618"/>
                        <a14:foregroundMark x1="64850" y1="18203" x2="51600" y2="20070"/>
                        <a14:foregroundMark x1="51600" y1="20070" x2="45950" y2="45508"/>
                        <a14:foregroundMark x1="45950" y1="45508" x2="57750" y2="71062"/>
                        <a14:foregroundMark x1="57750" y1="71062" x2="69000" y2="80980"/>
                        <a14:foregroundMark x1="69000" y1="80980" x2="81750" y2="82497"/>
                        <a14:foregroundMark x1="81750" y1="82497" x2="89050" y2="57993"/>
                        <a14:foregroundMark x1="89050" y1="57993" x2="83600" y2="34306"/>
                        <a14:foregroundMark x1="83600" y1="34306" x2="72600" y2="23687"/>
                        <a14:foregroundMark x1="72600" y1="23687" x2="55400" y2="19020"/>
                        <a14:foregroundMark x1="55400" y1="19020" x2="53650" y2="21237"/>
                        <a14:foregroundMark x1="55350" y1="20187" x2="49550" y2="49008"/>
                        <a14:foregroundMark x1="49550" y1="49008" x2="56850" y2="69428"/>
                        <a14:foregroundMark x1="56850" y1="69428" x2="80900" y2="68495"/>
                        <a14:foregroundMark x1="80900" y1="68495" x2="83500" y2="36289"/>
                        <a14:foregroundMark x1="83500" y1="36289" x2="67950" y2="17503"/>
                        <a14:foregroundMark x1="67950" y1="17503" x2="55600" y2="16803"/>
                        <a14:foregroundMark x1="55600" y1="16803" x2="51750" y2="19837"/>
                        <a14:foregroundMark x1="57050" y1="20770" x2="61500" y2="49942"/>
                        <a14:foregroundMark x1="61500" y1="49942" x2="78100" y2="72462"/>
                        <a14:foregroundMark x1="78100" y1="72462" x2="59450" y2="28821"/>
                        <a14:foregroundMark x1="67650" y1="28821" x2="76850" y2="44457"/>
                        <a14:foregroundMark x1="76850" y1="44457" x2="63950" y2="46558"/>
                        <a14:foregroundMark x1="63950" y1="46558" x2="75850" y2="42240"/>
                        <a14:foregroundMark x1="75850" y1="42240" x2="74950" y2="39207"/>
                        <a14:foregroundMark x1="36550" y1="67095" x2="50400" y2="74096"/>
                        <a14:foregroundMark x1="50400" y1="74096" x2="35450" y2="75263"/>
                        <a14:foregroundMark x1="35450" y1="75263" x2="45750" y2="86348"/>
                        <a14:foregroundMark x1="45750" y1="86348" x2="34400" y2="81680"/>
                        <a14:foregroundMark x1="34400" y1="81680" x2="43300" y2="63011"/>
                        <a14:foregroundMark x1="43300" y1="63011" x2="38250" y2="51342"/>
                        <a14:foregroundMark x1="32600" y1="80513" x2="17100" y2="80630"/>
                        <a14:foregroundMark x1="17100" y1="80630" x2="4700" y2="67095"/>
                        <a14:foregroundMark x1="4700" y1="67095" x2="10650" y2="44691"/>
                        <a14:foregroundMark x1="10650" y1="44691" x2="19950" y2="30572"/>
                        <a14:foregroundMark x1="6350" y1="79697" x2="18850" y2="84714"/>
                        <a14:foregroundMark x1="18850" y1="84714" x2="28250" y2="84247"/>
                        <a14:foregroundMark x1="27800" y1="72462" x2="9050" y2="62194"/>
                        <a14:foregroundMark x1="9050" y1="62194" x2="22800" y2="47958"/>
                        <a14:foregroundMark x1="22800" y1="47958" x2="19600" y2="50758"/>
                        <a14:foregroundMark x1="5300" y1="39790" x2="17650" y2="33372"/>
                        <a14:foregroundMark x1="17650" y1="33372" x2="25850" y2="53676"/>
                        <a14:foregroundMark x1="25850" y1="53676" x2="26450" y2="66511"/>
                        <a14:foregroundMark x1="30550" y1="32555" x2="18650" y2="30105"/>
                        <a14:foregroundMark x1="18650" y1="30105" x2="8150" y2="20653"/>
                        <a14:foregroundMark x1="8150" y1="20653" x2="7800" y2="19837"/>
                        <a14:foregroundMark x1="40300" y1="58343" x2="41050" y2="62544"/>
                        <a14:backgroundMark x1="74500" y1="99650" x2="86550" y2="99650"/>
                        <a14:backgroundMark x1="86550" y1="99650" x2="98100" y2="99300"/>
                        <a14:backgroundMark x1="98100" y1="99300" x2="99650" y2="99533"/>
                        <a14:backgroundMark x1="90350" y1="98483" x2="78650" y2="99067"/>
                        <a14:backgroundMark x1="74950" y1="99650" x2="73550" y2="99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7356" y="3105029"/>
            <a:ext cx="4220422" cy="18084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D84E2-6005-42E4-A869-1EF44E64720B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US" sz="2800" dirty="0"/>
              <a:t>Issues with long trapping times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BBD95-184D-4E7B-8336-CA6FD066AE21}"/>
              </a:ext>
            </a:extLst>
          </p:cNvPr>
          <p:cNvSpPr txBox="1"/>
          <p:nvPr/>
        </p:nvSpPr>
        <p:spPr>
          <a:xfrm>
            <a:off x="457200" y="740674"/>
            <a:ext cx="820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" panose="020B0502040204020203" pitchFamily="34" charset="0"/>
              </a:rPr>
              <a:t>Improved vacuum in MCP chamber from </a:t>
            </a:r>
            <a:r>
              <a:rPr lang="en-GB" dirty="0">
                <a:solidFill>
                  <a:srgbClr val="880000"/>
                </a:solidFill>
                <a:latin typeface="Bahnschrift" panose="020B0502040204020203" pitchFamily="34" charset="0"/>
              </a:rPr>
              <a:t>1e-7 mbar </a:t>
            </a:r>
            <a:r>
              <a:rPr lang="en-GB" dirty="0">
                <a:latin typeface="Bahnschrift" panose="020B0502040204020203" pitchFamily="34" charset="0"/>
              </a:rPr>
              <a:t>to </a:t>
            </a:r>
            <a:r>
              <a:rPr lang="en-GB" dirty="0">
                <a:solidFill>
                  <a:srgbClr val="880000"/>
                </a:solidFill>
                <a:latin typeface="Bahnschrift" panose="020B0502040204020203" pitchFamily="34" charset="0"/>
              </a:rPr>
              <a:t>8e-9 mbar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E37C58-837F-4DB9-8644-7D82606EE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407592"/>
            <a:ext cx="4220422" cy="18049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E1D50D-8E44-4B9D-9B7F-F819FB5F4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3214387"/>
            <a:ext cx="4220422" cy="18211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EA4F26-F33C-4D53-9333-65D61A3C47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93560" r="37782" b="47"/>
          <a:stretch/>
        </p:blipFill>
        <p:spPr>
          <a:xfrm>
            <a:off x="969645" y="3132657"/>
            <a:ext cx="2307187" cy="163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0CF77C-3821-4F50-A3CC-63D6A3391D8B}"/>
              </a:ext>
            </a:extLst>
          </p:cNvPr>
          <p:cNvSpPr txBox="1"/>
          <p:nvPr/>
        </p:nvSpPr>
        <p:spPr>
          <a:xfrm>
            <a:off x="2702781" y="2472036"/>
            <a:ext cx="148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Bahnschrift" panose="020B0502040204020203" pitchFamily="34" charset="0"/>
              </a:rPr>
              <a:t>ToF</a:t>
            </a:r>
            <a:r>
              <a:rPr lang="en-GB" sz="1600" dirty="0">
                <a:latin typeface="Bahnschrift" panose="020B0502040204020203" pitchFamily="34" charset="0"/>
              </a:rPr>
              <a:t>-ICR conversion 1 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97E250-F976-4652-9BD6-76D30B0CFDA8}"/>
              </a:ext>
            </a:extLst>
          </p:cNvPr>
          <p:cNvSpPr txBox="1"/>
          <p:nvPr/>
        </p:nvSpPr>
        <p:spPr>
          <a:xfrm>
            <a:off x="2465493" y="4277027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ahnschrift" panose="020B0502040204020203" pitchFamily="34" charset="0"/>
              </a:rPr>
              <a:t>PI-ICR accumulation 1 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9F4A57-5FB6-4859-9BD9-3EDA18260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356" y="1300007"/>
            <a:ext cx="4212349" cy="18049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5B5922-864C-4AED-8EB3-73517E741DE1}"/>
              </a:ext>
            </a:extLst>
          </p:cNvPr>
          <p:cNvSpPr txBox="1"/>
          <p:nvPr/>
        </p:nvSpPr>
        <p:spPr>
          <a:xfrm>
            <a:off x="7354632" y="2377134"/>
            <a:ext cx="149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Bahnschrift" panose="020B0502040204020203" pitchFamily="34" charset="0"/>
              </a:rPr>
              <a:t>ToF</a:t>
            </a:r>
            <a:r>
              <a:rPr lang="en-GB" sz="1600" dirty="0">
                <a:latin typeface="Bahnschrift" panose="020B0502040204020203" pitchFamily="34" charset="0"/>
              </a:rPr>
              <a:t>-ICR conversion 1 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2BEB8D-4AF0-4C2C-8ED9-FFCB8E8147E8}"/>
              </a:ext>
            </a:extLst>
          </p:cNvPr>
          <p:cNvSpPr txBox="1"/>
          <p:nvPr/>
        </p:nvSpPr>
        <p:spPr>
          <a:xfrm>
            <a:off x="457199" y="1262696"/>
            <a:ext cx="88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80000"/>
                </a:solidFill>
                <a:latin typeface="Bahnschrift" panose="020B0502040204020203" pitchFamily="34" charset="0"/>
              </a:rPr>
              <a:t>Before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64236-BD56-491A-9399-2B0941168E42}"/>
              </a:ext>
            </a:extLst>
          </p:cNvPr>
          <p:cNvSpPr txBox="1"/>
          <p:nvPr/>
        </p:nvSpPr>
        <p:spPr>
          <a:xfrm>
            <a:off x="5181302" y="1198557"/>
            <a:ext cx="82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880000"/>
                </a:solidFill>
                <a:latin typeface="Bahnschrift" panose="020B0502040204020203" pitchFamily="34" charset="0"/>
              </a:rPr>
              <a:t>Now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EC720C-EDA4-4C24-82CC-1C31027A9A4E}"/>
              </a:ext>
            </a:extLst>
          </p:cNvPr>
          <p:cNvSpPr txBox="1"/>
          <p:nvPr/>
        </p:nvSpPr>
        <p:spPr>
          <a:xfrm>
            <a:off x="7071360" y="4182126"/>
            <a:ext cx="172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Bahnschrift" panose="020B0502040204020203" pitchFamily="34" charset="0"/>
              </a:rPr>
              <a:t>PI-ICR accumulation 1 s</a:t>
            </a:r>
          </a:p>
        </p:txBody>
      </p:sp>
    </p:spTree>
    <p:extLst>
      <p:ext uri="{BB962C8B-B14F-4D97-AF65-F5344CB8AC3E}">
        <p14:creationId xmlns:p14="http://schemas.microsoft.com/office/powerpoint/2010/main" val="2705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5A4162-E603-450B-A2D8-BBFD46A1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4" y="1232699"/>
            <a:ext cx="8969433" cy="198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B76C2-FB3D-4CA1-BDA2-92FD1BF6B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4" y="830417"/>
            <a:ext cx="8969433" cy="2802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D84E2-6005-42E4-A869-1EF44E64720B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US" sz="2800" dirty="0"/>
              <a:t>Last mass measurement performed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BBD95-184D-4E7B-8336-CA6FD066AE21}"/>
              </a:ext>
            </a:extLst>
          </p:cNvPr>
          <p:cNvSpPr txBox="1"/>
          <p:nvPr/>
        </p:nvSpPr>
        <p:spPr>
          <a:xfrm>
            <a:off x="457200" y="610920"/>
            <a:ext cx="315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Bahnschrift" panose="020B0502040204020203" pitchFamily="34" charset="0"/>
              </a:rPr>
              <a:t>ToF</a:t>
            </a:r>
            <a:r>
              <a:rPr lang="en-GB" dirty="0">
                <a:latin typeface="Bahnschrift" panose="020B0502040204020203" pitchFamily="34" charset="0"/>
              </a:rPr>
              <a:t>-ICR measurement 1s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86EAD2D-3DEC-4B6F-9DCA-2C32215F0E4C}"/>
                  </a:ext>
                </a:extLst>
              </p:cNvPr>
              <p:cNvSpPr/>
              <p:nvPr/>
            </p:nvSpPr>
            <p:spPr>
              <a:xfrm>
                <a:off x="2608076" y="1117913"/>
                <a:ext cx="3944475" cy="2521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Pre>
                      <m:sPrePr>
                        <m:ctrlPr>
                          <a:rPr lang="fr-FR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sup>
                      <m:e>
                        <m:sSup>
                          <m:sSupPr>
                            <m:ctrlPr>
                              <a:rPr lang="fr-FR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/>
                        </m:sSup>
                      </m:e>
                    </m:sPre>
                  </m:oMath>
                </a14:m>
                <a:r>
                  <a:rPr lang="en-GB" sz="135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mass excess with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sup>
                      <m:e>
                        <m:sSup>
                          <m:sSupPr>
                            <m:ctrlPr>
                              <a:rPr lang="fr-F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/>
                        </m:sSup>
                      </m:e>
                    </m:sPre>
                  </m:oMath>
                </a14:m>
                <a:r>
                  <a:rPr lang="en-GB" sz="1350" dirty="0">
                    <a:solidFill>
                      <a:schemeClr val="tx1"/>
                    </a:solidFill>
                    <a:latin typeface="Bahnschrift" panose="020B0502040204020203" pitchFamily="34" charset="0"/>
                  </a:rPr>
                  <a:t>as reference  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86EAD2D-3DEC-4B6F-9DCA-2C32215F0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076" y="1117913"/>
                <a:ext cx="3944475" cy="252161"/>
              </a:xfrm>
              <a:prstGeom prst="rect">
                <a:avLst/>
              </a:prstGeom>
              <a:blipFill>
                <a:blip r:embed="rId4"/>
                <a:stretch>
                  <a:fillRect t="-6818" b="-3181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2785E0-A6D8-4C42-BFE0-F2D4D2B143F6}"/>
                  </a:ext>
                </a:extLst>
              </p:cNvPr>
              <p:cNvSpPr txBox="1"/>
              <p:nvPr/>
            </p:nvSpPr>
            <p:spPr>
              <a:xfrm>
                <a:off x="4926061" y="3633365"/>
                <a:ext cx="30350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Bahnschrift" panose="020B0502040204020203" pitchFamily="34" charset="0"/>
                  </a:rPr>
                  <a:t>New measurement:</a:t>
                </a:r>
              </a:p>
              <a:p>
                <a:endParaRPr lang="en-GB" dirty="0">
                  <a:latin typeface="Bahnschrift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Bahnschrift" panose="020B0502040204020203" pitchFamily="34" charset="0"/>
                  </a:rPr>
                  <a:t>(</a:t>
                </a:r>
                <a:r>
                  <a:rPr lang="en-GB" dirty="0">
                    <a:solidFill>
                      <a:srgbClr val="0000F6"/>
                    </a:solidFill>
                    <a:latin typeface="Bahnschrift" panose="020B0502040204020203" pitchFamily="34" charset="0"/>
                  </a:rPr>
                  <a:t>1s</a:t>
                </a:r>
                <a:r>
                  <a:rPr lang="en-GB" dirty="0">
                    <a:latin typeface="Bahnschrift" panose="020B0502040204020203" pitchFamily="34" charset="0"/>
                  </a:rPr>
                  <a:t>) = 200 eV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2785E0-A6D8-4C42-BFE0-F2D4D2B14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061" y="3633365"/>
                <a:ext cx="3035069" cy="923330"/>
              </a:xfrm>
              <a:prstGeom prst="rect">
                <a:avLst/>
              </a:prstGeom>
              <a:blipFill>
                <a:blip r:embed="rId5"/>
                <a:stretch>
                  <a:fillRect l="-1606" t="-3311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343DC0-E11C-4DA8-9371-64CA4B5D4F89}"/>
                  </a:ext>
                </a:extLst>
              </p:cNvPr>
              <p:cNvSpPr txBox="1"/>
              <p:nvPr/>
            </p:nvSpPr>
            <p:spPr>
              <a:xfrm>
                <a:off x="1182870" y="3633365"/>
                <a:ext cx="256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Bahnschrift" panose="020B0502040204020203" pitchFamily="34" charset="0"/>
                  </a:rPr>
                  <a:t>Old measurement:</a:t>
                </a:r>
              </a:p>
              <a:p>
                <a:endParaRPr lang="en-GB" dirty="0">
                  <a:latin typeface="Bahnschrift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Bahnschrift" panose="020B0502040204020203" pitchFamily="34" charset="0"/>
                  </a:rPr>
                  <a:t>(</a:t>
                </a:r>
                <a:r>
                  <a:rPr lang="en-GB" dirty="0">
                    <a:solidFill>
                      <a:srgbClr val="97A05D"/>
                    </a:solidFill>
                    <a:latin typeface="Bahnschrift" panose="020B0502040204020203" pitchFamily="34" charset="0"/>
                  </a:rPr>
                  <a:t>100ms</a:t>
                </a:r>
                <a:r>
                  <a:rPr lang="en-GB" dirty="0">
                    <a:latin typeface="Bahnschrift" panose="020B0502040204020203" pitchFamily="34" charset="0"/>
                  </a:rPr>
                  <a:t>) = 2500 eV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Bahnschrift" panose="020B0502040204020203" pitchFamily="34" charset="0"/>
                  </a:rPr>
                  <a:t>(</a:t>
                </a:r>
                <a:r>
                  <a:rPr lang="en-GB" dirty="0">
                    <a:solidFill>
                      <a:srgbClr val="086090"/>
                    </a:solidFill>
                    <a:latin typeface="Bahnschrift" panose="020B0502040204020203" pitchFamily="34" charset="0"/>
                  </a:rPr>
                  <a:t>1s</a:t>
                </a:r>
                <a:r>
                  <a:rPr lang="en-GB" dirty="0">
                    <a:latin typeface="Bahnschrift" panose="020B0502040204020203" pitchFamily="34" charset="0"/>
                  </a:rPr>
                  <a:t>) = 800 eV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343DC0-E11C-4DA8-9371-64CA4B5D4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70" y="3633365"/>
                <a:ext cx="2560320" cy="1200329"/>
              </a:xfrm>
              <a:prstGeom prst="rect">
                <a:avLst/>
              </a:prstGeom>
              <a:blipFill>
                <a:blip r:embed="rId6"/>
                <a:stretch>
                  <a:fillRect l="-1905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6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84E2-6005-42E4-A869-1EF44E64720B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US" sz="2800" dirty="0"/>
              <a:t>Last mass measurement performed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BBD95-184D-4E7B-8336-CA6FD066AE21}"/>
              </a:ext>
            </a:extLst>
          </p:cNvPr>
          <p:cNvSpPr txBox="1"/>
          <p:nvPr/>
        </p:nvSpPr>
        <p:spPr>
          <a:xfrm>
            <a:off x="457200" y="610920"/>
            <a:ext cx="315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" panose="020B0502040204020203" pitchFamily="34" charset="0"/>
              </a:rPr>
              <a:t>PI-ICR measurement 100ms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102EF3-DC86-49FE-AEFE-D92C63EE3584}"/>
              </a:ext>
            </a:extLst>
          </p:cNvPr>
          <p:cNvGrpSpPr/>
          <p:nvPr/>
        </p:nvGrpSpPr>
        <p:grpSpPr>
          <a:xfrm>
            <a:off x="30480" y="1127829"/>
            <a:ext cx="9083040" cy="2045799"/>
            <a:chOff x="-69143" y="1372299"/>
            <a:chExt cx="9406844" cy="207719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285753-14D8-493D-9868-28632324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143" y="1505063"/>
              <a:ext cx="9406844" cy="19444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86EAD2D-3DEC-4B6F-9DCA-2C32215F0E4C}"/>
                    </a:ext>
                  </a:extLst>
                </p:cNvPr>
                <p:cNvSpPr/>
                <p:nvPr/>
              </p:nvSpPr>
              <p:spPr>
                <a:xfrm>
                  <a:off x="2591732" y="1372299"/>
                  <a:ext cx="4085093" cy="2560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Pre>
                        <m:sPrePr>
                          <m:ctrlPr>
                            <a:rPr lang="fr-FR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𝟒𝟏</m:t>
                          </m:r>
                        </m:sup>
                        <m:e>
                          <m:sSup>
                            <m:sSupPr>
                              <m:ctrlPr>
                                <a:rPr lang="fr-FR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/>
                          </m:sSup>
                        </m:e>
                      </m:sPre>
                    </m:oMath>
                  </a14:m>
                  <a:r>
                    <a:rPr lang="en-GB" sz="1350" dirty="0">
                      <a:solidFill>
                        <a:schemeClr val="tx1"/>
                      </a:solidFill>
                      <a:latin typeface="Bahnschrift" panose="020B0502040204020203" pitchFamily="34" charset="0"/>
                    </a:rPr>
                    <a:t>mass excess with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fr-FR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𝟑𝟗</m:t>
                          </m:r>
                        </m:sup>
                        <m:e>
                          <m:sSup>
                            <m:sSupPr>
                              <m:ctrlPr>
                                <a:rPr lang="fr-F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/>
                          </m:sSup>
                        </m:e>
                      </m:sPre>
                    </m:oMath>
                  </a14:m>
                  <a:r>
                    <a:rPr lang="en-GB" sz="1350" dirty="0">
                      <a:solidFill>
                        <a:schemeClr val="tx1"/>
                      </a:solidFill>
                      <a:latin typeface="Bahnschrift" panose="020B0502040204020203" pitchFamily="34" charset="0"/>
                    </a:rPr>
                    <a:t>as reference  </a:t>
                  </a: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986EAD2D-3DEC-4B6F-9DCA-2C32215F0E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732" y="1372299"/>
                  <a:ext cx="4085093" cy="256031"/>
                </a:xfrm>
                <a:prstGeom prst="rect">
                  <a:avLst/>
                </a:prstGeom>
                <a:blipFill>
                  <a:blip r:embed="rId3"/>
                  <a:stretch>
                    <a:fillRect t="-6977" b="-3255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17C454-844F-4B77-B117-B24A09C16416}"/>
                  </a:ext>
                </a:extLst>
              </p:cNvPr>
              <p:cNvSpPr txBox="1"/>
              <p:nvPr/>
            </p:nvSpPr>
            <p:spPr>
              <a:xfrm>
                <a:off x="411941" y="3265508"/>
                <a:ext cx="395408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Bahnschrift" panose="020B0502040204020203" pitchFamily="34" charset="0"/>
                  </a:rPr>
                  <a:t>(</a:t>
                </a:r>
                <a:r>
                  <a:rPr lang="en-GB" dirty="0">
                    <a:solidFill>
                      <a:srgbClr val="0070C0"/>
                    </a:solidFill>
                    <a:latin typeface="Bahnschrift" panose="020B0502040204020203" pitchFamily="34" charset="0"/>
                  </a:rPr>
                  <a:t>100ms</a:t>
                </a:r>
                <a:r>
                  <a:rPr lang="en-GB" dirty="0">
                    <a:latin typeface="Bahnschrift" panose="020B0502040204020203" pitchFamily="34" charset="0"/>
                  </a:rPr>
                  <a:t>) </a:t>
                </a:r>
                <a:r>
                  <a:rPr lang="en-US" dirty="0">
                    <a:latin typeface="Bahnschrift" panose="020B0502040204020203" pitchFamily="34" charset="0"/>
                  </a:rPr>
                  <a:t>= 800 eV </a:t>
                </a:r>
              </a:p>
              <a:p>
                <a:endParaRPr lang="en-US" dirty="0">
                  <a:latin typeface="Bahnschrift" panose="020B0502040204020203" pitchFamily="34" charset="0"/>
                </a:endParaRPr>
              </a:p>
              <a:p>
                <a:r>
                  <a:rPr lang="en-US" dirty="0">
                    <a:latin typeface="Bahnschrift" panose="020B0502040204020203" pitchFamily="34" charset="0"/>
                  </a:rPr>
                  <a:t>Number of ions per measurement point:</a:t>
                </a:r>
              </a:p>
              <a:p>
                <a:r>
                  <a:rPr lang="en-US" dirty="0" err="1">
                    <a:latin typeface="Bahnschrift" panose="020B0502040204020203" pitchFamily="34" charset="0"/>
                  </a:rPr>
                  <a:t>ToF</a:t>
                </a:r>
                <a:r>
                  <a:rPr lang="en-US" dirty="0">
                    <a:latin typeface="Bahnschrift" panose="020B0502040204020203" pitchFamily="34" charset="0"/>
                  </a:rPr>
                  <a:t>-ICR: ~6000 ions </a:t>
                </a:r>
              </a:p>
              <a:p>
                <a:r>
                  <a:rPr lang="en-US" dirty="0">
                    <a:latin typeface="Bahnschrift" panose="020B0502040204020203" pitchFamily="34" charset="0"/>
                  </a:rPr>
                  <a:t>PI-ICR: ~700 ions</a:t>
                </a:r>
                <a:endParaRPr lang="en-GB" dirty="0">
                  <a:latin typeface="Bahnschrift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17C454-844F-4B77-B117-B24A09C16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1" y="3265508"/>
                <a:ext cx="3954088" cy="1754326"/>
              </a:xfrm>
              <a:prstGeom prst="rect">
                <a:avLst/>
              </a:prstGeom>
              <a:blipFill>
                <a:blip r:embed="rId4"/>
                <a:stretch>
                  <a:fillRect l="-1389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178537-67B0-45FB-BC93-14885ADD82DE}"/>
              </a:ext>
            </a:extLst>
          </p:cNvPr>
          <p:cNvSpPr txBox="1"/>
          <p:nvPr/>
        </p:nvSpPr>
        <p:spPr>
          <a:xfrm>
            <a:off x="4777970" y="3283514"/>
            <a:ext cx="3954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" panose="020B0502040204020203" pitchFamily="34" charset="0"/>
              </a:rPr>
              <a:t>With 1 s PI-ICR spot we go further in: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Parameter optimization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Systematics probing</a:t>
            </a:r>
            <a:endParaRPr lang="en-GB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CD1268F-3D8A-42AC-9E4E-0D8CDC480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176" y="1553370"/>
            <a:ext cx="4415986" cy="2270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9E705-DE29-488B-8623-0759304A4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6" y="1129330"/>
            <a:ext cx="4364561" cy="217943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30B548-DDC1-4F11-A239-445BE7043AB9}"/>
              </a:ext>
            </a:extLst>
          </p:cNvPr>
          <p:cNvSpPr/>
          <p:nvPr/>
        </p:nvSpPr>
        <p:spPr>
          <a:xfrm>
            <a:off x="634237" y="3497373"/>
            <a:ext cx="1180088" cy="1090530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Endcap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FB99A-06D7-4A51-9687-8E953A66270D}"/>
              </a:ext>
            </a:extLst>
          </p:cNvPr>
          <p:cNvSpPr/>
          <p:nvPr/>
        </p:nvSpPr>
        <p:spPr>
          <a:xfrm>
            <a:off x="2144550" y="3497375"/>
            <a:ext cx="387492" cy="1090531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713682-4F98-4350-A90E-CFF95836F46D}"/>
              </a:ext>
            </a:extLst>
          </p:cNvPr>
          <p:cNvSpPr/>
          <p:nvPr/>
        </p:nvSpPr>
        <p:spPr>
          <a:xfrm>
            <a:off x="2866579" y="3497373"/>
            <a:ext cx="1180088" cy="1090530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Endcap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AA586C-A565-46C5-822C-67ACF7028C3D}"/>
              </a:ext>
            </a:extLst>
          </p:cNvPr>
          <p:cNvSpPr/>
          <p:nvPr/>
        </p:nvSpPr>
        <p:spPr>
          <a:xfrm>
            <a:off x="2576018" y="3497374"/>
            <a:ext cx="248855" cy="1090531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D72BA7-EE4B-4C08-8BCC-38DF87FEE659}"/>
              </a:ext>
            </a:extLst>
          </p:cNvPr>
          <p:cNvSpPr/>
          <p:nvPr/>
        </p:nvSpPr>
        <p:spPr>
          <a:xfrm>
            <a:off x="1852425" y="3497373"/>
            <a:ext cx="248855" cy="1090531"/>
          </a:xfrm>
          <a:prstGeom prst="round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467CB1-92F3-4B64-8333-C147241DD3E2}"/>
              </a:ext>
            </a:extLst>
          </p:cNvPr>
          <p:cNvSpPr txBox="1"/>
          <p:nvPr/>
        </p:nvSpPr>
        <p:spPr>
          <a:xfrm>
            <a:off x="5627286" y="2031201"/>
            <a:ext cx="2757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In PI-ICR, the dispersion of a spot is greatly affected by the trap harmonicity.</a:t>
            </a:r>
            <a:endParaRPr lang="en-GB" sz="1600" dirty="0">
              <a:latin typeface="Bahnschrift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E02A6-9A2F-458B-A2F5-2AE2A3B82F95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US" sz="2800" dirty="0"/>
              <a:t>Optimization of correction potential</a:t>
            </a:r>
            <a:endParaRPr lang="en-GB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43FBED-37E7-40A7-B3BA-4E1E70C3B172}"/>
              </a:ext>
            </a:extLst>
          </p:cNvPr>
          <p:cNvSpPr txBox="1"/>
          <p:nvPr/>
        </p:nvSpPr>
        <p:spPr>
          <a:xfrm>
            <a:off x="2137919" y="790776"/>
            <a:ext cx="486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Bahnschrift" panose="020B0502040204020203" pitchFamily="34" charset="0"/>
              </a:rPr>
              <a:t>For a magnetron spot with 1 s of accumulation time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8D6426-56F1-44AB-BD53-39E7AD48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16" y="1553370"/>
            <a:ext cx="4415984" cy="22708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37224FA-7D73-4E3E-A83E-36B032DC3B3E}"/>
              </a:ext>
            </a:extLst>
          </p:cNvPr>
          <p:cNvSpPr txBox="1"/>
          <p:nvPr/>
        </p:nvSpPr>
        <p:spPr>
          <a:xfrm>
            <a:off x="823912" y="1610889"/>
            <a:ext cx="1889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Bahnschrift" panose="020B0502040204020203" pitchFamily="34" charset="0"/>
              </a:rPr>
              <a:t>Correction: -70.65V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0AE9DD-3CE1-4FDE-8D33-16F139595F05}"/>
              </a:ext>
            </a:extLst>
          </p:cNvPr>
          <p:cNvSpPr txBox="1"/>
          <p:nvPr/>
        </p:nvSpPr>
        <p:spPr>
          <a:xfrm>
            <a:off x="5308044" y="1610889"/>
            <a:ext cx="1889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Bahnschrift" panose="020B0502040204020203" pitchFamily="34" charset="0"/>
              </a:rPr>
              <a:t>Correction: -70.70V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44BB4A-E2B9-4C4D-A24A-E4A46B7D140F}"/>
              </a:ext>
            </a:extLst>
          </p:cNvPr>
          <p:cNvSpPr txBox="1"/>
          <p:nvPr/>
        </p:nvSpPr>
        <p:spPr>
          <a:xfrm>
            <a:off x="1852731" y="4083614"/>
            <a:ext cx="5438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Bahnschrift" panose="020B0502040204020203" pitchFamily="34" charset="0"/>
              </a:rPr>
              <a:t>Increase of 3.5 in global dispersion for a 0.05 V difference </a:t>
            </a:r>
          </a:p>
        </p:txBody>
      </p:sp>
    </p:spTree>
    <p:extLst>
      <p:ext uri="{BB962C8B-B14F-4D97-AF65-F5344CB8AC3E}">
        <p14:creationId xmlns:p14="http://schemas.microsoft.com/office/powerpoint/2010/main" val="91221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21" grpId="0"/>
      <p:bldP spid="21" grpId="1"/>
      <p:bldP spid="29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02A6-9A2F-458B-A2F5-2AE2A3B82F95}"/>
              </a:ext>
            </a:extLst>
          </p:cNvPr>
          <p:cNvSpPr>
            <a:spLocks noGrp="1"/>
          </p:cNvSpPr>
          <p:nvPr>
            <p:ph type="title" idx="107"/>
          </p:nvPr>
        </p:nvSpPr>
        <p:spPr/>
        <p:txBody>
          <a:bodyPr/>
          <a:lstStyle/>
          <a:p>
            <a:r>
              <a:rPr lang="en-US" sz="2800" dirty="0"/>
              <a:t>Optimization of correction potential</a:t>
            </a:r>
            <a:endParaRPr lang="en-GB" sz="2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4332EB2-140D-4B1F-A573-AA52CE42E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35" y="610920"/>
            <a:ext cx="6357130" cy="426630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1124DC-E08D-4FCE-BAA6-4DEA25E9A70F}"/>
              </a:ext>
            </a:extLst>
          </p:cNvPr>
          <p:cNvCxnSpPr>
            <a:cxnSpLocks/>
          </p:cNvCxnSpPr>
          <p:nvPr/>
        </p:nvCxnSpPr>
        <p:spPr>
          <a:xfrm>
            <a:off x="4396740" y="765810"/>
            <a:ext cx="0" cy="3636000"/>
          </a:xfrm>
          <a:prstGeom prst="line">
            <a:avLst/>
          </a:prstGeom>
          <a:ln w="38100">
            <a:solidFill>
              <a:srgbClr val="009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11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3943</TotalTime>
  <Words>1607</Words>
  <Application>Microsoft Office PowerPoint</Application>
  <PresentationFormat>On-screen Show (16:9)</PresentationFormat>
  <Paragraphs>300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-apple-system</vt:lpstr>
      <vt:lpstr>Arial</vt:lpstr>
      <vt:lpstr>Bahnschrift</vt:lpstr>
      <vt:lpstr>Calibri</vt:lpstr>
      <vt:lpstr>Cambria Math</vt:lpstr>
      <vt:lpstr>CMU Sans Serif</vt:lpstr>
      <vt:lpstr>Noto Sans</vt:lpstr>
      <vt:lpstr>Nourd-Regular</vt:lpstr>
      <vt:lpstr>Open Sauce</vt:lpstr>
      <vt:lpstr>Open Sauce Light</vt:lpstr>
      <vt:lpstr>Roboto</vt:lpstr>
      <vt:lpstr>Symbol</vt:lpstr>
      <vt:lpstr>Wingdings</vt:lpstr>
      <vt:lpstr>Office Theme</vt:lpstr>
      <vt:lpstr>PIPERADE status 2026</vt:lpstr>
      <vt:lpstr>PIPERADE </vt:lpstr>
      <vt:lpstr>Mass measurement techniques </vt:lpstr>
      <vt:lpstr>Main issue reported in ISOL2025</vt:lpstr>
      <vt:lpstr>Issues with long trapping times</vt:lpstr>
      <vt:lpstr>Last mass measurement performed </vt:lpstr>
      <vt:lpstr>Last mass measurement performed </vt:lpstr>
      <vt:lpstr>Optimization of correction potential</vt:lpstr>
      <vt:lpstr>Optimization of correction potential</vt:lpstr>
      <vt:lpstr>PowerPoint Presentation</vt:lpstr>
      <vt:lpstr>Study of the electric field drift</vt:lpstr>
      <vt:lpstr>Study of magnetic field drift</vt:lpstr>
      <vt:lpstr>Conclusion</vt:lpstr>
      <vt:lpstr>Thank You</vt:lpstr>
      <vt:lpstr>Annexe</vt:lpstr>
      <vt:lpstr>Interest of mass measurement</vt:lpstr>
      <vt:lpstr>Ion motions in a Penning trap </vt:lpstr>
      <vt:lpstr>Beam purification with PIPERADE</vt:lpstr>
      <vt:lpstr>MCP delay line HEX80</vt:lpstr>
      <vt:lpstr>Principle of delay line</vt:lpstr>
      <vt:lpstr>ToF-ICR mass measurements</vt:lpstr>
      <vt:lpstr>PI-ICR technique </vt:lpstr>
      <vt:lpstr>PI-ICR (Phase-Imaging Ion-Cyclotron-Resonance)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PIPERADE Setup Template</dc:title>
  <dc:subject>PptxGenJS Presentation</dc:subject>
  <dc:creator>PIPERADE Team</dc:creator>
  <cp:lastModifiedBy>gauthier guignard</cp:lastModifiedBy>
  <cp:revision>151</cp:revision>
  <dcterms:created xsi:type="dcterms:W3CDTF">2026-02-04T14:45:30Z</dcterms:created>
  <dcterms:modified xsi:type="dcterms:W3CDTF">2026-03-16T13:46:46Z</dcterms:modified>
</cp:coreProperties>
</file>