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256" r:id="rId2"/>
    <p:sldId id="346" r:id="rId3"/>
    <p:sldId id="365" r:id="rId4"/>
    <p:sldId id="364" r:id="rId5"/>
    <p:sldId id="363" r:id="rId6"/>
    <p:sldId id="362" r:id="rId7"/>
    <p:sldId id="361" r:id="rId8"/>
    <p:sldId id="302" r:id="rId9"/>
    <p:sldId id="284" r:id="rId10"/>
    <p:sldId id="286" r:id="rId11"/>
    <p:sldId id="285" r:id="rId12"/>
    <p:sldId id="323" r:id="rId13"/>
    <p:sldId id="340" r:id="rId14"/>
    <p:sldId id="343" r:id="rId15"/>
    <p:sldId id="342" r:id="rId16"/>
    <p:sldId id="341" r:id="rId17"/>
    <p:sldId id="371" r:id="rId18"/>
    <p:sldId id="368" r:id="rId19"/>
    <p:sldId id="370" r:id="rId20"/>
    <p:sldId id="369" r:id="rId21"/>
    <p:sldId id="301" r:id="rId22"/>
    <p:sldId id="28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a:srgbClr val="D2EEF9"/>
    <a:srgbClr val="00B0F0"/>
    <a:srgbClr val="FF7F7F"/>
    <a:srgbClr val="7F7FFF"/>
    <a:srgbClr val="F0F0F0"/>
    <a:srgbClr val="00B04F"/>
    <a:srgbClr val="C749A3"/>
    <a:srgbClr val="261F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75665" autoAdjust="0"/>
  </p:normalViewPr>
  <p:slideViewPr>
    <p:cSldViewPr snapToGrid="0">
      <p:cViewPr varScale="1">
        <p:scale>
          <a:sx n="80" d="100"/>
          <a:sy n="80" d="100"/>
        </p:scale>
        <p:origin x="159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dor Stefan" userId="8a5cfa33bf62a3ff" providerId="LiveId" clId="{E37B4191-54A8-4195-9959-E6BA4BF8E335}"/>
    <pc:docChg chg="undo redo custSel addSld delSld modSld sldOrd">
      <pc:chgData name="Tudor Stefan" userId="8a5cfa33bf62a3ff" providerId="LiveId" clId="{E37B4191-54A8-4195-9959-E6BA4BF8E335}" dt="2026-01-25T22:02:39.275" v="7848" actId="20577"/>
      <pc:docMkLst>
        <pc:docMk/>
      </pc:docMkLst>
      <pc:sldChg chg="modSp">
        <pc:chgData name="Tudor Stefan" userId="8a5cfa33bf62a3ff" providerId="LiveId" clId="{E37B4191-54A8-4195-9959-E6BA4BF8E335}" dt="2026-01-25T17:22:44.071" v="26" actId="6549"/>
        <pc:sldMkLst>
          <pc:docMk/>
          <pc:sldMk cId="2008616865" sldId="256"/>
        </pc:sldMkLst>
        <pc:spChg chg="mod">
          <ac:chgData name="Tudor Stefan" userId="8a5cfa33bf62a3ff" providerId="LiveId" clId="{E37B4191-54A8-4195-9959-E6BA4BF8E335}" dt="2026-01-25T17:22:44.071" v="26" actId="6549"/>
          <ac:spMkLst>
            <pc:docMk/>
            <pc:sldMk cId="2008616865" sldId="256"/>
            <ac:spMk id="11" creationId="{00000000-0000-0000-0000-000000000000}"/>
          </ac:spMkLst>
        </pc:spChg>
      </pc:sldChg>
      <pc:sldChg chg="addSp delSp modSp del ord">
        <pc:chgData name="Tudor Stefan" userId="8a5cfa33bf62a3ff" providerId="LiveId" clId="{E37B4191-54A8-4195-9959-E6BA4BF8E335}" dt="2026-01-25T18:56:52.529" v="847" actId="47"/>
        <pc:sldMkLst>
          <pc:docMk/>
          <pc:sldMk cId="248087017" sldId="260"/>
        </pc:sldMkLst>
        <pc:spChg chg="del">
          <ac:chgData name="Tudor Stefan" userId="8a5cfa33bf62a3ff" providerId="LiveId" clId="{E37B4191-54A8-4195-9959-E6BA4BF8E335}" dt="2026-01-25T17:25:21.223" v="54" actId="478"/>
          <ac:spMkLst>
            <pc:docMk/>
            <pc:sldMk cId="248087017" sldId="260"/>
            <ac:spMk id="3" creationId="{00000000-0000-0000-0000-000000000000}"/>
          </ac:spMkLst>
        </pc:spChg>
        <pc:spChg chg="del mod">
          <ac:chgData name="Tudor Stefan" userId="8a5cfa33bf62a3ff" providerId="LiveId" clId="{E37B4191-54A8-4195-9959-E6BA4BF8E335}" dt="2026-01-25T17:29:43.801" v="136" actId="478"/>
          <ac:spMkLst>
            <pc:docMk/>
            <pc:sldMk cId="248087017" sldId="260"/>
            <ac:spMk id="9" creationId="{00000000-0000-0000-0000-000000000000}"/>
          </ac:spMkLst>
        </pc:spChg>
        <pc:spChg chg="del">
          <ac:chgData name="Tudor Stefan" userId="8a5cfa33bf62a3ff" providerId="LiveId" clId="{E37B4191-54A8-4195-9959-E6BA4BF8E335}" dt="2026-01-25T17:25:36.218" v="58" actId="478"/>
          <ac:spMkLst>
            <pc:docMk/>
            <pc:sldMk cId="248087017" sldId="260"/>
            <ac:spMk id="20" creationId="{00000000-0000-0000-0000-000000000000}"/>
          </ac:spMkLst>
        </pc:spChg>
        <pc:spChg chg="del">
          <ac:chgData name="Tudor Stefan" userId="8a5cfa33bf62a3ff" providerId="LiveId" clId="{E37B4191-54A8-4195-9959-E6BA4BF8E335}" dt="2026-01-25T17:36:49.257" v="694" actId="478"/>
          <ac:spMkLst>
            <pc:docMk/>
            <pc:sldMk cId="248087017" sldId="260"/>
            <ac:spMk id="27" creationId="{2DDFB953-D3D8-4CC9-A43A-FCB377FC50A9}"/>
          </ac:spMkLst>
        </pc:spChg>
        <pc:spChg chg="mod">
          <ac:chgData name="Tudor Stefan" userId="8a5cfa33bf62a3ff" providerId="LiveId" clId="{E37B4191-54A8-4195-9959-E6BA4BF8E335}" dt="2026-01-25T17:32:30.986" v="407" actId="1035"/>
          <ac:spMkLst>
            <pc:docMk/>
            <pc:sldMk cId="248087017" sldId="260"/>
            <ac:spMk id="28" creationId="{51858C6E-8475-4276-AE1D-878C29963453}"/>
          </ac:spMkLst>
        </pc:spChg>
        <pc:spChg chg="mod">
          <ac:chgData name="Tudor Stefan" userId="8a5cfa33bf62a3ff" providerId="LiveId" clId="{E37B4191-54A8-4195-9959-E6BA4BF8E335}" dt="2026-01-25T17:40:01.312" v="815" actId="1036"/>
          <ac:spMkLst>
            <pc:docMk/>
            <pc:sldMk cId="248087017" sldId="260"/>
            <ac:spMk id="29" creationId="{F635A77A-51C6-495A-B7DC-2E31A800D7C2}"/>
          </ac:spMkLst>
        </pc:spChg>
        <pc:spChg chg="del">
          <ac:chgData name="Tudor Stefan" userId="8a5cfa33bf62a3ff" providerId="LiveId" clId="{E37B4191-54A8-4195-9959-E6BA4BF8E335}" dt="2026-01-25T17:25:19.200" v="53" actId="478"/>
          <ac:spMkLst>
            <pc:docMk/>
            <pc:sldMk cId="248087017" sldId="260"/>
            <ac:spMk id="30" creationId="{00000000-0000-0000-0000-000000000000}"/>
          </ac:spMkLst>
        </pc:spChg>
        <pc:spChg chg="mod">
          <ac:chgData name="Tudor Stefan" userId="8a5cfa33bf62a3ff" providerId="LiveId" clId="{E37B4191-54A8-4195-9959-E6BA4BF8E335}" dt="2026-01-25T17:40:25.435" v="833" actId="1035"/>
          <ac:spMkLst>
            <pc:docMk/>
            <pc:sldMk cId="248087017" sldId="260"/>
            <ac:spMk id="31" creationId="{E1BD14F8-7F2F-43F0-98D7-585992E2D3D0}"/>
          </ac:spMkLst>
        </pc:spChg>
        <pc:spChg chg="del mod">
          <ac:chgData name="Tudor Stefan" userId="8a5cfa33bf62a3ff" providerId="LiveId" clId="{E37B4191-54A8-4195-9959-E6BA4BF8E335}" dt="2026-01-25T17:25:25.938" v="56" actId="478"/>
          <ac:spMkLst>
            <pc:docMk/>
            <pc:sldMk cId="248087017" sldId="260"/>
            <ac:spMk id="32" creationId="{00000000-0000-0000-0000-000000000000}"/>
          </ac:spMkLst>
        </pc:spChg>
        <pc:spChg chg="mod">
          <ac:chgData name="Tudor Stefan" userId="8a5cfa33bf62a3ff" providerId="LiveId" clId="{E37B4191-54A8-4195-9959-E6BA4BF8E335}" dt="2026-01-25T17:38:22.955" v="765" actId="1076"/>
          <ac:spMkLst>
            <pc:docMk/>
            <pc:sldMk cId="248087017" sldId="260"/>
            <ac:spMk id="38" creationId="{9FA6B4BD-81D7-4143-9B36-821378C4EF13}"/>
          </ac:spMkLst>
        </pc:spChg>
        <pc:grpChg chg="add mod">
          <ac:chgData name="Tudor Stefan" userId="8a5cfa33bf62a3ff" providerId="LiveId" clId="{E37B4191-54A8-4195-9959-E6BA4BF8E335}" dt="2026-01-25T17:36:41.192" v="693" actId="164"/>
          <ac:grpSpMkLst>
            <pc:docMk/>
            <pc:sldMk cId="248087017" sldId="260"/>
            <ac:grpSpMk id="14" creationId="{67DC20AE-AF4F-4F40-88ED-3BA33FE9C2ED}"/>
          </ac:grpSpMkLst>
        </pc:grpChg>
        <pc:grpChg chg="add mod">
          <ac:chgData name="Tudor Stefan" userId="8a5cfa33bf62a3ff" providerId="LiveId" clId="{E37B4191-54A8-4195-9959-E6BA4BF8E335}" dt="2026-01-25T17:38:42.353" v="766" actId="1076"/>
          <ac:grpSpMkLst>
            <pc:docMk/>
            <pc:sldMk cId="248087017" sldId="260"/>
            <ac:grpSpMk id="69" creationId="{AD9E6F65-EEBE-463F-B155-5BC1D8A2CBC5}"/>
          </ac:grpSpMkLst>
        </pc:grpChg>
        <pc:picChg chg="del">
          <ac:chgData name="Tudor Stefan" userId="8a5cfa33bf62a3ff" providerId="LiveId" clId="{E37B4191-54A8-4195-9959-E6BA4BF8E335}" dt="2026-01-25T17:29:48.639" v="138" actId="478"/>
          <ac:picMkLst>
            <pc:docMk/>
            <pc:sldMk cId="248087017" sldId="260"/>
            <ac:picMk id="4" creationId="{00000000-0000-0000-0000-000000000000}"/>
          </ac:picMkLst>
        </pc:picChg>
        <pc:picChg chg="add del mod">
          <ac:chgData name="Tudor Stefan" userId="8a5cfa33bf62a3ff" providerId="LiveId" clId="{E37B4191-54A8-4195-9959-E6BA4BF8E335}" dt="2026-01-25T17:29:06.130" v="64" actId="478"/>
          <ac:picMkLst>
            <pc:docMk/>
            <pc:sldMk cId="248087017" sldId="260"/>
            <ac:picMk id="13" creationId="{639A73F7-60F2-45CA-834C-31523A0C8DF0}"/>
          </ac:picMkLst>
        </pc:picChg>
        <pc:picChg chg="del">
          <ac:chgData name="Tudor Stefan" userId="8a5cfa33bf62a3ff" providerId="LiveId" clId="{E37B4191-54A8-4195-9959-E6BA4BF8E335}" dt="2026-01-25T17:27:49.932" v="61" actId="478"/>
          <ac:picMkLst>
            <pc:docMk/>
            <pc:sldMk cId="248087017" sldId="260"/>
            <ac:picMk id="19" creationId="{00000000-0000-0000-0000-000000000000}"/>
          </ac:picMkLst>
        </pc:picChg>
        <pc:cxnChg chg="del">
          <ac:chgData name="Tudor Stefan" userId="8a5cfa33bf62a3ff" providerId="LiveId" clId="{E37B4191-54A8-4195-9959-E6BA4BF8E335}" dt="2026-01-25T17:29:45.575" v="137" actId="478"/>
          <ac:cxnSpMkLst>
            <pc:docMk/>
            <pc:sldMk cId="248087017" sldId="260"/>
            <ac:cxnSpMk id="7" creationId="{00000000-0000-0000-0000-000000000000}"/>
          </ac:cxnSpMkLst>
        </pc:cxnChg>
        <pc:cxnChg chg="mod">
          <ac:chgData name="Tudor Stefan" userId="8a5cfa33bf62a3ff" providerId="LiveId" clId="{E37B4191-54A8-4195-9959-E6BA4BF8E335}" dt="2026-01-25T17:38:04.460" v="757" actId="1076"/>
          <ac:cxnSpMkLst>
            <pc:docMk/>
            <pc:sldMk cId="248087017" sldId="260"/>
            <ac:cxnSpMk id="18" creationId="{85A43E88-9623-468E-86A9-285AC0CA4791}"/>
          </ac:cxnSpMkLst>
        </pc:cxnChg>
        <pc:cxnChg chg="mod">
          <ac:chgData name="Tudor Stefan" userId="8a5cfa33bf62a3ff" providerId="LiveId" clId="{E37B4191-54A8-4195-9959-E6BA4BF8E335}" dt="2026-01-25T17:40:31.548" v="834" actId="14100"/>
          <ac:cxnSpMkLst>
            <pc:docMk/>
            <pc:sldMk cId="248087017" sldId="260"/>
            <ac:cxnSpMk id="21" creationId="{97DCB063-99CF-4FFC-B9B1-74F5FFFF7F56}"/>
          </ac:cxnSpMkLst>
        </pc:cxnChg>
        <pc:cxnChg chg="mod">
          <ac:chgData name="Tudor Stefan" userId="8a5cfa33bf62a3ff" providerId="LiveId" clId="{E37B4191-54A8-4195-9959-E6BA4BF8E335}" dt="2026-01-25T17:40:09.261" v="817" actId="14100"/>
          <ac:cxnSpMkLst>
            <pc:docMk/>
            <pc:sldMk cId="248087017" sldId="260"/>
            <ac:cxnSpMk id="22" creationId="{9E82624C-7A39-4513-8EC9-2879CE1E942F}"/>
          </ac:cxnSpMkLst>
        </pc:cxnChg>
        <pc:cxnChg chg="mod">
          <ac:chgData name="Tudor Stefan" userId="8a5cfa33bf62a3ff" providerId="LiveId" clId="{E37B4191-54A8-4195-9959-E6BA4BF8E335}" dt="2026-01-25T17:32:44.180" v="433" actId="14100"/>
          <ac:cxnSpMkLst>
            <pc:docMk/>
            <pc:sldMk cId="248087017" sldId="260"/>
            <ac:cxnSpMk id="23" creationId="{957E323A-3761-4C50-A5E6-455D784149B0}"/>
          </ac:cxnSpMkLst>
        </pc:cxnChg>
        <pc:cxnChg chg="del mod">
          <ac:chgData name="Tudor Stefan" userId="8a5cfa33bf62a3ff" providerId="LiveId" clId="{E37B4191-54A8-4195-9959-E6BA4BF8E335}" dt="2026-01-25T17:25:27.866" v="57" actId="478"/>
          <ac:cxnSpMkLst>
            <pc:docMk/>
            <pc:sldMk cId="248087017" sldId="260"/>
            <ac:cxnSpMk id="24" creationId="{00000000-0000-0000-0000-000000000000}"/>
          </ac:cxnSpMkLst>
        </pc:cxnChg>
        <pc:cxnChg chg="del mod">
          <ac:chgData name="Tudor Stefan" userId="8a5cfa33bf62a3ff" providerId="LiveId" clId="{E37B4191-54A8-4195-9959-E6BA4BF8E335}" dt="2026-01-25T17:25:04.822" v="52" actId="478"/>
          <ac:cxnSpMkLst>
            <pc:docMk/>
            <pc:sldMk cId="248087017" sldId="260"/>
            <ac:cxnSpMk id="33" creationId="{00000000-0000-0000-0000-000000000000}"/>
          </ac:cxnSpMkLst>
        </pc:cxnChg>
        <pc:cxnChg chg="del">
          <ac:chgData name="Tudor Stefan" userId="8a5cfa33bf62a3ff" providerId="LiveId" clId="{E37B4191-54A8-4195-9959-E6BA4BF8E335}" dt="2026-01-25T17:30:23.604" v="193" actId="478"/>
          <ac:cxnSpMkLst>
            <pc:docMk/>
            <pc:sldMk cId="248087017" sldId="260"/>
            <ac:cxnSpMk id="34" creationId="{14F97DDF-C712-4758-A33B-B74ED21E2358}"/>
          </ac:cxnSpMkLst>
        </pc:cxnChg>
        <pc:cxnChg chg="mod">
          <ac:chgData name="Tudor Stefan" userId="8a5cfa33bf62a3ff" providerId="LiveId" clId="{E37B4191-54A8-4195-9959-E6BA4BF8E335}" dt="2026-01-25T17:34:47.894" v="468" actId="692"/>
          <ac:cxnSpMkLst>
            <pc:docMk/>
            <pc:sldMk cId="248087017" sldId="260"/>
            <ac:cxnSpMk id="39" creationId="{3239D622-422B-4972-9569-F4ED91F7FDFF}"/>
          </ac:cxnSpMkLst>
        </pc:cxnChg>
        <pc:cxnChg chg="mod">
          <ac:chgData name="Tudor Stefan" userId="8a5cfa33bf62a3ff" providerId="LiveId" clId="{E37B4191-54A8-4195-9959-E6BA4BF8E335}" dt="2026-01-25T17:37:59.348" v="756" actId="1037"/>
          <ac:cxnSpMkLst>
            <pc:docMk/>
            <pc:sldMk cId="248087017" sldId="260"/>
            <ac:cxnSpMk id="45" creationId="{40CC9C20-D866-4FF4-B31C-4CD777AB961C}"/>
          </ac:cxnSpMkLst>
        </pc:cxnChg>
        <pc:cxnChg chg="mod">
          <ac:chgData name="Tudor Stefan" userId="8a5cfa33bf62a3ff" providerId="LiveId" clId="{E37B4191-54A8-4195-9959-E6BA4BF8E335}" dt="2026-01-25T17:39:28.335" v="802" actId="1037"/>
          <ac:cxnSpMkLst>
            <pc:docMk/>
            <pc:sldMk cId="248087017" sldId="260"/>
            <ac:cxnSpMk id="54" creationId="{5EFC46A6-740B-4135-9248-C2C06A4000EC}"/>
          </ac:cxnSpMkLst>
        </pc:cxnChg>
        <pc:cxnChg chg="add mod">
          <ac:chgData name="Tudor Stefan" userId="8a5cfa33bf62a3ff" providerId="LiveId" clId="{E37B4191-54A8-4195-9959-E6BA4BF8E335}" dt="2026-01-25T17:36:41.192" v="693" actId="164"/>
          <ac:cxnSpMkLst>
            <pc:docMk/>
            <pc:sldMk cId="248087017" sldId="260"/>
            <ac:cxnSpMk id="56" creationId="{887C0977-B10F-40E4-B252-92CE96D04126}"/>
          </ac:cxnSpMkLst>
        </pc:cxnChg>
        <pc:cxnChg chg="add del">
          <ac:chgData name="Tudor Stefan" userId="8a5cfa33bf62a3ff" providerId="LiveId" clId="{E37B4191-54A8-4195-9959-E6BA4BF8E335}" dt="2026-01-25T17:30:59.890" v="266" actId="478"/>
          <ac:cxnSpMkLst>
            <pc:docMk/>
            <pc:sldMk cId="248087017" sldId="260"/>
            <ac:cxnSpMk id="57" creationId="{78032D8C-C54C-40AA-8799-E6BD38DA6579}"/>
          </ac:cxnSpMkLst>
        </pc:cxnChg>
        <pc:cxnChg chg="add mod">
          <ac:chgData name="Tudor Stefan" userId="8a5cfa33bf62a3ff" providerId="LiveId" clId="{E37B4191-54A8-4195-9959-E6BA4BF8E335}" dt="2026-01-25T17:36:41.192" v="693" actId="164"/>
          <ac:cxnSpMkLst>
            <pc:docMk/>
            <pc:sldMk cId="248087017" sldId="260"/>
            <ac:cxnSpMk id="58" creationId="{736408CC-8B47-42B9-875A-B711267BF536}"/>
          </ac:cxnSpMkLst>
        </pc:cxnChg>
        <pc:cxnChg chg="add mod">
          <ac:chgData name="Tudor Stefan" userId="8a5cfa33bf62a3ff" providerId="LiveId" clId="{E37B4191-54A8-4195-9959-E6BA4BF8E335}" dt="2026-01-25T17:36:41.192" v="693" actId="164"/>
          <ac:cxnSpMkLst>
            <pc:docMk/>
            <pc:sldMk cId="248087017" sldId="260"/>
            <ac:cxnSpMk id="61" creationId="{18C65434-DF06-435F-8D46-5F70F4C3C0D6}"/>
          </ac:cxnSpMkLst>
        </pc:cxnChg>
        <pc:cxnChg chg="add mod">
          <ac:chgData name="Tudor Stefan" userId="8a5cfa33bf62a3ff" providerId="LiveId" clId="{E37B4191-54A8-4195-9959-E6BA4BF8E335}" dt="2026-01-25T17:36:41.192" v="693" actId="164"/>
          <ac:cxnSpMkLst>
            <pc:docMk/>
            <pc:sldMk cId="248087017" sldId="260"/>
            <ac:cxnSpMk id="62" creationId="{B56AD89D-C9FB-49B1-B597-79C7479D5257}"/>
          </ac:cxnSpMkLst>
        </pc:cxnChg>
        <pc:cxnChg chg="add mod">
          <ac:chgData name="Tudor Stefan" userId="8a5cfa33bf62a3ff" providerId="LiveId" clId="{E37B4191-54A8-4195-9959-E6BA4BF8E335}" dt="2026-01-25T17:38:12.311" v="762" actId="14100"/>
          <ac:cxnSpMkLst>
            <pc:docMk/>
            <pc:sldMk cId="248087017" sldId="260"/>
            <ac:cxnSpMk id="63" creationId="{C6C6F499-1C64-4A96-92A9-08BEF7518D8B}"/>
          </ac:cxnSpMkLst>
        </pc:cxnChg>
        <pc:cxnChg chg="add mod">
          <ac:chgData name="Tudor Stefan" userId="8a5cfa33bf62a3ff" providerId="LiveId" clId="{E37B4191-54A8-4195-9959-E6BA4BF8E335}" dt="2026-01-25T17:36:41.192" v="693" actId="164"/>
          <ac:cxnSpMkLst>
            <pc:docMk/>
            <pc:sldMk cId="248087017" sldId="260"/>
            <ac:cxnSpMk id="64" creationId="{1FA9C71B-6CAE-4705-9B72-7AB02FB87C97}"/>
          </ac:cxnSpMkLst>
        </pc:cxnChg>
        <pc:cxnChg chg="add mod">
          <ac:chgData name="Tudor Stefan" userId="8a5cfa33bf62a3ff" providerId="LiveId" clId="{E37B4191-54A8-4195-9959-E6BA4BF8E335}" dt="2026-01-25T17:36:41.192" v="693" actId="164"/>
          <ac:cxnSpMkLst>
            <pc:docMk/>
            <pc:sldMk cId="248087017" sldId="260"/>
            <ac:cxnSpMk id="65" creationId="{E53D979F-F1CE-425A-BBF5-6FC111B382B0}"/>
          </ac:cxnSpMkLst>
        </pc:cxnChg>
        <pc:cxnChg chg="add mod">
          <ac:chgData name="Tudor Stefan" userId="8a5cfa33bf62a3ff" providerId="LiveId" clId="{E37B4191-54A8-4195-9959-E6BA4BF8E335}" dt="2026-01-25T17:36:41.192" v="693" actId="164"/>
          <ac:cxnSpMkLst>
            <pc:docMk/>
            <pc:sldMk cId="248087017" sldId="260"/>
            <ac:cxnSpMk id="66" creationId="{9588AF01-3EEE-4ACF-9160-1752DCAA15EC}"/>
          </ac:cxnSpMkLst>
        </pc:cxnChg>
        <pc:cxnChg chg="add mod">
          <ac:chgData name="Tudor Stefan" userId="8a5cfa33bf62a3ff" providerId="LiveId" clId="{E37B4191-54A8-4195-9959-E6BA4BF8E335}" dt="2026-01-25T17:36:41.192" v="693" actId="164"/>
          <ac:cxnSpMkLst>
            <pc:docMk/>
            <pc:sldMk cId="248087017" sldId="260"/>
            <ac:cxnSpMk id="67" creationId="{BC66DC5A-35C6-4694-9F71-83F77E16E902}"/>
          </ac:cxnSpMkLst>
        </pc:cxnChg>
        <pc:cxnChg chg="add mod">
          <ac:chgData name="Tudor Stefan" userId="8a5cfa33bf62a3ff" providerId="LiveId" clId="{E37B4191-54A8-4195-9959-E6BA4BF8E335}" dt="2026-01-25T17:36:41.192" v="693" actId="164"/>
          <ac:cxnSpMkLst>
            <pc:docMk/>
            <pc:sldMk cId="248087017" sldId="260"/>
            <ac:cxnSpMk id="68" creationId="{A2E032BB-358B-4B0C-906E-3D68C61F2C58}"/>
          </ac:cxnSpMkLst>
        </pc:cxnChg>
      </pc:sldChg>
      <pc:sldChg chg="addSp modSp del">
        <pc:chgData name="Tudor Stefan" userId="8a5cfa33bf62a3ff" providerId="LiveId" clId="{E37B4191-54A8-4195-9959-E6BA4BF8E335}" dt="2026-01-25T19:45:12.539" v="2667" actId="47"/>
        <pc:sldMkLst>
          <pc:docMk/>
          <pc:sldMk cId="1294792044" sldId="262"/>
        </pc:sldMkLst>
        <pc:spChg chg="mod">
          <ac:chgData name="Tudor Stefan" userId="8a5cfa33bf62a3ff" providerId="LiveId" clId="{E37B4191-54A8-4195-9959-E6BA4BF8E335}" dt="2026-01-25T19:17:00.421" v="1207" actId="164"/>
          <ac:spMkLst>
            <pc:docMk/>
            <pc:sldMk cId="1294792044" sldId="262"/>
            <ac:spMk id="38" creationId="{62713EF2-6030-4176-A887-8A979CF63A16}"/>
          </ac:spMkLst>
        </pc:spChg>
        <pc:spChg chg="add mod">
          <ac:chgData name="Tudor Stefan" userId="8a5cfa33bf62a3ff" providerId="LiveId" clId="{E37B4191-54A8-4195-9959-E6BA4BF8E335}" dt="2026-01-25T19:17:42.661" v="1212" actId="571"/>
          <ac:spMkLst>
            <pc:docMk/>
            <pc:sldMk cId="1294792044" sldId="262"/>
            <ac:spMk id="42" creationId="{5220E0BC-A217-45B3-BA99-6652BFECA624}"/>
          </ac:spMkLst>
        </pc:spChg>
        <pc:grpChg chg="mod">
          <ac:chgData name="Tudor Stefan" userId="8a5cfa33bf62a3ff" providerId="LiveId" clId="{E37B4191-54A8-4195-9959-E6BA4BF8E335}" dt="2026-01-25T19:17:00.421" v="1207" actId="164"/>
          <ac:grpSpMkLst>
            <pc:docMk/>
            <pc:sldMk cId="1294792044" sldId="262"/>
            <ac:grpSpMk id="2" creationId="{DB432AA7-3342-49C5-B133-B2D2F476FD47}"/>
          </ac:grpSpMkLst>
        </pc:grpChg>
        <pc:grpChg chg="add mod">
          <ac:chgData name="Tudor Stefan" userId="8a5cfa33bf62a3ff" providerId="LiveId" clId="{E37B4191-54A8-4195-9959-E6BA4BF8E335}" dt="2026-01-25T19:17:00.421" v="1207" actId="164"/>
          <ac:grpSpMkLst>
            <pc:docMk/>
            <pc:sldMk cId="1294792044" sldId="262"/>
            <ac:grpSpMk id="5" creationId="{EAFEAC77-737F-444D-8DBB-0A8167C3AF51}"/>
          </ac:grpSpMkLst>
        </pc:grpChg>
        <pc:cxnChg chg="mod">
          <ac:chgData name="Tudor Stefan" userId="8a5cfa33bf62a3ff" providerId="LiveId" clId="{E37B4191-54A8-4195-9959-E6BA4BF8E335}" dt="2026-01-25T19:17:00.421" v="1207" actId="164"/>
          <ac:cxnSpMkLst>
            <pc:docMk/>
            <pc:sldMk cId="1294792044" sldId="262"/>
            <ac:cxnSpMk id="37" creationId="{45627AD7-88ED-4FD7-A16D-ADC0FDFF318A}"/>
          </ac:cxnSpMkLst>
        </pc:cxnChg>
      </pc:sldChg>
      <pc:sldChg chg="del">
        <pc:chgData name="Tudor Stefan" userId="8a5cfa33bf62a3ff" providerId="LiveId" clId="{E37B4191-54A8-4195-9959-E6BA4BF8E335}" dt="2026-01-25T21:46:44.956" v="6893" actId="47"/>
        <pc:sldMkLst>
          <pc:docMk/>
          <pc:sldMk cId="3669291016" sldId="263"/>
        </pc:sldMkLst>
      </pc:sldChg>
      <pc:sldChg chg="del">
        <pc:chgData name="Tudor Stefan" userId="8a5cfa33bf62a3ff" providerId="LiveId" clId="{E37B4191-54A8-4195-9959-E6BA4BF8E335}" dt="2026-01-25T21:46:44.956" v="6893" actId="47"/>
        <pc:sldMkLst>
          <pc:docMk/>
          <pc:sldMk cId="207086873" sldId="264"/>
        </pc:sldMkLst>
      </pc:sldChg>
      <pc:sldChg chg="del">
        <pc:chgData name="Tudor Stefan" userId="8a5cfa33bf62a3ff" providerId="LiveId" clId="{E37B4191-54A8-4195-9959-E6BA4BF8E335}" dt="2026-01-25T21:46:44.956" v="6893" actId="47"/>
        <pc:sldMkLst>
          <pc:docMk/>
          <pc:sldMk cId="3698956908" sldId="265"/>
        </pc:sldMkLst>
      </pc:sldChg>
      <pc:sldChg chg="del">
        <pc:chgData name="Tudor Stefan" userId="8a5cfa33bf62a3ff" providerId="LiveId" clId="{E37B4191-54A8-4195-9959-E6BA4BF8E335}" dt="2026-01-25T17:23:19.773" v="27" actId="47"/>
        <pc:sldMkLst>
          <pc:docMk/>
          <pc:sldMk cId="2403940974" sldId="267"/>
        </pc:sldMkLst>
      </pc:sldChg>
      <pc:sldChg chg="del">
        <pc:chgData name="Tudor Stefan" userId="8a5cfa33bf62a3ff" providerId="LiveId" clId="{E37B4191-54A8-4195-9959-E6BA4BF8E335}" dt="2026-01-25T21:46:44.956" v="6893" actId="47"/>
        <pc:sldMkLst>
          <pc:docMk/>
          <pc:sldMk cId="1642902526" sldId="268"/>
        </pc:sldMkLst>
      </pc:sldChg>
      <pc:sldChg chg="add del">
        <pc:chgData name="Tudor Stefan" userId="8a5cfa33bf62a3ff" providerId="LiveId" clId="{E37B4191-54A8-4195-9959-E6BA4BF8E335}" dt="2026-01-25T19:45:12.539" v="2667" actId="47"/>
        <pc:sldMkLst>
          <pc:docMk/>
          <pc:sldMk cId="3314281638" sldId="269"/>
        </pc:sldMkLst>
      </pc:sldChg>
      <pc:sldChg chg="addSp delSp modSp add">
        <pc:chgData name="Tudor Stefan" userId="8a5cfa33bf62a3ff" providerId="LiveId" clId="{E37B4191-54A8-4195-9959-E6BA4BF8E335}" dt="2026-01-25T19:12:15.629" v="1177" actId="20577"/>
        <pc:sldMkLst>
          <pc:docMk/>
          <pc:sldMk cId="2440519239" sldId="270"/>
        </pc:sldMkLst>
        <pc:spChg chg="add mod">
          <ac:chgData name="Tudor Stefan" userId="8a5cfa33bf62a3ff" providerId="LiveId" clId="{E37B4191-54A8-4195-9959-E6BA4BF8E335}" dt="2026-01-25T19:06:28.721" v="1110" actId="1036"/>
          <ac:spMkLst>
            <pc:docMk/>
            <pc:sldMk cId="2440519239" sldId="270"/>
            <ac:spMk id="8" creationId="{1F958D48-8B72-4A14-A370-CA3B2E1E7749}"/>
          </ac:spMkLst>
        </pc:spChg>
        <pc:spChg chg="mod">
          <ac:chgData name="Tudor Stefan" userId="8a5cfa33bf62a3ff" providerId="LiveId" clId="{E37B4191-54A8-4195-9959-E6BA4BF8E335}" dt="2026-01-25T19:12:15.629" v="1177" actId="20577"/>
          <ac:spMkLst>
            <pc:docMk/>
            <pc:sldMk cId="2440519239" sldId="270"/>
            <ac:spMk id="9" creationId="{00000000-0000-0000-0000-000000000000}"/>
          </ac:spMkLst>
        </pc:spChg>
        <pc:spChg chg="add mod">
          <ac:chgData name="Tudor Stefan" userId="8a5cfa33bf62a3ff" providerId="LiveId" clId="{E37B4191-54A8-4195-9959-E6BA4BF8E335}" dt="2026-01-25T19:06:28.721" v="1110" actId="1036"/>
          <ac:spMkLst>
            <pc:docMk/>
            <pc:sldMk cId="2440519239" sldId="270"/>
            <ac:spMk id="10" creationId="{CC2552D2-68C6-432E-8AF1-27B7B7582D20}"/>
          </ac:spMkLst>
        </pc:spChg>
        <pc:spChg chg="add mod">
          <ac:chgData name="Tudor Stefan" userId="8a5cfa33bf62a3ff" providerId="LiveId" clId="{E37B4191-54A8-4195-9959-E6BA4BF8E335}" dt="2026-01-25T19:06:28.721" v="1110" actId="1036"/>
          <ac:spMkLst>
            <pc:docMk/>
            <pc:sldMk cId="2440519239" sldId="270"/>
            <ac:spMk id="11" creationId="{96144D2E-01B6-432B-A2B9-47D18E1C0DAB}"/>
          </ac:spMkLst>
        </pc:spChg>
        <pc:spChg chg="add mod">
          <ac:chgData name="Tudor Stefan" userId="8a5cfa33bf62a3ff" providerId="LiveId" clId="{E37B4191-54A8-4195-9959-E6BA4BF8E335}" dt="2026-01-25T19:06:28.721" v="1110" actId="1036"/>
          <ac:spMkLst>
            <pc:docMk/>
            <pc:sldMk cId="2440519239" sldId="270"/>
            <ac:spMk id="12" creationId="{BC563F00-022F-4BF1-91D2-512B2E90507C}"/>
          </ac:spMkLst>
        </pc:spChg>
        <pc:spChg chg="add del mod">
          <ac:chgData name="Tudor Stefan" userId="8a5cfa33bf62a3ff" providerId="LiveId" clId="{E37B4191-54A8-4195-9959-E6BA4BF8E335}" dt="2026-01-25T19:06:28.721" v="1110" actId="1036"/>
          <ac:spMkLst>
            <pc:docMk/>
            <pc:sldMk cId="2440519239" sldId="270"/>
            <ac:spMk id="15" creationId="{9C23BAFB-9FB6-44F2-9326-2067A8339E75}"/>
          </ac:spMkLst>
        </pc:spChg>
        <pc:picChg chg="add del mod">
          <ac:chgData name="Tudor Stefan" userId="8a5cfa33bf62a3ff" providerId="LiveId" clId="{E37B4191-54A8-4195-9959-E6BA4BF8E335}" dt="2026-01-25T18:57:58.229" v="850" actId="478"/>
          <ac:picMkLst>
            <pc:docMk/>
            <pc:sldMk cId="2440519239" sldId="270"/>
            <ac:picMk id="3" creationId="{E27DDC4C-A0AB-49D0-8781-9CC49CAB1011}"/>
          </ac:picMkLst>
        </pc:picChg>
        <pc:picChg chg="mod modCrop">
          <ac:chgData name="Tudor Stefan" userId="8a5cfa33bf62a3ff" providerId="LiveId" clId="{E37B4191-54A8-4195-9959-E6BA4BF8E335}" dt="2026-01-25T19:06:28.721" v="1110" actId="1036"/>
          <ac:picMkLst>
            <pc:docMk/>
            <pc:sldMk cId="2440519239" sldId="270"/>
            <ac:picMk id="19" creationId="{00000000-0000-0000-0000-000000000000}"/>
          </ac:picMkLst>
        </pc:picChg>
        <pc:cxnChg chg="add mod">
          <ac:chgData name="Tudor Stefan" userId="8a5cfa33bf62a3ff" providerId="LiveId" clId="{E37B4191-54A8-4195-9959-E6BA4BF8E335}" dt="2026-01-25T19:06:28.721" v="1110" actId="1036"/>
          <ac:cxnSpMkLst>
            <pc:docMk/>
            <pc:sldMk cId="2440519239" sldId="270"/>
            <ac:cxnSpMk id="13" creationId="{A475A13D-B9CC-4990-89DB-72A88884DE87}"/>
          </ac:cxnSpMkLst>
        </pc:cxnChg>
      </pc:sldChg>
      <pc:sldChg chg="addSp delSp modSp add">
        <pc:chgData name="Tudor Stefan" userId="8a5cfa33bf62a3ff" providerId="LiveId" clId="{E37B4191-54A8-4195-9959-E6BA4BF8E335}" dt="2026-01-25T19:33:19.842" v="2099" actId="1076"/>
        <pc:sldMkLst>
          <pc:docMk/>
          <pc:sldMk cId="2619347189" sldId="271"/>
        </pc:sldMkLst>
        <pc:spChg chg="add mod">
          <ac:chgData name="Tudor Stefan" userId="8a5cfa33bf62a3ff" providerId="LiveId" clId="{E37B4191-54A8-4195-9959-E6BA4BF8E335}" dt="2026-01-25T19:08:54.755" v="1125" actId="164"/>
          <ac:spMkLst>
            <pc:docMk/>
            <pc:sldMk cId="2619347189" sldId="271"/>
            <ac:spMk id="2" creationId="{3A6DDD57-ACCD-4E6E-A41B-95288A3044A6}"/>
          </ac:spMkLst>
        </pc:spChg>
        <pc:spChg chg="mod">
          <ac:chgData name="Tudor Stefan" userId="8a5cfa33bf62a3ff" providerId="LiveId" clId="{E37B4191-54A8-4195-9959-E6BA4BF8E335}" dt="2026-01-25T19:12:33.772" v="1202" actId="6549"/>
          <ac:spMkLst>
            <pc:docMk/>
            <pc:sldMk cId="2619347189" sldId="271"/>
            <ac:spMk id="9" creationId="{00000000-0000-0000-0000-000000000000}"/>
          </ac:spMkLst>
        </pc:spChg>
        <pc:spChg chg="add">
          <ac:chgData name="Tudor Stefan" userId="8a5cfa33bf62a3ff" providerId="LiveId" clId="{E37B4191-54A8-4195-9959-E6BA4BF8E335}" dt="2026-01-25T19:13:45.557" v="1203"/>
          <ac:spMkLst>
            <pc:docMk/>
            <pc:sldMk cId="2619347189" sldId="271"/>
            <ac:spMk id="12" creationId="{5BA086A6-3BB1-FF6F-88E9-8E10C98BF371}"/>
          </ac:spMkLst>
        </pc:spChg>
        <pc:spChg chg="add">
          <ac:chgData name="Tudor Stefan" userId="8a5cfa33bf62a3ff" providerId="LiveId" clId="{E37B4191-54A8-4195-9959-E6BA4BF8E335}" dt="2026-01-25T19:13:45.557" v="1203"/>
          <ac:spMkLst>
            <pc:docMk/>
            <pc:sldMk cId="2619347189" sldId="271"/>
            <ac:spMk id="14" creationId="{EECD39EE-8B12-F657-8D76-EAEF4EA24698}"/>
          </ac:spMkLst>
        </pc:spChg>
        <pc:spChg chg="add">
          <ac:chgData name="Tudor Stefan" userId="8a5cfa33bf62a3ff" providerId="LiveId" clId="{E37B4191-54A8-4195-9959-E6BA4BF8E335}" dt="2026-01-25T19:13:45.557" v="1203"/>
          <ac:spMkLst>
            <pc:docMk/>
            <pc:sldMk cId="2619347189" sldId="271"/>
            <ac:spMk id="15" creationId="{76A9F28B-E003-C25A-DB29-0259BBEB4998}"/>
          </ac:spMkLst>
        </pc:spChg>
        <pc:spChg chg="add">
          <ac:chgData name="Tudor Stefan" userId="8a5cfa33bf62a3ff" providerId="LiveId" clId="{E37B4191-54A8-4195-9959-E6BA4BF8E335}" dt="2026-01-25T19:13:45.557" v="1203"/>
          <ac:spMkLst>
            <pc:docMk/>
            <pc:sldMk cId="2619347189" sldId="271"/>
            <ac:spMk id="16" creationId="{79020499-4481-CAAB-EE0D-93347B0A5AB4}"/>
          </ac:spMkLst>
        </pc:spChg>
        <pc:spChg chg="add">
          <ac:chgData name="Tudor Stefan" userId="8a5cfa33bf62a3ff" providerId="LiveId" clId="{E37B4191-54A8-4195-9959-E6BA4BF8E335}" dt="2026-01-25T19:13:45.557" v="1203"/>
          <ac:spMkLst>
            <pc:docMk/>
            <pc:sldMk cId="2619347189" sldId="271"/>
            <ac:spMk id="17" creationId="{D042424E-14F3-AA48-8B1D-64645647E9AD}"/>
          </ac:spMkLst>
        </pc:spChg>
        <pc:spChg chg="add mod">
          <ac:chgData name="Tudor Stefan" userId="8a5cfa33bf62a3ff" providerId="LiveId" clId="{E37B4191-54A8-4195-9959-E6BA4BF8E335}" dt="2026-01-25T19:33:19.842" v="2099" actId="1076"/>
          <ac:spMkLst>
            <pc:docMk/>
            <pc:sldMk cId="2619347189" sldId="271"/>
            <ac:spMk id="37" creationId="{FB0F1F43-8801-4015-9977-1B5C106E1237}"/>
          </ac:spMkLst>
        </pc:spChg>
        <pc:grpChg chg="add mod">
          <ac:chgData name="Tudor Stefan" userId="8a5cfa33bf62a3ff" providerId="LiveId" clId="{E37B4191-54A8-4195-9959-E6BA4BF8E335}" dt="2026-01-25T19:09:15.297" v="1131" actId="1076"/>
          <ac:grpSpMkLst>
            <pc:docMk/>
            <pc:sldMk cId="2619347189" sldId="271"/>
            <ac:grpSpMk id="5" creationId="{FD11F515-B79F-463D-BCCB-4720FB8B59EF}"/>
          </ac:grpSpMkLst>
        </pc:grpChg>
        <pc:grpChg chg="add mod">
          <ac:chgData name="Tudor Stefan" userId="8a5cfa33bf62a3ff" providerId="LiveId" clId="{E37B4191-54A8-4195-9959-E6BA4BF8E335}" dt="2026-01-25T19:14:00.886" v="1206"/>
          <ac:grpSpMkLst>
            <pc:docMk/>
            <pc:sldMk cId="2619347189" sldId="271"/>
            <ac:grpSpMk id="10" creationId="{77902298-0B91-EAA2-592E-1BC3383AF0CF}"/>
          </ac:grpSpMkLst>
        </pc:grpChg>
        <pc:grpChg chg="add mod">
          <ac:chgData name="Tudor Stefan" userId="8a5cfa33bf62a3ff" providerId="LiveId" clId="{E37B4191-54A8-4195-9959-E6BA4BF8E335}" dt="2026-01-25T19:14:00.886" v="1206"/>
          <ac:grpSpMkLst>
            <pc:docMk/>
            <pc:sldMk cId="2619347189" sldId="271"/>
            <ac:grpSpMk id="11" creationId="{4691522D-307E-389A-EBF3-EE60C73C924C}"/>
          </ac:grpSpMkLst>
        </pc:grpChg>
        <pc:grpChg chg="add del mod">
          <ac:chgData name="Tudor Stefan" userId="8a5cfa33bf62a3ff" providerId="LiveId" clId="{E37B4191-54A8-4195-9959-E6BA4BF8E335}" dt="2026-01-25T19:17:37.990" v="1211"/>
          <ac:grpSpMkLst>
            <pc:docMk/>
            <pc:sldMk cId="2619347189" sldId="271"/>
            <ac:grpSpMk id="18" creationId="{EC608523-0D42-4B12-AB41-B2B6B9F71B40}"/>
          </ac:grpSpMkLst>
        </pc:grpChg>
        <pc:picChg chg="mod">
          <ac:chgData name="Tudor Stefan" userId="8a5cfa33bf62a3ff" providerId="LiveId" clId="{E37B4191-54A8-4195-9959-E6BA4BF8E335}" dt="2026-01-25T19:09:18.496" v="1132" actId="1076"/>
          <ac:picMkLst>
            <pc:docMk/>
            <pc:sldMk cId="2619347189" sldId="271"/>
            <ac:picMk id="3" creationId="{E27DDC4C-A0AB-49D0-8781-9CC49CAB1011}"/>
          </ac:picMkLst>
        </pc:picChg>
        <pc:picChg chg="add">
          <ac:chgData name="Tudor Stefan" userId="8a5cfa33bf62a3ff" providerId="LiveId" clId="{E37B4191-54A8-4195-9959-E6BA4BF8E335}" dt="2026-01-25T19:13:45.557" v="1203"/>
          <ac:picMkLst>
            <pc:docMk/>
            <pc:sldMk cId="2619347189" sldId="271"/>
            <ac:picMk id="13" creationId="{F4CBFEC5-C167-C8F8-09B8-4DDF91437871}"/>
          </ac:picMkLst>
        </pc:picChg>
        <pc:picChg chg="mod modCrop">
          <ac:chgData name="Tudor Stefan" userId="8a5cfa33bf62a3ff" providerId="LiveId" clId="{E37B4191-54A8-4195-9959-E6BA4BF8E335}" dt="2026-01-25T19:08:54.755" v="1125" actId="164"/>
          <ac:picMkLst>
            <pc:docMk/>
            <pc:sldMk cId="2619347189" sldId="271"/>
            <ac:picMk id="19" creationId="{00000000-0000-0000-0000-000000000000}"/>
          </ac:picMkLst>
        </pc:picChg>
      </pc:sldChg>
      <pc:sldChg chg="addSp delSp modSp add del">
        <pc:chgData name="Tudor Stefan" userId="8a5cfa33bf62a3ff" providerId="LiveId" clId="{E37B4191-54A8-4195-9959-E6BA4BF8E335}" dt="2026-01-25T19:32:39.325" v="2095" actId="47"/>
        <pc:sldMkLst>
          <pc:docMk/>
          <pc:sldMk cId="2738320261" sldId="272"/>
        </pc:sldMkLst>
        <pc:spChg chg="mod">
          <ac:chgData name="Tudor Stefan" userId="8a5cfa33bf62a3ff" providerId="LiveId" clId="{E37B4191-54A8-4195-9959-E6BA4BF8E335}" dt="2026-01-25T19:25:32.139" v="1551" actId="6549"/>
          <ac:spMkLst>
            <pc:docMk/>
            <pc:sldMk cId="2738320261" sldId="272"/>
            <ac:spMk id="37" creationId="{FB0F1F43-8801-4015-9977-1B5C106E1237}"/>
          </ac:spMkLst>
        </pc:spChg>
        <pc:grpChg chg="add mod">
          <ac:chgData name="Tudor Stefan" userId="8a5cfa33bf62a3ff" providerId="LiveId" clId="{E37B4191-54A8-4195-9959-E6BA4BF8E335}" dt="2026-01-25T19:24:47.809" v="1496" actId="1076"/>
          <ac:grpSpMkLst>
            <pc:docMk/>
            <pc:sldMk cId="2738320261" sldId="272"/>
            <ac:grpSpMk id="10" creationId="{37755CF4-FA38-43B4-BF76-4CD208EC0E33}"/>
          </ac:grpSpMkLst>
        </pc:grpChg>
        <pc:picChg chg="del">
          <ac:chgData name="Tudor Stefan" userId="8a5cfa33bf62a3ff" providerId="LiveId" clId="{E37B4191-54A8-4195-9959-E6BA4BF8E335}" dt="2026-01-25T19:22:59.123" v="1408" actId="478"/>
          <ac:picMkLst>
            <pc:docMk/>
            <pc:sldMk cId="2738320261" sldId="272"/>
            <ac:picMk id="3" creationId="{E27DDC4C-A0AB-49D0-8781-9CC49CAB1011}"/>
          </ac:picMkLst>
        </pc:picChg>
      </pc:sldChg>
      <pc:sldChg chg="addSp delSp modSp add">
        <pc:chgData name="Tudor Stefan" userId="8a5cfa33bf62a3ff" providerId="LiveId" clId="{E37B4191-54A8-4195-9959-E6BA4BF8E335}" dt="2026-01-25T22:00:55.563" v="7838" actId="20577"/>
        <pc:sldMkLst>
          <pc:docMk/>
          <pc:sldMk cId="2752317306" sldId="276"/>
        </pc:sldMkLst>
        <pc:spChg chg="mod">
          <ac:chgData name="Tudor Stefan" userId="8a5cfa33bf62a3ff" providerId="LiveId" clId="{E37B4191-54A8-4195-9959-E6BA4BF8E335}" dt="2026-01-25T19:37:49.149" v="2309"/>
          <ac:spMkLst>
            <pc:docMk/>
            <pc:sldMk cId="2752317306" sldId="276"/>
            <ac:spMk id="9" creationId="{00000000-0000-0000-0000-000000000000}"/>
          </ac:spMkLst>
        </pc:spChg>
        <pc:spChg chg="add mod">
          <ac:chgData name="Tudor Stefan" userId="8a5cfa33bf62a3ff" providerId="LiveId" clId="{E37B4191-54A8-4195-9959-E6BA4BF8E335}" dt="2026-01-25T19:41:43.397" v="2492" actId="164"/>
          <ac:spMkLst>
            <pc:docMk/>
            <pc:sldMk cId="2752317306" sldId="276"/>
            <ac:spMk id="19" creationId="{570D30A9-C2C4-4AB4-B4B4-0FBC7910FFD4}"/>
          </ac:spMkLst>
        </pc:spChg>
        <pc:spChg chg="add mod">
          <ac:chgData name="Tudor Stefan" userId="8a5cfa33bf62a3ff" providerId="LiveId" clId="{E37B4191-54A8-4195-9959-E6BA4BF8E335}" dt="2026-01-25T19:41:43.397" v="2492" actId="164"/>
          <ac:spMkLst>
            <pc:docMk/>
            <pc:sldMk cId="2752317306" sldId="276"/>
            <ac:spMk id="24" creationId="{BBB5E52C-A83F-428A-A723-2EFD4E9CDCA4}"/>
          </ac:spMkLst>
        </pc:spChg>
        <pc:spChg chg="add mod">
          <ac:chgData name="Tudor Stefan" userId="8a5cfa33bf62a3ff" providerId="LiveId" clId="{E37B4191-54A8-4195-9959-E6BA4BF8E335}" dt="2026-01-25T19:41:43.397" v="2492" actId="164"/>
          <ac:spMkLst>
            <pc:docMk/>
            <pc:sldMk cId="2752317306" sldId="276"/>
            <ac:spMk id="33" creationId="{E1FBC52C-A691-408E-B299-DD29038EA9AB}"/>
          </ac:spMkLst>
        </pc:spChg>
        <pc:spChg chg="add mod">
          <ac:chgData name="Tudor Stefan" userId="8a5cfa33bf62a3ff" providerId="LiveId" clId="{E37B4191-54A8-4195-9959-E6BA4BF8E335}" dt="2026-01-25T19:41:43.397" v="2492" actId="164"/>
          <ac:spMkLst>
            <pc:docMk/>
            <pc:sldMk cId="2752317306" sldId="276"/>
            <ac:spMk id="34" creationId="{5AD77198-20EF-443C-83F5-5F9F3ACC8F74}"/>
          </ac:spMkLst>
        </pc:spChg>
        <pc:spChg chg="del">
          <ac:chgData name="Tudor Stefan" userId="8a5cfa33bf62a3ff" providerId="LiveId" clId="{E37B4191-54A8-4195-9959-E6BA4BF8E335}" dt="2026-01-25T19:36:30.586" v="2278" actId="478"/>
          <ac:spMkLst>
            <pc:docMk/>
            <pc:sldMk cId="2752317306" sldId="276"/>
            <ac:spMk id="39" creationId="{E671B691-DE56-029D-0EFF-AB00B7564992}"/>
          </ac:spMkLst>
        </pc:spChg>
        <pc:spChg chg="del mod topLvl">
          <ac:chgData name="Tudor Stefan" userId="8a5cfa33bf62a3ff" providerId="LiveId" clId="{E37B4191-54A8-4195-9959-E6BA4BF8E335}" dt="2026-01-25T19:36:35.098" v="2280" actId="478"/>
          <ac:spMkLst>
            <pc:docMk/>
            <pc:sldMk cId="2752317306" sldId="276"/>
            <ac:spMk id="40" creationId="{DFC0F63B-EBA6-F27B-4A65-80BD88100846}"/>
          </ac:spMkLst>
        </pc:spChg>
        <pc:spChg chg="add mod">
          <ac:chgData name="Tudor Stefan" userId="8a5cfa33bf62a3ff" providerId="LiveId" clId="{E37B4191-54A8-4195-9959-E6BA4BF8E335}" dt="2026-01-25T22:00:55.563" v="7838" actId="20577"/>
          <ac:spMkLst>
            <pc:docMk/>
            <pc:sldMk cId="2752317306" sldId="276"/>
            <ac:spMk id="43" creationId="{FF385C62-2504-499B-AB4B-FE174D61E9FA}"/>
          </ac:spMkLst>
        </pc:spChg>
        <pc:spChg chg="mod">
          <ac:chgData name="Tudor Stefan" userId="8a5cfa33bf62a3ff" providerId="LiveId" clId="{E37B4191-54A8-4195-9959-E6BA4BF8E335}" dt="2026-01-25T19:36:40.034" v="2281" actId="1076"/>
          <ac:spMkLst>
            <pc:docMk/>
            <pc:sldMk cId="2752317306" sldId="276"/>
            <ac:spMk id="50" creationId="{EECD39EE-8B12-F657-8D76-EAEF4EA24698}"/>
          </ac:spMkLst>
        </pc:spChg>
        <pc:spChg chg="mod">
          <ac:chgData name="Tudor Stefan" userId="8a5cfa33bf62a3ff" providerId="LiveId" clId="{E37B4191-54A8-4195-9959-E6BA4BF8E335}" dt="2026-01-25T19:42:54.731" v="2569" actId="1076"/>
          <ac:spMkLst>
            <pc:docMk/>
            <pc:sldMk cId="2752317306" sldId="276"/>
            <ac:spMk id="58" creationId="{00000000-0000-0000-0000-000000000000}"/>
          </ac:spMkLst>
        </pc:spChg>
        <pc:spChg chg="del mod">
          <ac:chgData name="Tudor Stefan" userId="8a5cfa33bf62a3ff" providerId="LiveId" clId="{E37B4191-54A8-4195-9959-E6BA4BF8E335}" dt="2026-01-25T19:42:58.358" v="2570" actId="478"/>
          <ac:spMkLst>
            <pc:docMk/>
            <pc:sldMk cId="2752317306" sldId="276"/>
            <ac:spMk id="59" creationId="{00000000-0000-0000-0000-000000000000}"/>
          </ac:spMkLst>
        </pc:spChg>
        <pc:grpChg chg="add mod">
          <ac:chgData name="Tudor Stefan" userId="8a5cfa33bf62a3ff" providerId="LiveId" clId="{E37B4191-54A8-4195-9959-E6BA4BF8E335}" dt="2026-01-25T19:42:00.393" v="2497" actId="164"/>
          <ac:grpSpMkLst>
            <pc:docMk/>
            <pc:sldMk cId="2752317306" sldId="276"/>
            <ac:grpSpMk id="21" creationId="{E8EF9B33-DE7C-41C7-99BB-97095F93EE15}"/>
          </ac:grpSpMkLst>
        </pc:grpChg>
        <pc:grpChg chg="add mod">
          <ac:chgData name="Tudor Stefan" userId="8a5cfa33bf62a3ff" providerId="LiveId" clId="{E37B4191-54A8-4195-9959-E6BA4BF8E335}" dt="2026-01-25T19:43:06.671" v="2573" actId="1076"/>
          <ac:grpSpMkLst>
            <pc:docMk/>
            <pc:sldMk cId="2752317306" sldId="276"/>
            <ac:grpSpMk id="22" creationId="{665000F8-FC97-4AD6-95E8-7FAFBED494A3}"/>
          </ac:grpSpMkLst>
        </pc:grpChg>
        <pc:grpChg chg="mod">
          <ac:chgData name="Tudor Stefan" userId="8a5cfa33bf62a3ff" providerId="LiveId" clId="{E37B4191-54A8-4195-9959-E6BA4BF8E335}" dt="2026-01-25T19:43:58.273" v="2666" actId="1036"/>
          <ac:grpSpMkLst>
            <pc:docMk/>
            <pc:sldMk cId="2752317306" sldId="276"/>
            <ac:grpSpMk id="36" creationId="{77902298-0B91-EAA2-592E-1BC3383AF0CF}"/>
          </ac:grpSpMkLst>
        </pc:grpChg>
        <pc:grpChg chg="del">
          <ac:chgData name="Tudor Stefan" userId="8a5cfa33bf62a3ff" providerId="LiveId" clId="{E37B4191-54A8-4195-9959-E6BA4BF8E335}" dt="2026-01-25T19:36:35.098" v="2280" actId="478"/>
          <ac:grpSpMkLst>
            <pc:docMk/>
            <pc:sldMk cId="2752317306" sldId="276"/>
            <ac:grpSpMk id="37" creationId="{CF544212-832A-48AE-44A7-7B2E65685554}"/>
          </ac:grpSpMkLst>
        </pc:grpChg>
        <pc:picChg chg="mod topLvl">
          <ac:chgData name="Tudor Stefan" userId="8a5cfa33bf62a3ff" providerId="LiveId" clId="{E37B4191-54A8-4195-9959-E6BA4BF8E335}" dt="2026-01-25T19:42:00.393" v="2497" actId="164"/>
          <ac:picMkLst>
            <pc:docMk/>
            <pc:sldMk cId="2752317306" sldId="276"/>
            <ac:picMk id="38" creationId="{DEAF791D-DA18-078C-5D97-7F75FFBAB2E2}"/>
          </ac:picMkLst>
        </pc:picChg>
        <pc:cxnChg chg="add mod">
          <ac:chgData name="Tudor Stefan" userId="8a5cfa33bf62a3ff" providerId="LiveId" clId="{E37B4191-54A8-4195-9959-E6BA4BF8E335}" dt="2026-01-25T19:41:43.397" v="2492" actId="164"/>
          <ac:cxnSpMkLst>
            <pc:docMk/>
            <pc:sldMk cId="2752317306" sldId="276"/>
            <ac:cxnSpMk id="20" creationId="{BF896564-0543-46B7-9C82-331DDD37A2E1}"/>
          </ac:cxnSpMkLst>
        </pc:cxnChg>
        <pc:cxnChg chg="add mod">
          <ac:chgData name="Tudor Stefan" userId="8a5cfa33bf62a3ff" providerId="LiveId" clId="{E37B4191-54A8-4195-9959-E6BA4BF8E335}" dt="2026-01-25T19:41:43.397" v="2492" actId="164"/>
          <ac:cxnSpMkLst>
            <pc:docMk/>
            <pc:sldMk cId="2752317306" sldId="276"/>
            <ac:cxnSpMk id="25" creationId="{3CADBA3C-748E-442D-9962-D1CAE6099DF3}"/>
          </ac:cxnSpMkLst>
        </pc:cxnChg>
        <pc:cxnChg chg="add mod">
          <ac:chgData name="Tudor Stefan" userId="8a5cfa33bf62a3ff" providerId="LiveId" clId="{E37B4191-54A8-4195-9959-E6BA4BF8E335}" dt="2026-01-25T19:41:43.397" v="2492" actId="164"/>
          <ac:cxnSpMkLst>
            <pc:docMk/>
            <pc:sldMk cId="2752317306" sldId="276"/>
            <ac:cxnSpMk id="35" creationId="{749B6132-EBDF-4785-B1C1-DE411C11414C}"/>
          </ac:cxnSpMkLst>
        </pc:cxnChg>
      </pc:sldChg>
      <pc:sldChg chg="addSp delSp modSp add">
        <pc:chgData name="Tudor Stefan" userId="8a5cfa33bf62a3ff" providerId="LiveId" clId="{E37B4191-54A8-4195-9959-E6BA4BF8E335}" dt="2026-01-25T21:59:16.243" v="7664" actId="20577"/>
        <pc:sldMkLst>
          <pc:docMk/>
          <pc:sldMk cId="702194955" sldId="277"/>
        </pc:sldMkLst>
        <pc:spChg chg="mod">
          <ac:chgData name="Tudor Stefan" userId="8a5cfa33bf62a3ff" providerId="LiveId" clId="{E37B4191-54A8-4195-9959-E6BA4BF8E335}" dt="2026-01-25T19:47:42.757" v="2919" actId="20577"/>
          <ac:spMkLst>
            <pc:docMk/>
            <pc:sldMk cId="702194955" sldId="277"/>
            <ac:spMk id="9" creationId="{00000000-0000-0000-0000-000000000000}"/>
          </ac:spMkLst>
        </pc:spChg>
        <pc:spChg chg="add mod">
          <ac:chgData name="Tudor Stefan" userId="8a5cfa33bf62a3ff" providerId="LiveId" clId="{E37B4191-54A8-4195-9959-E6BA4BF8E335}" dt="2026-01-25T19:57:32.372" v="3687" actId="20577"/>
          <ac:spMkLst>
            <pc:docMk/>
            <pc:sldMk cId="702194955" sldId="277"/>
            <ac:spMk id="10" creationId="{54FEDCA8-D70F-49E5-9AA2-6CBC8F264B88}"/>
          </ac:spMkLst>
        </pc:spChg>
        <pc:spChg chg="add mod">
          <ac:chgData name="Tudor Stefan" userId="8a5cfa33bf62a3ff" providerId="LiveId" clId="{E37B4191-54A8-4195-9959-E6BA4BF8E335}" dt="2026-01-25T20:03:07.457" v="3736" actId="164"/>
          <ac:spMkLst>
            <pc:docMk/>
            <pc:sldMk cId="702194955" sldId="277"/>
            <ac:spMk id="21" creationId="{83B16C96-2F73-450C-A911-A2AB675AB463}"/>
          </ac:spMkLst>
        </pc:spChg>
        <pc:spChg chg="add mod">
          <ac:chgData name="Tudor Stefan" userId="8a5cfa33bf62a3ff" providerId="LiveId" clId="{E37B4191-54A8-4195-9959-E6BA4BF8E335}" dt="2026-01-25T21:58:55.062" v="7648" actId="1076"/>
          <ac:spMkLst>
            <pc:docMk/>
            <pc:sldMk cId="702194955" sldId="277"/>
            <ac:spMk id="31" creationId="{80B5D1A7-76CC-48A2-8679-C030D4045CAA}"/>
          </ac:spMkLst>
        </pc:spChg>
        <pc:spChg chg="add del">
          <ac:chgData name="Tudor Stefan" userId="8a5cfa33bf62a3ff" providerId="LiveId" clId="{E37B4191-54A8-4195-9959-E6BA4BF8E335}" dt="2026-01-25T21:58:59.293" v="7650"/>
          <ac:spMkLst>
            <pc:docMk/>
            <pc:sldMk cId="702194955" sldId="277"/>
            <ac:spMk id="32" creationId="{6EA16972-E299-45C4-A712-FF3611A3EBA5}"/>
          </ac:spMkLst>
        </pc:spChg>
        <pc:spChg chg="add mod">
          <ac:chgData name="Tudor Stefan" userId="8a5cfa33bf62a3ff" providerId="LiveId" clId="{E37B4191-54A8-4195-9959-E6BA4BF8E335}" dt="2026-01-25T21:59:16.243" v="7664" actId="20577"/>
          <ac:spMkLst>
            <pc:docMk/>
            <pc:sldMk cId="702194955" sldId="277"/>
            <ac:spMk id="34" creationId="{0B4799E1-603D-44BF-9302-B31B1D36CCA7}"/>
          </ac:spMkLst>
        </pc:spChg>
        <pc:spChg chg="del mod">
          <ac:chgData name="Tudor Stefan" userId="8a5cfa33bf62a3ff" providerId="LiveId" clId="{E37B4191-54A8-4195-9959-E6BA4BF8E335}" dt="2026-01-25T19:48:59.348" v="2922" actId="478"/>
          <ac:spMkLst>
            <pc:docMk/>
            <pc:sldMk cId="702194955" sldId="277"/>
            <ac:spMk id="37" creationId="{FB0F1F43-8801-4015-9977-1B5C106E1237}"/>
          </ac:spMkLst>
        </pc:spChg>
        <pc:grpChg chg="mod">
          <ac:chgData name="Tudor Stefan" userId="8a5cfa33bf62a3ff" providerId="LiveId" clId="{E37B4191-54A8-4195-9959-E6BA4BF8E335}" dt="2026-01-25T19:57:41.459" v="3700" actId="1037"/>
          <ac:grpSpMkLst>
            <pc:docMk/>
            <pc:sldMk cId="702194955" sldId="277"/>
            <ac:grpSpMk id="5" creationId="{FD11F515-B79F-463D-BCCB-4720FB8B59EF}"/>
          </ac:grpSpMkLst>
        </pc:grpChg>
        <pc:grpChg chg="add del mod">
          <ac:chgData name="Tudor Stefan" userId="8a5cfa33bf62a3ff" providerId="LiveId" clId="{E37B4191-54A8-4195-9959-E6BA4BF8E335}" dt="2026-01-25T20:01:54.499" v="3714" actId="478"/>
          <ac:grpSpMkLst>
            <pc:docMk/>
            <pc:sldMk cId="702194955" sldId="277"/>
            <ac:grpSpMk id="11" creationId="{89D48FAA-416E-4D17-A419-2C24DB9822C5}"/>
          </ac:grpSpMkLst>
        </pc:grpChg>
        <pc:grpChg chg="add mod">
          <ac:chgData name="Tudor Stefan" userId="8a5cfa33bf62a3ff" providerId="LiveId" clId="{E37B4191-54A8-4195-9959-E6BA4BF8E335}" dt="2026-01-25T20:04:07.708" v="3851" actId="1038"/>
          <ac:grpSpMkLst>
            <pc:docMk/>
            <pc:sldMk cId="702194955" sldId="277"/>
            <ac:grpSpMk id="20" creationId="{A945E7FC-4406-4485-8BF9-0510EA8C9B43}"/>
          </ac:grpSpMkLst>
        </pc:grpChg>
        <pc:picChg chg="del">
          <ac:chgData name="Tudor Stefan" userId="8a5cfa33bf62a3ff" providerId="LiveId" clId="{E37B4191-54A8-4195-9959-E6BA4BF8E335}" dt="2026-01-25T19:48:56.155" v="2921" actId="478"/>
          <ac:picMkLst>
            <pc:docMk/>
            <pc:sldMk cId="702194955" sldId="277"/>
            <ac:picMk id="3" creationId="{E27DDC4C-A0AB-49D0-8781-9CC49CAB1011}"/>
          </ac:picMkLst>
        </pc:picChg>
        <pc:picChg chg="add mod modCrop">
          <ac:chgData name="Tudor Stefan" userId="8a5cfa33bf62a3ff" providerId="LiveId" clId="{E37B4191-54A8-4195-9959-E6BA4BF8E335}" dt="2026-01-25T20:03:07.457" v="3736" actId="164"/>
          <ac:picMkLst>
            <pc:docMk/>
            <pc:sldMk cId="702194955" sldId="277"/>
            <ac:picMk id="8" creationId="{5DE21D94-4406-4E49-A844-F1615E4DF6AD}"/>
          </ac:picMkLst>
        </pc:picChg>
        <pc:picChg chg="add mod">
          <ac:chgData name="Tudor Stefan" userId="8a5cfa33bf62a3ff" providerId="LiveId" clId="{E37B4191-54A8-4195-9959-E6BA4BF8E335}" dt="2026-01-25T20:06:01.822" v="4047" actId="1038"/>
          <ac:picMkLst>
            <pc:docMk/>
            <pc:sldMk cId="702194955" sldId="277"/>
            <ac:picMk id="23" creationId="{4C357999-8A80-46B6-B4A3-0A2F38B32E49}"/>
          </ac:picMkLst>
        </pc:picChg>
        <pc:picChg chg="add mod modCrop">
          <ac:chgData name="Tudor Stefan" userId="8a5cfa33bf62a3ff" providerId="LiveId" clId="{E37B4191-54A8-4195-9959-E6BA4BF8E335}" dt="2026-01-25T20:05:57.323" v="4033" actId="1076"/>
          <ac:picMkLst>
            <pc:docMk/>
            <pc:sldMk cId="702194955" sldId="277"/>
            <ac:picMk id="24" creationId="{D8C3E65D-4F72-448B-A734-3183BC143358}"/>
          </ac:picMkLst>
        </pc:picChg>
        <pc:picChg chg="add del">
          <ac:chgData name="Tudor Stefan" userId="8a5cfa33bf62a3ff" providerId="LiveId" clId="{E37B4191-54A8-4195-9959-E6BA4BF8E335}" dt="2026-01-25T21:59:06.235" v="7652"/>
          <ac:picMkLst>
            <pc:docMk/>
            <pc:sldMk cId="702194955" sldId="277"/>
            <ac:picMk id="33" creationId="{649BB221-B1AC-4207-855E-2C5F1D0436AD}"/>
          </ac:picMkLst>
        </pc:picChg>
        <pc:cxnChg chg="add mod">
          <ac:chgData name="Tudor Stefan" userId="8a5cfa33bf62a3ff" providerId="LiveId" clId="{E37B4191-54A8-4195-9959-E6BA4BF8E335}" dt="2026-01-25T20:06:28.749" v="4050" actId="197"/>
          <ac:cxnSpMkLst>
            <pc:docMk/>
            <pc:sldMk cId="702194955" sldId="277"/>
            <ac:cxnSpMk id="26" creationId="{E459A9BB-2010-415B-B206-D233CA1AAFAE}"/>
          </ac:cxnSpMkLst>
        </pc:cxnChg>
        <pc:cxnChg chg="add mod">
          <ac:chgData name="Tudor Stefan" userId="8a5cfa33bf62a3ff" providerId="LiveId" clId="{E37B4191-54A8-4195-9959-E6BA4BF8E335}" dt="2026-01-25T20:06:40.577" v="4053" actId="14100"/>
          <ac:cxnSpMkLst>
            <pc:docMk/>
            <pc:sldMk cId="702194955" sldId="277"/>
            <ac:cxnSpMk id="27" creationId="{380A962F-8E1E-427B-9D22-776CB1EE48D9}"/>
          </ac:cxnSpMkLst>
        </pc:cxnChg>
        <pc:cxnChg chg="add mod">
          <ac:chgData name="Tudor Stefan" userId="8a5cfa33bf62a3ff" providerId="LiveId" clId="{E37B4191-54A8-4195-9959-E6BA4BF8E335}" dt="2026-01-25T20:06:52.005" v="4056" actId="14100"/>
          <ac:cxnSpMkLst>
            <pc:docMk/>
            <pc:sldMk cId="702194955" sldId="277"/>
            <ac:cxnSpMk id="29" creationId="{F99EE57B-A503-4058-BDBC-A9E63BA25CBB}"/>
          </ac:cxnSpMkLst>
        </pc:cxnChg>
      </pc:sldChg>
      <pc:sldChg chg="addSp delSp modSp add">
        <pc:chgData name="Tudor Stefan" userId="8a5cfa33bf62a3ff" providerId="LiveId" clId="{E37B4191-54A8-4195-9959-E6BA4BF8E335}" dt="2026-01-25T20:24:55.131" v="5043" actId="1035"/>
        <pc:sldMkLst>
          <pc:docMk/>
          <pc:sldMk cId="1633436202" sldId="278"/>
        </pc:sldMkLst>
        <pc:spChg chg="mod">
          <ac:chgData name="Tudor Stefan" userId="8a5cfa33bf62a3ff" providerId="LiveId" clId="{E37B4191-54A8-4195-9959-E6BA4BF8E335}" dt="2026-01-25T20:07:48.682" v="4108" actId="20577"/>
          <ac:spMkLst>
            <pc:docMk/>
            <pc:sldMk cId="1633436202" sldId="278"/>
            <ac:spMk id="9" creationId="{00000000-0000-0000-0000-000000000000}"/>
          </ac:spMkLst>
        </pc:spChg>
        <pc:spChg chg="mod">
          <ac:chgData name="Tudor Stefan" userId="8a5cfa33bf62a3ff" providerId="LiveId" clId="{E37B4191-54A8-4195-9959-E6BA4BF8E335}" dt="2026-01-25T20:23:13.668" v="5013" actId="1037"/>
          <ac:spMkLst>
            <pc:docMk/>
            <pc:sldMk cId="1633436202" sldId="278"/>
            <ac:spMk id="10" creationId="{54FEDCA8-D70F-49E5-9AA2-6CBC8F264B88}"/>
          </ac:spMkLst>
        </pc:spChg>
        <pc:spChg chg="add mod">
          <ac:chgData name="Tudor Stefan" userId="8a5cfa33bf62a3ff" providerId="LiveId" clId="{E37B4191-54A8-4195-9959-E6BA4BF8E335}" dt="2026-01-25T20:24:55.131" v="5043" actId="1035"/>
          <ac:spMkLst>
            <pc:docMk/>
            <pc:sldMk cId="1633436202" sldId="278"/>
            <ac:spMk id="17" creationId="{5A4AE6AE-973B-497D-95E9-FC97627CAFE6}"/>
          </ac:spMkLst>
        </pc:spChg>
        <pc:grpChg chg="del">
          <ac:chgData name="Tudor Stefan" userId="8a5cfa33bf62a3ff" providerId="LiveId" clId="{E37B4191-54A8-4195-9959-E6BA4BF8E335}" dt="2026-01-25T20:09:19.645" v="4109" actId="478"/>
          <ac:grpSpMkLst>
            <pc:docMk/>
            <pc:sldMk cId="1633436202" sldId="278"/>
            <ac:grpSpMk id="5" creationId="{FD11F515-B79F-463D-BCCB-4720FB8B59EF}"/>
          </ac:grpSpMkLst>
        </pc:grpChg>
        <pc:grpChg chg="mod">
          <ac:chgData name="Tudor Stefan" userId="8a5cfa33bf62a3ff" providerId="LiveId" clId="{E37B4191-54A8-4195-9959-E6BA4BF8E335}" dt="2026-01-25T20:23:00.477" v="5005" actId="1076"/>
          <ac:grpSpMkLst>
            <pc:docMk/>
            <pc:sldMk cId="1633436202" sldId="278"/>
            <ac:grpSpMk id="20" creationId="{A945E7FC-4406-4485-8BF9-0510EA8C9B43}"/>
          </ac:grpSpMkLst>
        </pc:grpChg>
        <pc:picChg chg="add mod">
          <ac:chgData name="Tudor Stefan" userId="8a5cfa33bf62a3ff" providerId="LiveId" clId="{E37B4191-54A8-4195-9959-E6BA4BF8E335}" dt="2026-01-25T20:22:50.831" v="4999" actId="1076"/>
          <ac:picMkLst>
            <pc:docMk/>
            <pc:sldMk cId="1633436202" sldId="278"/>
            <ac:picMk id="6" creationId="{E2BF4F83-9540-49CA-8F65-069DADF48BA2}"/>
          </ac:picMkLst>
        </pc:picChg>
        <pc:picChg chg="del">
          <ac:chgData name="Tudor Stefan" userId="8a5cfa33bf62a3ff" providerId="LiveId" clId="{E37B4191-54A8-4195-9959-E6BA4BF8E335}" dt="2026-01-25T20:09:27.878" v="4113" actId="478"/>
          <ac:picMkLst>
            <pc:docMk/>
            <pc:sldMk cId="1633436202" sldId="278"/>
            <ac:picMk id="23" creationId="{4C357999-8A80-46B6-B4A3-0A2F38B32E49}"/>
          </ac:picMkLst>
        </pc:picChg>
        <pc:picChg chg="del">
          <ac:chgData name="Tudor Stefan" userId="8a5cfa33bf62a3ff" providerId="LiveId" clId="{E37B4191-54A8-4195-9959-E6BA4BF8E335}" dt="2026-01-25T20:09:21.925" v="4110" actId="478"/>
          <ac:picMkLst>
            <pc:docMk/>
            <pc:sldMk cId="1633436202" sldId="278"/>
            <ac:picMk id="24" creationId="{D8C3E65D-4F72-448B-A734-3183BC143358}"/>
          </ac:picMkLst>
        </pc:picChg>
        <pc:cxnChg chg="del mod">
          <ac:chgData name="Tudor Stefan" userId="8a5cfa33bf62a3ff" providerId="LiveId" clId="{E37B4191-54A8-4195-9959-E6BA4BF8E335}" dt="2026-01-25T20:14:11.739" v="4372" actId="478"/>
          <ac:cxnSpMkLst>
            <pc:docMk/>
            <pc:sldMk cId="1633436202" sldId="278"/>
            <ac:cxnSpMk id="26" creationId="{E459A9BB-2010-415B-B206-D233CA1AAFAE}"/>
          </ac:cxnSpMkLst>
        </pc:cxnChg>
        <pc:cxnChg chg="del">
          <ac:chgData name="Tudor Stefan" userId="8a5cfa33bf62a3ff" providerId="LiveId" clId="{E37B4191-54A8-4195-9959-E6BA4BF8E335}" dt="2026-01-25T20:09:26.005" v="4112" actId="478"/>
          <ac:cxnSpMkLst>
            <pc:docMk/>
            <pc:sldMk cId="1633436202" sldId="278"/>
            <ac:cxnSpMk id="27" creationId="{380A962F-8E1E-427B-9D22-776CB1EE48D9}"/>
          </ac:cxnSpMkLst>
        </pc:cxnChg>
        <pc:cxnChg chg="del">
          <ac:chgData name="Tudor Stefan" userId="8a5cfa33bf62a3ff" providerId="LiveId" clId="{E37B4191-54A8-4195-9959-E6BA4BF8E335}" dt="2026-01-25T20:09:23.717" v="4111" actId="478"/>
          <ac:cxnSpMkLst>
            <pc:docMk/>
            <pc:sldMk cId="1633436202" sldId="278"/>
            <ac:cxnSpMk id="29" creationId="{F99EE57B-A503-4058-BDBC-A9E63BA25CBB}"/>
          </ac:cxnSpMkLst>
        </pc:cxnChg>
      </pc:sldChg>
      <pc:sldChg chg="addSp delSp modSp new add del">
        <pc:chgData name="Tudor Stefan" userId="8a5cfa33bf62a3ff" providerId="LiveId" clId="{E37B4191-54A8-4195-9959-E6BA4BF8E335}" dt="2026-01-25T20:01:37.426" v="3713" actId="2696"/>
        <pc:sldMkLst>
          <pc:docMk/>
          <pc:sldMk cId="3412879429" sldId="278"/>
        </pc:sldMkLst>
        <pc:spChg chg="del">
          <ac:chgData name="Tudor Stefan" userId="8a5cfa33bf62a3ff" providerId="LiveId" clId="{E37B4191-54A8-4195-9959-E6BA4BF8E335}" dt="2026-01-25T19:59:17.099" v="3709" actId="478"/>
          <ac:spMkLst>
            <pc:docMk/>
            <pc:sldMk cId="3412879429" sldId="278"/>
            <ac:spMk id="2" creationId="{F7E87ACC-4767-453E-9B5C-57C431A9A58A}"/>
          </ac:spMkLst>
        </pc:spChg>
        <pc:spChg chg="del">
          <ac:chgData name="Tudor Stefan" userId="8a5cfa33bf62a3ff" providerId="LiveId" clId="{E37B4191-54A8-4195-9959-E6BA4BF8E335}" dt="2026-01-25T19:59:14.432" v="3708" actId="478"/>
          <ac:spMkLst>
            <pc:docMk/>
            <pc:sldMk cId="3412879429" sldId="278"/>
            <ac:spMk id="3" creationId="{8827283C-32DD-4B7C-8BA0-24BC78592EC3}"/>
          </ac:spMkLst>
        </pc:spChg>
        <pc:grpChg chg="add del mod">
          <ac:chgData name="Tudor Stefan" userId="8a5cfa33bf62a3ff" providerId="LiveId" clId="{E37B4191-54A8-4195-9959-E6BA4BF8E335}" dt="2026-01-25T20:01:33.196" v="3712" actId="478"/>
          <ac:grpSpMkLst>
            <pc:docMk/>
            <pc:sldMk cId="3412879429" sldId="278"/>
            <ac:grpSpMk id="5" creationId="{C71B2C37-18D8-42C9-89F4-77078D6492FD}"/>
          </ac:grpSpMkLst>
        </pc:grpChg>
      </pc:sldChg>
      <pc:sldChg chg="modSp add del">
        <pc:chgData name="Tudor Stefan" userId="8a5cfa33bf62a3ff" providerId="LiveId" clId="{E37B4191-54A8-4195-9959-E6BA4BF8E335}" dt="2026-01-25T20:24:58.253" v="5044" actId="47"/>
        <pc:sldMkLst>
          <pc:docMk/>
          <pc:sldMk cId="2388040785" sldId="279"/>
        </pc:sldMkLst>
        <pc:spChg chg="mod">
          <ac:chgData name="Tudor Stefan" userId="8a5cfa33bf62a3ff" providerId="LiveId" clId="{E37B4191-54A8-4195-9959-E6BA4BF8E335}" dt="2026-01-25T20:24:14.768" v="5021" actId="20577"/>
          <ac:spMkLst>
            <pc:docMk/>
            <pc:sldMk cId="2388040785" sldId="279"/>
            <ac:spMk id="9" creationId="{00000000-0000-0000-0000-000000000000}"/>
          </ac:spMkLst>
        </pc:spChg>
        <pc:spChg chg="mod">
          <ac:chgData name="Tudor Stefan" userId="8a5cfa33bf62a3ff" providerId="LiveId" clId="{E37B4191-54A8-4195-9959-E6BA4BF8E335}" dt="2026-01-25T20:24:19.185" v="5026" actId="20577"/>
          <ac:spMkLst>
            <pc:docMk/>
            <pc:sldMk cId="2388040785" sldId="279"/>
            <ac:spMk id="10" creationId="{54FEDCA8-D70F-49E5-9AA2-6CBC8F264B88}"/>
          </ac:spMkLst>
        </pc:spChg>
      </pc:sldChg>
      <pc:sldChg chg="addSp delSp modSp add">
        <pc:chgData name="Tudor Stefan" userId="8a5cfa33bf62a3ff" providerId="LiveId" clId="{E37B4191-54A8-4195-9959-E6BA4BF8E335}" dt="2026-01-25T20:59:31.516" v="6064" actId="1037"/>
        <pc:sldMkLst>
          <pc:docMk/>
          <pc:sldMk cId="3443921087" sldId="279"/>
        </pc:sldMkLst>
        <pc:spChg chg="mod">
          <ac:chgData name="Tudor Stefan" userId="8a5cfa33bf62a3ff" providerId="LiveId" clId="{E37B4191-54A8-4195-9959-E6BA4BF8E335}" dt="2026-01-25T20:25:06.974" v="5050" actId="20577"/>
          <ac:spMkLst>
            <pc:docMk/>
            <pc:sldMk cId="3443921087" sldId="279"/>
            <ac:spMk id="9" creationId="{00000000-0000-0000-0000-000000000000}"/>
          </ac:spMkLst>
        </pc:spChg>
        <pc:spChg chg="mod">
          <ac:chgData name="Tudor Stefan" userId="8a5cfa33bf62a3ff" providerId="LiveId" clId="{E37B4191-54A8-4195-9959-E6BA4BF8E335}" dt="2026-01-25T20:45:57.724" v="5592" actId="20577"/>
          <ac:spMkLst>
            <pc:docMk/>
            <pc:sldMk cId="3443921087" sldId="279"/>
            <ac:spMk id="10" creationId="{54FEDCA8-D70F-49E5-9AA2-6CBC8F264B88}"/>
          </ac:spMkLst>
        </pc:spChg>
        <pc:spChg chg="add del mod">
          <ac:chgData name="Tudor Stefan" userId="8a5cfa33bf62a3ff" providerId="LiveId" clId="{E37B4191-54A8-4195-9959-E6BA4BF8E335}" dt="2026-01-25T20:38:26.487" v="5164" actId="478"/>
          <ac:spMkLst>
            <pc:docMk/>
            <pc:sldMk cId="3443921087" sldId="279"/>
            <ac:spMk id="12" creationId="{73A0460D-9267-4C01-8DE7-F33588495D96}"/>
          </ac:spMkLst>
        </pc:spChg>
        <pc:spChg chg="mod">
          <ac:chgData name="Tudor Stefan" userId="8a5cfa33bf62a3ff" providerId="LiveId" clId="{E37B4191-54A8-4195-9959-E6BA4BF8E335}" dt="2026-01-25T20:59:24.074" v="6028" actId="20577"/>
          <ac:spMkLst>
            <pc:docMk/>
            <pc:sldMk cId="3443921087" sldId="279"/>
            <ac:spMk id="17" creationId="{5A4AE6AE-973B-497D-95E9-FC97627CAFE6}"/>
          </ac:spMkLst>
        </pc:spChg>
        <pc:spChg chg="mod">
          <ac:chgData name="Tudor Stefan" userId="8a5cfa33bf62a3ff" providerId="LiveId" clId="{E37B4191-54A8-4195-9959-E6BA4BF8E335}" dt="2026-01-25T20:55:55.083" v="5922" actId="1037"/>
          <ac:spMkLst>
            <pc:docMk/>
            <pc:sldMk cId="3443921087" sldId="279"/>
            <ac:spMk id="19" creationId="{D903CF25-B6D0-4377-ACD2-DA0ACDE718E7}"/>
          </ac:spMkLst>
        </pc:spChg>
        <pc:spChg chg="mod">
          <ac:chgData name="Tudor Stefan" userId="8a5cfa33bf62a3ff" providerId="LiveId" clId="{E37B4191-54A8-4195-9959-E6BA4BF8E335}" dt="2026-01-25T20:55:48.811" v="5916" actId="255"/>
          <ac:spMkLst>
            <pc:docMk/>
            <pc:sldMk cId="3443921087" sldId="279"/>
            <ac:spMk id="22" creationId="{B0C3883A-33A8-419C-B597-F55FD309EBC7}"/>
          </ac:spMkLst>
        </pc:spChg>
        <pc:spChg chg="add mod">
          <ac:chgData name="Tudor Stefan" userId="8a5cfa33bf62a3ff" providerId="LiveId" clId="{E37B4191-54A8-4195-9959-E6BA4BF8E335}" dt="2026-01-25T20:50:16.763" v="5677" actId="164"/>
          <ac:spMkLst>
            <pc:docMk/>
            <pc:sldMk cId="3443921087" sldId="279"/>
            <ac:spMk id="25" creationId="{BFDBAFC6-FFD8-4CE1-8EE4-EDFB68CBB4BF}"/>
          </ac:spMkLst>
        </pc:spChg>
        <pc:spChg chg="add mod">
          <ac:chgData name="Tudor Stefan" userId="8a5cfa33bf62a3ff" providerId="LiveId" clId="{E37B4191-54A8-4195-9959-E6BA4BF8E335}" dt="2026-01-25T20:53:02.692" v="5812" actId="1036"/>
          <ac:spMkLst>
            <pc:docMk/>
            <pc:sldMk cId="3443921087" sldId="279"/>
            <ac:spMk id="27" creationId="{C64C18F1-3FC5-4D0D-AE9B-7E8488701A8D}"/>
          </ac:spMkLst>
        </pc:spChg>
        <pc:spChg chg="add mod ord">
          <ac:chgData name="Tudor Stefan" userId="8a5cfa33bf62a3ff" providerId="LiveId" clId="{E37B4191-54A8-4195-9959-E6BA4BF8E335}" dt="2026-01-25T20:53:08.640" v="5815" actId="14100"/>
          <ac:spMkLst>
            <pc:docMk/>
            <pc:sldMk cId="3443921087" sldId="279"/>
            <ac:spMk id="29" creationId="{D7B0E616-0938-4A86-8DB7-D4A3439A71AC}"/>
          </ac:spMkLst>
        </pc:spChg>
        <pc:spChg chg="add del">
          <ac:chgData name="Tudor Stefan" userId="8a5cfa33bf62a3ff" providerId="LiveId" clId="{E37B4191-54A8-4195-9959-E6BA4BF8E335}" dt="2026-01-25T20:54:43.651" v="5830" actId="478"/>
          <ac:spMkLst>
            <pc:docMk/>
            <pc:sldMk cId="3443921087" sldId="279"/>
            <ac:spMk id="31" creationId="{5F7AF7E2-2E25-4E91-8E47-906CF4F00BEE}"/>
          </ac:spMkLst>
        </pc:spChg>
        <pc:spChg chg="add del">
          <ac:chgData name="Tudor Stefan" userId="8a5cfa33bf62a3ff" providerId="LiveId" clId="{E37B4191-54A8-4195-9959-E6BA4BF8E335}" dt="2026-01-25T20:54:43.651" v="5830" actId="478"/>
          <ac:spMkLst>
            <pc:docMk/>
            <pc:sldMk cId="3443921087" sldId="279"/>
            <ac:spMk id="33" creationId="{986D76FB-B00C-4051-8B56-4DDD4F58DC82}"/>
          </ac:spMkLst>
        </pc:spChg>
        <pc:spChg chg="add del">
          <ac:chgData name="Tudor Stefan" userId="8a5cfa33bf62a3ff" providerId="LiveId" clId="{E37B4191-54A8-4195-9959-E6BA4BF8E335}" dt="2026-01-25T20:54:43.651" v="5830" actId="478"/>
          <ac:spMkLst>
            <pc:docMk/>
            <pc:sldMk cId="3443921087" sldId="279"/>
            <ac:spMk id="35" creationId="{1C8DDAAD-6E82-45D6-8F15-9080049D770A}"/>
          </ac:spMkLst>
        </pc:spChg>
        <pc:spChg chg="mod">
          <ac:chgData name="Tudor Stefan" userId="8a5cfa33bf62a3ff" providerId="LiveId" clId="{E37B4191-54A8-4195-9959-E6BA4BF8E335}" dt="2026-01-25T20:57:21.097" v="5981" actId="1035"/>
          <ac:spMkLst>
            <pc:docMk/>
            <pc:sldMk cId="3443921087" sldId="279"/>
            <ac:spMk id="38" creationId="{B65E30FA-DE10-48DC-8C59-806567F71064}"/>
          </ac:spMkLst>
        </pc:spChg>
        <pc:spChg chg="mod">
          <ac:chgData name="Tudor Stefan" userId="8a5cfa33bf62a3ff" providerId="LiveId" clId="{E37B4191-54A8-4195-9959-E6BA4BF8E335}" dt="2026-01-25T20:57:44.492" v="6007" actId="1035"/>
          <ac:spMkLst>
            <pc:docMk/>
            <pc:sldMk cId="3443921087" sldId="279"/>
            <ac:spMk id="42" creationId="{A2E49F14-F477-418D-A25B-45D4ED94CC55}"/>
          </ac:spMkLst>
        </pc:spChg>
        <pc:grpChg chg="add del mod">
          <ac:chgData name="Tudor Stefan" userId="8a5cfa33bf62a3ff" providerId="LiveId" clId="{E37B4191-54A8-4195-9959-E6BA4BF8E335}" dt="2026-01-25T20:53:22.435" v="5826" actId="21"/>
          <ac:grpSpMkLst>
            <pc:docMk/>
            <pc:sldMk cId="3443921087" sldId="279"/>
            <ac:grpSpMk id="2" creationId="{11599534-7341-45F8-A6D6-1A7FD36E5023}"/>
          </ac:grpSpMkLst>
        </pc:grpChg>
        <pc:grpChg chg="add del mod ord">
          <ac:chgData name="Tudor Stefan" userId="8a5cfa33bf62a3ff" providerId="LiveId" clId="{E37B4191-54A8-4195-9959-E6BA4BF8E335}" dt="2026-01-25T20:59:31.516" v="6064" actId="1037"/>
          <ac:grpSpMkLst>
            <pc:docMk/>
            <pc:sldMk cId="3443921087" sldId="279"/>
            <ac:grpSpMk id="13" creationId="{62DB6A85-73B3-4CA2-9AE0-741610C4A852}"/>
          </ac:grpSpMkLst>
        </pc:grpChg>
        <pc:grpChg chg="del">
          <ac:chgData name="Tudor Stefan" userId="8a5cfa33bf62a3ff" providerId="LiveId" clId="{E37B4191-54A8-4195-9959-E6BA4BF8E335}" dt="2026-01-25T20:37:56.161" v="5160" actId="478"/>
          <ac:grpSpMkLst>
            <pc:docMk/>
            <pc:sldMk cId="3443921087" sldId="279"/>
            <ac:grpSpMk id="20" creationId="{A945E7FC-4406-4485-8BF9-0510EA8C9B43}"/>
          </ac:grpSpMkLst>
        </pc:grpChg>
        <pc:grpChg chg="add mod">
          <ac:chgData name="Tudor Stefan" userId="8a5cfa33bf62a3ff" providerId="LiveId" clId="{E37B4191-54A8-4195-9959-E6BA4BF8E335}" dt="2026-01-25T20:56:10.685" v="5934" actId="1076"/>
          <ac:grpSpMkLst>
            <pc:docMk/>
            <pc:sldMk cId="3443921087" sldId="279"/>
            <ac:grpSpMk id="36" creationId="{BAA3AD93-99E7-49D1-BC79-7EC008B0FC83}"/>
          </ac:grpSpMkLst>
        </pc:grpChg>
        <pc:picChg chg="del">
          <ac:chgData name="Tudor Stefan" userId="8a5cfa33bf62a3ff" providerId="LiveId" clId="{E37B4191-54A8-4195-9959-E6BA4BF8E335}" dt="2026-01-25T20:47:41.885" v="5662" actId="478"/>
          <ac:picMkLst>
            <pc:docMk/>
            <pc:sldMk cId="3443921087" sldId="279"/>
            <ac:picMk id="6" creationId="{E2BF4F83-9540-49CA-8F65-069DADF48BA2}"/>
          </ac:picMkLst>
        </pc:picChg>
        <pc:picChg chg="add del mod">
          <ac:chgData name="Tudor Stefan" userId="8a5cfa33bf62a3ff" providerId="LiveId" clId="{E37B4191-54A8-4195-9959-E6BA4BF8E335}" dt="2026-01-25T20:38:26.487" v="5164" actId="478"/>
          <ac:picMkLst>
            <pc:docMk/>
            <pc:sldMk cId="3443921087" sldId="279"/>
            <ac:picMk id="11" creationId="{5F9BF1DF-633C-4565-98A4-4AEB9DB7AB9E}"/>
          </ac:picMkLst>
        </pc:picChg>
        <pc:picChg chg="add del mod modCrop">
          <ac:chgData name="Tudor Stefan" userId="8a5cfa33bf62a3ff" providerId="LiveId" clId="{E37B4191-54A8-4195-9959-E6BA4BF8E335}" dt="2026-01-25T20:55:14.408" v="5897" actId="478"/>
          <ac:picMkLst>
            <pc:docMk/>
            <pc:sldMk cId="3443921087" sldId="279"/>
            <ac:picMk id="23" creationId="{D93B1CE6-F878-4368-9D76-778189F39F3D}"/>
          </ac:picMkLst>
        </pc:picChg>
        <pc:picChg chg="add mod">
          <ac:chgData name="Tudor Stefan" userId="8a5cfa33bf62a3ff" providerId="LiveId" clId="{E37B4191-54A8-4195-9959-E6BA4BF8E335}" dt="2026-01-25T20:51:11.737" v="5762" actId="1076"/>
          <ac:picMkLst>
            <pc:docMk/>
            <pc:sldMk cId="3443921087" sldId="279"/>
            <ac:picMk id="24" creationId="{13E0FD04-ADF2-4BBB-956D-D057DE201FF5}"/>
          </ac:picMkLst>
        </pc:picChg>
        <pc:picChg chg="add mod">
          <ac:chgData name="Tudor Stefan" userId="8a5cfa33bf62a3ff" providerId="LiveId" clId="{E37B4191-54A8-4195-9959-E6BA4BF8E335}" dt="2026-01-25T20:50:52.486" v="5747" actId="1076"/>
          <ac:picMkLst>
            <pc:docMk/>
            <pc:sldMk cId="3443921087" sldId="279"/>
            <ac:picMk id="26" creationId="{37009675-87B1-400A-BCFE-1D7FDA2391A7}"/>
          </ac:picMkLst>
        </pc:picChg>
        <pc:picChg chg="add mod">
          <ac:chgData name="Tudor Stefan" userId="8a5cfa33bf62a3ff" providerId="LiveId" clId="{E37B4191-54A8-4195-9959-E6BA4BF8E335}" dt="2026-01-25T20:50:16.763" v="5677" actId="164"/>
          <ac:picMkLst>
            <pc:docMk/>
            <pc:sldMk cId="3443921087" sldId="279"/>
            <ac:picMk id="28" creationId="{A69A4079-CA20-4255-B837-A30A7C4CF25A}"/>
          </ac:picMkLst>
        </pc:picChg>
        <pc:picChg chg="add del">
          <ac:chgData name="Tudor Stefan" userId="8a5cfa33bf62a3ff" providerId="LiveId" clId="{E37B4191-54A8-4195-9959-E6BA4BF8E335}" dt="2026-01-25T20:54:43.651" v="5830" actId="478"/>
          <ac:picMkLst>
            <pc:docMk/>
            <pc:sldMk cId="3443921087" sldId="279"/>
            <ac:picMk id="30" creationId="{1742977A-7865-4FB7-A23F-CBB79064C35F}"/>
          </ac:picMkLst>
        </pc:picChg>
        <pc:picChg chg="add del">
          <ac:chgData name="Tudor Stefan" userId="8a5cfa33bf62a3ff" providerId="LiveId" clId="{E37B4191-54A8-4195-9959-E6BA4BF8E335}" dt="2026-01-25T20:54:43.651" v="5830" actId="478"/>
          <ac:picMkLst>
            <pc:docMk/>
            <pc:sldMk cId="3443921087" sldId="279"/>
            <ac:picMk id="32" creationId="{4A80FD66-FC73-4085-B084-D8304E858D63}"/>
          </ac:picMkLst>
        </pc:picChg>
        <pc:picChg chg="add del">
          <ac:chgData name="Tudor Stefan" userId="8a5cfa33bf62a3ff" providerId="LiveId" clId="{E37B4191-54A8-4195-9959-E6BA4BF8E335}" dt="2026-01-25T20:54:43.651" v="5830" actId="478"/>
          <ac:picMkLst>
            <pc:docMk/>
            <pc:sldMk cId="3443921087" sldId="279"/>
            <ac:picMk id="34" creationId="{D0CFC199-3309-4F57-A759-1D3F11A66DDE}"/>
          </ac:picMkLst>
        </pc:picChg>
      </pc:sldChg>
      <pc:sldChg chg="addSp delSp modSp add ord">
        <pc:chgData name="Tudor Stefan" userId="8a5cfa33bf62a3ff" providerId="LiveId" clId="{E37B4191-54A8-4195-9959-E6BA4BF8E335}" dt="2026-01-25T22:02:39.275" v="7848" actId="20577"/>
        <pc:sldMkLst>
          <pc:docMk/>
          <pc:sldMk cId="343392209" sldId="280"/>
        </pc:sldMkLst>
        <pc:spChg chg="mod">
          <ac:chgData name="Tudor Stefan" userId="8a5cfa33bf62a3ff" providerId="LiveId" clId="{E37B4191-54A8-4195-9959-E6BA4BF8E335}" dt="2026-01-25T22:02:39.275" v="7848" actId="20577"/>
          <ac:spMkLst>
            <pc:docMk/>
            <pc:sldMk cId="343392209" sldId="280"/>
            <ac:spMk id="9" creationId="{00000000-0000-0000-0000-000000000000}"/>
          </ac:spMkLst>
        </pc:spChg>
        <pc:spChg chg="mod">
          <ac:chgData name="Tudor Stefan" userId="8a5cfa33bf62a3ff" providerId="LiveId" clId="{E37B4191-54A8-4195-9959-E6BA4BF8E335}" dt="2026-01-25T21:22:23.482" v="6854" actId="2710"/>
          <ac:spMkLst>
            <pc:docMk/>
            <pc:sldMk cId="343392209" sldId="280"/>
            <ac:spMk id="10" creationId="{54FEDCA8-D70F-49E5-9AA2-6CBC8F264B88}"/>
          </ac:spMkLst>
        </pc:spChg>
        <pc:spChg chg="mod">
          <ac:chgData name="Tudor Stefan" userId="8a5cfa33bf62a3ff" providerId="LiveId" clId="{E37B4191-54A8-4195-9959-E6BA4BF8E335}" dt="2026-01-25T21:22:31.208" v="6882" actId="1036"/>
          <ac:spMkLst>
            <pc:docMk/>
            <pc:sldMk cId="343392209" sldId="280"/>
            <ac:spMk id="17" creationId="{5A4AE6AE-973B-497D-95E9-FC97627CAFE6}"/>
          </ac:spMkLst>
        </pc:spChg>
        <pc:grpChg chg="del">
          <ac:chgData name="Tudor Stefan" userId="8a5cfa33bf62a3ff" providerId="LiveId" clId="{E37B4191-54A8-4195-9959-E6BA4BF8E335}" dt="2026-01-25T20:59:58.441" v="6065" actId="478"/>
          <ac:grpSpMkLst>
            <pc:docMk/>
            <pc:sldMk cId="343392209" sldId="280"/>
            <ac:grpSpMk id="20" creationId="{A945E7FC-4406-4485-8BF9-0510EA8C9B43}"/>
          </ac:grpSpMkLst>
        </pc:grpChg>
        <pc:picChg chg="add del mod modCrop">
          <ac:chgData name="Tudor Stefan" userId="8a5cfa33bf62a3ff" providerId="LiveId" clId="{E37B4191-54A8-4195-9959-E6BA4BF8E335}" dt="2026-01-25T21:44:43.454" v="6883" actId="478"/>
          <ac:picMkLst>
            <pc:docMk/>
            <pc:sldMk cId="343392209" sldId="280"/>
            <ac:picMk id="3" creationId="{17FBE307-DEFD-4DCD-BB5E-57CE018C7DEE}"/>
          </ac:picMkLst>
        </pc:picChg>
        <pc:picChg chg="add mod modCrop">
          <ac:chgData name="Tudor Stefan" userId="8a5cfa33bf62a3ff" providerId="LiveId" clId="{E37B4191-54A8-4195-9959-E6BA4BF8E335}" dt="2026-01-25T21:45:35.822" v="6892" actId="1076"/>
          <ac:picMkLst>
            <pc:docMk/>
            <pc:sldMk cId="343392209" sldId="280"/>
            <ac:picMk id="5" creationId="{540A5021-B211-4E07-A072-E9CAEAA0D2A4}"/>
          </ac:picMkLst>
        </pc:picChg>
        <pc:picChg chg="del mod">
          <ac:chgData name="Tudor Stefan" userId="8a5cfa33bf62a3ff" providerId="LiveId" clId="{E37B4191-54A8-4195-9959-E6BA4BF8E335}" dt="2026-01-25T21:03:36.420" v="6481" actId="478"/>
          <ac:picMkLst>
            <pc:docMk/>
            <pc:sldMk cId="343392209" sldId="280"/>
            <ac:picMk id="6" creationId="{E2BF4F83-9540-49CA-8F65-069DADF48BA2}"/>
          </ac:picMkLst>
        </pc:picChg>
        <pc:picChg chg="add mod">
          <ac:chgData name="Tudor Stefan" userId="8a5cfa33bf62a3ff" providerId="LiveId" clId="{E37B4191-54A8-4195-9959-E6BA4BF8E335}" dt="2026-01-25T21:45:01.402" v="6887" actId="732"/>
          <ac:picMkLst>
            <pc:docMk/>
            <pc:sldMk cId="343392209" sldId="280"/>
            <ac:picMk id="1026" creationId="{5383703E-181E-47A2-91E1-639C25861D99}"/>
          </ac:picMkLst>
        </pc:picChg>
      </pc:sldChg>
      <pc:sldChg chg="add del">
        <pc:chgData name="Tudor Stefan" userId="8a5cfa33bf62a3ff" providerId="LiveId" clId="{E37B4191-54A8-4195-9959-E6BA4BF8E335}" dt="2026-01-25T20:58:27.564" v="6010" actId="47"/>
        <pc:sldMkLst>
          <pc:docMk/>
          <pc:sldMk cId="2531268824" sldId="280"/>
        </pc:sldMkLst>
      </pc:sldChg>
      <pc:sldChg chg="addSp delSp modSp add">
        <pc:chgData name="Tudor Stefan" userId="8a5cfa33bf62a3ff" providerId="LiveId" clId="{E37B4191-54A8-4195-9959-E6BA4BF8E335}" dt="2026-01-25T21:58:11.142" v="7634" actId="1076"/>
        <pc:sldMkLst>
          <pc:docMk/>
          <pc:sldMk cId="3529280776" sldId="281"/>
        </pc:sldMkLst>
        <pc:spChg chg="mod">
          <ac:chgData name="Tudor Stefan" userId="8a5cfa33bf62a3ff" providerId="LiveId" clId="{E37B4191-54A8-4195-9959-E6BA4BF8E335}" dt="2026-01-25T21:47:02.409" v="6911" actId="20577"/>
          <ac:spMkLst>
            <pc:docMk/>
            <pc:sldMk cId="3529280776" sldId="281"/>
            <ac:spMk id="9" creationId="{00000000-0000-0000-0000-000000000000}"/>
          </ac:spMkLst>
        </pc:spChg>
        <pc:spChg chg="mod">
          <ac:chgData name="Tudor Stefan" userId="8a5cfa33bf62a3ff" providerId="LiveId" clId="{E37B4191-54A8-4195-9959-E6BA4BF8E335}" dt="2026-01-25T21:53:22.511" v="7323" actId="14100"/>
          <ac:spMkLst>
            <pc:docMk/>
            <pc:sldMk cId="3529280776" sldId="281"/>
            <ac:spMk id="10" creationId="{54FEDCA8-D70F-49E5-9AA2-6CBC8F264B88}"/>
          </ac:spMkLst>
        </pc:spChg>
        <pc:spChg chg="add mod">
          <ac:chgData name="Tudor Stefan" userId="8a5cfa33bf62a3ff" providerId="LiveId" clId="{E37B4191-54A8-4195-9959-E6BA4BF8E335}" dt="2026-01-25T21:56:22.376" v="7541" actId="14100"/>
          <ac:spMkLst>
            <pc:docMk/>
            <pc:sldMk cId="3529280776" sldId="281"/>
            <ac:spMk id="12" creationId="{21E08356-A0CA-413A-873F-EFB1ACD0BCE1}"/>
          </ac:spMkLst>
        </pc:spChg>
        <pc:spChg chg="add mod">
          <ac:chgData name="Tudor Stefan" userId="8a5cfa33bf62a3ff" providerId="LiveId" clId="{E37B4191-54A8-4195-9959-E6BA4BF8E335}" dt="2026-01-25T21:56:53.112" v="7557" actId="1076"/>
          <ac:spMkLst>
            <pc:docMk/>
            <pc:sldMk cId="3529280776" sldId="281"/>
            <ac:spMk id="15" creationId="{3E24F840-8C60-4709-B615-5369CE7D3459}"/>
          </ac:spMkLst>
        </pc:spChg>
        <pc:spChg chg="add mod">
          <ac:chgData name="Tudor Stefan" userId="8a5cfa33bf62a3ff" providerId="LiveId" clId="{E37B4191-54A8-4195-9959-E6BA4BF8E335}" dt="2026-01-25T21:57:09.818" v="7580" actId="122"/>
          <ac:spMkLst>
            <pc:docMk/>
            <pc:sldMk cId="3529280776" sldId="281"/>
            <ac:spMk id="16" creationId="{09E16D02-9BB9-4551-906C-25BD8652DADA}"/>
          </ac:spMkLst>
        </pc:spChg>
        <pc:spChg chg="mod">
          <ac:chgData name="Tudor Stefan" userId="8a5cfa33bf62a3ff" providerId="LiveId" clId="{E37B4191-54A8-4195-9959-E6BA4BF8E335}" dt="2026-01-25T21:55:56.735" v="7531" actId="20577"/>
          <ac:spMkLst>
            <pc:docMk/>
            <pc:sldMk cId="3529280776" sldId="281"/>
            <ac:spMk id="17" creationId="{5A4AE6AE-973B-497D-95E9-FC97627CAFE6}"/>
          </ac:spMkLst>
        </pc:spChg>
        <pc:spChg chg="add mod">
          <ac:chgData name="Tudor Stefan" userId="8a5cfa33bf62a3ff" providerId="LiveId" clId="{E37B4191-54A8-4195-9959-E6BA4BF8E335}" dt="2026-01-25T21:57:25.039" v="7593" actId="1076"/>
          <ac:spMkLst>
            <pc:docMk/>
            <pc:sldMk cId="3529280776" sldId="281"/>
            <ac:spMk id="18" creationId="{28DE2DEE-D9D9-4EDF-9F94-381A2903AEE8}"/>
          </ac:spMkLst>
        </pc:spChg>
        <pc:picChg chg="add del mod">
          <ac:chgData name="Tudor Stefan" userId="8a5cfa33bf62a3ff" providerId="LiveId" clId="{E37B4191-54A8-4195-9959-E6BA4BF8E335}" dt="2026-01-25T21:49:16.851" v="7057" actId="478"/>
          <ac:picMkLst>
            <pc:docMk/>
            <pc:sldMk cId="3529280776" sldId="281"/>
            <ac:picMk id="3" creationId="{E2B428CA-348A-45AA-B208-03238E168311}"/>
          </ac:picMkLst>
        </pc:picChg>
        <pc:picChg chg="del">
          <ac:chgData name="Tudor Stefan" userId="8a5cfa33bf62a3ff" providerId="LiveId" clId="{E37B4191-54A8-4195-9959-E6BA4BF8E335}" dt="2026-01-25T21:53:28.409" v="7325" actId="478"/>
          <ac:picMkLst>
            <pc:docMk/>
            <pc:sldMk cId="3529280776" sldId="281"/>
            <ac:picMk id="5" creationId="{540A5021-B211-4E07-A072-E9CAEAA0D2A4}"/>
          </ac:picMkLst>
        </pc:picChg>
        <pc:picChg chg="add mod modCrop">
          <ac:chgData name="Tudor Stefan" userId="8a5cfa33bf62a3ff" providerId="LiveId" clId="{E37B4191-54A8-4195-9959-E6BA4BF8E335}" dt="2026-01-25T21:54:34.906" v="7405" actId="1076"/>
          <ac:picMkLst>
            <pc:docMk/>
            <pc:sldMk cId="3529280776" sldId="281"/>
            <ac:picMk id="8" creationId="{0C939897-B334-4D8E-B0E7-EF7CC0707C59}"/>
          </ac:picMkLst>
        </pc:picChg>
        <pc:picChg chg="add del mod">
          <ac:chgData name="Tudor Stefan" userId="8a5cfa33bf62a3ff" providerId="LiveId" clId="{E37B4191-54A8-4195-9959-E6BA4BF8E335}" dt="2026-01-25T21:57:32.408" v="7594" actId="478"/>
          <ac:picMkLst>
            <pc:docMk/>
            <pc:sldMk cId="3529280776" sldId="281"/>
            <ac:picMk id="11" creationId="{2BCA1FFD-C12F-4FCB-8D1B-9CF134407D66}"/>
          </ac:picMkLst>
        </pc:picChg>
        <pc:picChg chg="add mod modCrop">
          <ac:chgData name="Tudor Stefan" userId="8a5cfa33bf62a3ff" providerId="LiveId" clId="{E37B4191-54A8-4195-9959-E6BA4BF8E335}" dt="2026-01-25T21:58:11.142" v="7634" actId="1076"/>
          <ac:picMkLst>
            <pc:docMk/>
            <pc:sldMk cId="3529280776" sldId="281"/>
            <ac:picMk id="19" creationId="{E86F98DE-D57A-4E5D-9533-A523E0AAEA49}"/>
          </ac:picMkLst>
        </pc:picChg>
        <pc:picChg chg="del">
          <ac:chgData name="Tudor Stefan" userId="8a5cfa33bf62a3ff" providerId="LiveId" clId="{E37B4191-54A8-4195-9959-E6BA4BF8E335}" dt="2026-01-25T21:48:07.689" v="7055" actId="478"/>
          <ac:picMkLst>
            <pc:docMk/>
            <pc:sldMk cId="3529280776" sldId="281"/>
            <ac:picMk id="1026" creationId="{5383703E-181E-47A2-91E1-639C25861D9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E356B2-A85B-44CE-9A21-FA0687589C1E}" type="datetimeFigureOut">
              <a:rPr lang="en-US" smtClean="0"/>
              <a:t>3/17/2026</a:t>
            </a:fld>
            <a:endParaRPr lang="en-US"/>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93913C-3B64-4431-BE5F-06E3413D25B2}" type="slidenum">
              <a:rPr lang="en-US" smtClean="0"/>
              <a:t>‹N°›</a:t>
            </a:fld>
            <a:endParaRPr lang="en-US"/>
          </a:p>
        </p:txBody>
      </p:sp>
    </p:spTree>
    <p:extLst>
      <p:ext uri="{BB962C8B-B14F-4D97-AF65-F5344CB8AC3E}">
        <p14:creationId xmlns:p14="http://schemas.microsoft.com/office/powerpoint/2010/main" val="25282734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33C113-6E23-410C-8C64-6386139E9439}" type="datetimeFigureOut">
              <a:rPr lang="en-GB" smtClean="0"/>
              <a:t>17/03/2026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CC058D-8853-4555-93B0-57BEF9679235}" type="slidenum">
              <a:rPr lang="en-GB" smtClean="0"/>
              <a:t>‹N°›</a:t>
            </a:fld>
            <a:endParaRPr lang="en-GB"/>
          </a:p>
        </p:txBody>
      </p:sp>
    </p:spTree>
    <p:extLst>
      <p:ext uri="{BB962C8B-B14F-4D97-AF65-F5344CB8AC3E}">
        <p14:creationId xmlns:p14="http://schemas.microsoft.com/office/powerpoint/2010/main" val="3916014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64CC058D-8853-4555-93B0-57BEF9679235}" type="slidenum">
              <a:rPr lang="en-GB" smtClean="0"/>
              <a:t>1</a:t>
            </a:fld>
            <a:endParaRPr lang="en-GB"/>
          </a:p>
        </p:txBody>
      </p:sp>
    </p:spTree>
    <p:extLst>
      <p:ext uri="{BB962C8B-B14F-4D97-AF65-F5344CB8AC3E}">
        <p14:creationId xmlns:p14="http://schemas.microsoft.com/office/powerpoint/2010/main" val="3998722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Ions emerge</a:t>
            </a:r>
            <a:r>
              <a:rPr lang="en-GB" baseline="0" dirty="0"/>
              <a:t> from the nozzle in a gas jet before entering an ion </a:t>
            </a:r>
            <a:r>
              <a:rPr lang="en-GB" baseline="0" dirty="0" err="1"/>
              <a:t>buncher</a:t>
            </a:r>
            <a:r>
              <a:rPr lang="en-GB" baseline="0" dirty="0"/>
              <a:t>, with Paul trap geometry. </a:t>
            </a:r>
          </a:p>
          <a:p>
            <a:r>
              <a:rPr lang="en-GB" baseline="0" dirty="0"/>
              <a:t>It is in this second sections that the laser probing takes place, either in jet, for a fine level search, or in trap, when the ions are bunched at the end of the section, for the broad level search.</a:t>
            </a:r>
          </a:p>
          <a:p>
            <a:r>
              <a:rPr lang="en-GB" baseline="0" dirty="0"/>
              <a:t>The laser light excites the ions from a ground state, shown here for Lu-175, to an excited state. From here, the ions can either decay back to the ground state or populate a metastable state.</a:t>
            </a:r>
          </a:p>
          <a:p>
            <a:r>
              <a:rPr lang="en-GB" baseline="0" dirty="0"/>
              <a:t>The two states are shown here as ion bunches at the end of the section in red and blue.</a:t>
            </a:r>
          </a:p>
          <a:p>
            <a:r>
              <a:rPr lang="en-GB" baseline="0" dirty="0"/>
              <a:t>One can see here two ion bunches of different electronic states, in red and blue.</a:t>
            </a:r>
            <a:endParaRPr lang="en-GB" dirty="0"/>
          </a:p>
        </p:txBody>
      </p:sp>
      <p:sp>
        <p:nvSpPr>
          <p:cNvPr id="4" name="Slide Number Placeholder 3"/>
          <p:cNvSpPr>
            <a:spLocks noGrp="1"/>
          </p:cNvSpPr>
          <p:nvPr>
            <p:ph type="sldNum" sz="quarter" idx="5"/>
          </p:nvPr>
        </p:nvSpPr>
        <p:spPr/>
        <p:txBody>
          <a:bodyPr/>
          <a:lstStyle/>
          <a:p>
            <a:fld id="{64CC058D-8853-4555-93B0-57BEF9679235}" type="slidenum">
              <a:rPr lang="en-GB" smtClean="0"/>
              <a:t>10</a:t>
            </a:fld>
            <a:endParaRPr lang="en-GB"/>
          </a:p>
        </p:txBody>
      </p:sp>
    </p:spTree>
    <p:extLst>
      <p:ext uri="{BB962C8B-B14F-4D97-AF65-F5344CB8AC3E}">
        <p14:creationId xmlns:p14="http://schemas.microsoft.com/office/powerpoint/2010/main" val="1315612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bunched ions are then sent into</a:t>
            </a:r>
            <a:r>
              <a:rPr lang="en-GB" baseline="0" dirty="0"/>
              <a:t> the third section, where the electronic state chromatography takes place. They enter a drift tube, with a He pressure of 4 mbar, where they interact differently with the gas based on their state-dependent </a:t>
            </a:r>
            <a:r>
              <a:rPr lang="en-GB" baseline="0" dirty="0" err="1"/>
              <a:t>mobilities</a:t>
            </a:r>
            <a:r>
              <a:rPr lang="en-GB" baseline="0" dirty="0"/>
              <a:t>. This leads to a different drift time of the ions through this tube, from which they are further guided by an ion guide, again </a:t>
            </a:r>
            <a:r>
              <a:rPr lang="en-GB" baseline="0" dirty="0" err="1"/>
              <a:t>Pual</a:t>
            </a:r>
            <a:r>
              <a:rPr lang="en-GB" baseline="0" dirty="0"/>
              <a:t> trap in design. Due to the different </a:t>
            </a:r>
            <a:r>
              <a:rPr lang="en-GB" baseline="0" dirty="0" err="1"/>
              <a:t>mobilities</a:t>
            </a:r>
            <a:r>
              <a:rPr lang="en-GB" baseline="0" dirty="0"/>
              <a:t>, the two states will then arrive at the end of the ion guide, and different arrival times. This is exemplified here for Lu-175</a:t>
            </a:r>
            <a:endParaRPr lang="en-GB" dirty="0"/>
          </a:p>
        </p:txBody>
      </p:sp>
      <p:sp>
        <p:nvSpPr>
          <p:cNvPr id="4" name="Slide Number Placeholder 3"/>
          <p:cNvSpPr>
            <a:spLocks noGrp="1"/>
          </p:cNvSpPr>
          <p:nvPr>
            <p:ph type="sldNum" sz="quarter" idx="5"/>
          </p:nvPr>
        </p:nvSpPr>
        <p:spPr/>
        <p:txBody>
          <a:bodyPr/>
          <a:lstStyle/>
          <a:p>
            <a:fld id="{64CC058D-8853-4555-93B0-57BEF9679235}" type="slidenum">
              <a:rPr lang="en-GB" smtClean="0"/>
              <a:t>11</a:t>
            </a:fld>
            <a:endParaRPr lang="en-GB"/>
          </a:p>
        </p:txBody>
      </p:sp>
    </p:spTree>
    <p:extLst>
      <p:ext uri="{BB962C8B-B14F-4D97-AF65-F5344CB8AC3E}">
        <p14:creationId xmlns:p14="http://schemas.microsoft.com/office/powerpoint/2010/main" val="1421582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fourth, and last section </a:t>
            </a:r>
            <a:r>
              <a:rPr lang="en-GB" dirty="0" smtClean="0"/>
              <a:t>is the detection section.</a:t>
            </a:r>
            <a:r>
              <a:rPr lang="en-GB" baseline="0" dirty="0" smtClean="0"/>
              <a:t> This consists of an electrostatic </a:t>
            </a:r>
            <a:r>
              <a:rPr lang="en-GB" baseline="0" dirty="0" err="1" smtClean="0"/>
              <a:t>steerer</a:t>
            </a:r>
            <a:r>
              <a:rPr lang="en-GB" baseline="0" dirty="0" smtClean="0"/>
              <a:t> and a Silicon strip detector. This </a:t>
            </a:r>
            <a:r>
              <a:rPr lang="en-GB" baseline="0" dirty="0" err="1" smtClean="0"/>
              <a:t>steerer</a:t>
            </a:r>
            <a:r>
              <a:rPr lang="en-GB" baseline="0" dirty="0" smtClean="0"/>
              <a:t> consists off a set of opposing plates set to mirrored voltages ramped over time. As the ions arrive at this section at </a:t>
            </a:r>
            <a:r>
              <a:rPr lang="en-GB" baseline="0" dirty="0" err="1" smtClean="0"/>
              <a:t>differet</a:t>
            </a:r>
            <a:r>
              <a:rPr lang="en-GB" baseline="0" dirty="0" smtClean="0"/>
              <a:t> times, based on their </a:t>
            </a:r>
            <a:r>
              <a:rPr lang="en-GB" baseline="0" dirty="0" err="1" smtClean="0"/>
              <a:t>mobilities</a:t>
            </a:r>
            <a:r>
              <a:rPr lang="en-GB" baseline="0" dirty="0" smtClean="0"/>
              <a:t>, and hence on their electronic states, thy will experience a different </a:t>
            </a:r>
            <a:r>
              <a:rPr lang="en-GB" baseline="0" dirty="0" err="1" smtClean="0"/>
              <a:t>steerer</a:t>
            </a:r>
            <a:r>
              <a:rPr lang="en-GB" baseline="0" dirty="0" smtClean="0"/>
              <a:t> voltage and be projected onto different part of the detector. The implanted ions undergo alpha decay, producing state-specific hot spots on the DSSD. The recorded decay spectrum acts as an identification method for the ions, while the location of the hot spot reveals the electronic state.</a:t>
            </a:r>
            <a:endParaRPr lang="en-GB" dirty="0"/>
          </a:p>
        </p:txBody>
      </p:sp>
      <p:sp>
        <p:nvSpPr>
          <p:cNvPr id="4" name="Slide Number Placeholder 3"/>
          <p:cNvSpPr>
            <a:spLocks noGrp="1"/>
          </p:cNvSpPr>
          <p:nvPr>
            <p:ph type="sldNum" sz="quarter" idx="5"/>
          </p:nvPr>
        </p:nvSpPr>
        <p:spPr/>
        <p:txBody>
          <a:bodyPr/>
          <a:lstStyle/>
          <a:p>
            <a:fld id="{64CC058D-8853-4555-93B0-57BEF9679235}" type="slidenum">
              <a:rPr lang="en-GB" smtClean="0"/>
              <a:t>12</a:t>
            </a:fld>
            <a:endParaRPr lang="en-GB"/>
          </a:p>
        </p:txBody>
      </p:sp>
    </p:spTree>
    <p:extLst>
      <p:ext uri="{BB962C8B-B14F-4D97-AF65-F5344CB8AC3E}">
        <p14:creationId xmlns:p14="http://schemas.microsoft.com/office/powerpoint/2010/main" val="3795330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Current</a:t>
            </a:r>
            <a:r>
              <a:rPr lang="en-GB" baseline="0" dirty="0" smtClean="0"/>
              <a:t> efforts are devoted to the development of this detection section, and to maximizing the resolution of the hit spots on the detector to ensure the highest detection efficiency of successful laser resonance. </a:t>
            </a:r>
            <a:endParaRPr lang="en-GB" dirty="0"/>
          </a:p>
        </p:txBody>
      </p:sp>
      <p:sp>
        <p:nvSpPr>
          <p:cNvPr id="4" name="Slide Number Placeholder 3"/>
          <p:cNvSpPr>
            <a:spLocks noGrp="1"/>
          </p:cNvSpPr>
          <p:nvPr>
            <p:ph type="sldNum" sz="quarter" idx="5"/>
          </p:nvPr>
        </p:nvSpPr>
        <p:spPr/>
        <p:txBody>
          <a:bodyPr/>
          <a:lstStyle/>
          <a:p>
            <a:fld id="{64CC058D-8853-4555-93B0-57BEF9679235}" type="slidenum">
              <a:rPr lang="en-GB" smtClean="0"/>
              <a:t>13</a:t>
            </a:fld>
            <a:endParaRPr lang="en-GB"/>
          </a:p>
        </p:txBody>
      </p:sp>
    </p:spTree>
    <p:extLst>
      <p:ext uri="{BB962C8B-B14F-4D97-AF65-F5344CB8AC3E}">
        <p14:creationId xmlns:p14="http://schemas.microsoft.com/office/powerpoint/2010/main" val="832172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approach taken was the development of SIMION simulations</a:t>
            </a:r>
            <a:endParaRPr lang="en-GB" dirty="0"/>
          </a:p>
        </p:txBody>
      </p:sp>
      <p:sp>
        <p:nvSpPr>
          <p:cNvPr id="4" name="Slide Number Placeholder 3"/>
          <p:cNvSpPr>
            <a:spLocks noGrp="1"/>
          </p:cNvSpPr>
          <p:nvPr>
            <p:ph type="sldNum" sz="quarter" idx="5"/>
          </p:nvPr>
        </p:nvSpPr>
        <p:spPr/>
        <p:txBody>
          <a:bodyPr/>
          <a:lstStyle/>
          <a:p>
            <a:fld id="{64CC058D-8853-4555-93B0-57BEF9679235}" type="slidenum">
              <a:rPr lang="en-GB" smtClean="0"/>
              <a:t>14</a:t>
            </a:fld>
            <a:endParaRPr lang="en-GB"/>
          </a:p>
        </p:txBody>
      </p:sp>
    </p:spTree>
    <p:extLst>
      <p:ext uri="{BB962C8B-B14F-4D97-AF65-F5344CB8AC3E}">
        <p14:creationId xmlns:p14="http://schemas.microsoft.com/office/powerpoint/2010/main" val="3103493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allowed for</a:t>
            </a:r>
            <a:r>
              <a:rPr lang="en-GB" baseline="0" dirty="0" smtClean="0"/>
              <a:t> the arrival time distributions of the different states to be simulated, as shown here for Lu-175</a:t>
            </a:r>
            <a:endParaRPr lang="en-GB" dirty="0"/>
          </a:p>
        </p:txBody>
      </p:sp>
      <p:sp>
        <p:nvSpPr>
          <p:cNvPr id="4" name="Slide Number Placeholder 3"/>
          <p:cNvSpPr>
            <a:spLocks noGrp="1"/>
          </p:cNvSpPr>
          <p:nvPr>
            <p:ph type="sldNum" sz="quarter" idx="5"/>
          </p:nvPr>
        </p:nvSpPr>
        <p:spPr/>
        <p:txBody>
          <a:bodyPr/>
          <a:lstStyle/>
          <a:p>
            <a:fld id="{64CC058D-8853-4555-93B0-57BEF9679235}" type="slidenum">
              <a:rPr lang="en-GB" smtClean="0"/>
              <a:t>15</a:t>
            </a:fld>
            <a:endParaRPr lang="en-GB"/>
          </a:p>
        </p:txBody>
      </p:sp>
    </p:spTree>
    <p:extLst>
      <p:ext uri="{BB962C8B-B14F-4D97-AF65-F5344CB8AC3E}">
        <p14:creationId xmlns:p14="http://schemas.microsoft.com/office/powerpoint/2010/main" val="2561139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ions could then be used to test the optimal</a:t>
            </a:r>
            <a:r>
              <a:rPr lang="en-GB" baseline="0" dirty="0" smtClean="0"/>
              <a:t> geometry and steering voltages for the </a:t>
            </a:r>
            <a:r>
              <a:rPr lang="en-GB" baseline="0" dirty="0" err="1" smtClean="0"/>
              <a:t>steerer</a:t>
            </a:r>
            <a:r>
              <a:rPr lang="en-GB" baseline="0" dirty="0" smtClean="0"/>
              <a:t> by maximizing the resolution of the hit spots on the DSSD.</a:t>
            </a:r>
            <a:endParaRPr lang="en-GB" dirty="0"/>
          </a:p>
        </p:txBody>
      </p:sp>
      <p:sp>
        <p:nvSpPr>
          <p:cNvPr id="4" name="Slide Number Placeholder 3"/>
          <p:cNvSpPr>
            <a:spLocks noGrp="1"/>
          </p:cNvSpPr>
          <p:nvPr>
            <p:ph type="sldNum" sz="quarter" idx="5"/>
          </p:nvPr>
        </p:nvSpPr>
        <p:spPr/>
        <p:txBody>
          <a:bodyPr/>
          <a:lstStyle/>
          <a:p>
            <a:fld id="{64CC058D-8853-4555-93B0-57BEF9679235}" type="slidenum">
              <a:rPr lang="en-GB" smtClean="0"/>
              <a:t>16</a:t>
            </a:fld>
            <a:endParaRPr lang="en-GB"/>
          </a:p>
        </p:txBody>
      </p:sp>
    </p:spTree>
    <p:extLst>
      <p:ext uri="{BB962C8B-B14F-4D97-AF65-F5344CB8AC3E}">
        <p14:creationId xmlns:p14="http://schemas.microsoft.com/office/powerpoint/2010/main" val="1880668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eventually,</a:t>
            </a:r>
            <a:r>
              <a:rPr lang="en-GB" baseline="0" dirty="0" smtClean="0"/>
              <a:t> inaugurated at S3 LEB for the end of 2026. </a:t>
            </a:r>
            <a:endParaRPr lang="en-GB" dirty="0"/>
          </a:p>
        </p:txBody>
      </p:sp>
      <p:sp>
        <p:nvSpPr>
          <p:cNvPr id="4" name="Slide Number Placeholder 3"/>
          <p:cNvSpPr>
            <a:spLocks noGrp="1"/>
          </p:cNvSpPr>
          <p:nvPr>
            <p:ph type="sldNum" sz="quarter" idx="5"/>
          </p:nvPr>
        </p:nvSpPr>
        <p:spPr/>
        <p:txBody>
          <a:bodyPr/>
          <a:lstStyle/>
          <a:p>
            <a:fld id="{64CC058D-8853-4555-93B0-57BEF9679235}" type="slidenum">
              <a:rPr lang="en-GB" smtClean="0"/>
              <a:t>17</a:t>
            </a:fld>
            <a:endParaRPr lang="en-GB"/>
          </a:p>
        </p:txBody>
      </p:sp>
    </p:spTree>
    <p:extLst>
      <p:ext uri="{BB962C8B-B14F-4D97-AF65-F5344CB8AC3E}">
        <p14:creationId xmlns:p14="http://schemas.microsoft.com/office/powerpoint/2010/main" val="1538810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eventually,</a:t>
            </a:r>
            <a:r>
              <a:rPr lang="en-GB" baseline="0" dirty="0" smtClean="0"/>
              <a:t> inaugurated at S3 LEB for the end of 2026. </a:t>
            </a:r>
            <a:endParaRPr lang="en-GB" dirty="0"/>
          </a:p>
        </p:txBody>
      </p:sp>
      <p:sp>
        <p:nvSpPr>
          <p:cNvPr id="4" name="Slide Number Placeholder 3"/>
          <p:cNvSpPr>
            <a:spLocks noGrp="1"/>
          </p:cNvSpPr>
          <p:nvPr>
            <p:ph type="sldNum" sz="quarter" idx="5"/>
          </p:nvPr>
        </p:nvSpPr>
        <p:spPr/>
        <p:txBody>
          <a:bodyPr/>
          <a:lstStyle/>
          <a:p>
            <a:fld id="{64CC058D-8853-4555-93B0-57BEF9679235}" type="slidenum">
              <a:rPr lang="en-GB" smtClean="0"/>
              <a:t>18</a:t>
            </a:fld>
            <a:endParaRPr lang="en-GB"/>
          </a:p>
        </p:txBody>
      </p:sp>
    </p:spTree>
    <p:extLst>
      <p:ext uri="{BB962C8B-B14F-4D97-AF65-F5344CB8AC3E}">
        <p14:creationId xmlns:p14="http://schemas.microsoft.com/office/powerpoint/2010/main" val="26178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eventually,</a:t>
            </a:r>
            <a:r>
              <a:rPr lang="en-GB" baseline="0" dirty="0" smtClean="0"/>
              <a:t> inaugurated at S3 LEB for the end of 2026. </a:t>
            </a:r>
            <a:endParaRPr lang="en-GB" dirty="0"/>
          </a:p>
        </p:txBody>
      </p:sp>
      <p:sp>
        <p:nvSpPr>
          <p:cNvPr id="4" name="Slide Number Placeholder 3"/>
          <p:cNvSpPr>
            <a:spLocks noGrp="1"/>
          </p:cNvSpPr>
          <p:nvPr>
            <p:ph type="sldNum" sz="quarter" idx="5"/>
          </p:nvPr>
        </p:nvSpPr>
        <p:spPr/>
        <p:txBody>
          <a:bodyPr/>
          <a:lstStyle/>
          <a:p>
            <a:fld id="{64CC058D-8853-4555-93B0-57BEF9679235}" type="slidenum">
              <a:rPr lang="en-GB" smtClean="0"/>
              <a:t>19</a:t>
            </a:fld>
            <a:endParaRPr lang="en-GB"/>
          </a:p>
        </p:txBody>
      </p:sp>
    </p:spTree>
    <p:extLst>
      <p:ext uri="{BB962C8B-B14F-4D97-AF65-F5344CB8AC3E}">
        <p14:creationId xmlns:p14="http://schemas.microsoft.com/office/powerpoint/2010/main" val="2797343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potential solution</a:t>
            </a:r>
            <a:r>
              <a:rPr lang="en-GB" baseline="0" dirty="0" smtClean="0"/>
              <a:t> is the novel technique of laser resonance spectroscopy, or LRC, which will be implemented at the S3 facility</a:t>
            </a:r>
          </a:p>
        </p:txBody>
      </p:sp>
      <p:sp>
        <p:nvSpPr>
          <p:cNvPr id="4" name="Slide Number Placeholder 3"/>
          <p:cNvSpPr>
            <a:spLocks noGrp="1"/>
          </p:cNvSpPr>
          <p:nvPr>
            <p:ph type="sldNum" sz="quarter" idx="5"/>
          </p:nvPr>
        </p:nvSpPr>
        <p:spPr/>
        <p:txBody>
          <a:bodyPr/>
          <a:lstStyle/>
          <a:p>
            <a:fld id="{64CC058D-8853-4555-93B0-57BEF9679235}" type="slidenum">
              <a:rPr lang="en-GB" smtClean="0"/>
              <a:t>2</a:t>
            </a:fld>
            <a:endParaRPr lang="en-GB"/>
          </a:p>
        </p:txBody>
      </p:sp>
    </p:spTree>
    <p:extLst>
      <p:ext uri="{BB962C8B-B14F-4D97-AF65-F5344CB8AC3E}">
        <p14:creationId xmlns:p14="http://schemas.microsoft.com/office/powerpoint/2010/main" val="4080397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eventually,</a:t>
            </a:r>
            <a:r>
              <a:rPr lang="en-GB" baseline="0" dirty="0" smtClean="0"/>
              <a:t> inaugurated at S3 LEB for the end of 2026. </a:t>
            </a:r>
            <a:endParaRPr lang="en-GB" dirty="0"/>
          </a:p>
        </p:txBody>
      </p:sp>
      <p:sp>
        <p:nvSpPr>
          <p:cNvPr id="4" name="Slide Number Placeholder 3"/>
          <p:cNvSpPr>
            <a:spLocks noGrp="1"/>
          </p:cNvSpPr>
          <p:nvPr>
            <p:ph type="sldNum" sz="quarter" idx="5"/>
          </p:nvPr>
        </p:nvSpPr>
        <p:spPr/>
        <p:txBody>
          <a:bodyPr/>
          <a:lstStyle/>
          <a:p>
            <a:fld id="{64CC058D-8853-4555-93B0-57BEF9679235}" type="slidenum">
              <a:rPr lang="en-GB" smtClean="0"/>
              <a:t>20</a:t>
            </a:fld>
            <a:endParaRPr lang="en-GB"/>
          </a:p>
        </p:txBody>
      </p:sp>
    </p:spTree>
    <p:extLst>
      <p:ext uri="{BB962C8B-B14F-4D97-AF65-F5344CB8AC3E}">
        <p14:creationId xmlns:p14="http://schemas.microsoft.com/office/powerpoint/2010/main" val="2980632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Try to make use of setup symmetries for modelling with lower resources. Especially for the ion guide before this.</a:t>
            </a:r>
          </a:p>
        </p:txBody>
      </p:sp>
      <p:sp>
        <p:nvSpPr>
          <p:cNvPr id="4" name="Slide Number Placeholder 3"/>
          <p:cNvSpPr>
            <a:spLocks noGrp="1"/>
          </p:cNvSpPr>
          <p:nvPr>
            <p:ph type="sldNum" sz="quarter" idx="5"/>
          </p:nvPr>
        </p:nvSpPr>
        <p:spPr/>
        <p:txBody>
          <a:bodyPr/>
          <a:lstStyle/>
          <a:p>
            <a:fld id="{64CC058D-8853-4555-93B0-57BEF9679235}" type="slidenum">
              <a:rPr lang="en-GB" smtClean="0"/>
              <a:t>22</a:t>
            </a:fld>
            <a:endParaRPr lang="en-GB"/>
          </a:p>
        </p:txBody>
      </p:sp>
    </p:spTree>
    <p:extLst>
      <p:ext uri="{BB962C8B-B14F-4D97-AF65-F5344CB8AC3E}">
        <p14:creationId xmlns:p14="http://schemas.microsoft.com/office/powerpoint/2010/main" val="2507299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potential solution</a:t>
            </a:r>
            <a:r>
              <a:rPr lang="en-GB" baseline="0" dirty="0" smtClean="0"/>
              <a:t> is the novel technique of laser resonance spectroscopy, or LRC, which will be implemented at the S3 facility</a:t>
            </a:r>
          </a:p>
        </p:txBody>
      </p:sp>
      <p:sp>
        <p:nvSpPr>
          <p:cNvPr id="4" name="Slide Number Placeholder 3"/>
          <p:cNvSpPr>
            <a:spLocks noGrp="1"/>
          </p:cNvSpPr>
          <p:nvPr>
            <p:ph type="sldNum" sz="quarter" idx="5"/>
          </p:nvPr>
        </p:nvSpPr>
        <p:spPr/>
        <p:txBody>
          <a:bodyPr/>
          <a:lstStyle/>
          <a:p>
            <a:fld id="{64CC058D-8853-4555-93B0-57BEF9679235}" type="slidenum">
              <a:rPr lang="en-GB" smtClean="0"/>
              <a:t>3</a:t>
            </a:fld>
            <a:endParaRPr lang="en-GB"/>
          </a:p>
        </p:txBody>
      </p:sp>
    </p:spTree>
    <p:extLst>
      <p:ext uri="{BB962C8B-B14F-4D97-AF65-F5344CB8AC3E}">
        <p14:creationId xmlns:p14="http://schemas.microsoft.com/office/powerpoint/2010/main" val="1853593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potential solution</a:t>
            </a:r>
            <a:r>
              <a:rPr lang="en-GB" baseline="0" dirty="0" smtClean="0"/>
              <a:t> is the novel technique of laser resonance spectroscopy, or LRC, which will be implemented at the S3 facility</a:t>
            </a:r>
          </a:p>
        </p:txBody>
      </p:sp>
      <p:sp>
        <p:nvSpPr>
          <p:cNvPr id="4" name="Slide Number Placeholder 3"/>
          <p:cNvSpPr>
            <a:spLocks noGrp="1"/>
          </p:cNvSpPr>
          <p:nvPr>
            <p:ph type="sldNum" sz="quarter" idx="5"/>
          </p:nvPr>
        </p:nvSpPr>
        <p:spPr/>
        <p:txBody>
          <a:bodyPr/>
          <a:lstStyle/>
          <a:p>
            <a:fld id="{64CC058D-8853-4555-93B0-57BEF9679235}" type="slidenum">
              <a:rPr lang="en-GB" smtClean="0"/>
              <a:t>4</a:t>
            </a:fld>
            <a:endParaRPr lang="en-GB"/>
          </a:p>
        </p:txBody>
      </p:sp>
    </p:spTree>
    <p:extLst>
      <p:ext uri="{BB962C8B-B14F-4D97-AF65-F5344CB8AC3E}">
        <p14:creationId xmlns:p14="http://schemas.microsoft.com/office/powerpoint/2010/main" val="1220869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potential solution</a:t>
            </a:r>
            <a:r>
              <a:rPr lang="en-GB" baseline="0" dirty="0" smtClean="0"/>
              <a:t> is the novel technique of laser resonance spectroscopy, or LRC, which will be implemented at the S3 facility</a:t>
            </a:r>
          </a:p>
        </p:txBody>
      </p:sp>
      <p:sp>
        <p:nvSpPr>
          <p:cNvPr id="4" name="Slide Number Placeholder 3"/>
          <p:cNvSpPr>
            <a:spLocks noGrp="1"/>
          </p:cNvSpPr>
          <p:nvPr>
            <p:ph type="sldNum" sz="quarter" idx="5"/>
          </p:nvPr>
        </p:nvSpPr>
        <p:spPr/>
        <p:txBody>
          <a:bodyPr/>
          <a:lstStyle/>
          <a:p>
            <a:fld id="{64CC058D-8853-4555-93B0-57BEF9679235}" type="slidenum">
              <a:rPr lang="en-GB" smtClean="0"/>
              <a:t>5</a:t>
            </a:fld>
            <a:endParaRPr lang="en-GB"/>
          </a:p>
        </p:txBody>
      </p:sp>
    </p:spTree>
    <p:extLst>
      <p:ext uri="{BB962C8B-B14F-4D97-AF65-F5344CB8AC3E}">
        <p14:creationId xmlns:p14="http://schemas.microsoft.com/office/powerpoint/2010/main" val="507383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potential solution</a:t>
            </a:r>
            <a:r>
              <a:rPr lang="en-GB" baseline="0" dirty="0" smtClean="0"/>
              <a:t> is the novel technique of laser resonance spectroscopy, or LRC, which will be implemented at the S3 facility</a:t>
            </a:r>
          </a:p>
        </p:txBody>
      </p:sp>
      <p:sp>
        <p:nvSpPr>
          <p:cNvPr id="4" name="Slide Number Placeholder 3"/>
          <p:cNvSpPr>
            <a:spLocks noGrp="1"/>
          </p:cNvSpPr>
          <p:nvPr>
            <p:ph type="sldNum" sz="quarter" idx="5"/>
          </p:nvPr>
        </p:nvSpPr>
        <p:spPr/>
        <p:txBody>
          <a:bodyPr/>
          <a:lstStyle/>
          <a:p>
            <a:fld id="{64CC058D-8853-4555-93B0-57BEF9679235}" type="slidenum">
              <a:rPr lang="en-GB" smtClean="0"/>
              <a:t>6</a:t>
            </a:fld>
            <a:endParaRPr lang="en-GB"/>
          </a:p>
        </p:txBody>
      </p:sp>
    </p:spTree>
    <p:extLst>
      <p:ext uri="{BB962C8B-B14F-4D97-AF65-F5344CB8AC3E}">
        <p14:creationId xmlns:p14="http://schemas.microsoft.com/office/powerpoint/2010/main" val="2327469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potential solution</a:t>
            </a:r>
            <a:r>
              <a:rPr lang="en-GB" baseline="0" dirty="0" smtClean="0"/>
              <a:t> is the novel technique of laser resonance spectroscopy, or LRC, which will be implemented at the S3 facility</a:t>
            </a:r>
          </a:p>
        </p:txBody>
      </p:sp>
      <p:sp>
        <p:nvSpPr>
          <p:cNvPr id="4" name="Slide Number Placeholder 3"/>
          <p:cNvSpPr>
            <a:spLocks noGrp="1"/>
          </p:cNvSpPr>
          <p:nvPr>
            <p:ph type="sldNum" sz="quarter" idx="5"/>
          </p:nvPr>
        </p:nvSpPr>
        <p:spPr/>
        <p:txBody>
          <a:bodyPr/>
          <a:lstStyle/>
          <a:p>
            <a:fld id="{64CC058D-8853-4555-93B0-57BEF9679235}" type="slidenum">
              <a:rPr lang="en-GB" smtClean="0"/>
              <a:t>7</a:t>
            </a:fld>
            <a:endParaRPr lang="en-GB"/>
          </a:p>
        </p:txBody>
      </p:sp>
    </p:spTree>
    <p:extLst>
      <p:ext uri="{BB962C8B-B14F-4D97-AF65-F5344CB8AC3E}">
        <p14:creationId xmlns:p14="http://schemas.microsoft.com/office/powerpoint/2010/main" val="2546614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a:t>
            </a:r>
            <a:r>
              <a:rPr lang="en-GB" baseline="0" dirty="0" smtClean="0"/>
              <a:t> better understand this method, one can look at the experimental setup, which can be divided into 4 sections. Production and stopping, spectroscopy, electronic state chromatography and detection</a:t>
            </a:r>
            <a:endParaRPr lang="en-GB" dirty="0"/>
          </a:p>
        </p:txBody>
      </p:sp>
      <p:sp>
        <p:nvSpPr>
          <p:cNvPr id="4" name="Slide Number Placeholder 3"/>
          <p:cNvSpPr>
            <a:spLocks noGrp="1"/>
          </p:cNvSpPr>
          <p:nvPr>
            <p:ph type="sldNum" sz="quarter" idx="5"/>
          </p:nvPr>
        </p:nvSpPr>
        <p:spPr/>
        <p:txBody>
          <a:bodyPr/>
          <a:lstStyle/>
          <a:p>
            <a:fld id="{64CC058D-8853-4555-93B0-57BEF9679235}" type="slidenum">
              <a:rPr lang="en-GB" smtClean="0"/>
              <a:t>8</a:t>
            </a:fld>
            <a:endParaRPr lang="en-GB"/>
          </a:p>
        </p:txBody>
      </p:sp>
    </p:spTree>
    <p:extLst>
      <p:ext uri="{BB962C8B-B14F-4D97-AF65-F5344CB8AC3E}">
        <p14:creationId xmlns:p14="http://schemas.microsoft.com/office/powerpoint/2010/main" val="4020424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section is</a:t>
            </a:r>
            <a:r>
              <a:rPr lang="en-GB" baseline="0" dirty="0"/>
              <a:t> concerned with the production and stopping of the SHE ions. </a:t>
            </a:r>
            <a:r>
              <a:rPr lang="en-GB" baseline="0" dirty="0" err="1"/>
              <a:t>Superheavies</a:t>
            </a:r>
            <a:r>
              <a:rPr lang="en-GB" baseline="0" dirty="0"/>
              <a:t> from S3 are produced in fusion-evaporation reactions and sent to the LRC experiment.</a:t>
            </a:r>
          </a:p>
          <a:p>
            <a:r>
              <a:rPr lang="en-GB" baseline="0" dirty="0"/>
              <a:t>Here, they are slowed down and thermalized in +1 states in a He gas cell, </a:t>
            </a:r>
            <a:r>
              <a:rPr lang="en-GB" baseline="0" dirty="0" err="1"/>
              <a:t>befire</a:t>
            </a:r>
            <a:r>
              <a:rPr lang="en-GB" baseline="0" dirty="0"/>
              <a:t> being funnelled into the rest of the setup via a nozzle</a:t>
            </a:r>
            <a:endParaRPr lang="en-GB" dirty="0"/>
          </a:p>
        </p:txBody>
      </p:sp>
      <p:sp>
        <p:nvSpPr>
          <p:cNvPr id="4" name="Slide Number Placeholder 3"/>
          <p:cNvSpPr>
            <a:spLocks noGrp="1"/>
          </p:cNvSpPr>
          <p:nvPr>
            <p:ph type="sldNum" sz="quarter" idx="5"/>
          </p:nvPr>
        </p:nvSpPr>
        <p:spPr/>
        <p:txBody>
          <a:bodyPr/>
          <a:lstStyle/>
          <a:p>
            <a:fld id="{64CC058D-8853-4555-93B0-57BEF9679235}" type="slidenum">
              <a:rPr lang="en-GB" smtClean="0"/>
              <a:t>9</a:t>
            </a:fld>
            <a:endParaRPr lang="en-GB"/>
          </a:p>
        </p:txBody>
      </p:sp>
    </p:spTree>
    <p:extLst>
      <p:ext uri="{BB962C8B-B14F-4D97-AF65-F5344CB8AC3E}">
        <p14:creationId xmlns:p14="http://schemas.microsoft.com/office/powerpoint/2010/main" val="275972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a:p>
        </p:txBody>
      </p:sp>
      <p:sp>
        <p:nvSpPr>
          <p:cNvPr id="4" name="Espace réservé de la date 3"/>
          <p:cNvSpPr>
            <a:spLocks noGrp="1"/>
          </p:cNvSpPr>
          <p:nvPr>
            <p:ph type="dt" sz="half" idx="10"/>
          </p:nvPr>
        </p:nvSpPr>
        <p:spPr/>
        <p:txBody>
          <a:bodyPr/>
          <a:lstStyle/>
          <a:p>
            <a:fld id="{5FBF0540-00BB-491F-BA6A-74969D0FCC1E}" type="datetime1">
              <a:rPr lang="en-US" smtClean="0"/>
              <a:t>3/17/2026</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338D3AED-588C-4637-BFE2-129E5FC261CA}" type="slidenum">
              <a:rPr lang="en-US" smtClean="0"/>
              <a:t>‹N°›</a:t>
            </a:fld>
            <a:endParaRPr lang="en-US"/>
          </a:p>
        </p:txBody>
      </p:sp>
    </p:spTree>
    <p:extLst>
      <p:ext uri="{BB962C8B-B14F-4D97-AF65-F5344CB8AC3E}">
        <p14:creationId xmlns:p14="http://schemas.microsoft.com/office/powerpoint/2010/main" val="1410545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17ADE43D-71A9-4E53-91DE-11E228AA5CA2}" type="datetime1">
              <a:rPr lang="en-US" smtClean="0"/>
              <a:t>3/17/2026</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338D3AED-588C-4637-BFE2-129E5FC261CA}" type="slidenum">
              <a:rPr lang="en-US" smtClean="0"/>
              <a:t>‹N°›</a:t>
            </a:fld>
            <a:endParaRPr lang="en-US"/>
          </a:p>
        </p:txBody>
      </p:sp>
    </p:spTree>
    <p:extLst>
      <p:ext uri="{BB962C8B-B14F-4D97-AF65-F5344CB8AC3E}">
        <p14:creationId xmlns:p14="http://schemas.microsoft.com/office/powerpoint/2010/main" val="476856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35077665-00C1-4A43-ACD7-2C0738DE6F69}" type="datetime1">
              <a:rPr lang="en-US" smtClean="0"/>
              <a:t>3/17/2026</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338D3AED-588C-4637-BFE2-129E5FC261CA}" type="slidenum">
              <a:rPr lang="en-US" smtClean="0"/>
              <a:t>‹N°›</a:t>
            </a:fld>
            <a:endParaRPr lang="en-US"/>
          </a:p>
        </p:txBody>
      </p:sp>
    </p:spTree>
    <p:extLst>
      <p:ext uri="{BB962C8B-B14F-4D97-AF65-F5344CB8AC3E}">
        <p14:creationId xmlns:p14="http://schemas.microsoft.com/office/powerpoint/2010/main" val="1526857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C24E32A5-07D9-4B12-B03F-CAD4DAB4F449}" type="datetime1">
              <a:rPr lang="en-US" smtClean="0"/>
              <a:t>3/17/2026</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338D3AED-588C-4637-BFE2-129E5FC261CA}" type="slidenum">
              <a:rPr lang="en-US" smtClean="0"/>
              <a:t>‹N°›</a:t>
            </a:fld>
            <a:endParaRPr lang="en-US"/>
          </a:p>
        </p:txBody>
      </p:sp>
    </p:spTree>
    <p:extLst>
      <p:ext uri="{BB962C8B-B14F-4D97-AF65-F5344CB8AC3E}">
        <p14:creationId xmlns:p14="http://schemas.microsoft.com/office/powerpoint/2010/main" val="871915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BA80DD6D-9179-4051-97DE-598F7371A5CB}" type="datetime1">
              <a:rPr lang="en-US" smtClean="0"/>
              <a:t>3/17/2026</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338D3AED-588C-4637-BFE2-129E5FC261CA}" type="slidenum">
              <a:rPr lang="en-US" smtClean="0"/>
              <a:t>‹N°›</a:t>
            </a:fld>
            <a:endParaRPr lang="en-US"/>
          </a:p>
        </p:txBody>
      </p:sp>
    </p:spTree>
    <p:extLst>
      <p:ext uri="{BB962C8B-B14F-4D97-AF65-F5344CB8AC3E}">
        <p14:creationId xmlns:p14="http://schemas.microsoft.com/office/powerpoint/2010/main" val="1401749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p:cNvSpPr>
            <a:spLocks noGrp="1"/>
          </p:cNvSpPr>
          <p:nvPr>
            <p:ph type="dt" sz="half" idx="10"/>
          </p:nvPr>
        </p:nvSpPr>
        <p:spPr/>
        <p:txBody>
          <a:bodyPr/>
          <a:lstStyle/>
          <a:p>
            <a:fld id="{8882C5F9-D9F2-4E7C-A463-C3C03F44C12B}" type="datetime1">
              <a:rPr lang="en-US" smtClean="0"/>
              <a:t>3/17/2026</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338D3AED-588C-4637-BFE2-129E5FC261CA}" type="slidenum">
              <a:rPr lang="en-US" smtClean="0"/>
              <a:t>‹N°›</a:t>
            </a:fld>
            <a:endParaRPr lang="en-US"/>
          </a:p>
        </p:txBody>
      </p:sp>
    </p:spTree>
    <p:extLst>
      <p:ext uri="{BB962C8B-B14F-4D97-AF65-F5344CB8AC3E}">
        <p14:creationId xmlns:p14="http://schemas.microsoft.com/office/powerpoint/2010/main" val="2351826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p:cNvSpPr>
            <a:spLocks noGrp="1"/>
          </p:cNvSpPr>
          <p:nvPr>
            <p:ph type="dt" sz="half" idx="10"/>
          </p:nvPr>
        </p:nvSpPr>
        <p:spPr/>
        <p:txBody>
          <a:bodyPr/>
          <a:lstStyle/>
          <a:p>
            <a:fld id="{27B98CA9-1BBC-47CF-9E14-60CB95710140}" type="datetime1">
              <a:rPr lang="en-US" smtClean="0"/>
              <a:t>3/17/2026</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338D3AED-588C-4637-BFE2-129E5FC261CA}" type="slidenum">
              <a:rPr lang="en-US" smtClean="0"/>
              <a:t>‹N°›</a:t>
            </a:fld>
            <a:endParaRPr lang="en-US"/>
          </a:p>
        </p:txBody>
      </p:sp>
    </p:spTree>
    <p:extLst>
      <p:ext uri="{BB962C8B-B14F-4D97-AF65-F5344CB8AC3E}">
        <p14:creationId xmlns:p14="http://schemas.microsoft.com/office/powerpoint/2010/main" val="1076875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e la date 2"/>
          <p:cNvSpPr>
            <a:spLocks noGrp="1"/>
          </p:cNvSpPr>
          <p:nvPr>
            <p:ph type="dt" sz="half" idx="10"/>
          </p:nvPr>
        </p:nvSpPr>
        <p:spPr/>
        <p:txBody>
          <a:bodyPr/>
          <a:lstStyle/>
          <a:p>
            <a:fld id="{EBB0575F-5F90-45C0-B134-1DB48A892165}" type="datetime1">
              <a:rPr lang="en-US" smtClean="0"/>
              <a:t>3/17/2026</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338D3AED-588C-4637-BFE2-129E5FC261CA}" type="slidenum">
              <a:rPr lang="en-US" smtClean="0"/>
              <a:t>‹N°›</a:t>
            </a:fld>
            <a:endParaRPr lang="en-US"/>
          </a:p>
        </p:txBody>
      </p:sp>
    </p:spTree>
    <p:extLst>
      <p:ext uri="{BB962C8B-B14F-4D97-AF65-F5344CB8AC3E}">
        <p14:creationId xmlns:p14="http://schemas.microsoft.com/office/powerpoint/2010/main" val="1169925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4A161B2-1CCF-4D3F-900F-B9688F329E17}" type="datetime1">
              <a:rPr lang="en-US" smtClean="0"/>
              <a:t>3/17/2026</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338D3AED-588C-4637-BFE2-129E5FC261CA}" type="slidenum">
              <a:rPr lang="en-US" smtClean="0"/>
              <a:t>‹N°›</a:t>
            </a:fld>
            <a:endParaRPr lang="en-US"/>
          </a:p>
        </p:txBody>
      </p:sp>
    </p:spTree>
    <p:extLst>
      <p:ext uri="{BB962C8B-B14F-4D97-AF65-F5344CB8AC3E}">
        <p14:creationId xmlns:p14="http://schemas.microsoft.com/office/powerpoint/2010/main" val="2293267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225980B-5F91-4F44-99BF-4EF01E3641EA}" type="datetime1">
              <a:rPr lang="en-US" smtClean="0"/>
              <a:t>3/17/2026</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338D3AED-588C-4637-BFE2-129E5FC261CA}" type="slidenum">
              <a:rPr lang="en-US" smtClean="0"/>
              <a:t>‹N°›</a:t>
            </a:fld>
            <a:endParaRPr lang="en-US"/>
          </a:p>
        </p:txBody>
      </p:sp>
    </p:spTree>
    <p:extLst>
      <p:ext uri="{BB962C8B-B14F-4D97-AF65-F5344CB8AC3E}">
        <p14:creationId xmlns:p14="http://schemas.microsoft.com/office/powerpoint/2010/main" val="1272345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8218E55D-2D64-4144-A4FC-ADE3489D0577}" type="datetime1">
              <a:rPr lang="en-US" smtClean="0"/>
              <a:t>3/17/2026</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338D3AED-588C-4637-BFE2-129E5FC261CA}" type="slidenum">
              <a:rPr lang="en-US" smtClean="0"/>
              <a:t>‹N°›</a:t>
            </a:fld>
            <a:endParaRPr lang="en-US"/>
          </a:p>
        </p:txBody>
      </p:sp>
    </p:spTree>
    <p:extLst>
      <p:ext uri="{BB962C8B-B14F-4D97-AF65-F5344CB8AC3E}">
        <p14:creationId xmlns:p14="http://schemas.microsoft.com/office/powerpoint/2010/main" val="2119223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6EB978-85F9-460C-B505-C6693C65F1C0}" type="datetime1">
              <a:rPr lang="en-US" smtClean="0"/>
              <a:t>3/17/2026</a:t>
            </a:fld>
            <a:endParaRPr lang="en-US"/>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8D3AED-588C-4637-BFE2-129E5FC261CA}" type="slidenum">
              <a:rPr lang="en-US" smtClean="0"/>
              <a:t>‹N°›</a:t>
            </a:fld>
            <a:endParaRPr lang="en-US"/>
          </a:p>
        </p:txBody>
      </p:sp>
    </p:spTree>
    <p:extLst>
      <p:ext uri="{BB962C8B-B14F-4D97-AF65-F5344CB8AC3E}">
        <p14:creationId xmlns:p14="http://schemas.microsoft.com/office/powerpoint/2010/main" val="2297701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6.png"/><Relationship Id="rId3" Type="http://schemas.openxmlformats.org/officeDocument/2006/relationships/image" Target="../media/image3.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png"/><Relationship Id="rId2" Type="http://schemas.openxmlformats.org/officeDocument/2006/relationships/notesSlide" Target="../notesSlides/notesSlide21.xml"/><Relationship Id="rId16"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6.png"/><Relationship Id="rId9" Type="http://schemas.openxmlformats.org/officeDocument/2006/relationships/image" Target="../media/image18.png"/><Relationship Id="rId1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95" y="4409277"/>
            <a:ext cx="12080759" cy="1371600"/>
          </a:xfrm>
          <a:prstGeom prst="rect">
            <a:avLst/>
          </a:prstGeom>
          <a:solidFill>
            <a:srgbClr val="D2EEF9"/>
          </a:solidFill>
          <a:ln>
            <a:solidFill>
              <a:srgbClr val="D2EE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Connecteur droit 6"/>
          <p:cNvCxnSpPr/>
          <p:nvPr/>
        </p:nvCxnSpPr>
        <p:spPr>
          <a:xfrm>
            <a:off x="53396" y="700818"/>
            <a:ext cx="12080759" cy="0"/>
          </a:xfrm>
          <a:prstGeom prst="line">
            <a:avLst/>
          </a:prstGeom>
          <a:ln w="25400">
            <a:solidFill>
              <a:srgbClr val="261F4D"/>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53395" y="6018984"/>
            <a:ext cx="12080759" cy="0"/>
          </a:xfrm>
          <a:prstGeom prst="line">
            <a:avLst/>
          </a:prstGeom>
          <a:ln w="25400">
            <a:solidFill>
              <a:srgbClr val="261F4D"/>
            </a:solidFill>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380543" y="1274567"/>
            <a:ext cx="11426461" cy="2708434"/>
          </a:xfrm>
          <a:prstGeom prst="rect">
            <a:avLst/>
          </a:prstGeom>
          <a:noFill/>
        </p:spPr>
        <p:txBody>
          <a:bodyPr wrap="none" rtlCol="0">
            <a:spAutoFit/>
          </a:bodyPr>
          <a:lstStyle/>
          <a:p>
            <a:pPr algn="ctr">
              <a:lnSpc>
                <a:spcPct val="200000"/>
              </a:lnSpc>
            </a:pPr>
            <a:r>
              <a:rPr lang="en-US" sz="3200" b="1"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Design </a:t>
            </a:r>
            <a:r>
              <a:rPr lang="en-US" sz="3200" b="1"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of a new laser-resonance chromatography setup for S3-LEB</a:t>
            </a:r>
          </a:p>
          <a:p>
            <a:pPr algn="ctr">
              <a:lnSpc>
                <a:spcPct val="200000"/>
              </a:lnSpc>
            </a:pPr>
            <a:r>
              <a:rPr lang="en-US" sz="3000" dirty="0" smtClean="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ISOL France - 16 March 2026</a:t>
            </a:r>
            <a:endParaRPr lang="en-US" sz="3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p>
            <a:pPr algn="ctr">
              <a:lnSpc>
                <a:spcPct val="200000"/>
              </a:lnSpc>
            </a:pPr>
            <a:r>
              <a:rPr lang="en-US" sz="23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Tudor </a:t>
            </a:r>
            <a:r>
              <a:rPr lang="en-US" sz="23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Stefan for the S3 and S3-LEB collaborations</a:t>
            </a:r>
            <a:endParaRPr lang="en-US" sz="23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Image 1"/>
          <p:cNvPicPr>
            <a:picLocks noChangeAspect="1"/>
          </p:cNvPicPr>
          <p:nvPr/>
        </p:nvPicPr>
        <p:blipFill>
          <a:blip r:embed="rId3"/>
          <a:stretch>
            <a:fillRect/>
          </a:stretch>
        </p:blipFill>
        <p:spPr>
          <a:xfrm>
            <a:off x="8349727" y="4409277"/>
            <a:ext cx="3658993" cy="1371600"/>
          </a:xfrm>
          <a:prstGeom prst="rect">
            <a:avLst/>
          </a:prstGeom>
        </p:spPr>
      </p:pic>
      <p:pic>
        <p:nvPicPr>
          <p:cNvPr id="6" name="Image 5"/>
          <p:cNvPicPr>
            <a:picLocks noChangeAspect="1"/>
          </p:cNvPicPr>
          <p:nvPr/>
        </p:nvPicPr>
        <p:blipFill>
          <a:blip r:embed="rId4"/>
          <a:stretch>
            <a:fillRect/>
          </a:stretch>
        </p:blipFill>
        <p:spPr>
          <a:xfrm>
            <a:off x="303864" y="4729317"/>
            <a:ext cx="3211885" cy="731520"/>
          </a:xfrm>
          <a:prstGeom prst="rect">
            <a:avLst/>
          </a:prstGeom>
          <a:ln>
            <a:solidFill>
              <a:srgbClr val="D2EEF9"/>
            </a:solidFill>
          </a:ln>
        </p:spPr>
      </p:pic>
    </p:spTree>
    <p:extLst>
      <p:ext uri="{BB962C8B-B14F-4D97-AF65-F5344CB8AC3E}">
        <p14:creationId xmlns:p14="http://schemas.microsoft.com/office/powerpoint/2010/main" val="2008616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10522833" y="165034"/>
            <a:ext cx="1611322" cy="365760"/>
          </a:xfrm>
          <a:prstGeom prst="rect">
            <a:avLst/>
          </a:prstGeom>
        </p:spPr>
      </p:pic>
      <p:cxnSp>
        <p:nvCxnSpPr>
          <p:cNvPr id="7" name="Connecteur droit 6"/>
          <p:cNvCxnSpPr/>
          <p:nvPr/>
        </p:nvCxnSpPr>
        <p:spPr>
          <a:xfrm>
            <a:off x="53396" y="700818"/>
            <a:ext cx="12080759" cy="0"/>
          </a:xfrm>
          <a:prstGeom prst="line">
            <a:avLst/>
          </a:prstGeom>
          <a:ln w="25400">
            <a:solidFill>
              <a:srgbClr val="261F4D"/>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3396" y="70915"/>
            <a:ext cx="7125605" cy="553998"/>
          </a:xfrm>
          <a:prstGeom prst="rect">
            <a:avLst/>
          </a:prstGeom>
          <a:noFill/>
        </p:spPr>
        <p:txBody>
          <a:bodyPr wrap="none" rtlCol="0">
            <a:spAutoFit/>
          </a:bodyPr>
          <a:lstStyle/>
          <a:p>
            <a:r>
              <a:rPr lang="en-US" sz="3000" b="1" dirty="0"/>
              <a:t>LRC experimental setup – </a:t>
            </a:r>
            <a:r>
              <a:rPr lang="en-US" sz="3000" b="1" dirty="0">
                <a:solidFill>
                  <a:schemeClr val="accent2">
                    <a:lumMod val="75000"/>
                  </a:schemeClr>
                </a:solidFill>
              </a:rPr>
              <a:t>General overview</a:t>
            </a:r>
          </a:p>
        </p:txBody>
      </p:sp>
      <p:sp>
        <p:nvSpPr>
          <p:cNvPr id="13" name="Rectangle à coins arrondis 12"/>
          <p:cNvSpPr/>
          <p:nvPr/>
        </p:nvSpPr>
        <p:spPr>
          <a:xfrm>
            <a:off x="4069015" y="4173375"/>
            <a:ext cx="304800" cy="304800"/>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ZoneTexte 62">
            <a:extLst>
              <a:ext uri="{FF2B5EF4-FFF2-40B4-BE49-F238E27FC236}">
                <a16:creationId xmlns:a16="http://schemas.microsoft.com/office/drawing/2014/main" id="{83B765E6-3AE5-4012-85E1-3B214C8FAC9A}"/>
              </a:ext>
            </a:extLst>
          </p:cNvPr>
          <p:cNvSpPr txBox="1"/>
          <p:nvPr/>
        </p:nvSpPr>
        <p:spPr>
          <a:xfrm>
            <a:off x="226050" y="5217001"/>
            <a:ext cx="8028950" cy="1338828"/>
          </a:xfrm>
          <a:prstGeom prst="rect">
            <a:avLst/>
          </a:prstGeom>
          <a:noFill/>
        </p:spPr>
        <p:txBody>
          <a:bodyPr wrap="square" rtlCol="0">
            <a:spAutoFit/>
          </a:bodyPr>
          <a:lstStyle/>
          <a:p>
            <a:pPr marL="971550" lvl="1" indent="-514350">
              <a:lnSpc>
                <a:spcPct val="150000"/>
              </a:lnSpc>
              <a:buFont typeface="Arial" panose="020B0604020202020204" pitchFamily="34" charset="0"/>
              <a:buChar char="•"/>
            </a:pPr>
            <a:r>
              <a:rPr lang="en-US" b="1" dirty="0"/>
              <a:t>Ions</a:t>
            </a:r>
            <a:r>
              <a:rPr lang="en-US" dirty="0"/>
              <a:t> exit nozzle in a jet and </a:t>
            </a:r>
            <a:r>
              <a:rPr lang="en-US" b="1" dirty="0"/>
              <a:t>enter ion </a:t>
            </a:r>
            <a:r>
              <a:rPr lang="en-US" b="1" dirty="0" err="1"/>
              <a:t>buncher</a:t>
            </a:r>
            <a:endParaRPr lang="en-US" b="1" dirty="0"/>
          </a:p>
          <a:p>
            <a:pPr marL="971550" lvl="1" indent="-514350">
              <a:lnSpc>
                <a:spcPct val="150000"/>
              </a:lnSpc>
              <a:buFont typeface="Arial" panose="020B0604020202020204" pitchFamily="34" charset="0"/>
              <a:buChar char="•"/>
            </a:pPr>
            <a:r>
              <a:rPr lang="en-US" b="1" dirty="0"/>
              <a:t>Laser probing in-jet </a:t>
            </a:r>
            <a:r>
              <a:rPr lang="en-US" dirty="0"/>
              <a:t>(fine level search) </a:t>
            </a:r>
            <a:r>
              <a:rPr lang="en-US" b="1" dirty="0"/>
              <a:t>or in trap </a:t>
            </a:r>
            <a:r>
              <a:rPr lang="en-US" dirty="0"/>
              <a:t>(broad level search) </a:t>
            </a:r>
          </a:p>
          <a:p>
            <a:pPr marL="971550" lvl="1" indent="-514350">
              <a:lnSpc>
                <a:spcPct val="150000"/>
              </a:lnSpc>
              <a:buFont typeface="Arial" panose="020B0604020202020204" pitchFamily="34" charset="0"/>
              <a:buChar char="•"/>
            </a:pPr>
            <a:r>
              <a:rPr lang="en-US" b="1" dirty="0"/>
              <a:t>Excited</a:t>
            </a:r>
            <a:r>
              <a:rPr lang="en-US" dirty="0"/>
              <a:t> ions either fall </a:t>
            </a:r>
            <a:r>
              <a:rPr lang="en-US" b="1" dirty="0"/>
              <a:t>back to ground state or</a:t>
            </a:r>
            <a:r>
              <a:rPr lang="en-US" dirty="0"/>
              <a:t> populate </a:t>
            </a:r>
            <a:r>
              <a:rPr lang="en-US" b="1" dirty="0"/>
              <a:t>metastable state</a:t>
            </a:r>
          </a:p>
        </p:txBody>
      </p:sp>
      <p:grpSp>
        <p:nvGrpSpPr>
          <p:cNvPr id="16" name="Groupe 15"/>
          <p:cNvGrpSpPr>
            <a:grpSpLocks noChangeAspect="1"/>
          </p:cNvGrpSpPr>
          <p:nvPr/>
        </p:nvGrpSpPr>
        <p:grpSpPr>
          <a:xfrm>
            <a:off x="9028713" y="4357494"/>
            <a:ext cx="2734730" cy="1633379"/>
            <a:chOff x="3296664" y="22994360"/>
            <a:chExt cx="3609611" cy="2155922"/>
          </a:xfrm>
        </p:grpSpPr>
        <p:cxnSp>
          <p:nvCxnSpPr>
            <p:cNvPr id="17" name="Connecteur droit 16"/>
            <p:cNvCxnSpPr/>
            <p:nvPr/>
          </p:nvCxnSpPr>
          <p:spPr>
            <a:xfrm>
              <a:off x="3905690" y="24955500"/>
              <a:ext cx="88560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4619845" y="23279100"/>
              <a:ext cx="88560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5342599" y="24326850"/>
              <a:ext cx="88560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296664" y="24662795"/>
              <a:ext cx="671141" cy="487487"/>
            </a:xfrm>
            <a:prstGeom prst="rect">
              <a:avLst/>
            </a:prstGeom>
          </p:spPr>
          <p:txBody>
            <a:bodyPr wrap="none">
              <a:spAutoFit/>
            </a:bodyPr>
            <a:lstStyle/>
            <a:p>
              <a:r>
                <a:rPr lang="en-US" b="1" baseline="30000" dirty="0">
                  <a:latin typeface="Arial" panose="020B0604020202020204" pitchFamily="34" charset="0"/>
                  <a:cs typeface="Arial" panose="020B0604020202020204" pitchFamily="34" charset="0"/>
                </a:rPr>
                <a:t>1</a:t>
              </a:r>
              <a:r>
                <a:rPr lang="en-US" b="1" dirty="0">
                  <a:latin typeface="Arial" panose="020B0604020202020204" pitchFamily="34" charset="0"/>
                  <a:cs typeface="Arial" panose="020B0604020202020204" pitchFamily="34" charset="0"/>
                </a:rPr>
                <a:t>S</a:t>
              </a:r>
              <a:r>
                <a:rPr lang="en-US" b="1" baseline="-25000" dirty="0">
                  <a:latin typeface="Arial" panose="020B0604020202020204" pitchFamily="34" charset="0"/>
                  <a:cs typeface="Arial" panose="020B0604020202020204" pitchFamily="34" charset="0"/>
                </a:rPr>
                <a:t>0</a:t>
              </a:r>
              <a:endParaRPr lang="en-US" b="1" baseline="-25000" dirty="0"/>
            </a:p>
          </p:txBody>
        </p:sp>
        <p:sp>
          <p:nvSpPr>
            <p:cNvPr id="22" name="Rectangle 21"/>
            <p:cNvSpPr/>
            <p:nvPr/>
          </p:nvSpPr>
          <p:spPr>
            <a:xfrm>
              <a:off x="6218207" y="24122304"/>
              <a:ext cx="688068" cy="487487"/>
            </a:xfrm>
            <a:prstGeom prst="rect">
              <a:avLst/>
            </a:prstGeom>
          </p:spPr>
          <p:txBody>
            <a:bodyPr wrap="none">
              <a:spAutoFit/>
            </a:bodyPr>
            <a:lstStyle/>
            <a:p>
              <a:r>
                <a:rPr lang="en-US" b="1" baseline="30000" dirty="0">
                  <a:latin typeface="Arial" panose="020B0604020202020204" pitchFamily="34" charset="0"/>
                  <a:cs typeface="Arial" panose="020B0604020202020204" pitchFamily="34" charset="0"/>
                </a:rPr>
                <a:t>3</a:t>
              </a:r>
              <a:r>
                <a:rPr lang="en-US" b="1" dirty="0">
                  <a:latin typeface="Arial" panose="020B0604020202020204" pitchFamily="34" charset="0"/>
                  <a:cs typeface="Arial" panose="020B0604020202020204" pitchFamily="34" charset="0"/>
                </a:rPr>
                <a:t>D</a:t>
              </a:r>
              <a:r>
                <a:rPr lang="en-US" b="1" baseline="-25000" dirty="0">
                  <a:latin typeface="Arial" panose="020B0604020202020204" pitchFamily="34" charset="0"/>
                  <a:cs typeface="Arial" panose="020B0604020202020204" pitchFamily="34" charset="0"/>
                </a:rPr>
                <a:t>1</a:t>
              </a:r>
              <a:endParaRPr lang="en-US" b="1" baseline="-25000" dirty="0"/>
            </a:p>
          </p:txBody>
        </p:sp>
        <p:sp>
          <p:nvSpPr>
            <p:cNvPr id="23" name="Rectangle 22"/>
            <p:cNvSpPr/>
            <p:nvPr/>
          </p:nvSpPr>
          <p:spPr>
            <a:xfrm>
              <a:off x="4075821" y="22994360"/>
              <a:ext cx="671141" cy="487487"/>
            </a:xfrm>
            <a:prstGeom prst="rect">
              <a:avLst/>
            </a:prstGeom>
          </p:spPr>
          <p:txBody>
            <a:bodyPr wrap="none">
              <a:spAutoFit/>
            </a:bodyPr>
            <a:lstStyle/>
            <a:p>
              <a:r>
                <a:rPr lang="en-US" b="1" baseline="30000" dirty="0">
                  <a:latin typeface="Arial" panose="020B0604020202020204" pitchFamily="34" charset="0"/>
                  <a:cs typeface="Arial" panose="020B0604020202020204" pitchFamily="34" charset="0"/>
                </a:rPr>
                <a:t>3</a:t>
              </a:r>
              <a:r>
                <a:rPr lang="en-US" b="1" dirty="0">
                  <a:latin typeface="Arial" panose="020B0604020202020204" pitchFamily="34" charset="0"/>
                  <a:cs typeface="Arial" panose="020B0604020202020204" pitchFamily="34" charset="0"/>
                </a:rPr>
                <a:t>P</a:t>
              </a:r>
              <a:r>
                <a:rPr lang="en-US" b="1" baseline="-25000" dirty="0">
                  <a:latin typeface="Arial" panose="020B0604020202020204" pitchFamily="34" charset="0"/>
                  <a:cs typeface="Arial" panose="020B0604020202020204" pitchFamily="34" charset="0"/>
                </a:rPr>
                <a:t>1</a:t>
              </a:r>
              <a:endParaRPr lang="en-US" b="1" baseline="-25000" dirty="0"/>
            </a:p>
          </p:txBody>
        </p:sp>
        <p:cxnSp>
          <p:nvCxnSpPr>
            <p:cNvPr id="24" name="Connecteur droit avec flèche 23"/>
            <p:cNvCxnSpPr/>
            <p:nvPr/>
          </p:nvCxnSpPr>
          <p:spPr>
            <a:xfrm flipV="1">
              <a:off x="4321162" y="23277934"/>
              <a:ext cx="741485" cy="1674634"/>
            </a:xfrm>
            <a:prstGeom prst="straightConnector1">
              <a:avLst/>
            </a:prstGeom>
            <a:ln w="38100">
              <a:solidFill>
                <a:srgbClr val="0070C0"/>
              </a:solidFill>
              <a:tailEnd type="stealth"/>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5142109" y="23330182"/>
              <a:ext cx="656995" cy="992178"/>
            </a:xfrm>
            <a:prstGeom prst="straightConnector1">
              <a:avLst/>
            </a:prstGeom>
            <a:ln w="38100">
              <a:solidFill>
                <a:srgbClr val="0070C0"/>
              </a:solidFill>
              <a:prstDash val="sysDash"/>
              <a:tailEnd type="stealth"/>
            </a:ln>
          </p:spPr>
          <p:style>
            <a:lnRef idx="1">
              <a:schemeClr val="accent1"/>
            </a:lnRef>
            <a:fillRef idx="0">
              <a:schemeClr val="accent1"/>
            </a:fillRef>
            <a:effectRef idx="0">
              <a:schemeClr val="accent1"/>
            </a:effectRef>
            <a:fontRef idx="minor">
              <a:schemeClr val="tx1"/>
            </a:fontRef>
          </p:style>
        </p:cxnSp>
      </p:grpSp>
      <p:sp>
        <p:nvSpPr>
          <p:cNvPr id="26" name="Rectangle 25"/>
          <p:cNvSpPr/>
          <p:nvPr/>
        </p:nvSpPr>
        <p:spPr>
          <a:xfrm>
            <a:off x="8961914" y="6109633"/>
            <a:ext cx="3002297" cy="369332"/>
          </a:xfrm>
          <a:prstGeom prst="rect">
            <a:avLst/>
          </a:prstGeom>
        </p:spPr>
        <p:txBody>
          <a:bodyPr wrap="none">
            <a:spAutoFit/>
          </a:bodyPr>
          <a:lstStyle/>
          <a:p>
            <a:r>
              <a:rPr lang="en-US" b="1" baseline="30000" dirty="0"/>
              <a:t>175</a:t>
            </a:r>
            <a:r>
              <a:rPr lang="en-US" b="1" dirty="0"/>
              <a:t>Lu</a:t>
            </a:r>
            <a:r>
              <a:rPr lang="en-US" b="1" baseline="30000" dirty="0"/>
              <a:t>+</a:t>
            </a:r>
            <a:r>
              <a:rPr lang="en-US" b="1" dirty="0"/>
              <a:t> laser excitation scheme</a:t>
            </a:r>
          </a:p>
        </p:txBody>
      </p:sp>
      <p:grpSp>
        <p:nvGrpSpPr>
          <p:cNvPr id="33" name="Groupe 32"/>
          <p:cNvGrpSpPr/>
          <p:nvPr/>
        </p:nvGrpSpPr>
        <p:grpSpPr>
          <a:xfrm>
            <a:off x="165432" y="840147"/>
            <a:ext cx="11316251" cy="4201490"/>
            <a:chOff x="165432" y="840147"/>
            <a:chExt cx="11316251" cy="4201490"/>
          </a:xfrm>
        </p:grpSpPr>
        <p:pic>
          <p:nvPicPr>
            <p:cNvPr id="34" name="Imag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432" y="840147"/>
              <a:ext cx="11316251" cy="3694176"/>
            </a:xfrm>
            <a:prstGeom prst="rect">
              <a:avLst/>
            </a:prstGeom>
          </p:spPr>
        </p:pic>
        <p:sp>
          <p:nvSpPr>
            <p:cNvPr id="36" name="Rectangle 35">
              <a:extLst>
                <a:ext uri="{FF2B5EF4-FFF2-40B4-BE49-F238E27FC236}">
                  <a16:creationId xmlns:a16="http://schemas.microsoft.com/office/drawing/2014/main" id="{CC2552D2-68C6-432E-8AF1-27B7B7582D20}"/>
                </a:ext>
              </a:extLst>
            </p:cNvPr>
            <p:cNvSpPr/>
            <p:nvPr/>
          </p:nvSpPr>
          <p:spPr>
            <a:xfrm>
              <a:off x="3468837" y="4395306"/>
              <a:ext cx="1505156" cy="646331"/>
            </a:xfrm>
            <a:prstGeom prst="rect">
              <a:avLst/>
            </a:prstGeom>
            <a:noFill/>
          </p:spPr>
          <p:txBody>
            <a:bodyPr wrap="none">
              <a:spAutoFit/>
            </a:bodyPr>
            <a:lstStyle/>
            <a:p>
              <a:pPr algn="ctr"/>
              <a:r>
                <a:rPr lang="en-US" b="1" dirty="0">
                  <a:solidFill>
                    <a:srgbClr val="C55A11"/>
                  </a:solidFill>
                </a:rPr>
                <a:t>Spectroscopy </a:t>
              </a:r>
            </a:p>
            <a:p>
              <a:pPr algn="ctr"/>
              <a:r>
                <a:rPr lang="en-US" b="1" dirty="0">
                  <a:solidFill>
                    <a:srgbClr val="C55A11"/>
                  </a:solidFill>
                </a:rPr>
                <a:t>&amp; bunching</a:t>
              </a:r>
            </a:p>
          </p:txBody>
        </p:sp>
      </p:grpSp>
      <p:sp>
        <p:nvSpPr>
          <p:cNvPr id="27" name="Rectangle 26"/>
          <p:cNvSpPr/>
          <p:nvPr/>
        </p:nvSpPr>
        <p:spPr>
          <a:xfrm>
            <a:off x="0" y="6642556"/>
            <a:ext cx="7931151" cy="215444"/>
          </a:xfrm>
          <a:prstGeom prst="rect">
            <a:avLst/>
          </a:prstGeom>
        </p:spPr>
        <p:txBody>
          <a:bodyPr wrap="square">
            <a:spAutoFit/>
          </a:bodyPr>
          <a:lstStyle/>
          <a:p>
            <a:r>
              <a:rPr lang="en-US" sz="800" dirty="0">
                <a:solidFill>
                  <a:schemeClr val="bg1">
                    <a:lumMod val="75000"/>
                  </a:schemeClr>
                </a:solidFill>
              </a:rPr>
              <a:t>Laatiaoui and </a:t>
            </a:r>
            <a:r>
              <a:rPr lang="en-US" sz="800" dirty="0" err="1">
                <a:solidFill>
                  <a:schemeClr val="bg1">
                    <a:lumMod val="75000"/>
                  </a:schemeClr>
                </a:solidFill>
              </a:rPr>
              <a:t>Buchachenko</a:t>
            </a:r>
            <a:r>
              <a:rPr lang="en-US" sz="800" dirty="0">
                <a:solidFill>
                  <a:schemeClr val="bg1">
                    <a:lumMod val="75000"/>
                  </a:schemeClr>
                </a:solidFill>
              </a:rPr>
              <a:t>, Laser resonance chromatography of </a:t>
            </a:r>
            <a:r>
              <a:rPr lang="en-US" sz="800" dirty="0" err="1">
                <a:solidFill>
                  <a:schemeClr val="bg1">
                    <a:lumMod val="75000"/>
                  </a:schemeClr>
                </a:solidFill>
              </a:rPr>
              <a:t>superheavy</a:t>
            </a:r>
            <a:r>
              <a:rPr lang="en-US" sz="800" dirty="0">
                <a:solidFill>
                  <a:schemeClr val="bg1">
                    <a:lumMod val="75000"/>
                  </a:schemeClr>
                </a:solidFill>
              </a:rPr>
              <a:t> elements, Physical Review Letters 125</a:t>
            </a:r>
          </a:p>
        </p:txBody>
      </p:sp>
      <p:sp>
        <p:nvSpPr>
          <p:cNvPr id="28" name="TextBox 27">
            <a:extLst>
              <a:ext uri="{FF2B5EF4-FFF2-40B4-BE49-F238E27FC236}">
                <a16:creationId xmlns:a16="http://schemas.microsoft.com/office/drawing/2014/main" id="{76E3F74E-C674-4A89-9A42-BC16EE643A1D}"/>
              </a:ext>
            </a:extLst>
          </p:cNvPr>
          <p:cNvSpPr txBox="1"/>
          <p:nvPr/>
        </p:nvSpPr>
        <p:spPr>
          <a:xfrm>
            <a:off x="11832606" y="6488668"/>
            <a:ext cx="359394" cy="369332"/>
          </a:xfrm>
          <a:prstGeom prst="rect">
            <a:avLst/>
          </a:prstGeom>
          <a:noFill/>
        </p:spPr>
        <p:txBody>
          <a:bodyPr wrap="square" rtlCol="0">
            <a:spAutoFit/>
          </a:bodyPr>
          <a:lstStyle/>
          <a:p>
            <a:r>
              <a:rPr lang="en-GB" dirty="0">
                <a:solidFill>
                  <a:schemeClr val="bg1">
                    <a:lumMod val="50000"/>
                  </a:schemeClr>
                </a:solidFill>
              </a:rPr>
              <a:t>4.</a:t>
            </a:r>
          </a:p>
        </p:txBody>
      </p:sp>
    </p:spTree>
    <p:extLst>
      <p:ext uri="{BB962C8B-B14F-4D97-AF65-F5344CB8AC3E}">
        <p14:creationId xmlns:p14="http://schemas.microsoft.com/office/powerpoint/2010/main" val="4968167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10522833" y="165034"/>
            <a:ext cx="1611322" cy="365760"/>
          </a:xfrm>
          <a:prstGeom prst="rect">
            <a:avLst/>
          </a:prstGeom>
        </p:spPr>
      </p:pic>
      <p:cxnSp>
        <p:nvCxnSpPr>
          <p:cNvPr id="7" name="Connecteur droit 6"/>
          <p:cNvCxnSpPr/>
          <p:nvPr/>
        </p:nvCxnSpPr>
        <p:spPr>
          <a:xfrm>
            <a:off x="53396" y="700818"/>
            <a:ext cx="12080759" cy="0"/>
          </a:xfrm>
          <a:prstGeom prst="line">
            <a:avLst/>
          </a:prstGeom>
          <a:ln w="25400">
            <a:solidFill>
              <a:srgbClr val="261F4D"/>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3396" y="70915"/>
            <a:ext cx="7125605" cy="553998"/>
          </a:xfrm>
          <a:prstGeom prst="rect">
            <a:avLst/>
          </a:prstGeom>
          <a:noFill/>
        </p:spPr>
        <p:txBody>
          <a:bodyPr wrap="none" rtlCol="0">
            <a:spAutoFit/>
          </a:bodyPr>
          <a:lstStyle/>
          <a:p>
            <a:r>
              <a:rPr lang="en-US" sz="3000" b="1" dirty="0"/>
              <a:t>LRC experimental setup – </a:t>
            </a:r>
            <a:r>
              <a:rPr lang="en-US" sz="3000" b="1" dirty="0">
                <a:solidFill>
                  <a:schemeClr val="accent2">
                    <a:lumMod val="75000"/>
                  </a:schemeClr>
                </a:solidFill>
              </a:rPr>
              <a:t>General overview</a:t>
            </a:r>
          </a:p>
        </p:txBody>
      </p:sp>
      <p:sp>
        <p:nvSpPr>
          <p:cNvPr id="13" name="Rectangle à coins arrondis 12"/>
          <p:cNvSpPr/>
          <p:nvPr/>
        </p:nvSpPr>
        <p:spPr>
          <a:xfrm>
            <a:off x="6439070" y="4155224"/>
            <a:ext cx="304800" cy="304800"/>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Connecteur droit avec flèche 14"/>
          <p:cNvCxnSpPr/>
          <p:nvPr/>
        </p:nvCxnSpPr>
        <p:spPr>
          <a:xfrm>
            <a:off x="7848600" y="2624138"/>
            <a:ext cx="823913" cy="1218837"/>
          </a:xfrm>
          <a:prstGeom prst="straightConnector1">
            <a:avLst/>
          </a:prstGeom>
          <a:ln w="3492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8558159" y="6430203"/>
            <a:ext cx="3024033" cy="369332"/>
          </a:xfrm>
          <a:prstGeom prst="rect">
            <a:avLst/>
          </a:prstGeom>
          <a:noFill/>
        </p:spPr>
        <p:txBody>
          <a:bodyPr wrap="none">
            <a:spAutoFit/>
          </a:bodyPr>
          <a:lstStyle/>
          <a:p>
            <a:r>
              <a:rPr lang="en-US" b="1" baseline="30000" dirty="0">
                <a:cs typeface="Arial" panose="020B0604020202020204" pitchFamily="34" charset="0"/>
              </a:rPr>
              <a:t>175</a:t>
            </a:r>
            <a:r>
              <a:rPr lang="en-US" b="1" dirty="0">
                <a:cs typeface="Arial" panose="020B0604020202020204" pitchFamily="34" charset="0"/>
              </a:rPr>
              <a:t>Lu</a:t>
            </a:r>
            <a:r>
              <a:rPr lang="en-US" b="1" baseline="30000" dirty="0">
                <a:cs typeface="Arial" panose="020B0604020202020204" pitchFamily="34" charset="0"/>
              </a:rPr>
              <a:t>+ </a:t>
            </a:r>
            <a:r>
              <a:rPr lang="en-US" b="1" dirty="0">
                <a:cs typeface="Arial" panose="020B0604020202020204" pitchFamily="34" charset="0"/>
              </a:rPr>
              <a:t>arrival time distribution</a:t>
            </a:r>
            <a:endParaRPr lang="en-US" dirty="0"/>
          </a:p>
        </p:txBody>
      </p:sp>
      <p:sp>
        <p:nvSpPr>
          <p:cNvPr id="18" name="ZoneTexte 62">
            <a:extLst>
              <a:ext uri="{FF2B5EF4-FFF2-40B4-BE49-F238E27FC236}">
                <a16:creationId xmlns:a16="http://schemas.microsoft.com/office/drawing/2014/main" id="{83B765E6-3AE5-4012-85E1-3B214C8FAC9A}"/>
              </a:ext>
            </a:extLst>
          </p:cNvPr>
          <p:cNvSpPr txBox="1"/>
          <p:nvPr/>
        </p:nvSpPr>
        <p:spPr>
          <a:xfrm>
            <a:off x="226050" y="5217001"/>
            <a:ext cx="8028950" cy="1338828"/>
          </a:xfrm>
          <a:prstGeom prst="rect">
            <a:avLst/>
          </a:prstGeom>
          <a:noFill/>
        </p:spPr>
        <p:txBody>
          <a:bodyPr wrap="square" rtlCol="0">
            <a:spAutoFit/>
          </a:bodyPr>
          <a:lstStyle/>
          <a:p>
            <a:pPr marL="971550" lvl="1" indent="-514350">
              <a:lnSpc>
                <a:spcPct val="150000"/>
              </a:lnSpc>
              <a:buFont typeface="Arial" panose="020B0604020202020204" pitchFamily="34" charset="0"/>
              <a:buChar char="•"/>
            </a:pPr>
            <a:r>
              <a:rPr lang="en-US" b="1" dirty="0"/>
              <a:t>State-dependent mobility </a:t>
            </a:r>
            <a:r>
              <a:rPr lang="en-US" dirty="0"/>
              <a:t>in He gas</a:t>
            </a:r>
          </a:p>
          <a:p>
            <a:pPr marL="971550" lvl="1" indent="-514350">
              <a:lnSpc>
                <a:spcPct val="150000"/>
              </a:lnSpc>
              <a:buFont typeface="Arial" panose="020B0604020202020204" pitchFamily="34" charset="0"/>
              <a:buChar char="•"/>
            </a:pPr>
            <a:r>
              <a:rPr lang="en-US" b="1" dirty="0"/>
              <a:t>Mobility difference </a:t>
            </a:r>
            <a:r>
              <a:rPr lang="en-US" dirty="0"/>
              <a:t>leads to</a:t>
            </a:r>
            <a:r>
              <a:rPr lang="en-US" b="1" dirty="0"/>
              <a:t> change in arrival times </a:t>
            </a:r>
            <a:r>
              <a:rPr lang="en-US" dirty="0"/>
              <a:t>for ground and metastable states</a:t>
            </a:r>
          </a:p>
        </p:txBody>
      </p:sp>
      <p:grpSp>
        <p:nvGrpSpPr>
          <p:cNvPr id="17" name="Groupe 16"/>
          <p:cNvGrpSpPr/>
          <p:nvPr/>
        </p:nvGrpSpPr>
        <p:grpSpPr>
          <a:xfrm>
            <a:off x="165432" y="840147"/>
            <a:ext cx="11316251" cy="4201490"/>
            <a:chOff x="165432" y="840147"/>
            <a:chExt cx="11316251" cy="4201490"/>
          </a:xfrm>
        </p:grpSpPr>
        <p:pic>
          <p:nvPicPr>
            <p:cNvPr id="20" name="Imag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432" y="840147"/>
              <a:ext cx="11316251" cy="3694176"/>
            </a:xfrm>
            <a:prstGeom prst="rect">
              <a:avLst/>
            </a:prstGeom>
          </p:spPr>
        </p:pic>
        <p:sp>
          <p:nvSpPr>
            <p:cNvPr id="23" name="Rectangle 22">
              <a:extLst>
                <a:ext uri="{FF2B5EF4-FFF2-40B4-BE49-F238E27FC236}">
                  <a16:creationId xmlns:a16="http://schemas.microsoft.com/office/drawing/2014/main" id="{96144D2E-01B6-432B-A2B9-47D18E1C0DAB}"/>
                </a:ext>
              </a:extLst>
            </p:cNvPr>
            <p:cNvSpPr/>
            <p:nvPr/>
          </p:nvSpPr>
          <p:spPr>
            <a:xfrm>
              <a:off x="5712255" y="4395306"/>
              <a:ext cx="1758430" cy="646331"/>
            </a:xfrm>
            <a:prstGeom prst="rect">
              <a:avLst/>
            </a:prstGeom>
            <a:noFill/>
          </p:spPr>
          <p:txBody>
            <a:bodyPr wrap="none">
              <a:spAutoFit/>
            </a:bodyPr>
            <a:lstStyle/>
            <a:p>
              <a:pPr algn="ctr"/>
              <a:r>
                <a:rPr lang="en-US" b="1" dirty="0">
                  <a:solidFill>
                    <a:srgbClr val="C55A11"/>
                  </a:solidFill>
                </a:rPr>
                <a:t>Electronic-state</a:t>
              </a:r>
            </a:p>
            <a:p>
              <a:pPr algn="ctr"/>
              <a:r>
                <a:rPr lang="en-US" b="1" dirty="0">
                  <a:solidFill>
                    <a:srgbClr val="C55A11"/>
                  </a:solidFill>
                </a:rPr>
                <a:t>chromatography</a:t>
              </a:r>
            </a:p>
          </p:txBody>
        </p:sp>
      </p:grpSp>
      <p:pic>
        <p:nvPicPr>
          <p:cNvPr id="14" name="Imag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04141" y="3842975"/>
            <a:ext cx="3643151" cy="2651760"/>
          </a:xfrm>
          <a:prstGeom prst="rect">
            <a:avLst/>
          </a:prstGeom>
        </p:spPr>
      </p:pic>
      <p:sp>
        <p:nvSpPr>
          <p:cNvPr id="19" name="Rectangle 18"/>
          <p:cNvSpPr/>
          <p:nvPr/>
        </p:nvSpPr>
        <p:spPr>
          <a:xfrm>
            <a:off x="0" y="6642556"/>
            <a:ext cx="7931151" cy="215444"/>
          </a:xfrm>
          <a:prstGeom prst="rect">
            <a:avLst/>
          </a:prstGeom>
        </p:spPr>
        <p:txBody>
          <a:bodyPr wrap="square">
            <a:spAutoFit/>
          </a:bodyPr>
          <a:lstStyle/>
          <a:p>
            <a:r>
              <a:rPr lang="en-US" sz="800" dirty="0">
                <a:solidFill>
                  <a:schemeClr val="bg1">
                    <a:lumMod val="75000"/>
                  </a:schemeClr>
                </a:solidFill>
              </a:rPr>
              <a:t>Laatiaoui and </a:t>
            </a:r>
            <a:r>
              <a:rPr lang="en-US" sz="800" dirty="0" err="1">
                <a:solidFill>
                  <a:schemeClr val="bg1">
                    <a:lumMod val="75000"/>
                  </a:schemeClr>
                </a:solidFill>
              </a:rPr>
              <a:t>Buchachenko</a:t>
            </a:r>
            <a:r>
              <a:rPr lang="en-US" sz="800" dirty="0">
                <a:solidFill>
                  <a:schemeClr val="bg1">
                    <a:lumMod val="75000"/>
                  </a:schemeClr>
                </a:solidFill>
              </a:rPr>
              <a:t>, Laser resonance chromatography of </a:t>
            </a:r>
            <a:r>
              <a:rPr lang="en-US" sz="800" dirty="0" err="1">
                <a:solidFill>
                  <a:schemeClr val="bg1">
                    <a:lumMod val="75000"/>
                  </a:schemeClr>
                </a:solidFill>
              </a:rPr>
              <a:t>superheavy</a:t>
            </a:r>
            <a:r>
              <a:rPr lang="en-US" sz="800" dirty="0">
                <a:solidFill>
                  <a:schemeClr val="bg1">
                    <a:lumMod val="75000"/>
                  </a:schemeClr>
                </a:solidFill>
              </a:rPr>
              <a:t> elements, Physical Review Letters 125</a:t>
            </a:r>
          </a:p>
        </p:txBody>
      </p:sp>
      <p:sp>
        <p:nvSpPr>
          <p:cNvPr id="24" name="TextBox 23">
            <a:extLst>
              <a:ext uri="{FF2B5EF4-FFF2-40B4-BE49-F238E27FC236}">
                <a16:creationId xmlns:a16="http://schemas.microsoft.com/office/drawing/2014/main" id="{CBA4B27C-8F4B-43C6-898C-008679B4B047}"/>
              </a:ext>
            </a:extLst>
          </p:cNvPr>
          <p:cNvSpPr txBox="1"/>
          <p:nvPr/>
        </p:nvSpPr>
        <p:spPr>
          <a:xfrm>
            <a:off x="11832606" y="6488668"/>
            <a:ext cx="359394" cy="369332"/>
          </a:xfrm>
          <a:prstGeom prst="rect">
            <a:avLst/>
          </a:prstGeom>
          <a:noFill/>
        </p:spPr>
        <p:txBody>
          <a:bodyPr wrap="square" rtlCol="0">
            <a:spAutoFit/>
          </a:bodyPr>
          <a:lstStyle/>
          <a:p>
            <a:r>
              <a:rPr lang="en-GB" dirty="0">
                <a:solidFill>
                  <a:schemeClr val="bg1">
                    <a:lumMod val="50000"/>
                  </a:schemeClr>
                </a:solidFill>
              </a:rPr>
              <a:t>5.</a:t>
            </a:r>
          </a:p>
        </p:txBody>
      </p:sp>
      <p:pic>
        <p:nvPicPr>
          <p:cNvPr id="21" name="Image 20"/>
          <p:cNvPicPr>
            <a:picLocks noChangeAspect="1"/>
          </p:cNvPicPr>
          <p:nvPr/>
        </p:nvPicPr>
        <p:blipFill>
          <a:blip r:embed="rId6"/>
          <a:stretch>
            <a:fillRect/>
          </a:stretch>
        </p:blipFill>
        <p:spPr>
          <a:xfrm>
            <a:off x="10942394" y="4016230"/>
            <a:ext cx="539289" cy="548640"/>
          </a:xfrm>
          <a:prstGeom prst="rect">
            <a:avLst/>
          </a:prstGeom>
        </p:spPr>
      </p:pic>
    </p:spTree>
    <p:extLst>
      <p:ext uri="{BB962C8B-B14F-4D97-AF65-F5344CB8AC3E}">
        <p14:creationId xmlns:p14="http://schemas.microsoft.com/office/powerpoint/2010/main" val="18638597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10522833" y="165034"/>
            <a:ext cx="1611322" cy="365760"/>
          </a:xfrm>
          <a:prstGeom prst="rect">
            <a:avLst/>
          </a:prstGeom>
        </p:spPr>
      </p:pic>
      <p:cxnSp>
        <p:nvCxnSpPr>
          <p:cNvPr id="7" name="Connecteur droit 6"/>
          <p:cNvCxnSpPr/>
          <p:nvPr/>
        </p:nvCxnSpPr>
        <p:spPr>
          <a:xfrm>
            <a:off x="53396" y="700818"/>
            <a:ext cx="12080759" cy="0"/>
          </a:xfrm>
          <a:prstGeom prst="line">
            <a:avLst/>
          </a:prstGeom>
          <a:ln w="25400">
            <a:solidFill>
              <a:srgbClr val="261F4D"/>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3396" y="70915"/>
            <a:ext cx="7125605" cy="553998"/>
          </a:xfrm>
          <a:prstGeom prst="rect">
            <a:avLst/>
          </a:prstGeom>
          <a:noFill/>
        </p:spPr>
        <p:txBody>
          <a:bodyPr wrap="none" rtlCol="0">
            <a:spAutoFit/>
          </a:bodyPr>
          <a:lstStyle/>
          <a:p>
            <a:r>
              <a:rPr lang="en-US" sz="3000" b="1" dirty="0"/>
              <a:t>LRC experimental setup – </a:t>
            </a:r>
            <a:r>
              <a:rPr lang="en-US" sz="3000" b="1" dirty="0">
                <a:solidFill>
                  <a:schemeClr val="accent2">
                    <a:lumMod val="75000"/>
                  </a:schemeClr>
                </a:solidFill>
              </a:rPr>
              <a:t>General overview</a:t>
            </a:r>
          </a:p>
        </p:txBody>
      </p:sp>
      <p:sp>
        <p:nvSpPr>
          <p:cNvPr id="13" name="Rectangle à coins arrondis 12"/>
          <p:cNvSpPr/>
          <p:nvPr/>
        </p:nvSpPr>
        <p:spPr>
          <a:xfrm>
            <a:off x="8985871" y="4141473"/>
            <a:ext cx="304800" cy="304800"/>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e 14"/>
          <p:cNvGrpSpPr/>
          <p:nvPr/>
        </p:nvGrpSpPr>
        <p:grpSpPr>
          <a:xfrm>
            <a:off x="165432" y="840147"/>
            <a:ext cx="11316251" cy="4201489"/>
            <a:chOff x="165432" y="840147"/>
            <a:chExt cx="11316251" cy="4201489"/>
          </a:xfrm>
        </p:grpSpPr>
        <p:pic>
          <p:nvPicPr>
            <p:cNvPr id="16" name="Imag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432" y="840147"/>
              <a:ext cx="11316251" cy="3694176"/>
            </a:xfrm>
            <a:prstGeom prst="rect">
              <a:avLst/>
            </a:prstGeom>
          </p:spPr>
        </p:pic>
        <p:sp>
          <p:nvSpPr>
            <p:cNvPr id="21" name="Rectangle 20">
              <a:extLst>
                <a:ext uri="{FF2B5EF4-FFF2-40B4-BE49-F238E27FC236}">
                  <a16:creationId xmlns:a16="http://schemas.microsoft.com/office/drawing/2014/main" id="{BC563F00-022F-4BF1-91D2-512B2E90507C}"/>
                </a:ext>
              </a:extLst>
            </p:cNvPr>
            <p:cNvSpPr/>
            <p:nvPr/>
          </p:nvSpPr>
          <p:spPr>
            <a:xfrm>
              <a:off x="8510988" y="4395305"/>
              <a:ext cx="1308755" cy="646331"/>
            </a:xfrm>
            <a:prstGeom prst="rect">
              <a:avLst/>
            </a:prstGeom>
            <a:noFill/>
          </p:spPr>
          <p:txBody>
            <a:bodyPr wrap="none">
              <a:spAutoFit/>
            </a:bodyPr>
            <a:lstStyle/>
            <a:p>
              <a:pPr algn="ctr"/>
              <a:r>
                <a:rPr lang="en-US" b="1" dirty="0" smtClean="0">
                  <a:solidFill>
                    <a:srgbClr val="C55A11"/>
                  </a:solidFill>
                </a:rPr>
                <a:t>Deflection </a:t>
              </a:r>
            </a:p>
            <a:p>
              <a:pPr algn="ctr"/>
              <a:r>
                <a:rPr lang="en-US" b="1" dirty="0" smtClean="0">
                  <a:solidFill>
                    <a:srgbClr val="C55A11"/>
                  </a:solidFill>
                </a:rPr>
                <a:t>&amp; detection</a:t>
              </a:r>
              <a:endParaRPr lang="en-US" b="1" dirty="0">
                <a:solidFill>
                  <a:srgbClr val="C55A11"/>
                </a:solidFill>
              </a:endParaRPr>
            </a:p>
          </p:txBody>
        </p:sp>
      </p:grpSp>
      <p:sp>
        <p:nvSpPr>
          <p:cNvPr id="19" name="TextBox 18">
            <a:extLst>
              <a:ext uri="{FF2B5EF4-FFF2-40B4-BE49-F238E27FC236}">
                <a16:creationId xmlns:a16="http://schemas.microsoft.com/office/drawing/2014/main" id="{FB8E0BF3-0CE8-4D0F-9922-5A78C2D61A4C}"/>
              </a:ext>
            </a:extLst>
          </p:cNvPr>
          <p:cNvSpPr txBox="1"/>
          <p:nvPr/>
        </p:nvSpPr>
        <p:spPr>
          <a:xfrm>
            <a:off x="11832606" y="6488668"/>
            <a:ext cx="359394" cy="369332"/>
          </a:xfrm>
          <a:prstGeom prst="rect">
            <a:avLst/>
          </a:prstGeom>
          <a:noFill/>
        </p:spPr>
        <p:txBody>
          <a:bodyPr wrap="square" rtlCol="0">
            <a:spAutoFit/>
          </a:bodyPr>
          <a:lstStyle/>
          <a:p>
            <a:r>
              <a:rPr lang="en-GB" dirty="0">
                <a:solidFill>
                  <a:schemeClr val="bg1">
                    <a:lumMod val="50000"/>
                  </a:schemeClr>
                </a:solidFill>
              </a:rPr>
              <a:t>6.</a:t>
            </a:r>
          </a:p>
        </p:txBody>
      </p:sp>
      <p:pic>
        <p:nvPicPr>
          <p:cNvPr id="22" name="Imag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7637" y="4090630"/>
            <a:ext cx="4885920" cy="2651760"/>
          </a:xfrm>
          <a:prstGeom prst="rect">
            <a:avLst/>
          </a:prstGeom>
          <a:solidFill>
            <a:schemeClr val="bg1"/>
          </a:solidFill>
        </p:spPr>
      </p:pic>
      <p:sp>
        <p:nvSpPr>
          <p:cNvPr id="23" name="ZoneTexte 62">
            <a:extLst>
              <a:ext uri="{FF2B5EF4-FFF2-40B4-BE49-F238E27FC236}">
                <a16:creationId xmlns:a16="http://schemas.microsoft.com/office/drawing/2014/main" id="{83B765E6-3AE5-4012-85E1-3B214C8FAC9A}"/>
              </a:ext>
            </a:extLst>
          </p:cNvPr>
          <p:cNvSpPr txBox="1"/>
          <p:nvPr/>
        </p:nvSpPr>
        <p:spPr>
          <a:xfrm>
            <a:off x="6093775" y="5181365"/>
            <a:ext cx="5817398" cy="1477328"/>
          </a:xfrm>
          <a:prstGeom prst="rect">
            <a:avLst/>
          </a:prstGeom>
          <a:noFill/>
        </p:spPr>
        <p:txBody>
          <a:bodyPr wrap="square" rtlCol="0">
            <a:spAutoFit/>
          </a:bodyPr>
          <a:lstStyle/>
          <a:p>
            <a:pPr marL="285750" indent="-285750">
              <a:buFont typeface="Arial" panose="020B0604020202020204" pitchFamily="34" charset="0"/>
              <a:buChar char="•"/>
            </a:pPr>
            <a:r>
              <a:rPr lang="fr-FR" dirty="0" smtClean="0"/>
              <a:t>Ions </a:t>
            </a:r>
            <a:r>
              <a:rPr lang="fr-FR" dirty="0" err="1" smtClean="0"/>
              <a:t>with</a:t>
            </a:r>
            <a:r>
              <a:rPr lang="fr-FR" dirty="0" smtClean="0"/>
              <a:t> </a:t>
            </a:r>
            <a:r>
              <a:rPr lang="fr-FR" b="1" dirty="0" err="1" smtClean="0"/>
              <a:t>different</a:t>
            </a:r>
            <a:r>
              <a:rPr lang="fr-FR" b="1" dirty="0" smtClean="0"/>
              <a:t> </a:t>
            </a:r>
            <a:r>
              <a:rPr lang="fr-FR" b="1" dirty="0" err="1" smtClean="0"/>
              <a:t>arrival</a:t>
            </a:r>
            <a:r>
              <a:rPr lang="fr-FR" b="1" dirty="0" smtClean="0"/>
              <a:t> times </a:t>
            </a:r>
            <a:r>
              <a:rPr lang="fr-FR" dirty="0" smtClean="0"/>
              <a:t>(states) </a:t>
            </a:r>
            <a:r>
              <a:rPr lang="fr-FR" dirty="0" err="1" smtClean="0"/>
              <a:t>steered</a:t>
            </a:r>
            <a:r>
              <a:rPr lang="fr-FR" dirty="0" smtClean="0"/>
              <a:t> onto </a:t>
            </a:r>
            <a:r>
              <a:rPr lang="fr-FR" b="1" dirty="0" err="1" smtClean="0"/>
              <a:t>different</a:t>
            </a:r>
            <a:r>
              <a:rPr lang="fr-FR" b="1" dirty="0" smtClean="0"/>
              <a:t> parts of </a:t>
            </a:r>
            <a:r>
              <a:rPr lang="fr-FR" b="1" dirty="0" err="1" smtClean="0"/>
              <a:t>silicon</a:t>
            </a:r>
            <a:r>
              <a:rPr lang="fr-FR" b="1" dirty="0" smtClean="0"/>
              <a:t> </a:t>
            </a:r>
            <a:r>
              <a:rPr lang="fr-FR" b="1" dirty="0" err="1"/>
              <a:t>strip</a:t>
            </a:r>
            <a:r>
              <a:rPr lang="fr-FR" b="1" dirty="0"/>
              <a:t> </a:t>
            </a:r>
            <a:r>
              <a:rPr lang="fr-FR" b="1" dirty="0" smtClean="0"/>
              <a:t>detector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State-specific </a:t>
            </a:r>
            <a:r>
              <a:rPr lang="en-US" b="1" dirty="0"/>
              <a:t>alpha-decay</a:t>
            </a:r>
            <a:r>
              <a:rPr lang="en-US" dirty="0"/>
              <a:t> hot spots</a:t>
            </a:r>
            <a:r>
              <a:rPr lang="en-US" b="1" dirty="0"/>
              <a:t> reveal resonance </a:t>
            </a:r>
            <a:r>
              <a:rPr lang="en-US" dirty="0"/>
              <a:t>and </a:t>
            </a:r>
            <a:r>
              <a:rPr lang="en-US" b="1" dirty="0"/>
              <a:t>identify</a:t>
            </a:r>
            <a:r>
              <a:rPr lang="en-US" dirty="0"/>
              <a:t> </a:t>
            </a:r>
            <a:r>
              <a:rPr lang="en-US" b="1" dirty="0"/>
              <a:t>ion </a:t>
            </a:r>
            <a:r>
              <a:rPr lang="en-US" b="1" dirty="0" smtClean="0"/>
              <a:t>species</a:t>
            </a:r>
            <a:endParaRPr lang="en-US" b="1" dirty="0"/>
          </a:p>
        </p:txBody>
      </p:sp>
      <p:sp>
        <p:nvSpPr>
          <p:cNvPr id="24" name="Rectangle 23"/>
          <p:cNvSpPr/>
          <p:nvPr/>
        </p:nvSpPr>
        <p:spPr>
          <a:xfrm>
            <a:off x="0" y="6642556"/>
            <a:ext cx="7931151" cy="215444"/>
          </a:xfrm>
          <a:prstGeom prst="rect">
            <a:avLst/>
          </a:prstGeom>
        </p:spPr>
        <p:txBody>
          <a:bodyPr wrap="square">
            <a:spAutoFit/>
          </a:bodyPr>
          <a:lstStyle/>
          <a:p>
            <a:r>
              <a:rPr lang="en-US" sz="800" dirty="0">
                <a:solidFill>
                  <a:schemeClr val="bg1">
                    <a:lumMod val="75000"/>
                  </a:schemeClr>
                </a:solidFill>
              </a:rPr>
              <a:t>Laatiaoui and </a:t>
            </a:r>
            <a:r>
              <a:rPr lang="en-US" sz="800" dirty="0" err="1">
                <a:solidFill>
                  <a:schemeClr val="bg1">
                    <a:lumMod val="75000"/>
                  </a:schemeClr>
                </a:solidFill>
              </a:rPr>
              <a:t>Buchachenko</a:t>
            </a:r>
            <a:r>
              <a:rPr lang="en-US" sz="800" dirty="0">
                <a:solidFill>
                  <a:schemeClr val="bg1">
                    <a:lumMod val="75000"/>
                  </a:schemeClr>
                </a:solidFill>
              </a:rPr>
              <a:t>, Laser resonance chromatography of </a:t>
            </a:r>
            <a:r>
              <a:rPr lang="en-US" sz="800" dirty="0" err="1">
                <a:solidFill>
                  <a:schemeClr val="bg1">
                    <a:lumMod val="75000"/>
                  </a:schemeClr>
                </a:solidFill>
              </a:rPr>
              <a:t>superheavy</a:t>
            </a:r>
            <a:r>
              <a:rPr lang="en-US" sz="800" dirty="0">
                <a:solidFill>
                  <a:schemeClr val="bg1">
                    <a:lumMod val="75000"/>
                  </a:schemeClr>
                </a:solidFill>
              </a:rPr>
              <a:t> elements, Physical Review Letters 125</a:t>
            </a:r>
          </a:p>
        </p:txBody>
      </p:sp>
    </p:spTree>
    <p:extLst>
      <p:ext uri="{BB962C8B-B14F-4D97-AF65-F5344CB8AC3E}">
        <p14:creationId xmlns:p14="http://schemas.microsoft.com/office/powerpoint/2010/main" val="2125069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a:off x="53396" y="700818"/>
            <a:ext cx="12080759" cy="0"/>
          </a:xfrm>
          <a:prstGeom prst="line">
            <a:avLst/>
          </a:prstGeom>
          <a:ln w="25400">
            <a:solidFill>
              <a:srgbClr val="261F4D"/>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3396" y="70915"/>
            <a:ext cx="8767400" cy="553998"/>
          </a:xfrm>
          <a:prstGeom prst="rect">
            <a:avLst/>
          </a:prstGeom>
          <a:noFill/>
        </p:spPr>
        <p:txBody>
          <a:bodyPr wrap="none" rtlCol="0">
            <a:spAutoFit/>
          </a:bodyPr>
          <a:lstStyle/>
          <a:p>
            <a:r>
              <a:rPr lang="en-US" sz="3000" b="1" dirty="0" smtClean="0"/>
              <a:t>Current efforts – </a:t>
            </a:r>
            <a:r>
              <a:rPr lang="en-US" sz="3000" b="1" dirty="0" smtClean="0">
                <a:solidFill>
                  <a:schemeClr val="accent2">
                    <a:lumMod val="75000"/>
                  </a:schemeClr>
                </a:solidFill>
              </a:rPr>
              <a:t>SIMION simulations &amp; </a:t>
            </a:r>
            <a:r>
              <a:rPr lang="en-US" sz="3000" b="1" dirty="0" err="1" smtClean="0">
                <a:solidFill>
                  <a:schemeClr val="accent2">
                    <a:lumMod val="75000"/>
                  </a:schemeClr>
                </a:solidFill>
              </a:rPr>
              <a:t>steerer</a:t>
            </a:r>
            <a:r>
              <a:rPr lang="en-US" sz="3000" b="1" dirty="0" smtClean="0">
                <a:solidFill>
                  <a:schemeClr val="accent2">
                    <a:lumMod val="75000"/>
                  </a:schemeClr>
                </a:solidFill>
              </a:rPr>
              <a:t> design</a:t>
            </a:r>
            <a:endParaRPr lang="en-US" sz="3000" b="1" dirty="0">
              <a:solidFill>
                <a:schemeClr val="accent2">
                  <a:lumMod val="75000"/>
                </a:schemeClr>
              </a:solidFill>
            </a:endParaRPr>
          </a:p>
        </p:txBody>
      </p:sp>
      <p:pic>
        <p:nvPicPr>
          <p:cNvPr id="4" name="Image 3"/>
          <p:cNvPicPr>
            <a:picLocks noChangeAspect="1"/>
          </p:cNvPicPr>
          <p:nvPr/>
        </p:nvPicPr>
        <p:blipFill>
          <a:blip r:embed="rId3"/>
          <a:stretch>
            <a:fillRect/>
          </a:stretch>
        </p:blipFill>
        <p:spPr>
          <a:xfrm>
            <a:off x="10522833" y="165034"/>
            <a:ext cx="1611322" cy="365760"/>
          </a:xfrm>
          <a:prstGeom prst="rect">
            <a:avLst/>
          </a:prstGeom>
        </p:spPr>
      </p:pic>
      <p:pic>
        <p:nvPicPr>
          <p:cNvPr id="26" name="Image 25"/>
          <p:cNvPicPr>
            <a:picLocks noChangeAspect="1"/>
          </p:cNvPicPr>
          <p:nvPr/>
        </p:nvPicPr>
        <p:blipFill rotWithShape="1">
          <a:blip r:embed="rId4" cstate="print">
            <a:extLst>
              <a:ext uri="{28A0092B-C50C-407E-A947-70E740481C1C}">
                <a14:useLocalDpi xmlns:a14="http://schemas.microsoft.com/office/drawing/2010/main" val="0"/>
              </a:ext>
            </a:extLst>
          </a:blip>
          <a:srcRect l="46542" b="21813"/>
          <a:stretch/>
        </p:blipFill>
        <p:spPr>
          <a:xfrm>
            <a:off x="216528" y="739076"/>
            <a:ext cx="5170903" cy="2468880"/>
          </a:xfrm>
          <a:prstGeom prst="rect">
            <a:avLst/>
          </a:prstGeom>
        </p:spPr>
      </p:pic>
      <p:sp>
        <p:nvSpPr>
          <p:cNvPr id="21" name="TextBox 20">
            <a:extLst>
              <a:ext uri="{FF2B5EF4-FFF2-40B4-BE49-F238E27FC236}">
                <a16:creationId xmlns:a16="http://schemas.microsoft.com/office/drawing/2014/main" id="{4AE709FF-90E3-4D07-860F-C2347357D897}"/>
              </a:ext>
            </a:extLst>
          </p:cNvPr>
          <p:cNvSpPr txBox="1"/>
          <p:nvPr/>
        </p:nvSpPr>
        <p:spPr>
          <a:xfrm>
            <a:off x="11832606" y="6488668"/>
            <a:ext cx="359394" cy="369332"/>
          </a:xfrm>
          <a:prstGeom prst="rect">
            <a:avLst/>
          </a:prstGeom>
          <a:noFill/>
        </p:spPr>
        <p:txBody>
          <a:bodyPr wrap="square" rtlCol="0">
            <a:spAutoFit/>
          </a:bodyPr>
          <a:lstStyle/>
          <a:p>
            <a:r>
              <a:rPr lang="en-GB" dirty="0">
                <a:solidFill>
                  <a:schemeClr val="bg1">
                    <a:lumMod val="50000"/>
                  </a:schemeClr>
                </a:solidFill>
              </a:rPr>
              <a:t>7</a:t>
            </a:r>
            <a:r>
              <a:rPr lang="en-GB" dirty="0" smtClean="0">
                <a:solidFill>
                  <a:schemeClr val="bg1">
                    <a:lumMod val="50000"/>
                  </a:schemeClr>
                </a:solidFill>
              </a:rPr>
              <a:t>.</a:t>
            </a:r>
            <a:endParaRPr lang="en-GB" dirty="0">
              <a:solidFill>
                <a:schemeClr val="bg1">
                  <a:lumMod val="50000"/>
                </a:schemeClr>
              </a:solidFill>
            </a:endParaRPr>
          </a:p>
        </p:txBody>
      </p:sp>
      <p:sp>
        <p:nvSpPr>
          <p:cNvPr id="22" name="Rectangle 21">
            <a:extLst>
              <a:ext uri="{FF2B5EF4-FFF2-40B4-BE49-F238E27FC236}">
                <a16:creationId xmlns:a16="http://schemas.microsoft.com/office/drawing/2014/main" id="{54FEDCA8-D70F-49E5-9AA2-6CBC8F264B88}"/>
              </a:ext>
            </a:extLst>
          </p:cNvPr>
          <p:cNvSpPr/>
          <p:nvPr/>
        </p:nvSpPr>
        <p:spPr>
          <a:xfrm>
            <a:off x="6329286" y="787023"/>
            <a:ext cx="5143748" cy="1569660"/>
          </a:xfrm>
          <a:prstGeom prst="rect">
            <a:avLst/>
          </a:prstGeom>
        </p:spPr>
        <p:txBody>
          <a:bodyPr wrap="square">
            <a:spAutoFit/>
          </a:bodyPr>
          <a:lstStyle/>
          <a:p>
            <a:pPr algn="ctr"/>
            <a:r>
              <a:rPr lang="en-US" sz="2100" b="1" dirty="0" smtClean="0"/>
              <a:t>Ion </a:t>
            </a:r>
            <a:r>
              <a:rPr lang="en-US" sz="2100" b="1" dirty="0" err="1" smtClean="0"/>
              <a:t>steerer</a:t>
            </a:r>
            <a:r>
              <a:rPr lang="en-US" sz="2100" b="1" dirty="0" smtClean="0"/>
              <a:t> and detection development</a:t>
            </a:r>
          </a:p>
          <a:p>
            <a:pPr algn="ctr"/>
            <a:endParaRPr lang="en-US" sz="2100" b="1" dirty="0" smtClean="0"/>
          </a:p>
          <a:p>
            <a:pPr marL="342900" indent="-342900">
              <a:buFont typeface="Arial" panose="020B0604020202020204" pitchFamily="34" charset="0"/>
              <a:buChar char="•"/>
            </a:pPr>
            <a:r>
              <a:rPr lang="en-US" b="1" dirty="0" smtClean="0"/>
              <a:t>Goal: Maximize resolution </a:t>
            </a:r>
            <a:r>
              <a:rPr lang="en-US" dirty="0" smtClean="0"/>
              <a:t>of ion spots on silicon strip detector</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7733202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a:off x="53396" y="700818"/>
            <a:ext cx="12080759" cy="0"/>
          </a:xfrm>
          <a:prstGeom prst="line">
            <a:avLst/>
          </a:prstGeom>
          <a:ln w="25400">
            <a:solidFill>
              <a:srgbClr val="261F4D"/>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3396" y="70915"/>
            <a:ext cx="8767400" cy="553998"/>
          </a:xfrm>
          <a:prstGeom prst="rect">
            <a:avLst/>
          </a:prstGeom>
          <a:noFill/>
        </p:spPr>
        <p:txBody>
          <a:bodyPr wrap="none" rtlCol="0">
            <a:spAutoFit/>
          </a:bodyPr>
          <a:lstStyle/>
          <a:p>
            <a:r>
              <a:rPr lang="en-US" sz="3000" b="1" dirty="0" smtClean="0"/>
              <a:t>Current efforts – </a:t>
            </a:r>
            <a:r>
              <a:rPr lang="en-US" sz="3000" b="1" dirty="0" smtClean="0">
                <a:solidFill>
                  <a:schemeClr val="accent2">
                    <a:lumMod val="75000"/>
                  </a:schemeClr>
                </a:solidFill>
              </a:rPr>
              <a:t>SIMION simulations &amp; </a:t>
            </a:r>
            <a:r>
              <a:rPr lang="en-US" sz="3000" b="1" dirty="0" err="1" smtClean="0">
                <a:solidFill>
                  <a:schemeClr val="accent2">
                    <a:lumMod val="75000"/>
                  </a:schemeClr>
                </a:solidFill>
              </a:rPr>
              <a:t>steerer</a:t>
            </a:r>
            <a:r>
              <a:rPr lang="en-US" sz="3000" b="1" dirty="0" smtClean="0">
                <a:solidFill>
                  <a:schemeClr val="accent2">
                    <a:lumMod val="75000"/>
                  </a:schemeClr>
                </a:solidFill>
              </a:rPr>
              <a:t> design</a:t>
            </a:r>
            <a:endParaRPr lang="en-US" sz="3000" b="1" dirty="0">
              <a:solidFill>
                <a:schemeClr val="accent2">
                  <a:lumMod val="75000"/>
                </a:schemeClr>
              </a:solidFill>
            </a:endParaRPr>
          </a:p>
        </p:txBody>
      </p:sp>
      <p:pic>
        <p:nvPicPr>
          <p:cNvPr id="4" name="Image 3"/>
          <p:cNvPicPr>
            <a:picLocks noChangeAspect="1"/>
          </p:cNvPicPr>
          <p:nvPr/>
        </p:nvPicPr>
        <p:blipFill>
          <a:blip r:embed="rId3"/>
          <a:stretch>
            <a:fillRect/>
          </a:stretch>
        </p:blipFill>
        <p:spPr>
          <a:xfrm>
            <a:off x="10522833" y="165034"/>
            <a:ext cx="1611322" cy="365760"/>
          </a:xfrm>
          <a:prstGeom prst="rect">
            <a:avLst/>
          </a:prstGeom>
        </p:spPr>
      </p:pic>
      <p:grpSp>
        <p:nvGrpSpPr>
          <p:cNvPr id="64" name="Groupe 63"/>
          <p:cNvGrpSpPr>
            <a:grpSpLocks noChangeAspect="1"/>
          </p:cNvGrpSpPr>
          <p:nvPr/>
        </p:nvGrpSpPr>
        <p:grpSpPr>
          <a:xfrm>
            <a:off x="216528" y="3431163"/>
            <a:ext cx="5796104" cy="4846320"/>
            <a:chOff x="6804283" y="870843"/>
            <a:chExt cx="6495256" cy="5430907"/>
          </a:xfrm>
        </p:grpSpPr>
        <p:pic>
          <p:nvPicPr>
            <p:cNvPr id="12" name="Image 11"/>
            <p:cNvPicPr>
              <a:picLocks noChangeAspect="1"/>
            </p:cNvPicPr>
            <p:nvPr/>
          </p:nvPicPr>
          <p:blipFill rotWithShape="1">
            <a:blip r:embed="rId4">
              <a:extLst>
                <a:ext uri="{28A0092B-C50C-407E-A947-70E740481C1C}">
                  <a14:useLocalDpi xmlns:a14="http://schemas.microsoft.com/office/drawing/2010/main" val="0"/>
                </a:ext>
              </a:extLst>
            </a:blip>
            <a:srcRect l="5642" t="20000" r="10558" b="12223"/>
            <a:stretch/>
          </p:blipFill>
          <p:spPr>
            <a:xfrm flipH="1">
              <a:off x="6804283" y="870843"/>
              <a:ext cx="5098154" cy="3474720"/>
            </a:xfrm>
            <a:prstGeom prst="rect">
              <a:avLst/>
            </a:prstGeom>
          </p:spPr>
        </p:pic>
        <p:cxnSp>
          <p:nvCxnSpPr>
            <p:cNvPr id="14" name="Connecteur droit avec flèche 13"/>
            <p:cNvCxnSpPr>
              <a:stCxn id="15" idx="0"/>
            </p:cNvCxnSpPr>
            <p:nvPr/>
          </p:nvCxnSpPr>
          <p:spPr>
            <a:xfrm flipH="1" flipV="1">
              <a:off x="7343775" y="1770764"/>
              <a:ext cx="8896" cy="42582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804283" y="2196584"/>
              <a:ext cx="1096775" cy="369332"/>
            </a:xfrm>
            <a:prstGeom prst="rect">
              <a:avLst/>
            </a:prstGeom>
            <a:solidFill>
              <a:srgbClr val="F0F0F0"/>
            </a:solidFill>
          </p:spPr>
          <p:txBody>
            <a:bodyPr wrap="none">
              <a:spAutoFit/>
            </a:bodyPr>
            <a:lstStyle/>
            <a:p>
              <a:pPr algn="ctr"/>
              <a:r>
                <a:rPr lang="en-US" sz="1500" dirty="0"/>
                <a:t>Drift tube</a:t>
              </a:r>
            </a:p>
          </p:txBody>
        </p:sp>
        <p:cxnSp>
          <p:nvCxnSpPr>
            <p:cNvPr id="32" name="Connecteur droit avec flèche 31"/>
            <p:cNvCxnSpPr>
              <a:stCxn id="33" idx="2"/>
            </p:cNvCxnSpPr>
            <p:nvPr/>
          </p:nvCxnSpPr>
          <p:spPr>
            <a:xfrm>
              <a:off x="8319317" y="1260453"/>
              <a:ext cx="2570" cy="510311"/>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7789363" y="891121"/>
              <a:ext cx="1059907" cy="369332"/>
            </a:xfrm>
            <a:prstGeom prst="rect">
              <a:avLst/>
            </a:prstGeom>
            <a:solidFill>
              <a:srgbClr val="F0F0F0"/>
            </a:solidFill>
          </p:spPr>
          <p:txBody>
            <a:bodyPr wrap="none">
              <a:spAutoFit/>
            </a:bodyPr>
            <a:lstStyle/>
            <a:p>
              <a:pPr algn="ctr"/>
              <a:r>
                <a:rPr lang="en-US" sz="1500" dirty="0"/>
                <a:t>Ion guide</a:t>
              </a:r>
            </a:p>
          </p:txBody>
        </p:sp>
        <p:cxnSp>
          <p:nvCxnSpPr>
            <p:cNvPr id="37" name="Connecteur droit avec flèche 36"/>
            <p:cNvCxnSpPr>
              <a:stCxn id="38" idx="0"/>
            </p:cNvCxnSpPr>
            <p:nvPr/>
          </p:nvCxnSpPr>
          <p:spPr>
            <a:xfrm flipH="1" flipV="1">
              <a:off x="11553825" y="3646103"/>
              <a:ext cx="516505" cy="347207"/>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11065479" y="3993310"/>
              <a:ext cx="2009701" cy="362147"/>
            </a:xfrm>
            <a:prstGeom prst="rect">
              <a:avLst/>
            </a:prstGeom>
            <a:solidFill>
              <a:schemeClr val="bg1"/>
            </a:solidFill>
          </p:spPr>
          <p:txBody>
            <a:bodyPr wrap="none">
              <a:spAutoFit/>
            </a:bodyPr>
            <a:lstStyle/>
            <a:p>
              <a:pPr algn="ctr"/>
              <a:r>
                <a:rPr lang="en-US" sz="1500" dirty="0" smtClean="0"/>
                <a:t>Silicon strip detector</a:t>
              </a:r>
              <a:endParaRPr lang="en-US" sz="1500" dirty="0"/>
            </a:p>
          </p:txBody>
        </p:sp>
        <p:cxnSp>
          <p:nvCxnSpPr>
            <p:cNvPr id="41" name="Connecteur droit avec flèche 40"/>
            <p:cNvCxnSpPr>
              <a:stCxn id="42" idx="2"/>
            </p:cNvCxnSpPr>
            <p:nvPr/>
          </p:nvCxnSpPr>
          <p:spPr>
            <a:xfrm flipH="1">
              <a:off x="9553575" y="1571477"/>
              <a:ext cx="875672" cy="331302"/>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9995025" y="1202145"/>
              <a:ext cx="868444" cy="369332"/>
            </a:xfrm>
            <a:prstGeom prst="rect">
              <a:avLst/>
            </a:prstGeom>
            <a:solidFill>
              <a:srgbClr val="F0F0F0"/>
            </a:solidFill>
          </p:spPr>
          <p:txBody>
            <a:bodyPr wrap="none">
              <a:spAutoFit/>
            </a:bodyPr>
            <a:lstStyle/>
            <a:p>
              <a:pPr algn="ctr"/>
              <a:r>
                <a:rPr lang="en-US" sz="1500" dirty="0" err="1"/>
                <a:t>Steerer</a:t>
              </a:r>
              <a:endParaRPr lang="en-US" sz="1500" dirty="0"/>
            </a:p>
          </p:txBody>
        </p:sp>
        <p:sp>
          <p:nvSpPr>
            <p:cNvPr id="47" name="Arc 46"/>
            <p:cNvSpPr/>
            <p:nvPr/>
          </p:nvSpPr>
          <p:spPr>
            <a:xfrm rot="11287368">
              <a:off x="8848284" y="1974583"/>
              <a:ext cx="4451255" cy="897907"/>
            </a:xfrm>
            <a:prstGeom prst="arc">
              <a:avLst>
                <a:gd name="adj1" fmla="val 13253644"/>
                <a:gd name="adj2" fmla="val 21424023"/>
              </a:avLst>
            </a:prstGeom>
            <a:ln w="25400">
              <a:solidFill>
                <a:srgbClr val="00B0F0"/>
              </a:solidFill>
              <a:head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Arc 50"/>
            <p:cNvSpPr/>
            <p:nvPr/>
          </p:nvSpPr>
          <p:spPr>
            <a:xfrm rot="14077121" flipV="1">
              <a:off x="7857682" y="3627169"/>
              <a:ext cx="4451255" cy="897907"/>
            </a:xfrm>
            <a:prstGeom prst="arc">
              <a:avLst>
                <a:gd name="adj1" fmla="val 15631020"/>
                <a:gd name="adj2" fmla="val 21424023"/>
              </a:avLst>
            </a:prstGeom>
            <a:ln w="25400">
              <a:solidFill>
                <a:srgbClr val="FF0000"/>
              </a:solidFill>
              <a:head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Rectangle 57"/>
            <p:cNvSpPr/>
            <p:nvPr/>
          </p:nvSpPr>
          <p:spPr>
            <a:xfrm rot="500905">
              <a:off x="10400147" y="2528624"/>
              <a:ext cx="1038008" cy="275921"/>
            </a:xfrm>
            <a:prstGeom prst="rect">
              <a:avLst/>
            </a:prstGeom>
            <a:solidFill>
              <a:srgbClr val="F0F0F0"/>
            </a:solidFill>
          </p:spPr>
          <p:txBody>
            <a:bodyPr wrap="square">
              <a:spAutoFit/>
            </a:bodyPr>
            <a:lstStyle/>
            <a:p>
              <a:pPr algn="ctr"/>
              <a:r>
                <a:rPr lang="en-US" sz="1000" dirty="0">
                  <a:solidFill>
                    <a:srgbClr val="00B0F0"/>
                  </a:solidFill>
                </a:rPr>
                <a:t>Fast state</a:t>
              </a:r>
            </a:p>
          </p:txBody>
        </p:sp>
        <p:sp>
          <p:nvSpPr>
            <p:cNvPr id="59" name="Rectangle 58"/>
            <p:cNvSpPr/>
            <p:nvPr/>
          </p:nvSpPr>
          <p:spPr>
            <a:xfrm rot="3150836">
              <a:off x="9776309" y="3179586"/>
              <a:ext cx="999615" cy="275921"/>
            </a:xfrm>
            <a:prstGeom prst="rect">
              <a:avLst/>
            </a:prstGeom>
            <a:solidFill>
              <a:srgbClr val="F0F0F0"/>
            </a:solidFill>
          </p:spPr>
          <p:txBody>
            <a:bodyPr wrap="square">
              <a:spAutoFit/>
            </a:bodyPr>
            <a:lstStyle/>
            <a:p>
              <a:pPr algn="ctr"/>
              <a:r>
                <a:rPr lang="en-US" sz="1000" dirty="0">
                  <a:solidFill>
                    <a:srgbClr val="FF0000"/>
                  </a:solidFill>
                </a:rPr>
                <a:t>Slow state</a:t>
              </a:r>
            </a:p>
          </p:txBody>
        </p:sp>
      </p:grpSp>
      <p:pic>
        <p:nvPicPr>
          <p:cNvPr id="26" name="Image 25"/>
          <p:cNvPicPr>
            <a:picLocks noChangeAspect="1"/>
          </p:cNvPicPr>
          <p:nvPr/>
        </p:nvPicPr>
        <p:blipFill rotWithShape="1">
          <a:blip r:embed="rId5" cstate="print">
            <a:extLst>
              <a:ext uri="{28A0092B-C50C-407E-A947-70E740481C1C}">
                <a14:useLocalDpi xmlns:a14="http://schemas.microsoft.com/office/drawing/2010/main" val="0"/>
              </a:ext>
            </a:extLst>
          </a:blip>
          <a:srcRect l="46542" b="21813"/>
          <a:stretch/>
        </p:blipFill>
        <p:spPr>
          <a:xfrm>
            <a:off x="216528" y="739076"/>
            <a:ext cx="5170903" cy="2468880"/>
          </a:xfrm>
          <a:prstGeom prst="rect">
            <a:avLst/>
          </a:prstGeom>
        </p:spPr>
      </p:pic>
      <p:sp>
        <p:nvSpPr>
          <p:cNvPr id="21" name="TextBox 20">
            <a:extLst>
              <a:ext uri="{FF2B5EF4-FFF2-40B4-BE49-F238E27FC236}">
                <a16:creationId xmlns:a16="http://schemas.microsoft.com/office/drawing/2014/main" id="{4AE709FF-90E3-4D07-860F-C2347357D897}"/>
              </a:ext>
            </a:extLst>
          </p:cNvPr>
          <p:cNvSpPr txBox="1"/>
          <p:nvPr/>
        </p:nvSpPr>
        <p:spPr>
          <a:xfrm>
            <a:off x="11832606" y="6488668"/>
            <a:ext cx="359394" cy="369332"/>
          </a:xfrm>
          <a:prstGeom prst="rect">
            <a:avLst/>
          </a:prstGeom>
          <a:noFill/>
        </p:spPr>
        <p:txBody>
          <a:bodyPr wrap="square" rtlCol="0">
            <a:spAutoFit/>
          </a:bodyPr>
          <a:lstStyle/>
          <a:p>
            <a:r>
              <a:rPr lang="en-GB" dirty="0">
                <a:solidFill>
                  <a:schemeClr val="bg1">
                    <a:lumMod val="50000"/>
                  </a:schemeClr>
                </a:solidFill>
              </a:rPr>
              <a:t>7</a:t>
            </a:r>
            <a:r>
              <a:rPr lang="en-GB" dirty="0" smtClean="0">
                <a:solidFill>
                  <a:schemeClr val="bg1">
                    <a:lumMod val="50000"/>
                  </a:schemeClr>
                </a:solidFill>
              </a:rPr>
              <a:t>.</a:t>
            </a:r>
            <a:endParaRPr lang="en-GB" dirty="0">
              <a:solidFill>
                <a:schemeClr val="bg1">
                  <a:lumMod val="50000"/>
                </a:schemeClr>
              </a:solidFill>
            </a:endParaRPr>
          </a:p>
        </p:txBody>
      </p:sp>
      <p:sp>
        <p:nvSpPr>
          <p:cNvPr id="22" name="Rectangle 21">
            <a:extLst>
              <a:ext uri="{FF2B5EF4-FFF2-40B4-BE49-F238E27FC236}">
                <a16:creationId xmlns:a16="http://schemas.microsoft.com/office/drawing/2014/main" id="{54FEDCA8-D70F-49E5-9AA2-6CBC8F264B88}"/>
              </a:ext>
            </a:extLst>
          </p:cNvPr>
          <p:cNvSpPr/>
          <p:nvPr/>
        </p:nvSpPr>
        <p:spPr>
          <a:xfrm>
            <a:off x="6329286" y="787023"/>
            <a:ext cx="5143748" cy="1846659"/>
          </a:xfrm>
          <a:prstGeom prst="rect">
            <a:avLst/>
          </a:prstGeom>
        </p:spPr>
        <p:txBody>
          <a:bodyPr wrap="square">
            <a:spAutoFit/>
          </a:bodyPr>
          <a:lstStyle/>
          <a:p>
            <a:pPr algn="ctr"/>
            <a:r>
              <a:rPr lang="en-US" sz="2100" b="1" dirty="0" smtClean="0"/>
              <a:t>Ion </a:t>
            </a:r>
            <a:r>
              <a:rPr lang="en-US" sz="2100" b="1" dirty="0" err="1" smtClean="0"/>
              <a:t>steerer</a:t>
            </a:r>
            <a:r>
              <a:rPr lang="en-US" sz="2100" b="1" dirty="0" smtClean="0"/>
              <a:t> and detection development</a:t>
            </a:r>
          </a:p>
          <a:p>
            <a:pPr algn="ctr"/>
            <a:endParaRPr lang="en-US" sz="2100" b="1" dirty="0" smtClean="0"/>
          </a:p>
          <a:p>
            <a:pPr marL="342900" indent="-342900">
              <a:buFont typeface="Arial" panose="020B0604020202020204" pitchFamily="34" charset="0"/>
              <a:buChar char="•"/>
            </a:pPr>
            <a:r>
              <a:rPr lang="en-US" b="1" dirty="0" smtClean="0"/>
              <a:t>Goal: Maximize resolution </a:t>
            </a:r>
            <a:r>
              <a:rPr lang="en-US" dirty="0" smtClean="0"/>
              <a:t>of ion spots on silicon strip detector</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smtClean="0"/>
              <a:t>Approach</a:t>
            </a:r>
            <a:r>
              <a:rPr lang="en-US" dirty="0" smtClean="0"/>
              <a:t>: SIMION simulations</a:t>
            </a:r>
          </a:p>
        </p:txBody>
      </p:sp>
    </p:spTree>
    <p:extLst>
      <p:ext uri="{BB962C8B-B14F-4D97-AF65-F5344CB8AC3E}">
        <p14:creationId xmlns:p14="http://schemas.microsoft.com/office/powerpoint/2010/main" val="10876483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a:off x="53396" y="700818"/>
            <a:ext cx="12080759" cy="0"/>
          </a:xfrm>
          <a:prstGeom prst="line">
            <a:avLst/>
          </a:prstGeom>
          <a:ln w="25400">
            <a:solidFill>
              <a:srgbClr val="261F4D"/>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3396" y="70915"/>
            <a:ext cx="8767400" cy="553998"/>
          </a:xfrm>
          <a:prstGeom prst="rect">
            <a:avLst/>
          </a:prstGeom>
          <a:noFill/>
        </p:spPr>
        <p:txBody>
          <a:bodyPr wrap="none" rtlCol="0">
            <a:spAutoFit/>
          </a:bodyPr>
          <a:lstStyle/>
          <a:p>
            <a:r>
              <a:rPr lang="en-US" sz="3000" b="1" dirty="0" smtClean="0"/>
              <a:t>Current efforts – </a:t>
            </a:r>
            <a:r>
              <a:rPr lang="en-US" sz="3000" b="1" dirty="0" smtClean="0">
                <a:solidFill>
                  <a:schemeClr val="accent2">
                    <a:lumMod val="75000"/>
                  </a:schemeClr>
                </a:solidFill>
              </a:rPr>
              <a:t>SIMION simulations &amp; </a:t>
            </a:r>
            <a:r>
              <a:rPr lang="en-US" sz="3000" b="1" dirty="0" err="1" smtClean="0">
                <a:solidFill>
                  <a:schemeClr val="accent2">
                    <a:lumMod val="75000"/>
                  </a:schemeClr>
                </a:solidFill>
              </a:rPr>
              <a:t>steerer</a:t>
            </a:r>
            <a:r>
              <a:rPr lang="en-US" sz="3000" b="1" dirty="0" smtClean="0">
                <a:solidFill>
                  <a:schemeClr val="accent2">
                    <a:lumMod val="75000"/>
                  </a:schemeClr>
                </a:solidFill>
              </a:rPr>
              <a:t> design</a:t>
            </a:r>
            <a:endParaRPr lang="en-US" sz="3000" b="1" dirty="0">
              <a:solidFill>
                <a:schemeClr val="accent2">
                  <a:lumMod val="75000"/>
                </a:schemeClr>
              </a:solidFill>
            </a:endParaRPr>
          </a:p>
        </p:txBody>
      </p:sp>
      <p:pic>
        <p:nvPicPr>
          <p:cNvPr id="4" name="Image 3"/>
          <p:cNvPicPr>
            <a:picLocks noChangeAspect="1"/>
          </p:cNvPicPr>
          <p:nvPr/>
        </p:nvPicPr>
        <p:blipFill>
          <a:blip r:embed="rId3"/>
          <a:stretch>
            <a:fillRect/>
          </a:stretch>
        </p:blipFill>
        <p:spPr>
          <a:xfrm>
            <a:off x="10522833" y="165034"/>
            <a:ext cx="1611322" cy="365760"/>
          </a:xfrm>
          <a:prstGeom prst="rect">
            <a:avLst/>
          </a:prstGeom>
        </p:spPr>
      </p:pic>
      <p:grpSp>
        <p:nvGrpSpPr>
          <p:cNvPr id="64" name="Groupe 63"/>
          <p:cNvGrpSpPr>
            <a:grpSpLocks noChangeAspect="1"/>
          </p:cNvGrpSpPr>
          <p:nvPr/>
        </p:nvGrpSpPr>
        <p:grpSpPr>
          <a:xfrm>
            <a:off x="216528" y="3431163"/>
            <a:ext cx="5796104" cy="4846320"/>
            <a:chOff x="6804283" y="870843"/>
            <a:chExt cx="6495256" cy="5430907"/>
          </a:xfrm>
        </p:grpSpPr>
        <p:pic>
          <p:nvPicPr>
            <p:cNvPr id="12" name="Image 11"/>
            <p:cNvPicPr>
              <a:picLocks noChangeAspect="1"/>
            </p:cNvPicPr>
            <p:nvPr/>
          </p:nvPicPr>
          <p:blipFill rotWithShape="1">
            <a:blip r:embed="rId4">
              <a:extLst>
                <a:ext uri="{28A0092B-C50C-407E-A947-70E740481C1C}">
                  <a14:useLocalDpi xmlns:a14="http://schemas.microsoft.com/office/drawing/2010/main" val="0"/>
                </a:ext>
              </a:extLst>
            </a:blip>
            <a:srcRect l="5642" t="20000" r="10558" b="12223"/>
            <a:stretch/>
          </p:blipFill>
          <p:spPr>
            <a:xfrm flipH="1">
              <a:off x="6804283" y="870843"/>
              <a:ext cx="5098154" cy="3474720"/>
            </a:xfrm>
            <a:prstGeom prst="rect">
              <a:avLst/>
            </a:prstGeom>
          </p:spPr>
        </p:pic>
        <p:cxnSp>
          <p:nvCxnSpPr>
            <p:cNvPr id="14" name="Connecteur droit avec flèche 13"/>
            <p:cNvCxnSpPr>
              <a:stCxn id="15" idx="0"/>
            </p:cNvCxnSpPr>
            <p:nvPr/>
          </p:nvCxnSpPr>
          <p:spPr>
            <a:xfrm flipH="1" flipV="1">
              <a:off x="7343775" y="1770764"/>
              <a:ext cx="8896" cy="42582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804283" y="2196584"/>
              <a:ext cx="1096775" cy="369332"/>
            </a:xfrm>
            <a:prstGeom prst="rect">
              <a:avLst/>
            </a:prstGeom>
            <a:solidFill>
              <a:srgbClr val="F0F0F0"/>
            </a:solidFill>
          </p:spPr>
          <p:txBody>
            <a:bodyPr wrap="none">
              <a:spAutoFit/>
            </a:bodyPr>
            <a:lstStyle/>
            <a:p>
              <a:pPr algn="ctr"/>
              <a:r>
                <a:rPr lang="en-US" sz="1500" dirty="0"/>
                <a:t>Drift tube</a:t>
              </a:r>
            </a:p>
          </p:txBody>
        </p:sp>
        <p:cxnSp>
          <p:nvCxnSpPr>
            <p:cNvPr id="32" name="Connecteur droit avec flèche 31"/>
            <p:cNvCxnSpPr>
              <a:stCxn id="33" idx="2"/>
            </p:cNvCxnSpPr>
            <p:nvPr/>
          </p:nvCxnSpPr>
          <p:spPr>
            <a:xfrm>
              <a:off x="8319317" y="1260453"/>
              <a:ext cx="2570" cy="510311"/>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7789363" y="891121"/>
              <a:ext cx="1059907" cy="369332"/>
            </a:xfrm>
            <a:prstGeom prst="rect">
              <a:avLst/>
            </a:prstGeom>
            <a:solidFill>
              <a:srgbClr val="F0F0F0"/>
            </a:solidFill>
          </p:spPr>
          <p:txBody>
            <a:bodyPr wrap="none">
              <a:spAutoFit/>
            </a:bodyPr>
            <a:lstStyle/>
            <a:p>
              <a:pPr algn="ctr"/>
              <a:r>
                <a:rPr lang="en-US" sz="1500" dirty="0"/>
                <a:t>Ion guide</a:t>
              </a:r>
            </a:p>
          </p:txBody>
        </p:sp>
        <p:cxnSp>
          <p:nvCxnSpPr>
            <p:cNvPr id="37" name="Connecteur droit avec flèche 36"/>
            <p:cNvCxnSpPr>
              <a:stCxn id="38" idx="0"/>
            </p:cNvCxnSpPr>
            <p:nvPr/>
          </p:nvCxnSpPr>
          <p:spPr>
            <a:xfrm flipH="1" flipV="1">
              <a:off x="11553825" y="3646103"/>
              <a:ext cx="516505" cy="347207"/>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11065479" y="3993310"/>
              <a:ext cx="2009701" cy="362147"/>
            </a:xfrm>
            <a:prstGeom prst="rect">
              <a:avLst/>
            </a:prstGeom>
            <a:solidFill>
              <a:schemeClr val="bg1"/>
            </a:solidFill>
          </p:spPr>
          <p:txBody>
            <a:bodyPr wrap="none">
              <a:spAutoFit/>
            </a:bodyPr>
            <a:lstStyle/>
            <a:p>
              <a:pPr algn="ctr"/>
              <a:r>
                <a:rPr lang="en-US" sz="1500" dirty="0" smtClean="0"/>
                <a:t>Silicon strip detector</a:t>
              </a:r>
              <a:endParaRPr lang="en-US" sz="1500" dirty="0"/>
            </a:p>
          </p:txBody>
        </p:sp>
        <p:cxnSp>
          <p:nvCxnSpPr>
            <p:cNvPr id="41" name="Connecteur droit avec flèche 40"/>
            <p:cNvCxnSpPr>
              <a:stCxn id="42" idx="2"/>
            </p:cNvCxnSpPr>
            <p:nvPr/>
          </p:nvCxnSpPr>
          <p:spPr>
            <a:xfrm flipH="1">
              <a:off x="9553575" y="1571477"/>
              <a:ext cx="875672" cy="331302"/>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9995025" y="1202145"/>
              <a:ext cx="868444" cy="369332"/>
            </a:xfrm>
            <a:prstGeom prst="rect">
              <a:avLst/>
            </a:prstGeom>
            <a:solidFill>
              <a:srgbClr val="F0F0F0"/>
            </a:solidFill>
          </p:spPr>
          <p:txBody>
            <a:bodyPr wrap="none">
              <a:spAutoFit/>
            </a:bodyPr>
            <a:lstStyle/>
            <a:p>
              <a:pPr algn="ctr"/>
              <a:r>
                <a:rPr lang="en-US" sz="1500" dirty="0" err="1"/>
                <a:t>Steerer</a:t>
              </a:r>
              <a:endParaRPr lang="en-US" sz="1500" dirty="0"/>
            </a:p>
          </p:txBody>
        </p:sp>
        <p:sp>
          <p:nvSpPr>
            <p:cNvPr id="47" name="Arc 46"/>
            <p:cNvSpPr/>
            <p:nvPr/>
          </p:nvSpPr>
          <p:spPr>
            <a:xfrm rot="11287368">
              <a:off x="8848284" y="1974583"/>
              <a:ext cx="4451255" cy="897907"/>
            </a:xfrm>
            <a:prstGeom prst="arc">
              <a:avLst>
                <a:gd name="adj1" fmla="val 13253644"/>
                <a:gd name="adj2" fmla="val 21424023"/>
              </a:avLst>
            </a:prstGeom>
            <a:ln w="25400">
              <a:solidFill>
                <a:srgbClr val="00B0F0"/>
              </a:solidFill>
              <a:head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Arc 50"/>
            <p:cNvSpPr/>
            <p:nvPr/>
          </p:nvSpPr>
          <p:spPr>
            <a:xfrm rot="14077121" flipV="1">
              <a:off x="7857682" y="3627169"/>
              <a:ext cx="4451255" cy="897907"/>
            </a:xfrm>
            <a:prstGeom prst="arc">
              <a:avLst>
                <a:gd name="adj1" fmla="val 15631020"/>
                <a:gd name="adj2" fmla="val 21424023"/>
              </a:avLst>
            </a:prstGeom>
            <a:ln w="25400">
              <a:solidFill>
                <a:srgbClr val="FF0000"/>
              </a:solidFill>
              <a:head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Rectangle 57"/>
            <p:cNvSpPr/>
            <p:nvPr/>
          </p:nvSpPr>
          <p:spPr>
            <a:xfrm rot="500905">
              <a:off x="10400147" y="2528624"/>
              <a:ext cx="1038008" cy="275921"/>
            </a:xfrm>
            <a:prstGeom prst="rect">
              <a:avLst/>
            </a:prstGeom>
            <a:solidFill>
              <a:srgbClr val="F0F0F0"/>
            </a:solidFill>
          </p:spPr>
          <p:txBody>
            <a:bodyPr wrap="square">
              <a:spAutoFit/>
            </a:bodyPr>
            <a:lstStyle/>
            <a:p>
              <a:pPr algn="ctr"/>
              <a:r>
                <a:rPr lang="en-US" sz="1000" dirty="0">
                  <a:solidFill>
                    <a:srgbClr val="00B0F0"/>
                  </a:solidFill>
                </a:rPr>
                <a:t>Fast state</a:t>
              </a:r>
            </a:p>
          </p:txBody>
        </p:sp>
        <p:sp>
          <p:nvSpPr>
            <p:cNvPr id="59" name="Rectangle 58"/>
            <p:cNvSpPr/>
            <p:nvPr/>
          </p:nvSpPr>
          <p:spPr>
            <a:xfrm rot="3150836">
              <a:off x="9776309" y="3179586"/>
              <a:ext cx="999615" cy="275921"/>
            </a:xfrm>
            <a:prstGeom prst="rect">
              <a:avLst/>
            </a:prstGeom>
            <a:solidFill>
              <a:srgbClr val="F0F0F0"/>
            </a:solidFill>
          </p:spPr>
          <p:txBody>
            <a:bodyPr wrap="square">
              <a:spAutoFit/>
            </a:bodyPr>
            <a:lstStyle/>
            <a:p>
              <a:pPr algn="ctr"/>
              <a:r>
                <a:rPr lang="en-US" sz="1000" dirty="0">
                  <a:solidFill>
                    <a:srgbClr val="FF0000"/>
                  </a:solidFill>
                </a:rPr>
                <a:t>Slow state</a:t>
              </a:r>
            </a:p>
          </p:txBody>
        </p:sp>
      </p:grpSp>
      <p:pic>
        <p:nvPicPr>
          <p:cNvPr id="26" name="Image 25"/>
          <p:cNvPicPr>
            <a:picLocks noChangeAspect="1"/>
          </p:cNvPicPr>
          <p:nvPr/>
        </p:nvPicPr>
        <p:blipFill rotWithShape="1">
          <a:blip r:embed="rId5" cstate="print">
            <a:extLst>
              <a:ext uri="{28A0092B-C50C-407E-A947-70E740481C1C}">
                <a14:useLocalDpi xmlns:a14="http://schemas.microsoft.com/office/drawing/2010/main" val="0"/>
              </a:ext>
            </a:extLst>
          </a:blip>
          <a:srcRect l="46542" b="21813"/>
          <a:stretch/>
        </p:blipFill>
        <p:spPr>
          <a:xfrm>
            <a:off x="216528" y="739076"/>
            <a:ext cx="5170903" cy="2468880"/>
          </a:xfrm>
          <a:prstGeom prst="rect">
            <a:avLst/>
          </a:prstGeom>
        </p:spPr>
      </p:pic>
      <p:sp>
        <p:nvSpPr>
          <p:cNvPr id="21" name="TextBox 20">
            <a:extLst>
              <a:ext uri="{FF2B5EF4-FFF2-40B4-BE49-F238E27FC236}">
                <a16:creationId xmlns:a16="http://schemas.microsoft.com/office/drawing/2014/main" id="{4AE709FF-90E3-4D07-860F-C2347357D897}"/>
              </a:ext>
            </a:extLst>
          </p:cNvPr>
          <p:cNvSpPr txBox="1"/>
          <p:nvPr/>
        </p:nvSpPr>
        <p:spPr>
          <a:xfrm>
            <a:off x="11832606" y="6488668"/>
            <a:ext cx="359394" cy="369332"/>
          </a:xfrm>
          <a:prstGeom prst="rect">
            <a:avLst/>
          </a:prstGeom>
          <a:noFill/>
        </p:spPr>
        <p:txBody>
          <a:bodyPr wrap="square" rtlCol="0">
            <a:spAutoFit/>
          </a:bodyPr>
          <a:lstStyle/>
          <a:p>
            <a:r>
              <a:rPr lang="en-GB" dirty="0">
                <a:solidFill>
                  <a:schemeClr val="bg1">
                    <a:lumMod val="50000"/>
                  </a:schemeClr>
                </a:solidFill>
              </a:rPr>
              <a:t>7</a:t>
            </a:r>
            <a:r>
              <a:rPr lang="en-GB" dirty="0" smtClean="0">
                <a:solidFill>
                  <a:schemeClr val="bg1">
                    <a:lumMod val="50000"/>
                  </a:schemeClr>
                </a:solidFill>
              </a:rPr>
              <a:t>.</a:t>
            </a:r>
            <a:endParaRPr lang="en-GB" dirty="0">
              <a:solidFill>
                <a:schemeClr val="bg1">
                  <a:lumMod val="50000"/>
                </a:schemeClr>
              </a:solidFill>
            </a:endParaRPr>
          </a:p>
        </p:txBody>
      </p:sp>
      <p:sp>
        <p:nvSpPr>
          <p:cNvPr id="22" name="Rectangle 21">
            <a:extLst>
              <a:ext uri="{FF2B5EF4-FFF2-40B4-BE49-F238E27FC236}">
                <a16:creationId xmlns:a16="http://schemas.microsoft.com/office/drawing/2014/main" id="{54FEDCA8-D70F-49E5-9AA2-6CBC8F264B88}"/>
              </a:ext>
            </a:extLst>
          </p:cNvPr>
          <p:cNvSpPr/>
          <p:nvPr/>
        </p:nvSpPr>
        <p:spPr>
          <a:xfrm>
            <a:off x="6329286" y="787023"/>
            <a:ext cx="5143748" cy="1846659"/>
          </a:xfrm>
          <a:prstGeom prst="rect">
            <a:avLst/>
          </a:prstGeom>
        </p:spPr>
        <p:txBody>
          <a:bodyPr wrap="square">
            <a:spAutoFit/>
          </a:bodyPr>
          <a:lstStyle/>
          <a:p>
            <a:pPr algn="ctr"/>
            <a:r>
              <a:rPr lang="en-US" sz="2100" b="1" dirty="0" smtClean="0"/>
              <a:t>Ion </a:t>
            </a:r>
            <a:r>
              <a:rPr lang="en-US" sz="2100" b="1" dirty="0" err="1" smtClean="0"/>
              <a:t>steerer</a:t>
            </a:r>
            <a:r>
              <a:rPr lang="en-US" sz="2100" b="1" dirty="0" smtClean="0"/>
              <a:t> and detection development</a:t>
            </a:r>
          </a:p>
          <a:p>
            <a:pPr algn="ctr"/>
            <a:endParaRPr lang="en-US" sz="2100" b="1" dirty="0" smtClean="0"/>
          </a:p>
          <a:p>
            <a:pPr marL="342900" indent="-342900">
              <a:buFont typeface="Arial" panose="020B0604020202020204" pitchFamily="34" charset="0"/>
              <a:buChar char="•"/>
            </a:pPr>
            <a:r>
              <a:rPr lang="en-US" b="1" dirty="0" smtClean="0"/>
              <a:t>Goal: Maximize resolution </a:t>
            </a:r>
            <a:r>
              <a:rPr lang="en-US" dirty="0" smtClean="0"/>
              <a:t>of ion spots on silicon strip detector</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smtClean="0"/>
              <a:t>Approach</a:t>
            </a:r>
            <a:r>
              <a:rPr lang="en-US" dirty="0" smtClean="0"/>
              <a:t>: SIMION simulations</a:t>
            </a:r>
          </a:p>
        </p:txBody>
      </p:sp>
      <p:sp>
        <p:nvSpPr>
          <p:cNvPr id="3" name="Rectangle 2"/>
          <p:cNvSpPr/>
          <p:nvPr/>
        </p:nvSpPr>
        <p:spPr>
          <a:xfrm>
            <a:off x="5637341" y="3036808"/>
            <a:ext cx="3100458" cy="1200329"/>
          </a:xfrm>
          <a:prstGeom prst="rect">
            <a:avLst/>
          </a:prstGeom>
        </p:spPr>
        <p:txBody>
          <a:bodyPr wrap="square">
            <a:spAutoFit/>
          </a:bodyPr>
          <a:lstStyle/>
          <a:p>
            <a:pPr marL="800100" lvl="1" indent="-342900">
              <a:buFont typeface="Arial" panose="020B0604020202020204" pitchFamily="34" charset="0"/>
              <a:buChar char="•"/>
            </a:pPr>
            <a:r>
              <a:rPr lang="en-US" b="1" dirty="0" smtClean="0"/>
              <a:t>Simulate</a:t>
            </a:r>
            <a:r>
              <a:rPr lang="en-US" dirty="0" smtClean="0"/>
              <a:t> electronic state chromatography for </a:t>
            </a:r>
            <a:r>
              <a:rPr lang="en-US" b="1" dirty="0" smtClean="0"/>
              <a:t>time-of-flight distributions </a:t>
            </a:r>
            <a:endParaRPr lang="en-US" b="1" dirty="0"/>
          </a:p>
        </p:txBody>
      </p:sp>
      <p:pic>
        <p:nvPicPr>
          <p:cNvPr id="25" name="Picture 2">
            <a:extLst>
              <a:ext uri="{FF2B5EF4-FFF2-40B4-BE49-F238E27FC236}">
                <a16:creationId xmlns:a16="http://schemas.microsoft.com/office/drawing/2014/main" id="{8A563474-4D40-4E21-8D1C-D7D875A364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85179" y="2659785"/>
            <a:ext cx="3149302" cy="2194560"/>
          </a:xfrm>
          <a:prstGeom prst="rect">
            <a:avLst/>
          </a:prstGeom>
        </p:spPr>
      </p:pic>
    </p:spTree>
    <p:extLst>
      <p:ext uri="{BB962C8B-B14F-4D97-AF65-F5344CB8AC3E}">
        <p14:creationId xmlns:p14="http://schemas.microsoft.com/office/powerpoint/2010/main" val="2992527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6821" y="4962850"/>
            <a:ext cx="3787660" cy="1737360"/>
          </a:xfrm>
          <a:prstGeom prst="rect">
            <a:avLst/>
          </a:prstGeom>
        </p:spPr>
      </p:pic>
      <p:cxnSp>
        <p:nvCxnSpPr>
          <p:cNvPr id="7" name="Connecteur droit 6"/>
          <p:cNvCxnSpPr/>
          <p:nvPr/>
        </p:nvCxnSpPr>
        <p:spPr>
          <a:xfrm>
            <a:off x="53396" y="700818"/>
            <a:ext cx="12080759" cy="0"/>
          </a:xfrm>
          <a:prstGeom prst="line">
            <a:avLst/>
          </a:prstGeom>
          <a:ln w="25400">
            <a:solidFill>
              <a:srgbClr val="261F4D"/>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3396" y="70915"/>
            <a:ext cx="8767400" cy="553998"/>
          </a:xfrm>
          <a:prstGeom prst="rect">
            <a:avLst/>
          </a:prstGeom>
          <a:noFill/>
        </p:spPr>
        <p:txBody>
          <a:bodyPr wrap="none" rtlCol="0">
            <a:spAutoFit/>
          </a:bodyPr>
          <a:lstStyle/>
          <a:p>
            <a:r>
              <a:rPr lang="en-US" sz="3000" b="1" dirty="0" smtClean="0"/>
              <a:t>Current efforts – </a:t>
            </a:r>
            <a:r>
              <a:rPr lang="en-US" sz="3000" b="1" dirty="0" smtClean="0">
                <a:solidFill>
                  <a:schemeClr val="accent2">
                    <a:lumMod val="75000"/>
                  </a:schemeClr>
                </a:solidFill>
              </a:rPr>
              <a:t>SIMION simulations &amp; </a:t>
            </a:r>
            <a:r>
              <a:rPr lang="en-US" sz="3000" b="1" dirty="0" err="1" smtClean="0">
                <a:solidFill>
                  <a:schemeClr val="accent2">
                    <a:lumMod val="75000"/>
                  </a:schemeClr>
                </a:solidFill>
              </a:rPr>
              <a:t>steerer</a:t>
            </a:r>
            <a:r>
              <a:rPr lang="en-US" sz="3000" b="1" dirty="0" smtClean="0">
                <a:solidFill>
                  <a:schemeClr val="accent2">
                    <a:lumMod val="75000"/>
                  </a:schemeClr>
                </a:solidFill>
              </a:rPr>
              <a:t> design</a:t>
            </a:r>
            <a:endParaRPr lang="en-US" sz="3000" b="1" dirty="0">
              <a:solidFill>
                <a:schemeClr val="accent2">
                  <a:lumMod val="75000"/>
                </a:schemeClr>
              </a:solidFill>
            </a:endParaRPr>
          </a:p>
        </p:txBody>
      </p:sp>
      <p:pic>
        <p:nvPicPr>
          <p:cNvPr id="4" name="Image 3"/>
          <p:cNvPicPr>
            <a:picLocks noChangeAspect="1"/>
          </p:cNvPicPr>
          <p:nvPr/>
        </p:nvPicPr>
        <p:blipFill>
          <a:blip r:embed="rId4"/>
          <a:stretch>
            <a:fillRect/>
          </a:stretch>
        </p:blipFill>
        <p:spPr>
          <a:xfrm>
            <a:off x="10522833" y="165034"/>
            <a:ext cx="1611322" cy="365760"/>
          </a:xfrm>
          <a:prstGeom prst="rect">
            <a:avLst/>
          </a:prstGeom>
        </p:spPr>
      </p:pic>
      <p:grpSp>
        <p:nvGrpSpPr>
          <p:cNvPr id="64" name="Groupe 63"/>
          <p:cNvGrpSpPr>
            <a:grpSpLocks noChangeAspect="1"/>
          </p:cNvGrpSpPr>
          <p:nvPr/>
        </p:nvGrpSpPr>
        <p:grpSpPr>
          <a:xfrm>
            <a:off x="216528" y="3431163"/>
            <a:ext cx="5796104" cy="4846320"/>
            <a:chOff x="6804283" y="870843"/>
            <a:chExt cx="6495256" cy="5430907"/>
          </a:xfrm>
        </p:grpSpPr>
        <p:pic>
          <p:nvPicPr>
            <p:cNvPr id="12" name="Image 11"/>
            <p:cNvPicPr>
              <a:picLocks noChangeAspect="1"/>
            </p:cNvPicPr>
            <p:nvPr/>
          </p:nvPicPr>
          <p:blipFill rotWithShape="1">
            <a:blip r:embed="rId5">
              <a:extLst>
                <a:ext uri="{28A0092B-C50C-407E-A947-70E740481C1C}">
                  <a14:useLocalDpi xmlns:a14="http://schemas.microsoft.com/office/drawing/2010/main" val="0"/>
                </a:ext>
              </a:extLst>
            </a:blip>
            <a:srcRect l="5642" t="20000" r="10558" b="12223"/>
            <a:stretch/>
          </p:blipFill>
          <p:spPr>
            <a:xfrm flipH="1">
              <a:off x="6804283" y="870843"/>
              <a:ext cx="5098154" cy="3474720"/>
            </a:xfrm>
            <a:prstGeom prst="rect">
              <a:avLst/>
            </a:prstGeom>
          </p:spPr>
        </p:pic>
        <p:cxnSp>
          <p:nvCxnSpPr>
            <p:cNvPr id="14" name="Connecteur droit avec flèche 13"/>
            <p:cNvCxnSpPr>
              <a:stCxn id="15" idx="0"/>
            </p:cNvCxnSpPr>
            <p:nvPr/>
          </p:nvCxnSpPr>
          <p:spPr>
            <a:xfrm flipH="1" flipV="1">
              <a:off x="7343775" y="1770764"/>
              <a:ext cx="8896" cy="42582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804283" y="2196584"/>
              <a:ext cx="1096775" cy="369332"/>
            </a:xfrm>
            <a:prstGeom prst="rect">
              <a:avLst/>
            </a:prstGeom>
            <a:solidFill>
              <a:srgbClr val="F0F0F0"/>
            </a:solidFill>
          </p:spPr>
          <p:txBody>
            <a:bodyPr wrap="none">
              <a:spAutoFit/>
            </a:bodyPr>
            <a:lstStyle/>
            <a:p>
              <a:pPr algn="ctr"/>
              <a:r>
                <a:rPr lang="en-US" sz="1500" dirty="0"/>
                <a:t>Drift tube</a:t>
              </a:r>
            </a:p>
          </p:txBody>
        </p:sp>
        <p:cxnSp>
          <p:nvCxnSpPr>
            <p:cNvPr id="32" name="Connecteur droit avec flèche 31"/>
            <p:cNvCxnSpPr>
              <a:stCxn id="33" idx="2"/>
            </p:cNvCxnSpPr>
            <p:nvPr/>
          </p:nvCxnSpPr>
          <p:spPr>
            <a:xfrm>
              <a:off x="8319317" y="1260453"/>
              <a:ext cx="2570" cy="510311"/>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7789363" y="891121"/>
              <a:ext cx="1059907" cy="369332"/>
            </a:xfrm>
            <a:prstGeom prst="rect">
              <a:avLst/>
            </a:prstGeom>
            <a:solidFill>
              <a:srgbClr val="F0F0F0"/>
            </a:solidFill>
          </p:spPr>
          <p:txBody>
            <a:bodyPr wrap="none">
              <a:spAutoFit/>
            </a:bodyPr>
            <a:lstStyle/>
            <a:p>
              <a:pPr algn="ctr"/>
              <a:r>
                <a:rPr lang="en-US" sz="1500" dirty="0"/>
                <a:t>Ion guide</a:t>
              </a:r>
            </a:p>
          </p:txBody>
        </p:sp>
        <p:cxnSp>
          <p:nvCxnSpPr>
            <p:cNvPr id="37" name="Connecteur droit avec flèche 36"/>
            <p:cNvCxnSpPr>
              <a:stCxn id="38" idx="0"/>
            </p:cNvCxnSpPr>
            <p:nvPr/>
          </p:nvCxnSpPr>
          <p:spPr>
            <a:xfrm flipH="1" flipV="1">
              <a:off x="11553825" y="3646103"/>
              <a:ext cx="516505" cy="347207"/>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11065479" y="3993310"/>
              <a:ext cx="2009701" cy="362147"/>
            </a:xfrm>
            <a:prstGeom prst="rect">
              <a:avLst/>
            </a:prstGeom>
            <a:solidFill>
              <a:schemeClr val="bg1"/>
            </a:solidFill>
          </p:spPr>
          <p:txBody>
            <a:bodyPr wrap="none">
              <a:spAutoFit/>
            </a:bodyPr>
            <a:lstStyle/>
            <a:p>
              <a:pPr algn="ctr"/>
              <a:r>
                <a:rPr lang="en-US" sz="1500" dirty="0" smtClean="0"/>
                <a:t>Silicon strip detector</a:t>
              </a:r>
              <a:endParaRPr lang="en-US" sz="1500" dirty="0"/>
            </a:p>
          </p:txBody>
        </p:sp>
        <p:cxnSp>
          <p:nvCxnSpPr>
            <p:cNvPr id="41" name="Connecteur droit avec flèche 40"/>
            <p:cNvCxnSpPr>
              <a:stCxn id="42" idx="2"/>
            </p:cNvCxnSpPr>
            <p:nvPr/>
          </p:nvCxnSpPr>
          <p:spPr>
            <a:xfrm flipH="1">
              <a:off x="9553575" y="1571477"/>
              <a:ext cx="875672" cy="331302"/>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9995025" y="1202145"/>
              <a:ext cx="868444" cy="369332"/>
            </a:xfrm>
            <a:prstGeom prst="rect">
              <a:avLst/>
            </a:prstGeom>
            <a:solidFill>
              <a:srgbClr val="F0F0F0"/>
            </a:solidFill>
          </p:spPr>
          <p:txBody>
            <a:bodyPr wrap="none">
              <a:spAutoFit/>
            </a:bodyPr>
            <a:lstStyle/>
            <a:p>
              <a:pPr algn="ctr"/>
              <a:r>
                <a:rPr lang="en-US" sz="1500" dirty="0" err="1"/>
                <a:t>Steerer</a:t>
              </a:r>
              <a:endParaRPr lang="en-US" sz="1500" dirty="0"/>
            </a:p>
          </p:txBody>
        </p:sp>
        <p:sp>
          <p:nvSpPr>
            <p:cNvPr id="47" name="Arc 46"/>
            <p:cNvSpPr/>
            <p:nvPr/>
          </p:nvSpPr>
          <p:spPr>
            <a:xfrm rot="11287368">
              <a:off x="8848284" y="1974583"/>
              <a:ext cx="4451255" cy="897907"/>
            </a:xfrm>
            <a:prstGeom prst="arc">
              <a:avLst>
                <a:gd name="adj1" fmla="val 13253644"/>
                <a:gd name="adj2" fmla="val 21424023"/>
              </a:avLst>
            </a:prstGeom>
            <a:ln w="25400">
              <a:solidFill>
                <a:srgbClr val="00B0F0"/>
              </a:solidFill>
              <a:head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Arc 50"/>
            <p:cNvSpPr/>
            <p:nvPr/>
          </p:nvSpPr>
          <p:spPr>
            <a:xfrm rot="14077121" flipV="1">
              <a:off x="7857682" y="3627169"/>
              <a:ext cx="4451255" cy="897907"/>
            </a:xfrm>
            <a:prstGeom prst="arc">
              <a:avLst>
                <a:gd name="adj1" fmla="val 15631020"/>
                <a:gd name="adj2" fmla="val 21424023"/>
              </a:avLst>
            </a:prstGeom>
            <a:ln w="25400">
              <a:solidFill>
                <a:srgbClr val="FF0000"/>
              </a:solidFill>
              <a:head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Rectangle 57"/>
            <p:cNvSpPr/>
            <p:nvPr/>
          </p:nvSpPr>
          <p:spPr>
            <a:xfrm rot="500905">
              <a:off x="10400147" y="2528624"/>
              <a:ext cx="1038008" cy="275921"/>
            </a:xfrm>
            <a:prstGeom prst="rect">
              <a:avLst/>
            </a:prstGeom>
            <a:solidFill>
              <a:srgbClr val="F0F0F0"/>
            </a:solidFill>
          </p:spPr>
          <p:txBody>
            <a:bodyPr wrap="square">
              <a:spAutoFit/>
            </a:bodyPr>
            <a:lstStyle/>
            <a:p>
              <a:pPr algn="ctr"/>
              <a:r>
                <a:rPr lang="en-US" sz="1000" dirty="0">
                  <a:solidFill>
                    <a:srgbClr val="00B0F0"/>
                  </a:solidFill>
                </a:rPr>
                <a:t>Fast state</a:t>
              </a:r>
            </a:p>
          </p:txBody>
        </p:sp>
        <p:sp>
          <p:nvSpPr>
            <p:cNvPr id="59" name="Rectangle 58"/>
            <p:cNvSpPr/>
            <p:nvPr/>
          </p:nvSpPr>
          <p:spPr>
            <a:xfrm rot="3150836">
              <a:off x="9776309" y="3179586"/>
              <a:ext cx="999615" cy="275921"/>
            </a:xfrm>
            <a:prstGeom prst="rect">
              <a:avLst/>
            </a:prstGeom>
            <a:solidFill>
              <a:srgbClr val="F0F0F0"/>
            </a:solidFill>
          </p:spPr>
          <p:txBody>
            <a:bodyPr wrap="square">
              <a:spAutoFit/>
            </a:bodyPr>
            <a:lstStyle/>
            <a:p>
              <a:pPr algn="ctr"/>
              <a:r>
                <a:rPr lang="en-US" sz="1000" dirty="0">
                  <a:solidFill>
                    <a:srgbClr val="FF0000"/>
                  </a:solidFill>
                </a:rPr>
                <a:t>Slow state</a:t>
              </a:r>
            </a:p>
          </p:txBody>
        </p:sp>
      </p:grpSp>
      <p:pic>
        <p:nvPicPr>
          <p:cNvPr id="26" name="Image 25"/>
          <p:cNvPicPr>
            <a:picLocks noChangeAspect="1"/>
          </p:cNvPicPr>
          <p:nvPr/>
        </p:nvPicPr>
        <p:blipFill rotWithShape="1">
          <a:blip r:embed="rId6" cstate="print">
            <a:extLst>
              <a:ext uri="{28A0092B-C50C-407E-A947-70E740481C1C}">
                <a14:useLocalDpi xmlns:a14="http://schemas.microsoft.com/office/drawing/2010/main" val="0"/>
              </a:ext>
            </a:extLst>
          </a:blip>
          <a:srcRect l="46542" b="21813"/>
          <a:stretch/>
        </p:blipFill>
        <p:spPr>
          <a:xfrm>
            <a:off x="216528" y="739076"/>
            <a:ext cx="5170903" cy="2468880"/>
          </a:xfrm>
          <a:prstGeom prst="rect">
            <a:avLst/>
          </a:prstGeom>
        </p:spPr>
      </p:pic>
      <p:sp>
        <p:nvSpPr>
          <p:cNvPr id="21" name="TextBox 20">
            <a:extLst>
              <a:ext uri="{FF2B5EF4-FFF2-40B4-BE49-F238E27FC236}">
                <a16:creationId xmlns:a16="http://schemas.microsoft.com/office/drawing/2014/main" id="{4AE709FF-90E3-4D07-860F-C2347357D897}"/>
              </a:ext>
            </a:extLst>
          </p:cNvPr>
          <p:cNvSpPr txBox="1"/>
          <p:nvPr/>
        </p:nvSpPr>
        <p:spPr>
          <a:xfrm>
            <a:off x="11832606" y="6488668"/>
            <a:ext cx="359394" cy="369332"/>
          </a:xfrm>
          <a:prstGeom prst="rect">
            <a:avLst/>
          </a:prstGeom>
          <a:noFill/>
        </p:spPr>
        <p:txBody>
          <a:bodyPr wrap="square" rtlCol="0">
            <a:spAutoFit/>
          </a:bodyPr>
          <a:lstStyle/>
          <a:p>
            <a:r>
              <a:rPr lang="en-GB" dirty="0">
                <a:solidFill>
                  <a:schemeClr val="bg1">
                    <a:lumMod val="50000"/>
                  </a:schemeClr>
                </a:solidFill>
              </a:rPr>
              <a:t>7</a:t>
            </a:r>
            <a:r>
              <a:rPr lang="en-GB" dirty="0" smtClean="0">
                <a:solidFill>
                  <a:schemeClr val="bg1">
                    <a:lumMod val="50000"/>
                  </a:schemeClr>
                </a:solidFill>
              </a:rPr>
              <a:t>.</a:t>
            </a:r>
            <a:endParaRPr lang="en-GB" dirty="0">
              <a:solidFill>
                <a:schemeClr val="bg1">
                  <a:lumMod val="50000"/>
                </a:schemeClr>
              </a:solidFill>
            </a:endParaRPr>
          </a:p>
        </p:txBody>
      </p:sp>
      <p:sp>
        <p:nvSpPr>
          <p:cNvPr id="22" name="Rectangle 21">
            <a:extLst>
              <a:ext uri="{FF2B5EF4-FFF2-40B4-BE49-F238E27FC236}">
                <a16:creationId xmlns:a16="http://schemas.microsoft.com/office/drawing/2014/main" id="{54FEDCA8-D70F-49E5-9AA2-6CBC8F264B88}"/>
              </a:ext>
            </a:extLst>
          </p:cNvPr>
          <p:cNvSpPr/>
          <p:nvPr/>
        </p:nvSpPr>
        <p:spPr>
          <a:xfrm>
            <a:off x="6329286" y="787023"/>
            <a:ext cx="5143748" cy="1846659"/>
          </a:xfrm>
          <a:prstGeom prst="rect">
            <a:avLst/>
          </a:prstGeom>
        </p:spPr>
        <p:txBody>
          <a:bodyPr wrap="square">
            <a:spAutoFit/>
          </a:bodyPr>
          <a:lstStyle/>
          <a:p>
            <a:pPr algn="ctr"/>
            <a:r>
              <a:rPr lang="en-US" sz="2100" b="1" dirty="0" smtClean="0"/>
              <a:t>Ion </a:t>
            </a:r>
            <a:r>
              <a:rPr lang="en-US" sz="2100" b="1" dirty="0" err="1" smtClean="0"/>
              <a:t>steerer</a:t>
            </a:r>
            <a:r>
              <a:rPr lang="en-US" sz="2100" b="1" dirty="0" smtClean="0"/>
              <a:t> and detection development</a:t>
            </a:r>
          </a:p>
          <a:p>
            <a:pPr algn="ctr"/>
            <a:endParaRPr lang="en-US" sz="2100" b="1" dirty="0" smtClean="0"/>
          </a:p>
          <a:p>
            <a:pPr marL="342900" indent="-342900">
              <a:buFont typeface="Arial" panose="020B0604020202020204" pitchFamily="34" charset="0"/>
              <a:buChar char="•"/>
            </a:pPr>
            <a:r>
              <a:rPr lang="en-US" b="1" dirty="0" smtClean="0"/>
              <a:t>Goal: Maximize resolution </a:t>
            </a:r>
            <a:r>
              <a:rPr lang="en-US" dirty="0" smtClean="0"/>
              <a:t>of ion spots on silicon strip detector</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smtClean="0"/>
              <a:t>Approach</a:t>
            </a:r>
            <a:r>
              <a:rPr lang="en-US" dirty="0" smtClean="0"/>
              <a:t>: SIMION simulations</a:t>
            </a:r>
          </a:p>
        </p:txBody>
      </p:sp>
      <p:sp>
        <p:nvSpPr>
          <p:cNvPr id="3" name="Rectangle 2"/>
          <p:cNvSpPr/>
          <p:nvPr/>
        </p:nvSpPr>
        <p:spPr>
          <a:xfrm>
            <a:off x="5637341" y="3036808"/>
            <a:ext cx="3100458" cy="1200329"/>
          </a:xfrm>
          <a:prstGeom prst="rect">
            <a:avLst/>
          </a:prstGeom>
        </p:spPr>
        <p:txBody>
          <a:bodyPr wrap="square">
            <a:spAutoFit/>
          </a:bodyPr>
          <a:lstStyle/>
          <a:p>
            <a:pPr marL="800100" lvl="1" indent="-342900">
              <a:buFont typeface="Arial" panose="020B0604020202020204" pitchFamily="34" charset="0"/>
              <a:buChar char="•"/>
            </a:pPr>
            <a:r>
              <a:rPr lang="en-US" b="1" dirty="0" smtClean="0"/>
              <a:t>Simulate</a:t>
            </a:r>
            <a:r>
              <a:rPr lang="en-US" dirty="0" smtClean="0"/>
              <a:t> electronic state chromatography for </a:t>
            </a:r>
            <a:r>
              <a:rPr lang="en-US" b="1" dirty="0" smtClean="0"/>
              <a:t>time-of-flight distributions </a:t>
            </a:r>
            <a:endParaRPr lang="en-US" b="1" dirty="0"/>
          </a:p>
        </p:txBody>
      </p:sp>
      <p:pic>
        <p:nvPicPr>
          <p:cNvPr id="25" name="Picture 2">
            <a:extLst>
              <a:ext uri="{FF2B5EF4-FFF2-40B4-BE49-F238E27FC236}">
                <a16:creationId xmlns:a16="http://schemas.microsoft.com/office/drawing/2014/main" id="{8A563474-4D40-4E21-8D1C-D7D875A364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85179" y="2659785"/>
            <a:ext cx="3149302" cy="2194560"/>
          </a:xfrm>
          <a:prstGeom prst="rect">
            <a:avLst/>
          </a:prstGeom>
        </p:spPr>
      </p:pic>
      <p:sp>
        <p:nvSpPr>
          <p:cNvPr id="5" name="Rectangle 4"/>
          <p:cNvSpPr/>
          <p:nvPr/>
        </p:nvSpPr>
        <p:spPr>
          <a:xfrm>
            <a:off x="5637564" y="4844559"/>
            <a:ext cx="2684116" cy="1754326"/>
          </a:xfrm>
          <a:prstGeom prst="rect">
            <a:avLst/>
          </a:prstGeom>
        </p:spPr>
        <p:txBody>
          <a:bodyPr wrap="square">
            <a:spAutoFit/>
          </a:bodyPr>
          <a:lstStyle/>
          <a:p>
            <a:pPr marL="800100" lvl="1" indent="-342900">
              <a:buFont typeface="Arial" panose="020B0604020202020204" pitchFamily="34" charset="0"/>
              <a:buChar char="•"/>
            </a:pPr>
            <a:r>
              <a:rPr lang="en-US" b="1" dirty="0"/>
              <a:t>Optimize </a:t>
            </a:r>
            <a:r>
              <a:rPr lang="en-US" b="1" dirty="0" err="1"/>
              <a:t>steerer</a:t>
            </a:r>
            <a:r>
              <a:rPr lang="en-US" b="1" dirty="0"/>
              <a:t> geometry and </a:t>
            </a:r>
            <a:r>
              <a:rPr lang="en-US" dirty="0"/>
              <a:t>operating </a:t>
            </a:r>
            <a:r>
              <a:rPr lang="en-US" b="1" dirty="0"/>
              <a:t>voltages</a:t>
            </a:r>
            <a:r>
              <a:rPr lang="en-US" dirty="0"/>
              <a:t> </a:t>
            </a:r>
            <a:r>
              <a:rPr lang="en-US" dirty="0" smtClean="0"/>
              <a:t>by maximizing spot resolution</a:t>
            </a:r>
            <a:endParaRPr lang="en-US" b="1" dirty="0"/>
          </a:p>
        </p:txBody>
      </p:sp>
    </p:spTree>
    <p:extLst>
      <p:ext uri="{BB962C8B-B14F-4D97-AF65-F5344CB8AC3E}">
        <p14:creationId xmlns:p14="http://schemas.microsoft.com/office/powerpoint/2010/main" val="7129365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Groupe 121"/>
          <p:cNvGrpSpPr/>
          <p:nvPr/>
        </p:nvGrpSpPr>
        <p:grpSpPr>
          <a:xfrm>
            <a:off x="7313667" y="776724"/>
            <a:ext cx="4876635" cy="5840204"/>
            <a:chOff x="7200924" y="833130"/>
            <a:chExt cx="4876635" cy="5840204"/>
          </a:xfrm>
        </p:grpSpPr>
        <p:pic>
          <p:nvPicPr>
            <p:cNvPr id="5" name="Image 4"/>
            <p:cNvPicPr>
              <a:picLocks noChangeAspect="1"/>
            </p:cNvPicPr>
            <p:nvPr/>
          </p:nvPicPr>
          <p:blipFill rotWithShape="1">
            <a:blip r:embed="rId3" cstate="print">
              <a:extLst>
                <a:ext uri="{28A0092B-C50C-407E-A947-70E740481C1C}">
                  <a14:useLocalDpi xmlns:a14="http://schemas.microsoft.com/office/drawing/2010/main" val="0"/>
                </a:ext>
              </a:extLst>
            </a:blip>
            <a:srcRect l="5878" t="9087" r="-151" b="2591"/>
            <a:stretch/>
          </p:blipFill>
          <p:spPr>
            <a:xfrm rot="16200000">
              <a:off x="7009305" y="1583138"/>
              <a:ext cx="5340496" cy="3840480"/>
            </a:xfrm>
            <a:prstGeom prst="rect">
              <a:avLst/>
            </a:prstGeom>
          </p:spPr>
        </p:pic>
        <p:cxnSp>
          <p:nvCxnSpPr>
            <p:cNvPr id="27" name="Connecteur droit avec flèche 26"/>
            <p:cNvCxnSpPr>
              <a:stCxn id="28" idx="3"/>
            </p:cNvCxnSpPr>
            <p:nvPr/>
          </p:nvCxnSpPr>
          <p:spPr>
            <a:xfrm flipV="1">
              <a:off x="7262753" y="5391573"/>
              <a:ext cx="445300" cy="4278"/>
            </a:xfrm>
            <a:prstGeom prst="straightConnector1">
              <a:avLst/>
            </a:prstGeom>
            <a:ln w="38100">
              <a:solidFill>
                <a:srgbClr val="C55A1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a:off x="9836851" y="1244698"/>
              <a:ext cx="604241" cy="678156"/>
            </a:xfrm>
            <a:prstGeom prst="straightConnector1">
              <a:avLst/>
            </a:prstGeom>
            <a:ln w="38100">
              <a:solidFill>
                <a:srgbClr val="C55A1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9391649" y="940105"/>
              <a:ext cx="866968" cy="323165"/>
            </a:xfrm>
            <a:prstGeom prst="rect">
              <a:avLst/>
            </a:prstGeom>
            <a:noFill/>
          </p:spPr>
          <p:txBody>
            <a:bodyPr wrap="none">
              <a:spAutoFit/>
            </a:bodyPr>
            <a:lstStyle/>
            <a:p>
              <a:pPr algn="ctr"/>
              <a:r>
                <a:rPr lang="en-US" sz="1500" b="1" dirty="0" smtClean="0"/>
                <a:t>PILGRIM</a:t>
              </a:r>
            </a:p>
          </p:txBody>
        </p:sp>
        <p:cxnSp>
          <p:nvCxnSpPr>
            <p:cNvPr id="34" name="Connecteur droit avec flèche 33"/>
            <p:cNvCxnSpPr>
              <a:stCxn id="35" idx="1"/>
            </p:cNvCxnSpPr>
            <p:nvPr/>
          </p:nvCxnSpPr>
          <p:spPr>
            <a:xfrm flipH="1">
              <a:off x="10441092" y="3682795"/>
              <a:ext cx="499528" cy="503125"/>
            </a:xfrm>
            <a:prstGeom prst="straightConnector1">
              <a:avLst/>
            </a:prstGeom>
            <a:ln w="38100">
              <a:solidFill>
                <a:srgbClr val="C55A11"/>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10940620" y="3405796"/>
              <a:ext cx="1136939" cy="553998"/>
            </a:xfrm>
            <a:prstGeom prst="rect">
              <a:avLst/>
            </a:prstGeom>
            <a:noFill/>
          </p:spPr>
          <p:txBody>
            <a:bodyPr wrap="square">
              <a:spAutoFit/>
            </a:bodyPr>
            <a:lstStyle/>
            <a:p>
              <a:pPr algn="ctr"/>
              <a:r>
                <a:rPr lang="en-US" sz="1500" b="1" dirty="0" smtClean="0"/>
                <a:t>Quadrupole</a:t>
              </a:r>
            </a:p>
            <a:p>
              <a:pPr algn="ctr"/>
              <a:r>
                <a:rPr lang="en-US" sz="1500" b="1" dirty="0" smtClean="0"/>
                <a:t>bender</a:t>
              </a:r>
              <a:endParaRPr lang="en-US" sz="1500" b="1" dirty="0"/>
            </a:p>
          </p:txBody>
        </p:sp>
        <p:cxnSp>
          <p:nvCxnSpPr>
            <p:cNvPr id="39" name="Connecteur droit avec flèche 38"/>
            <p:cNvCxnSpPr/>
            <p:nvPr/>
          </p:nvCxnSpPr>
          <p:spPr>
            <a:xfrm>
              <a:off x="11249828" y="4513671"/>
              <a:ext cx="455738" cy="110063"/>
            </a:xfrm>
            <a:prstGeom prst="straightConnector1">
              <a:avLst/>
            </a:prstGeom>
            <a:ln w="38100">
              <a:solidFill>
                <a:srgbClr val="C55A11"/>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11181722" y="4623734"/>
              <a:ext cx="650884" cy="323165"/>
            </a:xfrm>
            <a:prstGeom prst="rect">
              <a:avLst/>
            </a:prstGeom>
            <a:noFill/>
          </p:spPr>
          <p:txBody>
            <a:bodyPr wrap="none">
              <a:spAutoFit/>
            </a:bodyPr>
            <a:lstStyle/>
            <a:p>
              <a:pPr algn="ctr"/>
              <a:r>
                <a:rPr lang="en-US" sz="1500" b="1" dirty="0" smtClean="0"/>
                <a:t>DESIR</a:t>
              </a:r>
              <a:endParaRPr lang="en-US" sz="1500" b="1" dirty="0"/>
            </a:p>
          </p:txBody>
        </p:sp>
        <p:sp>
          <p:nvSpPr>
            <p:cNvPr id="26" name="Accolade fermante 25"/>
            <p:cNvSpPr/>
            <p:nvPr/>
          </p:nvSpPr>
          <p:spPr>
            <a:xfrm rot="5400000">
              <a:off x="8381405" y="5551535"/>
              <a:ext cx="152135" cy="1396317"/>
            </a:xfrm>
            <a:prstGeom prst="rightBrace">
              <a:avLst/>
            </a:prstGeom>
            <a:ln w="22225">
              <a:solidFill>
                <a:srgbClr val="C55A1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Accolade fermante 47"/>
            <p:cNvSpPr/>
            <p:nvPr/>
          </p:nvSpPr>
          <p:spPr>
            <a:xfrm rot="5400000">
              <a:off x="9798800" y="5601731"/>
              <a:ext cx="155827" cy="1292238"/>
            </a:xfrm>
            <a:prstGeom prst="rightBrace">
              <a:avLst>
                <a:gd name="adj1" fmla="val 8333"/>
                <a:gd name="adj2" fmla="val 24776"/>
              </a:avLst>
            </a:prstGeom>
            <a:ln w="22225">
              <a:solidFill>
                <a:srgbClr val="C55A1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Rectangle 48"/>
            <p:cNvSpPr/>
            <p:nvPr/>
          </p:nvSpPr>
          <p:spPr>
            <a:xfrm>
              <a:off x="7518657" y="6350169"/>
              <a:ext cx="1877630" cy="323165"/>
            </a:xfrm>
            <a:prstGeom prst="rect">
              <a:avLst/>
            </a:prstGeom>
            <a:noFill/>
          </p:spPr>
          <p:txBody>
            <a:bodyPr wrap="none">
              <a:spAutoFit/>
            </a:bodyPr>
            <a:lstStyle/>
            <a:p>
              <a:pPr algn="ctr"/>
              <a:r>
                <a:rPr lang="en-US" sz="1500" b="1" dirty="0" smtClean="0"/>
                <a:t>Gas cell, S-shape RFQ</a:t>
              </a:r>
              <a:endParaRPr lang="en-US" sz="1500" b="1" dirty="0"/>
            </a:p>
          </p:txBody>
        </p:sp>
        <p:sp>
          <p:nvSpPr>
            <p:cNvPr id="50" name="Rectangle 49"/>
            <p:cNvSpPr/>
            <p:nvPr/>
          </p:nvSpPr>
          <p:spPr>
            <a:xfrm>
              <a:off x="9485938" y="6350169"/>
              <a:ext cx="1847237" cy="323165"/>
            </a:xfrm>
            <a:prstGeom prst="rect">
              <a:avLst/>
            </a:prstGeom>
            <a:noFill/>
          </p:spPr>
          <p:txBody>
            <a:bodyPr wrap="none">
              <a:spAutoFit/>
            </a:bodyPr>
            <a:lstStyle/>
            <a:p>
              <a:pPr algn="ctr"/>
              <a:r>
                <a:rPr lang="en-US" sz="1500" b="1" dirty="0" smtClean="0"/>
                <a:t>QMF, cooler </a:t>
              </a:r>
              <a:r>
                <a:rPr lang="en-US" sz="1500" b="1" dirty="0" err="1" smtClean="0"/>
                <a:t>buncher</a:t>
              </a:r>
              <a:endParaRPr lang="en-US" sz="1500" b="1" dirty="0"/>
            </a:p>
          </p:txBody>
        </p:sp>
        <p:sp>
          <p:nvSpPr>
            <p:cNvPr id="28" name="Rectangle 27"/>
            <p:cNvSpPr/>
            <p:nvPr/>
          </p:nvSpPr>
          <p:spPr>
            <a:xfrm>
              <a:off x="7200924" y="4757325"/>
              <a:ext cx="635109" cy="553998"/>
            </a:xfrm>
            <a:prstGeom prst="rect">
              <a:avLst/>
            </a:prstGeom>
            <a:noFill/>
          </p:spPr>
          <p:txBody>
            <a:bodyPr wrap="none">
              <a:spAutoFit/>
            </a:bodyPr>
            <a:lstStyle/>
            <a:p>
              <a:pPr algn="ctr"/>
              <a:r>
                <a:rPr lang="en-US" sz="1500" b="1" dirty="0" smtClean="0"/>
                <a:t>S3 </a:t>
              </a:r>
            </a:p>
            <a:p>
              <a:pPr algn="ctr"/>
              <a:r>
                <a:rPr lang="en-US" sz="1500" b="1" dirty="0" smtClean="0"/>
                <a:t>beam</a:t>
              </a:r>
              <a:endParaRPr lang="en-US" sz="1500" b="1" dirty="0"/>
            </a:p>
          </p:txBody>
        </p:sp>
      </p:grpSp>
      <p:sp>
        <p:nvSpPr>
          <p:cNvPr id="61" name="Rectangle 60"/>
          <p:cNvSpPr/>
          <p:nvPr/>
        </p:nvSpPr>
        <p:spPr>
          <a:xfrm>
            <a:off x="144378" y="794937"/>
            <a:ext cx="7174969" cy="5100537"/>
          </a:xfrm>
          <a:prstGeom prst="rect">
            <a:avLst/>
          </a:prstGeom>
          <a:solidFill>
            <a:schemeClr val="bg1"/>
          </a:solidFill>
          <a:ln w="38100">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p:cNvCxnSpPr/>
          <p:nvPr/>
        </p:nvCxnSpPr>
        <p:spPr>
          <a:xfrm>
            <a:off x="53396" y="700818"/>
            <a:ext cx="12080759" cy="0"/>
          </a:xfrm>
          <a:prstGeom prst="line">
            <a:avLst/>
          </a:prstGeom>
          <a:ln w="25400">
            <a:solidFill>
              <a:srgbClr val="261F4D"/>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3396" y="70915"/>
            <a:ext cx="5098255" cy="553998"/>
          </a:xfrm>
          <a:prstGeom prst="rect">
            <a:avLst/>
          </a:prstGeom>
          <a:noFill/>
        </p:spPr>
        <p:txBody>
          <a:bodyPr wrap="none" rtlCol="0">
            <a:spAutoFit/>
          </a:bodyPr>
          <a:lstStyle/>
          <a:p>
            <a:r>
              <a:rPr lang="en-US" sz="3000" b="1" dirty="0" smtClean="0"/>
              <a:t>LRC timeline – </a:t>
            </a:r>
            <a:r>
              <a:rPr lang="en-US" sz="3000" b="1" dirty="0" smtClean="0">
                <a:solidFill>
                  <a:schemeClr val="accent2">
                    <a:lumMod val="75000"/>
                  </a:schemeClr>
                </a:solidFill>
              </a:rPr>
              <a:t>Phase 1: S3-LEB</a:t>
            </a:r>
          </a:p>
        </p:txBody>
      </p:sp>
      <p:pic>
        <p:nvPicPr>
          <p:cNvPr id="4" name="Image 3"/>
          <p:cNvPicPr>
            <a:picLocks noChangeAspect="1"/>
          </p:cNvPicPr>
          <p:nvPr/>
        </p:nvPicPr>
        <p:blipFill>
          <a:blip r:embed="rId4"/>
          <a:stretch>
            <a:fillRect/>
          </a:stretch>
        </p:blipFill>
        <p:spPr>
          <a:xfrm>
            <a:off x="10522833" y="165034"/>
            <a:ext cx="1611322" cy="365760"/>
          </a:xfrm>
          <a:prstGeom prst="rect">
            <a:avLst/>
          </a:prstGeom>
        </p:spPr>
      </p:pic>
      <p:sp>
        <p:nvSpPr>
          <p:cNvPr id="21" name="TextBox 20">
            <a:extLst>
              <a:ext uri="{FF2B5EF4-FFF2-40B4-BE49-F238E27FC236}">
                <a16:creationId xmlns:a16="http://schemas.microsoft.com/office/drawing/2014/main" id="{4AE709FF-90E3-4D07-860F-C2347357D897}"/>
              </a:ext>
            </a:extLst>
          </p:cNvPr>
          <p:cNvSpPr txBox="1"/>
          <p:nvPr/>
        </p:nvSpPr>
        <p:spPr>
          <a:xfrm>
            <a:off x="11832606" y="6488668"/>
            <a:ext cx="359394" cy="369332"/>
          </a:xfrm>
          <a:prstGeom prst="rect">
            <a:avLst/>
          </a:prstGeom>
          <a:noFill/>
        </p:spPr>
        <p:txBody>
          <a:bodyPr wrap="square" rtlCol="0">
            <a:spAutoFit/>
          </a:bodyPr>
          <a:lstStyle/>
          <a:p>
            <a:r>
              <a:rPr lang="en-GB" dirty="0">
                <a:solidFill>
                  <a:schemeClr val="bg1">
                    <a:lumMod val="50000"/>
                  </a:schemeClr>
                </a:solidFill>
              </a:rPr>
              <a:t>8</a:t>
            </a:r>
            <a:r>
              <a:rPr lang="en-GB" dirty="0" smtClean="0">
                <a:solidFill>
                  <a:schemeClr val="bg1">
                    <a:lumMod val="50000"/>
                  </a:schemeClr>
                </a:solidFill>
              </a:rPr>
              <a:t>.</a:t>
            </a:r>
            <a:endParaRPr lang="en-GB" dirty="0">
              <a:solidFill>
                <a:schemeClr val="bg1">
                  <a:lumMod val="50000"/>
                </a:schemeClr>
              </a:solidFill>
            </a:endParaRPr>
          </a:p>
        </p:txBody>
      </p:sp>
      <p:sp>
        <p:nvSpPr>
          <p:cNvPr id="3" name="Rectangle 2"/>
          <p:cNvSpPr/>
          <p:nvPr/>
        </p:nvSpPr>
        <p:spPr>
          <a:xfrm rot="826172">
            <a:off x="9060830" y="3336657"/>
            <a:ext cx="1182146" cy="1127872"/>
          </a:xfrm>
          <a:prstGeom prst="rect">
            <a:avLst/>
          </a:prstGeom>
          <a:noFill/>
          <a:ln w="38100">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Connecteur droit 14"/>
          <p:cNvCxnSpPr/>
          <p:nvPr/>
        </p:nvCxnSpPr>
        <p:spPr>
          <a:xfrm>
            <a:off x="7348653" y="824849"/>
            <a:ext cx="1863574" cy="2387329"/>
          </a:xfrm>
          <a:prstGeom prst="line">
            <a:avLst/>
          </a:prstGeom>
          <a:ln>
            <a:solidFill>
              <a:srgbClr val="C55A11"/>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e 28"/>
          <p:cNvGrpSpPr>
            <a:grpSpLocks noChangeAspect="1"/>
          </p:cNvGrpSpPr>
          <p:nvPr/>
        </p:nvGrpSpPr>
        <p:grpSpPr>
          <a:xfrm>
            <a:off x="115072" y="824849"/>
            <a:ext cx="7162858" cy="5058117"/>
            <a:chOff x="3186523" y="737710"/>
            <a:chExt cx="9265251" cy="6542744"/>
          </a:xfrm>
        </p:grpSpPr>
        <p:pic>
          <p:nvPicPr>
            <p:cNvPr id="33" name="Image 32"/>
            <p:cNvPicPr>
              <a:picLocks noChangeAspect="1"/>
            </p:cNvPicPr>
            <p:nvPr/>
          </p:nvPicPr>
          <p:blipFill rotWithShape="1">
            <a:blip r:embed="rId5"/>
            <a:srcRect b="513"/>
            <a:stretch/>
          </p:blipFill>
          <p:spPr>
            <a:xfrm>
              <a:off x="4041643" y="1109242"/>
              <a:ext cx="8092512" cy="5276318"/>
            </a:xfrm>
            <a:prstGeom prst="rect">
              <a:avLst/>
            </a:prstGeom>
          </p:spPr>
        </p:pic>
        <p:cxnSp>
          <p:nvCxnSpPr>
            <p:cNvPr id="36" name="Connecteur droit avec flèche 35"/>
            <p:cNvCxnSpPr>
              <a:stCxn id="37" idx="3"/>
            </p:cNvCxnSpPr>
            <p:nvPr/>
          </p:nvCxnSpPr>
          <p:spPr>
            <a:xfrm flipV="1">
              <a:off x="4020486" y="5026151"/>
              <a:ext cx="642307" cy="1530"/>
            </a:xfrm>
            <a:prstGeom prst="straightConnector1">
              <a:avLst/>
            </a:prstGeom>
            <a:ln w="38100">
              <a:solidFill>
                <a:srgbClr val="C55A11"/>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3186523" y="4709189"/>
              <a:ext cx="833963" cy="636982"/>
            </a:xfrm>
            <a:prstGeom prst="rect">
              <a:avLst/>
            </a:prstGeom>
            <a:noFill/>
          </p:spPr>
          <p:txBody>
            <a:bodyPr wrap="none">
              <a:spAutoFit/>
            </a:bodyPr>
            <a:lstStyle/>
            <a:p>
              <a:pPr algn="ctr"/>
              <a:r>
                <a:rPr lang="en-US" sz="1300" b="1" dirty="0" smtClean="0"/>
                <a:t>S3-LEB</a:t>
              </a:r>
            </a:p>
            <a:p>
              <a:pPr algn="ctr"/>
              <a:r>
                <a:rPr lang="en-US" sz="1300" b="1" dirty="0" smtClean="0"/>
                <a:t> beam</a:t>
              </a:r>
            </a:p>
          </p:txBody>
        </p:sp>
        <p:cxnSp>
          <p:nvCxnSpPr>
            <p:cNvPr id="38" name="Connecteur droit avec flèche 37"/>
            <p:cNvCxnSpPr>
              <a:stCxn id="41" idx="0"/>
            </p:cNvCxnSpPr>
            <p:nvPr/>
          </p:nvCxnSpPr>
          <p:spPr>
            <a:xfrm flipH="1" flipV="1">
              <a:off x="6217921" y="5227320"/>
              <a:ext cx="7619" cy="639831"/>
            </a:xfrm>
            <a:prstGeom prst="straightConnector1">
              <a:avLst/>
            </a:prstGeom>
            <a:ln w="38100">
              <a:solidFill>
                <a:srgbClr val="C55A11"/>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5642751" y="5867152"/>
              <a:ext cx="1165577" cy="1413302"/>
            </a:xfrm>
            <a:prstGeom prst="rect">
              <a:avLst/>
            </a:prstGeom>
            <a:solidFill>
              <a:schemeClr val="bg1"/>
            </a:solidFill>
          </p:spPr>
          <p:txBody>
            <a:bodyPr wrap="square">
              <a:spAutoFit/>
            </a:bodyPr>
            <a:lstStyle/>
            <a:p>
              <a:pPr algn="ctr"/>
              <a:r>
                <a:rPr lang="en-US" sz="1300" b="1" dirty="0" smtClean="0"/>
                <a:t>Pulse down</a:t>
              </a:r>
            </a:p>
            <a:p>
              <a:pPr algn="ctr"/>
              <a:r>
                <a:rPr lang="en-US" sz="1300" b="1" dirty="0"/>
                <a:t>s</a:t>
              </a:r>
              <a:r>
                <a:rPr lang="en-US" sz="1300" b="1" dirty="0" smtClean="0"/>
                <a:t>lowing from </a:t>
              </a:r>
            </a:p>
            <a:p>
              <a:pPr algn="ctr"/>
              <a:r>
                <a:rPr lang="en-US" sz="1300" b="1" dirty="0" smtClean="0"/>
                <a:t>3 </a:t>
              </a:r>
              <a:r>
                <a:rPr lang="en-US" sz="1300" b="1" dirty="0" err="1" smtClean="0"/>
                <a:t>KeV</a:t>
              </a:r>
              <a:r>
                <a:rPr lang="en-US" sz="1300" b="1" dirty="0" smtClean="0"/>
                <a:t> </a:t>
              </a:r>
              <a:endParaRPr lang="en-US" sz="1300" b="1" dirty="0"/>
            </a:p>
          </p:txBody>
        </p:sp>
        <p:cxnSp>
          <p:nvCxnSpPr>
            <p:cNvPr id="42" name="Connecteur droit avec flèche 41"/>
            <p:cNvCxnSpPr>
              <a:stCxn id="44" idx="0"/>
            </p:cNvCxnSpPr>
            <p:nvPr/>
          </p:nvCxnSpPr>
          <p:spPr>
            <a:xfrm flipH="1" flipV="1">
              <a:off x="9349743" y="5143502"/>
              <a:ext cx="302134" cy="696697"/>
            </a:xfrm>
            <a:prstGeom prst="straightConnector1">
              <a:avLst/>
            </a:prstGeom>
            <a:ln w="38100">
              <a:solidFill>
                <a:srgbClr val="C55A11"/>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9133975" y="5840199"/>
              <a:ext cx="1035803" cy="636982"/>
            </a:xfrm>
            <a:prstGeom prst="rect">
              <a:avLst/>
            </a:prstGeom>
            <a:solidFill>
              <a:schemeClr val="bg1"/>
            </a:solidFill>
          </p:spPr>
          <p:txBody>
            <a:bodyPr wrap="square">
              <a:spAutoFit/>
            </a:bodyPr>
            <a:lstStyle/>
            <a:p>
              <a:pPr algn="ctr"/>
              <a:r>
                <a:rPr lang="en-US" sz="1300" b="1" dirty="0" smtClean="0"/>
                <a:t>Ion </a:t>
              </a:r>
            </a:p>
            <a:p>
              <a:pPr algn="ctr"/>
              <a:r>
                <a:rPr lang="en-US" sz="1300" b="1" dirty="0" err="1" smtClean="0"/>
                <a:t>buncher</a:t>
              </a:r>
              <a:endParaRPr lang="en-US" sz="1300" b="1" dirty="0"/>
            </a:p>
          </p:txBody>
        </p:sp>
        <p:cxnSp>
          <p:nvCxnSpPr>
            <p:cNvPr id="45" name="Connecteur droit avec flèche 44"/>
            <p:cNvCxnSpPr>
              <a:stCxn id="46" idx="0"/>
            </p:cNvCxnSpPr>
            <p:nvPr/>
          </p:nvCxnSpPr>
          <p:spPr>
            <a:xfrm flipH="1" flipV="1">
              <a:off x="7614203" y="5227322"/>
              <a:ext cx="650495" cy="694534"/>
            </a:xfrm>
            <a:prstGeom prst="straightConnector1">
              <a:avLst/>
            </a:prstGeom>
            <a:ln w="38100">
              <a:solidFill>
                <a:srgbClr val="C55A11"/>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7614199" y="5921856"/>
              <a:ext cx="1300996" cy="636982"/>
            </a:xfrm>
            <a:prstGeom prst="rect">
              <a:avLst/>
            </a:prstGeom>
            <a:solidFill>
              <a:schemeClr val="bg1"/>
            </a:solidFill>
          </p:spPr>
          <p:txBody>
            <a:bodyPr wrap="square">
              <a:spAutoFit/>
            </a:bodyPr>
            <a:lstStyle/>
            <a:p>
              <a:pPr algn="ctr"/>
              <a:r>
                <a:rPr lang="en-US" sz="1300" b="1" dirty="0" smtClean="0"/>
                <a:t>Quadrupole </a:t>
              </a:r>
              <a:r>
                <a:rPr lang="en-US" sz="1300" b="1" dirty="0" err="1" smtClean="0"/>
                <a:t>steerer</a:t>
              </a:r>
              <a:endParaRPr lang="en-US" sz="1300" b="1" dirty="0"/>
            </a:p>
          </p:txBody>
        </p:sp>
        <p:cxnSp>
          <p:nvCxnSpPr>
            <p:cNvPr id="47" name="Connecteur droit avec flèche 46"/>
            <p:cNvCxnSpPr/>
            <p:nvPr/>
          </p:nvCxnSpPr>
          <p:spPr>
            <a:xfrm>
              <a:off x="8642452" y="4005517"/>
              <a:ext cx="813968" cy="238823"/>
            </a:xfrm>
            <a:prstGeom prst="straightConnector1">
              <a:avLst/>
            </a:prstGeom>
            <a:ln w="38100">
              <a:solidFill>
                <a:srgbClr val="C55A11"/>
              </a:solidFill>
              <a:tailEnd type="triangle"/>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7579243" y="3833559"/>
              <a:ext cx="1135835" cy="378208"/>
            </a:xfrm>
            <a:prstGeom prst="rect">
              <a:avLst/>
            </a:prstGeom>
            <a:noFill/>
          </p:spPr>
          <p:txBody>
            <a:bodyPr wrap="square">
              <a:spAutoFit/>
            </a:bodyPr>
            <a:lstStyle/>
            <a:p>
              <a:pPr algn="ctr"/>
              <a:r>
                <a:rPr lang="en-US" sz="1300" b="1" dirty="0" smtClean="0"/>
                <a:t>Drift tube</a:t>
              </a:r>
              <a:endParaRPr lang="en-US" sz="1300" b="1" dirty="0"/>
            </a:p>
          </p:txBody>
        </p:sp>
        <p:cxnSp>
          <p:nvCxnSpPr>
            <p:cNvPr id="52" name="Connecteur droit avec flèche 51"/>
            <p:cNvCxnSpPr/>
            <p:nvPr/>
          </p:nvCxnSpPr>
          <p:spPr>
            <a:xfrm>
              <a:off x="8642452" y="3577512"/>
              <a:ext cx="813968" cy="238823"/>
            </a:xfrm>
            <a:prstGeom prst="straightConnector1">
              <a:avLst/>
            </a:prstGeom>
            <a:ln w="38100">
              <a:solidFill>
                <a:srgbClr val="C55A11"/>
              </a:solidFill>
              <a:tailEnd type="triangle"/>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7589618" y="3415930"/>
              <a:ext cx="1135835" cy="378208"/>
            </a:xfrm>
            <a:prstGeom prst="rect">
              <a:avLst/>
            </a:prstGeom>
            <a:noFill/>
          </p:spPr>
          <p:txBody>
            <a:bodyPr wrap="square">
              <a:spAutoFit/>
            </a:bodyPr>
            <a:lstStyle/>
            <a:p>
              <a:pPr algn="ctr"/>
              <a:r>
                <a:rPr lang="en-US" sz="1300" b="1" dirty="0" smtClean="0"/>
                <a:t>Ion guide</a:t>
              </a:r>
              <a:endParaRPr lang="en-US" sz="1300" b="1" dirty="0"/>
            </a:p>
          </p:txBody>
        </p:sp>
        <p:cxnSp>
          <p:nvCxnSpPr>
            <p:cNvPr id="55" name="Connecteur droit avec flèche 54"/>
            <p:cNvCxnSpPr>
              <a:stCxn id="56" idx="3"/>
            </p:cNvCxnSpPr>
            <p:nvPr/>
          </p:nvCxnSpPr>
          <p:spPr>
            <a:xfrm>
              <a:off x="7924254" y="3046669"/>
              <a:ext cx="1425486" cy="333562"/>
            </a:xfrm>
            <a:prstGeom prst="straightConnector1">
              <a:avLst/>
            </a:prstGeom>
            <a:ln w="38100">
              <a:solidFill>
                <a:srgbClr val="C55A11"/>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7055344" y="2728178"/>
              <a:ext cx="868910" cy="636982"/>
            </a:xfrm>
            <a:prstGeom prst="rect">
              <a:avLst/>
            </a:prstGeom>
            <a:solidFill>
              <a:schemeClr val="bg1"/>
            </a:solidFill>
          </p:spPr>
          <p:txBody>
            <a:bodyPr wrap="square">
              <a:spAutoFit/>
            </a:bodyPr>
            <a:lstStyle/>
            <a:p>
              <a:pPr algn="ctr"/>
              <a:r>
                <a:rPr lang="en-US" sz="1300" b="1" dirty="0" smtClean="0"/>
                <a:t>Ion </a:t>
              </a:r>
              <a:r>
                <a:rPr lang="en-US" sz="1300" b="1" dirty="0" err="1" smtClean="0"/>
                <a:t>steerer</a:t>
              </a:r>
              <a:endParaRPr lang="en-US" sz="1300" b="1" dirty="0"/>
            </a:p>
          </p:txBody>
        </p:sp>
        <p:cxnSp>
          <p:nvCxnSpPr>
            <p:cNvPr id="57" name="Connecteur droit avec flèche 56"/>
            <p:cNvCxnSpPr>
              <a:stCxn id="58" idx="2"/>
            </p:cNvCxnSpPr>
            <p:nvPr/>
          </p:nvCxnSpPr>
          <p:spPr>
            <a:xfrm>
              <a:off x="9651877" y="1633464"/>
              <a:ext cx="0" cy="463404"/>
            </a:xfrm>
            <a:prstGeom prst="straightConnector1">
              <a:avLst/>
            </a:prstGeom>
            <a:ln w="38100">
              <a:solidFill>
                <a:srgbClr val="C55A11"/>
              </a:solidFil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9133975" y="737710"/>
              <a:ext cx="1035803" cy="895754"/>
            </a:xfrm>
            <a:prstGeom prst="rect">
              <a:avLst/>
            </a:prstGeom>
            <a:solidFill>
              <a:schemeClr val="bg1"/>
            </a:solidFill>
          </p:spPr>
          <p:txBody>
            <a:bodyPr wrap="square">
              <a:spAutoFit/>
            </a:bodyPr>
            <a:lstStyle/>
            <a:p>
              <a:pPr algn="ctr"/>
              <a:r>
                <a:rPr lang="en-US" sz="1300" b="1" dirty="0" smtClean="0"/>
                <a:t>Silicon</a:t>
              </a:r>
            </a:p>
            <a:p>
              <a:pPr algn="ctr"/>
              <a:r>
                <a:rPr lang="en-US" sz="1300" b="1" dirty="0" smtClean="0"/>
                <a:t>strip detector</a:t>
              </a:r>
              <a:endParaRPr lang="en-US" sz="1300" b="1" dirty="0"/>
            </a:p>
          </p:txBody>
        </p:sp>
        <p:cxnSp>
          <p:nvCxnSpPr>
            <p:cNvPr id="59" name="Connecteur droit avec flèche 58"/>
            <p:cNvCxnSpPr/>
            <p:nvPr/>
          </p:nvCxnSpPr>
          <p:spPr>
            <a:xfrm flipH="1">
              <a:off x="9814560" y="2265946"/>
              <a:ext cx="1638301" cy="189629"/>
            </a:xfrm>
            <a:prstGeom prst="straightConnector1">
              <a:avLst/>
            </a:prstGeom>
            <a:ln w="38100">
              <a:solidFill>
                <a:srgbClr val="C55A11"/>
              </a:solidFill>
              <a:tailEnd type="triangle"/>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11328494" y="2027758"/>
              <a:ext cx="1123280" cy="636982"/>
            </a:xfrm>
            <a:prstGeom prst="rect">
              <a:avLst/>
            </a:prstGeom>
            <a:noFill/>
          </p:spPr>
          <p:txBody>
            <a:bodyPr wrap="square">
              <a:spAutoFit/>
            </a:bodyPr>
            <a:lstStyle/>
            <a:p>
              <a:pPr algn="ctr"/>
              <a:r>
                <a:rPr lang="en-US" sz="1300" b="1" dirty="0" smtClean="0"/>
                <a:t>MCP detector</a:t>
              </a:r>
              <a:endParaRPr lang="en-US" sz="1300" b="1" dirty="0"/>
            </a:p>
          </p:txBody>
        </p:sp>
      </p:grpSp>
      <p:cxnSp>
        <p:nvCxnSpPr>
          <p:cNvPr id="62" name="Connecteur droit 61"/>
          <p:cNvCxnSpPr/>
          <p:nvPr/>
        </p:nvCxnSpPr>
        <p:spPr>
          <a:xfrm flipV="1">
            <a:off x="7348653" y="4295714"/>
            <a:ext cx="1609080" cy="1587252"/>
          </a:xfrm>
          <a:prstGeom prst="line">
            <a:avLst/>
          </a:prstGeom>
          <a:ln>
            <a:solidFill>
              <a:srgbClr val="C55A11"/>
            </a:solidFill>
            <a:prstDash val="dash"/>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8103822" y="3291120"/>
            <a:ext cx="1038648" cy="707886"/>
          </a:xfrm>
          <a:prstGeom prst="rect">
            <a:avLst/>
          </a:prstGeom>
          <a:noFill/>
        </p:spPr>
        <p:txBody>
          <a:bodyPr wrap="square">
            <a:spAutoFit/>
          </a:bodyPr>
          <a:lstStyle/>
          <a:p>
            <a:pPr algn="ctr"/>
            <a:r>
              <a:rPr lang="en-US" sz="2000" b="1" dirty="0" smtClean="0"/>
              <a:t>LRC at </a:t>
            </a:r>
          </a:p>
          <a:p>
            <a:pPr algn="ctr"/>
            <a:r>
              <a:rPr lang="en-US" sz="2000" b="1" dirty="0" smtClean="0"/>
              <a:t>S3-LEB</a:t>
            </a:r>
            <a:endParaRPr lang="en-US" sz="2000" b="1" dirty="0"/>
          </a:p>
        </p:txBody>
      </p:sp>
      <p:sp>
        <p:nvSpPr>
          <p:cNvPr id="53" name="Rectangle 52">
            <a:extLst>
              <a:ext uri="{FF2B5EF4-FFF2-40B4-BE49-F238E27FC236}">
                <a16:creationId xmlns:a16="http://schemas.microsoft.com/office/drawing/2014/main" id="{54FEDCA8-D70F-49E5-9AA2-6CBC8F264B88}"/>
              </a:ext>
            </a:extLst>
          </p:cNvPr>
          <p:cNvSpPr/>
          <p:nvPr/>
        </p:nvSpPr>
        <p:spPr>
          <a:xfrm>
            <a:off x="369414" y="6020391"/>
            <a:ext cx="6474318" cy="692497"/>
          </a:xfrm>
          <a:prstGeom prst="rect">
            <a:avLst/>
          </a:prstGeom>
        </p:spPr>
        <p:txBody>
          <a:bodyPr wrap="square">
            <a:spAutoFit/>
          </a:bodyPr>
          <a:lstStyle/>
          <a:p>
            <a:pPr marL="342900" indent="-342900">
              <a:buFont typeface="Arial" panose="020B0604020202020204" pitchFamily="34" charset="0"/>
              <a:buChar char="•"/>
            </a:pPr>
            <a:r>
              <a:rPr lang="en-US" sz="1300" b="1" dirty="0" smtClean="0"/>
              <a:t>In parasitic mode </a:t>
            </a:r>
            <a:r>
              <a:rPr lang="en-US" sz="1300" dirty="0" smtClean="0"/>
              <a:t>after quadrupole deflector before PILGRIM</a:t>
            </a:r>
          </a:p>
          <a:p>
            <a:pPr marL="342900" indent="-342900">
              <a:buFont typeface="Arial" panose="020B0604020202020204" pitchFamily="34" charset="0"/>
              <a:buChar char="•"/>
            </a:pPr>
            <a:r>
              <a:rPr lang="en-US" sz="1300" dirty="0" smtClean="0"/>
              <a:t>LRC connected to </a:t>
            </a:r>
            <a:r>
              <a:rPr lang="en-US" sz="1300" b="1" dirty="0" smtClean="0"/>
              <a:t>S3-LEB via pulse down </a:t>
            </a:r>
            <a:r>
              <a:rPr lang="en-US" sz="1300" dirty="0" smtClean="0"/>
              <a:t>for slowing ions from 3 </a:t>
            </a:r>
            <a:r>
              <a:rPr lang="en-US" sz="1300" dirty="0" err="1" smtClean="0"/>
              <a:t>KeV</a:t>
            </a:r>
            <a:endParaRPr lang="en-US" sz="1300" dirty="0"/>
          </a:p>
          <a:p>
            <a:pPr marL="342900" indent="-342900">
              <a:buFont typeface="Arial" panose="020B0604020202020204" pitchFamily="34" charset="0"/>
              <a:buChar char="•"/>
            </a:pPr>
            <a:r>
              <a:rPr lang="en-US" sz="1300" b="1" dirty="0"/>
              <a:t>Objective</a:t>
            </a:r>
            <a:r>
              <a:rPr lang="en-US" sz="1300" dirty="0"/>
              <a:t>: online optimization with </a:t>
            </a:r>
            <a:r>
              <a:rPr lang="en-US" sz="1300" b="1" baseline="30000" dirty="0"/>
              <a:t>208</a:t>
            </a:r>
            <a:r>
              <a:rPr lang="en-US" sz="1300" b="1" dirty="0"/>
              <a:t>Ac</a:t>
            </a:r>
            <a:r>
              <a:rPr lang="en-US" sz="1300" b="1" baseline="30000" dirty="0"/>
              <a:t>+</a:t>
            </a:r>
            <a:r>
              <a:rPr lang="en-US" sz="1300" b="1" dirty="0"/>
              <a:t> to </a:t>
            </a:r>
            <a:r>
              <a:rPr lang="en-US" sz="1300" b="1" baseline="30000" dirty="0"/>
              <a:t>215</a:t>
            </a:r>
            <a:r>
              <a:rPr lang="en-US" sz="1300" b="1" dirty="0"/>
              <a:t>Ac</a:t>
            </a:r>
            <a:r>
              <a:rPr lang="en-US" sz="1300" b="1" baseline="30000" dirty="0"/>
              <a:t>+</a:t>
            </a:r>
            <a:r>
              <a:rPr lang="en-US" sz="1300" b="1" dirty="0"/>
              <a:t> laser-resonance </a:t>
            </a:r>
            <a:r>
              <a:rPr lang="en-US" sz="1300" b="1" dirty="0" smtClean="0"/>
              <a:t>chromatography</a:t>
            </a:r>
            <a:endParaRPr lang="en-US" sz="1300" b="1" dirty="0"/>
          </a:p>
        </p:txBody>
      </p:sp>
    </p:spTree>
    <p:extLst>
      <p:ext uri="{BB962C8B-B14F-4D97-AF65-F5344CB8AC3E}">
        <p14:creationId xmlns:p14="http://schemas.microsoft.com/office/powerpoint/2010/main" val="29051218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a:off x="53396" y="700818"/>
            <a:ext cx="12080759" cy="0"/>
          </a:xfrm>
          <a:prstGeom prst="line">
            <a:avLst/>
          </a:prstGeom>
          <a:ln w="25400">
            <a:solidFill>
              <a:srgbClr val="261F4D"/>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3396" y="70915"/>
            <a:ext cx="8563498" cy="553998"/>
          </a:xfrm>
          <a:prstGeom prst="rect">
            <a:avLst/>
          </a:prstGeom>
          <a:noFill/>
        </p:spPr>
        <p:txBody>
          <a:bodyPr wrap="none" rtlCol="0">
            <a:spAutoFit/>
          </a:bodyPr>
          <a:lstStyle/>
          <a:p>
            <a:r>
              <a:rPr lang="en-US" sz="3000" b="1" dirty="0"/>
              <a:t>LRC timeline – </a:t>
            </a:r>
            <a:r>
              <a:rPr lang="en-US" sz="3000" b="1" dirty="0" smtClean="0">
                <a:solidFill>
                  <a:schemeClr val="accent2">
                    <a:lumMod val="75000"/>
                  </a:schemeClr>
                </a:solidFill>
              </a:rPr>
              <a:t>From development to </a:t>
            </a:r>
            <a:r>
              <a:rPr lang="en-US" sz="3000" b="1" dirty="0" err="1" smtClean="0">
                <a:solidFill>
                  <a:schemeClr val="accent2">
                    <a:lumMod val="75000"/>
                  </a:schemeClr>
                </a:solidFill>
              </a:rPr>
              <a:t>Lr</a:t>
            </a:r>
            <a:r>
              <a:rPr lang="en-US" sz="3000" b="1" dirty="0" smtClean="0">
                <a:solidFill>
                  <a:schemeClr val="accent2">
                    <a:lumMod val="75000"/>
                  </a:schemeClr>
                </a:solidFill>
              </a:rPr>
              <a:t> spectroscopy</a:t>
            </a:r>
            <a:endParaRPr lang="en-US" sz="3000" b="1" dirty="0">
              <a:solidFill>
                <a:schemeClr val="accent2">
                  <a:lumMod val="75000"/>
                </a:schemeClr>
              </a:solidFill>
            </a:endParaRPr>
          </a:p>
        </p:txBody>
      </p:sp>
      <p:pic>
        <p:nvPicPr>
          <p:cNvPr id="4" name="Image 3"/>
          <p:cNvPicPr>
            <a:picLocks noChangeAspect="1"/>
          </p:cNvPicPr>
          <p:nvPr/>
        </p:nvPicPr>
        <p:blipFill>
          <a:blip r:embed="rId3"/>
          <a:stretch>
            <a:fillRect/>
          </a:stretch>
        </p:blipFill>
        <p:spPr>
          <a:xfrm>
            <a:off x="10522833" y="165034"/>
            <a:ext cx="1611322" cy="365760"/>
          </a:xfrm>
          <a:prstGeom prst="rect">
            <a:avLst/>
          </a:prstGeom>
        </p:spPr>
      </p:pic>
      <p:sp>
        <p:nvSpPr>
          <p:cNvPr id="21" name="TextBox 20">
            <a:extLst>
              <a:ext uri="{FF2B5EF4-FFF2-40B4-BE49-F238E27FC236}">
                <a16:creationId xmlns:a16="http://schemas.microsoft.com/office/drawing/2014/main" id="{4AE709FF-90E3-4D07-860F-C2347357D897}"/>
              </a:ext>
            </a:extLst>
          </p:cNvPr>
          <p:cNvSpPr txBox="1"/>
          <p:nvPr/>
        </p:nvSpPr>
        <p:spPr>
          <a:xfrm>
            <a:off x="11832606" y="6488668"/>
            <a:ext cx="359394" cy="369332"/>
          </a:xfrm>
          <a:prstGeom prst="rect">
            <a:avLst/>
          </a:prstGeom>
          <a:noFill/>
        </p:spPr>
        <p:txBody>
          <a:bodyPr wrap="square" rtlCol="0">
            <a:spAutoFit/>
          </a:bodyPr>
          <a:lstStyle/>
          <a:p>
            <a:r>
              <a:rPr lang="en-GB" dirty="0">
                <a:solidFill>
                  <a:schemeClr val="bg1">
                    <a:lumMod val="50000"/>
                  </a:schemeClr>
                </a:solidFill>
              </a:rPr>
              <a:t>9</a:t>
            </a:r>
            <a:r>
              <a:rPr lang="en-GB" dirty="0" smtClean="0">
                <a:solidFill>
                  <a:schemeClr val="bg1">
                    <a:lumMod val="50000"/>
                  </a:schemeClr>
                </a:solidFill>
              </a:rPr>
              <a:t>.</a:t>
            </a:r>
            <a:endParaRPr lang="en-GB" dirty="0">
              <a:solidFill>
                <a:schemeClr val="bg1">
                  <a:lumMod val="50000"/>
                </a:schemeClr>
              </a:solidFill>
            </a:endParaRPr>
          </a:p>
        </p:txBody>
      </p:sp>
      <p:sp>
        <p:nvSpPr>
          <p:cNvPr id="37" name="Rectangle 36"/>
          <p:cNvSpPr/>
          <p:nvPr/>
        </p:nvSpPr>
        <p:spPr>
          <a:xfrm>
            <a:off x="4626129" y="957829"/>
            <a:ext cx="2935291" cy="400110"/>
          </a:xfrm>
          <a:prstGeom prst="rect">
            <a:avLst/>
          </a:prstGeom>
        </p:spPr>
        <p:txBody>
          <a:bodyPr wrap="none">
            <a:spAutoFit/>
          </a:bodyPr>
          <a:lstStyle/>
          <a:p>
            <a:pPr algn="ctr"/>
            <a:r>
              <a:rPr lang="en-US" sz="2000" b="1" dirty="0" smtClean="0"/>
              <a:t>Projected timeline of LRC:</a:t>
            </a:r>
            <a:endParaRPr lang="en-US" sz="2000" b="1" dirty="0"/>
          </a:p>
        </p:txBody>
      </p:sp>
      <p:sp>
        <p:nvSpPr>
          <p:cNvPr id="8" name="Rectangle 7"/>
          <p:cNvSpPr/>
          <p:nvPr/>
        </p:nvSpPr>
        <p:spPr>
          <a:xfrm>
            <a:off x="3529195" y="1947369"/>
            <a:ext cx="5535618" cy="369332"/>
          </a:xfrm>
          <a:prstGeom prst="rect">
            <a:avLst/>
          </a:prstGeom>
        </p:spPr>
        <p:txBody>
          <a:bodyPr wrap="none">
            <a:spAutoFit/>
          </a:bodyPr>
          <a:lstStyle/>
          <a:p>
            <a:pPr algn="ctr"/>
            <a:r>
              <a:rPr lang="en-US" b="1" dirty="0"/>
              <a:t>Phase 1: Parasitic </a:t>
            </a:r>
            <a:r>
              <a:rPr lang="en-US" b="1" baseline="30000" dirty="0"/>
              <a:t>208</a:t>
            </a:r>
            <a:r>
              <a:rPr lang="en-US" b="1" dirty="0"/>
              <a:t>Ac</a:t>
            </a:r>
            <a:r>
              <a:rPr lang="en-US" b="1" baseline="30000" dirty="0"/>
              <a:t>+</a:t>
            </a:r>
            <a:r>
              <a:rPr lang="en-US" b="1" dirty="0"/>
              <a:t> to </a:t>
            </a:r>
            <a:r>
              <a:rPr lang="en-US" b="1" baseline="30000" dirty="0"/>
              <a:t>215</a:t>
            </a:r>
            <a:r>
              <a:rPr lang="en-US" b="1" dirty="0"/>
              <a:t>Ac</a:t>
            </a:r>
            <a:r>
              <a:rPr lang="en-US" b="1" baseline="30000" dirty="0"/>
              <a:t>+</a:t>
            </a:r>
            <a:r>
              <a:rPr lang="en-US" b="1" dirty="0" smtClean="0"/>
              <a:t> </a:t>
            </a:r>
            <a:r>
              <a:rPr lang="en-US" b="1" dirty="0"/>
              <a:t>spectroscopy at S3-LEB</a:t>
            </a:r>
          </a:p>
        </p:txBody>
      </p:sp>
    </p:spTree>
    <p:extLst>
      <p:ext uri="{BB962C8B-B14F-4D97-AF65-F5344CB8AC3E}">
        <p14:creationId xmlns:p14="http://schemas.microsoft.com/office/powerpoint/2010/main" val="5246815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a:off x="53396" y="700818"/>
            <a:ext cx="12080759" cy="0"/>
          </a:xfrm>
          <a:prstGeom prst="line">
            <a:avLst/>
          </a:prstGeom>
          <a:ln w="25400">
            <a:solidFill>
              <a:srgbClr val="261F4D"/>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3396" y="70915"/>
            <a:ext cx="8563498" cy="553998"/>
          </a:xfrm>
          <a:prstGeom prst="rect">
            <a:avLst/>
          </a:prstGeom>
          <a:noFill/>
        </p:spPr>
        <p:txBody>
          <a:bodyPr wrap="none" rtlCol="0">
            <a:spAutoFit/>
          </a:bodyPr>
          <a:lstStyle/>
          <a:p>
            <a:r>
              <a:rPr lang="en-US" sz="3000" b="1" dirty="0"/>
              <a:t>LRC timeline – </a:t>
            </a:r>
            <a:r>
              <a:rPr lang="en-US" sz="3000" b="1" dirty="0" smtClean="0">
                <a:solidFill>
                  <a:schemeClr val="accent2">
                    <a:lumMod val="75000"/>
                  </a:schemeClr>
                </a:solidFill>
              </a:rPr>
              <a:t>From development to </a:t>
            </a:r>
            <a:r>
              <a:rPr lang="en-US" sz="3000" b="1" dirty="0" err="1" smtClean="0">
                <a:solidFill>
                  <a:schemeClr val="accent2">
                    <a:lumMod val="75000"/>
                  </a:schemeClr>
                </a:solidFill>
              </a:rPr>
              <a:t>Lr</a:t>
            </a:r>
            <a:r>
              <a:rPr lang="en-US" sz="3000" b="1" dirty="0" smtClean="0">
                <a:solidFill>
                  <a:schemeClr val="accent2">
                    <a:lumMod val="75000"/>
                  </a:schemeClr>
                </a:solidFill>
              </a:rPr>
              <a:t> spectroscopy</a:t>
            </a:r>
            <a:endParaRPr lang="en-US" sz="3000" b="1" dirty="0">
              <a:solidFill>
                <a:schemeClr val="accent2">
                  <a:lumMod val="75000"/>
                </a:schemeClr>
              </a:solidFill>
            </a:endParaRPr>
          </a:p>
        </p:txBody>
      </p:sp>
      <p:pic>
        <p:nvPicPr>
          <p:cNvPr id="4" name="Image 3"/>
          <p:cNvPicPr>
            <a:picLocks noChangeAspect="1"/>
          </p:cNvPicPr>
          <p:nvPr/>
        </p:nvPicPr>
        <p:blipFill>
          <a:blip r:embed="rId3"/>
          <a:stretch>
            <a:fillRect/>
          </a:stretch>
        </p:blipFill>
        <p:spPr>
          <a:xfrm>
            <a:off x="10522833" y="165034"/>
            <a:ext cx="1611322" cy="365760"/>
          </a:xfrm>
          <a:prstGeom prst="rect">
            <a:avLst/>
          </a:prstGeom>
        </p:spPr>
      </p:pic>
      <p:sp>
        <p:nvSpPr>
          <p:cNvPr id="21" name="TextBox 20">
            <a:extLst>
              <a:ext uri="{FF2B5EF4-FFF2-40B4-BE49-F238E27FC236}">
                <a16:creationId xmlns:a16="http://schemas.microsoft.com/office/drawing/2014/main" id="{4AE709FF-90E3-4D07-860F-C2347357D897}"/>
              </a:ext>
            </a:extLst>
          </p:cNvPr>
          <p:cNvSpPr txBox="1"/>
          <p:nvPr/>
        </p:nvSpPr>
        <p:spPr>
          <a:xfrm>
            <a:off x="11832606" y="6488668"/>
            <a:ext cx="359394" cy="369332"/>
          </a:xfrm>
          <a:prstGeom prst="rect">
            <a:avLst/>
          </a:prstGeom>
          <a:noFill/>
        </p:spPr>
        <p:txBody>
          <a:bodyPr wrap="square" rtlCol="0">
            <a:spAutoFit/>
          </a:bodyPr>
          <a:lstStyle/>
          <a:p>
            <a:r>
              <a:rPr lang="en-GB" dirty="0">
                <a:solidFill>
                  <a:schemeClr val="bg1">
                    <a:lumMod val="50000"/>
                  </a:schemeClr>
                </a:solidFill>
              </a:rPr>
              <a:t>9</a:t>
            </a:r>
            <a:r>
              <a:rPr lang="en-GB" dirty="0" smtClean="0">
                <a:solidFill>
                  <a:schemeClr val="bg1">
                    <a:lumMod val="50000"/>
                  </a:schemeClr>
                </a:solidFill>
              </a:rPr>
              <a:t>.</a:t>
            </a:r>
            <a:endParaRPr lang="en-GB" dirty="0">
              <a:solidFill>
                <a:schemeClr val="bg1">
                  <a:lumMod val="50000"/>
                </a:schemeClr>
              </a:solidFill>
            </a:endParaRPr>
          </a:p>
        </p:txBody>
      </p:sp>
      <p:sp>
        <p:nvSpPr>
          <p:cNvPr id="37" name="Rectangle 36"/>
          <p:cNvSpPr/>
          <p:nvPr/>
        </p:nvSpPr>
        <p:spPr>
          <a:xfrm>
            <a:off x="4626129" y="957829"/>
            <a:ext cx="2935291" cy="400110"/>
          </a:xfrm>
          <a:prstGeom prst="rect">
            <a:avLst/>
          </a:prstGeom>
        </p:spPr>
        <p:txBody>
          <a:bodyPr wrap="none">
            <a:spAutoFit/>
          </a:bodyPr>
          <a:lstStyle/>
          <a:p>
            <a:pPr algn="ctr"/>
            <a:r>
              <a:rPr lang="en-US" sz="2000" b="1" dirty="0" smtClean="0"/>
              <a:t>Projected timeline of LRC:</a:t>
            </a:r>
            <a:endParaRPr lang="en-US" sz="2000" b="1" dirty="0"/>
          </a:p>
        </p:txBody>
      </p:sp>
      <p:sp>
        <p:nvSpPr>
          <p:cNvPr id="38" name="Rectangle 37">
            <a:extLst>
              <a:ext uri="{FF2B5EF4-FFF2-40B4-BE49-F238E27FC236}">
                <a16:creationId xmlns:a16="http://schemas.microsoft.com/office/drawing/2014/main" id="{54FEDCA8-D70F-49E5-9AA2-6CBC8F264B88}"/>
              </a:ext>
            </a:extLst>
          </p:cNvPr>
          <p:cNvSpPr/>
          <p:nvPr/>
        </p:nvSpPr>
        <p:spPr>
          <a:xfrm>
            <a:off x="1243260" y="1918106"/>
            <a:ext cx="4747252" cy="2031325"/>
          </a:xfrm>
          <a:prstGeom prst="rect">
            <a:avLst/>
          </a:prstGeom>
        </p:spPr>
        <p:txBody>
          <a:bodyPr wrap="square">
            <a:spAutoFit/>
          </a:bodyPr>
          <a:lstStyle/>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Simulations and experimental setup design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Offline setup construction and testing</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Connection and inauguration at S3-LEB</a:t>
            </a:r>
          </a:p>
        </p:txBody>
      </p:sp>
      <p:cxnSp>
        <p:nvCxnSpPr>
          <p:cNvPr id="42" name="Connecteur droit avec flèche 41"/>
          <p:cNvCxnSpPr/>
          <p:nvPr/>
        </p:nvCxnSpPr>
        <p:spPr>
          <a:xfrm flipV="1">
            <a:off x="6190533" y="2673042"/>
            <a:ext cx="1244979" cy="1"/>
          </a:xfrm>
          <a:prstGeom prst="straightConnector1">
            <a:avLst/>
          </a:prstGeom>
          <a:ln w="38100">
            <a:solidFill>
              <a:srgbClr val="C55A11"/>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7985745" y="2450913"/>
            <a:ext cx="2125903" cy="369332"/>
          </a:xfrm>
          <a:prstGeom prst="rect">
            <a:avLst/>
          </a:prstGeom>
        </p:spPr>
        <p:txBody>
          <a:bodyPr wrap="none">
            <a:spAutoFit/>
          </a:bodyPr>
          <a:lstStyle/>
          <a:p>
            <a:pPr algn="ctr"/>
            <a:r>
              <a:rPr lang="en-US" dirty="0" smtClean="0"/>
              <a:t>Sep 2025 – Apr 2026</a:t>
            </a:r>
            <a:endParaRPr lang="en-US" dirty="0"/>
          </a:p>
        </p:txBody>
      </p:sp>
      <p:sp>
        <p:nvSpPr>
          <p:cNvPr id="52" name="Rectangle 51"/>
          <p:cNvSpPr/>
          <p:nvPr/>
        </p:nvSpPr>
        <p:spPr>
          <a:xfrm>
            <a:off x="8299932" y="2996344"/>
            <a:ext cx="1497525" cy="369332"/>
          </a:xfrm>
          <a:prstGeom prst="rect">
            <a:avLst/>
          </a:prstGeom>
        </p:spPr>
        <p:txBody>
          <a:bodyPr wrap="none">
            <a:spAutoFit/>
          </a:bodyPr>
          <a:lstStyle/>
          <a:p>
            <a:pPr algn="ctr"/>
            <a:r>
              <a:rPr lang="en-US" dirty="0" smtClean="0"/>
              <a:t>Summer 2026</a:t>
            </a:r>
            <a:endParaRPr lang="en-US" dirty="0"/>
          </a:p>
        </p:txBody>
      </p:sp>
      <p:sp>
        <p:nvSpPr>
          <p:cNvPr id="55" name="Rectangle 54"/>
          <p:cNvSpPr/>
          <p:nvPr/>
        </p:nvSpPr>
        <p:spPr>
          <a:xfrm>
            <a:off x="8034635" y="3541776"/>
            <a:ext cx="2028120" cy="369332"/>
          </a:xfrm>
          <a:prstGeom prst="rect">
            <a:avLst/>
          </a:prstGeom>
        </p:spPr>
        <p:txBody>
          <a:bodyPr wrap="square">
            <a:spAutoFit/>
          </a:bodyPr>
          <a:lstStyle/>
          <a:p>
            <a:pPr algn="ctr"/>
            <a:r>
              <a:rPr lang="en-US" dirty="0" smtClean="0"/>
              <a:t>End 2026 onwards</a:t>
            </a:r>
            <a:endParaRPr lang="en-US" dirty="0"/>
          </a:p>
        </p:txBody>
      </p:sp>
      <p:sp>
        <p:nvSpPr>
          <p:cNvPr id="8" name="Rectangle 7"/>
          <p:cNvSpPr/>
          <p:nvPr/>
        </p:nvSpPr>
        <p:spPr>
          <a:xfrm>
            <a:off x="3529195" y="1947369"/>
            <a:ext cx="5535618" cy="369332"/>
          </a:xfrm>
          <a:prstGeom prst="rect">
            <a:avLst/>
          </a:prstGeom>
        </p:spPr>
        <p:txBody>
          <a:bodyPr wrap="none">
            <a:spAutoFit/>
          </a:bodyPr>
          <a:lstStyle/>
          <a:p>
            <a:pPr algn="ctr"/>
            <a:r>
              <a:rPr lang="en-US" b="1" dirty="0"/>
              <a:t>Phase 1: Parasitic </a:t>
            </a:r>
            <a:r>
              <a:rPr lang="en-US" b="1" baseline="30000" dirty="0"/>
              <a:t>208</a:t>
            </a:r>
            <a:r>
              <a:rPr lang="en-US" b="1" dirty="0"/>
              <a:t>Ac</a:t>
            </a:r>
            <a:r>
              <a:rPr lang="en-US" b="1" baseline="30000" dirty="0"/>
              <a:t>+</a:t>
            </a:r>
            <a:r>
              <a:rPr lang="en-US" b="1" dirty="0"/>
              <a:t> to </a:t>
            </a:r>
            <a:r>
              <a:rPr lang="en-US" b="1" baseline="30000" dirty="0"/>
              <a:t>215</a:t>
            </a:r>
            <a:r>
              <a:rPr lang="en-US" b="1" dirty="0"/>
              <a:t>Ac</a:t>
            </a:r>
            <a:r>
              <a:rPr lang="en-US" b="1" baseline="30000" dirty="0"/>
              <a:t>+</a:t>
            </a:r>
            <a:r>
              <a:rPr lang="en-US" b="1" dirty="0" smtClean="0"/>
              <a:t> </a:t>
            </a:r>
            <a:r>
              <a:rPr lang="en-US" b="1" dirty="0"/>
              <a:t>spectroscopy at S3-LEB</a:t>
            </a:r>
          </a:p>
        </p:txBody>
      </p:sp>
      <p:cxnSp>
        <p:nvCxnSpPr>
          <p:cNvPr id="56" name="Connecteur droit avec flèche 55"/>
          <p:cNvCxnSpPr/>
          <p:nvPr/>
        </p:nvCxnSpPr>
        <p:spPr>
          <a:xfrm flipV="1">
            <a:off x="6203900" y="3739841"/>
            <a:ext cx="1244979" cy="1"/>
          </a:xfrm>
          <a:prstGeom prst="straightConnector1">
            <a:avLst/>
          </a:prstGeom>
          <a:ln w="38100">
            <a:solidFill>
              <a:srgbClr val="C55A1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eur droit avec flèche 56"/>
          <p:cNvCxnSpPr/>
          <p:nvPr/>
        </p:nvCxnSpPr>
        <p:spPr>
          <a:xfrm flipV="1">
            <a:off x="6190533" y="3194409"/>
            <a:ext cx="1244979" cy="1"/>
          </a:xfrm>
          <a:prstGeom prst="straightConnector1">
            <a:avLst/>
          </a:prstGeom>
          <a:ln w="38100">
            <a:solidFill>
              <a:srgbClr val="C55A1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2965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10522833" y="165034"/>
            <a:ext cx="1611322" cy="365760"/>
          </a:xfrm>
          <a:prstGeom prst="rect">
            <a:avLst/>
          </a:prstGeom>
        </p:spPr>
      </p:pic>
      <p:cxnSp>
        <p:nvCxnSpPr>
          <p:cNvPr id="7" name="Connecteur droit 6"/>
          <p:cNvCxnSpPr/>
          <p:nvPr/>
        </p:nvCxnSpPr>
        <p:spPr>
          <a:xfrm>
            <a:off x="53396" y="700818"/>
            <a:ext cx="12080759" cy="0"/>
          </a:xfrm>
          <a:prstGeom prst="line">
            <a:avLst/>
          </a:prstGeom>
          <a:ln w="25400">
            <a:solidFill>
              <a:srgbClr val="261F4D"/>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3396" y="70915"/>
            <a:ext cx="7718075" cy="553998"/>
          </a:xfrm>
          <a:prstGeom prst="rect">
            <a:avLst/>
          </a:prstGeom>
          <a:noFill/>
        </p:spPr>
        <p:txBody>
          <a:bodyPr wrap="none" rtlCol="0">
            <a:spAutoFit/>
          </a:bodyPr>
          <a:lstStyle/>
          <a:p>
            <a:r>
              <a:rPr lang="en-US" sz="3000" b="1" dirty="0"/>
              <a:t>Background and motivation – </a:t>
            </a:r>
            <a:r>
              <a:rPr lang="en-US" sz="3000" b="1" dirty="0">
                <a:solidFill>
                  <a:schemeClr val="accent2">
                    <a:lumMod val="75000"/>
                  </a:schemeClr>
                </a:solidFill>
              </a:rPr>
              <a:t>LRC experiment</a:t>
            </a:r>
          </a:p>
        </p:txBody>
      </p:sp>
      <p:sp>
        <p:nvSpPr>
          <p:cNvPr id="14" name="ZoneTexte 62">
            <a:extLst>
              <a:ext uri="{FF2B5EF4-FFF2-40B4-BE49-F238E27FC236}">
                <a16:creationId xmlns:a16="http://schemas.microsoft.com/office/drawing/2014/main" id="{5F853944-DE20-43EB-9E2C-5D54C967BB31}"/>
              </a:ext>
            </a:extLst>
          </p:cNvPr>
          <p:cNvSpPr txBox="1"/>
          <p:nvPr/>
        </p:nvSpPr>
        <p:spPr>
          <a:xfrm>
            <a:off x="65658" y="908612"/>
            <a:ext cx="6142483" cy="527004"/>
          </a:xfrm>
          <a:prstGeom prst="rect">
            <a:avLst/>
          </a:prstGeom>
          <a:noFill/>
        </p:spPr>
        <p:txBody>
          <a:bodyPr wrap="square" rtlCol="0">
            <a:spAutoFit/>
          </a:bodyPr>
          <a:lstStyle/>
          <a:p>
            <a:pPr algn="ctr">
              <a:lnSpc>
                <a:spcPct val="150000"/>
              </a:lnSpc>
            </a:pPr>
            <a:r>
              <a:rPr lang="en-US" sz="2100" b="1" dirty="0" err="1" smtClean="0"/>
              <a:t>Superheavy</a:t>
            </a:r>
            <a:r>
              <a:rPr lang="en-US" sz="2100" b="1" dirty="0" smtClean="0"/>
              <a:t> element optical </a:t>
            </a:r>
            <a:r>
              <a:rPr lang="en-US" sz="2100" b="1" dirty="0"/>
              <a:t>spectroscopy</a:t>
            </a:r>
            <a:r>
              <a:rPr lang="en-US" sz="2100" b="1" dirty="0" smtClean="0"/>
              <a:t>:</a:t>
            </a:r>
            <a:endParaRPr lang="en-US" sz="2100" b="1" dirty="0"/>
          </a:p>
        </p:txBody>
      </p:sp>
      <p:sp>
        <p:nvSpPr>
          <p:cNvPr id="8" name="Rectangle 7"/>
          <p:cNvSpPr/>
          <p:nvPr/>
        </p:nvSpPr>
        <p:spPr>
          <a:xfrm>
            <a:off x="0" y="6396335"/>
            <a:ext cx="6273800" cy="461665"/>
          </a:xfrm>
          <a:prstGeom prst="rect">
            <a:avLst/>
          </a:prstGeom>
        </p:spPr>
        <p:txBody>
          <a:bodyPr wrap="square">
            <a:spAutoFit/>
          </a:bodyPr>
          <a:lstStyle/>
          <a:p>
            <a:r>
              <a:rPr lang="en-US" sz="800" dirty="0">
                <a:solidFill>
                  <a:schemeClr val="bg1">
                    <a:lumMod val="75000"/>
                  </a:schemeClr>
                </a:solidFill>
              </a:rPr>
              <a:t>Laatiaoui and </a:t>
            </a:r>
            <a:r>
              <a:rPr lang="en-US" sz="800" dirty="0" err="1">
                <a:solidFill>
                  <a:schemeClr val="bg1">
                    <a:lumMod val="75000"/>
                  </a:schemeClr>
                </a:solidFill>
              </a:rPr>
              <a:t>Lauth</a:t>
            </a:r>
            <a:r>
              <a:rPr lang="en-US" sz="800" dirty="0">
                <a:solidFill>
                  <a:schemeClr val="bg1">
                    <a:lumMod val="75000"/>
                  </a:schemeClr>
                </a:solidFill>
              </a:rPr>
              <a:t>, Atom-at-a-time laser resonance ionization spectroscopy of nobelium, Nature 538, 495 (2016).</a:t>
            </a:r>
          </a:p>
          <a:p>
            <a:r>
              <a:rPr lang="en-US" sz="800" dirty="0" err="1">
                <a:solidFill>
                  <a:schemeClr val="bg1">
                    <a:lumMod val="75000"/>
                  </a:schemeClr>
                </a:solidFill>
              </a:rPr>
              <a:t>Lantis</a:t>
            </a:r>
            <a:r>
              <a:rPr lang="en-US" sz="800" dirty="0">
                <a:solidFill>
                  <a:schemeClr val="bg1">
                    <a:lumMod val="75000"/>
                  </a:schemeClr>
                </a:solidFill>
              </a:rPr>
              <a:t> and </a:t>
            </a:r>
            <a:r>
              <a:rPr lang="en-US" sz="800" dirty="0" err="1">
                <a:solidFill>
                  <a:schemeClr val="bg1">
                    <a:lumMod val="75000"/>
                  </a:schemeClr>
                </a:solidFill>
              </a:rPr>
              <a:t>Claessens</a:t>
            </a:r>
            <a:r>
              <a:rPr lang="en-US" sz="800" dirty="0">
                <a:solidFill>
                  <a:schemeClr val="bg1">
                    <a:lumMod val="75000"/>
                  </a:schemeClr>
                </a:solidFill>
              </a:rPr>
              <a:t>, In-gas-jet laser spectroscopy of254No with </a:t>
            </a:r>
            <a:r>
              <a:rPr lang="en-US" sz="800" dirty="0" err="1">
                <a:solidFill>
                  <a:schemeClr val="bg1">
                    <a:lumMod val="75000"/>
                  </a:schemeClr>
                </a:solidFill>
              </a:rPr>
              <a:t>jetris</a:t>
            </a:r>
            <a:r>
              <a:rPr lang="en-US" sz="800" dirty="0">
                <a:solidFill>
                  <a:schemeClr val="bg1">
                    <a:lumMod val="75000"/>
                  </a:schemeClr>
                </a:solidFill>
              </a:rPr>
              <a:t>, Phys. Rev. Res. 6, 023318 (2024).</a:t>
            </a:r>
          </a:p>
          <a:p>
            <a:r>
              <a:rPr lang="en-US" sz="800" dirty="0">
                <a:solidFill>
                  <a:schemeClr val="bg1">
                    <a:lumMod val="75000"/>
                  </a:schemeClr>
                </a:solidFill>
              </a:rPr>
              <a:t>Laatiaoui and </a:t>
            </a:r>
            <a:r>
              <a:rPr lang="en-US" sz="800" dirty="0" err="1">
                <a:solidFill>
                  <a:schemeClr val="bg1">
                    <a:lumMod val="75000"/>
                  </a:schemeClr>
                </a:solidFill>
              </a:rPr>
              <a:t>Buchachenko</a:t>
            </a:r>
            <a:r>
              <a:rPr lang="en-US" sz="800" dirty="0">
                <a:solidFill>
                  <a:schemeClr val="bg1">
                    <a:lumMod val="75000"/>
                  </a:schemeClr>
                </a:solidFill>
              </a:rPr>
              <a:t>, Laser resonance chromatography of </a:t>
            </a:r>
            <a:r>
              <a:rPr lang="en-US" sz="800" dirty="0" err="1">
                <a:solidFill>
                  <a:schemeClr val="bg1">
                    <a:lumMod val="75000"/>
                  </a:schemeClr>
                </a:solidFill>
              </a:rPr>
              <a:t>superheavy</a:t>
            </a:r>
            <a:r>
              <a:rPr lang="en-US" sz="800" dirty="0">
                <a:solidFill>
                  <a:schemeClr val="bg1">
                    <a:lumMod val="75000"/>
                  </a:schemeClr>
                </a:solidFill>
              </a:rPr>
              <a:t> elements, Physical Review Letters 125</a:t>
            </a:r>
          </a:p>
        </p:txBody>
      </p:sp>
      <p:sp>
        <p:nvSpPr>
          <p:cNvPr id="10" name="TextBox 9">
            <a:extLst>
              <a:ext uri="{FF2B5EF4-FFF2-40B4-BE49-F238E27FC236}">
                <a16:creationId xmlns:a16="http://schemas.microsoft.com/office/drawing/2014/main" id="{1386E513-9535-4DB1-8D8B-89769B1B178C}"/>
              </a:ext>
            </a:extLst>
          </p:cNvPr>
          <p:cNvSpPr txBox="1"/>
          <p:nvPr/>
        </p:nvSpPr>
        <p:spPr>
          <a:xfrm>
            <a:off x="11832606" y="6488668"/>
            <a:ext cx="359394" cy="369332"/>
          </a:xfrm>
          <a:prstGeom prst="rect">
            <a:avLst/>
          </a:prstGeom>
          <a:noFill/>
        </p:spPr>
        <p:txBody>
          <a:bodyPr wrap="square" rtlCol="0">
            <a:spAutoFit/>
          </a:bodyPr>
          <a:lstStyle/>
          <a:p>
            <a:r>
              <a:rPr lang="en-GB" dirty="0">
                <a:solidFill>
                  <a:schemeClr val="bg1">
                    <a:lumMod val="50000"/>
                  </a:schemeClr>
                </a:solidFill>
              </a:rPr>
              <a:t>1.</a:t>
            </a:r>
          </a:p>
        </p:txBody>
      </p:sp>
    </p:spTree>
    <p:extLst>
      <p:ext uri="{BB962C8B-B14F-4D97-AF65-F5344CB8AC3E}">
        <p14:creationId xmlns:p14="http://schemas.microsoft.com/office/powerpoint/2010/main" val="2229065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a:off x="53396" y="700818"/>
            <a:ext cx="12080759" cy="0"/>
          </a:xfrm>
          <a:prstGeom prst="line">
            <a:avLst/>
          </a:prstGeom>
          <a:ln w="25400">
            <a:solidFill>
              <a:srgbClr val="261F4D"/>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3396" y="70915"/>
            <a:ext cx="8563498" cy="553998"/>
          </a:xfrm>
          <a:prstGeom prst="rect">
            <a:avLst/>
          </a:prstGeom>
          <a:noFill/>
        </p:spPr>
        <p:txBody>
          <a:bodyPr wrap="none" rtlCol="0">
            <a:spAutoFit/>
          </a:bodyPr>
          <a:lstStyle/>
          <a:p>
            <a:r>
              <a:rPr lang="en-US" sz="3000" b="1" dirty="0"/>
              <a:t>LRC timeline – </a:t>
            </a:r>
            <a:r>
              <a:rPr lang="en-US" sz="3000" b="1" dirty="0" smtClean="0">
                <a:solidFill>
                  <a:schemeClr val="accent2">
                    <a:lumMod val="75000"/>
                  </a:schemeClr>
                </a:solidFill>
              </a:rPr>
              <a:t>From development to </a:t>
            </a:r>
            <a:r>
              <a:rPr lang="en-US" sz="3000" b="1" dirty="0" err="1" smtClean="0">
                <a:solidFill>
                  <a:schemeClr val="accent2">
                    <a:lumMod val="75000"/>
                  </a:schemeClr>
                </a:solidFill>
              </a:rPr>
              <a:t>Lr</a:t>
            </a:r>
            <a:r>
              <a:rPr lang="en-US" sz="3000" b="1" dirty="0" smtClean="0">
                <a:solidFill>
                  <a:schemeClr val="accent2">
                    <a:lumMod val="75000"/>
                  </a:schemeClr>
                </a:solidFill>
              </a:rPr>
              <a:t> spectroscopy</a:t>
            </a:r>
            <a:endParaRPr lang="en-US" sz="3000" b="1" dirty="0">
              <a:solidFill>
                <a:schemeClr val="accent2">
                  <a:lumMod val="75000"/>
                </a:schemeClr>
              </a:solidFill>
            </a:endParaRPr>
          </a:p>
        </p:txBody>
      </p:sp>
      <p:pic>
        <p:nvPicPr>
          <p:cNvPr id="4" name="Image 3"/>
          <p:cNvPicPr>
            <a:picLocks noChangeAspect="1"/>
          </p:cNvPicPr>
          <p:nvPr/>
        </p:nvPicPr>
        <p:blipFill>
          <a:blip r:embed="rId3"/>
          <a:stretch>
            <a:fillRect/>
          </a:stretch>
        </p:blipFill>
        <p:spPr>
          <a:xfrm>
            <a:off x="10522833" y="165034"/>
            <a:ext cx="1611322" cy="365760"/>
          </a:xfrm>
          <a:prstGeom prst="rect">
            <a:avLst/>
          </a:prstGeom>
        </p:spPr>
      </p:pic>
      <p:sp>
        <p:nvSpPr>
          <p:cNvPr id="21" name="TextBox 20">
            <a:extLst>
              <a:ext uri="{FF2B5EF4-FFF2-40B4-BE49-F238E27FC236}">
                <a16:creationId xmlns:a16="http://schemas.microsoft.com/office/drawing/2014/main" id="{4AE709FF-90E3-4D07-860F-C2347357D897}"/>
              </a:ext>
            </a:extLst>
          </p:cNvPr>
          <p:cNvSpPr txBox="1"/>
          <p:nvPr/>
        </p:nvSpPr>
        <p:spPr>
          <a:xfrm>
            <a:off x="11832606" y="6488668"/>
            <a:ext cx="359394" cy="369332"/>
          </a:xfrm>
          <a:prstGeom prst="rect">
            <a:avLst/>
          </a:prstGeom>
          <a:noFill/>
        </p:spPr>
        <p:txBody>
          <a:bodyPr wrap="square" rtlCol="0">
            <a:spAutoFit/>
          </a:bodyPr>
          <a:lstStyle/>
          <a:p>
            <a:r>
              <a:rPr lang="en-GB" dirty="0">
                <a:solidFill>
                  <a:schemeClr val="bg1">
                    <a:lumMod val="50000"/>
                  </a:schemeClr>
                </a:solidFill>
              </a:rPr>
              <a:t>9</a:t>
            </a:r>
            <a:r>
              <a:rPr lang="en-GB" dirty="0" smtClean="0">
                <a:solidFill>
                  <a:schemeClr val="bg1">
                    <a:lumMod val="50000"/>
                  </a:schemeClr>
                </a:solidFill>
              </a:rPr>
              <a:t>.</a:t>
            </a:r>
            <a:endParaRPr lang="en-GB" dirty="0">
              <a:solidFill>
                <a:schemeClr val="bg1">
                  <a:lumMod val="50000"/>
                </a:schemeClr>
              </a:solidFill>
            </a:endParaRPr>
          </a:p>
        </p:txBody>
      </p:sp>
      <p:sp>
        <p:nvSpPr>
          <p:cNvPr id="37" name="Rectangle 36"/>
          <p:cNvSpPr/>
          <p:nvPr/>
        </p:nvSpPr>
        <p:spPr>
          <a:xfrm>
            <a:off x="4626129" y="957829"/>
            <a:ext cx="2935291" cy="400110"/>
          </a:xfrm>
          <a:prstGeom prst="rect">
            <a:avLst/>
          </a:prstGeom>
        </p:spPr>
        <p:txBody>
          <a:bodyPr wrap="none">
            <a:spAutoFit/>
          </a:bodyPr>
          <a:lstStyle/>
          <a:p>
            <a:pPr algn="ctr"/>
            <a:r>
              <a:rPr lang="en-US" sz="2000" b="1" dirty="0" smtClean="0"/>
              <a:t>Projected timeline of LRC:</a:t>
            </a:r>
            <a:endParaRPr lang="en-US" sz="2000" b="1" dirty="0"/>
          </a:p>
        </p:txBody>
      </p:sp>
      <p:sp>
        <p:nvSpPr>
          <p:cNvPr id="38" name="Rectangle 37">
            <a:extLst>
              <a:ext uri="{FF2B5EF4-FFF2-40B4-BE49-F238E27FC236}">
                <a16:creationId xmlns:a16="http://schemas.microsoft.com/office/drawing/2014/main" id="{54FEDCA8-D70F-49E5-9AA2-6CBC8F264B88}"/>
              </a:ext>
            </a:extLst>
          </p:cNvPr>
          <p:cNvSpPr/>
          <p:nvPr/>
        </p:nvSpPr>
        <p:spPr>
          <a:xfrm>
            <a:off x="1243260" y="1918106"/>
            <a:ext cx="4747252" cy="2031325"/>
          </a:xfrm>
          <a:prstGeom prst="rect">
            <a:avLst/>
          </a:prstGeom>
        </p:spPr>
        <p:txBody>
          <a:bodyPr wrap="square">
            <a:spAutoFit/>
          </a:bodyPr>
          <a:lstStyle/>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Simulations and experimental setup design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Offline setup construction and testing</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Connection and inauguration at S3-LEB</a:t>
            </a:r>
          </a:p>
        </p:txBody>
      </p:sp>
      <p:sp>
        <p:nvSpPr>
          <p:cNvPr id="41" name="Rectangle 40">
            <a:extLst>
              <a:ext uri="{FF2B5EF4-FFF2-40B4-BE49-F238E27FC236}">
                <a16:creationId xmlns:a16="http://schemas.microsoft.com/office/drawing/2014/main" id="{54FEDCA8-D70F-49E5-9AA2-6CBC8F264B88}"/>
              </a:ext>
            </a:extLst>
          </p:cNvPr>
          <p:cNvSpPr/>
          <p:nvPr/>
        </p:nvSpPr>
        <p:spPr>
          <a:xfrm>
            <a:off x="3720148" y="4559030"/>
            <a:ext cx="4747252" cy="1800493"/>
          </a:xfrm>
          <a:prstGeom prst="rect">
            <a:avLst/>
          </a:prstGeom>
        </p:spPr>
        <p:txBody>
          <a:bodyPr wrap="square">
            <a:spAutoFit/>
          </a:bodyPr>
          <a:lstStyle/>
          <a:p>
            <a:pPr algn="ctr"/>
            <a:r>
              <a:rPr lang="en-US" b="1" dirty="0" smtClean="0"/>
              <a:t>Phase 2: </a:t>
            </a:r>
            <a:r>
              <a:rPr lang="en-US" b="1" dirty="0" err="1" smtClean="0"/>
              <a:t>Lr</a:t>
            </a:r>
            <a:r>
              <a:rPr lang="en-US" b="1" baseline="30000" dirty="0" smtClean="0"/>
              <a:t>+</a:t>
            </a:r>
            <a:r>
              <a:rPr lang="en-US" b="1" dirty="0" smtClean="0"/>
              <a:t> spectroscopy at S3 focal point</a:t>
            </a:r>
          </a:p>
          <a:p>
            <a:pPr algn="ctr"/>
            <a:endParaRPr lang="en-US" b="1" dirty="0"/>
          </a:p>
          <a:p>
            <a:pPr marL="285750" indent="-285750">
              <a:buFont typeface="Arial" panose="020B0604020202020204" pitchFamily="34" charset="0"/>
              <a:buChar char="•"/>
            </a:pPr>
            <a:r>
              <a:rPr lang="en-US" dirty="0" smtClean="0"/>
              <a:t>Dedicated He gas cell to replace pulse down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smtClean="0"/>
              <a:t>Target: </a:t>
            </a:r>
            <a:r>
              <a:rPr lang="en-US" b="1" baseline="30000" dirty="0">
                <a:solidFill>
                  <a:srgbClr val="C55A11"/>
                </a:solidFill>
              </a:rPr>
              <a:t>254</a:t>
            </a:r>
            <a:r>
              <a:rPr lang="en-US" b="1" dirty="0">
                <a:solidFill>
                  <a:srgbClr val="C55A11"/>
                </a:solidFill>
              </a:rPr>
              <a:t>Lr</a:t>
            </a:r>
            <a:r>
              <a:rPr lang="en-US" b="1" baseline="30000" dirty="0">
                <a:solidFill>
                  <a:srgbClr val="C55A11"/>
                </a:solidFill>
              </a:rPr>
              <a:t>+</a:t>
            </a:r>
            <a:r>
              <a:rPr lang="en-US" b="1" dirty="0">
                <a:solidFill>
                  <a:srgbClr val="C55A11"/>
                </a:solidFill>
              </a:rPr>
              <a:t> and </a:t>
            </a:r>
            <a:r>
              <a:rPr lang="en-US" b="1" baseline="30000" dirty="0">
                <a:solidFill>
                  <a:srgbClr val="C55A11"/>
                </a:solidFill>
              </a:rPr>
              <a:t>255</a:t>
            </a:r>
            <a:r>
              <a:rPr lang="en-US" b="1" dirty="0">
                <a:solidFill>
                  <a:srgbClr val="C55A11"/>
                </a:solidFill>
              </a:rPr>
              <a:t>Lr</a:t>
            </a:r>
            <a:r>
              <a:rPr lang="en-US" b="1" baseline="30000" dirty="0">
                <a:solidFill>
                  <a:srgbClr val="C55A11"/>
                </a:solidFill>
              </a:rPr>
              <a:t>+ </a:t>
            </a:r>
            <a:r>
              <a:rPr lang="en-US" b="1" dirty="0" smtClean="0">
                <a:solidFill>
                  <a:srgbClr val="C55A11"/>
                </a:solidFill>
              </a:rPr>
              <a:t>spectroscopy</a:t>
            </a:r>
          </a:p>
          <a:p>
            <a:pPr marL="342900" indent="-342900">
              <a:buFont typeface="Arial" panose="020B0604020202020204" pitchFamily="34" charset="0"/>
              <a:buChar char="•"/>
            </a:pPr>
            <a:endParaRPr lang="en-US" dirty="0" smtClean="0"/>
          </a:p>
        </p:txBody>
      </p:sp>
      <p:cxnSp>
        <p:nvCxnSpPr>
          <p:cNvPr id="42" name="Connecteur droit avec flèche 41"/>
          <p:cNvCxnSpPr/>
          <p:nvPr/>
        </p:nvCxnSpPr>
        <p:spPr>
          <a:xfrm flipV="1">
            <a:off x="6190533" y="2673042"/>
            <a:ext cx="1244979" cy="1"/>
          </a:xfrm>
          <a:prstGeom prst="straightConnector1">
            <a:avLst/>
          </a:prstGeom>
          <a:ln w="38100">
            <a:solidFill>
              <a:srgbClr val="C55A11"/>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7985745" y="2450913"/>
            <a:ext cx="2125903" cy="369332"/>
          </a:xfrm>
          <a:prstGeom prst="rect">
            <a:avLst/>
          </a:prstGeom>
        </p:spPr>
        <p:txBody>
          <a:bodyPr wrap="none">
            <a:spAutoFit/>
          </a:bodyPr>
          <a:lstStyle/>
          <a:p>
            <a:pPr algn="ctr"/>
            <a:r>
              <a:rPr lang="en-US" dirty="0" smtClean="0"/>
              <a:t>Sep 2025 – Apr 2026</a:t>
            </a:r>
            <a:endParaRPr lang="en-US" dirty="0"/>
          </a:p>
        </p:txBody>
      </p:sp>
      <p:sp>
        <p:nvSpPr>
          <p:cNvPr id="52" name="Rectangle 51"/>
          <p:cNvSpPr/>
          <p:nvPr/>
        </p:nvSpPr>
        <p:spPr>
          <a:xfrm>
            <a:off x="8299932" y="2996344"/>
            <a:ext cx="1497525" cy="369332"/>
          </a:xfrm>
          <a:prstGeom prst="rect">
            <a:avLst/>
          </a:prstGeom>
        </p:spPr>
        <p:txBody>
          <a:bodyPr wrap="none">
            <a:spAutoFit/>
          </a:bodyPr>
          <a:lstStyle/>
          <a:p>
            <a:pPr algn="ctr"/>
            <a:r>
              <a:rPr lang="en-US" dirty="0" smtClean="0"/>
              <a:t>Summer 2026</a:t>
            </a:r>
            <a:endParaRPr lang="en-US" dirty="0"/>
          </a:p>
        </p:txBody>
      </p:sp>
      <p:sp>
        <p:nvSpPr>
          <p:cNvPr id="55" name="Rectangle 54"/>
          <p:cNvSpPr/>
          <p:nvPr/>
        </p:nvSpPr>
        <p:spPr>
          <a:xfrm>
            <a:off x="8034635" y="3541776"/>
            <a:ext cx="2028120" cy="369332"/>
          </a:xfrm>
          <a:prstGeom prst="rect">
            <a:avLst/>
          </a:prstGeom>
        </p:spPr>
        <p:txBody>
          <a:bodyPr wrap="square">
            <a:spAutoFit/>
          </a:bodyPr>
          <a:lstStyle/>
          <a:p>
            <a:pPr algn="ctr"/>
            <a:r>
              <a:rPr lang="en-US" dirty="0" smtClean="0"/>
              <a:t>End 2026 onwards</a:t>
            </a:r>
            <a:endParaRPr lang="en-US" dirty="0"/>
          </a:p>
        </p:txBody>
      </p:sp>
      <p:sp>
        <p:nvSpPr>
          <p:cNvPr id="8" name="Rectangle 7"/>
          <p:cNvSpPr/>
          <p:nvPr/>
        </p:nvSpPr>
        <p:spPr>
          <a:xfrm>
            <a:off x="3529195" y="1947369"/>
            <a:ext cx="5535618" cy="369332"/>
          </a:xfrm>
          <a:prstGeom prst="rect">
            <a:avLst/>
          </a:prstGeom>
        </p:spPr>
        <p:txBody>
          <a:bodyPr wrap="none">
            <a:spAutoFit/>
          </a:bodyPr>
          <a:lstStyle/>
          <a:p>
            <a:pPr algn="ctr"/>
            <a:r>
              <a:rPr lang="en-US" b="1" dirty="0"/>
              <a:t>Phase 1: Parasitic </a:t>
            </a:r>
            <a:r>
              <a:rPr lang="en-US" b="1" baseline="30000" dirty="0"/>
              <a:t>208</a:t>
            </a:r>
            <a:r>
              <a:rPr lang="en-US" b="1" dirty="0"/>
              <a:t>Ac</a:t>
            </a:r>
            <a:r>
              <a:rPr lang="en-US" b="1" baseline="30000" dirty="0"/>
              <a:t>+</a:t>
            </a:r>
            <a:r>
              <a:rPr lang="en-US" b="1" dirty="0"/>
              <a:t> to </a:t>
            </a:r>
            <a:r>
              <a:rPr lang="en-US" b="1" baseline="30000" dirty="0"/>
              <a:t>215</a:t>
            </a:r>
            <a:r>
              <a:rPr lang="en-US" b="1" dirty="0"/>
              <a:t>Ac</a:t>
            </a:r>
            <a:r>
              <a:rPr lang="en-US" b="1" baseline="30000" dirty="0"/>
              <a:t>+</a:t>
            </a:r>
            <a:r>
              <a:rPr lang="en-US" b="1" dirty="0" smtClean="0"/>
              <a:t> </a:t>
            </a:r>
            <a:r>
              <a:rPr lang="en-US" b="1" dirty="0"/>
              <a:t>spectroscopy at S3-LEB</a:t>
            </a:r>
          </a:p>
        </p:txBody>
      </p:sp>
      <p:cxnSp>
        <p:nvCxnSpPr>
          <p:cNvPr id="56" name="Connecteur droit avec flèche 55"/>
          <p:cNvCxnSpPr/>
          <p:nvPr/>
        </p:nvCxnSpPr>
        <p:spPr>
          <a:xfrm flipV="1">
            <a:off x="6203900" y="3739841"/>
            <a:ext cx="1244979" cy="1"/>
          </a:xfrm>
          <a:prstGeom prst="straightConnector1">
            <a:avLst/>
          </a:prstGeom>
          <a:ln w="38100">
            <a:solidFill>
              <a:srgbClr val="C55A1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eur droit avec flèche 56"/>
          <p:cNvCxnSpPr/>
          <p:nvPr/>
        </p:nvCxnSpPr>
        <p:spPr>
          <a:xfrm flipV="1">
            <a:off x="6190533" y="3194409"/>
            <a:ext cx="1244979" cy="1"/>
          </a:xfrm>
          <a:prstGeom prst="straightConnector1">
            <a:avLst/>
          </a:prstGeom>
          <a:ln w="38100">
            <a:solidFill>
              <a:srgbClr val="C55A1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0430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a:off x="53396" y="700818"/>
            <a:ext cx="12080759" cy="0"/>
          </a:xfrm>
          <a:prstGeom prst="line">
            <a:avLst/>
          </a:prstGeom>
          <a:ln w="25400">
            <a:solidFill>
              <a:srgbClr val="261F4D"/>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53395" y="6018984"/>
            <a:ext cx="12080759" cy="0"/>
          </a:xfrm>
          <a:prstGeom prst="line">
            <a:avLst/>
          </a:prstGeom>
          <a:ln w="25400">
            <a:solidFill>
              <a:srgbClr val="261F4D"/>
            </a:solidFill>
          </a:ln>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3646597" y="3082902"/>
            <a:ext cx="4894353" cy="553998"/>
          </a:xfrm>
          <a:prstGeom prst="rect">
            <a:avLst/>
          </a:prstGeom>
          <a:noFill/>
        </p:spPr>
        <p:txBody>
          <a:bodyPr wrap="none" rtlCol="0">
            <a:spAutoFit/>
          </a:bodyPr>
          <a:lstStyle/>
          <a:p>
            <a:pPr algn="ctr"/>
            <a:r>
              <a:rPr lang="en-US" sz="3000" b="1" dirty="0"/>
              <a:t>Thank you for your attention!</a:t>
            </a:r>
          </a:p>
        </p:txBody>
      </p:sp>
    </p:spTree>
    <p:extLst>
      <p:ext uri="{BB962C8B-B14F-4D97-AF65-F5344CB8AC3E}">
        <p14:creationId xmlns:p14="http://schemas.microsoft.com/office/powerpoint/2010/main" val="41349523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10522833" y="165034"/>
            <a:ext cx="1611322" cy="365760"/>
          </a:xfrm>
          <a:prstGeom prst="rect">
            <a:avLst/>
          </a:prstGeom>
        </p:spPr>
      </p:pic>
      <p:cxnSp>
        <p:nvCxnSpPr>
          <p:cNvPr id="7" name="Connecteur droit 6"/>
          <p:cNvCxnSpPr/>
          <p:nvPr/>
        </p:nvCxnSpPr>
        <p:spPr>
          <a:xfrm>
            <a:off x="53396" y="700818"/>
            <a:ext cx="12080759" cy="0"/>
          </a:xfrm>
          <a:prstGeom prst="line">
            <a:avLst/>
          </a:prstGeom>
          <a:ln w="25400">
            <a:solidFill>
              <a:srgbClr val="261F4D"/>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3396" y="70915"/>
            <a:ext cx="1936492" cy="553998"/>
          </a:xfrm>
          <a:prstGeom prst="rect">
            <a:avLst/>
          </a:prstGeom>
          <a:noFill/>
        </p:spPr>
        <p:txBody>
          <a:bodyPr wrap="none" rtlCol="0">
            <a:spAutoFit/>
          </a:bodyPr>
          <a:lstStyle/>
          <a:p>
            <a:r>
              <a:rPr lang="en-US" sz="3000" b="1" dirty="0"/>
              <a:t>References</a:t>
            </a:r>
            <a:endParaRPr lang="en-US" sz="3000" b="1" dirty="0">
              <a:solidFill>
                <a:schemeClr val="accent2">
                  <a:lumMod val="75000"/>
                </a:schemeClr>
              </a:solidFill>
            </a:endParaRPr>
          </a:p>
        </p:txBody>
      </p:sp>
      <p:sp>
        <p:nvSpPr>
          <p:cNvPr id="19" name="Rectangle 18"/>
          <p:cNvSpPr/>
          <p:nvPr/>
        </p:nvSpPr>
        <p:spPr>
          <a:xfrm>
            <a:off x="289875" y="992991"/>
            <a:ext cx="11607800" cy="2800767"/>
          </a:xfrm>
          <a:prstGeom prst="rect">
            <a:avLst/>
          </a:prstGeom>
        </p:spPr>
        <p:txBody>
          <a:bodyPr wrap="square">
            <a:spAutoFit/>
          </a:bodyPr>
          <a:lstStyle/>
          <a:p>
            <a:r>
              <a:rPr lang="en-US" sz="1600" dirty="0"/>
              <a:t>[1] M. Laatiaoui and W. </a:t>
            </a:r>
            <a:r>
              <a:rPr lang="en-US" sz="1600" dirty="0" err="1"/>
              <a:t>Lauth</a:t>
            </a:r>
            <a:r>
              <a:rPr lang="en-US" sz="1600" dirty="0"/>
              <a:t>, Atom-at-a-time laser resonance ionization spectroscopy of nobelium, Nature 538, 495 (2016).</a:t>
            </a:r>
          </a:p>
          <a:p>
            <a:endParaRPr lang="en-US" sz="1600" dirty="0"/>
          </a:p>
          <a:p>
            <a:r>
              <a:rPr lang="en-US" sz="1600" dirty="0"/>
              <a:t>[2] J. </a:t>
            </a:r>
            <a:r>
              <a:rPr lang="en-US" sz="1600" dirty="0" err="1"/>
              <a:t>Lantis</a:t>
            </a:r>
            <a:r>
              <a:rPr lang="en-US" sz="1600" dirty="0"/>
              <a:t> and A. </a:t>
            </a:r>
            <a:r>
              <a:rPr lang="en-US" sz="1600" dirty="0" err="1"/>
              <a:t>Claessens</a:t>
            </a:r>
            <a:r>
              <a:rPr lang="en-US" sz="1600" dirty="0"/>
              <a:t>, In-gas-jet laser spectroscopy of254No with </a:t>
            </a:r>
            <a:r>
              <a:rPr lang="en-US" sz="1600" dirty="0" err="1"/>
              <a:t>jetris</a:t>
            </a:r>
            <a:r>
              <a:rPr lang="en-US" sz="1600" dirty="0"/>
              <a:t>, Phys. Rev. Res. 6, 023318 (2024).</a:t>
            </a:r>
          </a:p>
          <a:p>
            <a:endParaRPr lang="en-US" sz="1600" dirty="0"/>
          </a:p>
          <a:p>
            <a:r>
              <a:rPr lang="en-US" sz="1600" dirty="0"/>
              <a:t>[3] M. Laatiaoui and A. A. </a:t>
            </a:r>
            <a:r>
              <a:rPr lang="en-US" sz="1600" dirty="0" err="1"/>
              <a:t>Buchachenko</a:t>
            </a:r>
            <a:r>
              <a:rPr lang="en-US" sz="1600" dirty="0"/>
              <a:t>, Laser resonance chromatography of </a:t>
            </a:r>
            <a:r>
              <a:rPr lang="en-US" sz="1600" dirty="0" err="1"/>
              <a:t>superheavy</a:t>
            </a:r>
            <a:r>
              <a:rPr lang="en-US" sz="1600" dirty="0"/>
              <a:t> elements, Physical Review Letters 125, 10.1103/physrevlett.125.023002 (2020).</a:t>
            </a:r>
          </a:p>
          <a:p>
            <a:endParaRPr lang="en-US" sz="1600" dirty="0"/>
          </a:p>
          <a:p>
            <a:r>
              <a:rPr lang="en-US" sz="1600" dirty="0"/>
              <a:t>[4] E. Kim and B. Jana, Laser resonance chromatography: First commissioning results and future prospects, Nuclear Instruments and Methods in Physics Research Section B 555,165461 (2024).</a:t>
            </a:r>
          </a:p>
          <a:p>
            <a:endParaRPr lang="en-US" sz="1600" dirty="0"/>
          </a:p>
          <a:p>
            <a:r>
              <a:rPr lang="en-US" sz="1600" dirty="0"/>
              <a:t>[5] E. Romero </a:t>
            </a:r>
            <a:r>
              <a:rPr lang="en-US" sz="1600" dirty="0" err="1"/>
              <a:t>Romero</a:t>
            </a:r>
            <a:r>
              <a:rPr lang="en-US" sz="1600" dirty="0"/>
              <a:t> and M. Block, A progress report on laser resonance chromatography, Atoms 10,10.3390/atoms10030087 (2022).</a:t>
            </a:r>
          </a:p>
        </p:txBody>
      </p:sp>
      <p:grpSp>
        <p:nvGrpSpPr>
          <p:cNvPr id="2" name="Groupe 1"/>
          <p:cNvGrpSpPr/>
          <p:nvPr/>
        </p:nvGrpSpPr>
        <p:grpSpPr>
          <a:xfrm>
            <a:off x="107990" y="6140670"/>
            <a:ext cx="11971570" cy="548640"/>
            <a:chOff x="65440" y="6093045"/>
            <a:chExt cx="11971570" cy="548640"/>
          </a:xfrm>
        </p:grpSpPr>
        <p:grpSp>
          <p:nvGrpSpPr>
            <p:cNvPr id="6" name="Groupe 5"/>
            <p:cNvGrpSpPr>
              <a:grpSpLocks noChangeAspect="1"/>
            </p:cNvGrpSpPr>
            <p:nvPr/>
          </p:nvGrpSpPr>
          <p:grpSpPr>
            <a:xfrm>
              <a:off x="2272709" y="6093045"/>
              <a:ext cx="9764301" cy="548640"/>
              <a:chOff x="476268" y="40922184"/>
              <a:chExt cx="29457773" cy="1655184"/>
            </a:xfrm>
          </p:grpSpPr>
          <p:pic>
            <p:nvPicPr>
              <p:cNvPr id="8" name="Image 7"/>
              <p:cNvPicPr>
                <a:picLocks noChangeAspect="1"/>
              </p:cNvPicPr>
              <p:nvPr/>
            </p:nvPicPr>
            <p:blipFill>
              <a:blip r:embed="rId4"/>
              <a:stretch>
                <a:fillRect/>
              </a:stretch>
            </p:blipFill>
            <p:spPr>
              <a:xfrm>
                <a:off x="10513256" y="40922184"/>
                <a:ext cx="1589098" cy="1616656"/>
              </a:xfrm>
              <a:prstGeom prst="rect">
                <a:avLst/>
              </a:prstGeom>
            </p:spPr>
          </p:pic>
          <p:pic>
            <p:nvPicPr>
              <p:cNvPr id="10" name="Image 9"/>
              <p:cNvPicPr>
                <a:picLocks noChangeAspect="1"/>
              </p:cNvPicPr>
              <p:nvPr/>
            </p:nvPicPr>
            <p:blipFill>
              <a:blip r:embed="rId5"/>
              <a:stretch>
                <a:fillRect/>
              </a:stretch>
            </p:blipFill>
            <p:spPr>
              <a:xfrm>
                <a:off x="8591348" y="41026117"/>
                <a:ext cx="1760934" cy="1487323"/>
              </a:xfrm>
              <a:prstGeom prst="rect">
                <a:avLst/>
              </a:prstGeom>
            </p:spPr>
          </p:pic>
          <p:pic>
            <p:nvPicPr>
              <p:cNvPr id="11" name="Image 10"/>
              <p:cNvPicPr>
                <a:picLocks noChangeAspect="1"/>
              </p:cNvPicPr>
              <p:nvPr/>
            </p:nvPicPr>
            <p:blipFill>
              <a:blip r:embed="rId6"/>
              <a:stretch>
                <a:fillRect/>
              </a:stretch>
            </p:blipFill>
            <p:spPr>
              <a:xfrm>
                <a:off x="2344541" y="41037700"/>
                <a:ext cx="1468915" cy="1463040"/>
              </a:xfrm>
              <a:prstGeom prst="rect">
                <a:avLst/>
              </a:prstGeom>
            </p:spPr>
          </p:pic>
          <p:pic>
            <p:nvPicPr>
              <p:cNvPr id="12" name="Image 11"/>
              <p:cNvPicPr>
                <a:picLocks noChangeAspect="1"/>
              </p:cNvPicPr>
              <p:nvPr/>
            </p:nvPicPr>
            <p:blipFill>
              <a:blip r:embed="rId7"/>
              <a:stretch>
                <a:fillRect/>
              </a:stretch>
            </p:blipFill>
            <p:spPr>
              <a:xfrm>
                <a:off x="4276165" y="41230335"/>
                <a:ext cx="3903274" cy="1077770"/>
              </a:xfrm>
              <a:prstGeom prst="rect">
                <a:avLst/>
              </a:prstGeom>
            </p:spPr>
          </p:pic>
          <p:pic>
            <p:nvPicPr>
              <p:cNvPr id="13" name="Image 12"/>
              <p:cNvPicPr>
                <a:picLocks noChangeAspect="1"/>
              </p:cNvPicPr>
              <p:nvPr/>
            </p:nvPicPr>
            <p:blipFill>
              <a:blip r:embed="rId8"/>
              <a:stretch>
                <a:fillRect/>
              </a:stretch>
            </p:blipFill>
            <p:spPr>
              <a:xfrm>
                <a:off x="12631889" y="41148564"/>
                <a:ext cx="1804405" cy="1228657"/>
              </a:xfrm>
              <a:prstGeom prst="rect">
                <a:avLst/>
              </a:prstGeom>
            </p:spPr>
          </p:pic>
          <p:pic>
            <p:nvPicPr>
              <p:cNvPr id="14" name="Image 13"/>
              <p:cNvPicPr>
                <a:picLocks noChangeAspect="1"/>
              </p:cNvPicPr>
              <p:nvPr/>
            </p:nvPicPr>
            <p:blipFill>
              <a:blip r:embed="rId9"/>
              <a:stretch>
                <a:fillRect/>
              </a:stretch>
            </p:blipFill>
            <p:spPr>
              <a:xfrm>
                <a:off x="15104618" y="41085135"/>
                <a:ext cx="1679179" cy="1454130"/>
              </a:xfrm>
              <a:prstGeom prst="rect">
                <a:avLst/>
              </a:prstGeom>
            </p:spPr>
          </p:pic>
          <p:pic>
            <p:nvPicPr>
              <p:cNvPr id="15" name="Image 14"/>
              <p:cNvPicPr>
                <a:picLocks noChangeAspect="1"/>
              </p:cNvPicPr>
              <p:nvPr/>
            </p:nvPicPr>
            <p:blipFill>
              <a:blip r:embed="rId10"/>
              <a:stretch>
                <a:fillRect/>
              </a:stretch>
            </p:blipFill>
            <p:spPr>
              <a:xfrm>
                <a:off x="476268" y="41037700"/>
                <a:ext cx="1456364" cy="1463040"/>
              </a:xfrm>
              <a:prstGeom prst="rect">
                <a:avLst/>
              </a:prstGeom>
            </p:spPr>
          </p:pic>
          <p:pic>
            <p:nvPicPr>
              <p:cNvPr id="16" name="Image 15"/>
              <p:cNvPicPr>
                <a:picLocks noChangeAspect="1"/>
              </p:cNvPicPr>
              <p:nvPr/>
            </p:nvPicPr>
            <p:blipFill>
              <a:blip r:embed="rId11"/>
              <a:stretch>
                <a:fillRect/>
              </a:stretch>
            </p:blipFill>
            <p:spPr>
              <a:xfrm>
                <a:off x="24464894" y="41066368"/>
                <a:ext cx="1360204" cy="1385704"/>
              </a:xfrm>
              <a:prstGeom prst="rect">
                <a:avLst/>
              </a:prstGeom>
            </p:spPr>
          </p:pic>
          <p:pic>
            <p:nvPicPr>
              <p:cNvPr id="17" name="Image 16"/>
              <p:cNvPicPr>
                <a:picLocks noChangeAspect="1"/>
              </p:cNvPicPr>
              <p:nvPr/>
            </p:nvPicPr>
            <p:blipFill>
              <a:blip r:embed="rId12"/>
              <a:stretch>
                <a:fillRect/>
              </a:stretch>
            </p:blipFill>
            <p:spPr>
              <a:xfrm>
                <a:off x="22711373" y="41037700"/>
                <a:ext cx="1350589" cy="1539668"/>
              </a:xfrm>
              <a:prstGeom prst="rect">
                <a:avLst/>
              </a:prstGeom>
            </p:spPr>
          </p:pic>
          <p:pic>
            <p:nvPicPr>
              <p:cNvPr id="18" name="Image 17"/>
              <p:cNvPicPr>
                <a:picLocks noChangeAspect="1"/>
              </p:cNvPicPr>
              <p:nvPr/>
            </p:nvPicPr>
            <p:blipFill>
              <a:blip r:embed="rId13"/>
              <a:stretch>
                <a:fillRect/>
              </a:stretch>
            </p:blipFill>
            <p:spPr>
              <a:xfrm>
                <a:off x="16953358" y="41018258"/>
                <a:ext cx="1736281" cy="1454130"/>
              </a:xfrm>
              <a:prstGeom prst="rect">
                <a:avLst/>
              </a:prstGeom>
            </p:spPr>
          </p:pic>
          <p:pic>
            <p:nvPicPr>
              <p:cNvPr id="20" name="Image 19"/>
              <p:cNvPicPr>
                <a:picLocks noChangeAspect="1"/>
              </p:cNvPicPr>
              <p:nvPr/>
            </p:nvPicPr>
            <p:blipFill>
              <a:blip r:embed="rId14"/>
              <a:stretch>
                <a:fillRect/>
              </a:stretch>
            </p:blipFill>
            <p:spPr>
              <a:xfrm>
                <a:off x="20939909" y="41040719"/>
                <a:ext cx="1482834" cy="1454130"/>
              </a:xfrm>
              <a:prstGeom prst="rect">
                <a:avLst/>
              </a:prstGeom>
            </p:spPr>
          </p:pic>
          <p:pic>
            <p:nvPicPr>
              <p:cNvPr id="21" name="Image 20"/>
              <p:cNvPicPr>
                <a:picLocks noChangeAspect="1"/>
              </p:cNvPicPr>
              <p:nvPr/>
            </p:nvPicPr>
            <p:blipFill>
              <a:blip r:embed="rId15"/>
              <a:stretch>
                <a:fillRect/>
              </a:stretch>
            </p:blipFill>
            <p:spPr>
              <a:xfrm>
                <a:off x="19168694" y="41080461"/>
                <a:ext cx="1469884" cy="1454130"/>
              </a:xfrm>
              <a:prstGeom prst="rect">
                <a:avLst/>
              </a:prstGeom>
            </p:spPr>
          </p:pic>
          <p:pic>
            <p:nvPicPr>
              <p:cNvPr id="22" name="Image 21"/>
              <p:cNvPicPr>
                <a:picLocks noChangeAspect="1"/>
              </p:cNvPicPr>
              <p:nvPr/>
            </p:nvPicPr>
            <p:blipFill>
              <a:blip r:embed="rId16"/>
              <a:stretch>
                <a:fillRect/>
              </a:stretch>
            </p:blipFill>
            <p:spPr>
              <a:xfrm>
                <a:off x="26166648" y="41058280"/>
                <a:ext cx="3767393" cy="1385704"/>
              </a:xfrm>
              <a:prstGeom prst="rect">
                <a:avLst/>
              </a:prstGeom>
            </p:spPr>
          </p:pic>
        </p:grpSp>
        <p:pic>
          <p:nvPicPr>
            <p:cNvPr id="23" name="Image 22"/>
            <p:cNvPicPr>
              <a:picLocks noChangeAspect="1"/>
            </p:cNvPicPr>
            <p:nvPr/>
          </p:nvPicPr>
          <p:blipFill>
            <a:blip r:embed="rId17"/>
            <a:stretch>
              <a:fillRect/>
            </a:stretch>
          </p:blipFill>
          <p:spPr>
            <a:xfrm>
              <a:off x="65440" y="6230654"/>
              <a:ext cx="1204456" cy="274320"/>
            </a:xfrm>
            <a:prstGeom prst="rect">
              <a:avLst/>
            </a:prstGeom>
          </p:spPr>
        </p:pic>
        <p:pic>
          <p:nvPicPr>
            <p:cNvPr id="24" name="Image 23"/>
            <p:cNvPicPr>
              <a:picLocks noChangeAspect="1"/>
            </p:cNvPicPr>
            <p:nvPr/>
          </p:nvPicPr>
          <p:blipFill>
            <a:blip r:embed="rId18"/>
            <a:stretch>
              <a:fillRect/>
            </a:stretch>
          </p:blipFill>
          <p:spPr>
            <a:xfrm>
              <a:off x="1321424" y="6131088"/>
              <a:ext cx="921367" cy="484632"/>
            </a:xfrm>
            <a:prstGeom prst="rect">
              <a:avLst/>
            </a:prstGeom>
          </p:spPr>
        </p:pic>
      </p:grpSp>
    </p:spTree>
    <p:extLst>
      <p:ext uri="{BB962C8B-B14F-4D97-AF65-F5344CB8AC3E}">
        <p14:creationId xmlns:p14="http://schemas.microsoft.com/office/powerpoint/2010/main" val="856470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10522833" y="165034"/>
            <a:ext cx="1611322" cy="365760"/>
          </a:xfrm>
          <a:prstGeom prst="rect">
            <a:avLst/>
          </a:prstGeom>
        </p:spPr>
      </p:pic>
      <p:cxnSp>
        <p:nvCxnSpPr>
          <p:cNvPr id="7" name="Connecteur droit 6"/>
          <p:cNvCxnSpPr/>
          <p:nvPr/>
        </p:nvCxnSpPr>
        <p:spPr>
          <a:xfrm>
            <a:off x="53396" y="700818"/>
            <a:ext cx="12080759" cy="0"/>
          </a:xfrm>
          <a:prstGeom prst="line">
            <a:avLst/>
          </a:prstGeom>
          <a:ln w="25400">
            <a:solidFill>
              <a:srgbClr val="261F4D"/>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3396" y="70915"/>
            <a:ext cx="7718075" cy="553998"/>
          </a:xfrm>
          <a:prstGeom prst="rect">
            <a:avLst/>
          </a:prstGeom>
          <a:noFill/>
        </p:spPr>
        <p:txBody>
          <a:bodyPr wrap="none" rtlCol="0">
            <a:spAutoFit/>
          </a:bodyPr>
          <a:lstStyle/>
          <a:p>
            <a:r>
              <a:rPr lang="en-US" sz="3000" b="1" dirty="0"/>
              <a:t>Background and motivation – </a:t>
            </a:r>
            <a:r>
              <a:rPr lang="en-US" sz="3000" b="1" dirty="0">
                <a:solidFill>
                  <a:schemeClr val="accent2">
                    <a:lumMod val="75000"/>
                  </a:schemeClr>
                </a:solidFill>
              </a:rPr>
              <a:t>LRC experiment</a:t>
            </a:r>
          </a:p>
        </p:txBody>
      </p:sp>
      <p:sp>
        <p:nvSpPr>
          <p:cNvPr id="14" name="ZoneTexte 62">
            <a:extLst>
              <a:ext uri="{FF2B5EF4-FFF2-40B4-BE49-F238E27FC236}">
                <a16:creationId xmlns:a16="http://schemas.microsoft.com/office/drawing/2014/main" id="{5F853944-DE20-43EB-9E2C-5D54C967BB31}"/>
              </a:ext>
            </a:extLst>
          </p:cNvPr>
          <p:cNvSpPr txBox="1"/>
          <p:nvPr/>
        </p:nvSpPr>
        <p:spPr>
          <a:xfrm>
            <a:off x="65658" y="908612"/>
            <a:ext cx="6142483" cy="1408078"/>
          </a:xfrm>
          <a:prstGeom prst="rect">
            <a:avLst/>
          </a:prstGeom>
          <a:noFill/>
        </p:spPr>
        <p:txBody>
          <a:bodyPr wrap="square" rtlCol="0">
            <a:spAutoFit/>
          </a:bodyPr>
          <a:lstStyle/>
          <a:p>
            <a:pPr algn="ctr">
              <a:lnSpc>
                <a:spcPct val="150000"/>
              </a:lnSpc>
            </a:pPr>
            <a:r>
              <a:rPr lang="en-US" sz="2100" b="1" dirty="0" err="1" smtClean="0"/>
              <a:t>Superheavy</a:t>
            </a:r>
            <a:r>
              <a:rPr lang="en-US" sz="2100" b="1" dirty="0" smtClean="0"/>
              <a:t> element optical </a:t>
            </a:r>
            <a:r>
              <a:rPr lang="en-US" sz="2100" b="1" dirty="0"/>
              <a:t>spectroscopy:</a:t>
            </a:r>
          </a:p>
          <a:p>
            <a:pPr marL="571500" indent="-571500">
              <a:lnSpc>
                <a:spcPct val="150000"/>
              </a:lnSpc>
              <a:buFont typeface="Arial" panose="020B0604020202020204" pitchFamily="34" charset="0"/>
              <a:buChar char="•"/>
            </a:pPr>
            <a:r>
              <a:rPr lang="en-US" b="1" dirty="0" err="1"/>
              <a:t>Superheavy</a:t>
            </a:r>
            <a:r>
              <a:rPr lang="en-US" b="1" dirty="0"/>
              <a:t> elements </a:t>
            </a:r>
            <a:r>
              <a:rPr lang="en-US" dirty="0"/>
              <a:t>are of interest for understanding radionuclides at limit of </a:t>
            </a:r>
            <a:r>
              <a:rPr lang="en-US" dirty="0" smtClean="0"/>
              <a:t>existence</a:t>
            </a:r>
            <a:endParaRPr lang="en-US" b="1" dirty="0" smtClean="0"/>
          </a:p>
        </p:txBody>
      </p:sp>
      <p:sp>
        <p:nvSpPr>
          <p:cNvPr id="8" name="Rectangle 7"/>
          <p:cNvSpPr/>
          <p:nvPr/>
        </p:nvSpPr>
        <p:spPr>
          <a:xfrm>
            <a:off x="0" y="6396335"/>
            <a:ext cx="6273800" cy="461665"/>
          </a:xfrm>
          <a:prstGeom prst="rect">
            <a:avLst/>
          </a:prstGeom>
        </p:spPr>
        <p:txBody>
          <a:bodyPr wrap="square">
            <a:spAutoFit/>
          </a:bodyPr>
          <a:lstStyle/>
          <a:p>
            <a:r>
              <a:rPr lang="en-US" sz="800" dirty="0">
                <a:solidFill>
                  <a:schemeClr val="bg1">
                    <a:lumMod val="75000"/>
                  </a:schemeClr>
                </a:solidFill>
              </a:rPr>
              <a:t>Laatiaoui and </a:t>
            </a:r>
            <a:r>
              <a:rPr lang="en-US" sz="800" dirty="0" err="1">
                <a:solidFill>
                  <a:schemeClr val="bg1">
                    <a:lumMod val="75000"/>
                  </a:schemeClr>
                </a:solidFill>
              </a:rPr>
              <a:t>Lauth</a:t>
            </a:r>
            <a:r>
              <a:rPr lang="en-US" sz="800" dirty="0">
                <a:solidFill>
                  <a:schemeClr val="bg1">
                    <a:lumMod val="75000"/>
                  </a:schemeClr>
                </a:solidFill>
              </a:rPr>
              <a:t>, Atom-at-a-time laser resonance ionization spectroscopy of nobelium, Nature 538, 495 (2016).</a:t>
            </a:r>
          </a:p>
          <a:p>
            <a:r>
              <a:rPr lang="en-US" sz="800" dirty="0" err="1">
                <a:solidFill>
                  <a:schemeClr val="bg1">
                    <a:lumMod val="75000"/>
                  </a:schemeClr>
                </a:solidFill>
              </a:rPr>
              <a:t>Lantis</a:t>
            </a:r>
            <a:r>
              <a:rPr lang="en-US" sz="800" dirty="0">
                <a:solidFill>
                  <a:schemeClr val="bg1">
                    <a:lumMod val="75000"/>
                  </a:schemeClr>
                </a:solidFill>
              </a:rPr>
              <a:t> and </a:t>
            </a:r>
            <a:r>
              <a:rPr lang="en-US" sz="800" dirty="0" err="1">
                <a:solidFill>
                  <a:schemeClr val="bg1">
                    <a:lumMod val="75000"/>
                  </a:schemeClr>
                </a:solidFill>
              </a:rPr>
              <a:t>Claessens</a:t>
            </a:r>
            <a:r>
              <a:rPr lang="en-US" sz="800" dirty="0">
                <a:solidFill>
                  <a:schemeClr val="bg1">
                    <a:lumMod val="75000"/>
                  </a:schemeClr>
                </a:solidFill>
              </a:rPr>
              <a:t>, In-gas-jet laser spectroscopy of254No with </a:t>
            </a:r>
            <a:r>
              <a:rPr lang="en-US" sz="800" dirty="0" err="1">
                <a:solidFill>
                  <a:schemeClr val="bg1">
                    <a:lumMod val="75000"/>
                  </a:schemeClr>
                </a:solidFill>
              </a:rPr>
              <a:t>jetris</a:t>
            </a:r>
            <a:r>
              <a:rPr lang="en-US" sz="800" dirty="0">
                <a:solidFill>
                  <a:schemeClr val="bg1">
                    <a:lumMod val="75000"/>
                  </a:schemeClr>
                </a:solidFill>
              </a:rPr>
              <a:t>, Phys. Rev. Res. 6, 023318 (2024).</a:t>
            </a:r>
          </a:p>
          <a:p>
            <a:r>
              <a:rPr lang="en-US" sz="800" dirty="0">
                <a:solidFill>
                  <a:schemeClr val="bg1">
                    <a:lumMod val="75000"/>
                  </a:schemeClr>
                </a:solidFill>
              </a:rPr>
              <a:t>Laatiaoui and </a:t>
            </a:r>
            <a:r>
              <a:rPr lang="en-US" sz="800" dirty="0" err="1">
                <a:solidFill>
                  <a:schemeClr val="bg1">
                    <a:lumMod val="75000"/>
                  </a:schemeClr>
                </a:solidFill>
              </a:rPr>
              <a:t>Buchachenko</a:t>
            </a:r>
            <a:r>
              <a:rPr lang="en-US" sz="800" dirty="0">
                <a:solidFill>
                  <a:schemeClr val="bg1">
                    <a:lumMod val="75000"/>
                  </a:schemeClr>
                </a:solidFill>
              </a:rPr>
              <a:t>, Laser resonance chromatography of </a:t>
            </a:r>
            <a:r>
              <a:rPr lang="en-US" sz="800" dirty="0" err="1">
                <a:solidFill>
                  <a:schemeClr val="bg1">
                    <a:lumMod val="75000"/>
                  </a:schemeClr>
                </a:solidFill>
              </a:rPr>
              <a:t>superheavy</a:t>
            </a:r>
            <a:r>
              <a:rPr lang="en-US" sz="800" dirty="0">
                <a:solidFill>
                  <a:schemeClr val="bg1">
                    <a:lumMod val="75000"/>
                  </a:schemeClr>
                </a:solidFill>
              </a:rPr>
              <a:t> elements, Physical Review Letters 125</a:t>
            </a:r>
          </a:p>
        </p:txBody>
      </p:sp>
      <p:sp>
        <p:nvSpPr>
          <p:cNvPr id="10" name="TextBox 9">
            <a:extLst>
              <a:ext uri="{FF2B5EF4-FFF2-40B4-BE49-F238E27FC236}">
                <a16:creationId xmlns:a16="http://schemas.microsoft.com/office/drawing/2014/main" id="{1386E513-9535-4DB1-8D8B-89769B1B178C}"/>
              </a:ext>
            </a:extLst>
          </p:cNvPr>
          <p:cNvSpPr txBox="1"/>
          <p:nvPr/>
        </p:nvSpPr>
        <p:spPr>
          <a:xfrm>
            <a:off x="11832606" y="6488668"/>
            <a:ext cx="359394" cy="369332"/>
          </a:xfrm>
          <a:prstGeom prst="rect">
            <a:avLst/>
          </a:prstGeom>
          <a:noFill/>
        </p:spPr>
        <p:txBody>
          <a:bodyPr wrap="square" rtlCol="0">
            <a:spAutoFit/>
          </a:bodyPr>
          <a:lstStyle/>
          <a:p>
            <a:r>
              <a:rPr lang="en-GB" dirty="0">
                <a:solidFill>
                  <a:schemeClr val="bg1">
                    <a:lumMod val="50000"/>
                  </a:schemeClr>
                </a:solidFill>
              </a:rPr>
              <a:t>1.</a:t>
            </a:r>
          </a:p>
        </p:txBody>
      </p:sp>
    </p:spTree>
    <p:extLst>
      <p:ext uri="{BB962C8B-B14F-4D97-AF65-F5344CB8AC3E}">
        <p14:creationId xmlns:p14="http://schemas.microsoft.com/office/powerpoint/2010/main" val="2121521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10522833" y="165034"/>
            <a:ext cx="1611322" cy="365760"/>
          </a:xfrm>
          <a:prstGeom prst="rect">
            <a:avLst/>
          </a:prstGeom>
        </p:spPr>
      </p:pic>
      <p:cxnSp>
        <p:nvCxnSpPr>
          <p:cNvPr id="7" name="Connecteur droit 6"/>
          <p:cNvCxnSpPr/>
          <p:nvPr/>
        </p:nvCxnSpPr>
        <p:spPr>
          <a:xfrm>
            <a:off x="53396" y="700818"/>
            <a:ext cx="12080759" cy="0"/>
          </a:xfrm>
          <a:prstGeom prst="line">
            <a:avLst/>
          </a:prstGeom>
          <a:ln w="25400">
            <a:solidFill>
              <a:srgbClr val="261F4D"/>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3396" y="70915"/>
            <a:ext cx="7718075" cy="553998"/>
          </a:xfrm>
          <a:prstGeom prst="rect">
            <a:avLst/>
          </a:prstGeom>
          <a:noFill/>
        </p:spPr>
        <p:txBody>
          <a:bodyPr wrap="none" rtlCol="0">
            <a:spAutoFit/>
          </a:bodyPr>
          <a:lstStyle/>
          <a:p>
            <a:r>
              <a:rPr lang="en-US" sz="3000" b="1" dirty="0"/>
              <a:t>Background and motivation – </a:t>
            </a:r>
            <a:r>
              <a:rPr lang="en-US" sz="3000" b="1" dirty="0">
                <a:solidFill>
                  <a:schemeClr val="accent2">
                    <a:lumMod val="75000"/>
                  </a:schemeClr>
                </a:solidFill>
              </a:rPr>
              <a:t>LRC experiment</a:t>
            </a:r>
          </a:p>
        </p:txBody>
      </p:sp>
      <p:sp>
        <p:nvSpPr>
          <p:cNvPr id="14" name="ZoneTexte 62">
            <a:extLst>
              <a:ext uri="{FF2B5EF4-FFF2-40B4-BE49-F238E27FC236}">
                <a16:creationId xmlns:a16="http://schemas.microsoft.com/office/drawing/2014/main" id="{5F853944-DE20-43EB-9E2C-5D54C967BB31}"/>
              </a:ext>
            </a:extLst>
          </p:cNvPr>
          <p:cNvSpPr txBox="1"/>
          <p:nvPr/>
        </p:nvSpPr>
        <p:spPr>
          <a:xfrm>
            <a:off x="65658" y="908612"/>
            <a:ext cx="6142483" cy="3901068"/>
          </a:xfrm>
          <a:prstGeom prst="rect">
            <a:avLst/>
          </a:prstGeom>
          <a:noFill/>
        </p:spPr>
        <p:txBody>
          <a:bodyPr wrap="square" rtlCol="0">
            <a:spAutoFit/>
          </a:bodyPr>
          <a:lstStyle/>
          <a:p>
            <a:pPr algn="ctr">
              <a:lnSpc>
                <a:spcPct val="150000"/>
              </a:lnSpc>
            </a:pPr>
            <a:r>
              <a:rPr lang="en-US" sz="2100" b="1" dirty="0" err="1" smtClean="0"/>
              <a:t>Superheavy</a:t>
            </a:r>
            <a:r>
              <a:rPr lang="en-US" sz="2100" b="1" dirty="0" smtClean="0"/>
              <a:t> element optical </a:t>
            </a:r>
            <a:r>
              <a:rPr lang="en-US" sz="2100" b="1" dirty="0"/>
              <a:t>spectroscopy:</a:t>
            </a:r>
          </a:p>
          <a:p>
            <a:pPr marL="571500" indent="-571500">
              <a:lnSpc>
                <a:spcPct val="150000"/>
              </a:lnSpc>
              <a:buFont typeface="Arial" panose="020B0604020202020204" pitchFamily="34" charset="0"/>
              <a:buChar char="•"/>
            </a:pPr>
            <a:r>
              <a:rPr lang="en-US" b="1" dirty="0" err="1"/>
              <a:t>Superheavy</a:t>
            </a:r>
            <a:r>
              <a:rPr lang="en-US" b="1" dirty="0"/>
              <a:t> elements </a:t>
            </a:r>
            <a:r>
              <a:rPr lang="en-US" dirty="0"/>
              <a:t>are of interest for understanding radionuclides at limit of </a:t>
            </a:r>
            <a:r>
              <a:rPr lang="en-US" dirty="0" smtClean="0"/>
              <a:t>existence</a:t>
            </a:r>
            <a:endParaRPr lang="en-US" b="1" dirty="0" smtClean="0"/>
          </a:p>
          <a:p>
            <a:pPr marL="571500" indent="-571500">
              <a:lnSpc>
                <a:spcPct val="150000"/>
              </a:lnSpc>
              <a:buFont typeface="Arial" panose="020B0604020202020204" pitchFamily="34" charset="0"/>
              <a:buChar char="•"/>
            </a:pPr>
            <a:endParaRPr lang="en-US" b="1" dirty="0"/>
          </a:p>
          <a:p>
            <a:pPr marL="571500" indent="-571500">
              <a:lnSpc>
                <a:spcPct val="150000"/>
              </a:lnSpc>
              <a:buFont typeface="Arial" panose="020B0604020202020204" pitchFamily="34" charset="0"/>
              <a:buChar char="•"/>
            </a:pPr>
            <a:r>
              <a:rPr lang="en-US" b="1" dirty="0" smtClean="0"/>
              <a:t>Optical spectroscopy</a:t>
            </a:r>
            <a:r>
              <a:rPr lang="en-US" dirty="0" smtClean="0"/>
              <a:t>:</a:t>
            </a:r>
          </a:p>
          <a:p>
            <a:pPr marL="1028700" lvl="1" indent="-571500">
              <a:lnSpc>
                <a:spcPct val="150000"/>
              </a:lnSpc>
              <a:buFont typeface="Arial" panose="020B0604020202020204" pitchFamily="34" charset="0"/>
              <a:buChar char="•"/>
            </a:pPr>
            <a:r>
              <a:rPr lang="en-US" dirty="0" smtClean="0"/>
              <a:t>electronic structure characterization</a:t>
            </a:r>
          </a:p>
          <a:p>
            <a:pPr marL="1028700" lvl="1" indent="-571500">
              <a:lnSpc>
                <a:spcPct val="150000"/>
              </a:lnSpc>
              <a:buFont typeface="Arial" panose="020B0604020202020204" pitchFamily="34" charset="0"/>
              <a:buChar char="•"/>
            </a:pPr>
            <a:r>
              <a:rPr lang="en-US" dirty="0"/>
              <a:t>element fingerprinting (e.g. observational astronomy</a:t>
            </a:r>
            <a:r>
              <a:rPr lang="en-US" dirty="0" smtClean="0"/>
              <a:t>)</a:t>
            </a:r>
          </a:p>
          <a:p>
            <a:pPr marL="1028700" lvl="1" indent="-571500">
              <a:lnSpc>
                <a:spcPct val="150000"/>
              </a:lnSpc>
              <a:buFont typeface="Arial" panose="020B0604020202020204" pitchFamily="34" charset="0"/>
              <a:buChar char="•"/>
            </a:pPr>
            <a:r>
              <a:rPr lang="en-US" dirty="0"/>
              <a:t>n</a:t>
            </a:r>
            <a:r>
              <a:rPr lang="en-US" dirty="0" smtClean="0"/>
              <a:t>uclear properties through </a:t>
            </a:r>
            <a:r>
              <a:rPr lang="en-US" b="1" dirty="0" smtClean="0"/>
              <a:t>hyperfine spectroscopy</a:t>
            </a:r>
          </a:p>
        </p:txBody>
      </p:sp>
      <p:sp>
        <p:nvSpPr>
          <p:cNvPr id="8" name="Rectangle 7"/>
          <p:cNvSpPr/>
          <p:nvPr/>
        </p:nvSpPr>
        <p:spPr>
          <a:xfrm>
            <a:off x="0" y="6396335"/>
            <a:ext cx="6273800" cy="461665"/>
          </a:xfrm>
          <a:prstGeom prst="rect">
            <a:avLst/>
          </a:prstGeom>
        </p:spPr>
        <p:txBody>
          <a:bodyPr wrap="square">
            <a:spAutoFit/>
          </a:bodyPr>
          <a:lstStyle/>
          <a:p>
            <a:r>
              <a:rPr lang="en-US" sz="800" dirty="0">
                <a:solidFill>
                  <a:schemeClr val="bg1">
                    <a:lumMod val="75000"/>
                  </a:schemeClr>
                </a:solidFill>
              </a:rPr>
              <a:t>Laatiaoui and </a:t>
            </a:r>
            <a:r>
              <a:rPr lang="en-US" sz="800" dirty="0" err="1">
                <a:solidFill>
                  <a:schemeClr val="bg1">
                    <a:lumMod val="75000"/>
                  </a:schemeClr>
                </a:solidFill>
              </a:rPr>
              <a:t>Lauth</a:t>
            </a:r>
            <a:r>
              <a:rPr lang="en-US" sz="800" dirty="0">
                <a:solidFill>
                  <a:schemeClr val="bg1">
                    <a:lumMod val="75000"/>
                  </a:schemeClr>
                </a:solidFill>
              </a:rPr>
              <a:t>, Atom-at-a-time laser resonance ionization spectroscopy of nobelium, Nature 538, 495 (2016).</a:t>
            </a:r>
          </a:p>
          <a:p>
            <a:r>
              <a:rPr lang="en-US" sz="800" dirty="0" err="1">
                <a:solidFill>
                  <a:schemeClr val="bg1">
                    <a:lumMod val="75000"/>
                  </a:schemeClr>
                </a:solidFill>
              </a:rPr>
              <a:t>Lantis</a:t>
            </a:r>
            <a:r>
              <a:rPr lang="en-US" sz="800" dirty="0">
                <a:solidFill>
                  <a:schemeClr val="bg1">
                    <a:lumMod val="75000"/>
                  </a:schemeClr>
                </a:solidFill>
              </a:rPr>
              <a:t> and </a:t>
            </a:r>
            <a:r>
              <a:rPr lang="en-US" sz="800" dirty="0" err="1">
                <a:solidFill>
                  <a:schemeClr val="bg1">
                    <a:lumMod val="75000"/>
                  </a:schemeClr>
                </a:solidFill>
              </a:rPr>
              <a:t>Claessens</a:t>
            </a:r>
            <a:r>
              <a:rPr lang="en-US" sz="800" dirty="0">
                <a:solidFill>
                  <a:schemeClr val="bg1">
                    <a:lumMod val="75000"/>
                  </a:schemeClr>
                </a:solidFill>
              </a:rPr>
              <a:t>, In-gas-jet laser spectroscopy of254No with </a:t>
            </a:r>
            <a:r>
              <a:rPr lang="en-US" sz="800" dirty="0" err="1">
                <a:solidFill>
                  <a:schemeClr val="bg1">
                    <a:lumMod val="75000"/>
                  </a:schemeClr>
                </a:solidFill>
              </a:rPr>
              <a:t>jetris</a:t>
            </a:r>
            <a:r>
              <a:rPr lang="en-US" sz="800" dirty="0">
                <a:solidFill>
                  <a:schemeClr val="bg1">
                    <a:lumMod val="75000"/>
                  </a:schemeClr>
                </a:solidFill>
              </a:rPr>
              <a:t>, Phys. Rev. Res. 6, 023318 (2024).</a:t>
            </a:r>
          </a:p>
          <a:p>
            <a:r>
              <a:rPr lang="en-US" sz="800" dirty="0">
                <a:solidFill>
                  <a:schemeClr val="bg1">
                    <a:lumMod val="75000"/>
                  </a:schemeClr>
                </a:solidFill>
              </a:rPr>
              <a:t>Laatiaoui and </a:t>
            </a:r>
            <a:r>
              <a:rPr lang="en-US" sz="800" dirty="0" err="1">
                <a:solidFill>
                  <a:schemeClr val="bg1">
                    <a:lumMod val="75000"/>
                  </a:schemeClr>
                </a:solidFill>
              </a:rPr>
              <a:t>Buchachenko</a:t>
            </a:r>
            <a:r>
              <a:rPr lang="en-US" sz="800" dirty="0">
                <a:solidFill>
                  <a:schemeClr val="bg1">
                    <a:lumMod val="75000"/>
                  </a:schemeClr>
                </a:solidFill>
              </a:rPr>
              <a:t>, Laser resonance chromatography of </a:t>
            </a:r>
            <a:r>
              <a:rPr lang="en-US" sz="800" dirty="0" err="1">
                <a:solidFill>
                  <a:schemeClr val="bg1">
                    <a:lumMod val="75000"/>
                  </a:schemeClr>
                </a:solidFill>
              </a:rPr>
              <a:t>superheavy</a:t>
            </a:r>
            <a:r>
              <a:rPr lang="en-US" sz="800" dirty="0">
                <a:solidFill>
                  <a:schemeClr val="bg1">
                    <a:lumMod val="75000"/>
                  </a:schemeClr>
                </a:solidFill>
              </a:rPr>
              <a:t> elements, Physical Review Letters 125</a:t>
            </a:r>
          </a:p>
        </p:txBody>
      </p:sp>
      <p:sp>
        <p:nvSpPr>
          <p:cNvPr id="10" name="TextBox 9">
            <a:extLst>
              <a:ext uri="{FF2B5EF4-FFF2-40B4-BE49-F238E27FC236}">
                <a16:creationId xmlns:a16="http://schemas.microsoft.com/office/drawing/2014/main" id="{1386E513-9535-4DB1-8D8B-89769B1B178C}"/>
              </a:ext>
            </a:extLst>
          </p:cNvPr>
          <p:cNvSpPr txBox="1"/>
          <p:nvPr/>
        </p:nvSpPr>
        <p:spPr>
          <a:xfrm>
            <a:off x="11832606" y="6488668"/>
            <a:ext cx="359394" cy="369332"/>
          </a:xfrm>
          <a:prstGeom prst="rect">
            <a:avLst/>
          </a:prstGeom>
          <a:noFill/>
        </p:spPr>
        <p:txBody>
          <a:bodyPr wrap="square" rtlCol="0">
            <a:spAutoFit/>
          </a:bodyPr>
          <a:lstStyle/>
          <a:p>
            <a:r>
              <a:rPr lang="en-GB" dirty="0">
                <a:solidFill>
                  <a:schemeClr val="bg1">
                    <a:lumMod val="50000"/>
                  </a:schemeClr>
                </a:solidFill>
              </a:rPr>
              <a:t>1.</a:t>
            </a:r>
          </a:p>
        </p:txBody>
      </p:sp>
    </p:spTree>
    <p:extLst>
      <p:ext uri="{BB962C8B-B14F-4D97-AF65-F5344CB8AC3E}">
        <p14:creationId xmlns:p14="http://schemas.microsoft.com/office/powerpoint/2010/main" val="2685950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10522833" y="165034"/>
            <a:ext cx="1611322" cy="365760"/>
          </a:xfrm>
          <a:prstGeom prst="rect">
            <a:avLst/>
          </a:prstGeom>
        </p:spPr>
      </p:pic>
      <p:cxnSp>
        <p:nvCxnSpPr>
          <p:cNvPr id="7" name="Connecteur droit 6"/>
          <p:cNvCxnSpPr/>
          <p:nvPr/>
        </p:nvCxnSpPr>
        <p:spPr>
          <a:xfrm>
            <a:off x="53396" y="700818"/>
            <a:ext cx="12080759" cy="0"/>
          </a:xfrm>
          <a:prstGeom prst="line">
            <a:avLst/>
          </a:prstGeom>
          <a:ln w="25400">
            <a:solidFill>
              <a:srgbClr val="261F4D"/>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3396" y="70915"/>
            <a:ext cx="7718075" cy="553998"/>
          </a:xfrm>
          <a:prstGeom prst="rect">
            <a:avLst/>
          </a:prstGeom>
          <a:noFill/>
        </p:spPr>
        <p:txBody>
          <a:bodyPr wrap="none" rtlCol="0">
            <a:spAutoFit/>
          </a:bodyPr>
          <a:lstStyle/>
          <a:p>
            <a:r>
              <a:rPr lang="en-US" sz="3000" b="1" dirty="0"/>
              <a:t>Background and motivation – </a:t>
            </a:r>
            <a:r>
              <a:rPr lang="en-US" sz="3000" b="1" dirty="0">
                <a:solidFill>
                  <a:schemeClr val="accent2">
                    <a:lumMod val="75000"/>
                  </a:schemeClr>
                </a:solidFill>
              </a:rPr>
              <a:t>LRC experiment</a:t>
            </a:r>
          </a:p>
        </p:txBody>
      </p:sp>
      <p:sp>
        <p:nvSpPr>
          <p:cNvPr id="14" name="ZoneTexte 62">
            <a:extLst>
              <a:ext uri="{FF2B5EF4-FFF2-40B4-BE49-F238E27FC236}">
                <a16:creationId xmlns:a16="http://schemas.microsoft.com/office/drawing/2014/main" id="{5F853944-DE20-43EB-9E2C-5D54C967BB31}"/>
              </a:ext>
            </a:extLst>
          </p:cNvPr>
          <p:cNvSpPr txBox="1"/>
          <p:nvPr/>
        </p:nvSpPr>
        <p:spPr>
          <a:xfrm>
            <a:off x="65658" y="908612"/>
            <a:ext cx="6142483" cy="3901068"/>
          </a:xfrm>
          <a:prstGeom prst="rect">
            <a:avLst/>
          </a:prstGeom>
          <a:noFill/>
        </p:spPr>
        <p:txBody>
          <a:bodyPr wrap="square" rtlCol="0">
            <a:spAutoFit/>
          </a:bodyPr>
          <a:lstStyle/>
          <a:p>
            <a:pPr algn="ctr">
              <a:lnSpc>
                <a:spcPct val="150000"/>
              </a:lnSpc>
            </a:pPr>
            <a:r>
              <a:rPr lang="en-US" sz="2100" b="1" dirty="0" err="1" smtClean="0"/>
              <a:t>Superheavy</a:t>
            </a:r>
            <a:r>
              <a:rPr lang="en-US" sz="2100" b="1" dirty="0" smtClean="0"/>
              <a:t> element optical </a:t>
            </a:r>
            <a:r>
              <a:rPr lang="en-US" sz="2100" b="1" dirty="0"/>
              <a:t>spectroscopy:</a:t>
            </a:r>
          </a:p>
          <a:p>
            <a:pPr marL="571500" indent="-571500">
              <a:lnSpc>
                <a:spcPct val="150000"/>
              </a:lnSpc>
              <a:buFont typeface="Arial" panose="020B0604020202020204" pitchFamily="34" charset="0"/>
              <a:buChar char="•"/>
            </a:pPr>
            <a:r>
              <a:rPr lang="en-US" b="1" dirty="0" err="1"/>
              <a:t>Superheavy</a:t>
            </a:r>
            <a:r>
              <a:rPr lang="en-US" b="1" dirty="0"/>
              <a:t> elements </a:t>
            </a:r>
            <a:r>
              <a:rPr lang="en-US" dirty="0"/>
              <a:t>are of interest for understanding radionuclides at limit of </a:t>
            </a:r>
            <a:r>
              <a:rPr lang="en-US" dirty="0" smtClean="0"/>
              <a:t>existence</a:t>
            </a:r>
            <a:endParaRPr lang="en-US" b="1" dirty="0" smtClean="0"/>
          </a:p>
          <a:p>
            <a:pPr marL="571500" indent="-571500">
              <a:lnSpc>
                <a:spcPct val="150000"/>
              </a:lnSpc>
              <a:buFont typeface="Arial" panose="020B0604020202020204" pitchFamily="34" charset="0"/>
              <a:buChar char="•"/>
            </a:pPr>
            <a:endParaRPr lang="en-US" b="1" dirty="0"/>
          </a:p>
          <a:p>
            <a:pPr marL="571500" indent="-571500">
              <a:lnSpc>
                <a:spcPct val="150000"/>
              </a:lnSpc>
              <a:buFont typeface="Arial" panose="020B0604020202020204" pitchFamily="34" charset="0"/>
              <a:buChar char="•"/>
            </a:pPr>
            <a:r>
              <a:rPr lang="en-US" b="1" dirty="0" smtClean="0"/>
              <a:t>Optical spectroscopy</a:t>
            </a:r>
            <a:r>
              <a:rPr lang="en-US" dirty="0" smtClean="0"/>
              <a:t>:</a:t>
            </a:r>
          </a:p>
          <a:p>
            <a:pPr marL="1028700" lvl="1" indent="-571500">
              <a:lnSpc>
                <a:spcPct val="150000"/>
              </a:lnSpc>
              <a:buFont typeface="Arial" panose="020B0604020202020204" pitchFamily="34" charset="0"/>
              <a:buChar char="•"/>
            </a:pPr>
            <a:r>
              <a:rPr lang="en-US" dirty="0" smtClean="0"/>
              <a:t>electronic structure characterization</a:t>
            </a:r>
          </a:p>
          <a:p>
            <a:pPr marL="1028700" lvl="1" indent="-571500">
              <a:lnSpc>
                <a:spcPct val="150000"/>
              </a:lnSpc>
              <a:buFont typeface="Arial" panose="020B0604020202020204" pitchFamily="34" charset="0"/>
              <a:buChar char="•"/>
            </a:pPr>
            <a:r>
              <a:rPr lang="en-US" dirty="0"/>
              <a:t>element fingerprinting (e.g. observational astronomy</a:t>
            </a:r>
            <a:r>
              <a:rPr lang="en-US" dirty="0" smtClean="0"/>
              <a:t>)</a:t>
            </a:r>
          </a:p>
          <a:p>
            <a:pPr marL="1028700" lvl="1" indent="-571500">
              <a:lnSpc>
                <a:spcPct val="150000"/>
              </a:lnSpc>
              <a:buFont typeface="Arial" panose="020B0604020202020204" pitchFamily="34" charset="0"/>
              <a:buChar char="•"/>
            </a:pPr>
            <a:r>
              <a:rPr lang="en-US" dirty="0"/>
              <a:t>n</a:t>
            </a:r>
            <a:r>
              <a:rPr lang="en-US" dirty="0" smtClean="0"/>
              <a:t>uclear properties through </a:t>
            </a:r>
            <a:r>
              <a:rPr lang="en-US" b="1" dirty="0" smtClean="0"/>
              <a:t>hyperfine spectroscopy</a:t>
            </a:r>
          </a:p>
        </p:txBody>
      </p:sp>
      <p:sp>
        <p:nvSpPr>
          <p:cNvPr id="8" name="Rectangle 7"/>
          <p:cNvSpPr/>
          <p:nvPr/>
        </p:nvSpPr>
        <p:spPr>
          <a:xfrm>
            <a:off x="0" y="6396335"/>
            <a:ext cx="6273800" cy="461665"/>
          </a:xfrm>
          <a:prstGeom prst="rect">
            <a:avLst/>
          </a:prstGeom>
        </p:spPr>
        <p:txBody>
          <a:bodyPr wrap="square">
            <a:spAutoFit/>
          </a:bodyPr>
          <a:lstStyle/>
          <a:p>
            <a:r>
              <a:rPr lang="en-US" sz="800" dirty="0">
                <a:solidFill>
                  <a:schemeClr val="bg1">
                    <a:lumMod val="75000"/>
                  </a:schemeClr>
                </a:solidFill>
              </a:rPr>
              <a:t>Laatiaoui and </a:t>
            </a:r>
            <a:r>
              <a:rPr lang="en-US" sz="800" dirty="0" err="1">
                <a:solidFill>
                  <a:schemeClr val="bg1">
                    <a:lumMod val="75000"/>
                  </a:schemeClr>
                </a:solidFill>
              </a:rPr>
              <a:t>Lauth</a:t>
            </a:r>
            <a:r>
              <a:rPr lang="en-US" sz="800" dirty="0">
                <a:solidFill>
                  <a:schemeClr val="bg1">
                    <a:lumMod val="75000"/>
                  </a:schemeClr>
                </a:solidFill>
              </a:rPr>
              <a:t>, Atom-at-a-time laser resonance ionization spectroscopy of nobelium, Nature 538, 495 (2016).</a:t>
            </a:r>
          </a:p>
          <a:p>
            <a:r>
              <a:rPr lang="en-US" sz="800" dirty="0" err="1">
                <a:solidFill>
                  <a:schemeClr val="bg1">
                    <a:lumMod val="75000"/>
                  </a:schemeClr>
                </a:solidFill>
              </a:rPr>
              <a:t>Lantis</a:t>
            </a:r>
            <a:r>
              <a:rPr lang="en-US" sz="800" dirty="0">
                <a:solidFill>
                  <a:schemeClr val="bg1">
                    <a:lumMod val="75000"/>
                  </a:schemeClr>
                </a:solidFill>
              </a:rPr>
              <a:t> and </a:t>
            </a:r>
            <a:r>
              <a:rPr lang="en-US" sz="800" dirty="0" err="1">
                <a:solidFill>
                  <a:schemeClr val="bg1">
                    <a:lumMod val="75000"/>
                  </a:schemeClr>
                </a:solidFill>
              </a:rPr>
              <a:t>Claessens</a:t>
            </a:r>
            <a:r>
              <a:rPr lang="en-US" sz="800" dirty="0">
                <a:solidFill>
                  <a:schemeClr val="bg1">
                    <a:lumMod val="75000"/>
                  </a:schemeClr>
                </a:solidFill>
              </a:rPr>
              <a:t>, In-gas-jet laser spectroscopy of254No with </a:t>
            </a:r>
            <a:r>
              <a:rPr lang="en-US" sz="800" dirty="0" err="1">
                <a:solidFill>
                  <a:schemeClr val="bg1">
                    <a:lumMod val="75000"/>
                  </a:schemeClr>
                </a:solidFill>
              </a:rPr>
              <a:t>jetris</a:t>
            </a:r>
            <a:r>
              <a:rPr lang="en-US" sz="800" dirty="0">
                <a:solidFill>
                  <a:schemeClr val="bg1">
                    <a:lumMod val="75000"/>
                  </a:schemeClr>
                </a:solidFill>
              </a:rPr>
              <a:t>, Phys. Rev. Res. 6, 023318 (2024).</a:t>
            </a:r>
          </a:p>
          <a:p>
            <a:r>
              <a:rPr lang="en-US" sz="800" dirty="0">
                <a:solidFill>
                  <a:schemeClr val="bg1">
                    <a:lumMod val="75000"/>
                  </a:schemeClr>
                </a:solidFill>
              </a:rPr>
              <a:t>Laatiaoui and </a:t>
            </a:r>
            <a:r>
              <a:rPr lang="en-US" sz="800" dirty="0" err="1">
                <a:solidFill>
                  <a:schemeClr val="bg1">
                    <a:lumMod val="75000"/>
                  </a:schemeClr>
                </a:solidFill>
              </a:rPr>
              <a:t>Buchachenko</a:t>
            </a:r>
            <a:r>
              <a:rPr lang="en-US" sz="800" dirty="0">
                <a:solidFill>
                  <a:schemeClr val="bg1">
                    <a:lumMod val="75000"/>
                  </a:schemeClr>
                </a:solidFill>
              </a:rPr>
              <a:t>, Laser resonance chromatography of </a:t>
            </a:r>
            <a:r>
              <a:rPr lang="en-US" sz="800" dirty="0" err="1">
                <a:solidFill>
                  <a:schemeClr val="bg1">
                    <a:lumMod val="75000"/>
                  </a:schemeClr>
                </a:solidFill>
              </a:rPr>
              <a:t>superheavy</a:t>
            </a:r>
            <a:r>
              <a:rPr lang="en-US" sz="800" dirty="0">
                <a:solidFill>
                  <a:schemeClr val="bg1">
                    <a:lumMod val="75000"/>
                  </a:schemeClr>
                </a:solidFill>
              </a:rPr>
              <a:t> elements, Physical Review Letters 125</a:t>
            </a:r>
          </a:p>
        </p:txBody>
      </p:sp>
      <p:sp>
        <p:nvSpPr>
          <p:cNvPr id="10" name="TextBox 9">
            <a:extLst>
              <a:ext uri="{FF2B5EF4-FFF2-40B4-BE49-F238E27FC236}">
                <a16:creationId xmlns:a16="http://schemas.microsoft.com/office/drawing/2014/main" id="{1386E513-9535-4DB1-8D8B-89769B1B178C}"/>
              </a:ext>
            </a:extLst>
          </p:cNvPr>
          <p:cNvSpPr txBox="1"/>
          <p:nvPr/>
        </p:nvSpPr>
        <p:spPr>
          <a:xfrm>
            <a:off x="11832606" y="6488668"/>
            <a:ext cx="359394" cy="369332"/>
          </a:xfrm>
          <a:prstGeom prst="rect">
            <a:avLst/>
          </a:prstGeom>
          <a:noFill/>
        </p:spPr>
        <p:txBody>
          <a:bodyPr wrap="square" rtlCol="0">
            <a:spAutoFit/>
          </a:bodyPr>
          <a:lstStyle/>
          <a:p>
            <a:r>
              <a:rPr lang="en-GB" dirty="0">
                <a:solidFill>
                  <a:schemeClr val="bg1">
                    <a:lumMod val="50000"/>
                  </a:schemeClr>
                </a:solidFill>
              </a:rPr>
              <a:t>1.</a:t>
            </a:r>
          </a:p>
        </p:txBody>
      </p:sp>
      <p:sp>
        <p:nvSpPr>
          <p:cNvPr id="12" name="ZoneTexte 62">
            <a:extLst>
              <a:ext uri="{FF2B5EF4-FFF2-40B4-BE49-F238E27FC236}">
                <a16:creationId xmlns:a16="http://schemas.microsoft.com/office/drawing/2014/main" id="{FA2ABBD6-86FF-4D9E-B342-BC7568DCEFF6}"/>
              </a:ext>
            </a:extLst>
          </p:cNvPr>
          <p:cNvSpPr txBox="1"/>
          <p:nvPr/>
        </p:nvSpPr>
        <p:spPr>
          <a:xfrm>
            <a:off x="6693214" y="905502"/>
            <a:ext cx="5440942" cy="1823576"/>
          </a:xfrm>
          <a:prstGeom prst="rect">
            <a:avLst/>
          </a:prstGeom>
          <a:noFill/>
        </p:spPr>
        <p:txBody>
          <a:bodyPr wrap="square" rtlCol="0">
            <a:spAutoFit/>
          </a:bodyPr>
          <a:lstStyle/>
          <a:p>
            <a:pPr algn="ctr">
              <a:lnSpc>
                <a:spcPct val="150000"/>
              </a:lnSpc>
            </a:pPr>
            <a:r>
              <a:rPr lang="en-US" sz="2100" b="1" dirty="0"/>
              <a:t>Current </a:t>
            </a:r>
            <a:r>
              <a:rPr lang="en-US" sz="2100" b="1" dirty="0" smtClean="0"/>
              <a:t>status &amp; limitations</a:t>
            </a:r>
            <a:r>
              <a:rPr lang="en-US" sz="2100" b="1" dirty="0"/>
              <a:t>:</a:t>
            </a:r>
          </a:p>
          <a:p>
            <a:pPr marL="457200" indent="-457200">
              <a:lnSpc>
                <a:spcPct val="150000"/>
              </a:lnSpc>
              <a:buFont typeface="Arial" panose="020B0604020202020204" pitchFamily="34" charset="0"/>
              <a:buChar char="•"/>
            </a:pPr>
            <a:r>
              <a:rPr lang="en-US" dirty="0"/>
              <a:t>Optical spectroscopy up to </a:t>
            </a:r>
            <a:r>
              <a:rPr lang="en-US" b="1" dirty="0"/>
              <a:t>No (Z=102) </a:t>
            </a:r>
            <a:r>
              <a:rPr lang="en-US" dirty="0"/>
              <a:t>with </a:t>
            </a:r>
            <a:r>
              <a:rPr lang="en-US" b="1" dirty="0"/>
              <a:t>resonance ionization </a:t>
            </a:r>
            <a:r>
              <a:rPr lang="en-US" b="1" dirty="0" smtClean="0"/>
              <a:t>spectroscopy</a:t>
            </a:r>
          </a:p>
          <a:p>
            <a:pPr marL="457200" indent="-457200">
              <a:lnSpc>
                <a:spcPct val="150000"/>
              </a:lnSpc>
              <a:buFont typeface="Arial" panose="020B0604020202020204" pitchFamily="34" charset="0"/>
              <a:buChar char="•"/>
            </a:pPr>
            <a:endParaRPr lang="en-US" b="1" dirty="0"/>
          </a:p>
        </p:txBody>
      </p:sp>
    </p:spTree>
    <p:extLst>
      <p:ext uri="{BB962C8B-B14F-4D97-AF65-F5344CB8AC3E}">
        <p14:creationId xmlns:p14="http://schemas.microsoft.com/office/powerpoint/2010/main" val="202144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10522833" y="165034"/>
            <a:ext cx="1611322" cy="365760"/>
          </a:xfrm>
          <a:prstGeom prst="rect">
            <a:avLst/>
          </a:prstGeom>
        </p:spPr>
      </p:pic>
      <p:cxnSp>
        <p:nvCxnSpPr>
          <p:cNvPr id="7" name="Connecteur droit 6"/>
          <p:cNvCxnSpPr/>
          <p:nvPr/>
        </p:nvCxnSpPr>
        <p:spPr>
          <a:xfrm>
            <a:off x="53396" y="700818"/>
            <a:ext cx="12080759" cy="0"/>
          </a:xfrm>
          <a:prstGeom prst="line">
            <a:avLst/>
          </a:prstGeom>
          <a:ln w="25400">
            <a:solidFill>
              <a:srgbClr val="261F4D"/>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3396" y="70915"/>
            <a:ext cx="7718075" cy="553998"/>
          </a:xfrm>
          <a:prstGeom prst="rect">
            <a:avLst/>
          </a:prstGeom>
          <a:noFill/>
        </p:spPr>
        <p:txBody>
          <a:bodyPr wrap="none" rtlCol="0">
            <a:spAutoFit/>
          </a:bodyPr>
          <a:lstStyle/>
          <a:p>
            <a:r>
              <a:rPr lang="en-US" sz="3000" b="1" dirty="0"/>
              <a:t>Background and motivation – </a:t>
            </a:r>
            <a:r>
              <a:rPr lang="en-US" sz="3000" b="1" dirty="0">
                <a:solidFill>
                  <a:schemeClr val="accent2">
                    <a:lumMod val="75000"/>
                  </a:schemeClr>
                </a:solidFill>
              </a:rPr>
              <a:t>LRC experiment</a:t>
            </a:r>
          </a:p>
        </p:txBody>
      </p:sp>
      <p:sp>
        <p:nvSpPr>
          <p:cNvPr id="14" name="ZoneTexte 62">
            <a:extLst>
              <a:ext uri="{FF2B5EF4-FFF2-40B4-BE49-F238E27FC236}">
                <a16:creationId xmlns:a16="http://schemas.microsoft.com/office/drawing/2014/main" id="{5F853944-DE20-43EB-9E2C-5D54C967BB31}"/>
              </a:ext>
            </a:extLst>
          </p:cNvPr>
          <p:cNvSpPr txBox="1"/>
          <p:nvPr/>
        </p:nvSpPr>
        <p:spPr>
          <a:xfrm>
            <a:off x="65658" y="908612"/>
            <a:ext cx="6142483" cy="3901068"/>
          </a:xfrm>
          <a:prstGeom prst="rect">
            <a:avLst/>
          </a:prstGeom>
          <a:noFill/>
        </p:spPr>
        <p:txBody>
          <a:bodyPr wrap="square" rtlCol="0">
            <a:spAutoFit/>
          </a:bodyPr>
          <a:lstStyle/>
          <a:p>
            <a:pPr algn="ctr">
              <a:lnSpc>
                <a:spcPct val="150000"/>
              </a:lnSpc>
            </a:pPr>
            <a:r>
              <a:rPr lang="en-US" sz="2100" b="1" dirty="0" err="1" smtClean="0"/>
              <a:t>Superheavy</a:t>
            </a:r>
            <a:r>
              <a:rPr lang="en-US" sz="2100" b="1" dirty="0" smtClean="0"/>
              <a:t> element optical </a:t>
            </a:r>
            <a:r>
              <a:rPr lang="en-US" sz="2100" b="1" dirty="0"/>
              <a:t>spectroscopy:</a:t>
            </a:r>
          </a:p>
          <a:p>
            <a:pPr marL="571500" indent="-571500">
              <a:lnSpc>
                <a:spcPct val="150000"/>
              </a:lnSpc>
              <a:buFont typeface="Arial" panose="020B0604020202020204" pitchFamily="34" charset="0"/>
              <a:buChar char="•"/>
            </a:pPr>
            <a:r>
              <a:rPr lang="en-US" b="1" dirty="0" err="1"/>
              <a:t>Superheavy</a:t>
            </a:r>
            <a:r>
              <a:rPr lang="en-US" b="1" dirty="0"/>
              <a:t> elements </a:t>
            </a:r>
            <a:r>
              <a:rPr lang="en-US" dirty="0"/>
              <a:t>are of interest for understanding radionuclides at limit of </a:t>
            </a:r>
            <a:r>
              <a:rPr lang="en-US" dirty="0" smtClean="0"/>
              <a:t>existence</a:t>
            </a:r>
            <a:endParaRPr lang="en-US" b="1" dirty="0" smtClean="0"/>
          </a:p>
          <a:p>
            <a:pPr marL="571500" indent="-571500">
              <a:lnSpc>
                <a:spcPct val="150000"/>
              </a:lnSpc>
              <a:buFont typeface="Arial" panose="020B0604020202020204" pitchFamily="34" charset="0"/>
              <a:buChar char="•"/>
            </a:pPr>
            <a:endParaRPr lang="en-US" b="1" dirty="0"/>
          </a:p>
          <a:p>
            <a:pPr marL="571500" indent="-571500">
              <a:lnSpc>
                <a:spcPct val="150000"/>
              </a:lnSpc>
              <a:buFont typeface="Arial" panose="020B0604020202020204" pitchFamily="34" charset="0"/>
              <a:buChar char="•"/>
            </a:pPr>
            <a:r>
              <a:rPr lang="en-US" b="1" dirty="0" smtClean="0"/>
              <a:t>Optical spectroscopy</a:t>
            </a:r>
            <a:r>
              <a:rPr lang="en-US" dirty="0" smtClean="0"/>
              <a:t>:</a:t>
            </a:r>
          </a:p>
          <a:p>
            <a:pPr marL="1028700" lvl="1" indent="-571500">
              <a:lnSpc>
                <a:spcPct val="150000"/>
              </a:lnSpc>
              <a:buFont typeface="Arial" panose="020B0604020202020204" pitchFamily="34" charset="0"/>
              <a:buChar char="•"/>
            </a:pPr>
            <a:r>
              <a:rPr lang="en-US" dirty="0" smtClean="0"/>
              <a:t>electronic structure characterization</a:t>
            </a:r>
          </a:p>
          <a:p>
            <a:pPr marL="1028700" lvl="1" indent="-571500">
              <a:lnSpc>
                <a:spcPct val="150000"/>
              </a:lnSpc>
              <a:buFont typeface="Arial" panose="020B0604020202020204" pitchFamily="34" charset="0"/>
              <a:buChar char="•"/>
            </a:pPr>
            <a:r>
              <a:rPr lang="en-US" dirty="0"/>
              <a:t>element fingerprinting (e.g. observational astronomy</a:t>
            </a:r>
            <a:r>
              <a:rPr lang="en-US" dirty="0" smtClean="0"/>
              <a:t>)</a:t>
            </a:r>
          </a:p>
          <a:p>
            <a:pPr marL="1028700" lvl="1" indent="-571500">
              <a:lnSpc>
                <a:spcPct val="150000"/>
              </a:lnSpc>
              <a:buFont typeface="Arial" panose="020B0604020202020204" pitchFamily="34" charset="0"/>
              <a:buChar char="•"/>
            </a:pPr>
            <a:r>
              <a:rPr lang="en-US" dirty="0"/>
              <a:t>n</a:t>
            </a:r>
            <a:r>
              <a:rPr lang="en-US" dirty="0" smtClean="0"/>
              <a:t>uclear properties through </a:t>
            </a:r>
            <a:r>
              <a:rPr lang="en-US" b="1" dirty="0" smtClean="0"/>
              <a:t>hyperfine spectroscopy</a:t>
            </a:r>
          </a:p>
        </p:txBody>
      </p:sp>
      <p:sp>
        <p:nvSpPr>
          <p:cNvPr id="8" name="Rectangle 7"/>
          <p:cNvSpPr/>
          <p:nvPr/>
        </p:nvSpPr>
        <p:spPr>
          <a:xfrm>
            <a:off x="0" y="6396335"/>
            <a:ext cx="6273800" cy="461665"/>
          </a:xfrm>
          <a:prstGeom prst="rect">
            <a:avLst/>
          </a:prstGeom>
        </p:spPr>
        <p:txBody>
          <a:bodyPr wrap="square">
            <a:spAutoFit/>
          </a:bodyPr>
          <a:lstStyle/>
          <a:p>
            <a:r>
              <a:rPr lang="en-US" sz="800" dirty="0">
                <a:solidFill>
                  <a:schemeClr val="bg1">
                    <a:lumMod val="75000"/>
                  </a:schemeClr>
                </a:solidFill>
              </a:rPr>
              <a:t>Laatiaoui and </a:t>
            </a:r>
            <a:r>
              <a:rPr lang="en-US" sz="800" dirty="0" err="1">
                <a:solidFill>
                  <a:schemeClr val="bg1">
                    <a:lumMod val="75000"/>
                  </a:schemeClr>
                </a:solidFill>
              </a:rPr>
              <a:t>Lauth</a:t>
            </a:r>
            <a:r>
              <a:rPr lang="en-US" sz="800" dirty="0">
                <a:solidFill>
                  <a:schemeClr val="bg1">
                    <a:lumMod val="75000"/>
                  </a:schemeClr>
                </a:solidFill>
              </a:rPr>
              <a:t>, Atom-at-a-time laser resonance ionization spectroscopy of nobelium, Nature 538, 495 (2016).</a:t>
            </a:r>
          </a:p>
          <a:p>
            <a:r>
              <a:rPr lang="en-US" sz="800" dirty="0" err="1">
                <a:solidFill>
                  <a:schemeClr val="bg1">
                    <a:lumMod val="75000"/>
                  </a:schemeClr>
                </a:solidFill>
              </a:rPr>
              <a:t>Lantis</a:t>
            </a:r>
            <a:r>
              <a:rPr lang="en-US" sz="800" dirty="0">
                <a:solidFill>
                  <a:schemeClr val="bg1">
                    <a:lumMod val="75000"/>
                  </a:schemeClr>
                </a:solidFill>
              </a:rPr>
              <a:t> and </a:t>
            </a:r>
            <a:r>
              <a:rPr lang="en-US" sz="800" dirty="0" err="1">
                <a:solidFill>
                  <a:schemeClr val="bg1">
                    <a:lumMod val="75000"/>
                  </a:schemeClr>
                </a:solidFill>
              </a:rPr>
              <a:t>Claessens</a:t>
            </a:r>
            <a:r>
              <a:rPr lang="en-US" sz="800" dirty="0">
                <a:solidFill>
                  <a:schemeClr val="bg1">
                    <a:lumMod val="75000"/>
                  </a:schemeClr>
                </a:solidFill>
              </a:rPr>
              <a:t>, In-gas-jet laser spectroscopy of254No with </a:t>
            </a:r>
            <a:r>
              <a:rPr lang="en-US" sz="800" dirty="0" err="1">
                <a:solidFill>
                  <a:schemeClr val="bg1">
                    <a:lumMod val="75000"/>
                  </a:schemeClr>
                </a:solidFill>
              </a:rPr>
              <a:t>jetris</a:t>
            </a:r>
            <a:r>
              <a:rPr lang="en-US" sz="800" dirty="0">
                <a:solidFill>
                  <a:schemeClr val="bg1">
                    <a:lumMod val="75000"/>
                  </a:schemeClr>
                </a:solidFill>
              </a:rPr>
              <a:t>, Phys. Rev. Res. 6, 023318 (2024).</a:t>
            </a:r>
          </a:p>
          <a:p>
            <a:r>
              <a:rPr lang="en-US" sz="800" dirty="0">
                <a:solidFill>
                  <a:schemeClr val="bg1">
                    <a:lumMod val="75000"/>
                  </a:schemeClr>
                </a:solidFill>
              </a:rPr>
              <a:t>Laatiaoui and </a:t>
            </a:r>
            <a:r>
              <a:rPr lang="en-US" sz="800" dirty="0" err="1">
                <a:solidFill>
                  <a:schemeClr val="bg1">
                    <a:lumMod val="75000"/>
                  </a:schemeClr>
                </a:solidFill>
              </a:rPr>
              <a:t>Buchachenko</a:t>
            </a:r>
            <a:r>
              <a:rPr lang="en-US" sz="800" dirty="0">
                <a:solidFill>
                  <a:schemeClr val="bg1">
                    <a:lumMod val="75000"/>
                  </a:schemeClr>
                </a:solidFill>
              </a:rPr>
              <a:t>, Laser resonance chromatography of </a:t>
            </a:r>
            <a:r>
              <a:rPr lang="en-US" sz="800" dirty="0" err="1">
                <a:solidFill>
                  <a:schemeClr val="bg1">
                    <a:lumMod val="75000"/>
                  </a:schemeClr>
                </a:solidFill>
              </a:rPr>
              <a:t>superheavy</a:t>
            </a:r>
            <a:r>
              <a:rPr lang="en-US" sz="800" dirty="0">
                <a:solidFill>
                  <a:schemeClr val="bg1">
                    <a:lumMod val="75000"/>
                  </a:schemeClr>
                </a:solidFill>
              </a:rPr>
              <a:t> elements, Physical Review Letters 125</a:t>
            </a:r>
          </a:p>
        </p:txBody>
      </p:sp>
      <p:sp>
        <p:nvSpPr>
          <p:cNvPr id="10" name="TextBox 9">
            <a:extLst>
              <a:ext uri="{FF2B5EF4-FFF2-40B4-BE49-F238E27FC236}">
                <a16:creationId xmlns:a16="http://schemas.microsoft.com/office/drawing/2014/main" id="{1386E513-9535-4DB1-8D8B-89769B1B178C}"/>
              </a:ext>
            </a:extLst>
          </p:cNvPr>
          <p:cNvSpPr txBox="1"/>
          <p:nvPr/>
        </p:nvSpPr>
        <p:spPr>
          <a:xfrm>
            <a:off x="11832606" y="6488668"/>
            <a:ext cx="359394" cy="369332"/>
          </a:xfrm>
          <a:prstGeom prst="rect">
            <a:avLst/>
          </a:prstGeom>
          <a:noFill/>
        </p:spPr>
        <p:txBody>
          <a:bodyPr wrap="square" rtlCol="0">
            <a:spAutoFit/>
          </a:bodyPr>
          <a:lstStyle/>
          <a:p>
            <a:r>
              <a:rPr lang="en-GB" dirty="0">
                <a:solidFill>
                  <a:schemeClr val="bg1">
                    <a:lumMod val="50000"/>
                  </a:schemeClr>
                </a:solidFill>
              </a:rPr>
              <a:t>1.</a:t>
            </a:r>
          </a:p>
        </p:txBody>
      </p:sp>
      <p:sp>
        <p:nvSpPr>
          <p:cNvPr id="12" name="ZoneTexte 62">
            <a:extLst>
              <a:ext uri="{FF2B5EF4-FFF2-40B4-BE49-F238E27FC236}">
                <a16:creationId xmlns:a16="http://schemas.microsoft.com/office/drawing/2014/main" id="{FA2ABBD6-86FF-4D9E-B342-BC7568DCEFF6}"/>
              </a:ext>
            </a:extLst>
          </p:cNvPr>
          <p:cNvSpPr txBox="1"/>
          <p:nvPr/>
        </p:nvSpPr>
        <p:spPr>
          <a:xfrm>
            <a:off x="6693214" y="905502"/>
            <a:ext cx="5440942" cy="3901068"/>
          </a:xfrm>
          <a:prstGeom prst="rect">
            <a:avLst/>
          </a:prstGeom>
          <a:noFill/>
        </p:spPr>
        <p:txBody>
          <a:bodyPr wrap="square" rtlCol="0">
            <a:spAutoFit/>
          </a:bodyPr>
          <a:lstStyle/>
          <a:p>
            <a:pPr algn="ctr">
              <a:lnSpc>
                <a:spcPct val="150000"/>
              </a:lnSpc>
            </a:pPr>
            <a:r>
              <a:rPr lang="en-US" sz="2100" b="1" dirty="0"/>
              <a:t>Current </a:t>
            </a:r>
            <a:r>
              <a:rPr lang="en-US" sz="2100" b="1" dirty="0" smtClean="0"/>
              <a:t>status &amp; limitations</a:t>
            </a:r>
            <a:r>
              <a:rPr lang="en-US" sz="2100" b="1" dirty="0"/>
              <a:t>:</a:t>
            </a:r>
          </a:p>
          <a:p>
            <a:pPr marL="457200" indent="-457200">
              <a:lnSpc>
                <a:spcPct val="150000"/>
              </a:lnSpc>
              <a:buFont typeface="Arial" panose="020B0604020202020204" pitchFamily="34" charset="0"/>
              <a:buChar char="•"/>
            </a:pPr>
            <a:r>
              <a:rPr lang="en-US" dirty="0"/>
              <a:t>Optical spectroscopy up to </a:t>
            </a:r>
            <a:r>
              <a:rPr lang="en-US" b="1" dirty="0"/>
              <a:t>No (Z=102) </a:t>
            </a:r>
            <a:r>
              <a:rPr lang="en-US" dirty="0"/>
              <a:t>with </a:t>
            </a:r>
            <a:r>
              <a:rPr lang="en-US" b="1" dirty="0"/>
              <a:t>resonance ionization </a:t>
            </a:r>
            <a:r>
              <a:rPr lang="en-US" b="1" dirty="0" smtClean="0"/>
              <a:t>spectroscopy</a:t>
            </a:r>
          </a:p>
          <a:p>
            <a:pPr marL="457200" indent="-457200">
              <a:lnSpc>
                <a:spcPct val="150000"/>
              </a:lnSpc>
              <a:buFont typeface="Arial" panose="020B0604020202020204" pitchFamily="34" charset="0"/>
              <a:buChar char="•"/>
            </a:pPr>
            <a:endParaRPr lang="en-US" b="1" dirty="0"/>
          </a:p>
          <a:p>
            <a:pPr marL="457200" indent="-457200">
              <a:lnSpc>
                <a:spcPct val="150000"/>
              </a:lnSpc>
              <a:buFont typeface="Arial" panose="020B0604020202020204" pitchFamily="34" charset="0"/>
              <a:buChar char="•"/>
            </a:pPr>
            <a:r>
              <a:rPr lang="en-US" b="1" dirty="0"/>
              <a:t>Challenges</a:t>
            </a:r>
            <a:r>
              <a:rPr lang="en-US" dirty="0"/>
              <a:t>: </a:t>
            </a:r>
            <a:endParaRPr lang="en-US" dirty="0" smtClean="0"/>
          </a:p>
          <a:p>
            <a:pPr marL="914400" lvl="1" indent="-457200">
              <a:lnSpc>
                <a:spcPct val="150000"/>
              </a:lnSpc>
              <a:buFont typeface="Arial" panose="020B0604020202020204" pitchFamily="34" charset="0"/>
              <a:buChar char="•"/>
            </a:pPr>
            <a:r>
              <a:rPr lang="en-US" dirty="0"/>
              <a:t>reduced production </a:t>
            </a:r>
            <a:r>
              <a:rPr lang="en-US" dirty="0" smtClean="0"/>
              <a:t>rates</a:t>
            </a:r>
          </a:p>
          <a:p>
            <a:pPr marL="914400" lvl="1" indent="-457200">
              <a:lnSpc>
                <a:spcPct val="150000"/>
              </a:lnSpc>
              <a:buFont typeface="Arial" panose="020B0604020202020204" pitchFamily="34" charset="0"/>
              <a:buChar char="•"/>
            </a:pPr>
            <a:r>
              <a:rPr lang="en-US" dirty="0" smtClean="0"/>
              <a:t>short half-lives</a:t>
            </a:r>
          </a:p>
          <a:p>
            <a:pPr marL="914400" lvl="1" indent="-457200">
              <a:lnSpc>
                <a:spcPct val="150000"/>
              </a:lnSpc>
              <a:buFont typeface="Arial" panose="020B0604020202020204" pitchFamily="34" charset="0"/>
              <a:buChar char="•"/>
            </a:pPr>
            <a:r>
              <a:rPr lang="en-US" dirty="0" smtClean="0"/>
              <a:t>Challenging for </a:t>
            </a:r>
            <a:r>
              <a:rPr lang="en-US" dirty="0"/>
              <a:t>fluorescence and for resonance ionization spectroscopy</a:t>
            </a:r>
          </a:p>
        </p:txBody>
      </p:sp>
    </p:spTree>
    <p:extLst>
      <p:ext uri="{BB962C8B-B14F-4D97-AF65-F5344CB8AC3E}">
        <p14:creationId xmlns:p14="http://schemas.microsoft.com/office/powerpoint/2010/main" val="2565732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10522833" y="165034"/>
            <a:ext cx="1611322" cy="365760"/>
          </a:xfrm>
          <a:prstGeom prst="rect">
            <a:avLst/>
          </a:prstGeom>
        </p:spPr>
      </p:pic>
      <p:cxnSp>
        <p:nvCxnSpPr>
          <p:cNvPr id="7" name="Connecteur droit 6"/>
          <p:cNvCxnSpPr/>
          <p:nvPr/>
        </p:nvCxnSpPr>
        <p:spPr>
          <a:xfrm>
            <a:off x="53396" y="700818"/>
            <a:ext cx="12080759" cy="0"/>
          </a:xfrm>
          <a:prstGeom prst="line">
            <a:avLst/>
          </a:prstGeom>
          <a:ln w="25400">
            <a:solidFill>
              <a:srgbClr val="261F4D"/>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3396" y="70915"/>
            <a:ext cx="7718075" cy="553998"/>
          </a:xfrm>
          <a:prstGeom prst="rect">
            <a:avLst/>
          </a:prstGeom>
          <a:noFill/>
        </p:spPr>
        <p:txBody>
          <a:bodyPr wrap="none" rtlCol="0">
            <a:spAutoFit/>
          </a:bodyPr>
          <a:lstStyle/>
          <a:p>
            <a:r>
              <a:rPr lang="en-US" sz="3000" b="1" dirty="0"/>
              <a:t>Background and motivation – </a:t>
            </a:r>
            <a:r>
              <a:rPr lang="en-US" sz="3000" b="1" dirty="0">
                <a:solidFill>
                  <a:schemeClr val="accent2">
                    <a:lumMod val="75000"/>
                  </a:schemeClr>
                </a:solidFill>
              </a:rPr>
              <a:t>LRC experiment</a:t>
            </a:r>
          </a:p>
        </p:txBody>
      </p:sp>
      <p:sp>
        <p:nvSpPr>
          <p:cNvPr id="14" name="ZoneTexte 62">
            <a:extLst>
              <a:ext uri="{FF2B5EF4-FFF2-40B4-BE49-F238E27FC236}">
                <a16:creationId xmlns:a16="http://schemas.microsoft.com/office/drawing/2014/main" id="{5F853944-DE20-43EB-9E2C-5D54C967BB31}"/>
              </a:ext>
            </a:extLst>
          </p:cNvPr>
          <p:cNvSpPr txBox="1"/>
          <p:nvPr/>
        </p:nvSpPr>
        <p:spPr>
          <a:xfrm>
            <a:off x="65658" y="908612"/>
            <a:ext cx="6142483" cy="3901068"/>
          </a:xfrm>
          <a:prstGeom prst="rect">
            <a:avLst/>
          </a:prstGeom>
          <a:noFill/>
        </p:spPr>
        <p:txBody>
          <a:bodyPr wrap="square" rtlCol="0">
            <a:spAutoFit/>
          </a:bodyPr>
          <a:lstStyle/>
          <a:p>
            <a:pPr algn="ctr">
              <a:lnSpc>
                <a:spcPct val="150000"/>
              </a:lnSpc>
            </a:pPr>
            <a:r>
              <a:rPr lang="en-US" sz="2100" b="1" dirty="0" err="1" smtClean="0"/>
              <a:t>Superheavy</a:t>
            </a:r>
            <a:r>
              <a:rPr lang="en-US" sz="2100" b="1" dirty="0" smtClean="0"/>
              <a:t> element optical </a:t>
            </a:r>
            <a:r>
              <a:rPr lang="en-US" sz="2100" b="1" dirty="0"/>
              <a:t>spectroscopy:</a:t>
            </a:r>
          </a:p>
          <a:p>
            <a:pPr marL="571500" indent="-571500">
              <a:lnSpc>
                <a:spcPct val="150000"/>
              </a:lnSpc>
              <a:buFont typeface="Arial" panose="020B0604020202020204" pitchFamily="34" charset="0"/>
              <a:buChar char="•"/>
            </a:pPr>
            <a:r>
              <a:rPr lang="en-US" b="1" dirty="0" err="1"/>
              <a:t>Superheavy</a:t>
            </a:r>
            <a:r>
              <a:rPr lang="en-US" b="1" dirty="0"/>
              <a:t> elements </a:t>
            </a:r>
            <a:r>
              <a:rPr lang="en-US" dirty="0"/>
              <a:t>are of interest for understanding radionuclides at limit of </a:t>
            </a:r>
            <a:r>
              <a:rPr lang="en-US" dirty="0" smtClean="0"/>
              <a:t>existence</a:t>
            </a:r>
            <a:endParaRPr lang="en-US" b="1" dirty="0" smtClean="0"/>
          </a:p>
          <a:p>
            <a:pPr marL="571500" indent="-571500">
              <a:lnSpc>
                <a:spcPct val="150000"/>
              </a:lnSpc>
              <a:buFont typeface="Arial" panose="020B0604020202020204" pitchFamily="34" charset="0"/>
              <a:buChar char="•"/>
            </a:pPr>
            <a:endParaRPr lang="en-US" b="1" dirty="0"/>
          </a:p>
          <a:p>
            <a:pPr marL="571500" indent="-571500">
              <a:lnSpc>
                <a:spcPct val="150000"/>
              </a:lnSpc>
              <a:buFont typeface="Arial" panose="020B0604020202020204" pitchFamily="34" charset="0"/>
              <a:buChar char="•"/>
            </a:pPr>
            <a:r>
              <a:rPr lang="en-US" b="1" dirty="0" smtClean="0"/>
              <a:t>Optical spectroscopy</a:t>
            </a:r>
            <a:r>
              <a:rPr lang="en-US" dirty="0" smtClean="0"/>
              <a:t>:</a:t>
            </a:r>
          </a:p>
          <a:p>
            <a:pPr marL="1028700" lvl="1" indent="-571500">
              <a:lnSpc>
                <a:spcPct val="150000"/>
              </a:lnSpc>
              <a:buFont typeface="Arial" panose="020B0604020202020204" pitchFamily="34" charset="0"/>
              <a:buChar char="•"/>
            </a:pPr>
            <a:r>
              <a:rPr lang="en-US" dirty="0" smtClean="0"/>
              <a:t>electronic structure characterization</a:t>
            </a:r>
          </a:p>
          <a:p>
            <a:pPr marL="1028700" lvl="1" indent="-571500">
              <a:lnSpc>
                <a:spcPct val="150000"/>
              </a:lnSpc>
              <a:buFont typeface="Arial" panose="020B0604020202020204" pitchFamily="34" charset="0"/>
              <a:buChar char="•"/>
            </a:pPr>
            <a:r>
              <a:rPr lang="en-US" dirty="0"/>
              <a:t>element fingerprinting (e.g. observational astronomy</a:t>
            </a:r>
            <a:r>
              <a:rPr lang="en-US" dirty="0" smtClean="0"/>
              <a:t>)</a:t>
            </a:r>
          </a:p>
          <a:p>
            <a:pPr marL="1028700" lvl="1" indent="-571500">
              <a:lnSpc>
                <a:spcPct val="150000"/>
              </a:lnSpc>
              <a:buFont typeface="Arial" panose="020B0604020202020204" pitchFamily="34" charset="0"/>
              <a:buChar char="•"/>
            </a:pPr>
            <a:r>
              <a:rPr lang="en-US" dirty="0"/>
              <a:t>n</a:t>
            </a:r>
            <a:r>
              <a:rPr lang="en-US" dirty="0" smtClean="0"/>
              <a:t>uclear properties through </a:t>
            </a:r>
            <a:r>
              <a:rPr lang="en-US" b="1" dirty="0" smtClean="0"/>
              <a:t>hyperfine spectroscopy</a:t>
            </a:r>
          </a:p>
        </p:txBody>
      </p:sp>
      <p:sp>
        <p:nvSpPr>
          <p:cNvPr id="16" name="ZoneTexte 62">
            <a:extLst>
              <a:ext uri="{FF2B5EF4-FFF2-40B4-BE49-F238E27FC236}">
                <a16:creationId xmlns:a16="http://schemas.microsoft.com/office/drawing/2014/main" id="{D0134A04-F3E4-4194-9DCB-8CC7E0281422}"/>
              </a:ext>
            </a:extLst>
          </p:cNvPr>
          <p:cNvSpPr txBox="1"/>
          <p:nvPr/>
        </p:nvSpPr>
        <p:spPr>
          <a:xfrm>
            <a:off x="1320038" y="5068983"/>
            <a:ext cx="9547473" cy="1061829"/>
          </a:xfrm>
          <a:prstGeom prst="rect">
            <a:avLst/>
          </a:prstGeom>
          <a:noFill/>
        </p:spPr>
        <p:txBody>
          <a:bodyPr wrap="square" rtlCol="0">
            <a:spAutoFit/>
          </a:bodyPr>
          <a:lstStyle/>
          <a:p>
            <a:pPr algn="ctr">
              <a:lnSpc>
                <a:spcPct val="150000"/>
              </a:lnSpc>
            </a:pPr>
            <a:r>
              <a:rPr lang="en-US" sz="2100" b="1" dirty="0"/>
              <a:t>Potential solution:</a:t>
            </a:r>
          </a:p>
          <a:p>
            <a:pPr algn="ctr">
              <a:lnSpc>
                <a:spcPct val="150000"/>
              </a:lnSpc>
            </a:pPr>
            <a:r>
              <a:rPr lang="en-US" sz="2100" b="1" dirty="0">
                <a:solidFill>
                  <a:srgbClr val="C55A11"/>
                </a:solidFill>
              </a:rPr>
              <a:t>Laser resonance chromatography</a:t>
            </a:r>
            <a:r>
              <a:rPr lang="en-US" sz="2100" b="1" dirty="0"/>
              <a:t> </a:t>
            </a:r>
            <a:r>
              <a:rPr lang="en-US" sz="2100" dirty="0"/>
              <a:t>(LRC) at </a:t>
            </a:r>
            <a:r>
              <a:rPr lang="en-US" sz="2100" dirty="0" smtClean="0"/>
              <a:t>S3</a:t>
            </a:r>
            <a:endParaRPr lang="en-US" sz="2100" dirty="0"/>
          </a:p>
        </p:txBody>
      </p:sp>
      <p:sp>
        <p:nvSpPr>
          <p:cNvPr id="8" name="Rectangle 7"/>
          <p:cNvSpPr/>
          <p:nvPr/>
        </p:nvSpPr>
        <p:spPr>
          <a:xfrm>
            <a:off x="0" y="6396335"/>
            <a:ext cx="6273800" cy="461665"/>
          </a:xfrm>
          <a:prstGeom prst="rect">
            <a:avLst/>
          </a:prstGeom>
        </p:spPr>
        <p:txBody>
          <a:bodyPr wrap="square">
            <a:spAutoFit/>
          </a:bodyPr>
          <a:lstStyle/>
          <a:p>
            <a:r>
              <a:rPr lang="en-US" sz="800" dirty="0">
                <a:solidFill>
                  <a:schemeClr val="bg1">
                    <a:lumMod val="75000"/>
                  </a:schemeClr>
                </a:solidFill>
              </a:rPr>
              <a:t>Laatiaoui and </a:t>
            </a:r>
            <a:r>
              <a:rPr lang="en-US" sz="800" dirty="0" err="1">
                <a:solidFill>
                  <a:schemeClr val="bg1">
                    <a:lumMod val="75000"/>
                  </a:schemeClr>
                </a:solidFill>
              </a:rPr>
              <a:t>Lauth</a:t>
            </a:r>
            <a:r>
              <a:rPr lang="en-US" sz="800" dirty="0">
                <a:solidFill>
                  <a:schemeClr val="bg1">
                    <a:lumMod val="75000"/>
                  </a:schemeClr>
                </a:solidFill>
              </a:rPr>
              <a:t>, Atom-at-a-time laser resonance ionization spectroscopy of nobelium, Nature 538, 495 (2016).</a:t>
            </a:r>
          </a:p>
          <a:p>
            <a:r>
              <a:rPr lang="en-US" sz="800" dirty="0" err="1">
                <a:solidFill>
                  <a:schemeClr val="bg1">
                    <a:lumMod val="75000"/>
                  </a:schemeClr>
                </a:solidFill>
              </a:rPr>
              <a:t>Lantis</a:t>
            </a:r>
            <a:r>
              <a:rPr lang="en-US" sz="800" dirty="0">
                <a:solidFill>
                  <a:schemeClr val="bg1">
                    <a:lumMod val="75000"/>
                  </a:schemeClr>
                </a:solidFill>
              </a:rPr>
              <a:t> and </a:t>
            </a:r>
            <a:r>
              <a:rPr lang="en-US" sz="800" dirty="0" err="1">
                <a:solidFill>
                  <a:schemeClr val="bg1">
                    <a:lumMod val="75000"/>
                  </a:schemeClr>
                </a:solidFill>
              </a:rPr>
              <a:t>Claessens</a:t>
            </a:r>
            <a:r>
              <a:rPr lang="en-US" sz="800" dirty="0">
                <a:solidFill>
                  <a:schemeClr val="bg1">
                    <a:lumMod val="75000"/>
                  </a:schemeClr>
                </a:solidFill>
              </a:rPr>
              <a:t>, In-gas-jet laser spectroscopy of254No with </a:t>
            </a:r>
            <a:r>
              <a:rPr lang="en-US" sz="800" dirty="0" err="1">
                <a:solidFill>
                  <a:schemeClr val="bg1">
                    <a:lumMod val="75000"/>
                  </a:schemeClr>
                </a:solidFill>
              </a:rPr>
              <a:t>jetris</a:t>
            </a:r>
            <a:r>
              <a:rPr lang="en-US" sz="800" dirty="0">
                <a:solidFill>
                  <a:schemeClr val="bg1">
                    <a:lumMod val="75000"/>
                  </a:schemeClr>
                </a:solidFill>
              </a:rPr>
              <a:t>, Phys. Rev. Res. 6, 023318 (2024).</a:t>
            </a:r>
          </a:p>
          <a:p>
            <a:r>
              <a:rPr lang="en-US" sz="800" dirty="0">
                <a:solidFill>
                  <a:schemeClr val="bg1">
                    <a:lumMod val="75000"/>
                  </a:schemeClr>
                </a:solidFill>
              </a:rPr>
              <a:t>Laatiaoui and </a:t>
            </a:r>
            <a:r>
              <a:rPr lang="en-US" sz="800" dirty="0" err="1">
                <a:solidFill>
                  <a:schemeClr val="bg1">
                    <a:lumMod val="75000"/>
                  </a:schemeClr>
                </a:solidFill>
              </a:rPr>
              <a:t>Buchachenko</a:t>
            </a:r>
            <a:r>
              <a:rPr lang="en-US" sz="800" dirty="0">
                <a:solidFill>
                  <a:schemeClr val="bg1">
                    <a:lumMod val="75000"/>
                  </a:schemeClr>
                </a:solidFill>
              </a:rPr>
              <a:t>, Laser resonance chromatography of </a:t>
            </a:r>
            <a:r>
              <a:rPr lang="en-US" sz="800" dirty="0" err="1">
                <a:solidFill>
                  <a:schemeClr val="bg1">
                    <a:lumMod val="75000"/>
                  </a:schemeClr>
                </a:solidFill>
              </a:rPr>
              <a:t>superheavy</a:t>
            </a:r>
            <a:r>
              <a:rPr lang="en-US" sz="800" dirty="0">
                <a:solidFill>
                  <a:schemeClr val="bg1">
                    <a:lumMod val="75000"/>
                  </a:schemeClr>
                </a:solidFill>
              </a:rPr>
              <a:t> elements, Physical Review Letters 125</a:t>
            </a:r>
          </a:p>
        </p:txBody>
      </p:sp>
      <p:sp>
        <p:nvSpPr>
          <p:cNvPr id="10" name="TextBox 9">
            <a:extLst>
              <a:ext uri="{FF2B5EF4-FFF2-40B4-BE49-F238E27FC236}">
                <a16:creationId xmlns:a16="http://schemas.microsoft.com/office/drawing/2014/main" id="{1386E513-9535-4DB1-8D8B-89769B1B178C}"/>
              </a:ext>
            </a:extLst>
          </p:cNvPr>
          <p:cNvSpPr txBox="1"/>
          <p:nvPr/>
        </p:nvSpPr>
        <p:spPr>
          <a:xfrm>
            <a:off x="11832606" y="6488668"/>
            <a:ext cx="359394" cy="369332"/>
          </a:xfrm>
          <a:prstGeom prst="rect">
            <a:avLst/>
          </a:prstGeom>
          <a:noFill/>
        </p:spPr>
        <p:txBody>
          <a:bodyPr wrap="square" rtlCol="0">
            <a:spAutoFit/>
          </a:bodyPr>
          <a:lstStyle/>
          <a:p>
            <a:r>
              <a:rPr lang="en-GB" dirty="0">
                <a:solidFill>
                  <a:schemeClr val="bg1">
                    <a:lumMod val="50000"/>
                  </a:schemeClr>
                </a:solidFill>
              </a:rPr>
              <a:t>1.</a:t>
            </a:r>
          </a:p>
        </p:txBody>
      </p:sp>
      <p:sp>
        <p:nvSpPr>
          <p:cNvPr id="12" name="ZoneTexte 62">
            <a:extLst>
              <a:ext uri="{FF2B5EF4-FFF2-40B4-BE49-F238E27FC236}">
                <a16:creationId xmlns:a16="http://schemas.microsoft.com/office/drawing/2014/main" id="{FA2ABBD6-86FF-4D9E-B342-BC7568DCEFF6}"/>
              </a:ext>
            </a:extLst>
          </p:cNvPr>
          <p:cNvSpPr txBox="1"/>
          <p:nvPr/>
        </p:nvSpPr>
        <p:spPr>
          <a:xfrm>
            <a:off x="6693214" y="905502"/>
            <a:ext cx="5440942" cy="3901068"/>
          </a:xfrm>
          <a:prstGeom prst="rect">
            <a:avLst/>
          </a:prstGeom>
          <a:noFill/>
        </p:spPr>
        <p:txBody>
          <a:bodyPr wrap="square" rtlCol="0">
            <a:spAutoFit/>
          </a:bodyPr>
          <a:lstStyle/>
          <a:p>
            <a:pPr algn="ctr">
              <a:lnSpc>
                <a:spcPct val="150000"/>
              </a:lnSpc>
            </a:pPr>
            <a:r>
              <a:rPr lang="en-US" sz="2100" b="1" dirty="0"/>
              <a:t>Current </a:t>
            </a:r>
            <a:r>
              <a:rPr lang="en-US" sz="2100" b="1" dirty="0" smtClean="0"/>
              <a:t>status &amp; limitations</a:t>
            </a:r>
            <a:r>
              <a:rPr lang="en-US" sz="2100" b="1" dirty="0"/>
              <a:t>:</a:t>
            </a:r>
          </a:p>
          <a:p>
            <a:pPr marL="457200" indent="-457200">
              <a:lnSpc>
                <a:spcPct val="150000"/>
              </a:lnSpc>
              <a:buFont typeface="Arial" panose="020B0604020202020204" pitchFamily="34" charset="0"/>
              <a:buChar char="•"/>
            </a:pPr>
            <a:r>
              <a:rPr lang="en-US" dirty="0"/>
              <a:t>Optical spectroscopy up to </a:t>
            </a:r>
            <a:r>
              <a:rPr lang="en-US" b="1" dirty="0"/>
              <a:t>No (Z=102) </a:t>
            </a:r>
            <a:r>
              <a:rPr lang="en-US" dirty="0"/>
              <a:t>with </a:t>
            </a:r>
            <a:r>
              <a:rPr lang="en-US" b="1" dirty="0"/>
              <a:t>resonance ionization </a:t>
            </a:r>
            <a:r>
              <a:rPr lang="en-US" b="1" dirty="0" smtClean="0"/>
              <a:t>spectroscopy</a:t>
            </a:r>
          </a:p>
          <a:p>
            <a:pPr marL="457200" indent="-457200">
              <a:lnSpc>
                <a:spcPct val="150000"/>
              </a:lnSpc>
              <a:buFont typeface="Arial" panose="020B0604020202020204" pitchFamily="34" charset="0"/>
              <a:buChar char="•"/>
            </a:pPr>
            <a:endParaRPr lang="en-US" b="1" dirty="0"/>
          </a:p>
          <a:p>
            <a:pPr marL="457200" indent="-457200">
              <a:lnSpc>
                <a:spcPct val="150000"/>
              </a:lnSpc>
              <a:buFont typeface="Arial" panose="020B0604020202020204" pitchFamily="34" charset="0"/>
              <a:buChar char="•"/>
            </a:pPr>
            <a:r>
              <a:rPr lang="en-US" b="1" dirty="0"/>
              <a:t>Challenges</a:t>
            </a:r>
            <a:r>
              <a:rPr lang="en-US" dirty="0"/>
              <a:t>: </a:t>
            </a:r>
            <a:endParaRPr lang="en-US" dirty="0" smtClean="0"/>
          </a:p>
          <a:p>
            <a:pPr marL="914400" lvl="1" indent="-457200">
              <a:lnSpc>
                <a:spcPct val="150000"/>
              </a:lnSpc>
              <a:buFont typeface="Arial" panose="020B0604020202020204" pitchFamily="34" charset="0"/>
              <a:buChar char="•"/>
            </a:pPr>
            <a:r>
              <a:rPr lang="en-US" dirty="0"/>
              <a:t>reduced production </a:t>
            </a:r>
            <a:r>
              <a:rPr lang="en-US" dirty="0" smtClean="0"/>
              <a:t>rates</a:t>
            </a:r>
          </a:p>
          <a:p>
            <a:pPr marL="914400" lvl="1" indent="-457200">
              <a:lnSpc>
                <a:spcPct val="150000"/>
              </a:lnSpc>
              <a:buFont typeface="Arial" panose="020B0604020202020204" pitchFamily="34" charset="0"/>
              <a:buChar char="•"/>
            </a:pPr>
            <a:r>
              <a:rPr lang="en-US" dirty="0" smtClean="0"/>
              <a:t>short half-lives</a:t>
            </a:r>
          </a:p>
          <a:p>
            <a:pPr marL="914400" lvl="1" indent="-457200">
              <a:lnSpc>
                <a:spcPct val="150000"/>
              </a:lnSpc>
              <a:buFont typeface="Arial" panose="020B0604020202020204" pitchFamily="34" charset="0"/>
              <a:buChar char="•"/>
            </a:pPr>
            <a:r>
              <a:rPr lang="en-US" dirty="0" smtClean="0"/>
              <a:t>Challenging for </a:t>
            </a:r>
            <a:r>
              <a:rPr lang="en-US" dirty="0"/>
              <a:t>fluorescence and for resonance ionization spectroscopy</a:t>
            </a:r>
          </a:p>
        </p:txBody>
      </p:sp>
    </p:spTree>
    <p:extLst>
      <p:ext uri="{BB962C8B-B14F-4D97-AF65-F5344CB8AC3E}">
        <p14:creationId xmlns:p14="http://schemas.microsoft.com/office/powerpoint/2010/main" val="17777913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10522833" y="165034"/>
            <a:ext cx="1611322" cy="365760"/>
          </a:xfrm>
          <a:prstGeom prst="rect">
            <a:avLst/>
          </a:prstGeom>
        </p:spPr>
      </p:pic>
      <p:cxnSp>
        <p:nvCxnSpPr>
          <p:cNvPr id="7" name="Connecteur droit 6"/>
          <p:cNvCxnSpPr/>
          <p:nvPr/>
        </p:nvCxnSpPr>
        <p:spPr>
          <a:xfrm>
            <a:off x="53396" y="700818"/>
            <a:ext cx="12080759" cy="0"/>
          </a:xfrm>
          <a:prstGeom prst="line">
            <a:avLst/>
          </a:prstGeom>
          <a:ln w="25400">
            <a:solidFill>
              <a:srgbClr val="261F4D"/>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3396" y="70915"/>
            <a:ext cx="7125605" cy="553998"/>
          </a:xfrm>
          <a:prstGeom prst="rect">
            <a:avLst/>
          </a:prstGeom>
          <a:noFill/>
        </p:spPr>
        <p:txBody>
          <a:bodyPr wrap="none" rtlCol="0">
            <a:spAutoFit/>
          </a:bodyPr>
          <a:lstStyle/>
          <a:p>
            <a:r>
              <a:rPr lang="en-US" sz="3000" b="1" dirty="0"/>
              <a:t>LRC experimental setup – </a:t>
            </a:r>
            <a:r>
              <a:rPr lang="en-US" sz="3000" b="1" dirty="0">
                <a:solidFill>
                  <a:schemeClr val="accent2">
                    <a:lumMod val="75000"/>
                  </a:schemeClr>
                </a:solidFill>
              </a:rPr>
              <a:t>General overview</a:t>
            </a:r>
          </a:p>
        </p:txBody>
      </p:sp>
      <p:grpSp>
        <p:nvGrpSpPr>
          <p:cNvPr id="3" name="Groupe 2"/>
          <p:cNvGrpSpPr/>
          <p:nvPr/>
        </p:nvGrpSpPr>
        <p:grpSpPr>
          <a:xfrm>
            <a:off x="165432" y="840147"/>
            <a:ext cx="11316251" cy="4201490"/>
            <a:chOff x="165432" y="840147"/>
            <a:chExt cx="11316251" cy="4201490"/>
          </a:xfrm>
        </p:grpSpPr>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432" y="840147"/>
              <a:ext cx="11316251" cy="3694176"/>
            </a:xfrm>
            <a:prstGeom prst="rect">
              <a:avLst/>
            </a:prstGeom>
          </p:spPr>
        </p:pic>
        <p:sp>
          <p:nvSpPr>
            <p:cNvPr id="8" name="Rectangle 7">
              <a:extLst>
                <a:ext uri="{FF2B5EF4-FFF2-40B4-BE49-F238E27FC236}">
                  <a16:creationId xmlns:a16="http://schemas.microsoft.com/office/drawing/2014/main" id="{1F958D48-8B72-4A14-A370-CA3B2E1E7749}"/>
                </a:ext>
              </a:extLst>
            </p:cNvPr>
            <p:cNvSpPr/>
            <p:nvPr/>
          </p:nvSpPr>
          <p:spPr>
            <a:xfrm>
              <a:off x="1347305" y="4395306"/>
              <a:ext cx="1289519" cy="646331"/>
            </a:xfrm>
            <a:prstGeom prst="rect">
              <a:avLst/>
            </a:prstGeom>
            <a:noFill/>
          </p:spPr>
          <p:txBody>
            <a:bodyPr wrap="none">
              <a:spAutoFit/>
            </a:bodyPr>
            <a:lstStyle/>
            <a:p>
              <a:pPr algn="ctr"/>
              <a:r>
                <a:rPr lang="en-US" b="1" dirty="0"/>
                <a:t>Production </a:t>
              </a:r>
            </a:p>
            <a:p>
              <a:pPr algn="ctr"/>
              <a:r>
                <a:rPr lang="en-US" b="1" dirty="0"/>
                <a:t>&amp; stopping</a:t>
              </a:r>
            </a:p>
          </p:txBody>
        </p:sp>
        <p:sp>
          <p:nvSpPr>
            <p:cNvPr id="10" name="Rectangle 9">
              <a:extLst>
                <a:ext uri="{FF2B5EF4-FFF2-40B4-BE49-F238E27FC236}">
                  <a16:creationId xmlns:a16="http://schemas.microsoft.com/office/drawing/2014/main" id="{CC2552D2-68C6-432E-8AF1-27B7B7582D20}"/>
                </a:ext>
              </a:extLst>
            </p:cNvPr>
            <p:cNvSpPr/>
            <p:nvPr/>
          </p:nvSpPr>
          <p:spPr>
            <a:xfrm>
              <a:off x="3468837" y="4395306"/>
              <a:ext cx="1505156" cy="646331"/>
            </a:xfrm>
            <a:prstGeom prst="rect">
              <a:avLst/>
            </a:prstGeom>
            <a:noFill/>
          </p:spPr>
          <p:txBody>
            <a:bodyPr wrap="none">
              <a:spAutoFit/>
            </a:bodyPr>
            <a:lstStyle/>
            <a:p>
              <a:pPr algn="ctr"/>
              <a:r>
                <a:rPr lang="en-US" b="1" dirty="0"/>
                <a:t>Spectroscopy </a:t>
              </a:r>
            </a:p>
            <a:p>
              <a:pPr algn="ctr"/>
              <a:r>
                <a:rPr lang="en-US" b="1" dirty="0"/>
                <a:t>&amp; bunching</a:t>
              </a:r>
            </a:p>
          </p:txBody>
        </p:sp>
        <p:sp>
          <p:nvSpPr>
            <p:cNvPr id="11" name="Rectangle 10">
              <a:extLst>
                <a:ext uri="{FF2B5EF4-FFF2-40B4-BE49-F238E27FC236}">
                  <a16:creationId xmlns:a16="http://schemas.microsoft.com/office/drawing/2014/main" id="{96144D2E-01B6-432B-A2B9-47D18E1C0DAB}"/>
                </a:ext>
              </a:extLst>
            </p:cNvPr>
            <p:cNvSpPr/>
            <p:nvPr/>
          </p:nvSpPr>
          <p:spPr>
            <a:xfrm>
              <a:off x="5712255" y="4395306"/>
              <a:ext cx="1758430" cy="646331"/>
            </a:xfrm>
            <a:prstGeom prst="rect">
              <a:avLst/>
            </a:prstGeom>
            <a:noFill/>
          </p:spPr>
          <p:txBody>
            <a:bodyPr wrap="none">
              <a:spAutoFit/>
            </a:bodyPr>
            <a:lstStyle/>
            <a:p>
              <a:pPr algn="ctr"/>
              <a:r>
                <a:rPr lang="en-US" b="1" dirty="0"/>
                <a:t>Electronic-state</a:t>
              </a:r>
            </a:p>
            <a:p>
              <a:pPr algn="ctr"/>
              <a:r>
                <a:rPr lang="en-US" b="1" dirty="0"/>
                <a:t>chromatography</a:t>
              </a:r>
            </a:p>
          </p:txBody>
        </p:sp>
        <p:sp>
          <p:nvSpPr>
            <p:cNvPr id="12" name="Rectangle 11">
              <a:extLst>
                <a:ext uri="{FF2B5EF4-FFF2-40B4-BE49-F238E27FC236}">
                  <a16:creationId xmlns:a16="http://schemas.microsoft.com/office/drawing/2014/main" id="{BC563F00-022F-4BF1-91D2-512B2E90507C}"/>
                </a:ext>
              </a:extLst>
            </p:cNvPr>
            <p:cNvSpPr/>
            <p:nvPr/>
          </p:nvSpPr>
          <p:spPr>
            <a:xfrm>
              <a:off x="8510988" y="4395305"/>
              <a:ext cx="1308755" cy="646331"/>
            </a:xfrm>
            <a:prstGeom prst="rect">
              <a:avLst/>
            </a:prstGeom>
            <a:noFill/>
          </p:spPr>
          <p:txBody>
            <a:bodyPr wrap="none">
              <a:spAutoFit/>
            </a:bodyPr>
            <a:lstStyle/>
            <a:p>
              <a:pPr algn="ctr"/>
              <a:r>
                <a:rPr lang="en-US" b="1" dirty="0"/>
                <a:t>Deflection </a:t>
              </a:r>
            </a:p>
            <a:p>
              <a:pPr algn="ctr"/>
              <a:r>
                <a:rPr lang="en-US" b="1" dirty="0"/>
                <a:t>&amp; detection</a:t>
              </a:r>
            </a:p>
          </p:txBody>
        </p:sp>
      </p:grpSp>
      <p:sp>
        <p:nvSpPr>
          <p:cNvPr id="13" name="Rectangle 12"/>
          <p:cNvSpPr/>
          <p:nvPr/>
        </p:nvSpPr>
        <p:spPr>
          <a:xfrm>
            <a:off x="-1" y="6396335"/>
            <a:ext cx="7931151" cy="461665"/>
          </a:xfrm>
          <a:prstGeom prst="rect">
            <a:avLst/>
          </a:prstGeom>
        </p:spPr>
        <p:txBody>
          <a:bodyPr wrap="square">
            <a:spAutoFit/>
          </a:bodyPr>
          <a:lstStyle/>
          <a:p>
            <a:r>
              <a:rPr lang="en-US" sz="800" dirty="0">
                <a:solidFill>
                  <a:schemeClr val="bg1">
                    <a:lumMod val="75000"/>
                  </a:schemeClr>
                </a:solidFill>
              </a:rPr>
              <a:t>Laatiaoui and </a:t>
            </a:r>
            <a:r>
              <a:rPr lang="en-US" sz="800" dirty="0" err="1">
                <a:solidFill>
                  <a:schemeClr val="bg1">
                    <a:lumMod val="75000"/>
                  </a:schemeClr>
                </a:solidFill>
              </a:rPr>
              <a:t>Lauth</a:t>
            </a:r>
            <a:r>
              <a:rPr lang="en-US" sz="800" dirty="0">
                <a:solidFill>
                  <a:schemeClr val="bg1">
                    <a:lumMod val="75000"/>
                  </a:schemeClr>
                </a:solidFill>
              </a:rPr>
              <a:t>, Atom-at-a-time laser resonance ionization spectroscopy of nobelium, Nature 538, 495 (2016).</a:t>
            </a:r>
          </a:p>
          <a:p>
            <a:r>
              <a:rPr lang="en-US" sz="800" dirty="0">
                <a:solidFill>
                  <a:schemeClr val="bg1">
                    <a:lumMod val="75000"/>
                  </a:schemeClr>
                </a:solidFill>
              </a:rPr>
              <a:t>Laatiaoui and </a:t>
            </a:r>
            <a:r>
              <a:rPr lang="en-US" sz="800" dirty="0" err="1">
                <a:solidFill>
                  <a:schemeClr val="bg1">
                    <a:lumMod val="75000"/>
                  </a:schemeClr>
                </a:solidFill>
              </a:rPr>
              <a:t>Buchachenko</a:t>
            </a:r>
            <a:r>
              <a:rPr lang="en-US" sz="800" dirty="0">
                <a:solidFill>
                  <a:schemeClr val="bg1">
                    <a:lumMod val="75000"/>
                  </a:schemeClr>
                </a:solidFill>
              </a:rPr>
              <a:t>, Laser resonance chromatography of </a:t>
            </a:r>
            <a:r>
              <a:rPr lang="en-US" sz="800" dirty="0" err="1">
                <a:solidFill>
                  <a:schemeClr val="bg1">
                    <a:lumMod val="75000"/>
                  </a:schemeClr>
                </a:solidFill>
              </a:rPr>
              <a:t>superheavy</a:t>
            </a:r>
            <a:r>
              <a:rPr lang="en-US" sz="800" dirty="0">
                <a:solidFill>
                  <a:schemeClr val="bg1">
                    <a:lumMod val="75000"/>
                  </a:schemeClr>
                </a:solidFill>
              </a:rPr>
              <a:t> elements, Physical Review Letters 125</a:t>
            </a:r>
          </a:p>
          <a:p>
            <a:r>
              <a:rPr lang="en-US" sz="800" dirty="0">
                <a:solidFill>
                  <a:schemeClr val="bg1">
                    <a:lumMod val="75000"/>
                  </a:schemeClr>
                </a:solidFill>
              </a:rPr>
              <a:t>Kim and Jana, Laser resonance chromatography: First commissioning results and future prospects, Nuclear Instruments and Methods in Physics Research Section B 555,165461 (2024).</a:t>
            </a:r>
          </a:p>
        </p:txBody>
      </p:sp>
      <p:sp>
        <p:nvSpPr>
          <p:cNvPr id="14" name="TextBox 13">
            <a:extLst>
              <a:ext uri="{FF2B5EF4-FFF2-40B4-BE49-F238E27FC236}">
                <a16:creationId xmlns:a16="http://schemas.microsoft.com/office/drawing/2014/main" id="{78DB5E52-A77C-412C-AFA9-5C7B6D7C2F55}"/>
              </a:ext>
            </a:extLst>
          </p:cNvPr>
          <p:cNvSpPr txBox="1"/>
          <p:nvPr/>
        </p:nvSpPr>
        <p:spPr>
          <a:xfrm>
            <a:off x="11832606" y="6488668"/>
            <a:ext cx="359394" cy="369332"/>
          </a:xfrm>
          <a:prstGeom prst="rect">
            <a:avLst/>
          </a:prstGeom>
          <a:noFill/>
        </p:spPr>
        <p:txBody>
          <a:bodyPr wrap="square" rtlCol="0">
            <a:spAutoFit/>
          </a:bodyPr>
          <a:lstStyle/>
          <a:p>
            <a:r>
              <a:rPr lang="en-GB" dirty="0">
                <a:solidFill>
                  <a:schemeClr val="bg1">
                    <a:lumMod val="50000"/>
                  </a:schemeClr>
                </a:solidFill>
              </a:rPr>
              <a:t>2.</a:t>
            </a:r>
          </a:p>
        </p:txBody>
      </p:sp>
    </p:spTree>
    <p:extLst>
      <p:ext uri="{BB962C8B-B14F-4D97-AF65-F5344CB8AC3E}">
        <p14:creationId xmlns:p14="http://schemas.microsoft.com/office/powerpoint/2010/main" val="3446716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e 25"/>
          <p:cNvGrpSpPr/>
          <p:nvPr/>
        </p:nvGrpSpPr>
        <p:grpSpPr>
          <a:xfrm>
            <a:off x="165432" y="840147"/>
            <a:ext cx="11316251" cy="4201490"/>
            <a:chOff x="165432" y="840147"/>
            <a:chExt cx="11316251" cy="4201490"/>
          </a:xfrm>
        </p:grpSpPr>
        <p:pic>
          <p:nvPicPr>
            <p:cNvPr id="27" name="Imag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432" y="840147"/>
              <a:ext cx="11316251" cy="3694176"/>
            </a:xfrm>
            <a:prstGeom prst="rect">
              <a:avLst/>
            </a:prstGeom>
          </p:spPr>
        </p:pic>
        <p:sp>
          <p:nvSpPr>
            <p:cNvPr id="28" name="Rectangle 27">
              <a:extLst>
                <a:ext uri="{FF2B5EF4-FFF2-40B4-BE49-F238E27FC236}">
                  <a16:creationId xmlns:a16="http://schemas.microsoft.com/office/drawing/2014/main" id="{1F958D48-8B72-4A14-A370-CA3B2E1E7749}"/>
                </a:ext>
              </a:extLst>
            </p:cNvPr>
            <p:cNvSpPr/>
            <p:nvPr/>
          </p:nvSpPr>
          <p:spPr>
            <a:xfrm>
              <a:off x="1347305" y="4395306"/>
              <a:ext cx="1289519" cy="646331"/>
            </a:xfrm>
            <a:prstGeom prst="rect">
              <a:avLst/>
            </a:prstGeom>
            <a:noFill/>
          </p:spPr>
          <p:txBody>
            <a:bodyPr wrap="none">
              <a:spAutoFit/>
            </a:bodyPr>
            <a:lstStyle/>
            <a:p>
              <a:pPr algn="ctr"/>
              <a:r>
                <a:rPr lang="en-US" b="1" dirty="0">
                  <a:solidFill>
                    <a:srgbClr val="C55A11"/>
                  </a:solidFill>
                </a:rPr>
                <a:t>Production </a:t>
              </a:r>
            </a:p>
            <a:p>
              <a:pPr algn="ctr"/>
              <a:r>
                <a:rPr lang="en-US" b="1" dirty="0">
                  <a:solidFill>
                    <a:srgbClr val="C55A11"/>
                  </a:solidFill>
                </a:rPr>
                <a:t>&amp; stopping</a:t>
              </a:r>
            </a:p>
          </p:txBody>
        </p:sp>
      </p:grpSp>
      <p:pic>
        <p:nvPicPr>
          <p:cNvPr id="4" name="Image 3"/>
          <p:cNvPicPr>
            <a:picLocks noChangeAspect="1"/>
          </p:cNvPicPr>
          <p:nvPr/>
        </p:nvPicPr>
        <p:blipFill>
          <a:blip r:embed="rId4"/>
          <a:stretch>
            <a:fillRect/>
          </a:stretch>
        </p:blipFill>
        <p:spPr>
          <a:xfrm>
            <a:off x="10522833" y="165034"/>
            <a:ext cx="1611322" cy="365760"/>
          </a:xfrm>
          <a:prstGeom prst="rect">
            <a:avLst/>
          </a:prstGeom>
        </p:spPr>
      </p:pic>
      <p:cxnSp>
        <p:nvCxnSpPr>
          <p:cNvPr id="7" name="Connecteur droit 6"/>
          <p:cNvCxnSpPr/>
          <p:nvPr/>
        </p:nvCxnSpPr>
        <p:spPr>
          <a:xfrm>
            <a:off x="53396" y="700818"/>
            <a:ext cx="12080759" cy="0"/>
          </a:xfrm>
          <a:prstGeom prst="line">
            <a:avLst/>
          </a:prstGeom>
          <a:ln w="25400">
            <a:solidFill>
              <a:srgbClr val="261F4D"/>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3396" y="70915"/>
            <a:ext cx="7125605" cy="553998"/>
          </a:xfrm>
          <a:prstGeom prst="rect">
            <a:avLst/>
          </a:prstGeom>
          <a:noFill/>
        </p:spPr>
        <p:txBody>
          <a:bodyPr wrap="none" rtlCol="0">
            <a:spAutoFit/>
          </a:bodyPr>
          <a:lstStyle/>
          <a:p>
            <a:r>
              <a:rPr lang="en-US" sz="3000" b="1" dirty="0"/>
              <a:t>LRC experimental setup – </a:t>
            </a:r>
            <a:r>
              <a:rPr lang="en-US" sz="3000" b="1" dirty="0">
                <a:solidFill>
                  <a:schemeClr val="accent2">
                    <a:lumMod val="75000"/>
                  </a:schemeClr>
                </a:solidFill>
              </a:rPr>
              <a:t>General overview</a:t>
            </a:r>
          </a:p>
        </p:txBody>
      </p:sp>
      <p:sp>
        <p:nvSpPr>
          <p:cNvPr id="13" name="ZoneTexte 62">
            <a:extLst>
              <a:ext uri="{FF2B5EF4-FFF2-40B4-BE49-F238E27FC236}">
                <a16:creationId xmlns:a16="http://schemas.microsoft.com/office/drawing/2014/main" id="{83B765E6-3AE5-4012-85E1-3B214C8FAC9A}"/>
              </a:ext>
            </a:extLst>
          </p:cNvPr>
          <p:cNvSpPr txBox="1"/>
          <p:nvPr/>
        </p:nvSpPr>
        <p:spPr>
          <a:xfrm>
            <a:off x="226051" y="5217001"/>
            <a:ext cx="8244850" cy="1338828"/>
          </a:xfrm>
          <a:prstGeom prst="rect">
            <a:avLst/>
          </a:prstGeom>
          <a:noFill/>
        </p:spPr>
        <p:txBody>
          <a:bodyPr wrap="square" rtlCol="0">
            <a:spAutoFit/>
          </a:bodyPr>
          <a:lstStyle/>
          <a:p>
            <a:pPr marL="971550" lvl="1" indent="-514350">
              <a:lnSpc>
                <a:spcPct val="150000"/>
              </a:lnSpc>
              <a:buFont typeface="Arial" panose="020B0604020202020204" pitchFamily="34" charset="0"/>
              <a:buChar char="•"/>
            </a:pPr>
            <a:r>
              <a:rPr lang="en-US" dirty="0"/>
              <a:t>Superheavy elements produced in </a:t>
            </a:r>
            <a:r>
              <a:rPr lang="en-US" b="1" dirty="0"/>
              <a:t>fusion-evaporation reactions</a:t>
            </a:r>
            <a:endParaRPr lang="en-US" dirty="0"/>
          </a:p>
          <a:p>
            <a:pPr marL="971550" lvl="1" indent="-514350">
              <a:lnSpc>
                <a:spcPct val="150000"/>
              </a:lnSpc>
              <a:buFont typeface="Arial" panose="020B0604020202020204" pitchFamily="34" charset="0"/>
              <a:buChar char="•"/>
            </a:pPr>
            <a:r>
              <a:rPr lang="en-US" dirty="0"/>
              <a:t>Slowing down, thermalization in +1 states and collection in gas stopping cell</a:t>
            </a:r>
          </a:p>
          <a:p>
            <a:pPr marL="971550" lvl="1" indent="-514350">
              <a:lnSpc>
                <a:spcPct val="150000"/>
              </a:lnSpc>
              <a:buFont typeface="Arial" panose="020B0604020202020204" pitchFamily="34" charset="0"/>
              <a:buChar char="•"/>
            </a:pPr>
            <a:r>
              <a:rPr lang="en-US" dirty="0"/>
              <a:t>Ions funneled into rest of setup through nozzle</a:t>
            </a:r>
          </a:p>
        </p:txBody>
      </p:sp>
      <p:sp>
        <p:nvSpPr>
          <p:cNvPr id="14" name="Rectangle à coins arrondis 13"/>
          <p:cNvSpPr/>
          <p:nvPr/>
        </p:nvSpPr>
        <p:spPr>
          <a:xfrm>
            <a:off x="1820443" y="4173299"/>
            <a:ext cx="304800" cy="304800"/>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6642556"/>
            <a:ext cx="7931151" cy="215444"/>
          </a:xfrm>
          <a:prstGeom prst="rect">
            <a:avLst/>
          </a:prstGeom>
        </p:spPr>
        <p:txBody>
          <a:bodyPr wrap="square">
            <a:spAutoFit/>
          </a:bodyPr>
          <a:lstStyle/>
          <a:p>
            <a:r>
              <a:rPr lang="en-US" sz="800" dirty="0">
                <a:solidFill>
                  <a:schemeClr val="bg1">
                    <a:lumMod val="75000"/>
                  </a:schemeClr>
                </a:solidFill>
              </a:rPr>
              <a:t>Laatiaoui and </a:t>
            </a:r>
            <a:r>
              <a:rPr lang="en-US" sz="800" dirty="0" err="1">
                <a:solidFill>
                  <a:schemeClr val="bg1">
                    <a:lumMod val="75000"/>
                  </a:schemeClr>
                </a:solidFill>
              </a:rPr>
              <a:t>Buchachenko</a:t>
            </a:r>
            <a:r>
              <a:rPr lang="en-US" sz="800" dirty="0">
                <a:solidFill>
                  <a:schemeClr val="bg1">
                    <a:lumMod val="75000"/>
                  </a:schemeClr>
                </a:solidFill>
              </a:rPr>
              <a:t>, Laser resonance chromatography of </a:t>
            </a:r>
            <a:r>
              <a:rPr lang="en-US" sz="800" dirty="0" err="1">
                <a:solidFill>
                  <a:schemeClr val="bg1">
                    <a:lumMod val="75000"/>
                  </a:schemeClr>
                </a:solidFill>
              </a:rPr>
              <a:t>superheavy</a:t>
            </a:r>
            <a:r>
              <a:rPr lang="en-US" sz="800" dirty="0">
                <a:solidFill>
                  <a:schemeClr val="bg1">
                    <a:lumMod val="75000"/>
                  </a:schemeClr>
                </a:solidFill>
              </a:rPr>
              <a:t> elements, Physical Review Letters 125</a:t>
            </a:r>
          </a:p>
        </p:txBody>
      </p:sp>
      <p:sp>
        <p:nvSpPr>
          <p:cNvPr id="12" name="TextBox 11">
            <a:extLst>
              <a:ext uri="{FF2B5EF4-FFF2-40B4-BE49-F238E27FC236}">
                <a16:creationId xmlns:a16="http://schemas.microsoft.com/office/drawing/2014/main" id="{33FC0C60-6A63-41C7-A021-57D11B02613F}"/>
              </a:ext>
            </a:extLst>
          </p:cNvPr>
          <p:cNvSpPr txBox="1"/>
          <p:nvPr/>
        </p:nvSpPr>
        <p:spPr>
          <a:xfrm>
            <a:off x="11832606" y="6488668"/>
            <a:ext cx="359394" cy="369332"/>
          </a:xfrm>
          <a:prstGeom prst="rect">
            <a:avLst/>
          </a:prstGeom>
          <a:noFill/>
        </p:spPr>
        <p:txBody>
          <a:bodyPr wrap="square" rtlCol="0">
            <a:spAutoFit/>
          </a:bodyPr>
          <a:lstStyle/>
          <a:p>
            <a:r>
              <a:rPr lang="en-GB" dirty="0">
                <a:solidFill>
                  <a:schemeClr val="bg1">
                    <a:lumMod val="50000"/>
                  </a:schemeClr>
                </a:solidFill>
              </a:rPr>
              <a:t>3.</a:t>
            </a:r>
          </a:p>
        </p:txBody>
      </p:sp>
    </p:spTree>
    <p:extLst>
      <p:ext uri="{BB962C8B-B14F-4D97-AF65-F5344CB8AC3E}">
        <p14:creationId xmlns:p14="http://schemas.microsoft.com/office/powerpoint/2010/main" val="37432593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3230</TotalTime>
  <Words>2335</Words>
  <Application>Microsoft Office PowerPoint</Application>
  <PresentationFormat>Grand écran</PresentationFormat>
  <Paragraphs>301</Paragraphs>
  <Slides>22</Slides>
  <Notes>21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22</vt:i4>
      </vt:variant>
    </vt:vector>
  </HeadingPairs>
  <TitlesOfParts>
    <vt:vector size="26"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Ganil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Stefan Tudor</dc:creator>
  <cp:lastModifiedBy>Stefan Tudor</cp:lastModifiedBy>
  <cp:revision>409</cp:revision>
  <dcterms:created xsi:type="dcterms:W3CDTF">2025-09-12T09:27:20Z</dcterms:created>
  <dcterms:modified xsi:type="dcterms:W3CDTF">2026-03-17T09:23:48Z</dcterms:modified>
</cp:coreProperties>
</file>