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57"/>
  </p:notesMasterIdLst>
  <p:sldIdLst>
    <p:sldId id="256" r:id="rId3"/>
    <p:sldId id="322" r:id="rId4"/>
    <p:sldId id="373" r:id="rId5"/>
    <p:sldId id="333" r:id="rId6"/>
    <p:sldId id="334" r:id="rId7"/>
    <p:sldId id="377" r:id="rId8"/>
    <p:sldId id="350" r:id="rId9"/>
    <p:sldId id="354" r:id="rId10"/>
    <p:sldId id="355" r:id="rId11"/>
    <p:sldId id="375" r:id="rId12"/>
    <p:sldId id="359" r:id="rId13"/>
    <p:sldId id="361" r:id="rId14"/>
    <p:sldId id="378" r:id="rId15"/>
    <p:sldId id="379" r:id="rId16"/>
    <p:sldId id="329" r:id="rId17"/>
    <p:sldId id="380" r:id="rId18"/>
    <p:sldId id="332" r:id="rId19"/>
    <p:sldId id="281" r:id="rId20"/>
    <p:sldId id="326" r:id="rId21"/>
    <p:sldId id="330" r:id="rId22"/>
    <p:sldId id="356" r:id="rId23"/>
    <p:sldId id="367" r:id="rId24"/>
    <p:sldId id="335" r:id="rId25"/>
    <p:sldId id="295" r:id="rId26"/>
    <p:sldId id="372" r:id="rId27"/>
    <p:sldId id="371" r:id="rId28"/>
    <p:sldId id="300" r:id="rId29"/>
    <p:sldId id="301" r:id="rId30"/>
    <p:sldId id="303" r:id="rId31"/>
    <p:sldId id="309" r:id="rId32"/>
    <p:sldId id="314" r:id="rId33"/>
    <p:sldId id="317" r:id="rId34"/>
    <p:sldId id="318" r:id="rId35"/>
    <p:sldId id="321" r:id="rId36"/>
    <p:sldId id="368" r:id="rId37"/>
    <p:sldId id="369" r:id="rId38"/>
    <p:sldId id="305" r:id="rId39"/>
    <p:sldId id="323" r:id="rId40"/>
    <p:sldId id="325" r:id="rId41"/>
    <p:sldId id="327" r:id="rId42"/>
    <p:sldId id="339" r:id="rId43"/>
    <p:sldId id="342" r:id="rId44"/>
    <p:sldId id="343" r:id="rId45"/>
    <p:sldId id="347" r:id="rId46"/>
    <p:sldId id="346" r:id="rId47"/>
    <p:sldId id="351" r:id="rId48"/>
    <p:sldId id="353" r:id="rId49"/>
    <p:sldId id="358" r:id="rId50"/>
    <p:sldId id="348" r:id="rId51"/>
    <p:sldId id="376" r:id="rId52"/>
    <p:sldId id="352" r:id="rId53"/>
    <p:sldId id="336" r:id="rId54"/>
    <p:sldId id="357" r:id="rId55"/>
    <p:sldId id="374" r:id="rId56"/>
  </p:sldIdLst>
  <p:sldSz cx="10772775" cy="60594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0" userDrawn="1">
          <p15:clr>
            <a:srgbClr val="A4A3A4"/>
          </p15:clr>
        </p15:guide>
        <p15:guide id="2" pos="4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010"/>
    <a:srgbClr val="70AD47"/>
    <a:srgbClr val="999999"/>
    <a:srgbClr val="FFC000"/>
    <a:srgbClr val="FFCD33"/>
    <a:srgbClr val="167BC5"/>
    <a:srgbClr val="7CAFDD"/>
    <a:srgbClr val="66A9D9"/>
    <a:srgbClr val="8EB4E3"/>
    <a:srgbClr val="B5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82697" autoAdjust="0"/>
  </p:normalViewPr>
  <p:slideViewPr>
    <p:cSldViewPr snapToGrid="0" showGuides="1">
      <p:cViewPr varScale="1">
        <p:scale>
          <a:sx n="75" d="100"/>
          <a:sy n="75" d="100"/>
        </p:scale>
        <p:origin x="888" y="67"/>
      </p:cViewPr>
      <p:guideLst>
        <p:guide orient="horz" pos="1840"/>
        <p:guide pos="4482"/>
      </p:guideLst>
    </p:cSldViewPr>
  </p:slideViewPr>
  <p:outlineViewPr>
    <p:cViewPr>
      <p:scale>
        <a:sx n="33" d="100"/>
        <a:sy n="33" d="100"/>
      </p:scale>
      <p:origin x="0" y="-42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déplacer la diapo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modifier le format des notes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&lt;en-tête&gt;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 idx="3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 idx="3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 idx="3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7987B98-A5FF-481C-ACD1-809F5AB613A7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‹N°›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Hello </a:t>
            </a:r>
            <a:r>
              <a:rPr lang="fr-FR" dirty="0" err="1"/>
              <a:t>everyone</a:t>
            </a:r>
            <a:r>
              <a:rPr lang="fr-FR" dirty="0"/>
              <a:t>,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Valentin Marchand, I </a:t>
            </a:r>
            <a:r>
              <a:rPr lang="fr-FR" dirty="0" err="1"/>
              <a:t>am</a:t>
            </a:r>
            <a:r>
              <a:rPr lang="fr-FR" dirty="0"/>
              <a:t> a PhD </a:t>
            </a:r>
            <a:r>
              <a:rPr lang="fr-FR" dirty="0" err="1"/>
              <a:t>student</a:t>
            </a:r>
            <a:r>
              <a:rPr lang="fr-FR" dirty="0"/>
              <a:t> at </a:t>
            </a:r>
            <a:r>
              <a:rPr lang="fr-FR" dirty="0" err="1"/>
              <a:t>IJCLab</a:t>
            </a:r>
            <a:r>
              <a:rPr lang="fr-FR" dirty="0"/>
              <a:t>. </a:t>
            </a:r>
          </a:p>
          <a:p>
            <a:r>
              <a:rPr lang="fr-FR" dirty="0" err="1"/>
              <a:t>Today</a:t>
            </a:r>
            <a:r>
              <a:rPr lang="fr-FR" dirty="0"/>
              <a:t>, on </a:t>
            </a:r>
            <a:r>
              <a:rPr lang="fr-FR" dirty="0" err="1"/>
              <a:t>behalf</a:t>
            </a:r>
            <a:r>
              <a:rPr lang="fr-FR" dirty="0"/>
              <a:t> of the S3-LEB &amp; FRIENDS3 collaboration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present</a:t>
            </a:r>
            <a:r>
              <a:rPr lang="fr-FR" dirty="0"/>
              <a:t> the topic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:</a:t>
            </a:r>
          </a:p>
          <a:p>
            <a:r>
              <a:rPr lang="fr-FR" dirty="0"/>
              <a:t>The </a:t>
            </a:r>
            <a:r>
              <a:rPr lang="fr-FR" dirty="0" err="1"/>
              <a:t>development</a:t>
            </a:r>
            <a:r>
              <a:rPr lang="fr-FR" dirty="0"/>
              <a:t> of a new </a:t>
            </a:r>
            <a:r>
              <a:rPr lang="fr-FR" dirty="0" err="1"/>
              <a:t>continuous</a:t>
            </a:r>
            <a:r>
              <a:rPr lang="fr-FR" dirty="0"/>
              <a:t> </a:t>
            </a:r>
            <a:r>
              <a:rPr lang="fr-FR" dirty="0" err="1"/>
              <a:t>wave</a:t>
            </a:r>
            <a:r>
              <a:rPr lang="fr-FR" dirty="0"/>
              <a:t> laser </a:t>
            </a:r>
            <a:r>
              <a:rPr lang="fr-FR" dirty="0" err="1"/>
              <a:t>cavity</a:t>
            </a:r>
            <a:r>
              <a:rPr lang="fr-FR" dirty="0"/>
              <a:t> &amp; the perspectives for FRIENDS3 </a:t>
            </a:r>
            <a:r>
              <a:rPr lang="fr-FR"/>
              <a:t>project.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0305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narrowband</a:t>
            </a:r>
            <a:r>
              <a:rPr lang="fr-FR" dirty="0"/>
              <a:t> </a:t>
            </a:r>
            <a:r>
              <a:rPr lang="fr-FR" dirty="0" err="1"/>
              <a:t>scannable</a:t>
            </a:r>
            <a:r>
              <a:rPr lang="fr-FR" dirty="0"/>
              <a:t> laser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do </a:t>
            </a:r>
            <a:r>
              <a:rPr lang="fr-FR" dirty="0" err="1"/>
              <a:t>some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as a proof-of concept.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choose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on stable Dysprosium,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knew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and the </a:t>
            </a:r>
            <a:r>
              <a:rPr lang="fr-FR" dirty="0" err="1"/>
              <a:t>parameters</a:t>
            </a:r>
            <a:r>
              <a:rPr lang="fr-FR" dirty="0"/>
              <a:t> of the ABU </a:t>
            </a:r>
            <a:r>
              <a:rPr lang="fr-FR" dirty="0" err="1"/>
              <a:t>were</a:t>
            </a:r>
            <a:r>
              <a:rPr lang="fr-FR" dirty="0"/>
              <a:t> know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GISELE.</a:t>
            </a:r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set the CW to 418,8 nm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transition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probing</a:t>
            </a:r>
            <a:r>
              <a:rPr lang="fr-FR" dirty="0"/>
              <a:t> and one </a:t>
            </a:r>
            <a:r>
              <a:rPr lang="fr-FR" dirty="0" err="1"/>
              <a:t>broadband</a:t>
            </a:r>
            <a:r>
              <a:rPr lang="fr-FR" dirty="0"/>
              <a:t> laser to 408 nm to </a:t>
            </a:r>
            <a:r>
              <a:rPr lang="fr-FR" dirty="0" err="1"/>
              <a:t>reach</a:t>
            </a:r>
            <a:r>
              <a:rPr lang="fr-FR" dirty="0"/>
              <a:t> a know </a:t>
            </a:r>
            <a:r>
              <a:rPr lang="fr-FR" dirty="0" err="1"/>
              <a:t>Autoionizing</a:t>
            </a:r>
            <a:r>
              <a:rPr lang="fr-FR" dirty="0"/>
              <a:t> state.</a:t>
            </a:r>
          </a:p>
          <a:p>
            <a:endParaRPr lang="fr-FR" dirty="0"/>
          </a:p>
          <a:p>
            <a:r>
              <a:rPr lang="fr-FR" dirty="0"/>
              <a:t>This plot </a:t>
            </a:r>
            <a:r>
              <a:rPr lang="fr-FR" dirty="0" err="1"/>
              <a:t>represents</a:t>
            </a:r>
            <a:r>
              <a:rPr lang="fr-FR" dirty="0"/>
              <a:t> a Time of Flight </a:t>
            </a:r>
            <a:r>
              <a:rPr lang="fr-FR" dirty="0" err="1"/>
              <a:t>spectrum</a:t>
            </a:r>
            <a:r>
              <a:rPr lang="fr-FR" dirty="0"/>
              <a:t> (</a:t>
            </a:r>
            <a:r>
              <a:rPr lang="fr-FR" dirty="0" err="1"/>
              <a:t>ToF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) for a scan </a:t>
            </a:r>
            <a:r>
              <a:rPr lang="fr-FR" dirty="0" err="1"/>
              <a:t>obtained</a:t>
            </a:r>
            <a:r>
              <a:rPr lang="fr-FR" dirty="0"/>
              <a:t> by the laser </a:t>
            </a:r>
            <a:r>
              <a:rPr lang="fr-FR" dirty="0" err="1"/>
              <a:t>spectroscopy</a:t>
            </a:r>
            <a:r>
              <a:rPr lang="fr-FR" dirty="0"/>
              <a:t> of the stable Dysprosium.</a:t>
            </a:r>
          </a:p>
          <a:p>
            <a:r>
              <a:rPr lang="fr-FR" dirty="0"/>
              <a:t>In the best case, </a:t>
            </a: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detect</a:t>
            </a:r>
            <a:r>
              <a:rPr lang="fr-FR" dirty="0"/>
              <a:t> 7 isotopes. 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, the mass </a:t>
            </a:r>
            <a:r>
              <a:rPr lang="fr-FR" dirty="0" err="1"/>
              <a:t>separation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ABU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perfect</a:t>
            </a:r>
            <a:r>
              <a:rPr lang="fr-FR" dirty="0"/>
              <a:t> and </a:t>
            </a:r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fully</a:t>
            </a:r>
            <a:r>
              <a:rPr lang="fr-FR" dirty="0"/>
              <a:t> exploit the </a:t>
            </a:r>
            <a:r>
              <a:rPr lang="fr-FR" dirty="0" err="1"/>
              <a:t>statistics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to </a:t>
            </a:r>
            <a:r>
              <a:rPr lang="fr-FR" dirty="0" err="1"/>
              <a:t>cut</a:t>
            </a:r>
            <a:r>
              <a:rPr lang="fr-FR" dirty="0"/>
              <a:t> the data to </a:t>
            </a:r>
            <a:r>
              <a:rPr lang="fr-FR" dirty="0" err="1"/>
              <a:t>remove</a:t>
            </a:r>
            <a:r>
              <a:rPr lang="fr-FR" dirty="0"/>
              <a:t> as </a:t>
            </a:r>
            <a:r>
              <a:rPr lang="fr-FR" dirty="0" err="1"/>
              <a:t>much</a:t>
            </a:r>
            <a:r>
              <a:rPr lang="fr-FR" dirty="0"/>
              <a:t> as possible the </a:t>
            </a:r>
            <a:r>
              <a:rPr lang="fr-FR" dirty="0" err="1"/>
              <a:t>presence</a:t>
            </a:r>
            <a:r>
              <a:rPr lang="fr-FR" dirty="0"/>
              <a:t> of contaminants.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3237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plot </a:t>
            </a:r>
            <a:r>
              <a:rPr lang="fr-FR" dirty="0" err="1"/>
              <a:t>offer</a:t>
            </a:r>
            <a:r>
              <a:rPr lang="fr-FR" dirty="0"/>
              <a:t>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vizualization</a:t>
            </a:r>
            <a:r>
              <a:rPr lang="fr-FR" dirty="0"/>
              <a:t> of the isotope </a:t>
            </a:r>
            <a:r>
              <a:rPr lang="fr-FR" dirty="0" err="1"/>
              <a:t>between</a:t>
            </a:r>
            <a:r>
              <a:rPr lang="fr-FR" dirty="0"/>
              <a:t> the isotope. </a:t>
            </a:r>
          </a:p>
          <a:p>
            <a:r>
              <a:rPr lang="fr-FR" dirty="0"/>
              <a:t>First </a:t>
            </a:r>
            <a:r>
              <a:rPr lang="fr-FR" dirty="0" err="1"/>
              <a:t>thing</a:t>
            </a:r>
            <a:r>
              <a:rPr lang="fr-FR" dirty="0"/>
              <a:t> to note, the isotope shift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164Dy.</a:t>
            </a:r>
          </a:p>
          <a:p>
            <a:r>
              <a:rPr lang="fr-FR" dirty="0"/>
              <a:t>And the 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thing</a:t>
            </a:r>
            <a:r>
              <a:rPr lang="fr-FR" dirty="0"/>
              <a:t> : for 163Dy &amp; 161Dy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splitting</a:t>
            </a:r>
            <a:r>
              <a:rPr lang="fr-FR" dirty="0"/>
              <a:t> of the hyperfine structure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coherent</a:t>
            </a:r>
            <a:r>
              <a:rPr lang="fr-FR" dirty="0"/>
              <a:t> due to an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protons and an </a:t>
            </a:r>
            <a:r>
              <a:rPr lang="fr-FR" dirty="0" err="1"/>
              <a:t>odd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neutrons.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430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I show the </a:t>
            </a:r>
            <a:r>
              <a:rPr lang="fr-FR" dirty="0" err="1"/>
              <a:t>fitting</a:t>
            </a:r>
            <a:r>
              <a:rPr lang="fr-FR" dirty="0"/>
              <a:t> </a:t>
            </a:r>
            <a:r>
              <a:rPr lang="fr-FR" dirty="0" err="1"/>
              <a:t>realized</a:t>
            </a:r>
            <a:r>
              <a:rPr lang="fr-FR" dirty="0"/>
              <a:t> on the </a:t>
            </a:r>
            <a:r>
              <a:rPr lang="fr-FR" dirty="0" err="1"/>
              <a:t>even-even</a:t>
            </a:r>
            <a:r>
              <a:rPr lang="fr-FR" dirty="0"/>
              <a:t> isotopes. You can </a:t>
            </a:r>
            <a:r>
              <a:rPr lang="fr-FR" dirty="0" err="1"/>
              <a:t>clearly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quality</a:t>
            </a:r>
            <a:r>
              <a:rPr lang="fr-FR" dirty="0"/>
              <a:t> of the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drastricly</a:t>
            </a:r>
            <a:r>
              <a:rPr lang="fr-FR" dirty="0"/>
              <a:t> </a:t>
            </a:r>
            <a:r>
              <a:rPr lang="fr-FR" dirty="0" err="1"/>
              <a:t>lower</a:t>
            </a:r>
            <a:r>
              <a:rPr lang="fr-FR" dirty="0"/>
              <a:t> for 156Dy.</a:t>
            </a:r>
          </a:p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fits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us to </a:t>
            </a:r>
            <a:r>
              <a:rPr lang="fr-FR" dirty="0" err="1"/>
              <a:t>evaluate</a:t>
            </a:r>
            <a:r>
              <a:rPr lang="fr-FR" dirty="0"/>
              <a:t> the </a:t>
            </a:r>
            <a:r>
              <a:rPr lang="fr-FR" dirty="0" err="1"/>
              <a:t>centroid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necessary</a:t>
            </a:r>
            <a:r>
              <a:rPr lang="fr-FR" dirty="0"/>
              <a:t> for the </a:t>
            </a:r>
            <a:r>
              <a:rPr lang="fr-FR" dirty="0" err="1"/>
              <a:t>determination</a:t>
            </a:r>
            <a:r>
              <a:rPr lang="fr-FR" dirty="0"/>
              <a:t> of the isotope shift.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55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Show </a:t>
            </a:r>
            <a:r>
              <a:rPr lang="fr-FR" dirty="0" err="1"/>
              <a:t>equation</a:t>
            </a:r>
            <a:r>
              <a:rPr lang="fr-FR" dirty="0"/>
              <a:t> : For the </a:t>
            </a:r>
            <a:r>
              <a:rPr lang="fr-FR" dirty="0" err="1"/>
              <a:t>evaluation</a:t>
            </a:r>
            <a:r>
              <a:rPr lang="fr-FR" dirty="0"/>
              <a:t> of the isotope shift,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computing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164Dy, </a:t>
            </a:r>
            <a:r>
              <a:rPr lang="fr-FR" dirty="0" err="1"/>
              <a:t>its</a:t>
            </a:r>
            <a:r>
              <a:rPr lang="fr-FR" dirty="0"/>
              <a:t> a </a:t>
            </a:r>
            <a:r>
              <a:rPr lang="fr-FR" dirty="0" err="1"/>
              <a:t>choice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bcz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abundant</a:t>
            </a:r>
            <a:r>
              <a:rPr lang="fr-FR" dirty="0"/>
              <a:t>. </a:t>
            </a:r>
          </a:p>
          <a:p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experiment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doing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scans, </a:t>
            </a:r>
            <a:r>
              <a:rPr lang="fr-FR" dirty="0" err="1"/>
              <a:t>so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have one single </a:t>
            </a:r>
            <a:r>
              <a:rPr lang="fr-FR" dirty="0" err="1"/>
              <a:t>reference</a:t>
            </a:r>
            <a:r>
              <a:rPr lang="fr-FR" dirty="0"/>
              <a:t> value for </a:t>
            </a:r>
            <a:r>
              <a:rPr lang="fr-FR" dirty="0" err="1"/>
              <a:t>each</a:t>
            </a:r>
            <a:r>
              <a:rPr lang="fr-FR" dirty="0"/>
              <a:t> isotope pair, </a:t>
            </a:r>
          </a:p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compute</a:t>
            </a:r>
            <a:r>
              <a:rPr lang="fr-FR" dirty="0"/>
              <a:t> a </a:t>
            </a:r>
            <a:r>
              <a:rPr lang="fr-FR" dirty="0" err="1"/>
              <a:t>weighted</a:t>
            </a:r>
            <a:r>
              <a:rPr lang="fr-FR" dirty="0"/>
              <a:t> </a:t>
            </a:r>
            <a:r>
              <a:rPr lang="fr-FR" dirty="0" err="1"/>
              <a:t>average</a:t>
            </a:r>
            <a:r>
              <a:rPr lang="fr-FR" dirty="0"/>
              <a:t> Isotope shift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takes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the Isotope shift of </a:t>
            </a:r>
            <a:r>
              <a:rPr lang="fr-FR" dirty="0" err="1"/>
              <a:t>each</a:t>
            </a:r>
            <a:r>
              <a:rPr lang="fr-FR" dirty="0"/>
              <a:t> scans and </a:t>
            </a:r>
            <a:r>
              <a:rPr lang="fr-FR" dirty="0" err="1"/>
              <a:t>their</a:t>
            </a:r>
            <a:r>
              <a:rPr lang="fr-FR" dirty="0"/>
              <a:t> respective standard </a:t>
            </a:r>
            <a:r>
              <a:rPr lang="fr-FR" dirty="0" err="1"/>
              <a:t>deviations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These</a:t>
            </a:r>
            <a:r>
              <a:rPr lang="fr-FR" dirty="0"/>
              <a:t> are </a:t>
            </a:r>
            <a:r>
              <a:rPr lang="fr-FR" dirty="0" err="1"/>
              <a:t>preliminary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but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seem</a:t>
            </a:r>
            <a:r>
              <a:rPr lang="fr-FR" dirty="0"/>
              <a:t> reliable,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data </a:t>
            </a:r>
            <a:r>
              <a:rPr lang="fr-FR" dirty="0" err="1"/>
              <a:t>errorbars</a:t>
            </a:r>
            <a:r>
              <a:rPr lang="fr-FR" dirty="0"/>
              <a:t> are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</a:t>
            </a:r>
            <a:r>
              <a:rPr lang="fr-FR" dirty="0" err="1"/>
              <a:t>weigthed</a:t>
            </a:r>
            <a:r>
              <a:rPr lang="fr-FR" dirty="0"/>
              <a:t> </a:t>
            </a:r>
            <a:r>
              <a:rPr lang="fr-FR" dirty="0" err="1"/>
              <a:t>average</a:t>
            </a:r>
            <a:r>
              <a:rPr lang="fr-FR" dirty="0"/>
              <a:t> value or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errorbar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5328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to the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connect</a:t>
            </a:r>
            <a:r>
              <a:rPr lang="fr-FR" dirty="0"/>
              <a:t> the isotope shift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difference</a:t>
            </a:r>
            <a:r>
              <a:rPr lang="fr-FR" dirty="0"/>
              <a:t> in </a:t>
            </a:r>
            <a:r>
              <a:rPr lang="fr-FR" dirty="0" err="1"/>
              <a:t>mean</a:t>
            </a:r>
            <a:r>
              <a:rPr lang="fr-FR" dirty="0"/>
              <a:t> square </a:t>
            </a:r>
            <a:r>
              <a:rPr lang="fr-FR" dirty="0" err="1"/>
              <a:t>radii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2 isotopes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equation</a:t>
            </a:r>
            <a:r>
              <a:rPr lang="fr-FR" dirty="0"/>
              <a:t>.</a:t>
            </a:r>
          </a:p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equation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K(Z) a correction facteur </a:t>
            </a:r>
            <a:r>
              <a:rPr lang="fr-FR" dirty="0" err="1"/>
              <a:t>dependent</a:t>
            </a:r>
            <a:r>
              <a:rPr lang="fr-FR" dirty="0"/>
              <a:t> to the </a:t>
            </a:r>
            <a:r>
              <a:rPr lang="fr-FR" dirty="0" err="1"/>
              <a:t>atomic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. </a:t>
            </a:r>
          </a:p>
          <a:p>
            <a:r>
              <a:rPr lang="fr-FR" dirty="0"/>
              <a:t>Fi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field</a:t>
            </a:r>
            <a:r>
              <a:rPr lang="fr-FR" dirty="0"/>
              <a:t> shift factor </a:t>
            </a:r>
            <a:r>
              <a:rPr lang="fr-FR" dirty="0" err="1"/>
              <a:t>representing</a:t>
            </a:r>
            <a:r>
              <a:rPr lang="fr-FR" dirty="0"/>
              <a:t> the change in the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for the </a:t>
            </a:r>
            <a:r>
              <a:rPr lang="fr-FR" dirty="0" err="1"/>
              <a:t>considered</a:t>
            </a:r>
            <a:r>
              <a:rPr lang="fr-FR" dirty="0"/>
              <a:t> </a:t>
            </a:r>
            <a:r>
              <a:rPr lang="fr-FR" dirty="0" err="1"/>
              <a:t>atomic</a:t>
            </a:r>
            <a:r>
              <a:rPr lang="fr-FR" dirty="0"/>
              <a:t> transition.</a:t>
            </a:r>
          </a:p>
          <a:p>
            <a:r>
              <a:rPr lang="fr-FR" dirty="0"/>
              <a:t>Mi </a:t>
            </a:r>
            <a:r>
              <a:rPr lang="fr-FR" dirty="0" err="1"/>
              <a:t>is</a:t>
            </a:r>
            <a:r>
              <a:rPr lang="fr-FR" dirty="0"/>
              <a:t> the mass shift factor,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represents</a:t>
            </a:r>
            <a:r>
              <a:rPr lang="fr-FR" dirty="0"/>
              <a:t> the change in the </a:t>
            </a:r>
            <a:r>
              <a:rPr lang="fr-FR" dirty="0" err="1"/>
              <a:t>nuclear</a:t>
            </a:r>
            <a:r>
              <a:rPr lang="fr-FR" dirty="0"/>
              <a:t> mass </a:t>
            </a:r>
            <a:r>
              <a:rPr lang="fr-FR" dirty="0" err="1"/>
              <a:t>between</a:t>
            </a:r>
            <a:r>
              <a:rPr lang="fr-FR" dirty="0"/>
              <a:t> isotopes of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specie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By </a:t>
            </a:r>
            <a:r>
              <a:rPr lang="fr-FR" dirty="0" err="1"/>
              <a:t>manipulating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equation</a:t>
            </a:r>
            <a:r>
              <a:rPr lang="fr-FR" dirty="0"/>
              <a:t> for 2 </a:t>
            </a:r>
            <a:r>
              <a:rPr lang="fr-FR" dirty="0" err="1"/>
              <a:t>differents</a:t>
            </a:r>
            <a:r>
              <a:rPr lang="fr-FR" dirty="0"/>
              <a:t> transitions, </a:t>
            </a:r>
            <a:r>
              <a:rPr lang="fr-FR" dirty="0" err="1"/>
              <a:t>we</a:t>
            </a:r>
            <a:r>
              <a:rPr lang="fr-FR" dirty="0"/>
              <a:t> can express the isotope shift of one transition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other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usefull</a:t>
            </a:r>
            <a:r>
              <a:rPr lang="fr-FR" dirty="0"/>
              <a:t> to </a:t>
            </a:r>
            <a:r>
              <a:rPr lang="fr-FR" dirty="0" err="1"/>
              <a:t>deduce</a:t>
            </a:r>
            <a:r>
              <a:rPr lang="fr-FR" dirty="0"/>
              <a:t> the </a:t>
            </a:r>
            <a:r>
              <a:rPr lang="fr-FR" dirty="0" err="1"/>
              <a:t>field</a:t>
            </a:r>
            <a:r>
              <a:rPr lang="fr-FR" dirty="0"/>
              <a:t> &amp; mass shift factor of </a:t>
            </a:r>
            <a:r>
              <a:rPr lang="fr-FR" dirty="0" err="1"/>
              <a:t>our</a:t>
            </a:r>
            <a:r>
              <a:rPr lang="fr-FR" dirty="0"/>
              <a:t> transition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have </a:t>
            </a:r>
            <a:r>
              <a:rPr lang="fr-FR" dirty="0" err="1"/>
              <a:t>their</a:t>
            </a:r>
            <a:r>
              <a:rPr lang="fr-FR" dirty="0"/>
              <a:t> values for a </a:t>
            </a:r>
            <a:r>
              <a:rPr lang="fr-FR" dirty="0" err="1"/>
              <a:t>reference</a:t>
            </a:r>
            <a:r>
              <a:rPr lang="fr-FR" dirty="0"/>
              <a:t> transition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case 563nm. 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have to </a:t>
            </a:r>
            <a:r>
              <a:rPr lang="fr-FR" dirty="0" err="1"/>
              <a:t>fitting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data by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linear</a:t>
            </a:r>
            <a:r>
              <a:rPr lang="fr-FR" dirty="0"/>
              <a:t> model and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inderectly</a:t>
            </a:r>
            <a:r>
              <a:rPr lang="fr-FR" dirty="0"/>
              <a:t> able to </a:t>
            </a:r>
            <a:r>
              <a:rPr lang="fr-FR" dirty="0" err="1"/>
              <a:t>determine</a:t>
            </a:r>
            <a:r>
              <a:rPr lang="fr-FR" dirty="0"/>
              <a:t> Fi &amp; Mi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the </a:t>
            </a:r>
          </a:p>
          <a:p>
            <a:r>
              <a:rPr lang="fr-FR" dirty="0" err="1"/>
              <a:t>Difference</a:t>
            </a:r>
            <a:r>
              <a:rPr lang="fr-FR" dirty="0"/>
              <a:t> in </a:t>
            </a:r>
            <a:r>
              <a:rPr lang="fr-FR" dirty="0" err="1"/>
              <a:t>mean</a:t>
            </a:r>
            <a:r>
              <a:rPr lang="fr-FR" dirty="0"/>
              <a:t> square </a:t>
            </a:r>
            <a:r>
              <a:rPr lang="fr-FR" dirty="0" err="1"/>
              <a:t>radii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Ans </a:t>
            </a:r>
            <a:r>
              <a:rPr lang="fr-FR" dirty="0" err="1"/>
              <a:t>that’s</a:t>
            </a:r>
            <a:r>
              <a:rPr lang="fr-FR" dirty="0"/>
              <a:t> all for 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far.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916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mention </a:t>
            </a:r>
            <a:r>
              <a:rPr lang="fr-FR" dirty="0" err="1"/>
              <a:t>briefly</a:t>
            </a:r>
            <a:r>
              <a:rPr lang="fr-FR" dirty="0"/>
              <a:t> the FRIENDS3 </a:t>
            </a:r>
            <a:r>
              <a:rPr lang="fr-FR" dirty="0" err="1"/>
              <a:t>project</a:t>
            </a:r>
            <a:r>
              <a:rPr lang="fr-FR" dirty="0"/>
              <a:t>. </a:t>
            </a:r>
          </a:p>
          <a:p>
            <a:r>
              <a:rPr lang="fr-FR" dirty="0"/>
              <a:t>FRIENDS3 stands for Fast Radioactive Ion Extraction &amp; </a:t>
            </a:r>
            <a:r>
              <a:rPr lang="fr-FR" dirty="0" err="1"/>
              <a:t>Neutralization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for S3.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866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@S3-LEB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by </a:t>
            </a:r>
            <a:r>
              <a:rPr lang="fr-FR" dirty="0" err="1"/>
              <a:t>its</a:t>
            </a:r>
            <a:r>
              <a:rPr lang="fr-FR" dirty="0"/>
              <a:t> extraction time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550 ms.</a:t>
            </a:r>
          </a:p>
          <a:p>
            <a:r>
              <a:rPr lang="fr-FR" dirty="0"/>
              <a:t>The extraction time </a:t>
            </a:r>
            <a:r>
              <a:rPr lang="fr-FR" dirty="0" err="1"/>
              <a:t>is</a:t>
            </a:r>
            <a:r>
              <a:rPr lang="fr-FR" dirty="0"/>
              <a:t> important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the </a:t>
            </a:r>
            <a:r>
              <a:rPr lang="fr-FR" dirty="0" err="1"/>
              <a:t>exotic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due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-life. </a:t>
            </a:r>
          </a:p>
          <a:p>
            <a:endParaRPr lang="fr-FR" dirty="0"/>
          </a:p>
          <a:p>
            <a:r>
              <a:rPr lang="fr-FR" dirty="0"/>
              <a:t>The FRIENDS3 setup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reduced</a:t>
            </a:r>
            <a:r>
              <a:rPr lang="fr-FR" dirty="0"/>
              <a:t> &amp; </a:t>
            </a:r>
            <a:r>
              <a:rPr lang="fr-FR" dirty="0" err="1"/>
              <a:t>simplified</a:t>
            </a:r>
            <a:r>
              <a:rPr lang="fr-FR" dirty="0"/>
              <a:t> version of S3-LEB </a:t>
            </a:r>
            <a:r>
              <a:rPr lang="fr-FR" dirty="0" err="1"/>
              <a:t>aims</a:t>
            </a:r>
            <a:r>
              <a:rPr lang="fr-FR" dirty="0"/>
              <a:t> to</a:t>
            </a:r>
          </a:p>
          <a:p>
            <a:r>
              <a:rPr lang="fr-FR" dirty="0" err="1"/>
              <a:t>improve</a:t>
            </a: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design by </a:t>
            </a:r>
            <a:r>
              <a:rPr lang="fr-FR" dirty="0" err="1"/>
              <a:t>reducing</a:t>
            </a:r>
            <a:r>
              <a:rPr lang="fr-FR" dirty="0"/>
              <a:t> the extraction time via the use of </a:t>
            </a:r>
            <a:r>
              <a:rPr lang="fr-FR" dirty="0" err="1"/>
              <a:t>electrodes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accelerate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exotic</a:t>
            </a:r>
            <a:r>
              <a:rPr lang="fr-FR" dirty="0"/>
              <a:t> ions once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window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conducted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neutralize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ions. The first </a:t>
            </a:r>
            <a:r>
              <a:rPr lang="fr-FR" dirty="0" err="1"/>
              <a:t>method</a:t>
            </a:r>
            <a:r>
              <a:rPr lang="fr-FR" dirty="0"/>
              <a:t> of </a:t>
            </a:r>
            <a:r>
              <a:rPr lang="fr-FR" dirty="0" err="1"/>
              <a:t>neutralization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recombination</a:t>
            </a:r>
            <a:endParaRPr lang="fr-FR" dirty="0"/>
          </a:p>
          <a:p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by photo-</a:t>
            </a:r>
            <a:r>
              <a:rPr lang="fr-FR" dirty="0" err="1"/>
              <a:t>ionization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6219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pictures</a:t>
            </a:r>
            <a:r>
              <a:rPr lang="fr-FR" dirty="0"/>
              <a:t> of the setup as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in GANIL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4869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mention </a:t>
            </a:r>
            <a:r>
              <a:rPr lang="fr-FR" dirty="0" err="1"/>
              <a:t>briefly</a:t>
            </a:r>
            <a:r>
              <a:rPr lang="fr-FR" dirty="0"/>
              <a:t> the FRIENDS3 </a:t>
            </a:r>
            <a:r>
              <a:rPr lang="fr-FR" dirty="0" err="1"/>
              <a:t>project</a:t>
            </a:r>
            <a:r>
              <a:rPr lang="fr-FR" dirty="0"/>
              <a:t>. </a:t>
            </a:r>
          </a:p>
          <a:p>
            <a:r>
              <a:rPr lang="fr-FR" dirty="0"/>
              <a:t>FRIENDS3 stands for Fast Radioactive Ion Extraction &amp; </a:t>
            </a:r>
            <a:r>
              <a:rPr lang="fr-FR" dirty="0" err="1"/>
              <a:t>Neutralization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for S3.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271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@S3-LEB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by </a:t>
            </a:r>
            <a:r>
              <a:rPr lang="fr-FR" dirty="0" err="1"/>
              <a:t>its</a:t>
            </a:r>
            <a:r>
              <a:rPr lang="fr-FR" dirty="0"/>
              <a:t> extraction time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550 ms.</a:t>
            </a:r>
          </a:p>
          <a:p>
            <a:r>
              <a:rPr lang="fr-FR" dirty="0"/>
              <a:t>The extraction time </a:t>
            </a:r>
            <a:r>
              <a:rPr lang="fr-FR" dirty="0" err="1"/>
              <a:t>is</a:t>
            </a:r>
            <a:r>
              <a:rPr lang="fr-FR" dirty="0"/>
              <a:t> important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the </a:t>
            </a:r>
            <a:r>
              <a:rPr lang="fr-FR" dirty="0" err="1"/>
              <a:t>exotic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due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-life. </a:t>
            </a:r>
          </a:p>
          <a:p>
            <a:endParaRPr lang="fr-FR" dirty="0"/>
          </a:p>
          <a:p>
            <a:r>
              <a:rPr lang="fr-FR" dirty="0"/>
              <a:t>The FRIENDS3 setup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reduced</a:t>
            </a:r>
            <a:r>
              <a:rPr lang="fr-FR" dirty="0"/>
              <a:t> &amp; </a:t>
            </a:r>
            <a:r>
              <a:rPr lang="fr-FR" dirty="0" err="1"/>
              <a:t>simplified</a:t>
            </a:r>
            <a:r>
              <a:rPr lang="fr-FR" dirty="0"/>
              <a:t> version of S3-LEB </a:t>
            </a:r>
            <a:r>
              <a:rPr lang="fr-FR" dirty="0" err="1"/>
              <a:t>aims</a:t>
            </a:r>
            <a:r>
              <a:rPr lang="fr-FR" dirty="0"/>
              <a:t> to</a:t>
            </a:r>
          </a:p>
          <a:p>
            <a:r>
              <a:rPr lang="fr-FR" dirty="0" err="1"/>
              <a:t>improve</a:t>
            </a: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design by </a:t>
            </a:r>
            <a:r>
              <a:rPr lang="fr-FR" dirty="0" err="1"/>
              <a:t>reducing</a:t>
            </a:r>
            <a:r>
              <a:rPr lang="fr-FR" dirty="0"/>
              <a:t> the extraction time via the use of </a:t>
            </a:r>
            <a:r>
              <a:rPr lang="fr-FR" dirty="0" err="1"/>
              <a:t>electrodes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accelerate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exotic</a:t>
            </a:r>
            <a:r>
              <a:rPr lang="fr-FR" dirty="0"/>
              <a:t> ions once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window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conducted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neutralize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ions. The first </a:t>
            </a:r>
            <a:r>
              <a:rPr lang="fr-FR" dirty="0" err="1"/>
              <a:t>method</a:t>
            </a:r>
            <a:r>
              <a:rPr lang="fr-FR" dirty="0"/>
              <a:t> of </a:t>
            </a:r>
            <a:r>
              <a:rPr lang="fr-FR" dirty="0" err="1"/>
              <a:t>neutralization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recombination</a:t>
            </a:r>
            <a:endParaRPr lang="fr-FR" dirty="0"/>
          </a:p>
          <a:p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by photo-</a:t>
            </a:r>
            <a:r>
              <a:rPr lang="fr-FR" dirty="0" err="1"/>
              <a:t>ionization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475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GISELE </a:t>
            </a:r>
            <a:r>
              <a:rPr lang="fr-FR" dirty="0" err="1"/>
              <a:t>Laboratory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laser room at GANIL.</a:t>
            </a:r>
          </a:p>
          <a:p>
            <a:r>
              <a:rPr lang="fr-FR" dirty="0"/>
              <a:t>It has 3 main goals : </a:t>
            </a:r>
          </a:p>
          <a:p>
            <a:r>
              <a:rPr lang="fr-FR" dirty="0" err="1"/>
              <a:t>Development</a:t>
            </a:r>
            <a:r>
              <a:rPr lang="fr-FR" dirty="0"/>
              <a:t> of new laser/laser system.</a:t>
            </a:r>
          </a:p>
          <a:p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ionization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 for laser </a:t>
            </a:r>
            <a:r>
              <a:rPr lang="fr-FR" dirty="0" err="1"/>
              <a:t>spectroscopy</a:t>
            </a:r>
            <a:r>
              <a:rPr lang="fr-FR" dirty="0"/>
              <a:t>.</a:t>
            </a:r>
          </a:p>
          <a:p>
            <a:r>
              <a:rPr lang="fr-FR" dirty="0"/>
              <a:t>And the lasers are </a:t>
            </a:r>
            <a:r>
              <a:rPr lang="fr-FR" dirty="0" err="1"/>
              <a:t>also</a:t>
            </a:r>
            <a:r>
              <a:rPr lang="fr-FR" dirty="0"/>
              <a:t>  </a:t>
            </a:r>
            <a:r>
              <a:rPr lang="fr-FR" dirty="0" err="1"/>
              <a:t>send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bench</a:t>
            </a:r>
            <a:r>
              <a:rPr lang="fr-FR" dirty="0"/>
              <a:t> test </a:t>
            </a:r>
            <a:r>
              <a:rPr lang="fr-FR" dirty="0" err="1"/>
              <a:t>such</a:t>
            </a:r>
            <a:r>
              <a:rPr lang="fr-FR" dirty="0"/>
              <a:t> as FRIENDS3 </a:t>
            </a:r>
            <a:r>
              <a:rPr lang="fr-FR" dirty="0" err="1"/>
              <a:t>that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mention </a:t>
            </a:r>
            <a:r>
              <a:rPr lang="fr-FR" dirty="0" err="1"/>
              <a:t>later</a:t>
            </a:r>
            <a:r>
              <a:rPr lang="fr-FR" dirty="0"/>
              <a:t>. 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9142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futur .</a:t>
            </a:r>
          </a:p>
          <a:p>
            <a:endParaRPr lang="fr-FR" dirty="0"/>
          </a:p>
          <a:p>
            <a:r>
              <a:rPr lang="fr-FR" dirty="0" err="1"/>
              <a:t>Concerning</a:t>
            </a:r>
            <a:r>
              <a:rPr lang="fr-FR" dirty="0"/>
              <a:t> the CW </a:t>
            </a:r>
            <a:r>
              <a:rPr lang="fr-FR" dirty="0" err="1"/>
              <a:t>Ti:sa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to change the OC to </a:t>
            </a:r>
            <a:r>
              <a:rPr lang="fr-FR" dirty="0" err="1"/>
              <a:t>reduce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reflectivity</a:t>
            </a:r>
            <a:r>
              <a:rPr lang="fr-FR" dirty="0"/>
              <a:t> in the </a:t>
            </a:r>
            <a:r>
              <a:rPr lang="fr-FR" dirty="0" err="1"/>
              <a:t>hope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solves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scanning &amp; </a:t>
            </a:r>
            <a:r>
              <a:rPr lang="fr-FR" dirty="0" err="1"/>
              <a:t>stability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.</a:t>
            </a:r>
          </a:p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changes </a:t>
            </a:r>
            <a:r>
              <a:rPr lang="fr-FR" dirty="0" err="1"/>
              <a:t>nothing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real BRF &amp; </a:t>
            </a:r>
            <a:r>
              <a:rPr lang="fr-FR" dirty="0" err="1"/>
              <a:t>etalon</a:t>
            </a:r>
            <a:r>
              <a:rPr lang="fr-FR" dirty="0"/>
              <a:t> gain </a:t>
            </a:r>
            <a:r>
              <a:rPr lang="fr-FR" dirty="0" err="1"/>
              <a:t>curves</a:t>
            </a:r>
            <a:r>
              <a:rPr lang="fr-FR" dirty="0"/>
              <a:t> via a new laser </a:t>
            </a:r>
            <a:r>
              <a:rPr lang="fr-FR" dirty="0" err="1"/>
              <a:t>received</a:t>
            </a:r>
            <a:r>
              <a:rPr lang="fr-FR" dirty="0"/>
              <a:t> for the S3-LEB </a:t>
            </a:r>
            <a:r>
              <a:rPr lang="fr-FR" dirty="0" err="1"/>
              <a:t>project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For FRIENDS3, the new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in a </a:t>
            </a:r>
            <a:r>
              <a:rPr lang="fr-FR" dirty="0" err="1"/>
              <a:t>near</a:t>
            </a:r>
            <a:r>
              <a:rPr lang="fr-FR" dirty="0"/>
              <a:t> future,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us to start the commissioning of the full setup &amp; the </a:t>
            </a:r>
            <a:r>
              <a:rPr lang="fr-FR" dirty="0" err="1"/>
              <a:t>endgame</a:t>
            </a:r>
            <a:r>
              <a:rPr lang="fr-FR" dirty="0"/>
              <a:t> </a:t>
            </a:r>
          </a:p>
          <a:p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/>
              <a:t> to </a:t>
            </a:r>
            <a:r>
              <a:rPr lang="fr-FR" dirty="0" err="1"/>
              <a:t>realize</a:t>
            </a:r>
            <a:r>
              <a:rPr lang="fr-FR" dirty="0"/>
              <a:t> In-</a:t>
            </a:r>
            <a:r>
              <a:rPr lang="fr-FR" dirty="0" err="1"/>
              <a:t>gas</a:t>
            </a:r>
            <a:r>
              <a:rPr lang="fr-FR" dirty="0"/>
              <a:t> jet </a:t>
            </a:r>
            <a:r>
              <a:rPr lang="fr-FR" dirty="0" err="1"/>
              <a:t>spectroscopy</a:t>
            </a:r>
            <a:r>
              <a:rPr lang="fr-FR" dirty="0"/>
              <a:t> of Dy </a:t>
            </a:r>
            <a:r>
              <a:rPr lang="fr-FR" dirty="0" err="1"/>
              <a:t>using</a:t>
            </a:r>
            <a:r>
              <a:rPr lang="fr-FR" dirty="0"/>
              <a:t> the CW </a:t>
            </a:r>
            <a:r>
              <a:rPr lang="fr-FR" dirty="0" err="1"/>
              <a:t>Ti:sa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Concerning</a:t>
            </a:r>
            <a:r>
              <a:rPr lang="fr-FR" dirty="0"/>
              <a:t> the </a:t>
            </a:r>
            <a:r>
              <a:rPr lang="fr-FR" dirty="0" err="1"/>
              <a:t>analysis</a:t>
            </a:r>
            <a:r>
              <a:rPr lang="fr-FR" dirty="0"/>
              <a:t>, I </a:t>
            </a:r>
            <a:r>
              <a:rPr lang="fr-FR" dirty="0" err="1"/>
              <a:t>still</a:t>
            </a:r>
            <a:r>
              <a:rPr lang="fr-FR" dirty="0"/>
              <a:t> have corrections to </a:t>
            </a:r>
            <a:r>
              <a:rPr lang="fr-FR" dirty="0" err="1"/>
              <a:t>apply</a:t>
            </a:r>
            <a:r>
              <a:rPr lang="fr-FR" dirty="0"/>
              <a:t> to the </a:t>
            </a:r>
            <a:r>
              <a:rPr lang="fr-FR" dirty="0" err="1"/>
              <a:t>even-even</a:t>
            </a:r>
            <a:r>
              <a:rPr lang="fr-FR" dirty="0"/>
              <a:t> isotopes &amp; I </a:t>
            </a:r>
            <a:r>
              <a:rPr lang="fr-FR" dirty="0" err="1"/>
              <a:t>will</a:t>
            </a:r>
            <a:r>
              <a:rPr lang="fr-FR" dirty="0"/>
              <a:t> have to deal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even-odd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That </a:t>
            </a:r>
            <a:r>
              <a:rPr lang="fr-FR" dirty="0" err="1"/>
              <a:t>is</a:t>
            </a:r>
            <a:r>
              <a:rPr lang="fr-FR" dirty="0"/>
              <a:t> all for me. </a:t>
            </a:r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&amp; do not </a:t>
            </a:r>
            <a:r>
              <a:rPr lang="fr-FR" dirty="0" err="1"/>
              <a:t>hesitate</a:t>
            </a:r>
            <a:r>
              <a:rPr lang="fr-FR" dirty="0"/>
              <a:t> if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any</a:t>
            </a:r>
            <a:r>
              <a:rPr lang="fr-FR" dirty="0"/>
              <a:t> questions.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0922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conclude</a:t>
            </a:r>
            <a:r>
              <a:rPr lang="fr-FR" dirty="0"/>
              <a:t>, </a:t>
            </a:r>
          </a:p>
          <a:p>
            <a:endParaRPr lang="fr-FR" dirty="0"/>
          </a:p>
          <a:p>
            <a:r>
              <a:rPr lang="fr-FR" dirty="0"/>
              <a:t>S3-LEB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&amp; </a:t>
            </a:r>
            <a:r>
              <a:rPr lang="fr-FR" dirty="0" err="1"/>
              <a:t>soon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for offline </a:t>
            </a:r>
            <a:r>
              <a:rPr lang="fr-FR" dirty="0" err="1"/>
              <a:t>experiments</a:t>
            </a:r>
            <a:r>
              <a:rPr lang="fr-FR" dirty="0"/>
              <a:t>.</a:t>
            </a:r>
          </a:p>
          <a:p>
            <a:r>
              <a:rPr lang="fr-FR" dirty="0"/>
              <a:t>FRIENDS3 </a:t>
            </a:r>
            <a:r>
              <a:rPr lang="fr-FR" dirty="0" err="1"/>
              <a:t>will</a:t>
            </a:r>
            <a:r>
              <a:rPr lang="fr-FR" dirty="0"/>
              <a:t> start </a:t>
            </a:r>
            <a:r>
              <a:rPr lang="fr-FR" dirty="0" err="1"/>
              <a:t>its</a:t>
            </a:r>
            <a:r>
              <a:rPr lang="fr-FR" dirty="0"/>
              <a:t> first off-line tests in April </a:t>
            </a:r>
            <a:r>
              <a:rPr lang="fr-FR" dirty="0" err="1"/>
              <a:t>when</a:t>
            </a:r>
            <a:r>
              <a:rPr lang="fr-FR" dirty="0"/>
              <a:t> the new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arrive. </a:t>
            </a:r>
          </a:p>
          <a:p>
            <a:r>
              <a:rPr lang="fr-FR" dirty="0"/>
              <a:t>And a new </a:t>
            </a:r>
            <a:r>
              <a:rPr lang="fr-FR" dirty="0" err="1"/>
              <a:t>seeding</a:t>
            </a:r>
            <a:r>
              <a:rPr lang="fr-FR" dirty="0"/>
              <a:t> laser for </a:t>
            </a:r>
            <a:r>
              <a:rPr lang="fr-FR" dirty="0" err="1"/>
              <a:t>narrowband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5939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dive in the wavelength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First the wavelength </a:t>
            </a:r>
            <a:r>
              <a:rPr lang="fr-FR" dirty="0" err="1"/>
              <a:t>emitted</a:t>
            </a:r>
            <a:r>
              <a:rPr lang="fr-FR" dirty="0"/>
              <a:t> by a laser are </a:t>
            </a:r>
            <a:r>
              <a:rPr lang="fr-FR" dirty="0" err="1"/>
              <a:t>constrained</a:t>
            </a:r>
            <a:r>
              <a:rPr lang="fr-FR" dirty="0"/>
              <a:t> by 2 </a:t>
            </a:r>
            <a:r>
              <a:rPr lang="fr-FR" dirty="0" err="1"/>
              <a:t>elements</a:t>
            </a:r>
            <a:r>
              <a:rPr lang="fr-FR" dirty="0"/>
              <a:t>:</a:t>
            </a:r>
          </a:p>
          <a:p>
            <a:r>
              <a:rPr lang="fr-FR" dirty="0"/>
              <a:t>First, the laser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 due to the </a:t>
            </a:r>
            <a:r>
              <a:rPr lang="fr-FR" dirty="0" err="1"/>
              <a:t>properties</a:t>
            </a:r>
            <a:r>
              <a:rPr lang="fr-FR" dirty="0"/>
              <a:t> of </a:t>
            </a:r>
            <a:r>
              <a:rPr lang="fr-FR" dirty="0" err="1"/>
              <a:t>resonance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, the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discrete</a:t>
            </a:r>
            <a:r>
              <a:rPr lang="fr-FR" dirty="0"/>
              <a:t> as </a:t>
            </a:r>
            <a:r>
              <a:rPr lang="fr-FR" dirty="0" err="1"/>
              <a:t>shown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image </a:t>
            </a:r>
            <a:r>
              <a:rPr lang="fr-FR" dirty="0" err="1"/>
              <a:t>where</a:t>
            </a:r>
            <a:r>
              <a:rPr lang="fr-FR" dirty="0"/>
              <a:t> the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x-axis. </a:t>
            </a:r>
          </a:p>
          <a:p>
            <a:r>
              <a:rPr lang="fr-FR" dirty="0" err="1"/>
              <a:t>Each</a:t>
            </a:r>
            <a:r>
              <a:rPr lang="fr-FR" dirty="0"/>
              <a:t> of the vertical </a:t>
            </a:r>
            <a:r>
              <a:rPr lang="fr-FR" dirty="0" err="1"/>
              <a:t>red</a:t>
            </a:r>
            <a:r>
              <a:rPr lang="fr-FR" dirty="0"/>
              <a:t> line </a:t>
            </a:r>
            <a:r>
              <a:rPr lang="fr-FR" dirty="0" err="1"/>
              <a:t>represents</a:t>
            </a:r>
            <a:r>
              <a:rPr lang="fr-FR" dirty="0"/>
              <a:t> a mode of </a:t>
            </a:r>
            <a:r>
              <a:rPr lang="fr-FR" dirty="0" err="1"/>
              <a:t>emission</a:t>
            </a:r>
            <a:r>
              <a:rPr lang="fr-FR" dirty="0"/>
              <a:t>, a wavelength and </a:t>
            </a:r>
            <a:r>
              <a:rPr lang="fr-FR" dirty="0" err="1"/>
              <a:t>each</a:t>
            </a:r>
            <a:r>
              <a:rPr lang="fr-FR" dirty="0"/>
              <a:t> mode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separated</a:t>
            </a:r>
            <a:r>
              <a:rPr lang="fr-FR" dirty="0"/>
              <a:t> by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call the FSR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on the </a:t>
            </a:r>
            <a:r>
              <a:rPr lang="fr-FR" dirty="0" err="1"/>
              <a:t>cavity</a:t>
            </a:r>
            <a:r>
              <a:rPr lang="fr-FR" dirty="0"/>
              <a:t> design. </a:t>
            </a:r>
          </a:p>
          <a:p>
            <a:endParaRPr lang="fr-FR" dirty="0"/>
          </a:p>
          <a:p>
            <a:r>
              <a:rPr lang="fr-FR" dirty="0" err="1"/>
              <a:t>Secondly</a:t>
            </a:r>
            <a:r>
              <a:rPr lang="fr-FR" dirty="0"/>
              <a:t>, </a:t>
            </a:r>
            <a:r>
              <a:rPr lang="fr-FR" dirty="0" err="1"/>
              <a:t>among</a:t>
            </a:r>
            <a:r>
              <a:rPr lang="fr-FR" dirty="0"/>
              <a:t> all the modes </a:t>
            </a:r>
            <a:r>
              <a:rPr lang="fr-FR" dirty="0" err="1"/>
              <a:t>allowed</a:t>
            </a:r>
            <a:r>
              <a:rPr lang="fr-FR" dirty="0"/>
              <a:t> by the </a:t>
            </a:r>
            <a:r>
              <a:rPr lang="fr-FR" dirty="0" err="1"/>
              <a:t>cavity</a:t>
            </a:r>
            <a:r>
              <a:rPr lang="fr-FR" dirty="0"/>
              <a:t>, </a:t>
            </a:r>
            <a:r>
              <a:rPr lang="fr-FR" dirty="0" err="1"/>
              <a:t>only</a:t>
            </a:r>
            <a:r>
              <a:rPr lang="fr-FR" dirty="0"/>
              <a:t> the one </a:t>
            </a:r>
            <a:r>
              <a:rPr lang="fr-FR" dirty="0" err="1"/>
              <a:t>produced</a:t>
            </a:r>
            <a:r>
              <a:rPr lang="fr-FR" dirty="0"/>
              <a:t> by the </a:t>
            </a:r>
            <a:r>
              <a:rPr lang="fr-FR" dirty="0" err="1"/>
              <a:t>crystal</a:t>
            </a:r>
            <a:r>
              <a:rPr lang="fr-FR" dirty="0"/>
              <a:t> can </a:t>
            </a:r>
            <a:r>
              <a:rPr lang="fr-FR" dirty="0" err="1"/>
              <a:t>exist</a:t>
            </a:r>
            <a:r>
              <a:rPr lang="fr-FR" dirty="0"/>
              <a:t>, </a:t>
            </a:r>
            <a:r>
              <a:rPr lang="fr-FR" dirty="0" err="1"/>
              <a:t>from</a:t>
            </a:r>
            <a:r>
              <a:rPr lang="fr-FR" dirty="0"/>
              <a:t> 650 to 1100 nm.</a:t>
            </a:r>
          </a:p>
          <a:p>
            <a:r>
              <a:rPr lang="fr-FR" dirty="0" err="1"/>
              <a:t>Consequently</a:t>
            </a:r>
            <a:r>
              <a:rPr lang="fr-FR" dirty="0"/>
              <a:t>,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narrowband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to destroy a lot of </a:t>
            </a:r>
            <a:r>
              <a:rPr lang="fr-FR" dirty="0" err="1"/>
              <a:t>them</a:t>
            </a:r>
            <a:r>
              <a:rPr lang="fr-FR" dirty="0"/>
              <a:t>. </a:t>
            </a:r>
          </a:p>
          <a:p>
            <a:r>
              <a:rPr lang="fr-FR" dirty="0"/>
              <a:t>To do </a:t>
            </a:r>
            <a:r>
              <a:rPr lang="fr-FR" dirty="0" err="1"/>
              <a:t>so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via an </a:t>
            </a:r>
            <a:r>
              <a:rPr lang="fr-FR" dirty="0" err="1"/>
              <a:t>etalon</a:t>
            </a:r>
            <a:r>
              <a:rPr lang="fr-FR" dirty="0"/>
              <a:t> and a BRF. The </a:t>
            </a:r>
            <a:r>
              <a:rPr lang="fr-FR" dirty="0" err="1"/>
              <a:t>losses</a:t>
            </a:r>
            <a:r>
              <a:rPr lang="fr-FR" dirty="0"/>
              <a:t> are </a:t>
            </a:r>
            <a:r>
              <a:rPr lang="fr-FR" dirty="0" err="1"/>
              <a:t>represented</a:t>
            </a:r>
            <a:r>
              <a:rPr lang="fr-FR" dirty="0"/>
              <a:t> by the gain </a:t>
            </a:r>
            <a:r>
              <a:rPr lang="fr-FR" dirty="0" err="1"/>
              <a:t>curves</a:t>
            </a:r>
            <a:r>
              <a:rPr lang="fr-FR" dirty="0"/>
              <a:t> of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optics</a:t>
            </a:r>
            <a:r>
              <a:rPr lang="fr-FR" dirty="0"/>
              <a:t>.  </a:t>
            </a:r>
          </a:p>
          <a:p>
            <a:r>
              <a:rPr lang="fr-FR" dirty="0"/>
              <a:t>On slides :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gain </a:t>
            </a:r>
            <a:r>
              <a:rPr lang="fr-FR" dirty="0" err="1"/>
              <a:t>curve</a:t>
            </a:r>
            <a:r>
              <a:rPr lang="fr-FR" dirty="0"/>
              <a:t> of the BRF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for the </a:t>
            </a:r>
            <a:r>
              <a:rPr lang="fr-FR" dirty="0" err="1"/>
              <a:t>gross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.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the gain </a:t>
            </a:r>
            <a:r>
              <a:rPr lang="fr-FR" dirty="0" err="1"/>
              <a:t>curve</a:t>
            </a:r>
            <a:r>
              <a:rPr lang="fr-FR" dirty="0"/>
              <a:t> of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for fine </a:t>
            </a:r>
            <a:r>
              <a:rPr lang="fr-FR" dirty="0" err="1"/>
              <a:t>selection</a:t>
            </a:r>
            <a:r>
              <a:rPr lang="fr-FR" dirty="0"/>
              <a:t>. </a:t>
            </a:r>
          </a:p>
          <a:p>
            <a:r>
              <a:rPr lang="fr-FR" dirty="0"/>
              <a:t>(If question,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etalon</a:t>
            </a:r>
            <a:r>
              <a:rPr lang="fr-FR" dirty="0"/>
              <a:t> gain </a:t>
            </a:r>
            <a:r>
              <a:rPr lang="fr-FR" dirty="0" err="1"/>
              <a:t>curve</a:t>
            </a:r>
            <a:r>
              <a:rPr lang="fr-FR" dirty="0"/>
              <a:t> if </a:t>
            </a:r>
            <a:r>
              <a:rPr lang="fr-FR" dirty="0" err="1"/>
              <a:t>periodic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x). </a:t>
            </a:r>
          </a:p>
          <a:p>
            <a:endParaRPr lang="fr-FR" dirty="0"/>
          </a:p>
          <a:p>
            <a:r>
              <a:rPr lang="fr-FR" dirty="0" err="1"/>
              <a:t>Only</a:t>
            </a:r>
            <a:r>
              <a:rPr lang="fr-FR" dirty="0"/>
              <a:t> the mode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curves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. But </a:t>
            </a:r>
            <a:r>
              <a:rPr lang="fr-FR" dirty="0" err="1"/>
              <a:t>now</a:t>
            </a:r>
            <a:r>
              <a:rPr lang="fr-FR" dirty="0"/>
              <a:t> for </a:t>
            </a:r>
            <a:r>
              <a:rPr lang="fr-FR" dirty="0" err="1"/>
              <a:t>spectroscopy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scan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To do </a:t>
            </a:r>
            <a:r>
              <a:rPr lang="fr-FR" dirty="0" err="1"/>
              <a:t>so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change the size of the </a:t>
            </a:r>
            <a:r>
              <a:rPr lang="fr-FR" dirty="0" err="1"/>
              <a:t>cavity</a:t>
            </a:r>
            <a:r>
              <a:rPr lang="fr-FR" dirty="0"/>
              <a:t> via a </a:t>
            </a:r>
            <a:r>
              <a:rPr lang="fr-FR" dirty="0" err="1"/>
              <a:t>piezo</a:t>
            </a:r>
            <a:r>
              <a:rPr lang="fr-FR" dirty="0"/>
              <a:t> </a:t>
            </a:r>
            <a:r>
              <a:rPr lang="fr-FR" dirty="0" err="1"/>
              <a:t>mounted</a:t>
            </a:r>
            <a:r>
              <a:rPr lang="fr-FR" dirty="0"/>
              <a:t> on the OC and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in the translation of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axis.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559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begin</a:t>
            </a:r>
            <a:r>
              <a:rPr lang="fr-FR" dirty="0"/>
              <a:t> by </a:t>
            </a:r>
            <a:r>
              <a:rPr lang="fr-FR" dirty="0" err="1"/>
              <a:t>explaining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? 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really</a:t>
            </a:r>
            <a:r>
              <a:rPr lang="fr-FR" dirty="0"/>
              <a:t> simple </a:t>
            </a:r>
            <a:r>
              <a:rPr lang="fr-FR" dirty="0" err="1"/>
              <a:t>idea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an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electron</a:t>
            </a:r>
            <a:r>
              <a:rPr lang="fr-FR" dirty="0"/>
              <a:t> at the </a:t>
            </a:r>
            <a:r>
              <a:rPr lang="fr-FR" dirty="0" err="1"/>
              <a:t>groundstate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first laser </a:t>
            </a:r>
            <a:r>
              <a:rPr lang="fr-FR" dirty="0" err="1"/>
              <a:t>with</a:t>
            </a:r>
            <a:r>
              <a:rPr lang="fr-FR" dirty="0"/>
              <a:t> a know </a:t>
            </a:r>
            <a:r>
              <a:rPr lang="fr-FR" dirty="0" err="1"/>
              <a:t>frequency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realize</a:t>
            </a:r>
            <a:r>
              <a:rPr lang="fr-FR" dirty="0"/>
              <a:t> a first excitation. 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second laser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particular</a:t>
            </a:r>
            <a:r>
              <a:rPr lang="fr-FR" dirty="0"/>
              <a:t> wavelength to </a:t>
            </a:r>
            <a:r>
              <a:rPr lang="fr-FR" dirty="0" err="1"/>
              <a:t>ionize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 </a:t>
            </a:r>
          </a:p>
          <a:p>
            <a:r>
              <a:rPr lang="fr-FR" dirty="0"/>
              <a:t>The 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an MCP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counted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, u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yourselves</a:t>
            </a:r>
            <a:r>
              <a:rPr lang="fr-FR" dirty="0"/>
              <a:t>,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laser ?</a:t>
            </a:r>
          </a:p>
          <a:p>
            <a:r>
              <a:rPr lang="fr-FR" dirty="0"/>
              <a:t>Our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transition and to do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scanning the </a:t>
            </a:r>
            <a:r>
              <a:rPr lang="fr-FR" dirty="0" err="1"/>
              <a:t>frequency</a:t>
            </a:r>
            <a:r>
              <a:rPr lang="fr-FR" dirty="0"/>
              <a:t> of the first </a:t>
            </a:r>
            <a:r>
              <a:rPr lang="fr-FR" dirty="0" err="1"/>
              <a:t>step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image </a:t>
            </a:r>
            <a:r>
              <a:rPr lang="fr-FR" dirty="0" err="1"/>
              <a:t>bottom</a:t>
            </a:r>
            <a:r>
              <a:rPr lang="fr-FR" dirty="0"/>
              <a:t> right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counts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isotopes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looking</a:t>
            </a:r>
            <a:r>
              <a:rPr lang="fr-FR" dirty="0"/>
              <a:t> for.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4757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begin</a:t>
            </a:r>
            <a:r>
              <a:rPr lang="fr-FR" dirty="0"/>
              <a:t> by </a:t>
            </a:r>
            <a:r>
              <a:rPr lang="fr-FR" dirty="0" err="1"/>
              <a:t>explaining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? 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really</a:t>
            </a:r>
            <a:r>
              <a:rPr lang="fr-FR" dirty="0"/>
              <a:t> simple </a:t>
            </a:r>
            <a:r>
              <a:rPr lang="fr-FR" dirty="0" err="1"/>
              <a:t>idea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an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electron</a:t>
            </a:r>
            <a:r>
              <a:rPr lang="fr-FR" dirty="0"/>
              <a:t> at the </a:t>
            </a:r>
            <a:r>
              <a:rPr lang="fr-FR" dirty="0" err="1"/>
              <a:t>groundstate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first laser </a:t>
            </a:r>
            <a:r>
              <a:rPr lang="fr-FR" dirty="0" err="1"/>
              <a:t>with</a:t>
            </a:r>
            <a:r>
              <a:rPr lang="fr-FR" dirty="0"/>
              <a:t> a know </a:t>
            </a:r>
            <a:r>
              <a:rPr lang="fr-FR" dirty="0" err="1"/>
              <a:t>frequency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realize</a:t>
            </a:r>
            <a:r>
              <a:rPr lang="fr-FR" dirty="0"/>
              <a:t> a first excitation. 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second laser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particular</a:t>
            </a:r>
            <a:r>
              <a:rPr lang="fr-FR" dirty="0"/>
              <a:t> wavelength to </a:t>
            </a:r>
            <a:r>
              <a:rPr lang="fr-FR" dirty="0" err="1"/>
              <a:t>ionize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 </a:t>
            </a:r>
          </a:p>
          <a:p>
            <a:r>
              <a:rPr lang="fr-FR" dirty="0"/>
              <a:t>The 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an MCP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counted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, u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yourselves</a:t>
            </a:r>
            <a:r>
              <a:rPr lang="fr-FR" dirty="0"/>
              <a:t>,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laser ?</a:t>
            </a:r>
          </a:p>
          <a:p>
            <a:r>
              <a:rPr lang="fr-FR" dirty="0"/>
              <a:t>Our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transition and to do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scanning the </a:t>
            </a:r>
            <a:r>
              <a:rPr lang="fr-FR" dirty="0" err="1"/>
              <a:t>frequency</a:t>
            </a:r>
            <a:r>
              <a:rPr lang="fr-FR" dirty="0"/>
              <a:t> of the first </a:t>
            </a:r>
            <a:r>
              <a:rPr lang="fr-FR" dirty="0" err="1"/>
              <a:t>step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image </a:t>
            </a:r>
            <a:r>
              <a:rPr lang="fr-FR" dirty="0" err="1"/>
              <a:t>bottom</a:t>
            </a:r>
            <a:r>
              <a:rPr lang="fr-FR" dirty="0"/>
              <a:t> right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counts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isotopes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looking</a:t>
            </a:r>
            <a:r>
              <a:rPr lang="fr-FR" dirty="0"/>
              <a:t> for.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2037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begin</a:t>
            </a:r>
            <a:r>
              <a:rPr lang="fr-FR" dirty="0"/>
              <a:t> by </a:t>
            </a:r>
            <a:r>
              <a:rPr lang="fr-FR" dirty="0" err="1"/>
              <a:t>explaining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? 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really</a:t>
            </a:r>
            <a:r>
              <a:rPr lang="fr-FR" dirty="0"/>
              <a:t> simple </a:t>
            </a:r>
            <a:r>
              <a:rPr lang="fr-FR" dirty="0" err="1"/>
              <a:t>idea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an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electron</a:t>
            </a:r>
            <a:r>
              <a:rPr lang="fr-FR" dirty="0"/>
              <a:t> at the </a:t>
            </a:r>
            <a:r>
              <a:rPr lang="fr-FR" dirty="0" err="1"/>
              <a:t>groundstate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first laser </a:t>
            </a:r>
            <a:r>
              <a:rPr lang="fr-FR" dirty="0" err="1"/>
              <a:t>with</a:t>
            </a:r>
            <a:r>
              <a:rPr lang="fr-FR" dirty="0"/>
              <a:t> a know </a:t>
            </a:r>
            <a:r>
              <a:rPr lang="fr-FR" dirty="0" err="1"/>
              <a:t>frequency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realize</a:t>
            </a:r>
            <a:r>
              <a:rPr lang="fr-FR" dirty="0"/>
              <a:t> a first excitation. 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second laser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particular</a:t>
            </a:r>
            <a:r>
              <a:rPr lang="fr-FR" dirty="0"/>
              <a:t> wavelength to </a:t>
            </a:r>
            <a:r>
              <a:rPr lang="fr-FR" dirty="0" err="1"/>
              <a:t>ionize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 </a:t>
            </a:r>
          </a:p>
          <a:p>
            <a:r>
              <a:rPr lang="fr-FR" dirty="0"/>
              <a:t>The 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an MCP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counted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, u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yourselves</a:t>
            </a:r>
            <a:r>
              <a:rPr lang="fr-FR" dirty="0"/>
              <a:t>,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laser ?</a:t>
            </a:r>
          </a:p>
          <a:p>
            <a:r>
              <a:rPr lang="fr-FR" dirty="0"/>
              <a:t>Our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transition and to do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scanning the </a:t>
            </a:r>
            <a:r>
              <a:rPr lang="fr-FR" dirty="0" err="1"/>
              <a:t>frequency</a:t>
            </a:r>
            <a:r>
              <a:rPr lang="fr-FR" dirty="0"/>
              <a:t> of the first </a:t>
            </a:r>
            <a:r>
              <a:rPr lang="fr-FR" dirty="0" err="1"/>
              <a:t>step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image </a:t>
            </a:r>
            <a:r>
              <a:rPr lang="fr-FR" dirty="0" err="1"/>
              <a:t>bottom</a:t>
            </a:r>
            <a:r>
              <a:rPr lang="fr-FR" dirty="0"/>
              <a:t> right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counts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isotopes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looking</a:t>
            </a:r>
            <a:r>
              <a:rPr lang="fr-FR" dirty="0"/>
              <a:t> for.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342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begin</a:t>
            </a:r>
            <a:r>
              <a:rPr lang="fr-FR" dirty="0"/>
              <a:t> by </a:t>
            </a:r>
            <a:r>
              <a:rPr lang="fr-FR" dirty="0" err="1"/>
              <a:t>explaining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? 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really</a:t>
            </a:r>
            <a:r>
              <a:rPr lang="fr-FR" dirty="0"/>
              <a:t> simple </a:t>
            </a:r>
            <a:r>
              <a:rPr lang="fr-FR" dirty="0" err="1"/>
              <a:t>idea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an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electron</a:t>
            </a:r>
            <a:r>
              <a:rPr lang="fr-FR" dirty="0"/>
              <a:t> at the </a:t>
            </a:r>
            <a:r>
              <a:rPr lang="fr-FR" dirty="0" err="1"/>
              <a:t>groundstate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first laser </a:t>
            </a:r>
            <a:r>
              <a:rPr lang="fr-FR" dirty="0" err="1"/>
              <a:t>with</a:t>
            </a:r>
            <a:r>
              <a:rPr lang="fr-FR" dirty="0"/>
              <a:t> a know </a:t>
            </a:r>
            <a:r>
              <a:rPr lang="fr-FR" dirty="0" err="1"/>
              <a:t>frequency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realize</a:t>
            </a:r>
            <a:r>
              <a:rPr lang="fr-FR" dirty="0"/>
              <a:t> a first excitation. 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a second laser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particular</a:t>
            </a:r>
            <a:r>
              <a:rPr lang="fr-FR" dirty="0"/>
              <a:t> wavelength to </a:t>
            </a:r>
            <a:r>
              <a:rPr lang="fr-FR" dirty="0" err="1"/>
              <a:t>ionize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 </a:t>
            </a:r>
          </a:p>
          <a:p>
            <a:r>
              <a:rPr lang="fr-FR" dirty="0"/>
              <a:t>The 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an MCP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counted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, u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yourselves</a:t>
            </a:r>
            <a:r>
              <a:rPr lang="fr-FR" dirty="0"/>
              <a:t>,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laser ?</a:t>
            </a:r>
          </a:p>
          <a:p>
            <a:r>
              <a:rPr lang="fr-FR" dirty="0"/>
              <a:t>Our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transition and to do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scanning the </a:t>
            </a:r>
            <a:r>
              <a:rPr lang="fr-FR" dirty="0" err="1"/>
              <a:t>frequency</a:t>
            </a:r>
            <a:r>
              <a:rPr lang="fr-FR" dirty="0"/>
              <a:t> of the first </a:t>
            </a:r>
            <a:r>
              <a:rPr lang="fr-FR" dirty="0" err="1"/>
              <a:t>step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image </a:t>
            </a:r>
            <a:r>
              <a:rPr lang="fr-FR" dirty="0" err="1"/>
              <a:t>bottom</a:t>
            </a:r>
            <a:r>
              <a:rPr lang="fr-FR" dirty="0"/>
              <a:t> right,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counts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isotopes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looking</a:t>
            </a:r>
            <a:r>
              <a:rPr lang="fr-FR" dirty="0"/>
              <a:t> for.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1216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doing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in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shown</a:t>
            </a:r>
            <a:r>
              <a:rPr lang="fr-FR" dirty="0"/>
              <a:t> in the </a:t>
            </a:r>
            <a:r>
              <a:rPr lang="fr-FR" dirty="0" err="1"/>
              <a:t>previous</a:t>
            </a:r>
            <a:r>
              <a:rPr lang="fr-FR" dirty="0"/>
              <a:t> slide,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probing</a:t>
            </a:r>
            <a:r>
              <a:rPr lang="fr-FR" dirty="0"/>
              <a:t> the position of </a:t>
            </a:r>
            <a:r>
              <a:rPr lang="fr-FR" dirty="0" err="1"/>
              <a:t>electronic</a:t>
            </a:r>
            <a:r>
              <a:rPr lang="fr-FR" dirty="0"/>
              <a:t> transition,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somehow</a:t>
            </a:r>
            <a:r>
              <a:rPr lang="fr-FR" dirty="0"/>
              <a:t> the </a:t>
            </a:r>
            <a:r>
              <a:rPr lang="fr-FR" dirty="0" err="1"/>
              <a:t>electron</a:t>
            </a:r>
            <a:r>
              <a:rPr lang="fr-FR" dirty="0"/>
              <a:t> orbital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affected</a:t>
            </a:r>
            <a:r>
              <a:rPr lang="fr-FR" dirty="0"/>
              <a:t> by the nucleus. </a:t>
            </a:r>
          </a:p>
          <a:p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start </a:t>
            </a:r>
            <a:r>
              <a:rPr lang="fr-FR" dirty="0" err="1"/>
              <a:t>from</a:t>
            </a:r>
            <a:r>
              <a:rPr lang="fr-FR" dirty="0"/>
              <a:t> the fine structure (over </a:t>
            </a:r>
            <a:r>
              <a:rPr lang="fr-FR" dirty="0" err="1"/>
              <a:t>here</a:t>
            </a:r>
            <a:r>
              <a:rPr lang="fr-FR" dirty="0"/>
              <a:t>) and zoom in,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appears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shift in </a:t>
            </a:r>
            <a:r>
              <a:rPr lang="fr-FR" dirty="0" err="1"/>
              <a:t>energy</a:t>
            </a:r>
            <a:r>
              <a:rPr lang="fr-FR" dirty="0"/>
              <a:t> &amp; </a:t>
            </a:r>
            <a:r>
              <a:rPr lang="fr-FR" dirty="0" err="1"/>
              <a:t>splitting</a:t>
            </a:r>
            <a:r>
              <a:rPr lang="fr-FR" dirty="0"/>
              <a:t> due to the </a:t>
            </a:r>
            <a:r>
              <a:rPr lang="fr-FR" dirty="0" err="1"/>
              <a:t>coupling</a:t>
            </a:r>
            <a:r>
              <a:rPr lang="fr-FR" dirty="0"/>
              <a:t> of the nucleus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electronic</a:t>
            </a:r>
            <a:r>
              <a:rPr lang="fr-FR" dirty="0"/>
              <a:t> orbital (</a:t>
            </a:r>
            <a:r>
              <a:rPr lang="fr-FR" dirty="0" err="1"/>
              <a:t>ueV</a:t>
            </a:r>
            <a:r>
              <a:rPr lang="fr-FR" dirty="0"/>
              <a:t> </a:t>
            </a:r>
            <a:r>
              <a:rPr lang="fr-FR" dirty="0" err="1"/>
              <a:t>splitting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To </a:t>
            </a:r>
            <a:r>
              <a:rPr lang="fr-FR" dirty="0" err="1"/>
              <a:t>refer</a:t>
            </a:r>
            <a:r>
              <a:rPr lang="fr-FR" dirty="0"/>
              <a:t> to an hyperfine </a:t>
            </a:r>
            <a:r>
              <a:rPr lang="fr-FR" dirty="0" err="1"/>
              <a:t>level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use the total spin F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sum</a:t>
            </a:r>
            <a:r>
              <a:rPr lang="fr-FR" dirty="0"/>
              <a:t> of the </a:t>
            </a:r>
            <a:r>
              <a:rPr lang="fr-FR" dirty="0" err="1"/>
              <a:t>nuclear</a:t>
            </a:r>
            <a:r>
              <a:rPr lang="fr-FR" dirty="0"/>
              <a:t> spin and the </a:t>
            </a:r>
            <a:r>
              <a:rPr lang="fr-FR" dirty="0" err="1"/>
              <a:t>electronic</a:t>
            </a:r>
            <a:r>
              <a:rPr lang="fr-FR" dirty="0"/>
              <a:t> spin. </a:t>
            </a:r>
          </a:p>
          <a:p>
            <a:r>
              <a:rPr lang="fr-FR" dirty="0"/>
              <a:t>One </a:t>
            </a:r>
            <a:r>
              <a:rPr lang="fr-FR" dirty="0" err="1"/>
              <a:t>thing</a:t>
            </a:r>
            <a:r>
              <a:rPr lang="fr-FR" dirty="0"/>
              <a:t> to note, if the </a:t>
            </a:r>
            <a:r>
              <a:rPr lang="fr-FR" dirty="0" err="1"/>
              <a:t>atom</a:t>
            </a:r>
            <a:r>
              <a:rPr lang="fr-FR" dirty="0"/>
              <a:t> has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neutrons and protons the </a:t>
            </a:r>
            <a:r>
              <a:rPr lang="fr-FR" dirty="0" err="1"/>
              <a:t>nuclear</a:t>
            </a:r>
            <a:r>
              <a:rPr lang="fr-FR" dirty="0"/>
              <a:t> spin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0 and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no </a:t>
            </a:r>
            <a:r>
              <a:rPr lang="fr-FR" dirty="0" err="1"/>
              <a:t>splitting</a:t>
            </a:r>
            <a:r>
              <a:rPr lang="fr-FR" dirty="0"/>
              <a:t> of the </a:t>
            </a:r>
            <a:r>
              <a:rPr lang="fr-FR" dirty="0" err="1"/>
              <a:t>level</a:t>
            </a:r>
            <a:r>
              <a:rPr lang="fr-FR" dirty="0"/>
              <a:t>.</a:t>
            </a:r>
          </a:p>
          <a:p>
            <a:r>
              <a:rPr lang="fr-FR" dirty="0" err="1"/>
              <a:t>Secondly</a:t>
            </a:r>
            <a:r>
              <a:rPr lang="fr-FR" dirty="0"/>
              <a:t>,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induced</a:t>
            </a:r>
            <a:r>
              <a:rPr lang="fr-FR" dirty="0"/>
              <a:t> by the </a:t>
            </a:r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equal</a:t>
            </a:r>
            <a:r>
              <a:rPr lang="fr-FR" dirty="0"/>
              <a:t> to 2min(I,J)+1.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equation</a:t>
            </a:r>
            <a:r>
              <a:rPr lang="fr-FR" dirty="0"/>
              <a:t> (top right) </a:t>
            </a:r>
            <a:r>
              <a:rPr lang="fr-FR" dirty="0" err="1"/>
              <a:t>describes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an hyperfine </a:t>
            </a:r>
            <a:r>
              <a:rPr lang="fr-FR" dirty="0" err="1"/>
              <a:t>level</a:t>
            </a:r>
            <a:r>
              <a:rPr lang="fr-FR" dirty="0"/>
              <a:t> in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energy</a:t>
            </a:r>
            <a:r>
              <a:rPr lang="fr-FR" dirty="0"/>
              <a:t> of the fine structure and </a:t>
            </a:r>
            <a:r>
              <a:rPr lang="fr-FR" dirty="0" err="1"/>
              <a:t>some</a:t>
            </a:r>
            <a:r>
              <a:rPr lang="fr-FR" dirty="0"/>
              <a:t> coefficients.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coefficients C &amp; D </a:t>
            </a:r>
            <a:r>
              <a:rPr lang="fr-FR" dirty="0" err="1"/>
              <a:t>depend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on the value of I &amp; J.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coefficients A &amp; B, </a:t>
            </a:r>
            <a:r>
              <a:rPr lang="fr-FR" dirty="0" err="1"/>
              <a:t>called</a:t>
            </a:r>
            <a:r>
              <a:rPr lang="fr-FR" dirty="0"/>
              <a:t> hyperfine coefficients </a:t>
            </a:r>
            <a:r>
              <a:rPr lang="fr-FR" dirty="0" err="1"/>
              <a:t>depend</a:t>
            </a:r>
            <a:r>
              <a:rPr lang="fr-FR" dirty="0"/>
              <a:t> on the nucleus and are unique for a </a:t>
            </a:r>
            <a:r>
              <a:rPr lang="fr-FR" dirty="0" err="1"/>
              <a:t>given</a:t>
            </a:r>
            <a:r>
              <a:rPr lang="fr-FR" dirty="0"/>
              <a:t> isotope and J.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 </a:t>
            </a:r>
            <a:r>
              <a:rPr lang="fr-FR" dirty="0" err="1"/>
              <a:t>describes</a:t>
            </a:r>
            <a:r>
              <a:rPr lang="fr-FR" dirty="0"/>
              <a:t> the interaction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moment and the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electron</a:t>
            </a:r>
            <a:r>
              <a:rPr lang="fr-FR" dirty="0"/>
              <a:t> at the nucleus.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So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deduce</a:t>
            </a:r>
            <a:r>
              <a:rPr lang="fr-FR" dirty="0"/>
              <a:t> the </a:t>
            </a:r>
            <a:r>
              <a:rPr lang="fr-FR" dirty="0" err="1"/>
              <a:t>magnetic</a:t>
            </a:r>
            <a:r>
              <a:rPr lang="fr-FR" dirty="0"/>
              <a:t> moment &amp; the </a:t>
            </a:r>
            <a:r>
              <a:rPr lang="fr-FR" dirty="0" err="1"/>
              <a:t>nuclear</a:t>
            </a:r>
            <a:r>
              <a:rPr lang="fr-FR" dirty="0"/>
              <a:t> spin</a:t>
            </a:r>
          </a:p>
          <a:p>
            <a:endParaRPr lang="fr-FR" dirty="0"/>
          </a:p>
          <a:p>
            <a:r>
              <a:rPr lang="fr-FR" dirty="0"/>
              <a:t>B </a:t>
            </a:r>
            <a:r>
              <a:rPr lang="fr-FR" dirty="0" err="1"/>
              <a:t>describes</a:t>
            </a:r>
            <a:r>
              <a:rPr lang="fr-FR" dirty="0"/>
              <a:t> the interaction </a:t>
            </a:r>
            <a:r>
              <a:rPr lang="fr-FR" dirty="0" err="1"/>
              <a:t>between</a:t>
            </a:r>
            <a:r>
              <a:rPr lang="fr-FR" dirty="0"/>
              <a:t> the gradient of the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fied</a:t>
            </a:r>
            <a:r>
              <a:rPr lang="fr-FR" dirty="0"/>
              <a:t> at the nucleus &amp; the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quadrupole</a:t>
            </a:r>
            <a:r>
              <a:rPr lang="fr-FR" dirty="0"/>
              <a:t> moment.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For </a:t>
            </a:r>
            <a:r>
              <a:rPr lang="fr-FR" dirty="0" err="1"/>
              <a:t>example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deduce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quadrupole</a:t>
            </a:r>
            <a:r>
              <a:rPr lang="fr-FR" dirty="0"/>
              <a:t> the </a:t>
            </a:r>
            <a:r>
              <a:rPr lang="fr-FR" dirty="0" err="1"/>
              <a:t>shape</a:t>
            </a:r>
            <a:r>
              <a:rPr lang="fr-FR" dirty="0"/>
              <a:t> of the nucleus.</a:t>
            </a:r>
          </a:p>
          <a:p>
            <a:endParaRPr lang="fr-FR" dirty="0"/>
          </a:p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lets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.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of the transition, </a:t>
            </a: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evaluate</a:t>
            </a:r>
            <a:r>
              <a:rPr lang="fr-FR" dirty="0"/>
              <a:t> A &amp; B by </a:t>
            </a:r>
            <a:r>
              <a:rPr lang="fr-FR" dirty="0" err="1"/>
              <a:t>fitting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and </a:t>
            </a:r>
            <a:r>
              <a:rPr lang="fr-FR" dirty="0" err="1"/>
              <a:t>deduce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coefficients (show I, </a:t>
            </a:r>
            <a:r>
              <a:rPr lang="fr-FR" dirty="0" err="1"/>
              <a:t>mu_I</a:t>
            </a:r>
            <a:r>
              <a:rPr lang="fr-FR" dirty="0"/>
              <a:t>, </a:t>
            </a:r>
            <a:r>
              <a:rPr lang="fr-FR" dirty="0" err="1"/>
              <a:t>Qs</a:t>
            </a:r>
            <a:r>
              <a:rPr lang="fr-FR" dirty="0"/>
              <a:t>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0271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where</a:t>
            </a:r>
            <a:r>
              <a:rPr lang="fr-FR" dirty="0"/>
              <a:t> are </a:t>
            </a:r>
            <a:r>
              <a:rPr lang="fr-FR" dirty="0" err="1"/>
              <a:t>doing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? </a:t>
            </a:r>
          </a:p>
          <a:p>
            <a:r>
              <a:rPr lang="fr-FR" dirty="0"/>
              <a:t>Our setups are </a:t>
            </a:r>
            <a:r>
              <a:rPr lang="fr-FR" dirty="0" err="1"/>
              <a:t>located</a:t>
            </a:r>
            <a:r>
              <a:rPr lang="fr-FR" dirty="0"/>
              <a:t> at GANIL in Caen. </a:t>
            </a:r>
            <a:r>
              <a:rPr lang="fr-FR" dirty="0" err="1"/>
              <a:t>We</a:t>
            </a:r>
            <a:r>
              <a:rPr lang="fr-FR" dirty="0"/>
              <a:t> have GISELE &amp; FRIENDS3 </a:t>
            </a:r>
            <a:r>
              <a:rPr lang="fr-FR" dirty="0" err="1"/>
              <a:t>which</a:t>
            </a:r>
            <a:r>
              <a:rPr lang="fr-FR" dirty="0"/>
              <a:t> are offline setups </a:t>
            </a:r>
            <a:r>
              <a:rPr lang="fr-FR" dirty="0" err="1"/>
              <a:t>dedicated</a:t>
            </a:r>
            <a:r>
              <a:rPr lang="fr-FR" dirty="0"/>
              <a:t> to R&amp;D.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have S3-LEB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us in a </a:t>
            </a:r>
            <a:r>
              <a:rPr lang="fr-FR" dirty="0" err="1"/>
              <a:t>near</a:t>
            </a:r>
            <a:r>
              <a:rPr lang="fr-FR" dirty="0"/>
              <a:t> future to do laser </a:t>
            </a:r>
            <a:r>
              <a:rPr lang="fr-FR" dirty="0" err="1"/>
              <a:t>spectroscopy</a:t>
            </a:r>
            <a:r>
              <a:rPr lang="fr-FR" dirty="0"/>
              <a:t> on radioactive isotopes.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835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an </a:t>
            </a:r>
            <a:r>
              <a:rPr lang="fr-FR" dirty="0" err="1"/>
              <a:t>overview</a:t>
            </a:r>
            <a:r>
              <a:rPr lang="fr-FR" dirty="0"/>
              <a:t> of the SPIRAL2 </a:t>
            </a:r>
            <a:r>
              <a:rPr lang="fr-FR" dirty="0" err="1"/>
              <a:t>facility</a:t>
            </a:r>
            <a:r>
              <a:rPr lang="fr-FR" dirty="0"/>
              <a:t> at GANIL. </a:t>
            </a:r>
          </a:p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left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the ions sources </a:t>
            </a:r>
            <a:r>
              <a:rPr lang="fr-FR" dirty="0" err="1"/>
              <a:t>followed</a:t>
            </a:r>
            <a:r>
              <a:rPr lang="fr-FR" dirty="0"/>
              <a:t> by a </a:t>
            </a:r>
            <a:r>
              <a:rPr lang="fr-FR" dirty="0" err="1"/>
              <a:t>superconducting</a:t>
            </a:r>
            <a:r>
              <a:rPr lang="fr-FR" dirty="0"/>
              <a:t> </a:t>
            </a:r>
            <a:r>
              <a:rPr lang="fr-FR" dirty="0" err="1"/>
              <a:t>linac</a:t>
            </a:r>
            <a:r>
              <a:rPr lang="fr-FR" dirty="0"/>
              <a:t>.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, the ions can go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 neutron </a:t>
            </a:r>
            <a:r>
              <a:rPr lang="fr-FR" dirty="0" err="1"/>
              <a:t>experimental</a:t>
            </a:r>
            <a:r>
              <a:rPr lang="fr-FR" dirty="0"/>
              <a:t> area or </a:t>
            </a:r>
            <a:r>
              <a:rPr lang="fr-FR" dirty="0" err="1"/>
              <a:t>towards</a:t>
            </a:r>
            <a:r>
              <a:rPr lang="fr-FR" dirty="0"/>
              <a:t> the Super </a:t>
            </a:r>
            <a:r>
              <a:rPr lang="fr-FR" dirty="0" err="1"/>
              <a:t>Separator</a:t>
            </a:r>
            <a:r>
              <a:rPr lang="fr-FR" dirty="0"/>
              <a:t> </a:t>
            </a:r>
            <a:r>
              <a:rPr lang="fr-FR" dirty="0" err="1"/>
              <a:t>Spectrometer</a:t>
            </a:r>
            <a:r>
              <a:rPr lang="fr-FR" dirty="0"/>
              <a:t> (S3)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delivers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to S3-LEB or DESIR.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44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use a </a:t>
            </a:r>
            <a:r>
              <a:rPr lang="fr-FR" dirty="0" err="1"/>
              <a:t>Narrowband</a:t>
            </a:r>
            <a:r>
              <a:rPr lang="fr-FR" dirty="0"/>
              <a:t> Injection-</a:t>
            </a:r>
            <a:r>
              <a:rPr lang="fr-FR" dirty="0" err="1"/>
              <a:t>Locked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(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ILC) to </a:t>
            </a:r>
            <a:r>
              <a:rPr lang="fr-FR" dirty="0" err="1"/>
              <a:t>realize</a:t>
            </a:r>
            <a:r>
              <a:rPr lang="fr-FR" dirty="0"/>
              <a:t> the high </a:t>
            </a:r>
            <a:r>
              <a:rPr lang="fr-FR" dirty="0" err="1"/>
              <a:t>resolution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. </a:t>
            </a:r>
          </a:p>
          <a:p>
            <a:r>
              <a:rPr lang="fr-FR" dirty="0"/>
              <a:t>Show on slides :</a:t>
            </a:r>
          </a:p>
          <a:p>
            <a:r>
              <a:rPr lang="fr-FR" dirty="0"/>
              <a:t>The ILC </a:t>
            </a:r>
            <a:r>
              <a:rPr lang="fr-FR" dirty="0" err="1"/>
              <a:t>is</a:t>
            </a:r>
            <a:r>
              <a:rPr lang="fr-FR" dirty="0"/>
              <a:t> over </a:t>
            </a:r>
            <a:r>
              <a:rPr lang="fr-FR" dirty="0" err="1"/>
              <a:t>here</a:t>
            </a:r>
            <a:r>
              <a:rPr lang="fr-FR" dirty="0"/>
              <a:t>, </a:t>
            </a:r>
            <a:r>
              <a:rPr lang="fr-FR" dirty="0" err="1"/>
              <a:t>pumped</a:t>
            </a:r>
            <a:r>
              <a:rPr lang="fr-FR" dirty="0"/>
              <a:t> by a </a:t>
            </a:r>
            <a:r>
              <a:rPr lang="fr-FR" dirty="0" err="1"/>
              <a:t>pulsed</a:t>
            </a:r>
            <a:r>
              <a:rPr lang="fr-FR" dirty="0"/>
              <a:t> </a:t>
            </a:r>
            <a:r>
              <a:rPr lang="fr-FR" dirty="0" err="1"/>
              <a:t>Nd:YAG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 to note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. </a:t>
            </a:r>
          </a:p>
          <a:p>
            <a:r>
              <a:rPr lang="fr-FR" dirty="0"/>
              <a:t>First,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bow</a:t>
            </a:r>
            <a:r>
              <a:rPr lang="fr-FR" dirty="0"/>
              <a:t>-tie </a:t>
            </a:r>
            <a:r>
              <a:rPr lang="fr-FR" dirty="0" err="1"/>
              <a:t>geometry</a:t>
            </a:r>
            <a:r>
              <a:rPr lang="fr-FR" dirty="0"/>
              <a:t>. This </a:t>
            </a:r>
            <a:r>
              <a:rPr lang="fr-FR" dirty="0" err="1"/>
              <a:t>geometry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distinguish</a:t>
            </a:r>
            <a:r>
              <a:rPr lang="fr-FR" dirty="0"/>
              <a:t> the 2 directions of </a:t>
            </a:r>
            <a:r>
              <a:rPr lang="fr-FR" dirty="0" err="1"/>
              <a:t>emissions</a:t>
            </a:r>
            <a:r>
              <a:rPr lang="fr-FR" dirty="0"/>
              <a:t> and </a:t>
            </a:r>
            <a:r>
              <a:rPr lang="fr-FR" dirty="0" err="1"/>
              <a:t>later</a:t>
            </a:r>
            <a:r>
              <a:rPr lang="fr-FR" dirty="0"/>
              <a:t> to </a:t>
            </a:r>
            <a:r>
              <a:rPr lang="fr-FR" dirty="0" err="1"/>
              <a:t>remove</a:t>
            </a:r>
            <a:r>
              <a:rPr lang="fr-FR" dirty="0"/>
              <a:t> one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linewidth</a:t>
            </a:r>
            <a:r>
              <a:rPr lang="fr-FR" dirty="0"/>
              <a:t> of the laser and to double </a:t>
            </a:r>
            <a:r>
              <a:rPr lang="fr-FR" dirty="0" err="1"/>
              <a:t>its</a:t>
            </a:r>
            <a:r>
              <a:rPr lang="fr-FR" dirty="0"/>
              <a:t> power.</a:t>
            </a:r>
          </a:p>
          <a:p>
            <a:r>
              <a:rPr lang="fr-FR" dirty="0" err="1"/>
              <a:t>Secondly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 </a:t>
            </a:r>
            <a:r>
              <a:rPr lang="fr-FR" dirty="0" err="1"/>
              <a:t>optics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cavity</a:t>
            </a:r>
            <a:r>
              <a:rPr lang="fr-FR" dirty="0"/>
              <a:t> to select the wavelength. </a:t>
            </a:r>
          </a:p>
          <a:p>
            <a:endParaRPr lang="fr-FR" dirty="0"/>
          </a:p>
          <a:p>
            <a:r>
              <a:rPr lang="fr-FR" dirty="0"/>
              <a:t>So how the wavelength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? </a:t>
            </a:r>
          </a:p>
          <a:p>
            <a:r>
              <a:rPr lang="fr-FR" dirty="0"/>
              <a:t>To </a:t>
            </a:r>
            <a:r>
              <a:rPr lang="fr-FR" dirty="0" err="1"/>
              <a:t>constrain</a:t>
            </a:r>
            <a:r>
              <a:rPr lang="fr-FR" dirty="0"/>
              <a:t> the </a:t>
            </a:r>
            <a:r>
              <a:rPr lang="fr-FR" dirty="0" err="1"/>
              <a:t>emission</a:t>
            </a:r>
            <a:r>
              <a:rPr lang="fr-FR" dirty="0"/>
              <a:t> of the ILC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narrowband</a:t>
            </a:r>
            <a:r>
              <a:rPr lang="fr-FR" dirty="0"/>
              <a:t> diode.</a:t>
            </a:r>
          </a:p>
          <a:p>
            <a:r>
              <a:rPr lang="fr-FR" dirty="0"/>
              <a:t>The light of </a:t>
            </a:r>
            <a:r>
              <a:rPr lang="fr-FR" dirty="0" err="1"/>
              <a:t>this</a:t>
            </a:r>
            <a:r>
              <a:rPr lang="fr-FR" dirty="0"/>
              <a:t> diode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ILC </a:t>
            </a:r>
            <a:r>
              <a:rPr lang="fr-FR" dirty="0" err="1"/>
              <a:t>crystal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go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broadband</a:t>
            </a:r>
            <a:r>
              <a:rPr lang="fr-FR" dirty="0"/>
              <a:t> to </a:t>
            </a:r>
            <a:r>
              <a:rPr lang="fr-FR" dirty="0" err="1"/>
              <a:t>narrowband</a:t>
            </a:r>
            <a:r>
              <a:rPr lang="fr-FR" dirty="0"/>
              <a:t>. This process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« </a:t>
            </a:r>
            <a:r>
              <a:rPr lang="fr-FR" dirty="0" err="1"/>
              <a:t>seeding</a:t>
            </a:r>
            <a:r>
              <a:rPr lang="fr-FR" dirty="0"/>
              <a:t> ».</a:t>
            </a:r>
          </a:p>
          <a:p>
            <a:r>
              <a:rPr lang="fr-FR" dirty="0"/>
              <a:t>In addition, due to the </a:t>
            </a:r>
            <a:r>
              <a:rPr lang="fr-FR" dirty="0" err="1"/>
              <a:t>seeding</a:t>
            </a:r>
            <a:r>
              <a:rPr lang="fr-FR" dirty="0"/>
              <a:t>, one direction of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supress</a:t>
            </a:r>
            <a:r>
              <a:rPr lang="fr-FR" dirty="0"/>
              <a:t> and the </a:t>
            </a:r>
            <a:r>
              <a:rPr lang="fr-FR" dirty="0" err="1"/>
              <a:t>other</a:t>
            </a:r>
            <a:r>
              <a:rPr lang="fr-FR" dirty="0"/>
              <a:t> direction </a:t>
            </a:r>
            <a:r>
              <a:rPr lang="fr-FR" dirty="0" err="1"/>
              <a:t>will</a:t>
            </a:r>
            <a:r>
              <a:rPr lang="fr-FR" dirty="0"/>
              <a:t> double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 power.</a:t>
            </a:r>
          </a:p>
          <a:p>
            <a:r>
              <a:rPr lang="fr-FR" dirty="0" err="1"/>
              <a:t>Then</a:t>
            </a:r>
            <a:r>
              <a:rPr lang="fr-FR" dirty="0"/>
              <a:t>, to </a:t>
            </a:r>
            <a:r>
              <a:rPr lang="fr-FR" dirty="0" err="1"/>
              <a:t>realize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have to scan the wavelength of the diode and the one of the ILC </a:t>
            </a:r>
            <a:r>
              <a:rPr lang="fr-FR" dirty="0" err="1"/>
              <a:t>will</a:t>
            </a:r>
            <a:r>
              <a:rPr lang="fr-FR" dirty="0"/>
              <a:t> follow.</a:t>
            </a:r>
          </a:p>
          <a:p>
            <a:endParaRPr lang="fr-FR" dirty="0"/>
          </a:p>
          <a:p>
            <a:r>
              <a:rPr lang="fr-FR" dirty="0" err="1"/>
              <a:t>However</a:t>
            </a:r>
            <a:r>
              <a:rPr lang="fr-FR" dirty="0"/>
              <a:t>, the </a:t>
            </a:r>
            <a:r>
              <a:rPr lang="fr-FR" dirty="0" err="1"/>
              <a:t>tunability</a:t>
            </a:r>
            <a:r>
              <a:rPr lang="fr-FR" dirty="0"/>
              <a:t> of the diode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in range. </a:t>
            </a:r>
          </a:p>
          <a:p>
            <a:r>
              <a:rPr lang="fr-FR" dirty="0"/>
              <a:t>To solve </a:t>
            </a:r>
            <a:r>
              <a:rPr lang="fr-FR" dirty="0" err="1"/>
              <a:t>this</a:t>
            </a:r>
            <a:r>
              <a:rPr lang="fr-FR" dirty="0"/>
              <a:t> issue,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to replace the diode by a </a:t>
            </a:r>
            <a:r>
              <a:rPr lang="fr-FR" dirty="0" err="1"/>
              <a:t>continuous</a:t>
            </a:r>
            <a:r>
              <a:rPr lang="fr-FR" dirty="0"/>
              <a:t> </a:t>
            </a:r>
            <a:r>
              <a:rPr lang="fr-FR" dirty="0" err="1"/>
              <a:t>wave</a:t>
            </a:r>
            <a:r>
              <a:rPr lang="fr-FR" dirty="0"/>
              <a:t> </a:t>
            </a:r>
            <a:r>
              <a:rPr lang="fr-FR" dirty="0" err="1"/>
              <a:t>Ti:sa</a:t>
            </a:r>
            <a:r>
              <a:rPr lang="fr-FR" dirty="0"/>
              <a:t> laser </a:t>
            </a:r>
            <a:r>
              <a:rPr lang="fr-FR" dirty="0" err="1"/>
              <a:t>with</a:t>
            </a:r>
            <a:r>
              <a:rPr lang="fr-FR" dirty="0"/>
              <a:t> a high </a:t>
            </a:r>
            <a:r>
              <a:rPr lang="fr-FR" dirty="0" err="1"/>
              <a:t>tunable</a:t>
            </a:r>
            <a:r>
              <a:rPr lang="fr-FR" dirty="0"/>
              <a:t> range.</a:t>
            </a:r>
          </a:p>
          <a:p>
            <a:r>
              <a:rPr lang="fr-FR" dirty="0"/>
              <a:t>The laser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by Dr. </a:t>
            </a:r>
            <a:r>
              <a:rPr lang="fr-FR" dirty="0" err="1"/>
              <a:t>Sonnenschein</a:t>
            </a:r>
            <a:endParaRPr lang="fr-FR" dirty="0"/>
          </a:p>
          <a:p>
            <a:endParaRPr lang="fr-FR" dirty="0"/>
          </a:p>
          <a:p>
            <a:r>
              <a:rPr lang="fr-FR" dirty="0"/>
              <a:t>Go to =&gt; Next slide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141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S3, the ions impact the </a:t>
            </a:r>
            <a:r>
              <a:rPr lang="fr-FR" dirty="0" err="1"/>
              <a:t>target</a:t>
            </a:r>
            <a:r>
              <a:rPr lang="fr-FR" dirty="0"/>
              <a:t> and the collisions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radionuclides</a:t>
            </a:r>
            <a:r>
              <a:rPr lang="fr-FR" dirty="0"/>
              <a:t> via fusion-</a:t>
            </a:r>
            <a:r>
              <a:rPr lang="fr-FR" dirty="0" err="1"/>
              <a:t>evaporation</a:t>
            </a:r>
            <a:r>
              <a:rPr lang="fr-FR" dirty="0"/>
              <a:t>. </a:t>
            </a:r>
            <a:r>
              <a:rPr lang="fr-FR" dirty="0" err="1"/>
              <a:t>Then</a:t>
            </a:r>
            <a:r>
              <a:rPr lang="fr-FR" dirty="0"/>
              <a:t> the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undergoes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stages of mass </a:t>
            </a:r>
            <a:r>
              <a:rPr lang="fr-FR" dirty="0" err="1"/>
              <a:t>separation</a:t>
            </a:r>
            <a:r>
              <a:rPr lang="fr-FR" dirty="0"/>
              <a:t> and </a:t>
            </a:r>
            <a:r>
              <a:rPr lang="fr-FR" dirty="0" err="1"/>
              <a:t>focusing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delivered</a:t>
            </a:r>
            <a:r>
              <a:rPr lang="fr-FR" dirty="0"/>
              <a:t> at the focal plane of S3-LEB;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072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S3-LEB stands for S3-Low Energy Branch,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to the </a:t>
            </a:r>
            <a:r>
              <a:rPr lang="fr-FR" dirty="0" err="1"/>
              <a:t>study</a:t>
            </a:r>
            <a:r>
              <a:rPr lang="fr-FR" dirty="0"/>
              <a:t> of nuclides </a:t>
            </a:r>
            <a:r>
              <a:rPr lang="fr-FR" dirty="0" err="1"/>
              <a:t>using</a:t>
            </a:r>
            <a:r>
              <a:rPr lang="fr-FR" dirty="0"/>
              <a:t> the In-Gas Laser </a:t>
            </a:r>
            <a:r>
              <a:rPr lang="fr-FR" dirty="0" err="1"/>
              <a:t>Ionization</a:t>
            </a:r>
            <a:r>
              <a:rPr lang="fr-FR" dirty="0"/>
              <a:t> technique.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components, but </a:t>
            </a:r>
            <a:r>
              <a:rPr lang="fr-FR" dirty="0" err="1"/>
              <a:t>lets</a:t>
            </a:r>
            <a:r>
              <a:rPr lang="fr-FR" dirty="0"/>
              <a:t> start by </a:t>
            </a:r>
            <a:r>
              <a:rPr lang="fr-FR" dirty="0" err="1"/>
              <a:t>focusing</a:t>
            </a:r>
            <a:r>
              <a:rPr lang="fr-FR" dirty="0"/>
              <a:t> </a:t>
            </a:r>
            <a:r>
              <a:rPr lang="fr-FR" dirty="0" err="1"/>
              <a:t>ourselves</a:t>
            </a:r>
            <a:r>
              <a:rPr lang="fr-FR" dirty="0"/>
              <a:t> on one of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critical</a:t>
            </a:r>
            <a:r>
              <a:rPr lang="fr-FR" dirty="0"/>
              <a:t>,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to the technique.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1016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? </a:t>
            </a:r>
          </a:p>
          <a:p>
            <a:endParaRPr lang="fr-FR" dirty="0"/>
          </a:p>
          <a:p>
            <a:r>
              <a:rPr lang="fr-FR" dirty="0"/>
              <a:t>Animations starts : </a:t>
            </a:r>
          </a:p>
          <a:p>
            <a:r>
              <a:rPr lang="fr-FR" dirty="0"/>
              <a:t>The </a:t>
            </a:r>
            <a:r>
              <a:rPr lang="fr-FR" dirty="0" err="1"/>
              <a:t>radionuclides</a:t>
            </a:r>
            <a:r>
              <a:rPr lang="fr-FR" dirty="0"/>
              <a:t> enter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by passing </a:t>
            </a:r>
            <a:r>
              <a:rPr lang="fr-FR" dirty="0" err="1"/>
              <a:t>through</a:t>
            </a:r>
            <a:r>
              <a:rPr lang="fr-FR" dirty="0"/>
              <a:t> a </a:t>
            </a:r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window</a:t>
            </a:r>
            <a:r>
              <a:rPr lang="fr-FR" dirty="0"/>
              <a:t>. </a:t>
            </a:r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thermalized</a:t>
            </a:r>
            <a:r>
              <a:rPr lang="fr-FR" dirty="0"/>
              <a:t> and </a:t>
            </a:r>
            <a:r>
              <a:rPr lang="fr-FR" dirty="0" err="1"/>
              <a:t>neutralized</a:t>
            </a:r>
            <a:r>
              <a:rPr lang="fr-FR" dirty="0"/>
              <a:t> by collision </a:t>
            </a:r>
            <a:r>
              <a:rPr lang="fr-FR" dirty="0" err="1"/>
              <a:t>with</a:t>
            </a:r>
            <a:r>
              <a:rPr lang="fr-FR" dirty="0"/>
              <a:t> Argon </a:t>
            </a:r>
            <a:r>
              <a:rPr lang="fr-FR" dirty="0" err="1"/>
              <a:t>gas</a:t>
            </a:r>
            <a:r>
              <a:rPr lang="fr-FR" dirty="0"/>
              <a:t>. </a:t>
            </a:r>
          </a:p>
          <a:p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process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go </a:t>
            </a:r>
            <a:r>
              <a:rPr lang="fr-FR" dirty="0" err="1"/>
              <a:t>towards</a:t>
            </a:r>
            <a:r>
              <a:rPr lang="fr-FR" dirty="0"/>
              <a:t> the de Laval </a:t>
            </a:r>
            <a:r>
              <a:rPr lang="fr-FR" dirty="0" err="1"/>
              <a:t>Nozzle</a:t>
            </a:r>
            <a:r>
              <a:rPr lang="fr-FR" dirty="0"/>
              <a:t> at the exit. An ion-collector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the </a:t>
            </a:r>
            <a:r>
              <a:rPr lang="fr-FR" dirty="0" err="1"/>
              <a:t>nozzle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charged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and </a:t>
            </a:r>
            <a:r>
              <a:rPr lang="fr-FR" dirty="0" err="1"/>
              <a:t>avoid</a:t>
            </a:r>
            <a:r>
              <a:rPr lang="fr-FR" dirty="0"/>
              <a:t> false positive.</a:t>
            </a:r>
          </a:p>
          <a:p>
            <a:r>
              <a:rPr lang="fr-FR" dirty="0" err="1"/>
              <a:t>Thanks</a:t>
            </a:r>
            <a:r>
              <a:rPr lang="fr-FR" dirty="0"/>
              <a:t> to the de Laval </a:t>
            </a:r>
            <a:r>
              <a:rPr lang="fr-FR" dirty="0" err="1"/>
              <a:t>nozzle</a:t>
            </a:r>
            <a:r>
              <a:rPr lang="fr-FR" dirty="0"/>
              <a:t>, the ions &amp; the argon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form</a:t>
            </a:r>
            <a:r>
              <a:rPr lang="fr-FR" dirty="0"/>
              <a:t> a </a:t>
            </a:r>
            <a:r>
              <a:rPr lang="fr-FR" dirty="0" err="1"/>
              <a:t>supersonic</a:t>
            </a:r>
            <a:r>
              <a:rPr lang="fr-FR" dirty="0"/>
              <a:t> jet. </a:t>
            </a:r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</a:t>
            </a:r>
            <a:r>
              <a:rPr lang="fr-FR" dirty="0" err="1"/>
              <a:t>following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in the jet the mach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8.</a:t>
            </a:r>
          </a:p>
          <a:p>
            <a:r>
              <a:rPr lang="fr-FR" dirty="0"/>
              <a:t>It has 2 </a:t>
            </a:r>
            <a:r>
              <a:rPr lang="fr-FR" dirty="0" err="1"/>
              <a:t>advantages</a:t>
            </a:r>
            <a:r>
              <a:rPr lang="fr-FR" dirty="0"/>
              <a:t> : </a:t>
            </a:r>
          </a:p>
          <a:p>
            <a:r>
              <a:rPr lang="fr-FR" dirty="0"/>
              <a:t>First, the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decreases</a:t>
            </a:r>
            <a:r>
              <a:rPr lang="fr-FR" dirty="0"/>
              <a:t> </a:t>
            </a:r>
            <a:r>
              <a:rPr lang="fr-FR" dirty="0" err="1"/>
              <a:t>drasticaly</a:t>
            </a:r>
            <a:r>
              <a:rPr lang="fr-FR" dirty="0"/>
              <a:t> in the jet. </a:t>
            </a:r>
          </a:p>
          <a:p>
            <a:r>
              <a:rPr lang="en-US" dirty="0"/>
              <a:t>And the lower the temperature of our ions, the narrower the Doppler linewidth is in our spectrum.</a:t>
            </a:r>
          </a:p>
          <a:p>
            <a:r>
              <a:rPr lang="en-US" dirty="0"/>
              <a:t>Secondly, the pressure also decreases in the jet, which reduces the linewidth due to pressure broadening. 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2367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lets</a:t>
            </a:r>
            <a:r>
              <a:rPr lang="fr-FR" dirty="0"/>
              <a:t> go back to the </a:t>
            </a:r>
            <a:r>
              <a:rPr lang="fr-FR" dirty="0" err="1"/>
              <a:t>complete</a:t>
            </a:r>
            <a:r>
              <a:rPr lang="fr-FR" dirty="0"/>
              <a:t> setup. </a:t>
            </a:r>
          </a:p>
          <a:p>
            <a:r>
              <a:rPr lang="fr-FR" dirty="0"/>
              <a:t>Animation !</a:t>
            </a:r>
          </a:p>
          <a:p>
            <a:r>
              <a:rPr lang="fr-FR" dirty="0"/>
              <a:t>Our </a:t>
            </a:r>
            <a:r>
              <a:rPr lang="fr-FR" dirty="0" err="1"/>
              <a:t>atoms</a:t>
            </a:r>
            <a:r>
              <a:rPr lang="fr-FR" dirty="0"/>
              <a:t> are </a:t>
            </a:r>
            <a:r>
              <a:rPr lang="fr-FR" dirty="0" err="1"/>
              <a:t>ionized</a:t>
            </a:r>
            <a:r>
              <a:rPr lang="fr-FR" dirty="0"/>
              <a:t> by the 2 </a:t>
            </a:r>
            <a:r>
              <a:rPr lang="fr-FR" dirty="0" err="1"/>
              <a:t>step-ionization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2 </a:t>
            </a:r>
            <a:r>
              <a:rPr lang="fr-FR" dirty="0" err="1"/>
              <a:t>radiofrequency</a:t>
            </a:r>
            <a:r>
              <a:rPr lang="fr-FR" dirty="0"/>
              <a:t> </a:t>
            </a:r>
            <a:r>
              <a:rPr lang="fr-FR" dirty="0" err="1"/>
              <a:t>quadrupole</a:t>
            </a:r>
            <a:r>
              <a:rPr lang="fr-FR" dirty="0"/>
              <a:t> transmit the ions </a:t>
            </a:r>
            <a:r>
              <a:rPr lang="fr-FR" dirty="0" err="1"/>
              <a:t>towards</a:t>
            </a:r>
            <a:r>
              <a:rPr lang="fr-FR" dirty="0"/>
              <a:t> a </a:t>
            </a:r>
            <a:r>
              <a:rPr lang="fr-FR" dirty="0" err="1"/>
              <a:t>quadrupole</a:t>
            </a:r>
            <a:r>
              <a:rPr lang="fr-FR" dirty="0"/>
              <a:t> mass 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for a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mass </a:t>
            </a:r>
            <a:r>
              <a:rPr lang="fr-FR" dirty="0" err="1"/>
              <a:t>filtering</a:t>
            </a:r>
            <a:r>
              <a:rPr lang="fr-FR" dirty="0"/>
              <a:t>. </a:t>
            </a:r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arrive in the </a:t>
            </a:r>
            <a:r>
              <a:rPr lang="fr-FR" dirty="0" err="1"/>
              <a:t>cooler-buncher</a:t>
            </a:r>
            <a:r>
              <a:rPr lang="fr-FR" dirty="0"/>
              <a:t>. There, the ions are </a:t>
            </a:r>
            <a:r>
              <a:rPr lang="fr-FR" dirty="0" err="1"/>
              <a:t>trapped</a:t>
            </a:r>
            <a:r>
              <a:rPr lang="fr-FR" dirty="0"/>
              <a:t> in a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cooled</a:t>
            </a:r>
            <a:r>
              <a:rPr lang="fr-FR" dirty="0"/>
              <a:t> by collision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helium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.</a:t>
            </a:r>
          </a:p>
          <a:p>
            <a:r>
              <a:rPr lang="fr-FR" dirty="0"/>
              <a:t>Due to the </a:t>
            </a:r>
            <a:r>
              <a:rPr lang="fr-FR" dirty="0" err="1"/>
              <a:t>cooling</a:t>
            </a:r>
            <a:r>
              <a:rPr lang="fr-FR" dirty="0"/>
              <a:t>, the ions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form</a:t>
            </a:r>
            <a:r>
              <a:rPr lang="fr-FR" dirty="0"/>
              <a:t> a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&amp; spatial spread </a:t>
            </a:r>
            <a:r>
              <a:rPr lang="fr-FR" dirty="0" err="1"/>
              <a:t>which</a:t>
            </a:r>
            <a:r>
              <a:rPr lang="fr-FR" dirty="0"/>
              <a:t> are key </a:t>
            </a:r>
            <a:r>
              <a:rPr lang="fr-FR" dirty="0" err="1"/>
              <a:t>factors</a:t>
            </a:r>
            <a:r>
              <a:rPr lang="fr-FR" dirty="0"/>
              <a:t> for the </a:t>
            </a:r>
            <a:r>
              <a:rPr lang="fr-FR" dirty="0" err="1"/>
              <a:t>resolution</a:t>
            </a:r>
            <a:r>
              <a:rPr lang="fr-FR" dirty="0"/>
              <a:t> of PILGRIM the MR-TOF-MS.</a:t>
            </a:r>
          </a:p>
          <a:p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separate</a:t>
            </a:r>
            <a:r>
              <a:rPr lang="fr-FR" dirty="0"/>
              <a:t> in mass the </a:t>
            </a:r>
            <a:r>
              <a:rPr lang="fr-FR" dirty="0" err="1"/>
              <a:t>particle</a:t>
            </a:r>
            <a:r>
              <a:rPr lang="fr-FR" dirty="0"/>
              <a:t> by </a:t>
            </a:r>
            <a:r>
              <a:rPr lang="fr-FR" dirty="0" err="1"/>
              <a:t>trapping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and forcing </a:t>
            </a:r>
            <a:r>
              <a:rPr lang="fr-FR" dirty="0" err="1"/>
              <a:t>them</a:t>
            </a:r>
            <a:r>
              <a:rPr lang="fr-FR" dirty="0"/>
              <a:t> to do </a:t>
            </a:r>
            <a:r>
              <a:rPr lang="fr-FR" dirty="0" err="1"/>
              <a:t>several</a:t>
            </a:r>
            <a:r>
              <a:rPr lang="fr-FR" dirty="0"/>
              <a:t> trips back </a:t>
            </a:r>
            <a:r>
              <a:rPr lang="fr-FR" dirty="0" err="1"/>
              <a:t>forth</a:t>
            </a:r>
            <a:r>
              <a:rPr lang="fr-FR" dirty="0"/>
              <a:t>. </a:t>
            </a:r>
          </a:p>
          <a:p>
            <a:r>
              <a:rPr lang="fr-FR" dirty="0" err="1"/>
              <a:t>When</a:t>
            </a:r>
            <a:r>
              <a:rPr lang="fr-FR" dirty="0"/>
              <a:t>, the trap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opened</a:t>
            </a:r>
            <a:r>
              <a:rPr lang="fr-FR" dirty="0"/>
              <a:t>, the </a:t>
            </a:r>
            <a:r>
              <a:rPr lang="fr-FR" dirty="0" err="1"/>
              <a:t>lightest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first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and the </a:t>
            </a:r>
            <a:r>
              <a:rPr lang="fr-FR" dirty="0" err="1"/>
              <a:t>heaviest</a:t>
            </a:r>
            <a:r>
              <a:rPr lang="fr-FR" dirty="0"/>
              <a:t> the last.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4010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Currently</a:t>
            </a:r>
            <a:r>
              <a:rPr lang="fr-FR" dirty="0"/>
              <a:t>, the setup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connected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S3 to PILGRIM. </a:t>
            </a:r>
          </a:p>
          <a:p>
            <a:r>
              <a:rPr lang="fr-FR" dirty="0"/>
              <a:t>The commissioning </a:t>
            </a:r>
            <a:r>
              <a:rPr lang="fr-FR" dirty="0" err="1"/>
              <a:t>until</a:t>
            </a:r>
            <a:r>
              <a:rPr lang="fr-FR" dirty="0"/>
              <a:t> the </a:t>
            </a:r>
            <a:r>
              <a:rPr lang="fr-FR" dirty="0" err="1"/>
              <a:t>deflector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&amp; Transmission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made </a:t>
            </a:r>
            <a:r>
              <a:rPr lang="fr-FR" dirty="0" err="1"/>
              <a:t>from</a:t>
            </a:r>
            <a:r>
              <a:rPr lang="fr-FR" dirty="0"/>
              <a:t> MCP1 to the </a:t>
            </a:r>
            <a:r>
              <a:rPr lang="fr-FR" dirty="0" err="1"/>
              <a:t>MagneToF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PILGRIM. </a:t>
            </a:r>
          </a:p>
          <a:p>
            <a:r>
              <a:rPr lang="fr-FR" dirty="0"/>
              <a:t>It </a:t>
            </a:r>
            <a:r>
              <a:rPr lang="fr-FR" dirty="0" err="1"/>
              <a:t>allowed</a:t>
            </a:r>
            <a:r>
              <a:rPr lang="fr-FR" dirty="0"/>
              <a:t> us to </a:t>
            </a:r>
            <a:r>
              <a:rPr lang="fr-FR" dirty="0" err="1"/>
              <a:t>establish</a:t>
            </a:r>
            <a:r>
              <a:rPr lang="fr-FR" dirty="0"/>
              <a:t> the transmission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MCP1.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100% </a:t>
            </a:r>
            <a:r>
              <a:rPr lang="fr-FR" dirty="0" err="1"/>
              <a:t>until</a:t>
            </a:r>
            <a:r>
              <a:rPr lang="fr-FR" dirty="0"/>
              <a:t> MCP3.</a:t>
            </a:r>
          </a:p>
          <a:p>
            <a:r>
              <a:rPr lang="fr-FR" dirty="0" err="1"/>
              <a:t>Then</a:t>
            </a:r>
            <a:r>
              <a:rPr lang="fr-FR" dirty="0"/>
              <a:t>, 80 % at PILGRIM injection to arrive at 50 % at the </a:t>
            </a:r>
            <a:r>
              <a:rPr lang="fr-FR" dirty="0" err="1"/>
              <a:t>MagneToF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trap.</a:t>
            </a:r>
          </a:p>
          <a:p>
            <a:r>
              <a:rPr lang="fr-FR" dirty="0" err="1"/>
              <a:t>Trapping</a:t>
            </a:r>
            <a:r>
              <a:rPr lang="fr-FR" dirty="0"/>
              <a:t> test are </a:t>
            </a:r>
            <a:r>
              <a:rPr lang="fr-FR" dirty="0" err="1"/>
              <a:t>occuring</a:t>
            </a:r>
            <a:r>
              <a:rPr lang="fr-FR" dirty="0"/>
              <a:t> in PILGRIM to </a:t>
            </a:r>
            <a:r>
              <a:rPr lang="fr-FR" dirty="0" err="1"/>
              <a:t>improve</a:t>
            </a:r>
            <a:r>
              <a:rPr lang="fr-FR" dirty="0"/>
              <a:t> the </a:t>
            </a:r>
            <a:r>
              <a:rPr lang="fr-FR" dirty="0" err="1"/>
              <a:t>trapping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 &amp; the mass </a:t>
            </a:r>
            <a:r>
              <a:rPr lang="fr-FR" dirty="0" err="1"/>
              <a:t>resolution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8779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have 2 </a:t>
            </a:r>
            <a:r>
              <a:rPr lang="fr-FR" dirty="0" err="1"/>
              <a:t>pictures</a:t>
            </a:r>
            <a:r>
              <a:rPr lang="fr-FR" dirty="0"/>
              <a:t> of the setup.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324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9723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laboratory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equipped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: </a:t>
            </a:r>
          </a:p>
          <a:p>
            <a:r>
              <a:rPr lang="fr-FR" dirty="0"/>
              <a:t>1 </a:t>
            </a:r>
            <a:r>
              <a:rPr lang="fr-FR" dirty="0" err="1"/>
              <a:t>Nd:YAG</a:t>
            </a:r>
            <a:r>
              <a:rPr lang="fr-FR" dirty="0"/>
              <a:t> </a:t>
            </a:r>
            <a:r>
              <a:rPr lang="fr-FR" dirty="0" err="1"/>
              <a:t>pulsed</a:t>
            </a:r>
            <a:r>
              <a:rPr lang="fr-FR" dirty="0"/>
              <a:t> </a:t>
            </a:r>
            <a:r>
              <a:rPr lang="fr-FR" dirty="0" err="1"/>
              <a:t>pump</a:t>
            </a:r>
            <a:r>
              <a:rPr lang="fr-FR" dirty="0"/>
              <a:t> laser</a:t>
            </a:r>
          </a:p>
          <a:p>
            <a:r>
              <a:rPr lang="fr-FR" dirty="0"/>
              <a:t>2 </a:t>
            </a:r>
            <a:r>
              <a:rPr lang="fr-FR" dirty="0" err="1"/>
              <a:t>pulsed</a:t>
            </a:r>
            <a:r>
              <a:rPr lang="fr-FR" dirty="0"/>
              <a:t> BB </a:t>
            </a:r>
            <a:r>
              <a:rPr lang="fr-FR" dirty="0" err="1"/>
              <a:t>Ti:sa</a:t>
            </a:r>
            <a:r>
              <a:rPr lang="fr-FR" dirty="0"/>
              <a:t> laser </a:t>
            </a:r>
          </a:p>
          <a:p>
            <a:r>
              <a:rPr lang="fr-FR" dirty="0"/>
              <a:t>1 </a:t>
            </a:r>
            <a:r>
              <a:rPr lang="fr-FR" dirty="0" err="1"/>
              <a:t>pulsed</a:t>
            </a:r>
            <a:r>
              <a:rPr lang="fr-FR" dirty="0"/>
              <a:t> </a:t>
            </a:r>
            <a:r>
              <a:rPr lang="fr-FR" dirty="0" err="1"/>
              <a:t>Narrowband</a:t>
            </a:r>
            <a:r>
              <a:rPr lang="fr-FR" dirty="0"/>
              <a:t> Injection-</a:t>
            </a:r>
            <a:r>
              <a:rPr lang="fr-FR" dirty="0" err="1"/>
              <a:t>Locked</a:t>
            </a:r>
            <a:r>
              <a:rPr lang="fr-FR" dirty="0"/>
              <a:t> </a:t>
            </a:r>
            <a:r>
              <a:rPr lang="fr-FR" dirty="0" err="1"/>
              <a:t>Ti:sa</a:t>
            </a:r>
            <a:r>
              <a:rPr lang="fr-FR" dirty="0"/>
              <a:t> laser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ILC</a:t>
            </a:r>
          </a:p>
          <a:p>
            <a:r>
              <a:rPr lang="fr-FR" dirty="0"/>
              <a:t>And 1 </a:t>
            </a:r>
            <a:r>
              <a:rPr lang="fr-FR" dirty="0" err="1"/>
              <a:t>Narrowband</a:t>
            </a:r>
            <a:r>
              <a:rPr lang="fr-FR" dirty="0"/>
              <a:t> diode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seed</a:t>
            </a:r>
            <a:r>
              <a:rPr lang="fr-FR" dirty="0"/>
              <a:t>/</a:t>
            </a:r>
            <a:r>
              <a:rPr lang="fr-FR" dirty="0" err="1"/>
              <a:t>constrain</a:t>
            </a:r>
            <a:r>
              <a:rPr lang="fr-FR" dirty="0"/>
              <a:t> the wavelength of the ILC</a:t>
            </a:r>
          </a:p>
          <a:p>
            <a:r>
              <a:rPr lang="fr-FR" dirty="0"/>
              <a:t>Most of </a:t>
            </a:r>
            <a:r>
              <a:rPr lang="fr-FR" dirty="0" err="1"/>
              <a:t>our</a:t>
            </a:r>
            <a:r>
              <a:rPr lang="fr-FR" dirty="0"/>
              <a:t> transitions </a:t>
            </a:r>
            <a:r>
              <a:rPr lang="fr-FR" dirty="0" err="1"/>
              <a:t>require</a:t>
            </a:r>
            <a:r>
              <a:rPr lang="fr-FR" dirty="0"/>
              <a:t> wavelength </a:t>
            </a:r>
            <a:r>
              <a:rPr lang="fr-FR" dirty="0" err="1"/>
              <a:t>around</a:t>
            </a:r>
            <a:r>
              <a:rPr lang="fr-FR" dirty="0"/>
              <a:t> 400 nm,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double the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BBO or </a:t>
            </a:r>
            <a:r>
              <a:rPr lang="fr-FR" dirty="0" err="1"/>
              <a:t>BiBO</a:t>
            </a:r>
            <a:r>
              <a:rPr lang="fr-FR" dirty="0"/>
              <a:t> </a:t>
            </a:r>
            <a:r>
              <a:rPr lang="fr-FR" dirty="0" err="1"/>
              <a:t>crystals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741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do laser </a:t>
            </a:r>
            <a:r>
              <a:rPr lang="fr-FR" dirty="0" err="1"/>
              <a:t>spectroscopy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an Atomic Beam Unit. </a:t>
            </a:r>
          </a:p>
          <a:p>
            <a:r>
              <a:rPr lang="fr-FR" dirty="0"/>
              <a:t>It </a:t>
            </a:r>
            <a:r>
              <a:rPr lang="fr-FR" dirty="0" err="1"/>
              <a:t>heats</a:t>
            </a:r>
            <a:r>
              <a:rPr lang="fr-FR" dirty="0"/>
              <a:t> and </a:t>
            </a:r>
            <a:r>
              <a:rPr lang="fr-FR" dirty="0" err="1"/>
              <a:t>evaporate</a:t>
            </a:r>
            <a:r>
              <a:rPr lang="fr-FR" dirty="0"/>
              <a:t> an </a:t>
            </a:r>
            <a:r>
              <a:rPr lang="fr-FR" dirty="0" err="1"/>
              <a:t>atomic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. </a:t>
            </a:r>
          </a:p>
          <a:p>
            <a:r>
              <a:rPr lang="fr-FR" dirty="0" err="1"/>
              <a:t>Then</a:t>
            </a:r>
            <a:r>
              <a:rPr lang="fr-FR" dirty="0"/>
              <a:t> the gaz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ionized</a:t>
            </a:r>
            <a:r>
              <a:rPr lang="fr-FR" dirty="0"/>
              <a:t> by the lasers and 2 </a:t>
            </a:r>
            <a:r>
              <a:rPr lang="fr-FR" dirty="0" err="1"/>
              <a:t>electrodes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the ions </a:t>
            </a:r>
            <a:r>
              <a:rPr lang="fr-FR" dirty="0" err="1"/>
              <a:t>towards</a:t>
            </a:r>
            <a:r>
              <a:rPr lang="fr-FR" dirty="0"/>
              <a:t> an MCP.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096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somes</a:t>
            </a:r>
            <a:r>
              <a:rPr lang="fr-FR" dirty="0"/>
              <a:t> </a:t>
            </a:r>
            <a:r>
              <a:rPr lang="fr-FR" dirty="0" err="1"/>
              <a:t>pictures</a:t>
            </a:r>
            <a:r>
              <a:rPr lang="fr-FR" dirty="0"/>
              <a:t> of the setup as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in GANIL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242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pictures</a:t>
            </a:r>
            <a:r>
              <a:rPr lang="fr-FR" dirty="0"/>
              <a:t> of the </a:t>
            </a:r>
            <a:r>
              <a:rPr lang="fr-FR" dirty="0" err="1"/>
              <a:t>cavity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pump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In the </a:t>
            </a:r>
            <a:r>
              <a:rPr lang="fr-FR" dirty="0" err="1"/>
              <a:t>current</a:t>
            </a:r>
            <a:r>
              <a:rPr lang="fr-FR" dirty="0"/>
              <a:t> version of </a:t>
            </a:r>
            <a:r>
              <a:rPr lang="fr-FR" dirty="0" err="1"/>
              <a:t>this</a:t>
            </a:r>
            <a:r>
              <a:rPr lang="fr-FR" dirty="0"/>
              <a:t> laser </a:t>
            </a:r>
            <a:r>
              <a:rPr lang="fr-FR" dirty="0" err="1"/>
              <a:t>cavity</a:t>
            </a:r>
            <a:r>
              <a:rPr lang="fr-FR" dirty="0"/>
              <a:t>,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pumped</a:t>
            </a:r>
            <a:r>
              <a:rPr lang="fr-FR" dirty="0"/>
              <a:t> by a </a:t>
            </a:r>
            <a:r>
              <a:rPr lang="fr-FR" dirty="0" err="1"/>
              <a:t>continuous</a:t>
            </a:r>
            <a:r>
              <a:rPr lang="fr-FR" dirty="0"/>
              <a:t> ND:YAG laser 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crowded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convert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a </a:t>
            </a:r>
            <a:r>
              <a:rPr lang="fr-FR" dirty="0" err="1"/>
              <a:t>scheme</a:t>
            </a:r>
            <a:r>
              <a:rPr lang="fr-FR" dirty="0"/>
              <a:t> for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vizualisation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897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break down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happens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change the size of the </a:t>
            </a:r>
            <a:r>
              <a:rPr lang="fr-FR" dirty="0" err="1"/>
              <a:t>cavity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At the </a:t>
            </a:r>
            <a:r>
              <a:rPr lang="fr-FR" dirty="0" err="1"/>
              <a:t>beginning</a:t>
            </a:r>
            <a:r>
              <a:rPr lang="fr-FR" dirty="0"/>
              <a:t> the mode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going</a:t>
            </a:r>
            <a:r>
              <a:rPr lang="fr-FR" dirty="0"/>
              <a:t> to scan </a:t>
            </a:r>
            <a:r>
              <a:rPr lang="fr-FR" dirty="0" err="1"/>
              <a:t>with</a:t>
            </a:r>
            <a:r>
              <a:rPr lang="fr-FR" dirty="0"/>
              <a:t> the OC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centered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. </a:t>
            </a:r>
          </a:p>
          <a:p>
            <a:r>
              <a:rPr lang="fr-FR" dirty="0"/>
              <a:t>Once </a:t>
            </a:r>
            <a:r>
              <a:rPr lang="fr-FR" dirty="0" err="1"/>
              <a:t>we</a:t>
            </a:r>
            <a:r>
              <a:rPr lang="fr-FR" dirty="0"/>
              <a:t> start scanning, </a:t>
            </a:r>
            <a:r>
              <a:rPr lang="fr-FR" dirty="0" err="1"/>
              <a:t>our</a:t>
            </a:r>
            <a:r>
              <a:rPr lang="fr-FR" dirty="0"/>
              <a:t> mode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translate and lose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centering</a:t>
            </a:r>
            <a:r>
              <a:rPr lang="fr-FR" dirty="0"/>
              <a:t>. As long as the scanning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the FSR the laser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scanned</a:t>
            </a:r>
            <a:r>
              <a:rPr lang="fr-FR" dirty="0"/>
              <a:t>. ==&gt;Next slide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start scanning in </a:t>
            </a:r>
            <a:r>
              <a:rPr lang="fr-FR" dirty="0" err="1"/>
              <a:t>frequency</a:t>
            </a:r>
            <a:r>
              <a:rPr lang="fr-FR" dirty="0"/>
              <a:t> the </a:t>
            </a:r>
            <a:r>
              <a:rPr lang="fr-FR" dirty="0" err="1"/>
              <a:t>cavity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the </a:t>
            </a:r>
            <a:r>
              <a:rPr lang="fr-FR" dirty="0" err="1"/>
              <a:t>length</a:t>
            </a:r>
            <a:r>
              <a:rPr lang="fr-FR" dirty="0"/>
              <a:t> of the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change and the mode </a:t>
            </a:r>
            <a:r>
              <a:rPr lang="fr-FR" dirty="0" err="1"/>
              <a:t>will</a:t>
            </a:r>
            <a:r>
              <a:rPr lang="fr-FR" dirty="0"/>
              <a:t> translate </a:t>
            </a:r>
            <a:r>
              <a:rPr lang="fr-FR" dirty="0" err="1"/>
              <a:t>along</a:t>
            </a:r>
            <a:r>
              <a:rPr lang="fr-FR" dirty="0"/>
              <a:t> the axis. </a:t>
            </a:r>
          </a:p>
          <a:p>
            <a:r>
              <a:rPr lang="fr-FR" dirty="0"/>
              <a:t>In </a:t>
            </a:r>
            <a:r>
              <a:rPr lang="fr-FR" dirty="0" err="1"/>
              <a:t>result</a:t>
            </a:r>
            <a:r>
              <a:rPr lang="fr-FR" dirty="0"/>
              <a:t>, the mode </a:t>
            </a:r>
            <a:r>
              <a:rPr lang="fr-FR" dirty="0" err="1"/>
              <a:t>nu_x</a:t>
            </a:r>
            <a:r>
              <a:rPr lang="fr-FR" dirty="0"/>
              <a:t> </a:t>
            </a:r>
            <a:r>
              <a:rPr lang="fr-FR" dirty="0" err="1"/>
              <a:t>isn’t</a:t>
            </a:r>
            <a:r>
              <a:rPr lang="fr-FR" dirty="0"/>
              <a:t> </a:t>
            </a:r>
            <a:r>
              <a:rPr lang="fr-FR" dirty="0" err="1"/>
              <a:t>centered</a:t>
            </a:r>
            <a:r>
              <a:rPr lang="fr-FR" dirty="0"/>
              <a:t> </a:t>
            </a:r>
            <a:r>
              <a:rPr lang="fr-FR" dirty="0" err="1"/>
              <a:t>anymore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gain </a:t>
            </a:r>
            <a:r>
              <a:rPr lang="fr-FR" dirty="0" err="1"/>
              <a:t>because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untouched</a:t>
            </a:r>
            <a:r>
              <a:rPr lang="fr-FR" dirty="0"/>
              <a:t>.</a:t>
            </a:r>
          </a:p>
          <a:p>
            <a:r>
              <a:rPr lang="fr-FR" dirty="0"/>
              <a:t>Not </a:t>
            </a:r>
            <a:r>
              <a:rPr lang="fr-FR" dirty="0" err="1"/>
              <a:t>ideal</a:t>
            </a:r>
            <a:r>
              <a:rPr lang="fr-FR" dirty="0"/>
              <a:t>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, the laser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scanned</a:t>
            </a:r>
            <a:r>
              <a:rPr lang="fr-FR" dirty="0"/>
              <a:t>. </a:t>
            </a:r>
          </a:p>
          <a:p>
            <a:r>
              <a:rPr lang="fr-FR" dirty="0" err="1"/>
              <a:t>However</a:t>
            </a:r>
            <a:r>
              <a:rPr lang="fr-FR" dirty="0"/>
              <a:t>, if </a:t>
            </a:r>
            <a:r>
              <a:rPr lang="fr-FR" dirty="0" err="1"/>
              <a:t>frequency</a:t>
            </a:r>
            <a:r>
              <a:rPr lang="fr-FR" dirty="0"/>
              <a:t> scan </a:t>
            </a:r>
            <a:r>
              <a:rPr lang="fr-FR" dirty="0" err="1"/>
              <a:t>is</a:t>
            </a:r>
            <a:r>
              <a:rPr lang="fr-FR" dirty="0"/>
              <a:t> in the </a:t>
            </a:r>
            <a:r>
              <a:rPr lang="fr-FR" dirty="0" err="1"/>
              <a:t>order</a:t>
            </a:r>
            <a:r>
              <a:rPr lang="fr-FR" dirty="0"/>
              <a:t> of the FSR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happens</a:t>
            </a:r>
            <a:r>
              <a:rPr lang="fr-FR" dirty="0"/>
              <a:t> in real situation.</a:t>
            </a:r>
          </a:p>
          <a:p>
            <a:r>
              <a:rPr lang="fr-FR" dirty="0" err="1"/>
              <a:t>We</a:t>
            </a:r>
            <a:r>
              <a:rPr lang="fr-FR" dirty="0"/>
              <a:t> arrive at the </a:t>
            </a:r>
            <a:r>
              <a:rPr lang="fr-FR" dirty="0" err="1"/>
              <a:t>following</a:t>
            </a:r>
            <a:r>
              <a:rPr lang="fr-FR" dirty="0"/>
              <a:t> situation =&gt; Next slide.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4337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However</a:t>
            </a:r>
            <a:r>
              <a:rPr lang="fr-FR" dirty="0"/>
              <a:t>, if the scanning </a:t>
            </a:r>
            <a:r>
              <a:rPr lang="fr-FR" dirty="0" err="1"/>
              <a:t>is</a:t>
            </a:r>
            <a:r>
              <a:rPr lang="fr-FR" dirty="0"/>
              <a:t> over the FSR value. </a:t>
            </a:r>
          </a:p>
          <a:p>
            <a:r>
              <a:rPr lang="fr-FR" dirty="0"/>
              <a:t>The mode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scanning </a:t>
            </a:r>
            <a:r>
              <a:rPr lang="fr-FR" dirty="0" err="1"/>
              <a:t>isn’t</a:t>
            </a:r>
            <a:r>
              <a:rPr lang="fr-FR" dirty="0"/>
              <a:t> </a:t>
            </a:r>
            <a:r>
              <a:rPr lang="fr-FR" dirty="0" err="1"/>
              <a:t>preponderant</a:t>
            </a:r>
            <a:r>
              <a:rPr lang="fr-FR" dirty="0"/>
              <a:t> </a:t>
            </a:r>
            <a:r>
              <a:rPr lang="fr-FR" dirty="0" err="1"/>
              <a:t>anymore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.</a:t>
            </a:r>
          </a:p>
          <a:p>
            <a:r>
              <a:rPr lang="fr-FR" dirty="0"/>
              <a:t>The wavelength jumps back to the initial value and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sudden</a:t>
            </a:r>
            <a:r>
              <a:rPr lang="fr-FR" dirty="0"/>
              <a:t> change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a mode jump.</a:t>
            </a:r>
          </a:p>
          <a:p>
            <a:endParaRPr lang="fr-FR" dirty="0"/>
          </a:p>
          <a:p>
            <a:r>
              <a:rPr lang="fr-FR" dirty="0"/>
              <a:t>=&gt; Next slide.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8447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botton</a:t>
            </a:r>
            <a:r>
              <a:rPr lang="fr-FR" dirty="0"/>
              <a:t> image </a:t>
            </a:r>
            <a:r>
              <a:rPr lang="fr-FR" dirty="0" err="1"/>
              <a:t>represent</a:t>
            </a:r>
            <a:r>
              <a:rPr lang="fr-FR" dirty="0"/>
              <a:t> the variation of the wavelength </a:t>
            </a:r>
            <a:r>
              <a:rPr lang="fr-FR" dirty="0" err="1"/>
              <a:t>during</a:t>
            </a:r>
            <a:r>
              <a:rPr lang="fr-FR" dirty="0"/>
              <a:t> a scan of the output coupler.</a:t>
            </a:r>
          </a:p>
          <a:p>
            <a:r>
              <a:rPr lang="fr-FR" dirty="0"/>
              <a:t>The mode jumps are </a:t>
            </a:r>
            <a:r>
              <a:rPr lang="fr-FR" dirty="0" err="1"/>
              <a:t>represented</a:t>
            </a:r>
            <a:r>
              <a:rPr lang="fr-FR" dirty="0"/>
              <a:t> by the vertical </a:t>
            </a:r>
            <a:r>
              <a:rPr lang="fr-FR" dirty="0" err="1"/>
              <a:t>lines</a:t>
            </a:r>
            <a:r>
              <a:rPr lang="fr-FR" dirty="0"/>
              <a:t>. </a:t>
            </a:r>
          </a:p>
          <a:p>
            <a:r>
              <a:rPr lang="fr-FR" dirty="0"/>
              <a:t>One can note </a:t>
            </a:r>
            <a:r>
              <a:rPr lang="fr-FR" dirty="0" err="1"/>
              <a:t>that</a:t>
            </a:r>
            <a:r>
              <a:rPr lang="fr-FR" dirty="0"/>
              <a:t> the scanning amplitude </a:t>
            </a:r>
            <a:r>
              <a:rPr lang="fr-FR" dirty="0" err="1"/>
              <a:t>represented</a:t>
            </a:r>
            <a:r>
              <a:rPr lang="fr-FR" dirty="0"/>
              <a:t> in diagonal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equal</a:t>
            </a:r>
            <a:r>
              <a:rPr lang="fr-FR" dirty="0"/>
              <a:t> to the FSR, </a:t>
            </a:r>
            <a:r>
              <a:rPr lang="fr-FR" dirty="0" err="1"/>
              <a:t>here</a:t>
            </a:r>
            <a:r>
              <a:rPr lang="fr-FR" dirty="0"/>
              <a:t> 354 MHz.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1185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solve </a:t>
            </a:r>
            <a:r>
              <a:rPr lang="fr-FR" dirty="0" err="1"/>
              <a:t>this</a:t>
            </a:r>
            <a:r>
              <a:rPr lang="fr-FR" dirty="0"/>
              <a:t> situation,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translate the gain </a:t>
            </a:r>
            <a:r>
              <a:rPr lang="fr-FR" dirty="0" err="1"/>
              <a:t>curve</a:t>
            </a:r>
            <a:r>
              <a:rPr lang="fr-FR" dirty="0"/>
              <a:t> of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scan.</a:t>
            </a:r>
          </a:p>
          <a:p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doing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by </a:t>
            </a:r>
            <a:r>
              <a:rPr lang="fr-FR" dirty="0" err="1"/>
              <a:t>modifying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length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a </a:t>
            </a:r>
            <a:r>
              <a:rPr lang="fr-FR" dirty="0" err="1"/>
              <a:t>piezo</a:t>
            </a:r>
            <a:r>
              <a:rPr lang="fr-FR" dirty="0"/>
              <a:t>.</a:t>
            </a:r>
          </a:p>
          <a:p>
            <a:r>
              <a:rPr lang="fr-FR" dirty="0" err="1"/>
              <a:t>Theoretically</a:t>
            </a:r>
            <a:r>
              <a:rPr lang="fr-FR" dirty="0"/>
              <a:t>, 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have the gain of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centered</a:t>
            </a:r>
            <a:r>
              <a:rPr lang="fr-FR" dirty="0"/>
              <a:t> at all time on the initial mode.</a:t>
            </a:r>
          </a:p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case,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locked</a:t>
            </a:r>
            <a:r>
              <a:rPr lang="fr-FR" dirty="0"/>
              <a:t> on the OC.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5539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in practice how wavelength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. </a:t>
            </a:r>
          </a:p>
          <a:p>
            <a:r>
              <a:rPr lang="fr-FR" dirty="0"/>
              <a:t>First </a:t>
            </a:r>
            <a:r>
              <a:rPr lang="fr-FR" dirty="0" err="1"/>
              <a:t>let’s</a:t>
            </a:r>
            <a:r>
              <a:rPr lang="fr-FR" dirty="0"/>
              <a:t> focus on the wavelength scan </a:t>
            </a:r>
            <a:r>
              <a:rPr lang="fr-FR" dirty="0" err="1"/>
              <a:t>with</a:t>
            </a:r>
            <a:r>
              <a:rPr lang="fr-FR" dirty="0"/>
              <a:t> the OC. </a:t>
            </a:r>
          </a:p>
          <a:p>
            <a:endParaRPr lang="fr-FR" dirty="0"/>
          </a:p>
          <a:p>
            <a:r>
              <a:rPr lang="fr-FR" dirty="0" err="1"/>
              <a:t>Whave</a:t>
            </a:r>
            <a:r>
              <a:rPr lang="fr-FR" dirty="0"/>
              <a:t> a simple feedback </a:t>
            </a:r>
            <a:r>
              <a:rPr lang="fr-FR" dirty="0" err="1"/>
              <a:t>loop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the user set the </a:t>
            </a:r>
            <a:r>
              <a:rPr lang="fr-FR" dirty="0" err="1"/>
              <a:t>required</a:t>
            </a:r>
            <a:r>
              <a:rPr lang="fr-FR" dirty="0"/>
              <a:t> wavelength. </a:t>
            </a:r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substract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the real wavelength </a:t>
            </a:r>
            <a:r>
              <a:rPr lang="fr-FR" dirty="0" err="1"/>
              <a:t>read</a:t>
            </a:r>
            <a:r>
              <a:rPr lang="fr-FR" dirty="0"/>
              <a:t> by the </a:t>
            </a:r>
            <a:r>
              <a:rPr lang="fr-FR" dirty="0" err="1"/>
              <a:t>wavemeter</a:t>
            </a:r>
            <a:r>
              <a:rPr lang="fr-FR" dirty="0"/>
              <a:t> over </a:t>
            </a:r>
            <a:r>
              <a:rPr lang="fr-FR" dirty="0" err="1"/>
              <a:t>there</a:t>
            </a:r>
            <a:r>
              <a:rPr lang="fr-FR" dirty="0"/>
              <a:t> (</a:t>
            </a:r>
            <a:r>
              <a:rPr lang="fr-FR" dirty="0" err="1"/>
              <a:t>shown</a:t>
            </a:r>
            <a:r>
              <a:rPr lang="fr-FR" dirty="0"/>
              <a:t> on image). </a:t>
            </a:r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Labview</a:t>
            </a:r>
            <a:r>
              <a:rPr lang="fr-FR" dirty="0"/>
              <a:t> insert the </a:t>
            </a:r>
            <a:r>
              <a:rPr lang="fr-FR" dirty="0" err="1"/>
              <a:t>result</a:t>
            </a:r>
            <a:r>
              <a:rPr lang="fr-FR" dirty="0"/>
              <a:t> in a </a:t>
            </a:r>
            <a:r>
              <a:rPr lang="fr-FR" dirty="0" err="1"/>
              <a:t>proportionnal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and </a:t>
            </a:r>
            <a:r>
              <a:rPr lang="fr-FR" dirty="0" err="1"/>
              <a:t>send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the </a:t>
            </a:r>
            <a:r>
              <a:rPr lang="fr-FR" dirty="0" err="1"/>
              <a:t>piezo</a:t>
            </a:r>
            <a:r>
              <a:rPr lang="fr-FR" dirty="0"/>
              <a:t> of the OC. (For </a:t>
            </a:r>
            <a:r>
              <a:rPr lang="fr-FR" dirty="0" err="1"/>
              <a:t>simplicity</a:t>
            </a:r>
            <a:r>
              <a:rPr lang="fr-FR" dirty="0"/>
              <a:t> &amp;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mentionning</a:t>
            </a:r>
            <a:r>
              <a:rPr lang="fr-FR" dirty="0"/>
              <a:t> the amplifier </a:t>
            </a:r>
            <a:r>
              <a:rPr lang="fr-FR" dirty="0" err="1"/>
              <a:t>isnt</a:t>
            </a:r>
            <a:r>
              <a:rPr lang="fr-FR" dirty="0"/>
              <a:t> relevant)</a:t>
            </a:r>
          </a:p>
          <a:p>
            <a:r>
              <a:rPr lang="fr-FR" dirty="0"/>
              <a:t>This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Labview</a:t>
            </a:r>
            <a:r>
              <a:rPr lang="fr-FR" dirty="0"/>
              <a:t> </a:t>
            </a:r>
            <a:r>
              <a:rPr lang="fr-FR" dirty="0" err="1"/>
              <a:t>continuously</a:t>
            </a:r>
            <a:r>
              <a:rPr lang="fr-FR" dirty="0"/>
              <a:t> </a:t>
            </a:r>
            <a:r>
              <a:rPr lang="fr-FR" dirty="0" err="1"/>
              <a:t>adapt</a:t>
            </a:r>
            <a:r>
              <a:rPr lang="fr-FR" dirty="0"/>
              <a:t> the size of the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scan to follow the user </a:t>
            </a:r>
            <a:r>
              <a:rPr lang="fr-FR" dirty="0" err="1"/>
              <a:t>need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simple &amp;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.</a:t>
            </a:r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6100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How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locking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?</a:t>
            </a:r>
          </a:p>
          <a:p>
            <a:endParaRPr lang="fr-FR" dirty="0"/>
          </a:p>
          <a:p>
            <a:r>
              <a:rPr lang="fr-FR" dirty="0"/>
              <a:t>First the laser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sampled</a:t>
            </a:r>
            <a:r>
              <a:rPr lang="fr-FR" dirty="0"/>
              <a:t> by the photodiode over </a:t>
            </a:r>
            <a:r>
              <a:rPr lang="fr-FR" dirty="0" err="1"/>
              <a:t>here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Next slide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783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Then</a:t>
            </a:r>
            <a:r>
              <a:rPr lang="fr-FR" dirty="0"/>
              <a:t> the </a:t>
            </a:r>
            <a:r>
              <a:rPr lang="fr-FR" dirty="0" err="1"/>
              <a:t>Dither-locking</a:t>
            </a:r>
            <a:r>
              <a:rPr lang="fr-FR" dirty="0"/>
              <a:t> technique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the </a:t>
            </a:r>
            <a:r>
              <a:rPr lang="fr-FR" dirty="0" err="1"/>
              <a:t>piezo</a:t>
            </a:r>
            <a:r>
              <a:rPr lang="fr-FR" dirty="0"/>
              <a:t> of the </a:t>
            </a:r>
            <a:r>
              <a:rPr lang="fr-FR" dirty="0" err="1"/>
              <a:t>etalon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results</a:t>
            </a:r>
            <a:r>
              <a:rPr lang="fr-FR" dirty="0"/>
              <a:t> in local variation of the amplitude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isn’t</a:t>
            </a:r>
            <a:r>
              <a:rPr lang="fr-FR" dirty="0"/>
              <a:t> </a:t>
            </a:r>
            <a:r>
              <a:rPr lang="fr-FR" dirty="0" err="1"/>
              <a:t>obvious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 </a:t>
            </a:r>
          </a:p>
          <a:p>
            <a:r>
              <a:rPr lang="fr-FR" dirty="0"/>
              <a:t>But once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amplitude </a:t>
            </a:r>
            <a:r>
              <a:rPr lang="fr-FR" dirty="0" err="1"/>
              <a:t>gives</a:t>
            </a:r>
            <a:r>
              <a:rPr lang="fr-FR" dirty="0"/>
              <a:t> a </a:t>
            </a:r>
            <a:r>
              <a:rPr lang="fr-FR" dirty="0" err="1"/>
              <a:t>triangular</a:t>
            </a:r>
            <a:r>
              <a:rPr lang="fr-FR" dirty="0"/>
              <a:t> signal, the </a:t>
            </a:r>
            <a:r>
              <a:rPr lang="fr-FR" dirty="0" err="1"/>
              <a:t>LaseLock</a:t>
            </a:r>
            <a:r>
              <a:rPr lang="fr-FR" dirty="0"/>
              <a:t> PID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drive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piezo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signal at 0.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an </a:t>
            </a:r>
            <a:r>
              <a:rPr lang="fr-FR" dirty="0" err="1"/>
              <a:t>error</a:t>
            </a:r>
            <a:r>
              <a:rPr lang="fr-FR" dirty="0"/>
              <a:t> signal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3 </a:t>
            </a:r>
            <a:r>
              <a:rPr lang="fr-FR" dirty="0" err="1"/>
              <a:t>months</a:t>
            </a:r>
            <a:r>
              <a:rPr lang="fr-FR" dirty="0"/>
              <a:t> of </a:t>
            </a:r>
            <a:r>
              <a:rPr lang="fr-FR" dirty="0" err="1"/>
              <a:t>struggling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appears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lot of </a:t>
            </a:r>
            <a:r>
              <a:rPr lang="fr-FR" dirty="0" err="1"/>
              <a:t>instabilities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imperfect</a:t>
            </a:r>
            <a:r>
              <a:rPr lang="fr-FR" dirty="0"/>
              <a:t> </a:t>
            </a:r>
            <a:r>
              <a:rPr lang="fr-FR" dirty="0" err="1"/>
              <a:t>etalon</a:t>
            </a:r>
            <a:r>
              <a:rPr lang="fr-FR" dirty="0"/>
              <a:t>, </a:t>
            </a:r>
            <a:r>
              <a:rPr lang="fr-FR" dirty="0" err="1"/>
              <a:t>hence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took</a:t>
            </a:r>
            <a:r>
              <a:rPr lang="fr-FR" dirty="0"/>
              <a:t> us </a:t>
            </a:r>
            <a:r>
              <a:rPr lang="fr-FR" dirty="0" err="1"/>
              <a:t>this</a:t>
            </a:r>
            <a:r>
              <a:rPr lang="fr-FR" dirty="0"/>
              <a:t> time. </a:t>
            </a:r>
          </a:p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the </a:t>
            </a:r>
            <a:r>
              <a:rPr lang="fr-FR" dirty="0" err="1"/>
              <a:t>alignment</a:t>
            </a:r>
            <a:r>
              <a:rPr lang="fr-FR" dirty="0"/>
              <a:t> of the </a:t>
            </a:r>
            <a:r>
              <a:rPr lang="fr-FR" dirty="0" err="1"/>
              <a:t>cavity</a:t>
            </a:r>
            <a:r>
              <a:rPr lang="fr-FR" dirty="0"/>
              <a:t> and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makes</a:t>
            </a:r>
            <a:r>
              <a:rPr lang="fr-FR" dirty="0"/>
              <a:t> the laser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challenging</a:t>
            </a:r>
            <a:r>
              <a:rPr lang="fr-FR" dirty="0"/>
              <a:t> to use and </a:t>
            </a:r>
            <a:r>
              <a:rPr lang="fr-FR" dirty="0" err="1"/>
              <a:t>unreliable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But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continue to 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Next slide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8300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the </a:t>
            </a:r>
            <a:r>
              <a:rPr lang="fr-FR" dirty="0" err="1"/>
              <a:t>left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abundance</a:t>
            </a:r>
            <a:r>
              <a:rPr lang="fr-FR" dirty="0"/>
              <a:t> of the stable isotopes of Dysprosium. </a:t>
            </a:r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, 158Dy et 156Dy are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1%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explains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&amp; </a:t>
            </a:r>
            <a:r>
              <a:rPr lang="fr-FR" dirty="0" err="1"/>
              <a:t>why</a:t>
            </a:r>
            <a:r>
              <a:rPr lang="fr-FR" dirty="0"/>
              <a:t> the « </a:t>
            </a:r>
            <a:r>
              <a:rPr lang="fr-FR" dirty="0" err="1"/>
              <a:t>quality</a:t>
            </a:r>
            <a:r>
              <a:rPr lang="fr-FR" dirty="0"/>
              <a:t> of the data » </a:t>
            </a:r>
            <a:r>
              <a:rPr lang="fr-FR" dirty="0" err="1"/>
              <a:t>degrade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On the right, </a:t>
            </a:r>
            <a:r>
              <a:rPr lang="fr-FR" dirty="0" err="1"/>
              <a:t>you</a:t>
            </a:r>
            <a:r>
              <a:rPr lang="fr-FR" dirty="0"/>
              <a:t> have the full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</a:t>
            </a:r>
            <a:r>
              <a:rPr lang="fr-FR" dirty="0" err="1"/>
              <a:t>represents</a:t>
            </a:r>
            <a:r>
              <a:rPr lang="fr-FR" dirty="0"/>
              <a:t> an isotope.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09100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tried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more </a:t>
            </a:r>
            <a:r>
              <a:rPr lang="fr-FR" dirty="0" err="1"/>
              <a:t>complex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and </a:t>
            </a:r>
            <a:r>
              <a:rPr lang="fr-FR" dirty="0" err="1"/>
              <a:t>less</a:t>
            </a:r>
            <a:r>
              <a:rPr lang="fr-FR" dirty="0"/>
              <a:t> direct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technical</a:t>
            </a:r>
            <a:r>
              <a:rPr lang="fr-FR" dirty="0"/>
              <a:t> point of </a:t>
            </a:r>
            <a:r>
              <a:rPr lang="fr-FR" dirty="0" err="1"/>
              <a:t>view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Again</a:t>
            </a:r>
            <a:r>
              <a:rPr lang="fr-FR" dirty="0"/>
              <a:t> the user set the wavelength,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real one and </a:t>
            </a:r>
            <a:r>
              <a:rPr lang="fr-FR" dirty="0" err="1"/>
              <a:t>processed</a:t>
            </a:r>
            <a:r>
              <a:rPr lang="fr-FR" dirty="0"/>
              <a:t> by the </a:t>
            </a:r>
            <a:r>
              <a:rPr lang="fr-FR" dirty="0" err="1"/>
              <a:t>proportionnal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of </a:t>
            </a:r>
            <a:r>
              <a:rPr lang="fr-FR" dirty="0" err="1"/>
              <a:t>Labview</a:t>
            </a:r>
            <a:r>
              <a:rPr lang="fr-FR" dirty="0"/>
              <a:t>.</a:t>
            </a:r>
          </a:p>
          <a:p>
            <a:r>
              <a:rPr lang="fr-FR" dirty="0" err="1"/>
              <a:t>However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case, </a:t>
            </a:r>
            <a:r>
              <a:rPr lang="fr-FR" dirty="0" err="1"/>
              <a:t>Labview</a:t>
            </a:r>
            <a:r>
              <a:rPr lang="fr-FR" dirty="0"/>
              <a:t> drive a FPI. It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in </a:t>
            </a:r>
            <a:r>
              <a:rPr lang="fr-FR" dirty="0" err="1"/>
              <a:t>which</a:t>
            </a:r>
            <a:r>
              <a:rPr lang="fr-FR" dirty="0"/>
              <a:t> a </a:t>
            </a:r>
            <a:r>
              <a:rPr lang="fr-FR" dirty="0" err="1"/>
              <a:t>sample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laser light go </a:t>
            </a:r>
            <a:r>
              <a:rPr lang="fr-FR" dirty="0" err="1"/>
              <a:t>through</a:t>
            </a:r>
            <a:r>
              <a:rPr lang="fr-FR" dirty="0"/>
              <a:t>.</a:t>
            </a:r>
          </a:p>
          <a:p>
            <a:r>
              <a:rPr lang="fr-FR" dirty="0"/>
              <a:t>If the laser wavelength matches the </a:t>
            </a:r>
            <a:r>
              <a:rPr lang="fr-FR" dirty="0" err="1"/>
              <a:t>cavity</a:t>
            </a:r>
            <a:r>
              <a:rPr lang="fr-FR" dirty="0"/>
              <a:t> size </a:t>
            </a:r>
            <a:r>
              <a:rPr lang="fr-FR" dirty="0" err="1"/>
              <a:t>then</a:t>
            </a:r>
            <a:r>
              <a:rPr lang="fr-FR" dirty="0"/>
              <a:t> photodiode at the exit of the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pick</a:t>
            </a:r>
            <a:r>
              <a:rPr lang="fr-FR" dirty="0"/>
              <a:t> up a signal.</a:t>
            </a:r>
          </a:p>
          <a:p>
            <a:r>
              <a:rPr lang="fr-FR" dirty="0"/>
              <a:t>In </a:t>
            </a:r>
            <a:r>
              <a:rPr lang="fr-FR" dirty="0" err="1"/>
              <a:t>our</a:t>
            </a:r>
            <a:r>
              <a:rPr lang="fr-FR" dirty="0"/>
              <a:t> case </a:t>
            </a:r>
            <a:r>
              <a:rPr lang="fr-FR" dirty="0" err="1"/>
              <a:t>Labview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change the size of the FPI to match the </a:t>
            </a:r>
            <a:r>
              <a:rPr lang="fr-FR" dirty="0" err="1"/>
              <a:t>required</a:t>
            </a:r>
            <a:r>
              <a:rPr lang="fr-FR" dirty="0"/>
              <a:t> wavelength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internal</a:t>
            </a:r>
            <a:r>
              <a:rPr lang="fr-FR" dirty="0"/>
              <a:t> </a:t>
            </a:r>
            <a:r>
              <a:rPr lang="fr-FR" dirty="0" err="1"/>
              <a:t>piezo</a:t>
            </a:r>
            <a:r>
              <a:rPr lang="fr-FR" dirty="0"/>
              <a:t>. </a:t>
            </a:r>
          </a:p>
          <a:p>
            <a:r>
              <a:rPr lang="fr-FR" dirty="0"/>
              <a:t>The signal </a:t>
            </a:r>
            <a:r>
              <a:rPr lang="fr-FR" dirty="0" err="1"/>
              <a:t>read</a:t>
            </a:r>
            <a:r>
              <a:rPr lang="fr-FR" dirty="0"/>
              <a:t> by the photodiode of the FPI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send</a:t>
            </a:r>
            <a:r>
              <a:rPr lang="fr-FR" dirty="0"/>
              <a:t> to a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« </a:t>
            </a:r>
            <a:r>
              <a:rPr lang="fr-FR" dirty="0" err="1"/>
              <a:t>LaseLock</a:t>
            </a:r>
            <a:r>
              <a:rPr lang="fr-FR" dirty="0"/>
              <a:t> »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adapt</a:t>
            </a:r>
            <a:r>
              <a:rPr lang="fr-FR" dirty="0"/>
              <a:t> the tension </a:t>
            </a:r>
            <a:r>
              <a:rPr lang="fr-FR" dirty="0" err="1"/>
              <a:t>applied</a:t>
            </a:r>
            <a:r>
              <a:rPr lang="fr-FR" dirty="0"/>
              <a:t> to the </a:t>
            </a:r>
          </a:p>
          <a:p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piezo</a:t>
            </a:r>
            <a:r>
              <a:rPr lang="fr-FR" dirty="0"/>
              <a:t> and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wavelength. 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reason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tried</a:t>
            </a:r>
            <a:r>
              <a:rPr lang="fr-FR" dirty="0"/>
              <a:t> 2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perhaps</a:t>
            </a:r>
            <a:r>
              <a:rPr lang="fr-FR" dirty="0"/>
              <a:t> the FPI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much</a:t>
            </a:r>
            <a:r>
              <a:rPr lang="fr-FR" dirty="0"/>
              <a:t> more stable &amp; </a:t>
            </a:r>
            <a:r>
              <a:rPr lang="fr-FR" dirty="0" err="1"/>
              <a:t>precise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wavemeter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0551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characterize</a:t>
            </a:r>
            <a:r>
              <a:rPr lang="fr-FR" dirty="0"/>
              <a:t> the 2 </a:t>
            </a:r>
            <a:r>
              <a:rPr lang="fr-FR" dirty="0" err="1"/>
              <a:t>methods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the power and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stability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set a </a:t>
            </a:r>
            <a:r>
              <a:rPr lang="fr-FR" dirty="0" err="1"/>
              <a:t>fixed</a:t>
            </a:r>
            <a:r>
              <a:rPr lang="fr-FR" dirty="0"/>
              <a:t> wavelength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Labview</a:t>
            </a:r>
            <a:r>
              <a:rPr lang="fr-FR" dirty="0"/>
              <a:t> and </a:t>
            </a:r>
            <a:r>
              <a:rPr lang="fr-FR" dirty="0" err="1"/>
              <a:t>told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recorded</a:t>
            </a:r>
            <a:r>
              <a:rPr lang="fr-FR" dirty="0"/>
              <a:t> the </a:t>
            </a:r>
            <a:r>
              <a:rPr lang="fr-FR" dirty="0" err="1"/>
              <a:t>evolution</a:t>
            </a:r>
            <a:r>
              <a:rPr lang="fr-FR" dirty="0"/>
              <a:t> of the power &amp; wavelength.</a:t>
            </a:r>
          </a:p>
          <a:p>
            <a:r>
              <a:rPr lang="fr-FR" dirty="0"/>
              <a:t>For </a:t>
            </a:r>
            <a:r>
              <a:rPr lang="fr-FR" dirty="0" err="1"/>
              <a:t>each</a:t>
            </a:r>
            <a:r>
              <a:rPr lang="fr-FR" dirty="0"/>
              <a:t> plot, </a:t>
            </a:r>
            <a:r>
              <a:rPr lang="fr-FR" dirty="0" err="1"/>
              <a:t>you</a:t>
            </a:r>
            <a:r>
              <a:rPr lang="fr-FR" dirty="0"/>
              <a:t> have on the top the </a:t>
            </a:r>
            <a:r>
              <a:rPr lang="fr-FR" dirty="0" err="1"/>
              <a:t>evolution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mean</a:t>
            </a:r>
            <a:r>
              <a:rPr lang="fr-FR" dirty="0"/>
              <a:t> value, (</a:t>
            </a:r>
            <a:r>
              <a:rPr lang="fr-FR" dirty="0" err="1"/>
              <a:t>shown</a:t>
            </a:r>
            <a:r>
              <a:rPr lang="fr-FR" dirty="0"/>
              <a:t> image </a:t>
            </a:r>
            <a:r>
              <a:rPr lang="fr-FR" dirty="0" err="1"/>
              <a:t>left</a:t>
            </a:r>
            <a:r>
              <a:rPr lang="fr-FR" dirty="0"/>
              <a:t> for power &amp; right for wavelength).</a:t>
            </a:r>
          </a:p>
          <a:p>
            <a:r>
              <a:rPr lang="fr-FR" dirty="0"/>
              <a:t>On </a:t>
            </a:r>
            <a:r>
              <a:rPr lang="fr-FR" dirty="0" err="1"/>
              <a:t>each</a:t>
            </a:r>
            <a:r>
              <a:rPr lang="fr-FR" dirty="0"/>
              <a:t> plot, the </a:t>
            </a:r>
            <a:r>
              <a:rPr lang="fr-FR" dirty="0" err="1"/>
              <a:t>blue</a:t>
            </a:r>
            <a:r>
              <a:rPr lang="fr-FR" dirty="0"/>
              <a:t> are the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OC </a:t>
            </a:r>
            <a:r>
              <a:rPr lang="fr-FR" dirty="0" err="1"/>
              <a:t>locked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to </a:t>
            </a:r>
            <a:r>
              <a:rPr lang="fr-FR" dirty="0" err="1"/>
              <a:t>Labview</a:t>
            </a:r>
            <a:r>
              <a:rPr lang="fr-FR" dirty="0"/>
              <a:t>, the first </a:t>
            </a:r>
            <a:r>
              <a:rPr lang="fr-FR" dirty="0" err="1"/>
              <a:t>method</a:t>
            </a:r>
            <a:r>
              <a:rPr lang="fr-FR" dirty="0"/>
              <a:t>, the </a:t>
            </a:r>
            <a:r>
              <a:rPr lang="fr-FR" dirty="0" err="1"/>
              <a:t>easiest</a:t>
            </a:r>
            <a:r>
              <a:rPr lang="fr-FR" dirty="0"/>
              <a:t>. </a:t>
            </a:r>
          </a:p>
          <a:p>
            <a:r>
              <a:rPr lang="fr-FR" dirty="0"/>
              <a:t>The </a:t>
            </a:r>
            <a:r>
              <a:rPr lang="fr-FR" dirty="0" err="1"/>
              <a:t>red</a:t>
            </a:r>
            <a:r>
              <a:rPr lang="fr-FR" dirty="0"/>
              <a:t> are the </a:t>
            </a:r>
            <a:r>
              <a:rPr lang="fr-FR" dirty="0" err="1"/>
              <a:t>result</a:t>
            </a:r>
            <a:r>
              <a:rPr lang="fr-FR" dirty="0"/>
              <a:t> for the second </a:t>
            </a:r>
            <a:r>
              <a:rPr lang="fr-FR" dirty="0" err="1"/>
              <a:t>locking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FPI. </a:t>
            </a:r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can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conclude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? </a:t>
            </a:r>
          </a:p>
          <a:p>
            <a:r>
              <a:rPr lang="fr-FR" dirty="0"/>
              <a:t>First, the power variation </a:t>
            </a:r>
            <a:r>
              <a:rPr lang="fr-FR" dirty="0" err="1"/>
              <a:t>is</a:t>
            </a:r>
            <a:r>
              <a:rPr lang="fr-FR" dirty="0"/>
              <a:t> in the </a:t>
            </a:r>
            <a:r>
              <a:rPr lang="fr-FR" dirty="0" err="1"/>
              <a:t>order</a:t>
            </a:r>
            <a:r>
              <a:rPr lang="fr-FR" dirty="0"/>
              <a:t> of 100 </a:t>
            </a:r>
            <a:r>
              <a:rPr lang="fr-FR" dirty="0" err="1"/>
              <a:t>uW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irrelevant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case,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wont</a:t>
            </a:r>
            <a:r>
              <a:rPr lang="fr-FR" dirty="0"/>
              <a:t> impact the </a:t>
            </a:r>
            <a:r>
              <a:rPr lang="fr-FR" dirty="0" err="1"/>
              <a:t>seeding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Secondly</a:t>
            </a:r>
            <a:r>
              <a:rPr lang="fr-FR" dirty="0"/>
              <a:t>, the </a:t>
            </a:r>
            <a:r>
              <a:rPr lang="fr-FR" dirty="0" err="1"/>
              <a:t>frequency</a:t>
            </a:r>
            <a:r>
              <a:rPr lang="fr-FR" dirty="0"/>
              <a:t> variation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1,5 MHz for </a:t>
            </a:r>
            <a:r>
              <a:rPr lang="fr-FR" dirty="0" err="1"/>
              <a:t>both</a:t>
            </a:r>
            <a:r>
              <a:rPr lang="fr-FR" dirty="0"/>
              <a:t> cases.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good </a:t>
            </a:r>
            <a:r>
              <a:rPr lang="fr-FR" dirty="0" err="1"/>
              <a:t>thing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the relative </a:t>
            </a:r>
            <a:r>
              <a:rPr lang="fr-FR" dirty="0" err="1"/>
              <a:t>accuracy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wavemeter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3 MHz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fluctuations </a:t>
            </a:r>
            <a:r>
              <a:rPr lang="fr-FR" dirty="0" err="1"/>
              <a:t>read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inherited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wavemeter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. </a:t>
            </a:r>
          </a:p>
          <a:p>
            <a:r>
              <a:rPr lang="fr-FR" dirty="0"/>
              <a:t>And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</a:t>
            </a:r>
            <a:r>
              <a:rPr lang="fr-FR" dirty="0" err="1"/>
              <a:t>indentical</a:t>
            </a:r>
            <a:r>
              <a:rPr lang="fr-FR" dirty="0"/>
              <a:t> for </a:t>
            </a:r>
            <a:r>
              <a:rPr lang="fr-FR" dirty="0" err="1"/>
              <a:t>our</a:t>
            </a:r>
            <a:r>
              <a:rPr lang="fr-FR" dirty="0"/>
              <a:t> use. </a:t>
            </a:r>
          </a:p>
          <a:p>
            <a:endParaRPr lang="fr-FR" dirty="0"/>
          </a:p>
          <a:p>
            <a:r>
              <a:rPr lang="fr-FR" dirty="0" err="1"/>
              <a:t>Naturally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use the 1st </a:t>
            </a:r>
            <a:r>
              <a:rPr lang="fr-FR" dirty="0" err="1"/>
              <a:t>method</a:t>
            </a:r>
            <a:r>
              <a:rPr lang="fr-FR" dirty="0"/>
              <a:t>, the </a:t>
            </a:r>
            <a:r>
              <a:rPr lang="fr-FR" dirty="0" err="1"/>
              <a:t>easiest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87B98-A5FF-481C-ACD1-809F5AB613A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9834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</a:t>
            </a:r>
            <a:r>
              <a:rPr lang="fr-FR" dirty="0" err="1"/>
              <a:t>current</a:t>
            </a:r>
            <a:r>
              <a:rPr lang="fr-FR" dirty="0"/>
              <a:t> version of </a:t>
            </a:r>
            <a:r>
              <a:rPr lang="fr-FR" dirty="0" err="1"/>
              <a:t>this</a:t>
            </a:r>
            <a:r>
              <a:rPr lang="fr-FR" dirty="0"/>
              <a:t> laser </a:t>
            </a:r>
            <a:r>
              <a:rPr lang="fr-FR" dirty="0" err="1"/>
              <a:t>cavity</a:t>
            </a:r>
            <a:r>
              <a:rPr lang="fr-FR" dirty="0"/>
              <a:t>, 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pumped</a:t>
            </a:r>
            <a:r>
              <a:rPr lang="fr-FR" dirty="0"/>
              <a:t> by a </a:t>
            </a:r>
            <a:r>
              <a:rPr lang="fr-FR" dirty="0" err="1"/>
              <a:t>continuous</a:t>
            </a:r>
            <a:r>
              <a:rPr lang="fr-FR" dirty="0"/>
              <a:t> ND:YAG laser </a:t>
            </a:r>
          </a:p>
          <a:p>
            <a:endParaRPr lang="fr-FR" dirty="0"/>
          </a:p>
          <a:p>
            <a:r>
              <a:rPr lang="fr-FR" dirty="0"/>
              <a:t>For the </a:t>
            </a:r>
            <a:r>
              <a:rPr lang="fr-FR" dirty="0" err="1"/>
              <a:t>optics</a:t>
            </a:r>
            <a:r>
              <a:rPr lang="fr-FR" dirty="0"/>
              <a:t> :</a:t>
            </a:r>
          </a:p>
          <a:p>
            <a:r>
              <a:rPr lang="fr-FR" dirty="0"/>
              <a:t>The wavelength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a BRF for the </a:t>
            </a:r>
            <a:r>
              <a:rPr lang="fr-FR" dirty="0" err="1"/>
              <a:t>wide</a:t>
            </a:r>
            <a:r>
              <a:rPr lang="fr-FR" dirty="0"/>
              <a:t> tuning and an air-</a:t>
            </a:r>
            <a:r>
              <a:rPr lang="fr-FR" dirty="0" err="1"/>
              <a:t>spaced</a:t>
            </a:r>
            <a:r>
              <a:rPr lang="fr-FR" dirty="0"/>
              <a:t> </a:t>
            </a:r>
            <a:r>
              <a:rPr lang="fr-FR" dirty="0" err="1"/>
              <a:t>etalon</a:t>
            </a:r>
            <a:r>
              <a:rPr lang="fr-FR" dirty="0"/>
              <a:t> for the fine tuning. </a:t>
            </a:r>
          </a:p>
          <a:p>
            <a:endParaRPr lang="fr-FR" dirty="0"/>
          </a:p>
          <a:p>
            <a:r>
              <a:rPr lang="fr-FR" dirty="0"/>
              <a:t>The direction of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chosen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TGG </a:t>
            </a:r>
            <a:r>
              <a:rPr lang="fr-FR" dirty="0" err="1"/>
              <a:t>crystal</a:t>
            </a:r>
            <a:r>
              <a:rPr lang="fr-FR" dirty="0"/>
              <a:t> (Terbium Gallium </a:t>
            </a:r>
            <a:r>
              <a:rPr lang="fr-FR" dirty="0" err="1"/>
              <a:t>Garnet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noted</a:t>
            </a:r>
            <a:r>
              <a:rPr lang="fr-FR" dirty="0"/>
              <a:t> for </a:t>
            </a:r>
            <a:r>
              <a:rPr lang="fr-FR" dirty="0" err="1"/>
              <a:t>later</a:t>
            </a:r>
            <a:r>
              <a:rPr lang="fr-FR" dirty="0"/>
              <a:t>, the OC (</a:t>
            </a:r>
            <a:r>
              <a:rPr lang="fr-FR" dirty="0" err="1"/>
              <a:t>partially</a:t>
            </a:r>
            <a:r>
              <a:rPr lang="fr-FR" dirty="0"/>
              <a:t> </a:t>
            </a:r>
            <a:r>
              <a:rPr lang="fr-FR" dirty="0" err="1"/>
              <a:t>reflective</a:t>
            </a:r>
            <a:r>
              <a:rPr lang="fr-FR" dirty="0"/>
              <a:t> </a:t>
            </a:r>
            <a:r>
              <a:rPr lang="fr-FR" dirty="0" err="1"/>
              <a:t>mirror</a:t>
            </a:r>
            <a:r>
              <a:rPr lang="fr-FR" dirty="0"/>
              <a:t>) &amp; the </a:t>
            </a:r>
            <a:r>
              <a:rPr lang="fr-FR" dirty="0" err="1"/>
              <a:t>etalon</a:t>
            </a:r>
            <a:r>
              <a:rPr lang="fr-FR" dirty="0"/>
              <a:t> are </a:t>
            </a:r>
            <a:r>
              <a:rPr lang="fr-FR" dirty="0" err="1"/>
              <a:t>mounted</a:t>
            </a:r>
            <a:r>
              <a:rPr lang="fr-FR" dirty="0"/>
              <a:t> on a </a:t>
            </a:r>
            <a:r>
              <a:rPr lang="fr-FR" dirty="0" err="1"/>
              <a:t>piezo-actuator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The first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lase </a:t>
            </a:r>
            <a:r>
              <a:rPr lang="fr-FR" dirty="0" err="1"/>
              <a:t>with</a:t>
            </a:r>
            <a:r>
              <a:rPr lang="fr-FR" dirty="0"/>
              <a:t> all the </a:t>
            </a:r>
            <a:r>
              <a:rPr lang="fr-FR" dirty="0" err="1"/>
              <a:t>optics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 first time. </a:t>
            </a:r>
          </a:p>
          <a:p>
            <a:r>
              <a:rPr lang="fr-FR" dirty="0" err="1"/>
              <a:t>Then</a:t>
            </a:r>
            <a:r>
              <a:rPr lang="fr-FR" dirty="0"/>
              <a:t>, the second part of the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scannable</a:t>
            </a:r>
            <a:r>
              <a:rPr lang="fr-FR" dirty="0"/>
              <a:t> in </a:t>
            </a:r>
            <a:r>
              <a:rPr lang="fr-FR" dirty="0" err="1"/>
              <a:t>frequency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07623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Then</a:t>
            </a:r>
            <a:r>
              <a:rPr lang="fr-FR" dirty="0"/>
              <a:t> the </a:t>
            </a:r>
            <a:r>
              <a:rPr lang="fr-FR" dirty="0" err="1"/>
              <a:t>Dither-locking</a:t>
            </a:r>
            <a:r>
              <a:rPr lang="fr-FR" dirty="0"/>
              <a:t> technique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the </a:t>
            </a:r>
            <a:r>
              <a:rPr lang="fr-FR" dirty="0" err="1"/>
              <a:t>piezo</a:t>
            </a:r>
            <a:r>
              <a:rPr lang="fr-FR" dirty="0"/>
              <a:t> of the </a:t>
            </a:r>
            <a:r>
              <a:rPr lang="fr-FR" dirty="0" err="1"/>
              <a:t>etalon</a:t>
            </a:r>
            <a:r>
              <a:rPr lang="fr-FR" dirty="0"/>
              <a:t>. </a:t>
            </a:r>
          </a:p>
          <a:p>
            <a:r>
              <a:rPr lang="fr-FR" dirty="0"/>
              <a:t>It </a:t>
            </a:r>
            <a:r>
              <a:rPr lang="fr-FR" dirty="0" err="1"/>
              <a:t>results</a:t>
            </a:r>
            <a:r>
              <a:rPr lang="fr-FR" dirty="0"/>
              <a:t> in local variation of the amplitude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on the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an article of Dr. </a:t>
            </a:r>
            <a:r>
              <a:rPr lang="fr-FR" dirty="0" err="1"/>
              <a:t>Sonnenschein</a:t>
            </a:r>
            <a:r>
              <a:rPr lang="fr-FR" dirty="0"/>
              <a:t>. </a:t>
            </a:r>
          </a:p>
          <a:p>
            <a:r>
              <a:rPr lang="fr-FR" dirty="0"/>
              <a:t>Once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amplitude </a:t>
            </a:r>
            <a:r>
              <a:rPr lang="fr-FR" dirty="0" err="1"/>
              <a:t>gives</a:t>
            </a:r>
            <a:r>
              <a:rPr lang="fr-FR" dirty="0"/>
              <a:t> a </a:t>
            </a:r>
            <a:r>
              <a:rPr lang="fr-FR" dirty="0" err="1"/>
              <a:t>triangular</a:t>
            </a:r>
            <a:r>
              <a:rPr lang="fr-FR" dirty="0"/>
              <a:t> signal, the </a:t>
            </a:r>
            <a:r>
              <a:rPr lang="fr-FR" dirty="0" err="1"/>
              <a:t>LaseLock</a:t>
            </a:r>
            <a:r>
              <a:rPr lang="fr-FR" dirty="0"/>
              <a:t> PID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drive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piezo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signal at 0.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Next slide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5541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narrowband</a:t>
            </a:r>
            <a:r>
              <a:rPr lang="fr-FR" dirty="0"/>
              <a:t> </a:t>
            </a:r>
            <a:r>
              <a:rPr lang="fr-FR" dirty="0" err="1"/>
              <a:t>scannable</a:t>
            </a:r>
            <a:r>
              <a:rPr lang="fr-FR" dirty="0"/>
              <a:t> laser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do </a:t>
            </a:r>
            <a:r>
              <a:rPr lang="fr-FR" dirty="0" err="1"/>
              <a:t>some</a:t>
            </a:r>
            <a:r>
              <a:rPr lang="fr-FR" dirty="0"/>
              <a:t> laser </a:t>
            </a:r>
            <a:r>
              <a:rPr lang="fr-FR" dirty="0" err="1"/>
              <a:t>spectroscopy</a:t>
            </a:r>
            <a:r>
              <a:rPr lang="fr-FR" dirty="0"/>
              <a:t> as a proof-of concept.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choose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on stable Dysprosium,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knew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and the </a:t>
            </a:r>
            <a:r>
              <a:rPr lang="fr-FR" dirty="0" err="1"/>
              <a:t>parameters</a:t>
            </a:r>
            <a:r>
              <a:rPr lang="fr-FR" dirty="0"/>
              <a:t> of the ABU </a:t>
            </a:r>
            <a:r>
              <a:rPr lang="fr-FR" dirty="0" err="1"/>
              <a:t>were</a:t>
            </a:r>
            <a:r>
              <a:rPr lang="fr-FR" dirty="0"/>
              <a:t> know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GISELE.</a:t>
            </a:r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set the CW to 418,8 nm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transition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probing</a:t>
            </a:r>
            <a:r>
              <a:rPr lang="fr-FR" dirty="0"/>
              <a:t> and one </a:t>
            </a:r>
            <a:r>
              <a:rPr lang="fr-FR" dirty="0" err="1"/>
              <a:t>broadband</a:t>
            </a:r>
            <a:r>
              <a:rPr lang="fr-FR" dirty="0"/>
              <a:t> laser to 408 nm to </a:t>
            </a:r>
            <a:r>
              <a:rPr lang="fr-FR" dirty="0" err="1"/>
              <a:t>reach</a:t>
            </a:r>
            <a:r>
              <a:rPr lang="fr-FR" dirty="0"/>
              <a:t> a know </a:t>
            </a:r>
            <a:r>
              <a:rPr lang="fr-FR" dirty="0" err="1"/>
              <a:t>Autoionizing</a:t>
            </a:r>
            <a:r>
              <a:rPr lang="fr-FR" dirty="0"/>
              <a:t> state.</a:t>
            </a:r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&amp; </a:t>
            </a:r>
            <a:r>
              <a:rPr lang="fr-FR" dirty="0" err="1"/>
              <a:t>still</a:t>
            </a:r>
            <a:r>
              <a:rPr lang="fr-FR" dirty="0"/>
              <a:t> have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setbacks</a:t>
            </a:r>
            <a:r>
              <a:rPr lang="fr-FR" dirty="0"/>
              <a:t>, the BRF jumps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10th of nm,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huge</a:t>
            </a:r>
            <a:r>
              <a:rPr lang="fr-FR" dirty="0"/>
              <a:t>. </a:t>
            </a:r>
          </a:p>
          <a:p>
            <a:r>
              <a:rPr lang="fr-FR" dirty="0"/>
              <a:t>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alignment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complicated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use to scan a </a:t>
            </a:r>
            <a:r>
              <a:rPr lang="fr-FR" dirty="0" err="1"/>
              <a:t>nightmare</a:t>
            </a:r>
            <a:r>
              <a:rPr lang="fr-FR" dirty="0"/>
              <a:t> due to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in the </a:t>
            </a:r>
            <a:r>
              <a:rPr lang="fr-FR" dirty="0" err="1"/>
              <a:t>cavity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To </a:t>
            </a:r>
            <a:r>
              <a:rPr lang="fr-FR" dirty="0" err="1"/>
              <a:t>conclude</a:t>
            </a:r>
            <a:r>
              <a:rPr lang="fr-FR" dirty="0"/>
              <a:t>, the CW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unreliable</a:t>
            </a:r>
            <a:r>
              <a:rPr lang="fr-FR" dirty="0"/>
              <a:t>, </a:t>
            </a:r>
            <a:r>
              <a:rPr lang="fr-FR" dirty="0" err="1"/>
              <a:t>its</a:t>
            </a:r>
            <a:r>
              <a:rPr lang="fr-FR" dirty="0"/>
              <a:t> use time </a:t>
            </a:r>
            <a:r>
              <a:rPr lang="fr-FR" dirty="0" err="1"/>
              <a:t>consuming</a:t>
            </a:r>
            <a:r>
              <a:rPr lang="fr-FR" dirty="0"/>
              <a:t>. </a:t>
            </a:r>
          </a:p>
          <a:p>
            <a:r>
              <a:rPr lang="fr-FR" dirty="0" err="1"/>
              <a:t>We</a:t>
            </a:r>
            <a:r>
              <a:rPr lang="fr-FR" dirty="0"/>
              <a:t> manage </a:t>
            </a:r>
            <a:r>
              <a:rPr lang="fr-FR" dirty="0" err="1"/>
              <a:t>after</a:t>
            </a:r>
            <a:r>
              <a:rPr lang="fr-FR" dirty="0"/>
              <a:t> 1 or 2 </a:t>
            </a:r>
            <a:r>
              <a:rPr lang="fr-FR" dirty="0" err="1"/>
              <a:t>weeks</a:t>
            </a:r>
            <a:r>
              <a:rPr lang="fr-FR" dirty="0"/>
              <a:t> to set </a:t>
            </a:r>
            <a:r>
              <a:rPr lang="fr-FR" dirty="0" err="1"/>
              <a:t>it</a:t>
            </a:r>
            <a:r>
              <a:rPr lang="fr-FR" dirty="0"/>
              <a:t> at the correct range and do scans for a </a:t>
            </a:r>
            <a:r>
              <a:rPr lang="fr-FR" dirty="0" err="1"/>
              <a:t>week</a:t>
            </a:r>
            <a:r>
              <a:rPr lang="fr-FR" dirty="0"/>
              <a:t>, but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time,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detuned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 </a:t>
            </a:r>
            <a:r>
              <a:rPr lang="fr-FR" dirty="0" err="1"/>
              <a:t>outside</a:t>
            </a:r>
            <a:r>
              <a:rPr lang="fr-FR" dirty="0"/>
              <a:t> of the operating range.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4972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</a:t>
            </a:r>
            <a:r>
              <a:rPr lang="fr-FR" dirty="0" err="1"/>
              <a:t>following</a:t>
            </a:r>
            <a:r>
              <a:rPr lang="fr-FR" dirty="0"/>
              <a:t> slides,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the </a:t>
            </a:r>
            <a:r>
              <a:rPr lang="fr-FR" dirty="0" err="1"/>
              <a:t>preliminary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This plot </a:t>
            </a:r>
            <a:r>
              <a:rPr lang="fr-FR" dirty="0" err="1"/>
              <a:t>represents</a:t>
            </a:r>
            <a:r>
              <a:rPr lang="fr-FR" dirty="0"/>
              <a:t> a Time of Flight </a:t>
            </a:r>
            <a:r>
              <a:rPr lang="fr-FR" dirty="0" err="1"/>
              <a:t>spectrum</a:t>
            </a:r>
            <a:r>
              <a:rPr lang="fr-FR" dirty="0"/>
              <a:t> (</a:t>
            </a:r>
            <a:r>
              <a:rPr lang="fr-FR" dirty="0" err="1"/>
              <a:t>ToF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) for a scan </a:t>
            </a:r>
            <a:r>
              <a:rPr lang="fr-FR" dirty="0" err="1"/>
              <a:t>obtained</a:t>
            </a:r>
            <a:r>
              <a:rPr lang="fr-FR" dirty="0"/>
              <a:t> by the laser </a:t>
            </a:r>
            <a:r>
              <a:rPr lang="fr-FR" dirty="0" err="1"/>
              <a:t>spectroscopy</a:t>
            </a:r>
            <a:r>
              <a:rPr lang="fr-FR" dirty="0"/>
              <a:t> of the stable Dysprosium.</a:t>
            </a:r>
          </a:p>
          <a:p>
            <a:r>
              <a:rPr lang="fr-FR" dirty="0"/>
              <a:t>You have on the y-axis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counts</a:t>
            </a:r>
            <a:r>
              <a:rPr lang="fr-FR" dirty="0"/>
              <a:t> &amp; on the x-axis the time in </a:t>
            </a:r>
            <a:r>
              <a:rPr lang="fr-FR" dirty="0" err="1"/>
              <a:t>arbitrary</a:t>
            </a:r>
            <a:r>
              <a:rPr lang="fr-FR" dirty="0"/>
              <a:t> unit.</a:t>
            </a:r>
          </a:p>
          <a:p>
            <a:r>
              <a:rPr lang="fr-FR" dirty="0"/>
              <a:t>In the best case, </a:t>
            </a: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detect</a:t>
            </a:r>
            <a:r>
              <a:rPr lang="fr-FR" dirty="0"/>
              <a:t> 7 isotopes. 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, the mass </a:t>
            </a:r>
            <a:r>
              <a:rPr lang="fr-FR" dirty="0" err="1"/>
              <a:t>separation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ABU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perfect</a:t>
            </a:r>
            <a:r>
              <a:rPr lang="fr-FR" dirty="0"/>
              <a:t> and </a:t>
            </a:r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fully</a:t>
            </a:r>
            <a:r>
              <a:rPr lang="fr-FR" dirty="0"/>
              <a:t> exploit the </a:t>
            </a:r>
            <a:r>
              <a:rPr lang="fr-FR" dirty="0" err="1"/>
              <a:t>statistics</a:t>
            </a:r>
            <a:endParaRPr lang="fr-FR" dirty="0"/>
          </a:p>
          <a:p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to </a:t>
            </a:r>
            <a:r>
              <a:rPr lang="fr-FR" dirty="0" err="1"/>
              <a:t>cut</a:t>
            </a:r>
            <a:r>
              <a:rPr lang="fr-FR" dirty="0"/>
              <a:t> the data to </a:t>
            </a:r>
            <a:r>
              <a:rPr lang="fr-FR" dirty="0" err="1"/>
              <a:t>remove</a:t>
            </a:r>
            <a:r>
              <a:rPr lang="fr-FR" dirty="0"/>
              <a:t> as </a:t>
            </a:r>
            <a:r>
              <a:rPr lang="fr-FR" dirty="0" err="1"/>
              <a:t>much</a:t>
            </a:r>
            <a:r>
              <a:rPr lang="fr-FR" dirty="0"/>
              <a:t> as possible the </a:t>
            </a:r>
            <a:r>
              <a:rPr lang="fr-FR" dirty="0" err="1"/>
              <a:t>presence</a:t>
            </a:r>
            <a:r>
              <a:rPr lang="fr-FR" dirty="0"/>
              <a:t> of contaminants.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42505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Show </a:t>
            </a:r>
            <a:r>
              <a:rPr lang="fr-FR" dirty="0" err="1"/>
              <a:t>equation</a:t>
            </a:r>
            <a:r>
              <a:rPr lang="fr-FR" dirty="0"/>
              <a:t> : For the </a:t>
            </a:r>
            <a:r>
              <a:rPr lang="fr-FR" dirty="0" err="1"/>
              <a:t>evaluation</a:t>
            </a:r>
            <a:r>
              <a:rPr lang="fr-FR" dirty="0"/>
              <a:t> of the isotope shift,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computing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164Dy, </a:t>
            </a:r>
            <a:r>
              <a:rPr lang="fr-FR" dirty="0" err="1"/>
              <a:t>its</a:t>
            </a:r>
            <a:r>
              <a:rPr lang="fr-FR" dirty="0"/>
              <a:t> a </a:t>
            </a:r>
            <a:r>
              <a:rPr lang="fr-FR" dirty="0" err="1"/>
              <a:t>choice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bcz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abundant</a:t>
            </a:r>
            <a:r>
              <a:rPr lang="fr-FR" dirty="0"/>
              <a:t>. </a:t>
            </a:r>
          </a:p>
          <a:p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experiment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doing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scans, </a:t>
            </a:r>
            <a:r>
              <a:rPr lang="fr-FR" dirty="0" err="1"/>
              <a:t>so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have one single </a:t>
            </a:r>
            <a:r>
              <a:rPr lang="fr-FR" dirty="0" err="1"/>
              <a:t>reference</a:t>
            </a:r>
            <a:r>
              <a:rPr lang="fr-FR" dirty="0"/>
              <a:t> value for </a:t>
            </a:r>
            <a:r>
              <a:rPr lang="fr-FR" dirty="0" err="1"/>
              <a:t>each</a:t>
            </a:r>
            <a:r>
              <a:rPr lang="fr-FR" dirty="0"/>
              <a:t> isotope pair, </a:t>
            </a:r>
          </a:p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compute</a:t>
            </a:r>
            <a:r>
              <a:rPr lang="fr-FR" dirty="0"/>
              <a:t> a </a:t>
            </a:r>
            <a:r>
              <a:rPr lang="fr-FR" dirty="0" err="1"/>
              <a:t>weighted</a:t>
            </a:r>
            <a:r>
              <a:rPr lang="fr-FR" dirty="0"/>
              <a:t> </a:t>
            </a:r>
            <a:r>
              <a:rPr lang="fr-FR" dirty="0" err="1"/>
              <a:t>average</a:t>
            </a:r>
            <a:r>
              <a:rPr lang="fr-FR" dirty="0"/>
              <a:t> Isotope shift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takes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the Isotope shift of </a:t>
            </a:r>
            <a:r>
              <a:rPr lang="fr-FR" dirty="0" err="1"/>
              <a:t>each</a:t>
            </a:r>
            <a:r>
              <a:rPr lang="fr-FR" dirty="0"/>
              <a:t> scans and </a:t>
            </a:r>
            <a:r>
              <a:rPr lang="fr-FR" dirty="0" err="1"/>
              <a:t>their</a:t>
            </a:r>
            <a:r>
              <a:rPr lang="fr-FR" dirty="0"/>
              <a:t> respective standard </a:t>
            </a:r>
            <a:r>
              <a:rPr lang="fr-FR" dirty="0" err="1"/>
              <a:t>deviations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These</a:t>
            </a:r>
            <a:r>
              <a:rPr lang="fr-FR" dirty="0"/>
              <a:t> are </a:t>
            </a:r>
            <a:r>
              <a:rPr lang="fr-FR" dirty="0" err="1"/>
              <a:t>preliminary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but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seem</a:t>
            </a:r>
            <a:r>
              <a:rPr lang="fr-FR" dirty="0"/>
              <a:t> reliable,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data </a:t>
            </a:r>
            <a:r>
              <a:rPr lang="fr-FR" dirty="0" err="1"/>
              <a:t>errorbars</a:t>
            </a:r>
            <a:r>
              <a:rPr lang="fr-FR" dirty="0"/>
              <a:t> are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</a:t>
            </a:r>
            <a:r>
              <a:rPr lang="fr-FR" dirty="0" err="1"/>
              <a:t>weigthed</a:t>
            </a:r>
            <a:r>
              <a:rPr lang="fr-FR" dirty="0"/>
              <a:t> </a:t>
            </a:r>
            <a:r>
              <a:rPr lang="fr-FR" dirty="0" err="1"/>
              <a:t>average</a:t>
            </a:r>
            <a:r>
              <a:rPr lang="fr-FR" dirty="0"/>
              <a:t> value or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errorbar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4991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dive in the wavelength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First the </a:t>
            </a:r>
            <a:r>
              <a:rPr lang="fr-FR" dirty="0" err="1"/>
              <a:t>wavelengths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 by a laser are </a:t>
            </a:r>
            <a:r>
              <a:rPr lang="fr-FR" dirty="0" err="1"/>
              <a:t>constrained</a:t>
            </a:r>
            <a:r>
              <a:rPr lang="fr-FR" dirty="0"/>
              <a:t> by 2 </a:t>
            </a:r>
            <a:r>
              <a:rPr lang="fr-FR" dirty="0" err="1"/>
              <a:t>elements</a:t>
            </a:r>
            <a:r>
              <a:rPr lang="fr-FR" dirty="0"/>
              <a:t>:</a:t>
            </a:r>
          </a:p>
          <a:p>
            <a:r>
              <a:rPr lang="fr-FR" dirty="0"/>
              <a:t>First, the laser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 due to the </a:t>
            </a:r>
            <a:r>
              <a:rPr lang="fr-FR" dirty="0" err="1"/>
              <a:t>properties</a:t>
            </a:r>
            <a:r>
              <a:rPr lang="fr-FR" dirty="0"/>
              <a:t> of </a:t>
            </a:r>
            <a:r>
              <a:rPr lang="fr-FR" dirty="0" err="1"/>
              <a:t>resonance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, the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discrete</a:t>
            </a:r>
            <a:r>
              <a:rPr lang="fr-FR" dirty="0"/>
              <a:t> as </a:t>
            </a:r>
            <a:r>
              <a:rPr lang="fr-FR" dirty="0" err="1"/>
              <a:t>shown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image </a:t>
            </a:r>
            <a:r>
              <a:rPr lang="fr-FR" dirty="0" err="1"/>
              <a:t>where</a:t>
            </a:r>
            <a:r>
              <a:rPr lang="fr-FR" dirty="0"/>
              <a:t> the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x-axis. </a:t>
            </a:r>
          </a:p>
          <a:p>
            <a:r>
              <a:rPr lang="fr-FR" dirty="0" err="1"/>
              <a:t>Each</a:t>
            </a:r>
            <a:r>
              <a:rPr lang="fr-FR" dirty="0"/>
              <a:t> of the vertical </a:t>
            </a:r>
            <a:r>
              <a:rPr lang="fr-FR" dirty="0" err="1"/>
              <a:t>red</a:t>
            </a:r>
            <a:r>
              <a:rPr lang="fr-FR" dirty="0"/>
              <a:t> line </a:t>
            </a:r>
            <a:r>
              <a:rPr lang="fr-FR" dirty="0" err="1"/>
              <a:t>represents</a:t>
            </a:r>
            <a:r>
              <a:rPr lang="fr-FR" dirty="0"/>
              <a:t> a mode of </a:t>
            </a:r>
            <a:r>
              <a:rPr lang="fr-FR" dirty="0" err="1"/>
              <a:t>emission</a:t>
            </a:r>
            <a:r>
              <a:rPr lang="fr-FR" dirty="0"/>
              <a:t>, a wavelength and </a:t>
            </a:r>
            <a:r>
              <a:rPr lang="fr-FR" dirty="0" err="1"/>
              <a:t>each</a:t>
            </a:r>
            <a:r>
              <a:rPr lang="fr-FR" dirty="0"/>
              <a:t> mode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separated</a:t>
            </a:r>
            <a:r>
              <a:rPr lang="fr-FR" dirty="0"/>
              <a:t> by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call the FSR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on the </a:t>
            </a:r>
            <a:r>
              <a:rPr lang="fr-FR" dirty="0" err="1"/>
              <a:t>cavity</a:t>
            </a:r>
            <a:r>
              <a:rPr lang="fr-FR" dirty="0"/>
              <a:t> design. </a:t>
            </a:r>
          </a:p>
          <a:p>
            <a:endParaRPr lang="fr-FR" dirty="0"/>
          </a:p>
          <a:p>
            <a:r>
              <a:rPr lang="fr-FR" dirty="0" err="1"/>
              <a:t>Secondly</a:t>
            </a:r>
            <a:r>
              <a:rPr lang="fr-FR" dirty="0"/>
              <a:t>, </a:t>
            </a:r>
            <a:r>
              <a:rPr lang="fr-FR" dirty="0" err="1"/>
              <a:t>among</a:t>
            </a:r>
            <a:r>
              <a:rPr lang="fr-FR" dirty="0"/>
              <a:t> all the modes </a:t>
            </a:r>
            <a:r>
              <a:rPr lang="fr-FR" dirty="0" err="1"/>
              <a:t>allowed</a:t>
            </a:r>
            <a:r>
              <a:rPr lang="fr-FR" dirty="0"/>
              <a:t> by the </a:t>
            </a:r>
            <a:r>
              <a:rPr lang="fr-FR" dirty="0" err="1"/>
              <a:t>cavity</a:t>
            </a:r>
            <a:r>
              <a:rPr lang="fr-FR" dirty="0"/>
              <a:t>, </a:t>
            </a:r>
            <a:r>
              <a:rPr lang="fr-FR" dirty="0" err="1"/>
              <a:t>only</a:t>
            </a:r>
            <a:r>
              <a:rPr lang="fr-FR" dirty="0"/>
              <a:t> the one </a:t>
            </a:r>
            <a:r>
              <a:rPr lang="fr-FR" dirty="0" err="1"/>
              <a:t>produced</a:t>
            </a:r>
            <a:r>
              <a:rPr lang="fr-FR" dirty="0"/>
              <a:t> by the </a:t>
            </a:r>
            <a:r>
              <a:rPr lang="fr-FR" dirty="0" err="1"/>
              <a:t>crystal</a:t>
            </a:r>
            <a:r>
              <a:rPr lang="fr-FR" dirty="0"/>
              <a:t> can </a:t>
            </a:r>
            <a:r>
              <a:rPr lang="fr-FR" dirty="0" err="1"/>
              <a:t>exist</a:t>
            </a:r>
            <a:r>
              <a:rPr lang="fr-FR" dirty="0"/>
              <a:t>, </a:t>
            </a:r>
            <a:r>
              <a:rPr lang="fr-FR" dirty="0" err="1"/>
              <a:t>from</a:t>
            </a:r>
            <a:r>
              <a:rPr lang="fr-FR" dirty="0"/>
              <a:t> 650 to 1100 nm.</a:t>
            </a:r>
          </a:p>
          <a:p>
            <a:r>
              <a:rPr lang="fr-FR" dirty="0" err="1"/>
              <a:t>Consequently</a:t>
            </a:r>
            <a:r>
              <a:rPr lang="fr-FR" dirty="0"/>
              <a:t>,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narrowband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to destroy a lot of </a:t>
            </a:r>
            <a:r>
              <a:rPr lang="fr-FR" dirty="0" err="1"/>
              <a:t>them</a:t>
            </a:r>
            <a:r>
              <a:rPr lang="fr-FR" dirty="0"/>
              <a:t>. </a:t>
            </a:r>
          </a:p>
          <a:p>
            <a:r>
              <a:rPr lang="fr-FR" dirty="0"/>
              <a:t>To do </a:t>
            </a:r>
            <a:r>
              <a:rPr lang="fr-FR" dirty="0" err="1"/>
              <a:t>so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via an </a:t>
            </a:r>
            <a:r>
              <a:rPr lang="fr-FR" dirty="0" err="1"/>
              <a:t>etalon</a:t>
            </a:r>
            <a:r>
              <a:rPr lang="fr-FR" dirty="0"/>
              <a:t> and a BRF. The </a:t>
            </a:r>
            <a:r>
              <a:rPr lang="fr-FR" dirty="0" err="1"/>
              <a:t>losses</a:t>
            </a:r>
            <a:r>
              <a:rPr lang="fr-FR" dirty="0"/>
              <a:t> are </a:t>
            </a:r>
            <a:r>
              <a:rPr lang="fr-FR" dirty="0" err="1"/>
              <a:t>represented</a:t>
            </a:r>
            <a:r>
              <a:rPr lang="fr-FR" dirty="0"/>
              <a:t> by the gain </a:t>
            </a:r>
            <a:r>
              <a:rPr lang="fr-FR" dirty="0" err="1"/>
              <a:t>curves</a:t>
            </a:r>
            <a:r>
              <a:rPr lang="fr-FR" dirty="0"/>
              <a:t> of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optics</a:t>
            </a:r>
            <a:r>
              <a:rPr lang="fr-FR" dirty="0"/>
              <a:t>.  </a:t>
            </a:r>
          </a:p>
          <a:p>
            <a:r>
              <a:rPr lang="fr-FR" dirty="0"/>
              <a:t>On slides :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gain </a:t>
            </a:r>
            <a:r>
              <a:rPr lang="fr-FR" dirty="0" err="1"/>
              <a:t>curve</a:t>
            </a:r>
            <a:r>
              <a:rPr lang="fr-FR" dirty="0"/>
              <a:t> of the BRF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for the </a:t>
            </a:r>
            <a:r>
              <a:rPr lang="fr-FR" dirty="0" err="1"/>
              <a:t>gross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.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the gain </a:t>
            </a:r>
            <a:r>
              <a:rPr lang="fr-FR" dirty="0" err="1"/>
              <a:t>curve</a:t>
            </a:r>
            <a:r>
              <a:rPr lang="fr-FR" dirty="0"/>
              <a:t> of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for fine </a:t>
            </a:r>
            <a:r>
              <a:rPr lang="fr-FR" dirty="0" err="1"/>
              <a:t>selection</a:t>
            </a:r>
            <a:r>
              <a:rPr lang="fr-FR" dirty="0"/>
              <a:t>. </a:t>
            </a:r>
          </a:p>
          <a:p>
            <a:r>
              <a:rPr lang="fr-FR" dirty="0"/>
              <a:t>(If question,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etalon</a:t>
            </a:r>
            <a:r>
              <a:rPr lang="fr-FR" dirty="0"/>
              <a:t> gain </a:t>
            </a:r>
            <a:r>
              <a:rPr lang="fr-FR" dirty="0" err="1"/>
              <a:t>curve</a:t>
            </a:r>
            <a:r>
              <a:rPr lang="fr-FR" dirty="0"/>
              <a:t> if </a:t>
            </a:r>
            <a:r>
              <a:rPr lang="fr-FR" dirty="0" err="1"/>
              <a:t>periodic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x). </a:t>
            </a:r>
          </a:p>
          <a:p>
            <a:endParaRPr lang="fr-FR" dirty="0"/>
          </a:p>
          <a:p>
            <a:r>
              <a:rPr lang="fr-FR" dirty="0" err="1"/>
              <a:t>Only</a:t>
            </a:r>
            <a:r>
              <a:rPr lang="fr-FR" dirty="0"/>
              <a:t> the mode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curves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. But </a:t>
            </a:r>
            <a:r>
              <a:rPr lang="fr-FR" dirty="0" err="1"/>
              <a:t>now</a:t>
            </a:r>
            <a:r>
              <a:rPr lang="fr-FR" dirty="0"/>
              <a:t> for </a:t>
            </a:r>
            <a:r>
              <a:rPr lang="fr-FR" dirty="0" err="1"/>
              <a:t>spectroscopy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scan the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To do </a:t>
            </a:r>
            <a:r>
              <a:rPr lang="fr-FR" dirty="0" err="1"/>
              <a:t>so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change the size of the </a:t>
            </a:r>
            <a:r>
              <a:rPr lang="fr-FR" dirty="0" err="1"/>
              <a:t>cavity</a:t>
            </a:r>
            <a:r>
              <a:rPr lang="fr-FR" dirty="0"/>
              <a:t> via a </a:t>
            </a:r>
            <a:r>
              <a:rPr lang="fr-FR" dirty="0" err="1"/>
              <a:t>piezo</a:t>
            </a:r>
            <a:r>
              <a:rPr lang="fr-FR" dirty="0"/>
              <a:t> </a:t>
            </a:r>
            <a:r>
              <a:rPr lang="fr-FR" dirty="0" err="1"/>
              <a:t>mounted</a:t>
            </a:r>
            <a:r>
              <a:rPr lang="fr-FR" dirty="0"/>
              <a:t> on the OC and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in the translation of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axis.</a:t>
            </a:r>
          </a:p>
          <a:p>
            <a:endParaRPr lang="fr-FR" dirty="0"/>
          </a:p>
          <a:p>
            <a:r>
              <a:rPr lang="fr-FR" dirty="0"/>
              <a:t>In addition, for the scan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continuous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to translate the </a:t>
            </a:r>
            <a:r>
              <a:rPr lang="fr-FR" dirty="0" err="1"/>
              <a:t>etalon</a:t>
            </a:r>
            <a:r>
              <a:rPr lang="fr-FR" dirty="0"/>
              <a:t> gain </a:t>
            </a:r>
            <a:r>
              <a:rPr lang="fr-FR" dirty="0" err="1"/>
              <a:t>curve</a:t>
            </a:r>
            <a:r>
              <a:rPr lang="fr-FR" dirty="0"/>
              <a:t> at the </a:t>
            </a:r>
            <a:r>
              <a:rPr lang="fr-FR" dirty="0" err="1"/>
              <a:t>same</a:t>
            </a:r>
            <a:r>
              <a:rPr lang="fr-FR" dirty="0"/>
              <a:t> time as the modes,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centered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508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characterize</a:t>
            </a:r>
            <a:r>
              <a:rPr lang="fr-FR" dirty="0"/>
              <a:t> the laser,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&amp; </a:t>
            </a:r>
            <a:r>
              <a:rPr lang="fr-FR" dirty="0" err="1"/>
              <a:t>recorded</a:t>
            </a:r>
            <a:r>
              <a:rPr lang="fr-FR" dirty="0"/>
              <a:t> the power and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stability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time.</a:t>
            </a:r>
          </a:p>
          <a:p>
            <a:r>
              <a:rPr lang="fr-FR" dirty="0" err="1"/>
              <a:t>We</a:t>
            </a:r>
            <a:r>
              <a:rPr lang="fr-FR" dirty="0"/>
              <a:t> set a </a:t>
            </a:r>
            <a:r>
              <a:rPr lang="fr-FR" dirty="0" err="1"/>
              <a:t>fixed</a:t>
            </a:r>
            <a:r>
              <a:rPr lang="fr-FR" dirty="0"/>
              <a:t> wavelength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Labview</a:t>
            </a:r>
            <a:r>
              <a:rPr lang="fr-FR" dirty="0"/>
              <a:t> and </a:t>
            </a:r>
            <a:r>
              <a:rPr lang="fr-FR" dirty="0" err="1"/>
              <a:t>told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  <a:p>
            <a:r>
              <a:rPr lang="fr-FR" dirty="0"/>
              <a:t>For </a:t>
            </a:r>
            <a:r>
              <a:rPr lang="fr-FR" dirty="0" err="1"/>
              <a:t>each</a:t>
            </a:r>
            <a:r>
              <a:rPr lang="fr-FR" dirty="0"/>
              <a:t> plot, </a:t>
            </a:r>
            <a:r>
              <a:rPr lang="fr-FR" dirty="0" err="1"/>
              <a:t>you</a:t>
            </a:r>
            <a:r>
              <a:rPr lang="fr-FR" dirty="0"/>
              <a:t> have on the top the </a:t>
            </a:r>
            <a:r>
              <a:rPr lang="fr-FR" dirty="0" err="1"/>
              <a:t>evolution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mean</a:t>
            </a:r>
            <a:r>
              <a:rPr lang="fr-FR" dirty="0"/>
              <a:t> value, (</a:t>
            </a:r>
            <a:r>
              <a:rPr lang="fr-FR" dirty="0" err="1"/>
              <a:t>shown</a:t>
            </a:r>
            <a:r>
              <a:rPr lang="fr-FR" dirty="0"/>
              <a:t> image </a:t>
            </a:r>
            <a:r>
              <a:rPr lang="fr-FR" dirty="0" err="1"/>
              <a:t>left</a:t>
            </a:r>
            <a:r>
              <a:rPr lang="fr-FR" dirty="0"/>
              <a:t> for power &amp; right for wavelength).</a:t>
            </a:r>
          </a:p>
          <a:p>
            <a:r>
              <a:rPr lang="fr-FR" dirty="0"/>
              <a:t>The </a:t>
            </a:r>
            <a:r>
              <a:rPr lang="fr-FR" dirty="0" err="1"/>
              <a:t>bottom</a:t>
            </a:r>
            <a:r>
              <a:rPr lang="fr-FR" dirty="0"/>
              <a:t> plot </a:t>
            </a:r>
            <a:r>
              <a:rPr lang="fr-FR" dirty="0" err="1"/>
              <a:t>represent</a:t>
            </a:r>
            <a:r>
              <a:rPr lang="fr-FR" dirty="0"/>
              <a:t> the dispersion of power &amp; wavelength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mean</a:t>
            </a:r>
            <a:r>
              <a:rPr lang="fr-FR" dirty="0"/>
              <a:t> value. </a:t>
            </a:r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can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conclude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? </a:t>
            </a:r>
          </a:p>
          <a:p>
            <a:r>
              <a:rPr lang="fr-FR" dirty="0"/>
              <a:t>First, the power variation </a:t>
            </a:r>
            <a:r>
              <a:rPr lang="fr-FR" dirty="0" err="1"/>
              <a:t>is</a:t>
            </a:r>
            <a:r>
              <a:rPr lang="fr-FR" dirty="0"/>
              <a:t> in the </a:t>
            </a:r>
            <a:r>
              <a:rPr lang="fr-FR" dirty="0" err="1"/>
              <a:t>order</a:t>
            </a:r>
            <a:r>
              <a:rPr lang="fr-FR" dirty="0"/>
              <a:t> of 100 </a:t>
            </a:r>
            <a:r>
              <a:rPr lang="fr-FR" dirty="0" err="1"/>
              <a:t>uW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irrelevant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case,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wont</a:t>
            </a:r>
            <a:r>
              <a:rPr lang="fr-FR" dirty="0"/>
              <a:t> impact the </a:t>
            </a:r>
            <a:r>
              <a:rPr lang="fr-FR" dirty="0" err="1"/>
              <a:t>seeding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Secondly</a:t>
            </a:r>
            <a:r>
              <a:rPr lang="fr-FR" dirty="0"/>
              <a:t>, the </a:t>
            </a:r>
            <a:r>
              <a:rPr lang="fr-FR" dirty="0" err="1"/>
              <a:t>frequency</a:t>
            </a:r>
            <a:r>
              <a:rPr lang="fr-FR" dirty="0"/>
              <a:t> variation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1,5 MHz.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 good </a:t>
            </a:r>
            <a:r>
              <a:rPr lang="fr-FR" dirty="0" err="1"/>
              <a:t>thing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the relative </a:t>
            </a:r>
            <a:r>
              <a:rPr lang="fr-FR" dirty="0" err="1"/>
              <a:t>accuracy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wavemeter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3 MHz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fluctuations </a:t>
            </a:r>
            <a:r>
              <a:rPr lang="fr-FR" dirty="0" err="1"/>
              <a:t>read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inherited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wavemeter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scan the laser to </a:t>
            </a:r>
            <a:r>
              <a:rPr lang="fr-FR" dirty="0" err="1"/>
              <a:t>see</a:t>
            </a:r>
            <a:r>
              <a:rPr lang="fr-FR" dirty="0"/>
              <a:t>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able to do laser </a:t>
            </a:r>
            <a:r>
              <a:rPr lang="fr-FR" dirty="0" err="1"/>
              <a:t>spectroscopy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3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the right image,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scan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etalon</a:t>
            </a:r>
            <a:r>
              <a:rPr lang="fr-FR" dirty="0"/>
              <a:t> </a:t>
            </a:r>
            <a:r>
              <a:rPr lang="fr-FR" dirty="0" err="1"/>
              <a:t>locked</a:t>
            </a:r>
            <a:r>
              <a:rPr lang="fr-FR" dirty="0"/>
              <a:t> and the OC </a:t>
            </a:r>
            <a:r>
              <a:rPr lang="fr-FR" dirty="0" err="1"/>
              <a:t>scanned</a:t>
            </a:r>
            <a:r>
              <a:rPr lang="fr-FR" dirty="0"/>
              <a:t> in </a:t>
            </a:r>
            <a:r>
              <a:rPr lang="fr-FR" dirty="0" err="1"/>
              <a:t>frequency</a:t>
            </a:r>
            <a:r>
              <a:rPr lang="fr-FR" dirty="0"/>
              <a:t>. </a:t>
            </a:r>
          </a:p>
          <a:p>
            <a:r>
              <a:rPr lang="fr-FR" dirty="0"/>
              <a:t>This plot shows </a:t>
            </a:r>
            <a:r>
              <a:rPr lang="fr-FR" dirty="0" err="1"/>
              <a:t>that</a:t>
            </a:r>
            <a:r>
              <a:rPr lang="fr-FR" dirty="0"/>
              <a:t> the laser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follows</a:t>
            </a:r>
            <a:r>
              <a:rPr lang="fr-FR" dirty="0"/>
              <a:t> the </a:t>
            </a:r>
            <a:r>
              <a:rPr lang="fr-FR" dirty="0" err="1"/>
              <a:t>linear</a:t>
            </a:r>
            <a:r>
              <a:rPr lang="fr-FR" dirty="0"/>
              <a:t> scan </a:t>
            </a:r>
            <a:r>
              <a:rPr lang="fr-FR" dirty="0" err="1"/>
              <a:t>asked</a:t>
            </a:r>
            <a:r>
              <a:rPr lang="fr-FR" dirty="0"/>
              <a:t> by the user.</a:t>
            </a:r>
          </a:p>
          <a:p>
            <a:endParaRPr lang="fr-FR" dirty="0"/>
          </a:p>
          <a:p>
            <a:r>
              <a:rPr lang="fr-FR" dirty="0"/>
              <a:t>In the best configuration,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able to scan the laser over 3.6 GHz </a:t>
            </a:r>
            <a:r>
              <a:rPr lang="fr-FR" dirty="0" err="1"/>
              <a:t>around</a:t>
            </a:r>
            <a:r>
              <a:rPr lang="fr-FR" dirty="0"/>
              <a:t> 10 times the FSR. </a:t>
            </a:r>
          </a:p>
          <a:p>
            <a:r>
              <a:rPr lang="fr-FR" dirty="0"/>
              <a:t>For laser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prefer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at 10 GHz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biggest</a:t>
            </a:r>
            <a:r>
              <a:rPr lang="fr-FR" dirty="0"/>
              <a:t> Isotope shift possible. </a:t>
            </a:r>
          </a:p>
          <a:p>
            <a:endParaRPr lang="fr-FR" dirty="0"/>
          </a:p>
          <a:p>
            <a:r>
              <a:rPr lang="fr-FR" dirty="0"/>
              <a:t>But </a:t>
            </a:r>
            <a:r>
              <a:rPr lang="fr-FR" dirty="0" err="1"/>
              <a:t>still</a:t>
            </a:r>
            <a:r>
              <a:rPr lang="fr-FR" dirty="0"/>
              <a:t>,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double the </a:t>
            </a:r>
            <a:r>
              <a:rPr lang="fr-FR" dirty="0" err="1"/>
              <a:t>frequency</a:t>
            </a:r>
            <a:r>
              <a:rPr lang="fr-FR" dirty="0"/>
              <a:t> at the exit of the ILC,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7 GHz of range in the </a:t>
            </a:r>
            <a:r>
              <a:rPr lang="fr-FR" dirty="0" err="1"/>
              <a:t>blue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932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logical</a:t>
            </a:r>
            <a:r>
              <a:rPr lang="fr-FR" dirty="0"/>
              <a:t>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seed</a:t>
            </a:r>
            <a:r>
              <a:rPr lang="fr-FR" dirty="0"/>
              <a:t> the ILC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laser. </a:t>
            </a:r>
          </a:p>
          <a:p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on the </a:t>
            </a:r>
            <a:r>
              <a:rPr lang="fr-FR" dirty="0" err="1"/>
              <a:t>bottom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, the software of the </a:t>
            </a:r>
            <a:r>
              <a:rPr lang="fr-FR" dirty="0" err="1"/>
              <a:t>wavemeter</a:t>
            </a:r>
            <a:r>
              <a:rPr lang="fr-FR" dirty="0"/>
              <a:t>. </a:t>
            </a:r>
            <a:r>
              <a:rPr lang="fr-FR" dirty="0" err="1"/>
              <a:t>Both</a:t>
            </a:r>
            <a:r>
              <a:rPr lang="fr-FR" dirty="0"/>
              <a:t> wavelength </a:t>
            </a:r>
            <a:r>
              <a:rPr lang="fr-FR" dirty="0" err="1"/>
              <a:t>read</a:t>
            </a:r>
            <a:r>
              <a:rPr lang="fr-FR" dirty="0"/>
              <a:t> matches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good and in addition the </a:t>
            </a:r>
            <a:r>
              <a:rPr lang="fr-FR" dirty="0" err="1"/>
              <a:t>interferences</a:t>
            </a:r>
            <a:r>
              <a:rPr lang="fr-FR" dirty="0"/>
              <a:t> pattern </a:t>
            </a:r>
            <a:r>
              <a:rPr lang="fr-FR" dirty="0" err="1"/>
              <a:t>read</a:t>
            </a:r>
            <a:r>
              <a:rPr lang="fr-FR" dirty="0"/>
              <a:t> by the </a:t>
            </a:r>
            <a:r>
              <a:rPr lang="fr-FR" dirty="0" err="1"/>
              <a:t>wavemeter</a:t>
            </a:r>
            <a:r>
              <a:rPr lang="fr-FR" dirty="0"/>
              <a:t> are </a:t>
            </a:r>
            <a:r>
              <a:rPr lang="fr-FR" dirty="0" err="1"/>
              <a:t>identical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good </a:t>
            </a:r>
            <a:r>
              <a:rPr lang="fr-FR" dirty="0" err="1"/>
              <a:t>sign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903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dt" idx="1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ftr" idx="2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sldNum" idx="3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22E455A-1E72-4A8C-81F9-C1729230798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dt" idx="28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ftr" idx="29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8"/>
          <p:cNvSpPr>
            <a:spLocks noGrp="1"/>
          </p:cNvSpPr>
          <p:nvPr>
            <p:ph type="sldNum" idx="30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8EFF130C-B74C-4F2F-9B60-73A335150584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dt" idx="1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ftr" idx="2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sldNum" idx="3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22E455A-1E72-4A8C-81F9-C1729230798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41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dt" idx="4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7"/>
          <p:cNvSpPr>
            <a:spLocks noGrp="1"/>
          </p:cNvSpPr>
          <p:nvPr>
            <p:ph type="ftr" idx="5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8"/>
          <p:cNvSpPr>
            <a:spLocks noGrp="1"/>
          </p:cNvSpPr>
          <p:nvPr>
            <p:ph type="sldNum" idx="6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6F9DA618-D2DD-4E56-B17B-6AD73A3DC79E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71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logo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9"/>
          <p:cNvPicPr/>
          <p:nvPr/>
        </p:nvPicPr>
        <p:blipFill>
          <a:blip r:embed="rId2"/>
          <a:stretch/>
        </p:blipFill>
        <p:spPr>
          <a:xfrm>
            <a:off x="972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dt" idx="7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ftr" idx="8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sldNum" idx="9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BF42EC25-2515-44B5-86F3-5A806BD74901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7030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6"/>
          <p:cNvSpPr>
            <a:spLocks noGrp="1"/>
          </p:cNvSpPr>
          <p:nvPr>
            <p:ph type="dt" idx="10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7"/>
          <p:cNvSpPr>
            <a:spLocks noGrp="1"/>
          </p:cNvSpPr>
          <p:nvPr>
            <p:ph type="ftr" idx="11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8"/>
          <p:cNvSpPr>
            <a:spLocks noGrp="1"/>
          </p:cNvSpPr>
          <p:nvPr>
            <p:ph type="sldNum" idx="12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EFFA903B-1369-40C8-BF1F-855E350A2F2C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3382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ey-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3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14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15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1EAEFA5A-2754-4D82-BB77-B8B25A9DC1E3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873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-ijcla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8208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dt" idx="16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ftr" idx="17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18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CAFDE154-F212-4761-8CBE-9DD3206A0B7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5769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slide-fili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 idx="19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 idx="20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 idx="21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5A9CB4F-F5FC-4C81-9B00-AC6FC2517BB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060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ntro-slide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dt" idx="22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ftr" idx="23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sldNum" idx="24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788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tutel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dt" idx="25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7"/>
          <p:cNvSpPr>
            <a:spLocks noGrp="1"/>
          </p:cNvSpPr>
          <p:nvPr>
            <p:ph type="ftr" idx="26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8"/>
          <p:cNvSpPr>
            <a:spLocks noGrp="1"/>
          </p:cNvSpPr>
          <p:nvPr>
            <p:ph type="sldNum" idx="27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2AFB4D0C-5F1A-414C-B117-57988C67A75B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086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dt" idx="4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7"/>
          <p:cNvSpPr>
            <a:spLocks noGrp="1"/>
          </p:cNvSpPr>
          <p:nvPr>
            <p:ph type="ftr" idx="5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8"/>
          <p:cNvSpPr>
            <a:spLocks noGrp="1"/>
          </p:cNvSpPr>
          <p:nvPr>
            <p:ph type="sldNum" idx="6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6F9DA618-D2DD-4E56-B17B-6AD73A3DC79E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dt" idx="28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ftr" idx="29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8"/>
          <p:cNvSpPr>
            <a:spLocks noGrp="1"/>
          </p:cNvSpPr>
          <p:nvPr>
            <p:ph type="sldNum" idx="30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8EFF130C-B74C-4F2F-9B60-73A335150584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266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logo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9"/>
          <p:cNvPicPr/>
          <p:nvPr/>
        </p:nvPicPr>
        <p:blipFill>
          <a:blip r:embed="rId2"/>
          <a:stretch/>
        </p:blipFill>
        <p:spPr>
          <a:xfrm>
            <a:off x="972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dt" idx="7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ftr" idx="8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sldNum" idx="9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BF42EC25-2515-44B5-86F3-5A806BD74901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6"/>
          <p:cNvSpPr>
            <a:spLocks noGrp="1"/>
          </p:cNvSpPr>
          <p:nvPr>
            <p:ph type="dt" idx="10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7"/>
          <p:cNvSpPr>
            <a:spLocks noGrp="1"/>
          </p:cNvSpPr>
          <p:nvPr>
            <p:ph type="ftr" idx="11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8"/>
          <p:cNvSpPr>
            <a:spLocks noGrp="1"/>
          </p:cNvSpPr>
          <p:nvPr>
            <p:ph type="sldNum" idx="12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EFFA903B-1369-40C8-BF1F-855E350A2F2C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ey-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3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14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15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1EAEFA5A-2754-4D82-BB77-B8B25A9DC1E3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-ijcla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8208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dt" idx="16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ftr" idx="17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18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CAFDE154-F212-4761-8CBE-9DD3206A0B7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slide-fili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 idx="19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 idx="20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 idx="21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5A9CB4F-F5FC-4C81-9B00-AC6FC2517BB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ntro-slide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dt" idx="22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ftr" idx="23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sldNum" idx="24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tutel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dt" idx="25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7"/>
          <p:cNvSpPr>
            <a:spLocks noGrp="1"/>
          </p:cNvSpPr>
          <p:nvPr>
            <p:ph type="ftr" idx="26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8"/>
          <p:cNvSpPr>
            <a:spLocks noGrp="1"/>
          </p:cNvSpPr>
          <p:nvPr>
            <p:ph type="sldNum" idx="27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2AFB4D0C-5F1A-414C-B117-57988C67A75B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4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xiv.org/abs/2601.12009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xiv.org/abs/2601.12009" TargetMode="Externa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80.png"/><Relationship Id="rId10" Type="http://schemas.openxmlformats.org/officeDocument/2006/relationships/image" Target="../media/image190.png"/><Relationship Id="rId4" Type="http://schemas.openxmlformats.org/officeDocument/2006/relationships/image" Target="../media/image12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1.png"/><Relationship Id="rId11" Type="http://schemas.openxmlformats.org/officeDocument/2006/relationships/image" Target="../media/image151.png"/><Relationship Id="rId5" Type="http://schemas.openxmlformats.org/officeDocument/2006/relationships/image" Target="../media/image180.png"/><Relationship Id="rId10" Type="http://schemas.openxmlformats.org/officeDocument/2006/relationships/image" Target="../media/image220.png"/><Relationship Id="rId4" Type="http://schemas.openxmlformats.org/officeDocument/2006/relationships/image" Target="../media/image12.png"/><Relationship Id="rId9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50.png"/><Relationship Id="rId7" Type="http://schemas.openxmlformats.org/officeDocument/2006/relationships/image" Target="../media/image240.png"/><Relationship Id="rId17" Type="http://schemas.openxmlformats.org/officeDocument/2006/relationships/image" Target="../media/image34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11" Type="http://schemas.openxmlformats.org/officeDocument/2006/relationships/image" Target="../media/image250.png"/><Relationship Id="rId5" Type="http://schemas.openxmlformats.org/officeDocument/2006/relationships/image" Target="../media/image120.png"/><Relationship Id="rId15" Type="http://schemas.openxmlformats.org/officeDocument/2006/relationships/image" Target="../media/image320.png"/><Relationship Id="rId10" Type="http://schemas.openxmlformats.org/officeDocument/2006/relationships/image" Target="../media/image150.png"/><Relationship Id="rId19" Type="http://schemas.openxmlformats.org/officeDocument/2006/relationships/image" Target="../media/image55.png"/><Relationship Id="rId4" Type="http://schemas.openxmlformats.org/officeDocument/2006/relationships/image" Target="../media/image111.png"/><Relationship Id="rId9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6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0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0.png"/><Relationship Id="rId18" Type="http://schemas.openxmlformats.org/officeDocument/2006/relationships/image" Target="../media/image550.png"/><Relationship Id="rId3" Type="http://schemas.openxmlformats.org/officeDocument/2006/relationships/audio" Target="../media/audio1.wav"/><Relationship Id="rId21" Type="http://schemas.openxmlformats.org/officeDocument/2006/relationships/image" Target="../media/image580.png"/><Relationship Id="rId7" Type="http://schemas.openxmlformats.org/officeDocument/2006/relationships/image" Target="../media/image63.png"/><Relationship Id="rId12" Type="http://schemas.openxmlformats.org/officeDocument/2006/relationships/image" Target="../media/image441.png"/><Relationship Id="rId17" Type="http://schemas.openxmlformats.org/officeDocument/2006/relationships/image" Target="../media/image54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30.png"/><Relationship Id="rId20" Type="http://schemas.openxmlformats.org/officeDocument/2006/relationships/image" Target="../media/image5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1.png"/><Relationship Id="rId11" Type="http://schemas.openxmlformats.org/officeDocument/2006/relationships/image" Target="../media/image432.png"/><Relationship Id="rId5" Type="http://schemas.openxmlformats.org/officeDocument/2006/relationships/image" Target="../media/image62.png"/><Relationship Id="rId15" Type="http://schemas.openxmlformats.org/officeDocument/2006/relationships/image" Target="../media/image451.png"/><Relationship Id="rId23" Type="http://schemas.openxmlformats.org/officeDocument/2006/relationships/image" Target="../media/image431.png"/><Relationship Id="rId10" Type="http://schemas.openxmlformats.org/officeDocument/2006/relationships/image" Target="../media/image440.png"/><Relationship Id="rId19" Type="http://schemas.openxmlformats.org/officeDocument/2006/relationships/image" Target="../media/image560.png"/><Relationship Id="rId4" Type="http://schemas.openxmlformats.org/officeDocument/2006/relationships/image" Target="../media/image61.png"/><Relationship Id="rId9" Type="http://schemas.openxmlformats.org/officeDocument/2006/relationships/image" Target="../media/image430.png"/><Relationship Id="rId14" Type="http://schemas.openxmlformats.org/officeDocument/2006/relationships/image" Target="../media/image51.png"/><Relationship Id="rId22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620.png"/><Relationship Id="rId18" Type="http://schemas.openxmlformats.org/officeDocument/2006/relationships/image" Target="../media/image670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7" Type="http://schemas.openxmlformats.org/officeDocument/2006/relationships/image" Target="../media/image66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50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441.png"/><Relationship Id="rId5" Type="http://schemas.openxmlformats.org/officeDocument/2006/relationships/image" Target="../media/image421.png"/><Relationship Id="rId15" Type="http://schemas.openxmlformats.org/officeDocument/2006/relationships/image" Target="../media/image640.png"/><Relationship Id="rId10" Type="http://schemas.openxmlformats.org/officeDocument/2006/relationships/image" Target="../media/image432.png"/><Relationship Id="rId19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460.png"/><Relationship Id="rId14" Type="http://schemas.openxmlformats.org/officeDocument/2006/relationships/image" Target="../media/image6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0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9"/>
          <p:cNvSpPr/>
          <p:nvPr/>
        </p:nvSpPr>
        <p:spPr>
          <a:xfrm>
            <a:off x="0" y="1943520"/>
            <a:ext cx="10771920" cy="1014209"/>
          </a:xfrm>
          <a:prstGeom prst="rect">
            <a:avLst/>
          </a:prstGeom>
          <a:solidFill>
            <a:srgbClr val="EB671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Development of a new continuous-wave laser cavity</a:t>
            </a:r>
          </a:p>
          <a:p>
            <a:pPr algn="ctr" defTabSz="1004760">
              <a:lnSpc>
                <a:spcPct val="100000"/>
              </a:lnSpc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 &amp; perspectives for FRIENDS3 project</a:t>
            </a:r>
            <a:endParaRPr lang="fr-FR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ZoneTexte 1"/>
          <p:cNvSpPr/>
          <p:nvPr/>
        </p:nvSpPr>
        <p:spPr>
          <a:xfrm>
            <a:off x="11651040" y="3965760"/>
            <a:ext cx="183960" cy="3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1BE581-15E5-4ADC-9C09-5EB098A4F896}"/>
              </a:ext>
            </a:extLst>
          </p:cNvPr>
          <p:cNvSpPr txBox="1"/>
          <p:nvPr/>
        </p:nvSpPr>
        <p:spPr>
          <a:xfrm>
            <a:off x="4794067" y="4206689"/>
            <a:ext cx="1184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B0400000000000000" pitchFamily="49" charset="-128"/>
              </a:rPr>
              <a:t>V. Marchand</a:t>
            </a:r>
            <a:r>
              <a:rPr lang="en-US" sz="13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</a:rPr>
              <a:t>1</a:t>
            </a:r>
            <a:endParaRPr lang="fr-FR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E6DA5B-0071-42D5-A3A1-4FB14CA60F2F}"/>
              </a:ext>
            </a:extLst>
          </p:cNvPr>
          <p:cNvSpPr txBox="1"/>
          <p:nvPr/>
        </p:nvSpPr>
        <p:spPr>
          <a:xfrm>
            <a:off x="3137003" y="3412932"/>
            <a:ext cx="449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: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-LEB &amp; FRIENDS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71DC2A-3C95-4C9A-9365-345BDFD9F830}"/>
              </a:ext>
            </a:extLst>
          </p:cNvPr>
          <p:cNvSpPr txBox="1"/>
          <p:nvPr/>
        </p:nvSpPr>
        <p:spPr>
          <a:xfrm>
            <a:off x="2513791" y="4954280"/>
            <a:ext cx="574519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0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IJCLab, Université Paris-Saclay &amp; CNRS/IN2P3, 91405 Orsay, France </a:t>
            </a:r>
            <a:endParaRPr lang="fr-FR" sz="1000" i="1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AB85AD4-2F91-4337-9ADA-6E5BA2CE1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6332" r="9177"/>
          <a:stretch/>
        </p:blipFill>
        <p:spPr>
          <a:xfrm>
            <a:off x="4353957" y="1678829"/>
            <a:ext cx="6434058" cy="3006631"/>
          </a:xfrm>
          <a:prstGeom prst="rect">
            <a:avLst/>
          </a:prstGeom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55DEF25-50A8-4917-8BEE-4647CCDDEF1B}"/>
              </a:ext>
            </a:extLst>
          </p:cNvPr>
          <p:cNvGrpSpPr/>
          <p:nvPr/>
        </p:nvGrpSpPr>
        <p:grpSpPr>
          <a:xfrm>
            <a:off x="0" y="1234913"/>
            <a:ext cx="4632960" cy="3650623"/>
            <a:chOff x="631734" y="1331761"/>
            <a:chExt cx="4613760" cy="3635494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961921A8-B5CF-47F0-B19A-C646D22534FA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4782589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710DA1C-85D6-4C1C-A395-E918BBB8BA33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30269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FAD37A5-EC34-46CD-B799-FADC5552A96E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84841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F008290-C963-4E72-82B2-194C1978213C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5537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1D6E49A-7B7E-41D2-A348-0DEBFBB2197E}"/>
                </a:ext>
              </a:extLst>
            </p:cNvPr>
            <p:cNvSpPr txBox="1"/>
            <p:nvPr/>
          </p:nvSpPr>
          <p:spPr>
            <a:xfrm>
              <a:off x="2938054" y="28423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23 877,739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818398-62E8-43FC-8C27-6175244EFC4E}"/>
                </a:ext>
              </a:extLst>
            </p:cNvPr>
            <p:cNvSpPr txBox="1"/>
            <p:nvPr/>
          </p:nvSpPr>
          <p:spPr>
            <a:xfrm>
              <a:off x="3212374" y="459792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A3F3B-91C3-426A-AA05-96D931EA0995}"/>
                </a:ext>
              </a:extLst>
            </p:cNvPr>
            <p:cNvSpPr txBox="1"/>
            <p:nvPr/>
          </p:nvSpPr>
          <p:spPr>
            <a:xfrm>
              <a:off x="2938054" y="166374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47 900,5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011FF91-E1E2-496B-93BA-1FCFD13CD407}"/>
                </a:ext>
              </a:extLst>
            </p:cNvPr>
            <p:cNvSpPr txBox="1"/>
            <p:nvPr/>
          </p:nvSpPr>
          <p:spPr>
            <a:xfrm>
              <a:off x="2938054" y="13691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48 343,96 cm</a:t>
              </a:r>
              <a:r>
                <a:rPr lang="fr-FR" baseline="30000" dirty="0"/>
                <a:t>-1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C913C44-AD38-4B7B-914B-AD3E15D18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214" y="3026973"/>
              <a:ext cx="477520" cy="175561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A0928F5-D1F5-4EEA-8672-A4C13BDC7DBE}"/>
                </a:ext>
              </a:extLst>
            </p:cNvPr>
            <p:cNvSpPr txBox="1"/>
            <p:nvPr/>
          </p:nvSpPr>
          <p:spPr>
            <a:xfrm>
              <a:off x="1830614" y="3720116"/>
              <a:ext cx="109728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418,8 nm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5F75EFE-4170-475F-AE81-2DCC2851C859}"/>
                </a:ext>
              </a:extLst>
            </p:cNvPr>
            <p:cNvSpPr txBox="1"/>
            <p:nvPr/>
          </p:nvSpPr>
          <p:spPr>
            <a:xfrm>
              <a:off x="1424214" y="2106867"/>
              <a:ext cx="300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408,727 nm,  24 466,221 cm</a:t>
              </a:r>
              <a:r>
                <a:rPr lang="fr-FR" baseline="30000" dirty="0"/>
                <a:t>-1</a:t>
              </a:r>
              <a:r>
                <a:rPr lang="fr-FR" dirty="0"/>
                <a:t> 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4C07832-95CF-44E1-8BC2-589952B29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494" y="1553773"/>
              <a:ext cx="426720" cy="1473200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C7BC79F-A0B5-43C5-B8B5-8EE9FBC7133C}"/>
                </a:ext>
              </a:extLst>
            </p:cNvPr>
            <p:cNvSpPr txBox="1"/>
            <p:nvPr/>
          </p:nvSpPr>
          <p:spPr>
            <a:xfrm>
              <a:off x="4635894" y="133176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A.I</a:t>
              </a:r>
            </a:p>
          </p:txBody>
        </p:sp>
      </p:grp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7E971B4-9C08-49D7-A5BA-A980084704EB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4038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0BE66A-FE0B-4C96-9B71-CB555CE55EC0}"/>
              </a:ext>
            </a:extLst>
          </p:cNvPr>
          <p:cNvSpPr txBox="1"/>
          <p:nvPr/>
        </p:nvSpPr>
        <p:spPr>
          <a:xfrm>
            <a:off x="209935" y="1598583"/>
            <a:ext cx="215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abundances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156Dy : 0,056 %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158Dy : 0,095 %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160Dy : 2,329 %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161Dy : 18,889 %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162Dy : 25,475 %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163Dy : 24,896 %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164Dy : 28,260 %</a:t>
            </a:r>
          </a:p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56049F-879E-4F01-A015-AB21DE8CC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526" r="8329"/>
          <a:stretch/>
        </p:blipFill>
        <p:spPr>
          <a:xfrm>
            <a:off x="2852775" y="1329305"/>
            <a:ext cx="7920000" cy="340087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4B3DE8-6F1A-4A3F-8F1B-FBBC4076F73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875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94CCED-D4A0-4CAF-943A-35A64B972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7594" r="9409" b="1820"/>
          <a:stretch/>
        </p:blipFill>
        <p:spPr>
          <a:xfrm>
            <a:off x="0" y="1219060"/>
            <a:ext cx="3420000" cy="16228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E500F7-8DE5-4426-A693-46EA27D652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7412" r="9461" b="2193"/>
          <a:stretch/>
        </p:blipFill>
        <p:spPr>
          <a:xfrm>
            <a:off x="3676387" y="1224148"/>
            <a:ext cx="3420000" cy="16121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11D193-61DA-48B2-8E96-C34CB76C9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629" r="9579" b="3060"/>
          <a:stretch/>
        </p:blipFill>
        <p:spPr>
          <a:xfrm>
            <a:off x="7352775" y="1232913"/>
            <a:ext cx="3420000" cy="15936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928817-ECE6-4603-8C2F-471390E06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7473" r="9673" b="2993"/>
          <a:stretch/>
        </p:blipFill>
        <p:spPr>
          <a:xfrm>
            <a:off x="1306329" y="3428323"/>
            <a:ext cx="3600000" cy="16788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1193DD-4CDE-45AC-97B9-8E1F960D72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7638" r="9602" b="2991"/>
          <a:stretch/>
        </p:blipFill>
        <p:spPr>
          <a:xfrm>
            <a:off x="5866445" y="3428323"/>
            <a:ext cx="3600000" cy="166428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37AE8A-51B8-4115-9F4B-208AE7AF5A9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658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37436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/>
              <p:nvPr/>
            </p:nvSpPr>
            <p:spPr>
              <a:xfrm>
                <a:off x="0" y="1430468"/>
                <a:ext cx="4757138" cy="4107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Isotope shift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164</m:t>
                        </m:r>
                      </m:sup>
                    </m:sSubSup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d>
                    <m:nary>
                      <m:naryPr>
                        <m:chr m:val="∑"/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,164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,164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fr-FR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8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Isotope shift in </a:t>
                </a:r>
                <a:r>
                  <a:rPr lang="fr-FR" sz="18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bibliography</a:t>
                </a:r>
                <a:r>
                  <a:rPr lang="fr-FR" sz="18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4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418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160,164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=−986,3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MHz </a:t>
                </a: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:endParaRPr lang="fr-FR" sz="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3" algn="just"/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John S. Ross, J. Opt. Soc. Am.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62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548-554 (1972) </a:t>
                </a:r>
                <a:endParaRPr lang="fr-FR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30468"/>
                <a:ext cx="4757138" cy="4107984"/>
              </a:xfrm>
              <a:prstGeom prst="rect">
                <a:avLst/>
              </a:prstGeom>
              <a:blipFill>
                <a:blip r:embed="rId3"/>
                <a:stretch>
                  <a:fillRect l="-1154" t="-742" r="-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C9AB12-984E-4937-A46F-A145A16474A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7F9C53-E7F7-405A-83D6-ED6671B8C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75" y="754225"/>
            <a:ext cx="5760000" cy="53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68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37436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/>
              <p:nvPr/>
            </p:nvSpPr>
            <p:spPr>
              <a:xfrm>
                <a:off x="-7620" y="1941401"/>
                <a:ext cx="5052060" cy="249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King-Plot :</a:t>
                </a:r>
              </a:p>
              <a:p>
                <a:pPr marL="0" lvl="2" algn="just"/>
                <a:endParaRPr lang="fr-FR" sz="2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𝐹𝑖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,418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 563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60000" lvl="2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allow to </a:t>
                </a:r>
                <a:r>
                  <a:rPr lang="fr-FR" b="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determine</a:t>
                </a:r>
                <a:r>
                  <a:rPr lang="fr-FR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</m:oMath>
                </a14:m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" y="1941401"/>
                <a:ext cx="5052060" cy="2491323"/>
              </a:xfrm>
              <a:prstGeom prst="rect">
                <a:avLst/>
              </a:prstGeom>
              <a:blipFill>
                <a:blip r:embed="rId3"/>
                <a:stretch>
                  <a:fillRect l="-1206" t="-1222" b="-2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9C73D9-4243-420C-B1D7-A013542CBBE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4AB0E8-1290-4C3B-8870-4A20005C5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830" r="8097"/>
          <a:stretch/>
        </p:blipFill>
        <p:spPr>
          <a:xfrm>
            <a:off x="5155978" y="1665333"/>
            <a:ext cx="5616797" cy="27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Perspectives - 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292775" y="943175"/>
            <a:ext cx="6480000" cy="41731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85A610-4E0E-4039-82E2-E36B90E89CC5}"/>
              </a:ext>
            </a:extLst>
          </p:cNvPr>
          <p:cNvSpPr txBox="1"/>
          <p:nvPr/>
        </p:nvSpPr>
        <p:spPr>
          <a:xfrm>
            <a:off x="1270000" y="1906360"/>
            <a:ext cx="172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 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xtraction</a:t>
            </a:r>
          </a:p>
          <a:p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eutralization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evice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79B3EF-9970-4953-8F58-CE8A3E9B5576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E7862C-3323-463C-A726-3E3F7C606ED0}"/>
              </a:ext>
            </a:extLst>
          </p:cNvPr>
          <p:cNvSpPr txBox="1"/>
          <p:nvPr/>
        </p:nvSpPr>
        <p:spPr>
          <a:xfrm>
            <a:off x="5120568" y="5116313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</p:spTree>
    <p:extLst>
      <p:ext uri="{BB962C8B-B14F-4D97-AF65-F5344CB8AC3E}">
        <p14:creationId xmlns:p14="http://schemas.microsoft.com/office/powerpoint/2010/main" val="339693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Perspectives - 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292775" y="1015365"/>
            <a:ext cx="6480000" cy="4173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/>
              <p:nvPr/>
            </p:nvSpPr>
            <p:spPr>
              <a:xfrm>
                <a:off x="-1" y="1346261"/>
                <a:ext cx="4292775" cy="3718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Gas-</a:t>
                </a:r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S3-LEB :</a:t>
                </a:r>
              </a:p>
              <a:p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Extraction time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600 ms [1].</a:t>
                </a:r>
              </a:p>
              <a:p>
                <a:pPr lvl="1"/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Limit the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nuclei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studies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fr-FR" sz="20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FRIENDS3 goal : </a:t>
                </a:r>
              </a:p>
              <a:p>
                <a:pPr marL="0" lvl="1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highlight>
                      <a:srgbClr val="FF2D2D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extraction </a:t>
                </a: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endParaRPr lang="fr-FR" sz="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</a:t>
                </a:r>
                <a:r>
                  <a:rPr lang="fr-FR" sz="2000" dirty="0" err="1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neutralization</a:t>
                </a:r>
                <a:endParaRPr lang="fr-FR" sz="2000" dirty="0">
                  <a:solidFill>
                    <a:schemeClr val="bg1"/>
                  </a:solidFill>
                  <a:highlight>
                    <a:srgbClr val="00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endParaRPr lang="fr-FR" sz="1000" dirty="0">
                  <a:solidFill>
                    <a:schemeClr val="bg1"/>
                  </a:solidFill>
                  <a:highlight>
                    <a:srgbClr val="00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Next part of </a:t>
                </a:r>
                <a:r>
                  <a:rPr lang="fr-FR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my</a:t>
                </a:r>
                <a:r>
                  <a:rPr lang="fr-FR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PhD - FRIENDS</a:t>
                </a:r>
                <a:r>
                  <a:rPr lang="fr-FR" u="sng" baseline="30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r>
                  <a:rPr lang="fr-FR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lvl="2" algn="just"/>
                <a:endParaRPr lang="fr-FR" sz="1000" u="sng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Commissioning of the setup.</a:t>
                </a: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In-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gas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jet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spectroscopy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Dy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CW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Ti:sa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46261"/>
                <a:ext cx="4292775" cy="3718967"/>
              </a:xfrm>
              <a:prstGeom prst="rect">
                <a:avLst/>
              </a:prstGeom>
              <a:blipFill>
                <a:blip r:embed="rId4"/>
                <a:stretch>
                  <a:fillRect l="-1136" t="-984" r="-710" b="-11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4AD559A-B7FE-44E5-9BCF-7224A36AB29D}"/>
              </a:ext>
            </a:extLst>
          </p:cNvPr>
          <p:cNvSpPr/>
          <p:nvPr/>
        </p:nvSpPr>
        <p:spPr>
          <a:xfrm>
            <a:off x="5811520" y="1033363"/>
            <a:ext cx="1930400" cy="14456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0C7E53-BD18-4DE5-BFAA-56D7E72C0D00}"/>
              </a:ext>
            </a:extLst>
          </p:cNvPr>
          <p:cNvSpPr/>
          <p:nvPr/>
        </p:nvSpPr>
        <p:spPr>
          <a:xfrm>
            <a:off x="6350000" y="2479040"/>
            <a:ext cx="853440" cy="514985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90EF28-47D8-4240-9FD3-E200C2603E4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11B03A-EA80-4130-9056-212A7DF368EF}"/>
              </a:ext>
            </a:extLst>
          </p:cNvPr>
          <p:cNvSpPr txBox="1"/>
          <p:nvPr/>
        </p:nvSpPr>
        <p:spPr>
          <a:xfrm>
            <a:off x="5120568" y="5116313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1F5E91-729E-41CD-82DF-FEFAD0E56B6C}"/>
              </a:ext>
            </a:extLst>
          </p:cNvPr>
          <p:cNvSpPr txBox="1"/>
          <p:nvPr/>
        </p:nvSpPr>
        <p:spPr>
          <a:xfrm>
            <a:off x="149628" y="5713248"/>
            <a:ext cx="5212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W. Dong et al., </a:t>
            </a:r>
            <a:r>
              <a:rPr lang="fr-FR" sz="1400" dirty="0">
                <a:hlinkClick r:id="rId5"/>
              </a:rPr>
              <a:t>arXiv:2601.12009</a:t>
            </a:r>
            <a:r>
              <a:rPr lang="fr-FR" sz="1400" dirty="0"/>
              <a:t> [</a:t>
            </a:r>
            <a:r>
              <a:rPr lang="fr-FR" sz="1400" dirty="0" err="1"/>
              <a:t>physics.ins-det</a:t>
            </a:r>
            <a:r>
              <a:rPr lang="fr-FR" sz="1400" dirty="0"/>
              <a:t>]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(2026)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9172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4F5E3356-A9F6-489A-B576-9C631741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 IRL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2F0758-AAE8-4DB8-8028-4EE92EEC7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2" y="625976"/>
            <a:ext cx="8150267" cy="543351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CE33E0-DFEA-41BC-AB38-191E0CCD08E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9921D7-577D-4802-83EC-637BC7F3F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24143" r="3718" b="10331"/>
          <a:stretch/>
        </p:blipFill>
        <p:spPr>
          <a:xfrm rot="1272534">
            <a:off x="3043734" y="4413837"/>
            <a:ext cx="1275852" cy="144065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7A21544-72F0-4E2C-899E-AF4FA9AAC237}"/>
              </a:ext>
            </a:extLst>
          </p:cNvPr>
          <p:cNvCxnSpPr>
            <a:cxnSpLocks/>
          </p:cNvCxnSpPr>
          <p:nvPr/>
        </p:nvCxnSpPr>
        <p:spPr>
          <a:xfrm flipV="1">
            <a:off x="4222865" y="4563687"/>
            <a:ext cx="2419004" cy="332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07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2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The S</a:t>
            </a:r>
            <a:r>
              <a:rPr lang="fr-FR" sz="2000" b="1" strike="noStrike" spc="-1" baseline="30000" dirty="0">
                <a:solidFill>
                  <a:srgbClr val="00294B"/>
                </a:solidFill>
                <a:latin typeface="Calibri Light"/>
              </a:rPr>
              <a:t>3</a:t>
            </a: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-LEB collaboration &amp; FRIENDS</a:t>
            </a:r>
            <a:r>
              <a:rPr lang="fr-FR" sz="2000" b="1" strike="noStrike" spc="-1" baseline="30000" dirty="0">
                <a:solidFill>
                  <a:srgbClr val="00294B"/>
                </a:solidFill>
                <a:latin typeface="Calibri Light"/>
              </a:rPr>
              <a:t>3 </a:t>
            </a:r>
            <a:r>
              <a:rPr lang="fr-FR" sz="2000" b="1" strike="noStrike" spc="-1" dirty="0" err="1">
                <a:solidFill>
                  <a:srgbClr val="00294B"/>
                </a:solidFill>
                <a:latin typeface="Calibri Light"/>
              </a:rPr>
              <a:t>project</a:t>
            </a: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 team</a:t>
            </a:r>
            <a:endParaRPr lang="fr-FR" sz="2000" b="0" strike="noStrike" spc="-1" baseline="30000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932" name="Rectangle 8"/>
          <p:cNvSpPr/>
          <p:nvPr/>
        </p:nvSpPr>
        <p:spPr>
          <a:xfrm>
            <a:off x="993960" y="650814"/>
            <a:ext cx="9432720" cy="4892193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GANIL: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Anjali Ajayakumar; Dieter Ackermann; Alexandre Brizard; Lucia Caceres; Samuel Damoy; Pierre Delahaye; Hemanth Dinesan;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 Sai Kumar Chinthakayala; Patrice Gangnant; Sarina Geldhof; Johan Goupil; Nathalie Lecesne; Andrés Lopez;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 Thierry Lefrou; Renan Leroy; Franck Lutton; Alejandro Ortiz; Benoit Osmond; Julien Piot;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Blaise-Ma</a:t>
            </a:r>
            <a:r>
              <a:rPr lang="fr-FR" sz="1200" b="0" strike="noStrike" spc="-1" dirty="0" err="1">
                <a:solidFill>
                  <a:schemeClr val="dk1"/>
                </a:solidFill>
                <a:latin typeface="Calibri"/>
              </a:rPr>
              <a:t>ël</a:t>
            </a: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Retailleau; Hervé Savajols; Gilles Sénécal; </a:t>
            </a:r>
            <a:r>
              <a:rPr lang="fi-FI" sz="1200" spc="-1" dirty="0">
                <a:solidFill>
                  <a:schemeClr val="dk1"/>
                </a:solidFill>
                <a:latin typeface="Calibri"/>
              </a:rPr>
              <a:t>Tudor Stefan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LPC: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Frédéric Boumard; Maylis Brun; Jean-François Cam; Hugues de Préaumont; Antoine de Roubin;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Philippe Desrues; Xavier Fléchard; Clément Gautier; Pierre Lassegues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Julien Lory ; Yvan Merrer; Skyy Pineda; Christophe Vandamme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IJCLab: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Wenling Dong; Patricia Duchesne; Serge Franchoo; Vladimir Manea; Valentin Marchand;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Elodie Morin; Olivier</a:t>
            </a: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Pochon; Afonso Vicente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KU Leuven: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Arno Claessens; Ruben de Groote; Rafael Ferrer; Mark Huyse; Fedor Ivandikov; Sandro Kraemer ; Yuri Kudriavtsev;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Jekabs Romans; Simon Sels; Paul Van den Bergh; Piet Van Duppen; Matthias Verlinde ; Elise Verstraelen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JGU: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Sebastian Raeder; Dominik Studer; Klaus Wendt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JYU: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Iain Moore; Michael Reponen; Juha Uusitalo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IPHC: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Emil Traykov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IRFU: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Martial Authier; Olivier Cloué; Antoine Drouard; Thomas Goigoux;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Mathilde Ragot; Emmanuel Rey-Herme; Damien Thisse; Marine Vandebrouck</a:t>
            </a:r>
          </a:p>
          <a:p>
            <a:pPr algn="ctr" defTabSz="100476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r-FR" sz="1200" b="1" strike="noStrike" spc="-1" dirty="0">
                <a:solidFill>
                  <a:schemeClr val="dk1"/>
                </a:solidFill>
                <a:latin typeface="Calibri"/>
              </a:rPr>
              <a:t>and the RESIST network in ENSAR2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3" name="Picture 6"/>
          <p:cNvPicPr/>
          <p:nvPr/>
        </p:nvPicPr>
        <p:blipFill>
          <a:blip r:embed="rId2"/>
          <a:stretch/>
        </p:blipFill>
        <p:spPr>
          <a:xfrm>
            <a:off x="9684720" y="3318120"/>
            <a:ext cx="796320" cy="59040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4" name="Picture 2"/>
          <p:cNvPicPr/>
          <p:nvPr/>
        </p:nvPicPr>
        <p:blipFill>
          <a:blip r:embed="rId3"/>
          <a:stretch/>
        </p:blipFill>
        <p:spPr>
          <a:xfrm>
            <a:off x="8636175" y="4335120"/>
            <a:ext cx="1142640" cy="74016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5" name="Picture 16" descr="http://erc.europa.eu/sites/default/files/document/file/ERC-125x90_5_1_large.jpg"/>
          <p:cNvPicPr/>
          <p:nvPr/>
        </p:nvPicPr>
        <p:blipFill>
          <a:blip r:embed="rId4"/>
          <a:stretch/>
        </p:blipFill>
        <p:spPr>
          <a:xfrm>
            <a:off x="9614520" y="2298207"/>
            <a:ext cx="936720" cy="645840"/>
          </a:xfrm>
          <a:prstGeom prst="rect">
            <a:avLst/>
          </a:prstGeom>
          <a:noFill/>
          <a:ln w="0">
            <a:solidFill>
              <a:srgbClr val="57D3FF"/>
            </a:solidFill>
          </a:ln>
        </p:spPr>
      </p:pic>
      <p:pic>
        <p:nvPicPr>
          <p:cNvPr id="936" name="Picture 17"/>
          <p:cNvPicPr/>
          <p:nvPr/>
        </p:nvPicPr>
        <p:blipFill>
          <a:blip r:embed="rId5"/>
          <a:stretch/>
        </p:blipFill>
        <p:spPr>
          <a:xfrm>
            <a:off x="293" y="1762920"/>
            <a:ext cx="1611720" cy="51228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7" name="Picture 5"/>
          <p:cNvPicPr/>
          <p:nvPr/>
        </p:nvPicPr>
        <p:blipFill>
          <a:blip r:embed="rId6"/>
          <a:stretch/>
        </p:blipFill>
        <p:spPr>
          <a:xfrm>
            <a:off x="9621540" y="1491104"/>
            <a:ext cx="922680" cy="31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8" name="Picture 13" descr="Retour à la page d'accueil"/>
          <p:cNvPicPr/>
          <p:nvPr/>
        </p:nvPicPr>
        <p:blipFill>
          <a:blip r:embed="rId7"/>
          <a:stretch/>
        </p:blipFill>
        <p:spPr>
          <a:xfrm>
            <a:off x="301973" y="3468050"/>
            <a:ext cx="1008360" cy="54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9" name="Image 15" descr="Investissements_Davenir.png"/>
          <p:cNvPicPr/>
          <p:nvPr/>
        </p:nvPicPr>
        <p:blipFill>
          <a:blip r:embed="rId8"/>
          <a:stretch/>
        </p:blipFill>
        <p:spPr>
          <a:xfrm>
            <a:off x="496193" y="2659709"/>
            <a:ext cx="619920" cy="619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0" name="Image 16" descr="Macintosh HD:private:var:folders:yn:fpv252417d7gjsldz_8k7pyntntvc8:T:TemporaryItems:flag_yellow_high.jpg"/>
          <p:cNvPicPr/>
          <p:nvPr/>
        </p:nvPicPr>
        <p:blipFill>
          <a:blip r:embed="rId9"/>
          <a:stretch/>
        </p:blipFill>
        <p:spPr>
          <a:xfrm>
            <a:off x="255893" y="4335120"/>
            <a:ext cx="1100520" cy="73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1" name="Image 17" descr="Macintosh HD:private:var:folders:yn:fpv252417d7gjsldz_8k7pyntntvc8:T:TemporaryItems:logo_r.normandie-portrait-cmjn.jpg"/>
          <p:cNvPicPr/>
          <p:nvPr/>
        </p:nvPicPr>
        <p:blipFill>
          <a:blip r:embed="rId10"/>
          <a:stretch/>
        </p:blipFill>
        <p:spPr>
          <a:xfrm>
            <a:off x="1944296" y="3740210"/>
            <a:ext cx="838080" cy="793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2" name="Image 18" descr="Macintosh HD:private:var:folders:yn:fpv252417d7gjsldz_8k7pyntntvc8:T:TemporaryItems:ENSAR2_logo.jpg"/>
          <p:cNvPicPr/>
          <p:nvPr/>
        </p:nvPicPr>
        <p:blipFill>
          <a:blip r:embed="rId11"/>
          <a:stretch/>
        </p:blipFill>
        <p:spPr>
          <a:xfrm>
            <a:off x="1722356" y="4897114"/>
            <a:ext cx="1281960" cy="51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8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fr-FR"/>
            </a:defPPr>
            <a:lvl1pPr marL="0" indent="0" algn="r" defTabSz="1004760" rtl="0" eaLnBrk="1" latinLnBrk="0" hangingPunct="1">
              <a:lnSpc>
                <a:spcPct val="100000"/>
              </a:lnSpc>
              <a:buNone/>
              <a:defRPr lang="fr-FR" sz="1200" b="0" strike="noStrike" kern="1200" spc="-1">
                <a:solidFill>
                  <a:schemeClr val="lt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defTabSz="1004760">
              <a:lnSpc>
                <a:spcPct val="100000"/>
              </a:lnSpc>
              <a:buNone/>
            </a:pPr>
            <a:fld id="{D3B516BD-47DA-43BB-8DEF-2C214DE4EE06}" type="slidenum">
              <a:rPr lang="fr-FR" smtClean="0"/>
              <a:pPr indent="0" algn="r" defTabSz="1004760">
                <a:lnSpc>
                  <a:spcPct val="100000"/>
                </a:lnSpc>
                <a:buNone/>
              </a:pPr>
              <a:t>18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Perspectives - 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1860578" y="777055"/>
            <a:ext cx="6824605" cy="439506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162CC3-92FB-4152-95DD-773749EA4160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7DA109-99D8-448E-A23A-E005D120E292}"/>
              </a:ext>
            </a:extLst>
          </p:cNvPr>
          <p:cNvSpPr txBox="1"/>
          <p:nvPr/>
        </p:nvSpPr>
        <p:spPr>
          <a:xfrm>
            <a:off x="2860674" y="5144730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</p:spTree>
    <p:extLst>
      <p:ext uri="{BB962C8B-B14F-4D97-AF65-F5344CB8AC3E}">
        <p14:creationId xmlns:p14="http://schemas.microsoft.com/office/powerpoint/2010/main" val="19042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89" y="866807"/>
            <a:ext cx="7482486" cy="4325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38BA8E-B4CC-4D30-B589-6780AD970069}"/>
              </a:ext>
            </a:extLst>
          </p:cNvPr>
          <p:cNvSpPr txBox="1"/>
          <p:nvPr/>
        </p:nvSpPr>
        <p:spPr>
          <a:xfrm>
            <a:off x="0" y="1460084"/>
            <a:ext cx="3108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</a:t>
            </a:r>
          </a:p>
          <a:p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new laser/laser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off-line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FRIENDS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LRC.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15C35B-F6EE-4797-8430-9F7ECA1D3E4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E831BE-15AA-4C21-8503-B26CF739D140}"/>
              </a:ext>
            </a:extLst>
          </p:cNvPr>
          <p:cNvSpPr txBox="1"/>
          <p:nvPr/>
        </p:nvSpPr>
        <p:spPr>
          <a:xfrm>
            <a:off x="5531214" y="5172577"/>
            <a:ext cx="300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GISELE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9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Perspectives - 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292775" y="943175"/>
            <a:ext cx="6480000" cy="4173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/>
              <p:nvPr/>
            </p:nvSpPr>
            <p:spPr>
              <a:xfrm>
                <a:off x="-1" y="1591400"/>
                <a:ext cx="4292775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Gas-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S3-LEB :</a:t>
                </a:r>
              </a:p>
              <a:p>
                <a:endParaRPr lang="fr-FR" sz="11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Extraction time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600 ms [1].</a:t>
                </a: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Limit the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nuclei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studies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fr-FR" sz="20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FRIENDS3 goal : </a:t>
                </a:r>
              </a:p>
              <a:p>
                <a:pPr marL="0" lvl="1"/>
                <a:endPara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highlight>
                      <a:srgbClr val="FF2D2D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extraction </a:t>
                </a: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</a:t>
                </a:r>
                <a:r>
                  <a:rPr lang="fr-FR" sz="2000" dirty="0" err="1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neutralization</a:t>
                </a:r>
                <a:endParaRPr lang="fr-FR" sz="2000" dirty="0">
                  <a:solidFill>
                    <a:schemeClr val="bg1"/>
                  </a:solidFill>
                  <a:highlight>
                    <a:srgbClr val="00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591400"/>
                <a:ext cx="4292775" cy="2769989"/>
              </a:xfrm>
              <a:prstGeom prst="rect">
                <a:avLst/>
              </a:prstGeom>
              <a:blipFill>
                <a:blip r:embed="rId4"/>
                <a:stretch>
                  <a:fillRect l="-1420" t="-1101" b="-30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4AD559A-B7FE-44E5-9BCF-7224A36AB29D}"/>
              </a:ext>
            </a:extLst>
          </p:cNvPr>
          <p:cNvSpPr/>
          <p:nvPr/>
        </p:nvSpPr>
        <p:spPr>
          <a:xfrm>
            <a:off x="5811520" y="1033363"/>
            <a:ext cx="1930400" cy="14456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0C7E53-BD18-4DE5-BFAA-56D7E72C0D00}"/>
              </a:ext>
            </a:extLst>
          </p:cNvPr>
          <p:cNvSpPr/>
          <p:nvPr/>
        </p:nvSpPr>
        <p:spPr>
          <a:xfrm>
            <a:off x="6350000" y="2479040"/>
            <a:ext cx="853440" cy="514985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90EF28-47D8-4240-9FD3-E200C2603E4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11B03A-EA80-4130-9056-212A7DF368EF}"/>
              </a:ext>
            </a:extLst>
          </p:cNvPr>
          <p:cNvSpPr txBox="1"/>
          <p:nvPr/>
        </p:nvSpPr>
        <p:spPr>
          <a:xfrm>
            <a:off x="5120568" y="5116313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1F5E91-729E-41CD-82DF-FEFAD0E56B6C}"/>
              </a:ext>
            </a:extLst>
          </p:cNvPr>
          <p:cNvSpPr txBox="1"/>
          <p:nvPr/>
        </p:nvSpPr>
        <p:spPr>
          <a:xfrm>
            <a:off x="149628" y="5713248"/>
            <a:ext cx="5212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W. Dong et al., </a:t>
            </a:r>
            <a:r>
              <a:rPr lang="fr-FR" sz="1400" dirty="0">
                <a:hlinkClick r:id="rId5"/>
              </a:rPr>
              <a:t>arXiv:2601.12009</a:t>
            </a:r>
            <a:r>
              <a:rPr lang="fr-FR" sz="1400" dirty="0"/>
              <a:t> [</a:t>
            </a:r>
            <a:r>
              <a:rPr lang="fr-FR" sz="1400" dirty="0" err="1"/>
              <a:t>physics.ins-det</a:t>
            </a:r>
            <a:r>
              <a:rPr lang="fr-FR" sz="1400" dirty="0"/>
              <a:t>]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(2026)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4174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Perspectives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B85183-1D5E-4D1C-9A47-C537CB8C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32" y="639270"/>
            <a:ext cx="3592551" cy="23950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E5DD91-AB27-4F67-99CE-E4FE05C1B703}"/>
              </a:ext>
            </a:extLst>
          </p:cNvPr>
          <p:cNvSpPr txBox="1"/>
          <p:nvPr/>
        </p:nvSpPr>
        <p:spPr>
          <a:xfrm>
            <a:off x="0" y="1361852"/>
            <a:ext cx="51877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CW </a:t>
            </a:r>
            <a:r>
              <a:rPr lang="fr-FR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Ti:sa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Solve scanning &amp;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20000" lvl="3" algn="just"/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16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⇒ 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 OC,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eventually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0" lvl="3" algn="just"/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of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/BRF.</a:t>
            </a:r>
          </a:p>
          <a:p>
            <a:pPr marL="7200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 of </a:t>
            </a:r>
            <a:r>
              <a:rPr lang="fr-FR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PhD - FRIENDS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2" algn="just"/>
            <a:endParaRPr lang="fr-FR" sz="1000" u="sng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of the setup.</a:t>
            </a: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In-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jet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Dy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CW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Ti:sa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Finish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odd-even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isotopes.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D33D0F-D2D1-426C-AB77-64D9053F4D2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A57B64-746D-4C08-A859-8E84B3FF4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67" y="3103054"/>
            <a:ext cx="5008347" cy="2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2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Conclusions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B85183-1D5E-4D1C-9A47-C537CB8C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32" y="639270"/>
            <a:ext cx="3592551" cy="23950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E5DD91-AB27-4F67-99CE-E4FE05C1B703}"/>
              </a:ext>
            </a:extLst>
          </p:cNvPr>
          <p:cNvSpPr txBox="1"/>
          <p:nvPr/>
        </p:nvSpPr>
        <p:spPr>
          <a:xfrm>
            <a:off x="0" y="1593454"/>
            <a:ext cx="4294208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-LEB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finished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nearing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2" algn="just"/>
            <a:endParaRPr lang="fr-FR" sz="1000" u="sng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off-line tests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GISELE :</a:t>
            </a:r>
          </a:p>
          <a:p>
            <a:pPr marL="800100" lvl="3" indent="-342900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seeding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for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narrowband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D33D0F-D2D1-426C-AB77-64D9053F4D2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CC060C-9D0C-475C-BF08-111FC82F4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67" y="3103054"/>
            <a:ext cx="5008347" cy="2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878BE4-EB95-48B4-B9FB-55436D93A489}"/>
                  </a:ext>
                </a:extLst>
              </p:cNvPr>
              <p:cNvSpPr txBox="1"/>
              <p:nvPr/>
            </p:nvSpPr>
            <p:spPr>
              <a:xfrm>
                <a:off x="166254" y="1076626"/>
                <a:ext cx="3830991" cy="537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design &amp; Ti:sa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specs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Discrete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spectrum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650-1100 nm range.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introduction of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losses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&amp; BRF.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Spectroscopy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requirements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for a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scan.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? :</a:t>
                </a:r>
              </a:p>
              <a:p>
                <a:pPr lvl="1"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 indent="-28575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size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OC.</a:t>
                </a:r>
                <a:endPara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2" algn="just"/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Translation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2"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4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Translate the gain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curve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5" algn="just"/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Change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length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via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piezo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2" algn="just"/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878BE4-EB95-48B4-B9FB-55436D93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" y="1076626"/>
                <a:ext cx="3830991" cy="5370701"/>
              </a:xfrm>
              <a:prstGeom prst="rect">
                <a:avLst/>
              </a:prstGeom>
              <a:blipFill>
                <a:blip r:embed="rId3"/>
                <a:stretch>
                  <a:fillRect l="-1590" t="-568" r="-7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5EDC5E26-ABD9-4E74-A4E4-E029CFBFB0C9}"/>
              </a:ext>
            </a:extLst>
          </p:cNvPr>
          <p:cNvGrpSpPr/>
          <p:nvPr/>
        </p:nvGrpSpPr>
        <p:grpSpPr>
          <a:xfrm>
            <a:off x="3830991" y="1904542"/>
            <a:ext cx="6941784" cy="2911629"/>
            <a:chOff x="3830991" y="1592668"/>
            <a:chExt cx="6941784" cy="29116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2ED13BF-E5BB-4037-924E-80AB3230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0991" y="1592668"/>
              <a:ext cx="6941784" cy="2874152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EE2ABB3-EBDF-4F57-BCF0-AB9187186D96}"/>
                </a:ext>
              </a:extLst>
            </p:cNvPr>
            <p:cNvGrpSpPr/>
            <p:nvPr/>
          </p:nvGrpSpPr>
          <p:grpSpPr>
            <a:xfrm>
              <a:off x="7963593" y="4039984"/>
              <a:ext cx="881149" cy="464313"/>
              <a:chOff x="7963593" y="4039984"/>
              <a:chExt cx="881149" cy="464313"/>
            </a:xfrm>
          </p:grpSpPr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40C46A89-8CDA-46CA-BE49-F48765519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593" y="4039984"/>
                <a:ext cx="5486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129E03F-6A73-417E-8FDC-FED83EFDE464}"/>
                  </a:ext>
                </a:extLst>
              </p:cNvPr>
              <p:cNvSpPr txBox="1"/>
              <p:nvPr/>
            </p:nvSpPr>
            <p:spPr>
              <a:xfrm>
                <a:off x="8179724" y="4134965"/>
                <a:ext cx="665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FSR</a:t>
                </a:r>
              </a:p>
            </p:txBody>
          </p:sp>
        </p:grp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91516A-D9CF-454F-AEC9-589375EE7A9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814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ZoneTexte 59">
            <a:extLst>
              <a:ext uri="{FF2B5EF4-FFF2-40B4-BE49-F238E27FC236}">
                <a16:creationId xmlns:a16="http://schemas.microsoft.com/office/drawing/2014/main" id="{1C5209B9-39DB-4503-9595-EAA02DE27532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333838-6DE0-487D-9EFC-E5C918935B6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FA06C48-474F-4600-8BAD-30AD517D4B6A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37D2627-7C7D-4119-B4A0-83CE47735B6D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37D2627-7C7D-4119-B4A0-83CE47735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7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C02C6B5-B73B-4F6E-AF0D-D208CA20A2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33062735-A60F-4340-9CEA-A96C787DC058}"/>
              </a:ext>
            </a:extLst>
          </p:cNvPr>
          <p:cNvGrpSpPr/>
          <p:nvPr/>
        </p:nvGrpSpPr>
        <p:grpSpPr>
          <a:xfrm>
            <a:off x="2898000" y="5025600"/>
            <a:ext cx="779229" cy="779229"/>
            <a:chOff x="8791779" y="1602909"/>
            <a:chExt cx="779229" cy="779229"/>
          </a:xfrm>
          <a:solidFill>
            <a:srgbClr val="999999"/>
          </a:solidFill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4B9A6CD-75C3-484C-A244-720464CA94E6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  <a:grpFill/>
          </p:grpSpPr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FF0DAD92-8D6D-4F23-A535-53963132A903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46BEC3AB-1CFE-4367-B2E4-26428D3CABF8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F014103D-8E41-48D8-8AAE-5239F691EED8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9359B8F5-1687-4E0A-8BB9-A5424410D8D8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91667BD4-03B7-48A9-99B3-024F594BEC8F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8A6E36E0-3FF5-4EB5-8859-513AE2937C02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45C4739-EEBC-44C7-A200-617155B8C256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D07941D-F43E-4B4B-99E4-C6E065C2E121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8C58A706-55F1-4E7F-A766-BEC4EDD16E33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067A5F0-91A4-4647-B1E3-CAB8212081CF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067A5F0-91A4-4647-B1E3-CAB821208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3707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5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8F4BDD-7FE8-4E0B-9A1A-6B2CE804441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1A95C3-80A3-4094-ABB4-486AC2CEF9E8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05E0C6C-8A58-4851-B16A-C12E0160462F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F5F26A-CE33-4750-B75A-863A7A1EC336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F5F26A-CE33-4750-B75A-863A7A1EC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8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 27">
            <a:extLst>
              <a:ext uri="{FF2B5EF4-FFF2-40B4-BE49-F238E27FC236}">
                <a16:creationId xmlns:a16="http://schemas.microsoft.com/office/drawing/2014/main" id="{0B71AA3B-08AF-4C82-9B22-2DBBB4C338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23534EE-8C3F-401F-98D3-0CB830BB0241}"/>
              </a:ext>
            </a:extLst>
          </p:cNvPr>
          <p:cNvGrpSpPr/>
          <p:nvPr/>
        </p:nvGrpSpPr>
        <p:grpSpPr>
          <a:xfrm>
            <a:off x="2898000" y="3574800"/>
            <a:ext cx="779229" cy="779229"/>
            <a:chOff x="8791779" y="1602909"/>
            <a:chExt cx="779229" cy="779229"/>
          </a:xfrm>
          <a:solidFill>
            <a:srgbClr val="FFCD33"/>
          </a:solidFill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3582381B-E5E7-4390-86A0-E353C1935768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  <a:grpFill/>
          </p:grpSpPr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F2A5E3A9-B85A-4B1F-A40F-7864A2E527AD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9014842C-E103-4B7A-A7AF-D9A7E4051F82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C8050B59-906A-456C-91E5-DEBD82836DA4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28EF85A8-055E-41E6-B55C-96273C17026E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589001B1-5138-4004-A853-4E548AA5F2AD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9FC6C188-04F9-4CB4-A6A7-ED57AC0AA929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C0BF7EAE-675E-415F-A5E3-ADD416F7BC16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F65E38A-A61F-48D5-81BF-83AB9E35033D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722F87EA-4696-4E35-ADB5-BCC58CE109B4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F44E0D02-BB5F-478A-BDCB-B1FDB6045D67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F44E0D02-BB5F-478A-BDCB-B1FDB6045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6676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A2ACB92-D3F5-4B75-B828-9C63A537E7B7}"/>
              </a:ext>
            </a:extLst>
          </p:cNvPr>
          <p:cNvCxnSpPr>
            <a:cxnSpLocks/>
          </p:cNvCxnSpPr>
          <p:nvPr/>
        </p:nvCxnSpPr>
        <p:spPr>
          <a:xfrm flipV="1">
            <a:off x="347719" y="1938929"/>
            <a:ext cx="1153661" cy="204825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5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/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blipFill>
                <a:blip r:embed="rId6"/>
                <a:stretch>
                  <a:fillRect l="-523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578B083-486F-46BB-A0D7-3F821C54E7C1}"/>
                  </a:ext>
                </a:extLst>
              </p:cNvPr>
              <p:cNvSpPr txBox="1"/>
              <p:nvPr/>
            </p:nvSpPr>
            <p:spPr>
              <a:xfrm>
                <a:off x="3609343" y="1131697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578B083-486F-46BB-A0D7-3F821C54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343" y="1131697"/>
                <a:ext cx="318052" cy="369332"/>
              </a:xfrm>
              <a:prstGeom prst="rect">
                <a:avLst/>
              </a:prstGeom>
              <a:blipFill>
                <a:blip r:embed="rId9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6BCC60-1737-4014-8454-42A9BE6D7DB6}"/>
                  </a:ext>
                </a:extLst>
              </p:cNvPr>
              <p:cNvSpPr txBox="1"/>
              <p:nvPr/>
            </p:nvSpPr>
            <p:spPr>
              <a:xfrm>
                <a:off x="4168767" y="756507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6BCC60-1737-4014-8454-42A9BE6D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767" y="756507"/>
                <a:ext cx="318052" cy="369332"/>
              </a:xfrm>
              <a:prstGeom prst="rect">
                <a:avLst/>
              </a:prstGeom>
              <a:blipFill>
                <a:blip r:embed="rId10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9F2CB5-162C-4BA4-BF12-7DB091C4601A}"/>
                  </a:ext>
                </a:extLst>
              </p:cNvPr>
              <p:cNvSpPr txBox="1"/>
              <p:nvPr/>
            </p:nvSpPr>
            <p:spPr>
              <a:xfrm>
                <a:off x="3326193" y="767421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9F2CB5-162C-4BA4-BF12-7DB091C46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193" y="767421"/>
                <a:ext cx="318052" cy="369332"/>
              </a:xfrm>
              <a:prstGeom prst="rect">
                <a:avLst/>
              </a:prstGeom>
              <a:blipFill>
                <a:blip r:embed="rId9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C03F223-DEBD-4DBF-8771-3C5BDA321EA7}"/>
                  </a:ext>
                </a:extLst>
              </p:cNvPr>
              <p:cNvSpPr txBox="1"/>
              <p:nvPr/>
            </p:nvSpPr>
            <p:spPr>
              <a:xfrm>
                <a:off x="3713658" y="519489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C03F223-DEBD-4DBF-8771-3C5BDA321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658" y="519489"/>
                <a:ext cx="318052" cy="369332"/>
              </a:xfrm>
              <a:prstGeom prst="rect">
                <a:avLst/>
              </a:prstGeom>
              <a:blipFill>
                <a:blip r:embed="rId10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AAD3AA-05A7-4F93-BEF5-541436FCB92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947A72D-BBD7-409E-96F4-0F9DDFC1CF23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3793DF8-9972-4FA4-B898-333E8CDEDF80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EF14E85-9D7B-44BB-9DD2-BD449504E46D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EF14E85-9D7B-44BB-9DD2-BD449504E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11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 32">
            <a:extLst>
              <a:ext uri="{FF2B5EF4-FFF2-40B4-BE49-F238E27FC236}">
                <a16:creationId xmlns:a16="http://schemas.microsoft.com/office/drawing/2014/main" id="{E6495605-5C5A-46B1-B56A-A4ECCCA2D6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11C77C9E-7921-47FB-A9B2-557EE8009542}"/>
              </a:ext>
            </a:extLst>
          </p:cNvPr>
          <p:cNvGrpSpPr/>
          <p:nvPr/>
        </p:nvGrpSpPr>
        <p:grpSpPr>
          <a:xfrm>
            <a:off x="2898000" y="637200"/>
            <a:ext cx="779229" cy="779229"/>
            <a:chOff x="8791779" y="1602909"/>
            <a:chExt cx="779229" cy="779229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4B6FEA27-7DEC-4A24-A2C0-DD122AF517E0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</p:grpSpPr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1B59130-BC8A-4244-A579-C98B1B53E40C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F5492CBA-6643-450B-8588-CCD1AC2647D0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4149A4EA-C07E-4004-9D7D-072CFC8BC209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D9476AEA-E722-49CB-8EC1-45C387187D9A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6EE89447-CE03-429C-A02B-FEF595B14EB3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F16B2768-55D7-4B79-835E-29EBAC38ED7D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F09A5FF5-6930-4E1E-B67E-7F97008FA0AA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C2CFF392-44C6-4FAC-B175-0A7CAC0C92A6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8E4A248A-12A4-4154-8E9A-B42A464C4E39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2837E995-4D64-4325-894E-15BC5FAD9CEC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2837E995-4D64-4325-894E-15BC5FAD9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9912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A2ACB92-D3F5-4B75-B828-9C63A537E7B7}"/>
              </a:ext>
            </a:extLst>
          </p:cNvPr>
          <p:cNvCxnSpPr>
            <a:cxnSpLocks/>
          </p:cNvCxnSpPr>
          <p:nvPr/>
        </p:nvCxnSpPr>
        <p:spPr>
          <a:xfrm flipV="1">
            <a:off x="347719" y="1938929"/>
            <a:ext cx="1153661" cy="204825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6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/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blipFill>
                <a:blip r:embed="rId7"/>
                <a:stretch>
                  <a:fillRect l="-523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52285561-A9FF-4A6A-9A93-42B61ED3D0D6}"/>
              </a:ext>
            </a:extLst>
          </p:cNvPr>
          <p:cNvSpPr txBox="1"/>
          <p:nvPr/>
        </p:nvSpPr>
        <p:spPr>
          <a:xfrm>
            <a:off x="8431578" y="804352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DECA9F-A489-4624-B900-7E4D9DF1F4DE}"/>
              </a:ext>
            </a:extLst>
          </p:cNvPr>
          <p:cNvSpPr txBox="1"/>
          <p:nvPr/>
        </p:nvSpPr>
        <p:spPr>
          <a:xfrm>
            <a:off x="8803155" y="101724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ADFB905-9BA4-4C04-9CCB-2D50B33A2F06}"/>
              </a:ext>
            </a:extLst>
          </p:cNvPr>
          <p:cNvSpPr txBox="1"/>
          <p:nvPr/>
        </p:nvSpPr>
        <p:spPr>
          <a:xfrm>
            <a:off x="9181394" y="125179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E0CCF87-16A8-43B5-B432-FB3FCCE29940}"/>
              </a:ext>
            </a:extLst>
          </p:cNvPr>
          <p:cNvSpPr txBox="1"/>
          <p:nvPr/>
        </p:nvSpPr>
        <p:spPr>
          <a:xfrm>
            <a:off x="9548470" y="1486333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0887D68-5EC5-41D8-8C65-31E63D2E083A}"/>
              </a:ext>
            </a:extLst>
          </p:cNvPr>
          <p:cNvSpPr txBox="1"/>
          <p:nvPr/>
        </p:nvSpPr>
        <p:spPr>
          <a:xfrm>
            <a:off x="7589004" y="1067125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A652F20-37C4-42BF-9A9F-775E86BEE100}"/>
              </a:ext>
            </a:extLst>
          </p:cNvPr>
          <p:cNvSpPr txBox="1"/>
          <p:nvPr/>
        </p:nvSpPr>
        <p:spPr>
          <a:xfrm>
            <a:off x="8050581" y="135461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B0758BD-D226-4F63-A0EF-5571062BE0D1}"/>
              </a:ext>
            </a:extLst>
          </p:cNvPr>
          <p:cNvSpPr txBox="1"/>
          <p:nvPr/>
        </p:nvSpPr>
        <p:spPr>
          <a:xfrm>
            <a:off x="9462826" y="197234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B4970D6-FC3E-4D04-837C-91F0A38FAC5D}"/>
              </a:ext>
            </a:extLst>
          </p:cNvPr>
          <p:cNvSpPr txBox="1"/>
          <p:nvPr/>
        </p:nvSpPr>
        <p:spPr>
          <a:xfrm>
            <a:off x="6731331" y="167099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E435330-8DAD-4253-9725-BDD733332739}"/>
              </a:ext>
            </a:extLst>
          </p:cNvPr>
          <p:cNvSpPr txBox="1"/>
          <p:nvPr/>
        </p:nvSpPr>
        <p:spPr>
          <a:xfrm>
            <a:off x="7290512" y="2024315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3CFDE0C-CA98-4248-A598-EB76668D06CD}"/>
              </a:ext>
            </a:extLst>
          </p:cNvPr>
          <p:cNvSpPr txBox="1"/>
          <p:nvPr/>
        </p:nvSpPr>
        <p:spPr>
          <a:xfrm>
            <a:off x="7903123" y="234168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D6535DF-30FB-4FD0-86A0-BC717364DE83}"/>
              </a:ext>
            </a:extLst>
          </p:cNvPr>
          <p:cNvGrpSpPr/>
          <p:nvPr/>
        </p:nvGrpSpPr>
        <p:grpSpPr>
          <a:xfrm>
            <a:off x="8791779" y="1602909"/>
            <a:ext cx="779229" cy="779229"/>
            <a:chOff x="8791779" y="1602909"/>
            <a:chExt cx="779229" cy="77922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319853C-8876-41DD-9854-9F8C90413E92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</p:grpSpPr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4F6654E5-1BFC-401D-B403-4C20A318F822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2D2076D0-3301-4213-977C-1C9A9E1149E4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4E6EB4EF-2760-4C4E-B1B4-285C812D8789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CBD30B18-B62F-4C22-B686-E519536EC0E3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09B9EDD1-DC2F-46EC-8666-84266B383E28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5D04E041-1270-4ADA-A71C-F34CE3442946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B23FFD49-0D12-4BAB-99BC-3CC1A50A8204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B5B212E8-DF23-4B8C-8AE4-10A3124FA3EE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8DB35211-1B0A-4204-94C9-60E3ED69BBC4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B6E714B5-E6F4-4AEA-8759-5CBEE0B61027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B6E714B5-E6F4-4AEA-8759-5CBEE0B610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10D2E1B-368D-4E10-9B16-2983484C45B7}"/>
                  </a:ext>
                </a:extLst>
              </p:cNvPr>
              <p:cNvSpPr txBox="1"/>
              <p:nvPr/>
            </p:nvSpPr>
            <p:spPr>
              <a:xfrm>
                <a:off x="4447279" y="3121348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10D2E1B-368D-4E10-9B16-2983484C4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79" y="3121348"/>
                <a:ext cx="318052" cy="369332"/>
              </a:xfrm>
              <a:prstGeom prst="rect">
                <a:avLst/>
              </a:prstGeom>
              <a:blipFill>
                <a:blip r:embed="rId15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E4ECDC3-6C8F-4F93-82AF-7D385D7238A0}"/>
                  </a:ext>
                </a:extLst>
              </p:cNvPr>
              <p:cNvSpPr txBox="1"/>
              <p:nvPr/>
            </p:nvSpPr>
            <p:spPr>
              <a:xfrm>
                <a:off x="7097390" y="80153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E4ECDC3-6C8F-4F93-82AF-7D385D723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390" y="80153"/>
                <a:ext cx="318052" cy="369332"/>
              </a:xfrm>
              <a:prstGeom prst="rect">
                <a:avLst/>
              </a:prstGeom>
              <a:blipFill>
                <a:blip r:embed="rId16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BB976CD-E50F-484E-86A1-A4555E3705B7}"/>
                  </a:ext>
                </a:extLst>
              </p:cNvPr>
              <p:cNvSpPr txBox="1"/>
              <p:nvPr/>
            </p:nvSpPr>
            <p:spPr>
              <a:xfrm>
                <a:off x="2971977" y="1778973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BB976CD-E50F-484E-86A1-A4555E370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977" y="1778973"/>
                <a:ext cx="318052" cy="369332"/>
              </a:xfrm>
              <a:prstGeom prst="rect">
                <a:avLst/>
              </a:prstGeom>
              <a:blipFill>
                <a:blip r:embed="rId17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DE80423-5486-4F18-A1C4-D407D67CD117}"/>
                  </a:ext>
                </a:extLst>
              </p:cNvPr>
              <p:cNvSpPr txBox="1"/>
              <p:nvPr/>
            </p:nvSpPr>
            <p:spPr>
              <a:xfrm>
                <a:off x="3198308" y="-128636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DE80423-5486-4F18-A1C4-D407D67CD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08" y="-128636"/>
                <a:ext cx="318052" cy="369332"/>
              </a:xfrm>
              <a:prstGeom prst="rect">
                <a:avLst/>
              </a:prstGeom>
              <a:blipFill>
                <a:blip r:embed="rId18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E79D9F-849F-4A8B-9FC8-1B8E6C7DEF74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D68E707-B7D6-46EE-B64A-24E45F80672B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C401F99-2A5D-4AD8-A1B0-92F82D97E1FB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714DA10-BE37-4D17-8B72-5CEA40CD9CBC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714DA10-BE37-4D17-8B72-5CEA40CD9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10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3C3FD4DF-2CE5-46F4-9814-8202247A6A7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5" grpId="0" build="allAtOnce"/>
      <p:bldP spid="5" grpId="1" build="allAtOnce"/>
      <p:bldP spid="5" grpId="2" build="allAtOnce"/>
      <p:bldP spid="4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D617869-E0A1-46AB-A30A-1B8698D3898A}"/>
              </a:ext>
            </a:extLst>
          </p:cNvPr>
          <p:cNvGrpSpPr/>
          <p:nvPr/>
        </p:nvGrpSpPr>
        <p:grpSpPr>
          <a:xfrm>
            <a:off x="648233" y="984244"/>
            <a:ext cx="3387698" cy="2214259"/>
            <a:chOff x="191032" y="902691"/>
            <a:chExt cx="3387698" cy="2214259"/>
          </a:xfrm>
        </p:grpSpPr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280048CE-D7CF-4ADD-ACCB-FFE986B7BCF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1034" y="1393792"/>
              <a:ext cx="0" cy="1440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C70515C-0145-45EA-88A2-551E36FEC91F}"/>
                </a:ext>
              </a:extLst>
            </p:cNvPr>
            <p:cNvCxnSpPr>
              <a:cxnSpLocks/>
            </p:cNvCxnSpPr>
            <p:nvPr/>
          </p:nvCxnSpPr>
          <p:spPr>
            <a:xfrm>
              <a:off x="191032" y="21370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38B8A87-7B1B-4949-B530-617B2B93C0E5}"/>
                </a:ext>
              </a:extLst>
            </p:cNvPr>
            <p:cNvSpPr txBox="1"/>
            <p:nvPr/>
          </p:nvSpPr>
          <p:spPr>
            <a:xfrm>
              <a:off x="278461" y="1811453"/>
              <a:ext cx="644897" cy="318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n=1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AA41AFE-C635-4AF3-83D0-7EAE4FC40780}"/>
                </a:ext>
              </a:extLst>
            </p:cNvPr>
            <p:cNvCxnSpPr>
              <a:cxnSpLocks/>
            </p:cNvCxnSpPr>
            <p:nvPr/>
          </p:nvCxnSpPr>
          <p:spPr>
            <a:xfrm>
              <a:off x="1258698" y="22359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985BB43-2F32-4DAE-8712-046C8CCCCE65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4" y="2137013"/>
              <a:ext cx="372155" cy="989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C63A692-E82B-4B21-BB39-C5CF6CBD136C}"/>
                </a:ext>
              </a:extLst>
            </p:cNvPr>
            <p:cNvSpPr txBox="1"/>
            <p:nvPr/>
          </p:nvSpPr>
          <p:spPr>
            <a:xfrm>
              <a:off x="1283451" y="1874027"/>
              <a:ext cx="670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1S</a:t>
              </a:r>
              <a:r>
                <a:rPr lang="fr-F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1/2</a:t>
              </a: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1D35B382-2373-4197-BA77-E72711E07CAD}"/>
                </a:ext>
              </a:extLst>
            </p:cNvPr>
            <p:cNvCxnSpPr>
              <a:cxnSpLocks/>
            </p:cNvCxnSpPr>
            <p:nvPr/>
          </p:nvCxnSpPr>
          <p:spPr>
            <a:xfrm>
              <a:off x="2436215" y="2797681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C259212A-A26E-4C1C-86C5-A9F1010C745F}"/>
                </a:ext>
              </a:extLst>
            </p:cNvPr>
            <p:cNvCxnSpPr>
              <a:cxnSpLocks/>
            </p:cNvCxnSpPr>
            <p:nvPr/>
          </p:nvCxnSpPr>
          <p:spPr>
            <a:xfrm>
              <a:off x="2436215" y="1922545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AA608536-3BD9-4E74-A829-3B6C61B8FC5B}"/>
                </a:ext>
              </a:extLst>
            </p:cNvPr>
            <p:cNvCxnSpPr>
              <a:cxnSpLocks/>
            </p:cNvCxnSpPr>
            <p:nvPr/>
          </p:nvCxnSpPr>
          <p:spPr>
            <a:xfrm>
              <a:off x="1927344" y="2239781"/>
              <a:ext cx="504715" cy="56621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6E4F154C-4179-4C00-B188-B75DE3B678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3094" y="1922545"/>
              <a:ext cx="507275" cy="30892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1A10B131-406A-4A29-B434-E2AFBCD52A05}"/>
                </a:ext>
              </a:extLst>
            </p:cNvPr>
            <p:cNvSpPr txBox="1"/>
            <p:nvPr/>
          </p:nvSpPr>
          <p:spPr>
            <a:xfrm>
              <a:off x="2460968" y="1619816"/>
              <a:ext cx="670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F=1</a:t>
              </a:r>
              <a:endPara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9BFF0AC9-FED0-4664-8BF0-DF93A62C531E}"/>
                </a:ext>
              </a:extLst>
            </p:cNvPr>
            <p:cNvSpPr txBox="1"/>
            <p:nvPr/>
          </p:nvSpPr>
          <p:spPr>
            <a:xfrm>
              <a:off x="2460968" y="2778396"/>
              <a:ext cx="670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F=0</a:t>
              </a:r>
              <a:endPara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6A12ED3-B55F-467B-8C44-87C05DEEA2C3}"/>
                </a:ext>
              </a:extLst>
            </p:cNvPr>
            <p:cNvSpPr txBox="1"/>
            <p:nvPr/>
          </p:nvSpPr>
          <p:spPr>
            <a:xfrm>
              <a:off x="815837" y="902691"/>
              <a:ext cx="1565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Fine </a:t>
              </a:r>
            </a:p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structure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9C16DBB-6CCC-415F-8918-350A66638E2A}"/>
                </a:ext>
              </a:extLst>
            </p:cNvPr>
            <p:cNvSpPr txBox="1"/>
            <p:nvPr/>
          </p:nvSpPr>
          <p:spPr>
            <a:xfrm>
              <a:off x="2013699" y="902691"/>
              <a:ext cx="1565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Hyperfine structure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AE4E2A9-7EFC-4B71-B4B4-D1A3682D34FC}"/>
                </a:ext>
              </a:extLst>
            </p:cNvPr>
            <p:cNvCxnSpPr/>
            <p:nvPr/>
          </p:nvCxnSpPr>
          <p:spPr>
            <a:xfrm>
              <a:off x="2000478" y="2234586"/>
              <a:ext cx="11520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6C60F3DF-0F02-4C09-B523-0C3226E0BA6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111" y="2229945"/>
              <a:ext cx="0" cy="576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FDF3836-2130-4480-B089-5F452DEB96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7112" y="1923945"/>
              <a:ext cx="0" cy="306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A83718-7CE2-4A0E-B1B6-D1760BE7A570}"/>
                  </a:ext>
                </a:extLst>
              </p:cNvPr>
              <p:cNvSpPr txBox="1"/>
              <p:nvPr/>
            </p:nvSpPr>
            <p:spPr>
              <a:xfrm>
                <a:off x="5557765" y="678366"/>
                <a:ext cx="4624126" cy="2377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of an hyperfine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:</a:t>
                </a:r>
              </a:p>
              <a:p>
                <a:endParaRPr lang="fr-FR" sz="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𝐵𝐷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fr-FR" b="0" dirty="0"/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𝐼𝐽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A83718-7CE2-4A0E-B1B6-D1760BE7A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765" y="678366"/>
                <a:ext cx="4624126" cy="2377126"/>
              </a:xfrm>
              <a:prstGeom prst="rect">
                <a:avLst/>
              </a:prstGeom>
              <a:blipFill>
                <a:blip r:embed="rId3"/>
                <a:stretch>
                  <a:fillRect l="-1187" t="-12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82D1868-BE39-4B71-AF68-DB97E3BB389D}"/>
                  </a:ext>
                </a:extLst>
              </p:cNvPr>
              <p:cNvSpPr txBox="1"/>
              <p:nvPr/>
            </p:nvSpPr>
            <p:spPr>
              <a:xfrm>
                <a:off x="249784" y="3103460"/>
                <a:ext cx="5571895" cy="260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F=I+J : total spin    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: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spin	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 :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electronic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spin	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𝑠𝑝𝑙𝑖𝑡𝑡𝑖𝑛𝑔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hyperfine coefficients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the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properties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ts val="1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(0)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den>
                    </m:f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lvl="5">
                  <a:lnSpc>
                    <a:spcPts val="1000"/>
                  </a:lnSpc>
                </a:pPr>
                <a14:m>
                  <m:oMath xmlns:m="http://schemas.openxmlformats.org/officeDocument/2006/math"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(0)</m:t>
                    </m:r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82D1868-BE39-4B71-AF68-DB97E3BB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4" y="3103460"/>
                <a:ext cx="5571895" cy="2609689"/>
              </a:xfrm>
              <a:prstGeom prst="rect">
                <a:avLst/>
              </a:prstGeom>
              <a:blipFill>
                <a:blip r:embed="rId4"/>
                <a:stretch>
                  <a:fillRect l="-985" t="-1168" b="-11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7DAFC744-CD04-47DB-9648-E391ADFFDB2D}"/>
              </a:ext>
            </a:extLst>
          </p:cNvPr>
          <p:cNvSpPr txBox="1"/>
          <p:nvPr/>
        </p:nvSpPr>
        <p:spPr>
          <a:xfrm>
            <a:off x="5386387" y="5320145"/>
            <a:ext cx="245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31510D7-2193-4B27-BCDD-0C150549FF70}"/>
              </a:ext>
            </a:extLst>
          </p:cNvPr>
          <p:cNvGrpSpPr/>
          <p:nvPr/>
        </p:nvGrpSpPr>
        <p:grpSpPr>
          <a:xfrm>
            <a:off x="5723057" y="3055492"/>
            <a:ext cx="4293542" cy="2449319"/>
            <a:chOff x="5723057" y="3055492"/>
            <a:chExt cx="4293542" cy="2449319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28E6D51-8D23-4DDE-8332-719FC05EB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57" y="3055492"/>
              <a:ext cx="4293542" cy="1856525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2CDF02A-FF28-40D9-90A4-2BDB80F4A7A9}"/>
                </a:ext>
              </a:extLst>
            </p:cNvPr>
            <p:cNvSpPr txBox="1"/>
            <p:nvPr/>
          </p:nvSpPr>
          <p:spPr>
            <a:xfrm>
              <a:off x="6260144" y="4920036"/>
              <a:ext cx="3373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Possible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shapes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nuclei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</a:p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Iain Moore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57B951-60EE-463A-B0FA-1599C8A8B14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FBFE269-8476-447B-B183-8889699870B3}"/>
              </a:ext>
            </a:extLst>
          </p:cNvPr>
          <p:cNvSpPr txBox="1"/>
          <p:nvPr/>
        </p:nvSpPr>
        <p:spPr>
          <a:xfrm>
            <a:off x="300829" y="5723309"/>
            <a:ext cx="569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X.F. Yang et al., PPNP 129 (2023)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58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4E6097-FC93-42BB-BBDB-0A93930F2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58"/>
            <a:ext cx="5012849" cy="455988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B8FF741A-894C-4C0F-BE59-403D7B2A8869}"/>
              </a:ext>
            </a:extLst>
          </p:cNvPr>
          <p:cNvGrpSpPr/>
          <p:nvPr/>
        </p:nvGrpSpPr>
        <p:grpSpPr>
          <a:xfrm>
            <a:off x="5008975" y="1189504"/>
            <a:ext cx="5664048" cy="4351228"/>
            <a:chOff x="5008975" y="1189504"/>
            <a:chExt cx="5664048" cy="435122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50E09F5-A299-4258-A67B-71C517619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975" y="1189504"/>
              <a:ext cx="5664048" cy="3770788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5E1A132-49D7-4B60-9F11-1D5FBD352045}"/>
                </a:ext>
              </a:extLst>
            </p:cNvPr>
            <p:cNvSpPr txBox="1"/>
            <p:nvPr/>
          </p:nvSpPr>
          <p:spPr>
            <a:xfrm>
              <a:off x="6452774" y="4955957"/>
              <a:ext cx="2776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aerial view of GANIL, 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from GANIL 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98AA009-8C1E-43C1-A6C9-581DDCDE77A7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6825304" y="2374922"/>
              <a:ext cx="435032" cy="8655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99B5FE4-B305-4475-8B0E-86DAEB748345}"/>
                </a:ext>
              </a:extLst>
            </p:cNvPr>
            <p:cNvSpPr txBox="1"/>
            <p:nvPr/>
          </p:nvSpPr>
          <p:spPr>
            <a:xfrm>
              <a:off x="6176911" y="1728591"/>
              <a:ext cx="1296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GISELE &amp; </a:t>
              </a:r>
            </a:p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FRIENDS3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4CBFEB59-73FD-466B-B069-651FE951699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8040624" y="2215619"/>
              <a:ext cx="1070957" cy="6567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904127B-9F47-4AE5-ADF5-9FD52319360A}"/>
                </a:ext>
              </a:extLst>
            </p:cNvPr>
            <p:cNvSpPr txBox="1"/>
            <p:nvPr/>
          </p:nvSpPr>
          <p:spPr>
            <a:xfrm>
              <a:off x="8201337" y="1846287"/>
              <a:ext cx="1820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-LEB@S</a:t>
              </a:r>
              <a:r>
                <a: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9CE3CEE3-C654-4230-9EDE-F31766DD21D5}"/>
              </a:ext>
            </a:extLst>
          </p:cNvPr>
          <p:cNvSpPr txBox="1"/>
          <p:nvPr/>
        </p:nvSpPr>
        <p:spPr>
          <a:xfrm>
            <a:off x="1118198" y="5293951"/>
            <a:ext cx="2776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France,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8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My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work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7A0C7B-4181-411B-ABAA-63F7BC722ACF}"/>
              </a:ext>
            </a:extLst>
          </p:cNvPr>
          <p:cNvSpPr txBox="1"/>
          <p:nvPr/>
        </p:nvSpPr>
        <p:spPr>
          <a:xfrm>
            <a:off x="7934207" y="673082"/>
            <a:ext cx="274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Ti:sa laser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E730C17-15A9-461B-8683-635B15BBE44E}"/>
              </a:ext>
            </a:extLst>
          </p:cNvPr>
          <p:cNvGrpSpPr/>
          <p:nvPr/>
        </p:nvGrpSpPr>
        <p:grpSpPr>
          <a:xfrm>
            <a:off x="4208894" y="2805222"/>
            <a:ext cx="6005314" cy="2186970"/>
            <a:chOff x="2739854" y="4980692"/>
            <a:chExt cx="12520954" cy="455979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E398B89-8DD3-4639-9133-776D70DC5795}"/>
                </a:ext>
              </a:extLst>
            </p:cNvPr>
            <p:cNvGrpSpPr/>
            <p:nvPr/>
          </p:nvGrpSpPr>
          <p:grpSpPr>
            <a:xfrm>
              <a:off x="2739854" y="5393552"/>
              <a:ext cx="12520954" cy="4146931"/>
              <a:chOff x="1140974" y="1697353"/>
              <a:chExt cx="8480547" cy="2808751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F63043A-F056-4604-B360-6D9A7BFCC67B}"/>
                  </a:ext>
                </a:extLst>
              </p:cNvPr>
              <p:cNvGrpSpPr/>
              <p:nvPr/>
            </p:nvGrpSpPr>
            <p:grpSpPr>
              <a:xfrm>
                <a:off x="1140974" y="1751329"/>
                <a:ext cx="8480547" cy="2754775"/>
                <a:chOff x="1140974" y="1751329"/>
                <a:chExt cx="8480547" cy="2754775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4EBD15B6-EC55-4F9D-A125-6B176C28E802}"/>
                    </a:ext>
                  </a:extLst>
                </p:cNvPr>
                <p:cNvGrpSpPr/>
                <p:nvPr/>
              </p:nvGrpSpPr>
              <p:grpSpPr>
                <a:xfrm>
                  <a:off x="1140974" y="1751329"/>
                  <a:ext cx="8480547" cy="2754775"/>
                  <a:chOff x="1140974" y="1751329"/>
                  <a:chExt cx="8480547" cy="2754775"/>
                </a:xfrm>
              </p:grpSpPr>
              <p:grpSp>
                <p:nvGrpSpPr>
                  <p:cNvPr id="21" name="Groupe 20">
                    <a:extLst>
                      <a:ext uri="{FF2B5EF4-FFF2-40B4-BE49-F238E27FC236}">
                        <a16:creationId xmlns:a16="http://schemas.microsoft.com/office/drawing/2014/main" id="{F07BD8AB-B128-42BC-8FD2-DEEA0B6EC75E}"/>
                      </a:ext>
                    </a:extLst>
                  </p:cNvPr>
                  <p:cNvGrpSpPr/>
                  <p:nvPr/>
                </p:nvGrpSpPr>
                <p:grpSpPr>
                  <a:xfrm>
                    <a:off x="1140974" y="1751329"/>
                    <a:ext cx="8480547" cy="2754775"/>
                    <a:chOff x="1140974" y="1751329"/>
                    <a:chExt cx="8480547" cy="2754775"/>
                  </a:xfrm>
                </p:grpSpPr>
                <p:grpSp>
                  <p:nvGrpSpPr>
                    <p:cNvPr id="23" name="Groupe 22">
                      <a:extLst>
                        <a:ext uri="{FF2B5EF4-FFF2-40B4-BE49-F238E27FC236}">
                          <a16:creationId xmlns:a16="http://schemas.microsoft.com/office/drawing/2014/main" id="{3E7B8A4D-7D44-42C1-AFA2-7B650BD007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945" y="1751329"/>
                      <a:ext cx="8466576" cy="2754775"/>
                      <a:chOff x="1500385" y="2868929"/>
                      <a:chExt cx="8466576" cy="2754775"/>
                    </a:xfrm>
                  </p:grpSpPr>
                  <p:pic>
                    <p:nvPicPr>
                      <p:cNvPr id="26" name="Image 25">
                        <a:extLst>
                          <a:ext uri="{FF2B5EF4-FFF2-40B4-BE49-F238E27FC236}">
                            <a16:creationId xmlns:a16="http://schemas.microsoft.com/office/drawing/2014/main" id="{46B38C1A-FE99-438F-896A-043554B0F8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41" t="59409" r="27186" b="422"/>
                      <a:stretch/>
                    </p:blipFill>
                    <p:spPr>
                      <a:xfrm>
                        <a:off x="1500385" y="2868929"/>
                        <a:ext cx="8466576" cy="27547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Image 26">
                        <a:extLst>
                          <a:ext uri="{FF2B5EF4-FFF2-40B4-BE49-F238E27FC236}">
                            <a16:creationId xmlns:a16="http://schemas.microsoft.com/office/drawing/2014/main" id="{D04BFEB0-2860-4C82-8653-B127BF061F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" t="22444" r="91984" b="30073"/>
                      <a:stretch/>
                    </p:blipFill>
                    <p:spPr>
                      <a:xfrm rot="5400000">
                        <a:off x="3989539" y="2072217"/>
                        <a:ext cx="774700" cy="2713567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24" name="Connecteur droit 23">
                      <a:extLst>
                        <a:ext uri="{FF2B5EF4-FFF2-40B4-BE49-F238E27FC236}">
                          <a16:creationId xmlns:a16="http://schemas.microsoft.com/office/drawing/2014/main" id="{9C4F75EB-A160-4145-9E90-7FC5343B9C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2100625" y="1697355"/>
                      <a:ext cx="0" cy="1174751"/>
                    </a:xfrm>
                    <a:prstGeom prst="line">
                      <a:avLst/>
                    </a:prstGeom>
                    <a:ln w="44450">
                      <a:solidFill>
                        <a:srgbClr val="55E10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5" name="Image 24">
                      <a:extLst>
                        <a:ext uri="{FF2B5EF4-FFF2-40B4-BE49-F238E27FC236}">
                          <a16:creationId xmlns:a16="http://schemas.microsoft.com/office/drawing/2014/main" id="{A25E0E47-5E5E-4830-9317-89107B6759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37" t="84219" r="94852" b="8861"/>
                    <a:stretch/>
                  </p:blipFill>
                  <p:spPr>
                    <a:xfrm rot="5400000">
                      <a:off x="1164124" y="1999422"/>
                      <a:ext cx="428264" cy="474563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22" name="Connecteur droit avec flèche 21">
                    <a:extLst>
                      <a:ext uri="{FF2B5EF4-FFF2-40B4-BE49-F238E27FC236}">
                        <a16:creationId xmlns:a16="http://schemas.microsoft.com/office/drawing/2014/main" id="{47CCA000-C1D3-4DF6-8D3D-D6288FDF357C}"/>
                      </a:ext>
                    </a:extLst>
                  </p:cNvPr>
                  <p:cNvCxnSpPr/>
                  <p:nvPr/>
                </p:nvCxnSpPr>
                <p:spPr>
                  <a:xfrm>
                    <a:off x="6597444" y="1959472"/>
                    <a:ext cx="309880" cy="0"/>
                  </a:xfrm>
                  <a:prstGeom prst="straightConnector1">
                    <a:avLst/>
                  </a:prstGeom>
                  <a:ln w="38100">
                    <a:solidFill>
                      <a:srgbClr val="3566E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4CCBCFF4-DDD3-425E-98E0-DD5F061B6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432222" y="2283480"/>
                  <a:ext cx="0" cy="756000"/>
                </a:xfrm>
                <a:prstGeom prst="line">
                  <a:avLst/>
                </a:prstGeom>
                <a:ln w="44450">
                  <a:solidFill>
                    <a:srgbClr val="55E10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2C26B51-4F47-4D2B-8DF9-74EFF9BAF109}"/>
                  </a:ext>
                </a:extLst>
              </p:cNvPr>
              <p:cNvSpPr txBox="1"/>
              <p:nvPr/>
            </p:nvSpPr>
            <p:spPr>
              <a:xfrm>
                <a:off x="6715431" y="1697353"/>
                <a:ext cx="1307369" cy="515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77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ABU</a:t>
                </a:r>
              </a:p>
            </p:txBody>
          </p:sp>
        </p:grp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DFD9526-0B88-4AD3-A987-FCFFF537BE4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1149694" y="7560593"/>
              <a:ext cx="2484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CFC596C-4881-400B-A008-DE54C46B02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79694" y="8807699"/>
              <a:ext cx="612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2C09B24-CCCD-46A2-ABB6-B461250CE9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96774" y="6323868"/>
              <a:ext cx="1116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D048895-6731-4C99-896A-FE73E587B21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2821999" y="5656226"/>
              <a:ext cx="135106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EA454BCF-A024-4D6D-BF25-8A8EE197A316}"/>
              </a:ext>
            </a:extLst>
          </p:cNvPr>
          <p:cNvSpPr txBox="1"/>
          <p:nvPr/>
        </p:nvSpPr>
        <p:spPr>
          <a:xfrm>
            <a:off x="8371087" y="4905505"/>
            <a:ext cx="274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05103AA-5324-4172-B8ED-81D9285E7601}"/>
                  </a:ext>
                </a:extLst>
              </p:cNvPr>
              <p:cNvSpPr txBox="1"/>
              <p:nvPr/>
            </p:nvSpPr>
            <p:spPr>
              <a:xfrm>
                <a:off x="52" y="1447569"/>
                <a:ext cx="67652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Injection-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Locked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fr-FR" sz="8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achieve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fr-FR" sz="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diode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limited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Δλ</m:t>
                    </m:r>
                    <m: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tuning range.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05103AA-5324-4172-B8ED-81D9285E7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" y="1447569"/>
                <a:ext cx="6765227" cy="1261884"/>
              </a:xfrm>
              <a:prstGeom prst="rect">
                <a:avLst/>
              </a:prstGeom>
              <a:blipFill>
                <a:blip r:embed="rId6"/>
                <a:stretch>
                  <a:fillRect l="-901" t="-2415" b="-7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08C7FFC-9820-4FE8-98A6-C3E07AD5AE08}"/>
                  </a:ext>
                </a:extLst>
              </p:cNvPr>
              <p:cNvSpPr txBox="1"/>
              <p:nvPr/>
            </p:nvSpPr>
            <p:spPr>
              <a:xfrm>
                <a:off x="52" y="3157863"/>
                <a:ext cx="398988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 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sz="8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Replace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a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high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tunable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Δλ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range.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08C7FFC-9820-4FE8-98A6-C3E07AD5A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" y="3157863"/>
                <a:ext cx="3989884" cy="1446550"/>
              </a:xfrm>
              <a:prstGeom prst="rect">
                <a:avLst/>
              </a:prstGeom>
              <a:blipFill>
                <a:blip r:embed="rId7"/>
                <a:stretch>
                  <a:fillRect l="-1527" t="-2110" r="-1527" b="-67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7F0B6C-CBED-4ECE-87C7-C2AA7345F004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BFADA9-39E7-443B-82AF-7D3429D00B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 r="45908"/>
          <a:stretch/>
        </p:blipFill>
        <p:spPr>
          <a:xfrm>
            <a:off x="8031245" y="1007546"/>
            <a:ext cx="2464708" cy="18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3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E37275-8F4C-4337-A118-66780DBF79F1}"/>
              </a:ext>
            </a:extLst>
          </p:cNvPr>
          <p:cNvGrpSpPr/>
          <p:nvPr/>
        </p:nvGrpSpPr>
        <p:grpSpPr>
          <a:xfrm>
            <a:off x="1170986" y="910136"/>
            <a:ext cx="8430802" cy="4464297"/>
            <a:chOff x="1170986" y="910136"/>
            <a:chExt cx="8430802" cy="44642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40AB9F2-C02D-484F-8313-9076A310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86" y="910136"/>
              <a:ext cx="8430802" cy="423921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9A9F57C-D63C-4883-A8E8-FBB50401657A}"/>
                </a:ext>
              </a:extLst>
            </p:cNvPr>
            <p:cNvSpPr txBox="1"/>
            <p:nvPr/>
          </p:nvSpPr>
          <p:spPr>
            <a:xfrm>
              <a:off x="3590916" y="5005101"/>
              <a:ext cx="359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SPIRAL2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facility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EEB0F5-64FE-4CFD-BF94-1FC223491D3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B385004-EE6E-4FF9-9A05-086655DBBDBC}"/>
              </a:ext>
            </a:extLst>
          </p:cNvPr>
          <p:cNvSpPr/>
          <p:nvPr/>
        </p:nvSpPr>
        <p:spPr>
          <a:xfrm rot="2394068">
            <a:off x="6167120" y="2293228"/>
            <a:ext cx="628520" cy="3077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EDEB43D-90AF-4DEF-AE46-BA9A4AF6F08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580079" y="1899920"/>
            <a:ext cx="241086" cy="429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2545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47CA00-1E2F-47E0-8B1E-3B99B424BD14}"/>
              </a:ext>
            </a:extLst>
          </p:cNvPr>
          <p:cNvGrpSpPr/>
          <p:nvPr/>
        </p:nvGrpSpPr>
        <p:grpSpPr>
          <a:xfrm>
            <a:off x="1597350" y="1209459"/>
            <a:ext cx="7578075" cy="4448550"/>
            <a:chOff x="1597350" y="1209459"/>
            <a:chExt cx="7578075" cy="444855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6B8975-8F6D-4A66-91B0-A1E83F594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7350" y="1209459"/>
              <a:ext cx="7578075" cy="382552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4300CEC-C614-4A88-8CFE-BA0B014C9D0B}"/>
                </a:ext>
              </a:extLst>
            </p:cNvPr>
            <p:cNvSpPr txBox="1"/>
            <p:nvPr/>
          </p:nvSpPr>
          <p:spPr>
            <a:xfrm>
              <a:off x="3886070" y="5104011"/>
              <a:ext cx="30006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Separator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Spectrometer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fr-FR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Drouart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J. Phys, 1643 (2020)</a:t>
              </a: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A13A7C-BB3B-4416-8E3A-D0D7E6EA59D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1">
            <a:extLst>
              <a:ext uri="{FF2B5EF4-FFF2-40B4-BE49-F238E27FC236}">
                <a16:creationId xmlns:a16="http://schemas.microsoft.com/office/drawing/2014/main" id="{A6B229B9-179A-493F-9FA1-BA265CB6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09692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339860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751988"/>
            <a:ext cx="455884" cy="587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339860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751988"/>
            <a:ext cx="379128" cy="587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339860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2" y="4808220"/>
            <a:ext cx="4225" cy="5316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E60D65C-C06F-43EE-938B-918E15CA7474}"/>
              </a:ext>
            </a:extLst>
          </p:cNvPr>
          <p:cNvSpPr txBox="1"/>
          <p:nvPr/>
        </p:nvSpPr>
        <p:spPr>
          <a:xfrm>
            <a:off x="8599745" y="1744660"/>
            <a:ext cx="1929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PILGRIM 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(MR-TOF-MS)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492CBE4-8C32-46FC-8FE9-77D1C2B3BE61}"/>
              </a:ext>
            </a:extLst>
          </p:cNvPr>
          <p:cNvSpPr txBox="1"/>
          <p:nvPr/>
        </p:nvSpPr>
        <p:spPr>
          <a:xfrm>
            <a:off x="8795529" y="728879"/>
            <a:ext cx="1929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MagneToF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9D58C6F3-5162-4782-A53C-C94017995FF1}"/>
              </a:ext>
            </a:extLst>
          </p:cNvPr>
          <p:cNvCxnSpPr>
            <a:cxnSpLocks/>
          </p:cNvCxnSpPr>
          <p:nvPr/>
        </p:nvCxnSpPr>
        <p:spPr>
          <a:xfrm>
            <a:off x="713482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05712AFD-05CE-41C6-B527-D4848D3312FF}"/>
              </a:ext>
            </a:extLst>
          </p:cNvPr>
          <p:cNvSpPr txBox="1"/>
          <p:nvPr/>
        </p:nvSpPr>
        <p:spPr>
          <a:xfrm>
            <a:off x="6588644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MCP2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582673"/>
            <a:ext cx="65271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-Low Energy Branch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 probe structure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: In-Gas 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89758F9C-A9FD-4FE7-8B08-98C191838C5C}"/>
              </a:ext>
            </a:extLst>
          </p:cNvPr>
          <p:cNvSpPr txBox="1"/>
          <p:nvPr/>
        </p:nvSpPr>
        <p:spPr>
          <a:xfrm>
            <a:off x="8754306" y="3545240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MCP3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3E428B-E316-4E20-ABEF-BC6523C25CC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1E3038-0FB2-4BBC-80F2-2BBB80B12B0A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0908187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-LEB : Gas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cell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principle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F94DF3-628E-4E4A-B74B-8472C967C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7" y="1034749"/>
            <a:ext cx="6771958" cy="4555258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DE9824E-3AB0-407C-AA0A-6C12ED487122}"/>
              </a:ext>
            </a:extLst>
          </p:cNvPr>
          <p:cNvGrpSpPr/>
          <p:nvPr/>
        </p:nvGrpSpPr>
        <p:grpSpPr>
          <a:xfrm>
            <a:off x="-159541" y="2570684"/>
            <a:ext cx="4405996" cy="3107808"/>
            <a:chOff x="-93038" y="2412739"/>
            <a:chExt cx="4405996" cy="310780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160CA15-A6D3-46F4-A66E-65DF9E6E8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91" y="2412739"/>
              <a:ext cx="2825338" cy="2498925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C57231A-ABA8-404B-B2D6-FB64E57EA58F}"/>
                </a:ext>
              </a:extLst>
            </p:cNvPr>
            <p:cNvSpPr txBox="1"/>
            <p:nvPr/>
          </p:nvSpPr>
          <p:spPr>
            <a:xfrm>
              <a:off x="-93038" y="4966549"/>
              <a:ext cx="44059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Characterization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</a:t>
              </a:r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gas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jet,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Ferrer et al., Phys.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Rev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(2021)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DBD4DD-8C46-403B-BC66-F49CD9F21CE1}"/>
                  </a:ext>
                </a:extLst>
              </p:cNvPr>
              <p:cNvSpPr txBox="1"/>
              <p:nvPr/>
            </p:nvSpPr>
            <p:spPr>
              <a:xfrm>
                <a:off x="-51349" y="1329453"/>
                <a:ext cx="2951018" cy="1037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a </a:t>
                </a:r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supersonic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jet :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↘  ⇒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𝐷𝑜𝑝𝑝𝑙𝑒𝑟</m:t>
                        </m:r>
                      </m:sub>
                    </m:sSub>
                  </m:oMath>
                </a14:m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↘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fr-FR" sz="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 ↘  ⇒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𝑃𝑟𝑒𝑠𝑠𝑢𝑟𝑒</m:t>
                        </m:r>
                      </m:sub>
                    </m:sSub>
                  </m:oMath>
                </a14:m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↘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DBD4DD-8C46-403B-BC66-F49CD9F21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349" y="1329453"/>
                <a:ext cx="2951018" cy="1037079"/>
              </a:xfrm>
              <a:prstGeom prst="rect">
                <a:avLst/>
              </a:prstGeom>
              <a:blipFill>
                <a:blip r:embed="rId5"/>
                <a:stretch>
                  <a:fillRect l="-1860" t="-2941" b="-8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llipse 30">
            <a:extLst>
              <a:ext uri="{FF2B5EF4-FFF2-40B4-BE49-F238E27FC236}">
                <a16:creationId xmlns:a16="http://schemas.microsoft.com/office/drawing/2014/main" id="{62CD1DC9-35A9-45C9-A8CD-C950A112ACBD}"/>
              </a:ext>
            </a:extLst>
          </p:cNvPr>
          <p:cNvSpPr/>
          <p:nvPr/>
        </p:nvSpPr>
        <p:spPr>
          <a:xfrm>
            <a:off x="4109061" y="3047466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75A4E012-36CD-4B86-AA06-5B7FE94F0EC9}"/>
              </a:ext>
            </a:extLst>
          </p:cNvPr>
          <p:cNvSpPr/>
          <p:nvPr/>
        </p:nvSpPr>
        <p:spPr>
          <a:xfrm>
            <a:off x="4109061" y="333424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C581544-F691-4F75-A6BE-946457C11CE4}"/>
              </a:ext>
            </a:extLst>
          </p:cNvPr>
          <p:cNvSpPr/>
          <p:nvPr/>
        </p:nvSpPr>
        <p:spPr>
          <a:xfrm>
            <a:off x="4109061" y="319024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BEBAAEC-7173-44FE-B3C0-93679FDB6BE7}"/>
              </a:ext>
            </a:extLst>
          </p:cNvPr>
          <p:cNvSpPr/>
          <p:nvPr/>
        </p:nvSpPr>
        <p:spPr>
          <a:xfrm>
            <a:off x="3971509" y="3120146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ACD174A-24D9-4A47-9B7E-96CDB25DD108}"/>
              </a:ext>
            </a:extLst>
          </p:cNvPr>
          <p:cNvSpPr/>
          <p:nvPr/>
        </p:nvSpPr>
        <p:spPr>
          <a:xfrm>
            <a:off x="3970337" y="326403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32D09E-1B43-4227-90E8-6A75E26C768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B7663B-B5FD-4C53-A6A9-D739FAC36A85}"/>
              </a:ext>
            </a:extLst>
          </p:cNvPr>
          <p:cNvSpPr txBox="1"/>
          <p:nvPr/>
        </p:nvSpPr>
        <p:spPr>
          <a:xfrm>
            <a:off x="4530135" y="5654407"/>
            <a:ext cx="4405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1500"/>
              </a:lnSpc>
            </a:pP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W.Dong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PhD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180919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559E-6 -2.20068E-6 L -4.71559E-6 0.00026 C 0.00251 0.00026 0.00516 0.00105 0.00781 0.00105 C 0.01548 0.00105 0.02329 -0.00052 0.03095 -2.20068E-6 C 0.03979 0.00079 0.04849 0.00341 0.05733 0.00524 C 0.06219 0.00708 0.06705 0.01127 0.07206 0.01127 C 0.08724 0.01127 0.09653 0.00786 0.1092 0.00105 C 0.10994 0.00053 0.11082 -0.00026 0.11171 -0.00078 C 0.11686 0.00026 0.12217 0.00262 0.12747 0.00262 C 0.13455 0.00288 0.14162 0.00105 0.14869 -2.20068E-6 C 0.1537 -0.00052 0.15488 -0.00105 0.16019 -0.00236 C 0.16313 -0.00052 0.16608 0.00157 0.16903 0.00341 C 0.17065 0.00446 0.17227 0.00577 0.17389 0.00603 C 0.18288 0.00734 0.19172 0.00708 0.20071 0.00786 C 0.20528 0.00734 0.21 0.00786 0.21456 0.00681 C 0.24978 -0.00026 0.19894 0.00419 0.23976 0.00184 L 0.24138 -0.00157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9" y="4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4 -0.00131 L -0.00044 -0.00131 C 0.00118 -0.00157 0.0028 -0.00236 0.00457 -0.00236 C 0.0084 -0.00236 0.01268 -0.00209 0.01651 -0.00026 C 0.01842 0.00052 0.01975 0.0021 0.02152 0.00367 C 0.02609 0.00262 0.0308 0.00341 0.03508 0.00079 C 0.03935 -0.00209 0.04215 -0.01048 0.04642 -0.01231 C 0.05188 -0.01467 0.04952 -0.01388 0.05379 -0.01546 C 0.06588 -0.01231 0.04583 -0.01912 0.06691 0.00865 C 0.07251 0.01624 0.06956 0.01336 0.07531 0.01782 C 0.08076 0.01598 0.08651 0.01624 0.09166 0.01284 C 0.09446 0.011 0.09594 0.00524 0.09859 0.00262 C 0.10272 -0.00157 0.1092 -0.00236 0.11377 -0.0034 C 0.11834 -0.00157 0.12305 -0.00131 0.12733 0.00183 C 0.1512 0.01834 0.13027 0.01336 0.14722 0.01572 C 0.1512 0.01467 0.15532 0.0152 0.15901 0.01284 C 0.18259 -0.00288 0.1596 0.00393 0.17212 0.00079 C 0.17448 0.00105 0.17743 -0.00079 0.17949 0.00183 C 0.18377 0.00707 0.18465 0.02017 0.18966 0.02279 C 0.19526 0.02568 0.19217 0.02463 0.19865 0.02594 C 0.20042 0.02437 0.20219 0.02332 0.20381 0.02175 C 0.20823 0.01729 0.21206 0.01048 0.21677 0.00786 C 0.22296 0.00419 0.22016 0.00524 0.22532 0.00367 C 0.22694 0.00472 0.22871 0.0055 0.23033 0.00681 C 0.23136 0.0076 0.2321 0.00996 0.23328 0.00969 C 0.23711 0.00917 0.24079 0.00629 0.24448 0.00472 C 0.24418 -0.00262 0.24404 -0.00995 0.24345 -0.01729 C 0.24271 -0.02541 0.23858 -0.02829 0.24448 -0.03642 C 0.24654 -0.03903 0.24949 -0.03825 0.25185 -0.03956 C 0.25362 -0.04034 0.257 -0.04244 0.257 -0.04244 C 0.2573 -0.04401 0.25774 -0.04585 0.25818 -0.04742 C 0.25833 -0.04847 0.25863 -0.05161 0.25863 -0.05056 C 0.25863 -0.0482 0.25833 -0.04585 0.25818 -0.04349 C 0.2598 -0.03799 0.26231 -0.03196 0.26201 -0.02541 C 0.26201 -0.02174 0.26098 -0.01808 0.2598 -0.01546 C 0.25936 -0.01441 0.25273 -0.00943 0.25244 -0.00943 C 0.24978 -0.00236 0.25288 -0.01126 0.25082 -0.00131 C 0.25052 -0.00026 0.25008 0.00079 0.24964 0.00183 C 0.25023 0.00393 0.25037 0.00681 0.25126 0.00865 C 0.25185 0.00996 0.25288 0.00996 0.25362 0.01074 C 0.2542 0.01153 0.25479 0.01284 0.25524 0.01389 C 0.25509 0.01441 0.25376 0.02279 0.25303 0.02384 C 0.25199 0.02541 0.24816 0.02489 0.24743 0.02489 " pathEditMode="relative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559E-6 3.45821E-7 L -4.71559E-6 0.00026 C 0.00045 0.00052 0.00619 0.00341 0.00752 0.00419 C 0.00929 0.0055 0.01091 0.00707 0.01268 0.00838 C 0.02108 0.00812 0.02653 0.0131 0.03198 0.00341 C 0.03242 0.00262 0.03257 0.00131 0.03287 3.45821E-7 C 0.03183 -0.00236 0.02889 -0.01153 0.02579 -0.00314 C 0.02476 -0.00026 0.02594 0.00445 0.02682 0.0076 C 0.02889 0.01493 0.03169 0.01362 0.03522 0.01441 C 0.04569 0.00917 0.04407 0.01205 0.05173 0.00262 C 0.0532 0.00079 0.056 -0.00314 0.056 -0.00288 C 0.05585 -0.00419 0.05379 -0.01808 0.05129 -0.00314 C 0.0507 0.00052 0.05188 0.00524 0.0532 0.00838 C 0.05482 0.01257 0.06396 0.01336 0.06499 0.01362 C 0.07428 0.01205 0.08371 0.01231 0.09284 0.00943 C 0.09343 0.00917 0.09564 0.00314 0.09417 0.00105 C 0.09373 0.00026 0.09299 0.00026 0.0924 3.45821E-7 C 0.09034 0.00105 0.08739 -0.00052 0.08621 0.00262 C 0.0843 0.0076 0.09019 0.01153 0.09137 0.01257 C 0.09682 0.01179 0.10257 0.01257 0.10787 0.01022 C 0.11053 0.00891 0.11451 0.00183 0.11451 0.0021 C 0.11377 0.00131 0.11288 -0.00079 0.11215 3.45821E-7 C 0.11053 0.0021 0.11171 0.00681 0.11303 0.0076 C 0.11436 0.00838 0.11598 0.00812 0.11731 0.00838 L 0.12246 0.00943 C 0.12895 0.0076 0.13558 0.0076 0.14177 0.00419 C 0.14295 0.00367 0.14265 0.00026 0.14236 -0.00157 C 0.14206 -0.00288 0.14103 -0.00262 0.14044 -0.00314 C 0.13853 -0.00262 0.13602 -0.00419 0.13469 -0.00157 C 0.13072 0.00629 0.13956 0.0076 0.14 0.0076 C 0.14324 0.00734 0.14663 0.0076 0.14987 0.00681 C 0.1624 0.00341 0.16196 0.00288 0.17109 -0.00419 C 0.16991 -0.00445 0.16873 -0.00576 0.1677 -0.00498 C 0.16269 -0.00079 0.16535 0.00524 0.16829 0.01022 C 0.17065 0.01441 0.1764 0.01624 0.17905 0.01781 C 0.18642 0.01703 0.19393 0.01703 0.2013 0.01598 C 0.2041 0.01572 0.20572 0.01388 0.20837 0.01257 C 0.20955 0.01205 0.21088 0.01153 0.21206 0.011 C 0.21486 0.00786 0.21781 0.00524 0.22061 0.00183 C 0.22164 0.00052 0.22223 -0.0021 0.22341 -0.00314 C 0.2265 -0.00655 0.23239 -0.00786 0.23564 -0.00917 C 0.23844 -0.00891 0.24138 -0.00996 0.24418 -0.00838 C 0.24522 -0.0076 0.24522 -0.00498 0.24551 -0.00314 C 0.2461 -0.00052 0.24654 0.00236 0.24698 0.00524 C 0.24802 0.01153 0.2489 0.01808 0.24978 0.02436 C 0.25008 0.0262 0.25052 0.03091 0.2517 0.03275 C 0.25229 0.03353 0.25288 0.0338 0.25362 0.03458 C 0.25568 0.03222 0.25789 0.03039 0.25966 0.02777 C 0.26143 0.02515 0.26349 0.01939 0.26437 0.01519 C 0.26467 0.01415 0.26467 0.01284 0.26496 0.01179 C 0.26408 0.00812 0.26378 0.00419 0.2626 0.00105 C 0.26201 -0.00052 0.26069 -0.00079 0.25966 -0.00079 C 0.2573 -0.00079 0.25494 0.00026 0.25258 0.00105 C 0.2517 0.0021 0.25067 0.00288 0.24978 0.00419 C 0.24492 0.01179 0.24654 0.01127 0.24183 0.01781 C 0.24065 0.01939 0.23932 0.02043 0.23799 0.02201 C 0.23608 0.02122 0.23402 0.02201 0.23239 0.02017 C 0.23151 0.01939 0.23151 0.01703 0.23136 0.01519 C 0.23136 0.01441 0.23195 0.01257 0.23195 0.01284 " pathEditMode="relative" rAng="0" ptsTypes="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8" y="12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499E-6 -1.56406E-6 L -1.56499E-6 0.00026 C 0.01267 -0.00105 0.02535 -0.00131 0.03817 -0.00262 C 0.05305 -0.00419 0.02579 -0.00864 0.05305 -0.00209 C 0.05423 0.0021 0.05453 0.00393 0.05688 0.00681 C 0.05762 0.00786 0.0585 0.00812 0.05939 0.00865 C 0.07015 0.01572 0.06631 0.01441 0.07354 0.01572 C 0.07899 0.01493 0.08429 0.01415 0.08975 0.0131 C 0.09387 0.01231 0.10728 0.00472 0.10787 0.00446 C 0.10861 0.00367 0.10949 0.00315 0.11023 0.00236 C 0.11111 0.00157 0.1117 0.00026 0.11244 -0.00078 C 0.11391 -0.00262 0.11435 -0.00262 0.11598 -0.00314 C 0.11863 -0.00209 0.12158 -0.00209 0.12408 -1.56406E-6 C 0.12482 0.00053 0.12467 0.00236 0.12511 0.00367 C 0.1257 0.0055 0.12688 0.00865 0.12791 0.00996 C 0.1285 0.01074 0.12924 0.01074 0.12968 0.01127 C 0.13056 0.01205 0.1313 0.0131 0.13219 0.01389 C 0.13425 0.0152 0.13646 0.0152 0.13852 0.01572 C 0.14029 0.01651 0.14206 0.01755 0.14383 0.01808 C 0.14795 0.01939 0.15105 0.0186 0.15517 0.01808 C 0.15679 0.01729 0.15856 0.01677 0.16018 0.01572 C 0.1621 0.01441 0.16343 0.01258 0.16505 0.01074 C 0.16578 0.00917 0.16917 -0.00026 0.17109 -0.00262 C 0.17168 -0.0034 0.17256 -0.0034 0.1733 -0.00393 C 0.17492 -0.0034 0.17654 -0.0034 0.17816 -0.00262 C 0.17905 -0.00209 0.17964 -0.00105 0.18037 -1.56406E-6 C 0.18126 0.00105 0.18465 0.00577 0.18568 0.00812 C 0.18627 0.00943 0.18656 0.011 0.187 0.01258 C 0.18774 0.01415 0.18848 0.01572 0.18921 0.01755 C 0.18966 0.01913 0.1901 0.02096 0.19054 0.02253 C 0.19113 0.0241 0.19187 0.02541 0.19231 0.02699 C 0.1929 0.02856 0.19319 0.03013 0.19378 0.03144 C 0.19408 0.03223 0.19437 0.03275 0.19481 0.03327 C 0.19614 0.03511 0.19791 0.03694 0.19938 0.03851 C 0.21043 0.03747 0.21338 0.0393 0.22281 0.03196 C 0.22502 0.03039 0.22797 0.02148 0.22871 0.01939 C 0.22812 0.01284 0.22827 0.00577 0.22694 -0.00078 C 0.22664 -0.00262 0.22502 -0.00314 0.22414 -0.00445 C 0.21707 -0.01546 0.2265 -0.00262 0.21883 -0.01257 C 0.2181 -0.0186 0.21766 -0.0186 0.22163 -0.02724 C 0.22252 -0.02908 0.22399 -0.02882 0.22517 -0.0296 C 0.22871 -0.02855 0.23224 -0.02829 0.23549 -0.02646 C 0.23652 -0.02594 0.23725 -0.02436 0.23799 -0.02279 C 0.24728 -0.00367 0.23917 -0.01965 0.24462 -0.00524 C 0.24565 -0.00262 0.24683 -0.00052 0.24786 0.00184 C 0.24831 0.00393 0.2489 0.00603 0.24934 0.00812 C 0.25066 0.01546 0.24963 0.0131 0.2517 0.01886 C 0.25229 0.02044 0.25273 0.02227 0.25346 0.02332 C 0.25494 0.02489 0.25818 0.02646 0.25818 0.02672 C 0.25847 0.02699 0.25877 0.0283 0.25921 0.0283 C 0.26245 0.02803 0.26555 0.02672 0.26879 0.02515 C 0.26923 0.02489 0.26938 0.02384 0.26982 0.02332 C 0.27041 0.02227 0.27115 0.02148 0.27188 0.0207 C 0.27218 0.02017 0.27247 0.01939 0.27262 0.01886 C 0.27277 0.01834 0.27306 0.01703 0.27306 0.01729 " pathEditMode="relative" rAng="0" ptsTypes="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4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3 -0.00157 L 0.00163 -0.00131 C 0.00266 -0.00157 0.00796 -0.0034 0.01002 -0.00157 C 0.01091 -0.00078 0.01165 0.00079 0.01238 0.00184 C 0.01341 0.00315 0.01445 0.00498 0.01562 0.00603 C 0.02108 0.01074 0.02638 0.01677 0.03213 0.01939 C 0.03714 0.02175 0.0423 0.02044 0.04731 0.02122 C 0.0504 0.02096 0.05394 0.02306 0.05674 0.02018 C 0.06573 0.01153 0.06101 -0.00367 0.05762 -0.01493 C 0.05689 -0.01729 0.05512 -0.01834 0.05394 -0.01991 C 0.05158 -0.01572 0.04657 -0.01336 0.04687 -0.00733 C 0.04701 -0.00131 0.05158 0.00184 0.05482 0.00446 C 0.06028 0.00839 0.06632 0.01048 0.07221 0.01179 C 0.08208 0.01441 0.11863 0.01572 0.12511 0.01598 C 0.12747 -0.00209 0.12541 -0.0241 0.13219 -0.03851 C 0.13602 -0.04663 0.14457 -0.04165 0.15002 -0.03746 C 0.15916 -0.03091 0.17419 -0.00733 0.17419 -0.00707 C 0.17522 -0.0034 0.17743 -2.27666E-6 0.17743 0.00446 C 0.17743 0.02018 0.16903 0.01572 0.16372 0.01598 C 0.16225 0.0152 0.16019 0.01572 0.15901 0.01363 C 0.1568 0.00943 0.15916 -0.00838 0.15945 -0.00917 C 0.16166 -0.01441 0.1652 -0.01781 0.16844 -0.02069 C 0.17625 -0.02803 0.18318 -0.02855 0.19158 -0.03091 C 0.196 -0.03039 0.20056 -0.0317 0.20484 -0.02908 C 0.20823 -0.02698 0.21073 -0.02122 0.21368 -0.01755 C 0.21928 -0.01074 0.22503 -0.00471 0.23077 0.00184 C 0.23343 0.00498 0.23564 0.01022 0.23873 0.01101 L 0.24772 0.01363 C 0.2573 0.00839 0.25789 0.01022 0.26555 -0.00236 C 0.26644 -0.00367 0.26658 -0.00576 0.26702 -0.00733 C 0.26658 -0.01048 0.26644 -0.01388 0.26555 -0.0165 C 0.26437 -0.02096 0.26098 -0.02069 0.25907 -0.02174 C 0.25818 -0.022 0.25745 -0.02279 0.25671 -0.02331 C 0.25583 -0.02069 0.25479 -0.0186 0.25435 -0.01572 C 0.25361 -0.01179 0.25332 -0.00733 0.25332 -0.00314 C 0.25347 0.00393 0.25583 0.01153 0.25804 0.01703 C 0.2598 0.02096 0.26187 0.02463 0.26378 0.02856 C 0.26894 0.04061 0.26791 0.03799 0.27086 0.05057 C 0.27115 0.0545 0.27145 0.05816 0.27174 0.06209 C 0.27189 0.06497 0.27248 0.06786 0.27218 0.07048 C 0.27203 0.07231 0.27159 0.07441 0.27086 0.07572 C 0.26982 0.07703 0.26437 0.07781 0.26319 0.07807 C 0.26142 0.07912 0.26231 0.07886 0.26039 0.07886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8" y="1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4094 0.00157 L 0.24094 0.00184 C 0.24035 -0.00209 0.23682 -0.01807 0.23667 -0.022 C 0.23637 -0.03091 0.23623 -0.04008 0.23726 -0.04873 C 0.2377 -0.0537 0.23991 -0.05737 0.24138 -0.0613 C 0.2489 -0.08017 0.2489 -0.08174 0.25848 -0.09326 C 0.2626 -0.09824 0.26717 -0.10191 0.27115 -0.10741 C 0.27248 -0.10951 0.2741 -0.11108 0.27542 -0.11344 C 0.27601 -0.11449 0.27881 -0.12313 0.27911 -0.12418 C 0.2797 -0.1268 0.2797 -0.12942 0.28058 -0.13178 C 0.28294 -0.13859 0.28323 -0.13675 0.28618 -0.13937 C 0.28707 -0.14016 0.28766 -0.14173 0.28854 -0.14173 C 0.29488 -0.14278 0.30107 -0.14252 0.3074 -0.14278 C 0.3133 -0.14802 0.30504 -0.14042 0.31123 -0.14697 C 0.31212 -0.14776 0.313 -0.14854 0.31403 -0.14933 C 0.31742 -0.1585 0.313 -0.14566 0.31536 -0.17291 C 0.31551 -0.17396 0.31772 -0.17841 0.31831 -0.18051 C 0.3189 -0.18286 0.31949 -0.18417 0.31963 -0.18706 C 0.31978 -0.18915 0.31963 -0.19099 0.31963 -0.19282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" y="-97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3534 0.00655 L 0.23534 0.00681 C 0.23519 0.00314 0.23475 -0.00026 0.2349 -0.00367 C 0.23519 -0.01493 0.23667 -0.02306 0.23814 -0.0338 C 0.23829 -0.04061 0.23741 -0.04768 0.23858 -0.05397 C 0.23991 -0.06078 0.24315 -0.06628 0.24522 -0.07231 C 0.24654 -0.0765 0.24772 -0.08095 0.24905 -0.08515 C 0.25362 -0.12602 0.24684 -0.06628 0.25229 -0.11187 C 0.25258 -0.11501 0.25273 -0.11816 0.25317 -0.12104 C 0.25376 -0.12444 0.25465 -0.12785 0.25509 -0.13126 C 0.25789 -0.15038 0.25362 -0.12995 0.25848 -0.15038 C 0.25877 -0.15693 0.25848 -0.15824 0.26025 -0.16374 C 0.26216 -0.16951 0.26231 -0.16767 0.26555 -0.17134 C 0.26703 -0.17317 0.2682 -0.17553 0.26968 -0.17736 C 0.27056 -0.17815 0.27469 -0.18234 0.27587 -0.18313 C 0.27896 -0.18522 0.27896 -0.18444 0.28191 -0.18575 C 0.28323 -0.18627 0.28456 -0.1868 0.28574 -0.18732 C 0.28721 -0.18811 0.28854 -0.18915 0.29001 -0.18994 C 0.29119 -0.19046 0.29252 -0.19046 0.2937 -0.19073 C 0.29664 -0.19151 0.29974 -0.19282 0.30269 -0.19335 C 0.30932 -0.19387 0.31595 -0.19466 0.32258 -0.19492 C 0.33113 -0.19518 0.33982 -0.19492 0.34852 -0.19492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9" y="-10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6246 0.07965 L 0.26246 0.07991 C 0.26142 0.07834 0.26025 0.07755 0.25921 0.07624 C 0.25892 0.07598 0.25848 0.07519 0.25862 0.07441 C 0.25862 0.06995 0.25833 0.06497 0.25966 0.06131 C 0.26039 0.05895 0.26246 0.06 0.26378 0.05947 C 0.26555 0.05843 0.26865 0.05659 0.27027 0.05502 C 0.27086 0.05423 0.27145 0.05319 0.27203 0.0524 C 0.27233 0.04768 0.27277 0.04559 0.27159 0.04061 C 0.27145 0.03982 0.27086 0.03982 0.27056 0.0393 C 0.26968 0.03799 0.26865 0.03668 0.26776 0.03537 C 0.26629 0.03354 0.26467 0.03223 0.26349 0.02987 C 0.2629 0.02882 0.2626 0.02725 0.26201 0.02594 C 0.26157 0.02463 0.26025 0.02175 0.26025 0.02201 C 0.26039 0.01913 0.2601 0.01651 0.26069 0.01415 C 0.26201 0.00839 0.26422 0.00891 0.26673 0.00603 C 0.26894 0.00315 0.27159 -0.00262 0.27336 -0.00602 C 0.2738 -0.01257 0.27498 -0.01755 0.27307 -0.02358 C 0.27233 -0.02593 0.27115 -0.02751 0.27027 -0.02934 C 0.26142 -0.0448 0.26585 -0.0351 0.26142 -0.04558 C 0.26128 -0.04663 0.26098 -0.04768 0.26098 -0.04873 C 0.26113 -0.05082 0.26113 -0.05292 0.26172 -0.05449 C 0.26364 -0.06025 0.26658 -0.06156 0.26953 -0.06523 C 0.27071 -0.06654 0.27159 -0.06864 0.27262 -0.07021 C 0.27321 -0.07231 0.2741 -0.07414 0.27439 -0.0765 C 0.27483 -0.07859 0.27498 -0.08541 0.27439 -0.08776 C 0.2738 -0.09038 0.27277 -0.09248 0.27203 -0.09484 C 0.27145 -0.09615 0.27086 -0.09772 0.27027 -0.09903 C 0.26938 -0.10086 0.2682 -0.10191 0.26732 -0.10348 C 0.26673 -0.10479 0.26511 -0.11108 0.26496 -0.11187 C 0.26585 -0.11684 0.26511 -0.11527 0.26806 -0.11868 C 0.26953 -0.12025 0.27233 -0.12313 0.27233 -0.12287 C 0.27336 -0.12916 0.2738 -0.13047 0.27233 -0.13885 C 0.27189 -0.14095 0.27071 -0.14252 0.26982 -0.14435 C 0.26938 -0.1454 0.26909 -0.14645 0.26879 -0.1475 C 0.27027 -0.15221 0.2713 -0.15745 0.27336 -0.16138 C 0.2741 -0.16269 0.28029 -0.16583 0.28147 -0.16636 C 0.28206 -0.16741 0.28279 -0.16793 0.28323 -0.16898 C 0.28427 -0.1716 0.28441 -0.17527 0.2825 -0.1771 C 0.28147 -0.17841 0.27999 -0.17789 0.27867 -0.17841 C 0.27719 -0.17631 0.26776 -0.1695 0.27307 -0.16086 C 0.27483 -0.15798 0.27778 -0.15876 0.28014 -0.15771 C 0.2906 -0.15902 0.27999 -0.1564 0.29281 -0.16452 C 0.29561 -0.16636 0.29841 -0.16714 0.30136 -0.16845 C 0.30224 -0.16714 0.30298 -0.16452 0.30416 -0.16452 C 0.30504 -0.16452 0.30578 -0.16688 0.30622 -0.16845 C 0.30725 -0.17134 0.30799 -0.17448 0.30873 -0.17789 C 0.30917 -0.17972 0.30902 -0.18234 0.30976 -0.18417 C 0.31035 -0.18548 0.31168 -0.18522 0.31256 -0.18601 C 0.31816 -0.18575 0.32376 -0.18732 0.32921 -0.18522 C 0.33039 -0.18496 0.33024 -0.18129 0.33054 -0.17893 C 0.33275 -0.16662 0.33083 -0.17212 0.33275 -0.16714 C 0.3326 -0.16426 0.3326 -0.16164 0.33231 -0.15902 C 0.33231 -0.15824 0.33216 -0.15771 0.33201 -0.15693 C 0.33186 -0.15588 0.33157 -0.15483 0.33127 -0.15378 C 0.33157 -0.15195 0.33142 -0.14985 0.33201 -0.14828 C 0.33231 -0.1475 0.33304 -0.14828 0.33348 -0.1475 C 0.33422 -0.14619 0.33407 -0.14435 0.33407 -0.14252 " pathEditMode="relative" rAng="0" ptsTypes="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" y="-133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7351 0.01231 L 0.27351 0.01258 C 0.27351 0.01205 0.27306 -0.00943 0.27292 -0.01179 C 0.27262 -0.01362 0.27218 -0.01546 0.27174 -0.01729 C 0.27159 -0.02017 0.27159 -0.02332 0.27115 -0.0262 C 0.27056 -0.02934 0.26953 -0.03248 0.26894 -0.03563 C 0.26835 -0.03851 0.26805 -0.04139 0.26761 -0.04427 C 0.26732 -0.0482 0.26717 -0.05187 0.26687 -0.0558 C 0.26643 -0.05921 0.26555 -0.06288 0.2654 -0.06628 C 0.26525 -0.07362 0.2654 -0.08121 0.26584 -0.08829 C 0.26584 -0.09117 0.26643 -0.09379 0.26687 -0.09667 C 0.26717 -0.09877 0.26746 -0.10086 0.26791 -0.10296 C 0.26879 -0.10741 0.26894 -0.10951 0.27041 -0.11344 C 0.271 -0.11553 0.27159 -0.11763 0.27247 -0.1192 C 0.27306 -0.12025 0.27395 -0.12077 0.27468 -0.12182 C 0.27542 -0.12261 0.27601 -0.12392 0.27675 -0.12497 C 0.27822 -0.12732 0.27822 -0.12785 0.27999 -0.12994 C 0.28087 -0.13099 0.28205 -0.13204 0.28308 -0.13309 C 0.28529 -0.13545 0.28765 -0.13806 0.28986 -0.14068 C 0.29193 -0.1433 0.29605 -0.14854 0.299 -0.15116 C 0.30003 -0.15221 0.30106 -0.15326 0.30224 -0.15378 C 0.30313 -0.15431 0.30416 -0.15431 0.30504 -0.15431 C 0.3158 -0.16086 0.30357 -0.15405 0.31285 -0.15745 C 0.31506 -0.1585 0.31727 -0.1606 0.31948 -0.1606 L 0.35249 -0.1606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7" y="-86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5067 0.02751 L 0.25067 0.02751 C 0.24964 0.02332 0.24831 0.01913 0.24772 0.01493 C 0.24713 0.00996 0.24698 0.00472 0.24713 -0.00026 C 0.24728 -0.02279 0.24772 -0.04558 0.24846 -0.06812 C 0.24905 -0.08514 0.24934 -0.0841 0.25199 -0.09693 C 0.25229 -0.10034 0.25229 -0.10375 0.25273 -0.10715 C 0.25583 -0.13466 0.25244 -0.09877 0.25553 -0.12339 C 0.25612 -0.12837 0.25494 -0.13492 0.257 -0.13859 C 0.26069 -0.14488 0.25759 -0.14042 0.26334 -0.14619 C 0.26408 -0.14671 0.26467 -0.14802 0.2654 -0.14855 C 0.26982 -0.15247 0.27041 -0.15116 0.27616 -0.15352 C 0.27749 -0.15431 0.27896 -0.15562 0.28029 -0.15614 C 0.28191 -0.15667 0.28368 -0.15667 0.2853 -0.15745 C 0.28692 -0.15798 0.28854 -0.15929 0.29031 -0.15981 C 0.29163 -0.16033 0.29311 -0.1606 0.29443 -0.16112 C 0.29591 -0.16191 0.29738 -0.16295 0.29871 -0.16374 C 0.29974 -0.16426 0.30062 -0.16426 0.30166 -0.16479 C 0.30254 -0.16557 0.30342 -0.16715 0.30446 -0.16741 C 0.30667 -0.16819 0.30917 -0.16872 0.31153 -0.16872 C 0.32641 -0.16898 0.3413 -0.16872 0.35618 -0.16872 " pathEditMode="relative" ptsTypes="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/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=40,3 %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blipFill>
                <a:blip r:embed="rId6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643921"/>
            <a:ext cx="455884" cy="554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602357"/>
            <a:ext cx="379128" cy="59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198543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3" y="4633653"/>
            <a:ext cx="4224" cy="564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0C0969-F1D7-43D8-AF81-39D94AFA92D2}"/>
              </a:ext>
            </a:extLst>
          </p:cNvPr>
          <p:cNvGrpSpPr/>
          <p:nvPr/>
        </p:nvGrpSpPr>
        <p:grpSpPr>
          <a:xfrm>
            <a:off x="6535304" y="3378161"/>
            <a:ext cx="1201908" cy="1601178"/>
            <a:chOff x="6535304" y="3378161"/>
            <a:chExt cx="1201908" cy="1601178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D58C6F3-5162-4782-A53C-C94017995FF1}"/>
                </a:ext>
              </a:extLst>
            </p:cNvPr>
            <p:cNvCxnSpPr>
              <a:cxnSpLocks/>
            </p:cNvCxnSpPr>
            <p:nvPr/>
          </p:nvCxnSpPr>
          <p:spPr>
            <a:xfrm>
              <a:off x="7136258" y="3899339"/>
              <a:ext cx="0" cy="1080000"/>
            </a:xfrm>
            <a:prstGeom prst="line">
              <a:avLst/>
            </a:prstGeom>
            <a:ln w="25400">
              <a:solidFill>
                <a:srgbClr val="FF0000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/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MCP2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=80 %</m:t>
                        </m:r>
                      </m:oMath>
                    </m:oMathPara>
                  </a14:m>
                  <a:endParaRPr lang="fr-FR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blipFill>
                  <a:blip r:embed="rId11"/>
                  <a:stretch>
                    <a:fillRect t="-365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266787"/>
            <a:ext cx="65271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S3-Low Energy Branch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 probe structure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: In-Gas 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/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MCP3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=80 %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blipFill>
                <a:blip r:embed="rId1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5D82A24-5F05-419D-9E32-EDA35C6246D2}"/>
              </a:ext>
            </a:extLst>
          </p:cNvPr>
          <p:cNvSpPr/>
          <p:nvPr/>
        </p:nvSpPr>
        <p:spPr>
          <a:xfrm>
            <a:off x="3037143" y="4386057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FE39759-CE71-48D3-9AFB-1A99F087354E}"/>
              </a:ext>
            </a:extLst>
          </p:cNvPr>
          <p:cNvSpPr/>
          <p:nvPr/>
        </p:nvSpPr>
        <p:spPr>
          <a:xfrm>
            <a:off x="2880805" y="4331099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8B8A79-A5F9-489E-A8D6-3FAC9D1FC94D}"/>
              </a:ext>
            </a:extLst>
          </p:cNvPr>
          <p:cNvSpPr/>
          <p:nvPr/>
        </p:nvSpPr>
        <p:spPr>
          <a:xfrm>
            <a:off x="3002761" y="4230859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81A1240-9862-4176-A323-D51E5FBECF60}"/>
              </a:ext>
            </a:extLst>
          </p:cNvPr>
          <p:cNvSpPr txBox="1"/>
          <p:nvPr/>
        </p:nvSpPr>
        <p:spPr>
          <a:xfrm>
            <a:off x="8999140" y="521200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AFFCF6-DB17-4923-B7F6-1292E52531CF}"/>
              </a:ext>
            </a:extLst>
          </p:cNvPr>
          <p:cNvSpPr txBox="1"/>
          <p:nvPr/>
        </p:nvSpPr>
        <p:spPr>
          <a:xfrm>
            <a:off x="7248373" y="56443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9CAF291-F55A-499D-A1D8-9538B993DE11}"/>
              </a:ext>
            </a:extLst>
          </p:cNvPr>
          <p:cNvSpPr txBox="1"/>
          <p:nvPr/>
        </p:nvSpPr>
        <p:spPr>
          <a:xfrm>
            <a:off x="7497102" y="777828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E6678E8-C762-458C-A735-455A5BE156C8}"/>
                  </a:ext>
                </a:extLst>
              </p:cNvPr>
              <p:cNvSpPr txBox="1"/>
              <p:nvPr/>
            </p:nvSpPr>
            <p:spPr>
              <a:xfrm>
                <a:off x="4132278" y="409532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E6678E8-C762-458C-A735-455A5BE15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278" y="4095322"/>
                <a:ext cx="318052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F41CB99-3C5D-4A52-9611-D46A02F4ACE5}"/>
                  </a:ext>
                </a:extLst>
              </p:cNvPr>
              <p:cNvSpPr txBox="1"/>
              <p:nvPr/>
            </p:nvSpPr>
            <p:spPr>
              <a:xfrm>
                <a:off x="4216791" y="4319659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F41CB99-3C5D-4A52-9611-D46A02F4A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791" y="4319659"/>
                <a:ext cx="318052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16A70C7-E485-4D81-AF38-CC9F144E835A}"/>
                  </a:ext>
                </a:extLst>
              </p:cNvPr>
              <p:cNvSpPr txBox="1"/>
              <p:nvPr/>
            </p:nvSpPr>
            <p:spPr>
              <a:xfrm>
                <a:off x="3833400" y="4091190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16A70C7-E485-4D81-AF38-CC9F144E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00" y="4091190"/>
                <a:ext cx="318052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BB211E3-1586-47BD-B672-A4CDE6978830}"/>
                  </a:ext>
                </a:extLst>
              </p:cNvPr>
              <p:cNvSpPr txBox="1"/>
              <p:nvPr/>
            </p:nvSpPr>
            <p:spPr>
              <a:xfrm>
                <a:off x="3985800" y="4243590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BB211E3-1586-47BD-B672-A4CDE697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800" y="4243590"/>
                <a:ext cx="318052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04B9138-B23B-4E17-9096-805D4F810A66}"/>
              </a:ext>
            </a:extLst>
          </p:cNvPr>
          <p:cNvCxnSpPr>
            <a:cxnSpLocks/>
          </p:cNvCxnSpPr>
          <p:nvPr/>
        </p:nvCxnSpPr>
        <p:spPr>
          <a:xfrm flipH="1" flipV="1">
            <a:off x="8091249" y="2526706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/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</a:t>
                </a:r>
                <a:r>
                  <a:rPr lang="fr-FR" sz="1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</a:t>
                </a:r>
                <a:endParaRPr lang="fr-FR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=64,8 %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blipFill>
                <a:blip r:embed="rId15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/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350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64469BA-1EC4-4D3E-92CA-8F36AF5F2272}"/>
              </a:ext>
            </a:extLst>
          </p:cNvPr>
          <p:cNvSpPr txBox="1"/>
          <p:nvPr/>
        </p:nvSpPr>
        <p:spPr>
          <a:xfrm>
            <a:off x="2845002" y="5002010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0DD95FD-75DF-47FD-87EB-70F56D4C40F7}"/>
              </a:ext>
            </a:extLst>
          </p:cNvPr>
          <p:cNvSpPr txBox="1"/>
          <p:nvPr/>
        </p:nvSpPr>
        <p:spPr>
          <a:xfrm>
            <a:off x="7693487" y="4654744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/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/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/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/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DD46C0B-050F-47CF-89A8-F50839AC7DD3}"/>
              </a:ext>
            </a:extLst>
          </p:cNvPr>
          <p:cNvGrpSpPr/>
          <p:nvPr/>
        </p:nvGrpSpPr>
        <p:grpSpPr>
          <a:xfrm>
            <a:off x="8599745" y="1744660"/>
            <a:ext cx="1929605" cy="724517"/>
            <a:chOff x="8599745" y="1744660"/>
            <a:chExt cx="1929605" cy="72451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E60D65C-C06F-43EE-938B-918E15CA7474}"/>
                </a:ext>
              </a:extLst>
            </p:cNvPr>
            <p:cNvSpPr txBox="1"/>
            <p:nvPr/>
          </p:nvSpPr>
          <p:spPr>
            <a:xfrm>
              <a:off x="8599745" y="1744660"/>
              <a:ext cx="1929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PILGRIM </a:t>
              </a: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(MR-TOF-MS)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/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 ~ </m:t>
                        </m:r>
                        <m:sSup>
                          <m:sSupPr>
                            <m:ctrlP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𝑚𝑏𝑎𝑟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565BE7D-1915-4B57-9CAF-54931D97924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3C3E27D2-3DF6-453C-80F2-014D214F4E5C}"/>
                  </a:ext>
                </a:extLst>
              </p:cNvPr>
              <p:cNvSpPr txBox="1"/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3C3E27D2-3DF6-453C-80F2-014D214F4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E032FB-6700-462E-A04A-AE887680A3B3}"/>
                  </a:ext>
                </a:extLst>
              </p:cNvPr>
              <p:cNvSpPr txBox="1"/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E032FB-6700-462E-A04A-AE887680A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B9E11444-2F1C-42B8-B178-2D235F148D5B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26609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 0.00184 L 0.0031 0.00184 C 0.00383 0.00498 0.00427 0.00891 0.00619 0.01127 C 0.00693 0.01205 0.00781 0.01231 0.00869 0.0131 C 0.00899 0.01362 0.00899 0.01441 0.00943 0.01493 C 0.00973 0.01546 0.01032 0.0152 0.01076 0.01546 C 0.01164 0.01598 0.01253 0.01677 0.01326 0.01755 C 0.01754 0.01729 0.02181 0.01729 0.02608 0.01677 C 0.02726 0.01677 0.02844 0.01572 0.02962 0.01546 C 0.03773 0.0152 0.04583 0.01546 0.05408 0.01546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 -0.00079 L -0.0028 -0.00079 C -0.00251 -0.0042 -0.0028 -0.00786 -0.00177 -0.01075 C -0.00133 -0.01206 -0.00015 -0.01179 0.00073 -0.01206 C 0.00309 -0.01284 0.00559 -0.01284 0.0081 -0.01337 C 0.00957 -0.01363 0.0109 -0.01415 0.01237 -0.01467 C 0.01399 -0.01494 0.01562 -0.01546 0.01724 -0.01572 C 0.0277 -0.01389 0.02048 -0.01572 0.02726 -0.01337 C 0.02785 -0.0131 0.02858 -0.0131 0.02932 -0.01284 C 0.03109 -0.01206 0.03153 -0.01127 0.03315 -0.01022 C 0.03418 -0.00944 0.03536 -0.00917 0.03639 -0.00839 C 0.03713 -0.0076 0.03772 -0.00629 0.03846 -0.00577 C 0.03905 -0.00551 0.03964 -0.00498 0.04023 -0.00446 C 0.04126 -0.00393 0.04214 -0.00393 0.04317 -0.00341 L 0.0442 -0.00262 C 0.04612 0.00078 0.0442 -0.0021 0.04627 -0.00027 C 0.04671 0.00026 0.047 0.00078 0.0473 0.00104 C 0.04848 0.00183 0.04907 0.00157 0.05025 0.00157 " pathEditMode="relative" ptsTypes="AAAAAAAAAAAAAAAA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262 L -0.00221 -0.00262 C -0.00235 0.00131 -0.00309 0.00969 -0.00103 0.01205 C 0.00104 0.01414 0.00354 0.01152 0.0059 0.01126 C 0.0087 0.00576 0.00885 0.00602 0.01091 3.23029E-6 C 0.014 -0.01022 0.0115 -0.0042 0.01341 -0.00839 C 0.01857 -0.00577 0.01783 -0.00708 0.02122 -0.00262 C 0.02152 -0.00236 0.02167 -0.00184 0.02196 -0.00131 C 0.02211 -0.00053 0.02226 0.00078 0.0227 0.00157 C 0.02299 0.00262 0.02343 0.00366 0.02402 0.00445 C 0.02461 0.00524 0.0255 0.00576 0.02623 0.00628 C 0.02653 0.00576 0.02682 0.0055 0.02712 0.00497 C 0.02874 0.00131 0.028 0.00078 0.02992 -0.00131 C 0.03021 -0.00158 0.03066 -0.00158 0.03095 -0.00184 C 0.03198 -0.00158 0.03316 -0.00158 0.03419 -0.00131 C 0.03449 -0.00131 0.03493 -0.00131 0.03522 -0.00105 C 0.03581 -0.00027 0.0364 0.00104 0.03699 0.00209 C 0.03743 0.00262 0.03802 0.00314 0.03847 0.00366 C 0.03876 0.00497 0.0392 0.00707 0.03994 0.00838 C 0.04009 0.00864 0.04053 0.0089 0.04082 0.00917 C 0.04171 0.0089 0.04259 0.0089 0.04348 0.00838 C 0.04804 0.0055 0.04097 0.00733 0.04701 0.00628 C 0.04745 0.00628 0.04819 0.00602 0.04863 0.00655 C 0.04908 0.00707 0.04908 0.00838 0.04937 0.00917 C 0.04952 0.00943 0.04966 0.00995 0.04981 0.01048 C 0.05011 0.01152 0.05025 0.01257 0.05099 0.01283 C 0.05143 0.0131 0.05188 0.01283 0.05246 0.01283 " pathEditMode="relative" ptsTypes="AAAAAAAAAAAAAAAAAAAAAAAAAAA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28 0.01415 L 0.05128 0.01415 C 0.05335 0.01467 0.05541 0.0152 0.05747 0.0152 C 0.06823 0.0152 0.06631 0.01598 0.07221 0.01336 C 0.07589 0.01389 0.07972 0.01441 0.08341 0.0152 C 0.08488 0.01546 0.08812 0.01782 0.08915 0.01834 C 0.09181 0.01755 0.09446 0.01755 0.09696 0.01624 C 0.09873 0.01546 0.09991 0.0131 0.10153 0.01231 C 0.10478 0.01074 0.10301 0.01153 0.10669 0.01022 C 0.10831 0.01127 0.11008 0.01205 0.1117 0.01336 C 0.11259 0.01389 0.11317 0.0152 0.11406 0.01624 C 0.1145 0.01703 0.11509 0.01755 0.11568 0.01834 C 0.11848 0.01755 0.12143 0.01729 0.12423 0.01624 C 0.12541 0.01598 0.12644 0.01493 0.12762 0.01415 C 0.1285 0.01389 0.12953 0.01362 0.13042 0.01336 C 0.13336 0.01362 0.13646 0.0131 0.13941 0.01415 C 0.14044 0.01467 0.14088 0.01651 0.14176 0.01729 C 0.14235 0.01782 0.14515 0.01913 0.14574 0.01939 C 0.15178 0.01886 0.15783 0.01886 0.16387 0.01834 C 0.1649 0.01808 0.16608 0.01729 0.16726 0.01729 C 0.17345 0.01729 0.17964 0.01808 0.18582 0.01834 C 0.18715 0.01939 0.18848 0.02044 0.1898 0.02122 C 0.19054 0.02175 0.19142 0.02175 0.19201 0.02227 C 0.19305 0.02306 0.19393 0.02437 0.19496 0.02541 C 0.1957 0.02594 0.19643 0.02672 0.19717 0.02725 C 0.1982 0.0283 0.19894 0.02961 0.19997 0.03039 C 0.20115 0.03118 0.20233 0.03092 0.20336 0.03144 C 0.20498 0.03249 0.20734 0.0338 0.20852 0.03642 C 0.20911 0.03773 0.20911 0.03982 0.20955 0.0414 C 0.20999 0.04244 0.21043 0.04349 0.21073 0.04454 C 0.21176 0.04742 0.21161 0.05004 0.21412 0.05056 C 0.22031 0.05135 0.22664 0.05109 0.23283 0.05161 C 0.23328 0.05423 0.23342 0.05528 0.23445 0.05764 C 0.23578 0.06 0.23843 0.06471 0.23843 0.06471 C 0.24182 0.06366 0.24536 0.06288 0.2486 0.06157 C 0.24978 0.06104 0.25081 0.05973 0.25199 0.05947 C 0.25508 0.05921 0.25803 0.06026 0.26113 0.06052 L 0.27247 0.05947 C 0.29635 0.05816 0.2878 0.06288 0.29679 0.05764 C 0.29944 0.0579 0.30209 0.05764 0.3046 0.05842 C 0.30534 0.05869 0.30578 0.06026 0.30637 0.06052 C 0.30769 0.06131 0.30902 0.06131 0.31035 0.06157 C 0.31315 0.06131 0.31595 0.06104 0.31875 0.06052 C 0.31978 0.06026 0.32066 0.05947 0.32169 0.05947 C 0.32464 0.05947 0.32773 0.06026 0.33068 0.06052 L 0.34026 0.05764 C 0.34335 0.05659 0.34247 0.05685 0.34483 0.05554 C 0.34689 0.05659 0.34895 0.05816 0.35102 0.05842 C 0.35382 0.05895 0.35676 0.05764 0.35956 0.05764 C 0.36045 0.05764 0.36148 0.05816 0.36236 0.05842 C 0.3631 0.06 0.36384 0.06157 0.36457 0.06262 C 0.36516 0.06314 0.36575 0.06366 0.36634 0.06366 C 0.37047 0.06288 0.3746 0.06157 0.37872 0.06052 C 0.38137 0.06 0.38255 0.05947 0.38506 0.05842 C 0.39729 0.05947 0.39714 0.06026 0.40996 0.05842 C 0.41144 0.05842 0.41379 0.05633 0.41497 0.05554 C 0.41777 0.0558 0.42072 0.05607 0.42352 0.05659 C 0.42426 0.05659 0.42499 0.05764 0.42573 0.05764 C 0.42897 0.05764 0.43221 0.05685 0.43531 0.05659 C 0.43796 0.04952 0.43428 0.05816 0.44047 0.05056 C 0.4412 0.04952 0.44165 0.04768 0.44209 0.04637 C 0.44179 0.04506 0.44179 0.04244 0.44106 0.04244 C 0.44017 0.04244 0.43973 0.04506 0.43988 0.04637 C 0.44002 0.04742 0.44106 0.04716 0.44165 0.04742 C 0.44194 0.04637 0.44253 0.04559 0.44268 0.04454 C 0.44312 0.0414 0.44297 0.03851 0.44327 0.03537 C 0.44341 0.0338 0.44371 0.03196 0.44386 0.03039 C 0.44415 0.02201 0.44415 0.01336 0.44503 0.00524 C 0.44503 0.00419 0.44621 0.00498 0.44666 0.00419 C 0.44857 0.00079 0.44872 -0.00105 0.44946 -0.00471 C 0.45004 -0.0034 0.45093 -0.00236 0.45122 -0.00078 C 0.45137 0.00079 0.45137 0.00288 0.45063 0.00419 L 0.45063 0.00026 " pathEditMode="relative" ptsTypes="AAAAAAAAAAAAAAAAAAAAAAAAAAAAAAAAAAAAAAAAAAAAAAAAAAAAAAAAAAAAAAAAAAAAAAAAA">
                                      <p:cBhvr>
                                        <p:cTn id="59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1 0.00366 L 0.04671 0.00366 C 0.04907 0.00314 0.05142 0.00366 0.05378 0.00235 C 0.05481 0.00183 0.05555 -0.00027 0.05658 -0.00131 C 0.05717 -0.0021 0.05791 -0.0021 0.05865 -0.00262 C 0.06056 -0.00393 0.06233 -0.00551 0.06439 -0.00629 C 0.06572 -0.00708 0.06719 -0.00708 0.06852 -0.0076 C 0.07029 -0.00839 0.07191 -0.00944 0.07353 -0.01022 C 0.10418 -0.0097 0.14515 -0.0186 0.17963 -0.00629 C 0.18051 -0.00551 0.18155 -0.00498 0.18243 -0.00393 C 0.18331 -0.00289 0.18376 -0.00105 0.18464 3.72544E-6 C 0.18552 0.00104 0.18891 0.00288 0.19024 0.00366 C 0.19142 0.00524 0.1926 0.00733 0.19378 0.00864 C 0.1951 0.01021 0.19952 0.01467 0.20159 0.01624 C 0.20277 0.01729 0.20394 0.01781 0.20512 0.01886 C 0.20748 0.02069 0.20954 0.02436 0.2122 0.02515 C 0.21588 0.02593 0.2178 0.02646 0.22133 0.0275 C 0.22251 0.02803 0.22384 0.02829 0.22487 0.02881 C 0.2262 0.02934 0.22723 0.03065 0.22841 0.03143 C 0.22944 0.03196 0.23032 0.03248 0.23135 0.03248 C 0.24948 0.03379 0.26761 0.03432 0.28573 0.0351 C 0.31623 0.04584 0.29104 0.03746 0.37208 0.0351 C 0.37651 0.0351 0.37842 0.03301 0.38269 0.03248 C 0.39375 0.03143 0.4048 0.03091 0.416 0.03012 C 0.41703 0.02934 0.42012 0.02698 0.4216 0.02619 C 0.42366 0.02541 0.42587 0.02462 0.42794 0.02384 C 0.42867 0.02358 0.42941 0.02279 0.43015 0.02253 C 0.43132 0.022 0.4325 0.02174 0.43368 0.02122 C 0.43427 0.01991 0.43501 0.0186 0.43575 0.01755 C 0.43781 0.01441 0.44208 0.00864 0.44208 0.00864 C 0.44252 0.00707 0.44297 0.00524 0.44356 0.00366 C 0.44414 0.00183 0.44562 0.00078 0.44562 -0.00131 C 0.44591 -0.00682 0.44473 -0.01232 0.44429 -0.01782 C 0.44488 -0.02856 0.44149 -0.04271 0.44842 -0.04271 C 0.44974 -0.04271 0.45078 -0.04192 0.4521 -0.04166 C 0.45033 -0.02673 0.45284 -0.02018 0.44709 -0.0152 C 0.44636 -0.01467 0.44562 -0.01441 0.44488 -0.01389 C 0.44414 -0.01284 0.43737 -0.00629 0.44488 -0.00393 C 0.44665 -0.00341 0.44827 -0.00629 0.44989 -0.0076 C 0.44945 -0.01232 0.44945 -0.01703 0.44842 -0.02149 C 0.44827 -0.0228 0.44709 -0.02253 0.44636 -0.0228 C 0.43427 -0.02673 0.44532 -0.02201 0.43781 -0.02515 C 0.43855 -0.02725 0.43899 -0.02987 0.44002 -0.03144 C 0.44046 -0.03249 0.44135 -0.03275 0.44208 -0.03275 C 0.44444 -0.03275 0.4468 -0.03197 0.44916 -0.03144 L 0.44842 -0.02018 " pathEditMode="relative" ptsTypes="AAAAAAAAAAAAAAAAAAAAAAAAAAAAAAAAAAAAAAAAAAAAAA">
                                      <p:cBhvr>
                                        <p:cTn id="76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52 0.01074 L 0.04952 0.01074 C 0.05261 0.01283 0.05571 0.01545 0.0591 0.01676 C 0.06529 0.01938 0.08326 0.01598 0.08503 0.01572 L 0.10036 0.00576 L 0.10831 0.00078 C 0.10979 -0.00027 0.11288 -0.00236 0.11288 -0.00236 L 0.20056 -0.00131 C 0.20189 -0.00105 0.20292 0.00052 0.20395 0.00183 C 0.2044 0.00235 0.21132 0.01179 0.2125 0.01388 C 0.21324 0.01519 0.21397 0.0165 0.21471 0.01781 C 0.21648 0.02069 0.21869 0.0241 0.2209 0.02593 C 0.22164 0.02646 0.22237 0.02646 0.22326 0.02698 C 0.2293 0.02986 0.22517 0.02855 0.23225 0.02986 C 0.23343 0.03091 0.23446 0.03222 0.23564 0.03301 C 0.23652 0.03353 0.23755 0.03353 0.23844 0.03379 C 0.24625 0.0372 0.23917 0.03563 0.25155 0.03798 C 0.25332 0.03825 0.25524 0.03877 0.25715 0.03903 C 0.26747 0.03956 0.27793 0.03956 0.28824 0.03982 C 0.30092 0.0427 0.28382 0.03851 0.29797 0.04401 C 0.29959 0.04453 0.30136 0.04453 0.30298 0.04506 C 0.30946 0.04663 0.31079 0.04846 0.31831 0.05004 C 0.32243 0.05082 0.32656 0.05056 0.33068 0.05108 C 0.33953 0.0503 0.34852 0.0503 0.35736 0.04899 C 0.35898 0.04873 0.3603 0.04663 0.36193 0.04584 C 0.38639 0.03432 0.36355 0.04558 0.37607 0.04087 C 0.3802 0.03929 0.38315 0.03694 0.38727 0.03694 L 0.43605 0.03589 C 0.43752 0.03484 0.439 0.03405 0.44047 0.03301 C 0.4418 0.03196 0.44312 0.03065 0.44445 0.02986 C 0.44563 0.02934 0.44681 0.02934 0.44784 0.02882 C 0.44887 0.02855 0.44975 0.02829 0.45078 0.02777 C 0.45255 0.0262 0.45565 0.0241 0.45697 0.02096 C 0.45771 0.01886 0.45801 0.01598 0.45859 0.01388 C 0.45963 0.01048 0.46095 0.00707 0.46198 0.00366 C 0.46257 -0.00027 0.46316 -0.0042 0.46375 -0.00812 C 0.46405 -0.01048 0.46626 -0.01572 0.46493 -0.0152 C 0.46228 -0.01415 0.46066 -0.00917 0.45859 -0.00629 C 0.4583 -0.00184 0.45801 0.00235 0.45756 0.00681 C 0.45712 0.00995 0.45624 0.01283 0.45638 0.01572 C 0.45653 0.01912 0.45756 0.02174 0.45801 0.02489 C 0.45904 0.02017 0.46022 0.01572 0.46095 0.01074 C 0.46169 0.0055 0.46198 3.23029E-6 0.46257 -0.00524 C 0.46302 -0.00891 0.46375 -0.01258 0.46434 -0.01625 C 0.46405 -0.01756 0.46449 -0.02044 0.46375 -0.02018 C 0.46243 -0.01991 0.46154 -0.01729 0.46095 -0.0152 C 0.46022 -0.01336 0.46022 -0.01127 0.45977 -0.00917 C 0.45948 -0.0076 0.45904 -0.00603 0.45859 -0.0042 C 0.45845 -0.00236 0.45756 3.23029E-6 0.45801 0.00183 C 0.45859 0.00314 0.46022 0.00393 0.46095 0.00288 C 0.46184 0.00157 0.46125 -0.00131 0.46139 -0.00315 C 0.46184 -0.0055 0.46213 -0.00786 0.46257 -0.01022 C 0.46272 -0.01127 0.46302 -0.01232 0.46316 -0.01336 C 0.46331 -0.01415 0.46316 -0.0152 0.46316 -0.01625 " pathEditMode="relative" ptsTypes="AAAAAAAAAAAAAAAAAAAAAAAAAAAAAAAAAAAAAAAAAAAAAAAAAAAAAA">
                                      <p:cBhvr>
                                        <p:cTn id="93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10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4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029 -0.00315 -0.00294 -0.02699 -0.00501 -0.0338 C -0.00604 -0.03773 -0.00766 -0.04087 -0.00899 -0.04454 C -0.00928 -0.0469 -0.00913 -0.04952 -0.01002 -0.05162 C -0.02328 -0.08594 -0.01562 -0.0634 -0.02299 -0.07834 C -0.02431 -0.08122 -0.02564 -0.0841 -0.02696 -0.08725 C -0.02726 -0.09065 -0.028 -0.09406 -0.028 -0.09772 C -0.0277 -0.10611 -0.02755 -0.11475 -0.02593 -0.12261 C -0.02284 -0.13807 -0.01252 -0.14462 -0.00589 -0.15274 C -0.00383 -0.15536 -0.00221 -0.15955 0 -0.16165 C 0.00383 -0.16532 0.00826 -0.16715 0.01209 -0.17056 C 0.01651 -0.17475 0.02063 -0.18025 0.02505 -0.1847 C 0.03213 -0.19204 0.03611 -0.19283 0.042 -0.20252 C 0.04465 -0.20671 0.04701 -0.21169 0.04893 -0.21667 C 0.05114 -0.22217 0.05615 -0.24024 0.05806 -0.24679 C 0.05762 -0.2557 0.05777 -0.26487 0.05703 -0.27352 C 0.05659 -0.27823 0.04937 -0.28714 0.04893 -0.28766 C 0.04701 -0.29028 0.04524 -0.29317 0.04303 -0.29474 C 0.03596 -0.3005 0.03625 -0.29552 0.03006 -0.30365 C 0.02771 -0.30679 0.02623 -0.31124 0.02402 -0.31439 C 0.02019 -0.32015 0.01562 -0.32408 0.01209 -0.33037 C 0.00855 -0.33666 0.00575 -0.34085 0.0031 -0.34818 C 0.00133 -0.35264 0.0003 -0.35919 -0.00103 -0.36416 C -0.00737 -0.38879 -0.00103 -0.36207 -0.00589 -0.38355 C -0.00574 -0.38905 -0.00515 -0.41656 -0.00398 -0.42625 C -0.00353 -0.42992 -0.00265 -0.43333 -0.00191 -0.437 C -0.00059 -0.45324 0.00015 -0.4556 -0.00294 -0.47603 C -0.00368 -0.48049 -0.01267 -0.48808 -0.01297 -0.48835 C -0.01518 -0.49149 -0.01635 -0.49699 -0.01901 -0.49909 C -0.02416 -0.50354 -0.03477 -0.50485 -0.04096 -0.50616 C -0.04421 -0.50799 -0.0476 -0.51009 -0.05098 -0.5114 C -0.09519 -0.53026 -0.07795 -0.52398 -0.13277 -0.52398 " pathEditMode="relative" ptsTypes="AAAAAAAAAAAAAAAAAAAAAAAAAAAAAAAAA">
                                      <p:cBhvr>
                                        <p:cTn id="118" dur="4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073 0.00891 -0.00103 0.01782 -0.00191 0.02672 C -0.0025 0.0317 -0.00722 0.04113 -0.00854 0.04349 C -0.01798 0.05895 -0.01635 0.05659 -0.02549 0.06366 C -0.02682 0.06628 -0.02814 0.0689 -0.02932 0.07205 C -0.03227 0.08017 -0.03772 0.0972 -0.03772 0.0972 C -0.03831 0.10375 -0.0389 0.11449 -0.04067 0.12051 C -0.04155 0.12392 -0.04317 0.12602 -0.04435 0.1289 C -0.04774 0.13754 -0.04833 0.14593 -0.0557 0.14907 C -0.06145 0.15169 -0.05821 0.15012 -0.06513 0.15405 C -0.06734 0.15693 -0.06999 0.15903 -0.07176 0.16243 C -0.07294 0.16479 -0.07279 0.1682 -0.07368 0.17082 C -0.075 0.17501 -0.07677 0.17867 -0.07839 0.1826 C -0.08208 0.20592 -0.07751 0.18287 -0.08679 0.20959 C -0.08812 0.213 -0.08856 0.21745 -0.08959 0.22112 C -0.09077 0.22478 -0.09225 0.22793 -0.09343 0.23133 C -0.09372 0.23343 -0.09416 0.23579 -0.09431 0.23788 C -0.09475 0.24077 -0.0949 0.24365 -0.09534 0.24627 C -0.09564 0.2481 -0.09578 0.24994 -0.09622 0.25151 C -0.09696 0.25334 -0.09829 0.25465 -0.09902 0.25648 C -0.10109 0.26068 -0.10197 0.26461 -0.10286 0.26985 C -0.1033 0.27194 -0.1033 0.2743 -0.10374 0.27666 C -0.1061 0.2874 -0.10566 0.27902 -0.10566 0.28845 " pathEditMode="relative" ptsTypes="AAAAAAAAAAAAAAAAAAAAAAAA">
                                      <p:cBhvr>
                                        <p:cTn id="120" dur="3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5.83554E-7 -4.14724E-6 L -5.83554E-7 0.00027 C 0.00324 0.00079 0.01356 -0.00052 0.01695 0.00839 C 0.01798 0.01127 0.01813 0.01494 0.01886 0.01834 C 0.01827 0.03249 0.01651 0.06943 0.01886 0.08201 C 0.0196 0.0862 0.02314 0.08672 0.02535 0.08882 C 0.02726 0.09013 0.02918 0.09118 0.03109 0.09222 C 0.03522 0.09406 0.03581 0.09327 0.03949 0.09537 C 0.04863 0.10087 0.03964 0.09746 0.04996 0.10061 C 0.05143 0.10323 0.05644 0.11109 0.05747 0.11554 C 0.05821 0.11816 0.05806 0.12104 0.05836 0.12392 C 0.05909 0.13676 0.0588 0.14986 0.06027 0.16244 C 0.06057 0.16427 0.06219 0.16427 0.06322 0.16427 C 0.07103 0.16427 0.07884 0.16296 0.0868 0.16244 C 0.09873 0.16532 0.11141 0.16296 0.12261 0.17082 C 0.12629 0.17344 0.12423 0.18523 0.12644 0.19099 L 0.12821 0.19597 C 0.13012 0.20959 0.12791 0.22269 0.13484 0.22793 C 0.13602 0.22872 0.13749 0.22872 0.13867 0.2295 C 0.1425 0.23212 0.14618 0.23527 0.15002 0.23789 L 0.1565 0.24313 C 0.15724 0.2447 0.15768 0.24653 0.15841 0.2481 C 0.16018 0.25151 0.16416 0.25806 0.16416 0.25832 C 0.16446 0.25989 0.1646 0.26147 0.16505 0.26304 C 0.16667 0.26985 0.16696 0.26854 0.16785 0.27483 C 0.16799 0.27535 0.16785 0.27588 0.16785 0.27666 " pathEditMode="relative" rAng="0" ptsTypes="AAAAAAAAAAAAAAAAAAAAAAAAAA">
                                      <p:cBhvr>
                                        <p:cTn id="122" dur="4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38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31 -0.00105 -0.00619 -0.00079 -0.00914 -0.00262 C -0.01194 -0.00445 -0.01636 -0.01336 -0.01901 -0.0165 C -0.02019 -0.01781 -0.02137 -0.01808 -0.02255 -0.01912 C -0.02328 -0.02122 -0.02417 -0.02305 -0.02476 -0.02541 C -0.02638 -0.03222 -0.02726 -0.03956 -0.02829 -0.04663 C -0.028 -0.05056 -0.02829 -0.05449 -0.02756 -0.0579 C -0.02564 -0.06602 -0.02166 -0.07205 -0.01827 -0.07807 C -0.01739 -0.082 -0.01621 -0.08541 -0.01547 -0.08934 C -0.01518 -0.09117 -0.01415 -0.11161 -0.01415 -0.11213 C -0.01533 -0.11868 -0.01547 -0.12628 -0.01768 -0.1323 C -0.01901 -0.13597 -0.02181 -0.13754 -0.02402 -0.13964 C -0.03316 -0.14959 -0.03109 -0.14697 -0.04244 -0.15221 C -0.0473 -0.15981 -0.04907 -0.16296 -0.05511 -0.17003 C -0.05718 -0.17239 -0.05954 -0.1737 -0.06145 -0.17632 C -0.06484 -0.18051 -0.06631 -0.1847 -0.06852 -0.18994 C -0.06882 -0.19413 -0.06897 -0.19859 -0.06926 -0.20251 C -0.06941 -0.20513 -0.07044 -0.20775 -0.07 -0.21011 C -0.06897 -0.2164 -0.06749 -0.22295 -0.06499 -0.22793 C -0.06366 -0.23029 -0.0613 -0.22924 -0.05939 -0.23029 C -0.05629 -0.23186 -0.0532 -0.23369 -0.0501 -0.23526 C -0.03787 -0.24155 -0.03625 -0.24181 -0.02402 -0.24679 C 0 -0.24129 0.02417 -0.2371 0.04819 -0.23029 C 0.07412 -0.22295 0.05644 -0.21902 0.08488 -0.20016 C 0.10242 -0.18863 0.12039 -0.17946 0.13867 -0.17239 C 0.20896 -0.1454 0.17963 -0.14959 0.22561 -0.14724 C 0.23504 -0.14933 0.24492 -0.14855 0.2539 -0.15352 C 0.25833 -0.15614 0.27011 -0.19361 0.27011 -0.19387 C 0.27247 -0.20147 0.27409 -0.20959 0.27586 -0.21771 C 0.28176 -0.24653 0.28293 -0.26644 0.28721 -0.29945 C 0.28839 -0.30967 0.29399 -0.34896 0.29634 -0.35604 C 0.2987 -0.36311 0.30165 -0.37359 0.30548 -0.37883 C 0.31049 -0.38538 0.31624 -0.38957 0.3211 -0.39638 C 0.32228 -0.39796 0.32331 -0.40005 0.32464 -0.40136 C 0.32596 -0.40293 0.32759 -0.40346 0.32891 -0.40503 C 0.33097 -0.40791 0.33333 -0.41394 0.33451 -0.41761 C 0.33687 -0.4252 0.33348 -0.41839 0.33672 -0.42389 " pathEditMode="relative" ptsTypes="AAAAAAAAAAAAAAAAAAAAAAAAAAAAAAAAAAAAAA">
                                      <p:cBhvr>
                                        <p:cTn id="124" dur="5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26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21600000">
                                      <p:cBhvr>
                                        <p:cTn id="12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30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Rot by="5400000">
                                      <p:cBhvr>
                                        <p:cTn id="13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3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21600000">
                                      <p:cBhvr>
                                        <p:cTn id="13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4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14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-21600000">
                                      <p:cBhvr>
                                        <p:cTn id="144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-21600000">
                                      <p:cBhvr>
                                        <p:cTn id="14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14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-21600000">
                                      <p:cBhvr>
                                        <p:cTn id="150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-21600000">
                                      <p:cBhvr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10800000">
                                      <p:cBhvr>
                                        <p:cTn id="15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63 0.00026 L 0.51562 -0.44459 " pathEditMode="relative" rAng="0" ptsTypes="AA">
                                      <p:cBhvr>
                                        <p:cTn id="15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2224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3 -0.02542 L 0.51149 -0.46084 " pathEditMode="relative" rAng="0" ptsTypes="AA">
                                      <p:cBhvr>
                                        <p:cTn id="16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8" y="-2177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97 -0.46109 L 0.46198 -0.01625 " pathEditMode="relative" rAng="0" ptsTypes="AA">
                                      <p:cBhvr>
                                        <p:cTn id="162" dur="3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7" y="22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62 -0.44459 L 0.50604 -0.37988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322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52 -0.47027 L 0.50324 -0.408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065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09 -0.45481 L 0.51813 -0.40372 " pathEditMode="relative" rAng="0" ptsTypes="AA">
                                      <p:cBhvr>
                                        <p:cTn id="16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254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0693 -0.38538 L 0.51562 -0.44459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" y="-282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1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0294 -0.40818 L 0.51252 -0.4702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-301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grpId="1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51739 -0.39639 L 0.52697 -0.46109 " pathEditMode="relative" rAng="0" ptsTypes="AA">
                                      <p:cBhvr>
                                        <p:cTn id="17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882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1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1562 -0.44459 L 0.50692 -0.38538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" y="293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1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51252 -0.47027 L 0.50383 -0.41105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118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grpId="1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2697 -0.4611 L 0.51827 -0.40188 " pathEditMode="relative" rAng="0" ptsTypes="AA">
                                      <p:cBhvr>
                                        <p:cTn id="18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118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grpId="1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50604 -0.37988 L 0.53669 -0.5601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" y="-901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grpId="12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0294 -0.40556 L 0.53359 -0.58895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" y="-917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grpId="12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51739 -0.39639 L 0.54716 -0.57768 " pathEditMode="relative" rAng="0" ptsTypes="AA">
                                      <p:cBhvr>
                                        <p:cTn id="18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" y="-9012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3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3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3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39" grpId="8" animBg="1"/>
      <p:bldP spid="39" grpId="9" animBg="1"/>
      <p:bldP spid="39" grpId="10" animBg="1"/>
      <p:bldP spid="39" grpId="11" animBg="1"/>
      <p:bldP spid="39" grpId="12" animBg="1"/>
      <p:bldP spid="39" grpId="13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0" grpId="9" animBg="1"/>
      <p:bldP spid="40" grpId="10" animBg="1"/>
      <p:bldP spid="40" grpId="11" animBg="1"/>
      <p:bldP spid="40" grpId="12" animBg="1"/>
      <p:bldP spid="40" grpId="13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1" grpId="12" animBg="1"/>
      <p:bldP spid="41" grpId="13" animBg="1"/>
      <p:bldP spid="42" grpId="0"/>
      <p:bldP spid="45" grpId="0"/>
      <p:bldP spid="46" grpId="0"/>
      <p:bldP spid="47" grpId="3" build="allAtOnce"/>
      <p:bldP spid="47" grpId="4" build="allAtOnce"/>
      <p:bldP spid="48" grpId="0" build="allAtOnce"/>
      <p:bldP spid="48" grpId="1" build="allAtOnce"/>
      <p:bldP spid="49" grpId="0" build="allAtOnce"/>
      <p:bldP spid="49" grpId="1" build="allAtOnce"/>
      <p:bldP spid="50" grpId="0" build="allAtOnce"/>
      <p:bldP spid="50" grpI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/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=40,3 %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blipFill>
                <a:blip r:embed="rId5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643921"/>
            <a:ext cx="455884" cy="554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602357"/>
            <a:ext cx="379128" cy="59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198543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3" y="4633653"/>
            <a:ext cx="4224" cy="564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0C0969-F1D7-43D8-AF81-39D94AFA92D2}"/>
              </a:ext>
            </a:extLst>
          </p:cNvPr>
          <p:cNvGrpSpPr/>
          <p:nvPr/>
        </p:nvGrpSpPr>
        <p:grpSpPr>
          <a:xfrm>
            <a:off x="6535304" y="3378161"/>
            <a:ext cx="1201908" cy="1601178"/>
            <a:chOff x="6535304" y="3378161"/>
            <a:chExt cx="1201908" cy="1601178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D58C6F3-5162-4782-A53C-C94017995FF1}"/>
                </a:ext>
              </a:extLst>
            </p:cNvPr>
            <p:cNvCxnSpPr>
              <a:cxnSpLocks/>
            </p:cNvCxnSpPr>
            <p:nvPr/>
          </p:nvCxnSpPr>
          <p:spPr>
            <a:xfrm>
              <a:off x="7136258" y="3899339"/>
              <a:ext cx="0" cy="1080000"/>
            </a:xfrm>
            <a:prstGeom prst="line">
              <a:avLst/>
            </a:prstGeom>
            <a:ln w="25400">
              <a:solidFill>
                <a:srgbClr val="FF0000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/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MCP2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=80 %</m:t>
                        </m:r>
                      </m:oMath>
                    </m:oMathPara>
                  </a14:m>
                  <a:endParaRPr lang="fr-FR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blipFill>
                  <a:blip r:embed="rId10"/>
                  <a:stretch>
                    <a:fillRect t="-365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266787"/>
            <a:ext cx="652711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-LEB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PILGRIM.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deflector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Trapping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in PILGRIM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/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MCP3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=80 %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blipFill>
                <a:blip r:embed="rId11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81A1240-9862-4176-A323-D51E5FBECF60}"/>
              </a:ext>
            </a:extLst>
          </p:cNvPr>
          <p:cNvSpPr txBox="1"/>
          <p:nvPr/>
        </p:nvSpPr>
        <p:spPr>
          <a:xfrm>
            <a:off x="8999140" y="521200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AFFCF6-DB17-4923-B7F6-1292E52531CF}"/>
              </a:ext>
            </a:extLst>
          </p:cNvPr>
          <p:cNvSpPr txBox="1"/>
          <p:nvPr/>
        </p:nvSpPr>
        <p:spPr>
          <a:xfrm>
            <a:off x="7248373" y="56443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9CAF291-F55A-499D-A1D8-9538B993DE11}"/>
              </a:ext>
            </a:extLst>
          </p:cNvPr>
          <p:cNvSpPr txBox="1"/>
          <p:nvPr/>
        </p:nvSpPr>
        <p:spPr>
          <a:xfrm>
            <a:off x="7497102" y="777828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04B9138-B23B-4E17-9096-805D4F810A66}"/>
              </a:ext>
            </a:extLst>
          </p:cNvPr>
          <p:cNvCxnSpPr>
            <a:cxnSpLocks/>
          </p:cNvCxnSpPr>
          <p:nvPr/>
        </p:nvCxnSpPr>
        <p:spPr>
          <a:xfrm flipH="1" flipV="1">
            <a:off x="8091249" y="2526706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/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</a:t>
                </a:r>
                <a:r>
                  <a:rPr lang="fr-FR" sz="1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</a:t>
                </a:r>
                <a:endParaRPr lang="fr-FR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=64,8 %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blipFill>
                <a:blip r:embed="rId8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/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350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64469BA-1EC4-4D3E-92CA-8F36AF5F2272}"/>
              </a:ext>
            </a:extLst>
          </p:cNvPr>
          <p:cNvSpPr txBox="1"/>
          <p:nvPr/>
        </p:nvSpPr>
        <p:spPr>
          <a:xfrm>
            <a:off x="2845002" y="5002010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0DD95FD-75DF-47FD-87EB-70F56D4C40F7}"/>
              </a:ext>
            </a:extLst>
          </p:cNvPr>
          <p:cNvSpPr txBox="1"/>
          <p:nvPr/>
        </p:nvSpPr>
        <p:spPr>
          <a:xfrm>
            <a:off x="7693487" y="4654744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/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/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/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/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DD46C0B-050F-47CF-89A8-F50839AC7DD3}"/>
              </a:ext>
            </a:extLst>
          </p:cNvPr>
          <p:cNvGrpSpPr/>
          <p:nvPr/>
        </p:nvGrpSpPr>
        <p:grpSpPr>
          <a:xfrm>
            <a:off x="8599745" y="1744660"/>
            <a:ext cx="1929605" cy="724517"/>
            <a:chOff x="8599745" y="1744660"/>
            <a:chExt cx="1929605" cy="72451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E60D65C-C06F-43EE-938B-918E15CA7474}"/>
                </a:ext>
              </a:extLst>
            </p:cNvPr>
            <p:cNvSpPr txBox="1"/>
            <p:nvPr/>
          </p:nvSpPr>
          <p:spPr>
            <a:xfrm>
              <a:off x="8599745" y="1744660"/>
              <a:ext cx="1929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PILGRIM </a:t>
              </a: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(MR-TOF-MS)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/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 ~ </m:t>
                        </m:r>
                        <m:sSup>
                          <m:sSupPr>
                            <m:ctrlP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𝑚𝑏𝑎𝑟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565BE7D-1915-4B57-9CAF-54931D97924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691132B-BA8F-4FE8-B3A2-38BC359A8F23}"/>
                  </a:ext>
                </a:extLst>
              </p:cNvPr>
              <p:cNvSpPr txBox="1"/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691132B-BA8F-4FE8-B3A2-38BC359A8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03ECB6B6-DAC5-4F5D-924E-9E73F00238FB}"/>
                  </a:ext>
                </a:extLst>
              </p:cNvPr>
              <p:cNvSpPr txBox="1"/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03ECB6B6-DAC5-4F5D-924E-9E73F0023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CD597476-4D2A-45A1-A290-4AC8B23F1274}"/>
              </a:ext>
            </a:extLst>
          </p:cNvPr>
          <p:cNvCxnSpPr>
            <a:cxnSpLocks/>
            <a:stCxn id="72" idx="1"/>
          </p:cNvCxnSpPr>
          <p:nvPr/>
        </p:nvCxnSpPr>
        <p:spPr>
          <a:xfrm flipH="1" flipV="1">
            <a:off x="8598286" y="2991460"/>
            <a:ext cx="1158130" cy="383862"/>
          </a:xfrm>
          <a:prstGeom prst="line">
            <a:avLst/>
          </a:prstGeom>
          <a:ln w="25400">
            <a:solidFill>
              <a:schemeClr val="tx1"/>
            </a:solidFill>
            <a:prstDash val="lgDash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BC83B78D-5592-4C74-A47A-7EACC81DE339}"/>
              </a:ext>
            </a:extLst>
          </p:cNvPr>
          <p:cNvSpPr txBox="1"/>
          <p:nvPr/>
        </p:nvSpPr>
        <p:spPr>
          <a:xfrm>
            <a:off x="9756416" y="3082934"/>
            <a:ext cx="101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SEASON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F88D7B30-C6C4-4D6D-A308-BBAED63075C6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1732046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55C7F3-FE7B-4542-B3FA-4F1309797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22499"/>
          <a:stretch/>
        </p:blipFill>
        <p:spPr>
          <a:xfrm>
            <a:off x="0" y="1375757"/>
            <a:ext cx="4818608" cy="33079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48B3F3-9D87-47CA-A325-B3B6EECC8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6174" r="6474"/>
          <a:stretch/>
        </p:blipFill>
        <p:spPr>
          <a:xfrm>
            <a:off x="5167091" y="826321"/>
            <a:ext cx="5605684" cy="44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502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7" y="659964"/>
            <a:ext cx="8830700" cy="5105322"/>
          </a:xfrm>
          <a:prstGeom prst="rect">
            <a:avLst/>
          </a:prstGeom>
        </p:spPr>
      </p:pic>
      <p:sp>
        <p:nvSpPr>
          <p:cNvPr id="12" name="PlaceHolder 1">
            <a:extLst>
              <a:ext uri="{FF2B5EF4-FFF2-40B4-BE49-F238E27FC236}">
                <a16:creationId xmlns:a16="http://schemas.microsoft.com/office/drawing/2014/main" id="{9F6DA693-2CB5-4319-9CF6-1667CEC9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8729B9-8C01-49AC-9430-20748FCE060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9287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3" y="866807"/>
            <a:ext cx="7482486" cy="432587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0738BA8E-B4CC-4D30-B589-6780AD970069}"/>
                  </a:ext>
                </a:extLst>
              </p:cNvPr>
              <p:cNvSpPr txBox="1"/>
              <p:nvPr/>
            </p:nvSpPr>
            <p:spPr>
              <a:xfrm>
                <a:off x="0" y="1460084"/>
                <a:ext cx="4658264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Lasers 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systems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Nd:YAG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(532nm, 60 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broadband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(650-1100 nm, 2W)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Injection-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Locked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(ILC)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(650-1100nm, 2W)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diode to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ILC.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doubling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achieve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BBO/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BiBO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crystals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  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390-450 nm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0738BA8E-B4CC-4D30-B589-6780AD97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0084"/>
                <a:ext cx="4658264" cy="4278094"/>
              </a:xfrm>
              <a:prstGeom prst="rect">
                <a:avLst/>
              </a:prstGeom>
              <a:blipFill>
                <a:blip r:embed="rId4"/>
                <a:stretch>
                  <a:fillRect l="-1309" t="-856" r="-1047" b="-14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B3DF69-1D40-4FC5-A685-88E2A9F32D93}"/>
              </a:ext>
            </a:extLst>
          </p:cNvPr>
          <p:cNvSpPr/>
          <p:nvPr/>
        </p:nvSpPr>
        <p:spPr>
          <a:xfrm>
            <a:off x="5024079" y="1460083"/>
            <a:ext cx="5664049" cy="373259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52473F-24A2-49D2-B06B-FEB48D664B0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144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87" y="866807"/>
            <a:ext cx="7482486" cy="432587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38BA8E-B4CC-4D30-B589-6780AD970069}"/>
              </a:ext>
            </a:extLst>
          </p:cNvPr>
          <p:cNvSpPr txBox="1"/>
          <p:nvPr/>
        </p:nvSpPr>
        <p:spPr>
          <a:xfrm>
            <a:off x="5669280" y="2014082"/>
            <a:ext cx="46582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Atomic Beam Unit (ABU) :</a:t>
            </a:r>
          </a:p>
          <a:p>
            <a:pPr algn="just"/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: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?</a:t>
            </a:r>
          </a:p>
          <a:p>
            <a:pPr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of the 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 startAt="2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 startAt="3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Accélération via 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electrodes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 MCP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B3DF69-1D40-4FC5-A685-88E2A9F32D93}"/>
              </a:ext>
            </a:extLst>
          </p:cNvPr>
          <p:cNvSpPr/>
          <p:nvPr/>
        </p:nvSpPr>
        <p:spPr>
          <a:xfrm>
            <a:off x="2059435" y="748883"/>
            <a:ext cx="2532885" cy="1608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2950C-794D-4C90-9833-6E1C8BB0F21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172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IRL layout</a:t>
            </a:r>
            <a:endParaRPr lang="fr-FR" sz="2400" b="1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8C7FFC-9820-4FE8-98A6-C3E07AD5AE08}"/>
              </a:ext>
            </a:extLst>
          </p:cNvPr>
          <p:cNvSpPr txBox="1"/>
          <p:nvPr/>
        </p:nvSpPr>
        <p:spPr>
          <a:xfrm>
            <a:off x="0" y="1566000"/>
            <a:ext cx="37492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(532 nm)</a:t>
            </a:r>
          </a:p>
          <a:p>
            <a:pPr algn="just"/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BRF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Air-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100" lvl="2" algn="just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97200" lvl="3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BA4F8D15-7BA7-40F3-986E-8AA8668CDD29}"/>
              </a:ext>
            </a:extLst>
          </p:cNvPr>
          <p:cNvGrpSpPr/>
          <p:nvPr/>
        </p:nvGrpSpPr>
        <p:grpSpPr>
          <a:xfrm>
            <a:off x="3634283" y="1454900"/>
            <a:ext cx="7144669" cy="3149688"/>
            <a:chOff x="101520" y="1349280"/>
            <a:chExt cx="7622280" cy="3360240"/>
          </a:xfrm>
        </p:grpSpPr>
        <p:grpSp>
          <p:nvGrpSpPr>
            <p:cNvPr id="6" name="Groupe 17">
              <a:extLst>
                <a:ext uri="{FF2B5EF4-FFF2-40B4-BE49-F238E27FC236}">
                  <a16:creationId xmlns:a16="http://schemas.microsoft.com/office/drawing/2014/main" id="{5DB029F8-AC09-45FA-9143-4EC746B53824}"/>
                </a:ext>
              </a:extLst>
            </p:cNvPr>
            <p:cNvGrpSpPr/>
            <p:nvPr/>
          </p:nvGrpSpPr>
          <p:grpSpPr>
            <a:xfrm>
              <a:off x="101520" y="1349280"/>
              <a:ext cx="4556520" cy="3360240"/>
              <a:chOff x="101520" y="1349280"/>
              <a:chExt cx="4556520" cy="336024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997D6AE3-D83E-4231-B4E4-22BEECD91F13}"/>
                  </a:ext>
                </a:extLst>
              </p:cNvPr>
              <p:cNvPicPr/>
              <p:nvPr/>
            </p:nvPicPr>
            <p:blipFill>
              <a:blip r:embed="rId3"/>
              <a:srcRect l="1211" t="7671" r="112" b="10723"/>
              <a:stretch/>
            </p:blipFill>
            <p:spPr>
              <a:xfrm>
                <a:off x="101520" y="1883880"/>
                <a:ext cx="4556520" cy="2825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2" name="ZoneTexte 15">
                <a:extLst>
                  <a:ext uri="{FF2B5EF4-FFF2-40B4-BE49-F238E27FC236}">
                    <a16:creationId xmlns:a16="http://schemas.microsoft.com/office/drawing/2014/main" id="{69D7E379-F8E0-4C58-A3D1-B46257950A43}"/>
                  </a:ext>
                </a:extLst>
              </p:cNvPr>
              <p:cNvSpPr/>
              <p:nvPr/>
            </p:nvSpPr>
            <p:spPr>
              <a:xfrm>
                <a:off x="1263960" y="1349280"/>
                <a:ext cx="2231640" cy="399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CW Ti:sa cavity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8" name="Groupe 18">
              <a:extLst>
                <a:ext uri="{FF2B5EF4-FFF2-40B4-BE49-F238E27FC236}">
                  <a16:creationId xmlns:a16="http://schemas.microsoft.com/office/drawing/2014/main" id="{6E4B5F17-3579-4FBD-9CF6-B7F1EF43B156}"/>
                </a:ext>
              </a:extLst>
            </p:cNvPr>
            <p:cNvGrpSpPr/>
            <p:nvPr/>
          </p:nvGrpSpPr>
          <p:grpSpPr>
            <a:xfrm>
              <a:off x="4626720" y="2584440"/>
              <a:ext cx="3097080" cy="2030400"/>
              <a:chOff x="4626720" y="2584440"/>
              <a:chExt cx="3097080" cy="2030400"/>
            </a:xfrm>
          </p:grpSpPr>
          <p:pic>
            <p:nvPicPr>
              <p:cNvPr id="9" name="Image 12">
                <a:extLst>
                  <a:ext uri="{FF2B5EF4-FFF2-40B4-BE49-F238E27FC236}">
                    <a16:creationId xmlns:a16="http://schemas.microsoft.com/office/drawing/2014/main" id="{ED065E18-52E3-47D0-8AA3-A5F27DD10051}"/>
                  </a:ext>
                </a:extLst>
              </p:cNvPr>
              <p:cNvPicPr/>
              <p:nvPr/>
            </p:nvPicPr>
            <p:blipFill>
              <a:blip r:embed="rId4"/>
              <a:srcRect t="20592" b="28602"/>
              <a:stretch/>
            </p:blipFill>
            <p:spPr>
              <a:xfrm rot="10800000">
                <a:off x="4659120" y="3459600"/>
                <a:ext cx="3033720" cy="11552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0" name="ZoneTexte 16">
                <a:extLst>
                  <a:ext uri="{FF2B5EF4-FFF2-40B4-BE49-F238E27FC236}">
                    <a16:creationId xmlns:a16="http://schemas.microsoft.com/office/drawing/2014/main" id="{B09286BE-1381-4EA7-8E30-2C9790795C1C}"/>
                  </a:ext>
                </a:extLst>
              </p:cNvPr>
              <p:cNvSpPr/>
              <p:nvPr/>
            </p:nvSpPr>
            <p:spPr>
              <a:xfrm>
                <a:off x="4626720" y="2584440"/>
                <a:ext cx="3097080" cy="70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Millennia eV 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pump laser (CW 532 nm)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7943ED-FF57-47FE-AD90-68F2A725A0A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821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4F5E3356-A9F6-489A-B576-9C631741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 IRL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15E673-A28B-431F-A98E-256B7D5D9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2" y="720201"/>
            <a:ext cx="8008931" cy="533928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38AC38-F68B-481E-95EB-1EF36B10FB4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16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D49A71-212E-4410-9AAA-7381E2CAF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808150"/>
            <a:ext cx="4680000" cy="2134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FFB76E-417D-4665-AA3E-98F84B36E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3358474"/>
            <a:ext cx="4680000" cy="21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18343" y="1284959"/>
                <a:ext cx="3830991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 position at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(t) :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Comic Sans MS" panose="030F0702030302020204" pitchFamily="66" charset="0"/>
                    <a:ea typeface="Calibri" panose="020F0502020204030204" pitchFamily="34" charset="0"/>
                    <a:cs typeface="MV Boli" panose="02000500030200090000" pitchFamily="2" charset="0"/>
                  </a:rPr>
                  <a:t>  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centered.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 algn="just"/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1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1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ideal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but ok !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43" y="1284959"/>
                <a:ext cx="3830991" cy="3770263"/>
              </a:xfrm>
              <a:prstGeom prst="rect">
                <a:avLst/>
              </a:prstGeom>
              <a:blipFill>
                <a:blip r:embed="rId5"/>
                <a:stretch>
                  <a:fillRect l="-1592" t="-8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B7E324-6B03-4AE4-9AD5-5BF743D49B4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511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FFB76E-417D-4665-AA3E-98F84B36E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810000"/>
            <a:ext cx="4680000" cy="21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3830991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1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ideal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but ok !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2" algn="just"/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3830991" cy="3600986"/>
              </a:xfrm>
              <a:prstGeom prst="rect">
                <a:avLst/>
              </a:prstGeom>
              <a:blipFill>
                <a:blip r:embed="rId4"/>
                <a:stretch>
                  <a:fillRect l="-1431" t="-846" b="-20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3358800"/>
            <a:ext cx="4680000" cy="217355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4F5C6B-3204-4B5D-B43B-31C968366D7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555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3830991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3830991" cy="1554272"/>
              </a:xfrm>
              <a:prstGeom prst="rect">
                <a:avLst/>
              </a:prstGeom>
              <a:blipFill>
                <a:blip r:embed="rId3"/>
                <a:stretch>
                  <a:fillRect l="-1431" t="-1961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810000"/>
            <a:ext cx="4680000" cy="21735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EED0AD-4882-44FF-80DD-8E1282CAF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r="8329"/>
          <a:stretch/>
        </p:blipFill>
        <p:spPr>
          <a:xfrm>
            <a:off x="2866387" y="3297138"/>
            <a:ext cx="5040000" cy="231069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31EF15-BFC9-4C08-BBBB-30ECFBFF858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412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4251011" cy="420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  <a:p>
                <a:pPr marL="457200" lvl="3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3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Solution :</a:t>
                </a:r>
              </a:p>
              <a:p>
                <a:pPr marL="0" lvl="3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4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Translate the gain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curve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5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Change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length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via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piezo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914400" lvl="5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5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after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correction of the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3" indent="-4572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𝑒𝑡𝑎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(t+1)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(t+1).</a:t>
                </a:r>
              </a:p>
              <a:p>
                <a:pPr marL="0" lvl="3" indent="-4572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Etalon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locked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the OC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4251011" cy="4201150"/>
              </a:xfrm>
              <a:prstGeom prst="rect">
                <a:avLst/>
              </a:prstGeom>
              <a:blipFill>
                <a:blip r:embed="rId3"/>
                <a:stretch>
                  <a:fillRect l="-1291" t="-726" r="-1435" b="-1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810000"/>
            <a:ext cx="4680000" cy="21735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1128A4-A174-4E14-ABB3-AF1A7C1F7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3358800"/>
            <a:ext cx="4680000" cy="220292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61A51C-9678-4884-AADE-8DA7BDEC29D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45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1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st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OC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/>
              <p:nvPr/>
            </p:nvSpPr>
            <p:spPr>
              <a:xfrm>
                <a:off x="246175" y="1518582"/>
                <a:ext cx="3830991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Locking of the OC, 1</a:t>
                </a:r>
                <a:r>
                  <a:rPr lang="fr-FR" sz="1900" u="sng" baseline="30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method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Simple feedback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loop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User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Labview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use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its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P-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loop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to drive the OC.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5" y="1518582"/>
                <a:ext cx="3830991" cy="2277547"/>
              </a:xfrm>
              <a:prstGeom prst="rect">
                <a:avLst/>
              </a:prstGeom>
              <a:blipFill>
                <a:blip r:embed="rId3"/>
                <a:stretch>
                  <a:fillRect l="-1431" t="-1337" r="-1272" b="-32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BDD9E8F2-D1BA-45BD-8A1C-912D6C389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87" y="4621876"/>
            <a:ext cx="6480000" cy="105934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D8CBDA-8260-4D4C-AA90-CCB5F1C5A78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E097904-DAC8-44CA-9818-A18D3924A0C0}"/>
              </a:ext>
            </a:extLst>
          </p:cNvPr>
          <p:cNvGrpSpPr/>
          <p:nvPr/>
        </p:nvGrpSpPr>
        <p:grpSpPr>
          <a:xfrm>
            <a:off x="5198400" y="636377"/>
            <a:ext cx="6829200" cy="3441740"/>
            <a:chOff x="5198400" y="636377"/>
            <a:chExt cx="6829200" cy="344174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274DBB5-D384-4B79-8DFE-4D548514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400" y="637200"/>
              <a:ext cx="6829200" cy="3440917"/>
            </a:xfrm>
            <a:prstGeom prst="rect">
              <a:avLst/>
            </a:prstGeom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A9954F4-2E78-4486-A240-BCC3271713C9}"/>
                </a:ext>
              </a:extLst>
            </p:cNvPr>
            <p:cNvSpPr/>
            <p:nvPr/>
          </p:nvSpPr>
          <p:spPr>
            <a:xfrm>
              <a:off x="9127374" y="636377"/>
              <a:ext cx="540327" cy="463206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8462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2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nd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etalon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locking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A24D092-8569-4A97-9A7D-03CBEE6FAAE6}"/>
              </a:ext>
            </a:extLst>
          </p:cNvPr>
          <p:cNvGrpSpPr/>
          <p:nvPr/>
        </p:nvGrpSpPr>
        <p:grpSpPr>
          <a:xfrm>
            <a:off x="5176800" y="1311223"/>
            <a:ext cx="6829200" cy="3440917"/>
            <a:chOff x="5176800" y="1311223"/>
            <a:chExt cx="6829200" cy="344091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AF91E02-F589-4E3E-B2DD-B5709F2A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800" y="1311223"/>
              <a:ext cx="6829200" cy="3440917"/>
            </a:xfrm>
            <a:prstGeom prst="rect">
              <a:avLst/>
            </a:prstGeom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4EEC7C6-6F06-43D4-967B-7E8BF510F371}"/>
                </a:ext>
              </a:extLst>
            </p:cNvPr>
            <p:cNvSpPr/>
            <p:nvPr/>
          </p:nvSpPr>
          <p:spPr>
            <a:xfrm>
              <a:off x="9755447" y="2333776"/>
              <a:ext cx="972070" cy="463206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80D7BEA-BC26-433B-B4A1-FADD9605D59C}"/>
              </a:ext>
            </a:extLst>
          </p:cNvPr>
          <p:cNvSpPr txBox="1"/>
          <p:nvPr/>
        </p:nvSpPr>
        <p:spPr>
          <a:xfrm>
            <a:off x="246175" y="1360056"/>
            <a:ext cx="440064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locking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photodiode.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3" algn="just"/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Dither-locking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via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signal at 0.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006D1B-27E1-4D2C-A131-A1F948AE27D2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10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2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nd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etalon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locking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7EB214-7B6C-4B4B-B1EE-3B2D47285AA7}"/>
              </a:ext>
            </a:extLst>
          </p:cNvPr>
          <p:cNvSpPr txBox="1"/>
          <p:nvPr/>
        </p:nvSpPr>
        <p:spPr>
          <a:xfrm>
            <a:off x="0" y="1575500"/>
            <a:ext cx="44006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locking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photodiode.</a:t>
            </a:r>
          </a:p>
          <a:p>
            <a:pPr marL="4572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Dither-locking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via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signal at 0.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E52559-16FB-44AE-995C-ED099B594400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B23D5-52C5-47F9-92CA-46EAEDEDC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4605" r="9307"/>
          <a:stretch/>
        </p:blipFill>
        <p:spPr>
          <a:xfrm>
            <a:off x="4903693" y="742882"/>
            <a:ext cx="5286375" cy="3095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441FED-3CD4-4312-963D-7757A0E09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9" y="4029364"/>
            <a:ext cx="3429554" cy="156410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E129634-000B-457E-95D8-763E076CB587}"/>
              </a:ext>
            </a:extLst>
          </p:cNvPr>
          <p:cNvCxnSpPr/>
          <p:nvPr/>
        </p:nvCxnSpPr>
        <p:spPr>
          <a:xfrm>
            <a:off x="6820512" y="1174183"/>
            <a:ext cx="0" cy="3096000"/>
          </a:xfrm>
          <a:prstGeom prst="line">
            <a:avLst/>
          </a:prstGeom>
          <a:ln w="254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130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40B7CD-53EF-4BC4-9FF1-F168F72BE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7234" r="8715" b="1639"/>
          <a:stretch/>
        </p:blipFill>
        <p:spPr>
          <a:xfrm>
            <a:off x="2852775" y="1148279"/>
            <a:ext cx="7920000" cy="37629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00BE66A-FE0B-4C96-9B71-CB555CE55EC0}"/>
              </a:ext>
            </a:extLst>
          </p:cNvPr>
          <p:cNvSpPr txBox="1"/>
          <p:nvPr/>
        </p:nvSpPr>
        <p:spPr>
          <a:xfrm>
            <a:off x="209935" y="1598583"/>
            <a:ext cx="215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abundances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156Dy : 0,056 %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158Dy : 0,095 %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160Dy : 2,329 %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161Dy : 18,889 %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162Dy : 25,475 %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163Dy : 24,896 %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164Dy : 28,260 %</a:t>
            </a:r>
          </a:p>
          <a:p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2D9742-2421-4E41-867E-2646A17B559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64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1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st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OC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/>
              <p:nvPr/>
            </p:nvSpPr>
            <p:spPr>
              <a:xfrm>
                <a:off x="246175" y="1519200"/>
                <a:ext cx="4392327" cy="2508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Locking of the OC, 2</a:t>
                </a:r>
                <a:r>
                  <a:rPr lang="fr-FR" sz="1900" u="sng" baseline="30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nd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method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User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3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3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Labview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use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its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P-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loop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to drive the FPI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length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𝐹𝑃𝐼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FPI drives the OC to maximise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its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signal.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5" y="1519200"/>
                <a:ext cx="4392327" cy="2508379"/>
              </a:xfrm>
              <a:prstGeom prst="rect">
                <a:avLst/>
              </a:prstGeom>
              <a:blipFill>
                <a:blip r:embed="rId3"/>
                <a:stretch>
                  <a:fillRect l="-1248" t="-1214" r="-1110" b="-29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6BB9CDB6-AB40-449E-AA5D-A504FB35E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14" y="4536501"/>
            <a:ext cx="7148347" cy="10800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3E026E-D06F-4B0D-8364-3F93CB6B412A}"/>
              </a:ext>
            </a:extLst>
          </p:cNvPr>
          <p:cNvGrpSpPr/>
          <p:nvPr/>
        </p:nvGrpSpPr>
        <p:grpSpPr>
          <a:xfrm>
            <a:off x="5198400" y="636377"/>
            <a:ext cx="6829200" cy="3441740"/>
            <a:chOff x="5198400" y="636377"/>
            <a:chExt cx="6829200" cy="34417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DD23AAE-14BD-4884-BF3D-64C4337AE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400" y="637200"/>
              <a:ext cx="6829200" cy="3440917"/>
            </a:xfrm>
            <a:prstGeom prst="rect">
              <a:avLst/>
            </a:prstGeom>
          </p:spPr>
        </p:pic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C177F05-E603-45AA-8CDE-65710B515BBB}"/>
                </a:ext>
              </a:extLst>
            </p:cNvPr>
            <p:cNvSpPr/>
            <p:nvPr/>
          </p:nvSpPr>
          <p:spPr>
            <a:xfrm>
              <a:off x="9127374" y="636377"/>
              <a:ext cx="540327" cy="463206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BAFB244-3297-42F4-BDDF-6C16E560CCD1}"/>
                </a:ext>
              </a:extLst>
            </p:cNvPr>
            <p:cNvSpPr/>
            <p:nvPr/>
          </p:nvSpPr>
          <p:spPr>
            <a:xfrm>
              <a:off x="9667702" y="636377"/>
              <a:ext cx="464400" cy="463206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B4FE2D-6D33-4025-AF6B-7152D8093D1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236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simplified layout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8C7FFC-9820-4FE8-98A6-C3E07AD5AE08}"/>
              </a:ext>
            </a:extLst>
          </p:cNvPr>
          <p:cNvSpPr txBox="1"/>
          <p:nvPr/>
        </p:nvSpPr>
        <p:spPr>
          <a:xfrm>
            <a:off x="0" y="1567075"/>
            <a:ext cx="37492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(532 nm)</a:t>
            </a:r>
          </a:p>
          <a:p>
            <a:pPr algn="just"/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BRF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Air-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100" lvl="2" algn="just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97200" lvl="3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C113743-99FB-4298-83D9-D22C28BE2B3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0FD358-248E-4EC0-A1D1-5839021BB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00" y="1468800"/>
            <a:ext cx="6829200" cy="34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1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st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OC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D18BFD-F8F4-42A7-81D0-A576E92B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5555" r="9486" b="4813"/>
          <a:stretch/>
        </p:blipFill>
        <p:spPr>
          <a:xfrm>
            <a:off x="5542542" y="1589744"/>
            <a:ext cx="5230233" cy="28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DDEF8-78F2-4025-AEAA-3F4A20A84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5556" r="9641" b="4059"/>
          <a:stretch/>
        </p:blipFill>
        <p:spPr>
          <a:xfrm>
            <a:off x="0" y="1589744"/>
            <a:ext cx="5133710" cy="288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D36FD79-1068-4FAD-975A-289D34798F2C}"/>
              </a:ext>
            </a:extLst>
          </p:cNvPr>
          <p:cNvSpPr txBox="1"/>
          <p:nvPr/>
        </p:nvSpPr>
        <p:spPr>
          <a:xfrm>
            <a:off x="1911667" y="4521568"/>
            <a:ext cx="69494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Frequency variation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wavemeter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relative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accuracy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(3MHz).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Easiest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OC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locking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7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2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nd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etalon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locking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7EB214-7B6C-4B4B-B1EE-3B2D47285AA7}"/>
              </a:ext>
            </a:extLst>
          </p:cNvPr>
          <p:cNvSpPr txBox="1"/>
          <p:nvPr/>
        </p:nvSpPr>
        <p:spPr>
          <a:xfrm>
            <a:off x="246175" y="1513945"/>
            <a:ext cx="440064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locking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photodiode.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Dither-locking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via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signal at 0.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1F4444-F0DB-40BF-8F78-A4B20487E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7" y="1073474"/>
            <a:ext cx="5797318" cy="391254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3AAB96-DAEE-4E2F-85E0-3CE30574805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D425C9-A01C-451D-9C2D-249500C3040B}"/>
              </a:ext>
            </a:extLst>
          </p:cNvPr>
          <p:cNvSpPr txBox="1"/>
          <p:nvPr/>
        </p:nvSpPr>
        <p:spPr>
          <a:xfrm>
            <a:off x="6347961" y="5158479"/>
            <a:ext cx="3622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Sonnenschein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Inter., 241 (2020) </a:t>
            </a:r>
          </a:p>
        </p:txBody>
      </p:sp>
    </p:spTree>
    <p:extLst>
      <p:ext uri="{BB962C8B-B14F-4D97-AF65-F5344CB8AC3E}">
        <p14:creationId xmlns:p14="http://schemas.microsoft.com/office/powerpoint/2010/main" val="3636073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55DEF25-50A8-4917-8BEE-4647CCDDEF1B}"/>
              </a:ext>
            </a:extLst>
          </p:cNvPr>
          <p:cNvGrpSpPr/>
          <p:nvPr/>
        </p:nvGrpSpPr>
        <p:grpSpPr>
          <a:xfrm>
            <a:off x="5735060" y="1249430"/>
            <a:ext cx="4613760" cy="3635494"/>
            <a:chOff x="631734" y="1331761"/>
            <a:chExt cx="4613760" cy="3635494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961921A8-B5CF-47F0-B19A-C646D22534FA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4782589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710DA1C-85D6-4C1C-A395-E918BBB8BA33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30269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FAD37A5-EC34-46CD-B799-FADC5552A96E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84841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F008290-C963-4E72-82B2-194C1978213C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5537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1D6E49A-7B7E-41D2-A348-0DEBFBB2197E}"/>
                </a:ext>
              </a:extLst>
            </p:cNvPr>
            <p:cNvSpPr txBox="1"/>
            <p:nvPr/>
          </p:nvSpPr>
          <p:spPr>
            <a:xfrm>
              <a:off x="2938054" y="28423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23 877,739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818398-62E8-43FC-8C27-6175244EFC4E}"/>
                </a:ext>
              </a:extLst>
            </p:cNvPr>
            <p:cNvSpPr txBox="1"/>
            <p:nvPr/>
          </p:nvSpPr>
          <p:spPr>
            <a:xfrm>
              <a:off x="3212374" y="459792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A3F3B-91C3-426A-AA05-96D931EA0995}"/>
                </a:ext>
              </a:extLst>
            </p:cNvPr>
            <p:cNvSpPr txBox="1"/>
            <p:nvPr/>
          </p:nvSpPr>
          <p:spPr>
            <a:xfrm>
              <a:off x="2938054" y="166374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47 900,5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011FF91-E1E2-496B-93BA-1FCFD13CD407}"/>
                </a:ext>
              </a:extLst>
            </p:cNvPr>
            <p:cNvSpPr txBox="1"/>
            <p:nvPr/>
          </p:nvSpPr>
          <p:spPr>
            <a:xfrm>
              <a:off x="2938054" y="13691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48 343,96 cm</a:t>
              </a:r>
              <a:r>
                <a:rPr lang="fr-FR" baseline="30000" dirty="0"/>
                <a:t>-1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C913C44-AD38-4B7B-914B-AD3E15D18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214" y="3026973"/>
              <a:ext cx="477520" cy="175561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A0928F5-D1F5-4EEA-8672-A4C13BDC7DBE}"/>
                </a:ext>
              </a:extLst>
            </p:cNvPr>
            <p:cNvSpPr txBox="1"/>
            <p:nvPr/>
          </p:nvSpPr>
          <p:spPr>
            <a:xfrm>
              <a:off x="1830614" y="3720116"/>
              <a:ext cx="109728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418,7 nm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5F75EFE-4170-475F-AE81-2DCC2851C859}"/>
                </a:ext>
              </a:extLst>
            </p:cNvPr>
            <p:cNvSpPr txBox="1"/>
            <p:nvPr/>
          </p:nvSpPr>
          <p:spPr>
            <a:xfrm>
              <a:off x="1424214" y="2106867"/>
              <a:ext cx="300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408,727 nm,  24 466,221 cm</a:t>
              </a:r>
              <a:r>
                <a:rPr lang="fr-FR" baseline="30000" dirty="0"/>
                <a:t>-1</a:t>
              </a:r>
              <a:r>
                <a:rPr lang="fr-FR" dirty="0"/>
                <a:t> 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4C07832-95CF-44E1-8BC2-589952B29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494" y="1553773"/>
              <a:ext cx="426720" cy="1473200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C7BC79F-A0B5-43C5-B8B5-8EE9FBC7133C}"/>
                </a:ext>
              </a:extLst>
            </p:cNvPr>
            <p:cNvSpPr txBox="1"/>
            <p:nvPr/>
          </p:nvSpPr>
          <p:spPr>
            <a:xfrm>
              <a:off x="4635894" y="133176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A.I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DDA573E1-7937-4D3E-8ACD-A1FDFDCC3408}"/>
              </a:ext>
            </a:extLst>
          </p:cNvPr>
          <p:cNvSpPr txBox="1"/>
          <p:nvPr/>
        </p:nvSpPr>
        <p:spPr>
          <a:xfrm>
            <a:off x="914400" y="1736044"/>
            <a:ext cx="373353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Improvments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made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BRF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tuning.</a:t>
            </a: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endParaRPr lang="fr-FR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stabilty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endParaRPr lang="fr-FR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Multimoding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2" algn="just"/>
            <a:endParaRPr lang="fr-FR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CW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Ti:sa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unreliable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consuming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Nevertheless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7E971B4-9C08-49D7-A5BA-A980084704EB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2755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FCB83FA-4EDC-48E7-A813-360BD0189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6332" r="9177"/>
          <a:stretch/>
        </p:blipFill>
        <p:spPr>
          <a:xfrm>
            <a:off x="760355" y="868002"/>
            <a:ext cx="9252065" cy="43234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19148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BAFF07-6EB8-425A-95A4-1521BB812A1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33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37436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9E4609-8584-4078-AF3D-629E5D1E1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509" r="2614" b="1159"/>
          <a:stretch/>
        </p:blipFill>
        <p:spPr>
          <a:xfrm>
            <a:off x="5016218" y="691338"/>
            <a:ext cx="5760000" cy="5377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/>
              <p:nvPr/>
            </p:nvSpPr>
            <p:spPr>
              <a:xfrm>
                <a:off x="0" y="1690371"/>
                <a:ext cx="4757138" cy="267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Isotope shift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164</m:t>
                        </m:r>
                      </m:sup>
                    </m:sSubSup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d>
                    <m:nary>
                      <m:naryPr>
                        <m:chr m:val="∑"/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,164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,164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1/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,164</m:t>
                                    </m:r>
                                  </m:sup>
                                </m:sSubSup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90371"/>
                <a:ext cx="4757138" cy="2678747"/>
              </a:xfrm>
              <a:prstGeom prst="rect">
                <a:avLst/>
              </a:prstGeom>
              <a:blipFill>
                <a:blip r:embed="rId4"/>
                <a:stretch>
                  <a:fillRect l="-1154" t="-1136" b="-15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C9AB12-984E-4937-A46F-A145A16474A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965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C113743-99FB-4298-83D9-D22C28BE2B3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0FD358-248E-4EC0-A1D1-5839021BB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r="45100"/>
          <a:stretch/>
        </p:blipFill>
        <p:spPr>
          <a:xfrm>
            <a:off x="6167924" y="3235589"/>
            <a:ext cx="3749219" cy="26237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0C3B93-DD23-4698-A721-E24C0AD6C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3" y="786607"/>
            <a:ext cx="4680000" cy="2134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C4B7518-E8D4-4DB0-9CAC-2FFEF324E287}"/>
                  </a:ext>
                </a:extLst>
              </p:cNvPr>
              <p:cNvSpPr txBox="1"/>
              <p:nvPr/>
            </p:nvSpPr>
            <p:spPr>
              <a:xfrm>
                <a:off x="166254" y="1076626"/>
                <a:ext cx="3830991" cy="4508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design &amp; Ti:sa </a:t>
                </a:r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specs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5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Discrete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spectrum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650-1100 nm range.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:</a:t>
                </a:r>
              </a:p>
              <a:p>
                <a:pPr algn="just"/>
                <a:endParaRPr lang="fr-FR" sz="5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introduction of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losses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&amp; BRF.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500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Spectroscopy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requirements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5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for a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scan.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? :</a:t>
                </a:r>
              </a:p>
              <a:p>
                <a:pPr lvl="1" algn="just"/>
                <a:endParaRPr lang="fr-FR" sz="5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 indent="-28575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size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OC.</a:t>
                </a:r>
                <a:endPara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2" algn="just"/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Translation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2"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4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Translate the gain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curve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5" algn="just"/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Change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length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via </a:t>
                </a:r>
                <a:r>
                  <a:rPr lang="fr-FR" sz="1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piezo</a:t>
                </a:r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C4B7518-E8D4-4DB0-9CAC-2FFEF324E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" y="1076626"/>
                <a:ext cx="3830991" cy="4508927"/>
              </a:xfrm>
              <a:prstGeom prst="rect">
                <a:avLst/>
              </a:prstGeom>
              <a:blipFill>
                <a:blip r:embed="rId5"/>
                <a:stretch>
                  <a:fillRect l="-1272" t="-812" r="-795" b="-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5EC5886C-6DB0-4FAC-A660-B38CEA580A90}"/>
              </a:ext>
            </a:extLst>
          </p:cNvPr>
          <p:cNvSpPr/>
          <p:nvPr/>
        </p:nvSpPr>
        <p:spPr>
          <a:xfrm>
            <a:off x="3971925" y="4000500"/>
            <a:ext cx="3638550" cy="1104900"/>
          </a:xfrm>
          <a:custGeom>
            <a:avLst/>
            <a:gdLst>
              <a:gd name="connsiteX0" fmla="*/ 0 w 3638550"/>
              <a:gd name="connsiteY0" fmla="*/ 1104900 h 1104900"/>
              <a:gd name="connsiteX1" fmla="*/ 2228850 w 3638550"/>
              <a:gd name="connsiteY1" fmla="*/ 685800 h 1104900"/>
              <a:gd name="connsiteX2" fmla="*/ 3638550 w 3638550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8550" h="1104900">
                <a:moveTo>
                  <a:pt x="0" y="1104900"/>
                </a:moveTo>
                <a:cubicBezTo>
                  <a:pt x="811212" y="987425"/>
                  <a:pt x="1622425" y="869950"/>
                  <a:pt x="2228850" y="685800"/>
                </a:cubicBezTo>
                <a:cubicBezTo>
                  <a:pt x="2835275" y="501650"/>
                  <a:pt x="3511550" y="314325"/>
                  <a:pt x="3638550" y="0"/>
                </a:cubicBezTo>
              </a:path>
            </a:pathLst>
          </a:custGeom>
          <a:noFill/>
          <a:ln w="19050">
            <a:solidFill>
              <a:schemeClr val="accent6"/>
            </a:solidFill>
            <a:prstDash val="dash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F0F500AF-2AC3-4482-8867-C8498DAA39DD}"/>
              </a:ext>
            </a:extLst>
          </p:cNvPr>
          <p:cNvSpPr/>
          <p:nvPr/>
        </p:nvSpPr>
        <p:spPr>
          <a:xfrm>
            <a:off x="7315200" y="1808179"/>
            <a:ext cx="960579" cy="1940861"/>
          </a:xfrm>
          <a:custGeom>
            <a:avLst/>
            <a:gdLst>
              <a:gd name="connsiteX0" fmla="*/ 0 w 960579"/>
              <a:gd name="connsiteY0" fmla="*/ 12308 h 1940861"/>
              <a:gd name="connsiteX1" fmla="*/ 947651 w 960579"/>
              <a:gd name="connsiteY1" fmla="*/ 286628 h 1940861"/>
              <a:gd name="connsiteX2" fmla="*/ 548640 w 960579"/>
              <a:gd name="connsiteY2" fmla="*/ 1940861 h 194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0579" h="1940861">
                <a:moveTo>
                  <a:pt x="0" y="12308"/>
                </a:moveTo>
                <a:cubicBezTo>
                  <a:pt x="428105" y="-11245"/>
                  <a:pt x="856211" y="-34797"/>
                  <a:pt x="947651" y="286628"/>
                </a:cubicBezTo>
                <a:cubicBezTo>
                  <a:pt x="1039091" y="608053"/>
                  <a:pt x="617913" y="1715032"/>
                  <a:pt x="548640" y="1940861"/>
                </a:cubicBezTo>
              </a:path>
            </a:pathLst>
          </a:custGeom>
          <a:noFill/>
          <a:ln w="19050">
            <a:solidFill>
              <a:srgbClr val="70AD47"/>
            </a:solidFill>
            <a:prstDash val="dashDot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EAC9F11-805F-4503-9C18-B4DCBC60512E}"/>
              </a:ext>
            </a:extLst>
          </p:cNvPr>
          <p:cNvGrpSpPr/>
          <p:nvPr/>
        </p:nvGrpSpPr>
        <p:grpSpPr>
          <a:xfrm>
            <a:off x="2486025" y="1914951"/>
            <a:ext cx="4504979" cy="2666574"/>
            <a:chOff x="2486025" y="1914951"/>
            <a:chExt cx="4504979" cy="2666574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637B637-4A2E-49EE-8109-74667932C030}"/>
                </a:ext>
              </a:extLst>
            </p:cNvPr>
            <p:cNvSpPr/>
            <p:nvPr/>
          </p:nvSpPr>
          <p:spPr>
            <a:xfrm>
              <a:off x="2486025" y="3541532"/>
              <a:ext cx="4343400" cy="1039993"/>
            </a:xfrm>
            <a:custGeom>
              <a:avLst/>
              <a:gdLst>
                <a:gd name="connsiteX0" fmla="*/ 0 w 4343400"/>
                <a:gd name="connsiteY0" fmla="*/ 1039993 h 1039993"/>
                <a:gd name="connsiteX1" fmla="*/ 1219200 w 4343400"/>
                <a:gd name="connsiteY1" fmla="*/ 687568 h 1039993"/>
                <a:gd name="connsiteX2" fmla="*/ 2152650 w 4343400"/>
                <a:gd name="connsiteY2" fmla="*/ 1768 h 1039993"/>
                <a:gd name="connsiteX3" fmla="*/ 4343400 w 4343400"/>
                <a:gd name="connsiteY3" fmla="*/ 497068 h 10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3400" h="1039993">
                  <a:moveTo>
                    <a:pt x="0" y="1039993"/>
                  </a:moveTo>
                  <a:cubicBezTo>
                    <a:pt x="430212" y="950299"/>
                    <a:pt x="860425" y="860606"/>
                    <a:pt x="1219200" y="687568"/>
                  </a:cubicBezTo>
                  <a:cubicBezTo>
                    <a:pt x="1577975" y="514530"/>
                    <a:pt x="1631950" y="33518"/>
                    <a:pt x="2152650" y="1768"/>
                  </a:cubicBezTo>
                  <a:cubicBezTo>
                    <a:pt x="2673350" y="-29982"/>
                    <a:pt x="3978275" y="374831"/>
                    <a:pt x="4343400" y="49706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Dot"/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B3D2239B-41AD-4AAD-A80F-694519D0E4A9}"/>
                </a:ext>
              </a:extLst>
            </p:cNvPr>
            <p:cNvSpPr/>
            <p:nvPr/>
          </p:nvSpPr>
          <p:spPr>
            <a:xfrm>
              <a:off x="4181302" y="1914951"/>
              <a:ext cx="2809702" cy="1834089"/>
            </a:xfrm>
            <a:custGeom>
              <a:avLst/>
              <a:gdLst>
                <a:gd name="connsiteX0" fmla="*/ 0 w 2809702"/>
                <a:gd name="connsiteY0" fmla="*/ 1834089 h 1834089"/>
                <a:gd name="connsiteX1" fmla="*/ 1138843 w 2809702"/>
                <a:gd name="connsiteY1" fmla="*/ 163231 h 1834089"/>
                <a:gd name="connsiteX2" fmla="*/ 2809702 w 2809702"/>
                <a:gd name="connsiteY2" fmla="*/ 21914 h 183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9702" h="1834089">
                  <a:moveTo>
                    <a:pt x="0" y="1834089"/>
                  </a:moveTo>
                  <a:cubicBezTo>
                    <a:pt x="335279" y="1149674"/>
                    <a:pt x="670559" y="465260"/>
                    <a:pt x="1138843" y="163231"/>
                  </a:cubicBezTo>
                  <a:cubicBezTo>
                    <a:pt x="1607127" y="-138798"/>
                    <a:pt x="2538153" y="82874"/>
                    <a:pt x="2809702" y="21914"/>
                  </a:cubicBezTo>
                </a:path>
              </a:pathLst>
            </a:custGeom>
            <a:noFill/>
            <a:ln w="19050">
              <a:solidFill>
                <a:srgbClr val="FF1010"/>
              </a:solidFill>
              <a:prstDash val="dash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293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&amp; power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stabilization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D18BFD-F8F4-42A7-81D0-A576E92B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5555" r="9486" b="32935"/>
          <a:stretch/>
        </p:blipFill>
        <p:spPr>
          <a:xfrm>
            <a:off x="5542542" y="1513544"/>
            <a:ext cx="5230233" cy="19764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DDEF8-78F2-4025-AEAA-3F4A20A84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5556" r="9641" b="34091"/>
          <a:stretch/>
        </p:blipFill>
        <p:spPr>
          <a:xfrm>
            <a:off x="0" y="1540214"/>
            <a:ext cx="5133710" cy="19230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D36FD79-1068-4FAD-975A-289D34798F2C}"/>
              </a:ext>
            </a:extLst>
          </p:cNvPr>
          <p:cNvSpPr txBox="1"/>
          <p:nvPr/>
        </p:nvSpPr>
        <p:spPr>
          <a:xfrm>
            <a:off x="1911667" y="4011028"/>
            <a:ext cx="69494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variation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wavemeter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(3MHz).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locking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2FF56-10B6-4B73-AAFE-A3F5F0663B16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686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6C3065-65D3-438C-8449-166651D6677F}"/>
              </a:ext>
            </a:extLst>
          </p:cNvPr>
          <p:cNvSpPr txBox="1"/>
          <p:nvPr/>
        </p:nvSpPr>
        <p:spPr>
          <a:xfrm>
            <a:off x="-1" y="1567592"/>
            <a:ext cx="35727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: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Scanning range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relatively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 GHz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laser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endParaRPr lang="fr-FR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doubling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possible to scan for 7 GHz,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possible for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isotope shift.</a:t>
            </a:r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13CBCC-3C44-4C42-885E-D304229A1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2011" r="9563"/>
          <a:stretch/>
        </p:blipFill>
        <p:spPr>
          <a:xfrm>
            <a:off x="4292775" y="1419792"/>
            <a:ext cx="6480000" cy="32199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88F479-5681-48BC-BBD4-569680D54A42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85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Seeding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CW Ti:sa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6C3065-65D3-438C-8449-166651D6677F}"/>
              </a:ext>
            </a:extLst>
          </p:cNvPr>
          <p:cNvSpPr txBox="1"/>
          <p:nvPr/>
        </p:nvSpPr>
        <p:spPr>
          <a:xfrm>
            <a:off x="124689" y="1248272"/>
            <a:ext cx="4505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Injection-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Locked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Ti:sa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Cavity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(ILC) :</a:t>
            </a:r>
          </a:p>
          <a:p>
            <a:pPr marL="0" lvl="2" algn="just"/>
            <a:endParaRPr lang="fr-FR" sz="1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Realized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optic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fiber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generates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huge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losses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via s-polarisation.</a:t>
            </a:r>
          </a:p>
          <a:p>
            <a:pPr marL="0" lvl="2" algn="just"/>
            <a:endParaRPr lang="fr-FR" sz="1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seeding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perfectly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5F1A1E-651F-46A3-9C2D-394C0F1C5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81" y="3222121"/>
            <a:ext cx="5543494" cy="27931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962143-EC1C-4B5B-95EB-8D6BABAD3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86" y="742084"/>
            <a:ext cx="4727684" cy="213576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2FEF895-DA5A-408F-ADE8-263B230A021F}"/>
              </a:ext>
            </a:extLst>
          </p:cNvPr>
          <p:cNvCxnSpPr/>
          <p:nvPr/>
        </p:nvCxnSpPr>
        <p:spPr>
          <a:xfrm>
            <a:off x="5245907" y="3073558"/>
            <a:ext cx="55279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A2EED65-2842-4098-8BCC-38003D29B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6460" r="6872" b="4483"/>
          <a:stretch/>
        </p:blipFill>
        <p:spPr>
          <a:xfrm>
            <a:off x="0" y="2991289"/>
            <a:ext cx="4851012" cy="30682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1EF693-235A-4EDE-84CF-00DED9011D2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15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43331</TotalTime>
  <Words>8196</Words>
  <Application>Microsoft Office PowerPoint</Application>
  <PresentationFormat>Personnalisé</PresentationFormat>
  <Paragraphs>1173</Paragraphs>
  <Slides>54</Slides>
  <Notes>53</Notes>
  <HiddenSlides>36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1_modele-IJCLAb-powerpoint</vt:lpstr>
      <vt:lpstr>2_modele-IJCLAb-powerpoint</vt:lpstr>
      <vt:lpstr>Présentation PowerPoint</vt:lpstr>
      <vt:lpstr>GISELE Laboratory</vt:lpstr>
      <vt:lpstr>My work : CW Ti:sa</vt:lpstr>
      <vt:lpstr>CW Ti:sa : IRL layout</vt:lpstr>
      <vt:lpstr>CW Ti:sa : simplified layout</vt:lpstr>
      <vt:lpstr>CW Ti:sa : Wavelength selection</vt:lpstr>
      <vt:lpstr>Wavelength &amp; power stabilization</vt:lpstr>
      <vt:lpstr>Wavelength scan</vt:lpstr>
      <vt:lpstr>Proof-of concept : Seeding CW Ti:sa</vt:lpstr>
      <vt:lpstr>Proof-of concept : Stable Dysprosium spectroscopy</vt:lpstr>
      <vt:lpstr>Proof-of concept : Stable Dysprosium spectroscopy</vt:lpstr>
      <vt:lpstr>Proof-of concept : Stable Dysprosium spectroscopy</vt:lpstr>
      <vt:lpstr>Proof-of concept : Stable Dysprosium spectroscopy</vt:lpstr>
      <vt:lpstr>Proof-of concept : Stable Dysprosium spectroscopy</vt:lpstr>
      <vt:lpstr>Perspectives - FRIENDS3  setup</vt:lpstr>
      <vt:lpstr>Perspectives - FRIENDS3  setup</vt:lpstr>
      <vt:lpstr>FRIENDS3  setup IRL</vt:lpstr>
      <vt:lpstr>The S3-LEB collaboration &amp; FRIENDS3 project team</vt:lpstr>
      <vt:lpstr>Perspectives - FRIENDS3  setup</vt:lpstr>
      <vt:lpstr>Perspectives - FRIENDS3  setup</vt:lpstr>
      <vt:lpstr>Perspectives</vt:lpstr>
      <vt:lpstr>Conclusions</vt:lpstr>
      <vt:lpstr>Wavelength selection theory</vt:lpstr>
      <vt:lpstr>What is laser spectroscopy ?</vt:lpstr>
      <vt:lpstr>What is laser spectroscopy ?</vt:lpstr>
      <vt:lpstr>What is laser spectroscopy ?</vt:lpstr>
      <vt:lpstr>What is laser spectroscopy ?</vt:lpstr>
      <vt:lpstr>Why laser spectroscopy ?</vt:lpstr>
      <vt:lpstr>Where are we performing laser spectroscopy ?</vt:lpstr>
      <vt:lpstr>Where are we performing laser spectroscopy ?</vt:lpstr>
      <vt:lpstr>Where are we performing laser spectroscopy ?</vt:lpstr>
      <vt:lpstr>S3-LEB Overview</vt:lpstr>
      <vt:lpstr>S3-LEB : Gas cell principle</vt:lpstr>
      <vt:lpstr>S3-LEB Overview</vt:lpstr>
      <vt:lpstr>S3-LEB Overview</vt:lpstr>
      <vt:lpstr>S3-LEB Overview</vt:lpstr>
      <vt:lpstr>GISELE Laboratory</vt:lpstr>
      <vt:lpstr>GISELE Laboratory</vt:lpstr>
      <vt:lpstr>GISELE Laboratory</vt:lpstr>
      <vt:lpstr>FRIENDS3  setup IRL</vt:lpstr>
      <vt:lpstr>Wavelength selection theory</vt:lpstr>
      <vt:lpstr>Wavelength selection theory</vt:lpstr>
      <vt:lpstr>Wavelength selection theory</vt:lpstr>
      <vt:lpstr>Wavelength selection theory</vt:lpstr>
      <vt:lpstr>Wavelength selection in practice, 1st step : OC scan</vt:lpstr>
      <vt:lpstr>Wavelength selection in practice, 2nd step : etalon locking</vt:lpstr>
      <vt:lpstr>Wavelength selection in practice, 2nd step : etalon locking</vt:lpstr>
      <vt:lpstr>Proof-of concept : Stable Dysprosium spectroscopy</vt:lpstr>
      <vt:lpstr>Wavelength selection in practice, 1st step : OC scan</vt:lpstr>
      <vt:lpstr>Wavelength selection in practice, 1st step : OC scan</vt:lpstr>
      <vt:lpstr>Wavelength selection in practice, 2nd step : etalon locking</vt:lpstr>
      <vt:lpstr>Proof-of concept : Stable Dysprosium spectroscopy</vt:lpstr>
      <vt:lpstr>Proof-of concept : Stable Dysprosium spectroscopy</vt:lpstr>
      <vt:lpstr>Proof-of concept : Stable Dysprosium spectroscopy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dc:description/>
  <cp:lastModifiedBy>valentin MARCHAND</cp:lastModifiedBy>
  <cp:revision>3439</cp:revision>
  <dcterms:created xsi:type="dcterms:W3CDTF">2011-03-09T16:37:49Z</dcterms:created>
  <dcterms:modified xsi:type="dcterms:W3CDTF">2026-03-16T12:26:19Z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Personnalisé</vt:lpwstr>
  </property>
  <property fmtid="{D5CDD505-2E9C-101B-9397-08002B2CF9AE}" pid="4" name="Slides">
    <vt:i4>14</vt:i4>
  </property>
</Properties>
</file>