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  <p:sldMasterId id="2147483685" r:id="rId5"/>
  </p:sldMasterIdLst>
  <p:notesMasterIdLst>
    <p:notesMasterId r:id="rId34"/>
  </p:notesMasterIdLst>
  <p:sldIdLst>
    <p:sldId id="256" r:id="rId6"/>
    <p:sldId id="393" r:id="rId7"/>
    <p:sldId id="330" r:id="rId8"/>
    <p:sldId id="387" r:id="rId9"/>
    <p:sldId id="371" r:id="rId10"/>
    <p:sldId id="372" r:id="rId11"/>
    <p:sldId id="384" r:id="rId12"/>
    <p:sldId id="392" r:id="rId13"/>
    <p:sldId id="383" r:id="rId14"/>
    <p:sldId id="382" r:id="rId15"/>
    <p:sldId id="337" r:id="rId16"/>
    <p:sldId id="385" r:id="rId17"/>
    <p:sldId id="339" r:id="rId18"/>
    <p:sldId id="391" r:id="rId19"/>
    <p:sldId id="341" r:id="rId20"/>
    <p:sldId id="342" r:id="rId21"/>
    <p:sldId id="379" r:id="rId22"/>
    <p:sldId id="388" r:id="rId23"/>
    <p:sldId id="380" r:id="rId24"/>
    <p:sldId id="377" r:id="rId25"/>
    <p:sldId id="272" r:id="rId26"/>
    <p:sldId id="298" r:id="rId27"/>
    <p:sldId id="332" r:id="rId28"/>
    <p:sldId id="333" r:id="rId29"/>
    <p:sldId id="268" r:id="rId30"/>
    <p:sldId id="389" r:id="rId31"/>
    <p:sldId id="355" r:id="rId32"/>
    <p:sldId id="335" r:id="rId33"/>
  </p:sldIdLst>
  <p:sldSz cx="9144000" cy="5143500" type="screen16x9"/>
  <p:notesSz cx="6858000" cy="9144000"/>
  <p:embeddedFontLst>
    <p:embeddedFont>
      <p:font typeface="Allerta Stencil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Exo 2" panose="020B0604020202020204" charset="0"/>
      <p:regular r:id="rId37"/>
      <p:bold r:id="rId38"/>
      <p:italic r:id="rId39"/>
      <p:boldItalic r:id="rId40"/>
    </p:embeddedFont>
    <p:embeddedFont>
      <p:font typeface="Lato" panose="020F0502020204030203" pitchFamily="34" charset="0"/>
      <p:regular r:id="rId41"/>
      <p:bold r:id="rId42"/>
      <p:italic r:id="rId43"/>
      <p:boldItalic r:id="rId44"/>
    </p:embeddedFont>
    <p:embeddedFont>
      <p:font typeface="Montserrat" panose="000005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E8A"/>
    <a:srgbClr val="BCBC3C"/>
    <a:srgbClr val="0B0BFF"/>
    <a:srgbClr val="ED0000"/>
    <a:srgbClr val="9931B9"/>
    <a:srgbClr val="EB660C"/>
    <a:srgbClr val="F80000"/>
    <a:srgbClr val="E9ECF7"/>
    <a:srgbClr val="E89157"/>
    <a:srgbClr val="EC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83476" autoAdjust="0"/>
  </p:normalViewPr>
  <p:slideViewPr>
    <p:cSldViewPr snapToGrid="0">
      <p:cViewPr varScale="1">
        <p:scale>
          <a:sx n="85" d="100"/>
          <a:sy n="85" d="100"/>
        </p:scale>
        <p:origin x="76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5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F07F0-5CDE-4B70-B938-49A5648A83A7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BD71C-8F8E-4CF2-81B7-AA65C837C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77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60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A114D-180C-B0B5-3BB6-AD0A44DA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67F280-623D-1C82-B203-4A368E25A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8145E1-E86A-D4E2-B74E-19E8664FD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875C21-6E90-C97B-21E6-565350BBB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254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A114D-180C-B0B5-3BB6-AD0A44DA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67F280-623D-1C82-B203-4A368E25A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8145E1-E86A-D4E2-B74E-19E8664FD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875C21-6E90-C97B-21E6-565350BBB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17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A114D-180C-B0B5-3BB6-AD0A44DA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67F280-623D-1C82-B203-4A368E25A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8145E1-E86A-D4E2-B74E-19E8664FD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875C21-6E90-C97B-21E6-565350BBB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90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A16BF-DA56-85BC-F1CD-E26214B20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835212-8B9B-6B18-9315-5DDC0E548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8FB8A2-D30F-CC96-B005-CAD8FD391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7DA40D-61D3-52BE-13A8-DA869FE5D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561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A16BF-DA56-85BC-F1CD-E26214B20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835212-8B9B-6B18-9315-5DDC0E548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8FB8A2-D30F-CC96-B005-CAD8FD391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7DA40D-61D3-52BE-13A8-DA869FE5D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356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917D-F2BC-355A-3F95-4F3053C59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2DF81B-9F2B-175D-59ED-3365A27D1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7638B49-0E41-8DEF-3B70-BCF2AA7A5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Gagne peu en temps de vol à 50 ms mais plus en énergie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7EF651-F1AF-13E2-EFFC-F16055A1C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88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7FAF9-536E-5C25-D85D-90446C2EB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0F08CE9-4A1B-187E-91A2-82495068D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5D0FF1-BB98-26FB-C309-15D378CE3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56C716-B221-7D5D-45C2-5102541E3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165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7FAF9-536E-5C25-D85D-90446C2EB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0F08CE9-4A1B-187E-91A2-82495068D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5D0FF1-BB98-26FB-C309-15D378CE3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56C716-B221-7D5D-45C2-5102541E3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764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7FAF9-536E-5C25-D85D-90446C2EB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0F08CE9-4A1B-187E-91A2-82495068D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5D0FF1-BB98-26FB-C309-15D378CE3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Discriminators</a:t>
            </a:r>
            <a:r>
              <a:rPr lang="fr-FR" dirty="0"/>
              <a:t> : </a:t>
            </a:r>
            <a:r>
              <a:rPr lang="fr-FR" dirty="0" err="1"/>
              <a:t>prevent</a:t>
            </a:r>
            <a:r>
              <a:rPr lang="fr-FR" dirty="0"/>
              <a:t> double </a:t>
            </a:r>
            <a:r>
              <a:rPr lang="fr-FR" dirty="0" err="1"/>
              <a:t>counting</a:t>
            </a:r>
            <a:r>
              <a:rPr lang="fr-FR" dirty="0"/>
              <a:t> in </a:t>
            </a:r>
            <a:r>
              <a:rPr lang="fr-FR" dirty="0" err="1"/>
              <a:t>continuous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reducing</a:t>
            </a:r>
            <a:r>
              <a:rPr lang="fr-FR" dirty="0"/>
              <a:t> the </a:t>
            </a:r>
            <a:r>
              <a:rPr lang="fr-FR" dirty="0" err="1"/>
              <a:t>resolution</a:t>
            </a:r>
            <a:r>
              <a:rPr lang="fr-FR" dirty="0"/>
              <a:t> (not </a:t>
            </a:r>
            <a:r>
              <a:rPr lang="fr-FR" dirty="0" err="1"/>
              <a:t>bunched</a:t>
            </a:r>
            <a:r>
              <a:rPr lang="fr-FR" dirty="0"/>
              <a:t>). It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installed</a:t>
            </a:r>
            <a:r>
              <a:rPr lang="fr-FR" dirty="0"/>
              <a:t> </a:t>
            </a:r>
            <a:r>
              <a:rPr lang="fr-FR" dirty="0" err="1"/>
              <a:t>carrefully</a:t>
            </a:r>
            <a:r>
              <a:rPr lang="fr-FR" dirty="0"/>
              <a:t> to </a:t>
            </a:r>
            <a:r>
              <a:rPr lang="fr-FR" dirty="0" err="1"/>
              <a:t>suppress</a:t>
            </a:r>
            <a:r>
              <a:rPr lang="fr-FR" dirty="0"/>
              <a:t> noise </a:t>
            </a:r>
            <a:r>
              <a:rPr lang="fr-FR" dirty="0" err="1"/>
              <a:t>from</a:t>
            </a:r>
            <a:r>
              <a:rPr lang="fr-FR" dirty="0"/>
              <a:t> the count (trigger </a:t>
            </a:r>
            <a:r>
              <a:rPr lang="fr-FR" dirty="0" err="1"/>
              <a:t>outside</a:t>
            </a:r>
            <a:r>
              <a:rPr lang="fr-FR" dirty="0"/>
              <a:t> the noise) </a:t>
            </a:r>
          </a:p>
          <a:p>
            <a:r>
              <a:rPr lang="fr-FR" dirty="0"/>
              <a:t>*40 </a:t>
            </a:r>
            <a:r>
              <a:rPr lang="fr-FR" dirty="0" err="1"/>
              <a:t>amplifiers</a:t>
            </a:r>
            <a:r>
              <a:rPr lang="fr-FR" dirty="0"/>
              <a:t> to </a:t>
            </a:r>
            <a:r>
              <a:rPr lang="fr-FR" dirty="0" err="1"/>
              <a:t>reduce</a:t>
            </a:r>
            <a:r>
              <a:rPr lang="fr-FR" dirty="0"/>
              <a:t> the ion count on the acquisition system</a:t>
            </a:r>
          </a:p>
          <a:p>
            <a:r>
              <a:rPr lang="fr-FR" dirty="0"/>
              <a:t>200 </a:t>
            </a:r>
            <a:r>
              <a:rPr lang="fr-FR" dirty="0" err="1"/>
              <a:t>threshold</a:t>
            </a:r>
            <a:r>
              <a:rPr lang="fr-FR" dirty="0"/>
              <a:t> : no </a:t>
            </a:r>
            <a:r>
              <a:rPr lang="fr-FR" dirty="0" err="1"/>
              <a:t>obvious</a:t>
            </a:r>
            <a:r>
              <a:rPr lang="fr-FR" dirty="0"/>
              <a:t> plateau in the </a:t>
            </a:r>
            <a:r>
              <a:rPr lang="fr-FR" dirty="0" err="1"/>
              <a:t>curve</a:t>
            </a:r>
            <a:r>
              <a:rPr lang="fr-FR" dirty="0"/>
              <a:t> </a:t>
            </a:r>
            <a:r>
              <a:rPr lang="fr-FR" dirty="0" err="1"/>
              <a:t>presented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set </a:t>
            </a:r>
            <a:r>
              <a:rPr lang="fr-FR" dirty="0" err="1"/>
              <a:t>according</a:t>
            </a:r>
            <a:r>
              <a:rPr lang="fr-FR" dirty="0"/>
              <a:t> to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on the oscilloscope and </a:t>
            </a:r>
            <a:r>
              <a:rPr lang="fr-FR" dirty="0" err="1"/>
              <a:t>previous</a:t>
            </a:r>
            <a:r>
              <a:rPr lang="fr-FR" dirty="0"/>
              <a:t> </a:t>
            </a:r>
            <a:r>
              <a:rPr lang="fr-FR" dirty="0" err="1"/>
              <a:t>experience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detectors.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56C716-B221-7D5D-45C2-5102541E3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217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A7FAB-DE41-42C9-8660-00A579AB7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8C9254-3904-F500-C745-11C186D14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817998-44F7-2E9F-1F68-4A1A5D0DA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Qualitative / relative estimation of transmission </a:t>
            </a:r>
            <a:r>
              <a:rPr lang="fr-FR" dirty="0" err="1"/>
              <a:t>efficiency</a:t>
            </a:r>
            <a:r>
              <a:rPr lang="fr-FR" dirty="0"/>
              <a:t> :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radioactive source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</a:t>
            </a:r>
            <a:r>
              <a:rPr lang="fr-FR" dirty="0" err="1"/>
              <a:t>later</a:t>
            </a:r>
            <a:r>
              <a:rPr lang="fr-FR" dirty="0"/>
              <a:t> in the </a:t>
            </a:r>
            <a:r>
              <a:rPr lang="fr-FR" dirty="0" err="1"/>
              <a:t>year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7E2D75-5D06-33A8-BA85-6E6F8D5AF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49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The S3-LEB setup will be dedicated to performing laser spectroscopy, mass spectrometry and decay spectroscopy to address different topics of nuclear structure and astrophysics, as can be shown on this slide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753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57C00-C24F-DFBC-E193-F1D495D44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9EBA92-5FBA-EAD9-B474-294A524AC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3F71FF-F1D0-D0C9-526E-490F643E4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 </a:t>
            </a:r>
            <a:r>
              <a:rPr lang="fr-FR" dirty="0" err="1"/>
              <a:t>bunch</a:t>
            </a:r>
            <a:r>
              <a:rPr lang="fr-FR" dirty="0"/>
              <a:t> </a:t>
            </a:r>
            <a:r>
              <a:rPr lang="fr-FR" dirty="0" err="1"/>
              <a:t>deformation</a:t>
            </a:r>
            <a:r>
              <a:rPr lang="fr-FR" dirty="0"/>
              <a:t> for </a:t>
            </a:r>
            <a:r>
              <a:rPr lang="fr-FR" dirty="0" err="1"/>
              <a:t>ToF</a:t>
            </a:r>
            <a:r>
              <a:rPr lang="fr-FR" dirty="0"/>
              <a:t> (can </a:t>
            </a:r>
            <a:r>
              <a:rPr lang="fr-FR" dirty="0" err="1"/>
              <a:t>measure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)</a:t>
            </a:r>
          </a:p>
          <a:p>
            <a:r>
              <a:rPr lang="fr-FR" dirty="0"/>
              <a:t>FWHM </a:t>
            </a:r>
            <a:r>
              <a:rPr lang="fr-FR" dirty="0" err="1"/>
              <a:t>wider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pilgrim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3B026C-DF73-466B-7056-0C60D07F6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198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EDFBA-B1C2-B218-7C0A-2E0E40C71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3CC1D6-03A2-B779-0AD8-0D5CCA9AA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B98C24-F656-4A10-C872-F94AA19F6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8D642B-DFEA-96EA-5A9B-787D7504B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31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576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DCAF1-8CBC-C54E-3E10-34E9EE8B0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428E7D-CE5B-2088-7541-44018B4A9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FC8851-44AF-491B-E57E-0F4A08DC7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E443FA-78DA-8D82-B59D-4AD810A68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936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DCAF1-8CBC-C54E-3E10-34E9EE8B0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428E7D-CE5B-2088-7541-44018B4A9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FC8851-44AF-491B-E57E-0F4A08DC7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E443FA-78DA-8D82-B59D-4AD810A68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789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6184F-12A4-113A-BCB7-4E24095C5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FE9F61-8A40-A188-DF08-CEA6F8EF5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8F3C09-153E-230C-5940-85DE6D3AD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D078CC-1D38-9627-04C3-6031FC023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486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B8F7E-825B-92EB-1C4F-1F1997963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457BE34-95A1-A5CE-E264-A593F478B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347666-0A29-FBEC-C2C2-D54741226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7BEDC1-3A84-D0CD-C9F4-02AEE71D6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46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984DF-7471-CB87-2091-8107D413D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20D727-2E6D-54FF-FE99-F39BCE2DA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5DE44A4-32E9-498C-C0FB-385FE951B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9C90BA-EB94-7E53-9763-FDD282F46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7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984DF-7471-CB87-2091-8107D413D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20D727-2E6D-54FF-FE99-F39BCE2DA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5DE44A4-32E9-498C-C0FB-385FE951B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9C90BA-EB94-7E53-9763-FDD282F46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17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61FDC-AC02-6CC7-6CFE-58A7C1215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1EE20B-2A3E-B5C4-F966-72250B343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CE07709-B8D7-9E46-596F-57BEAC145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test 1 s’intéresse à la mise en paquet des ions que je présente plus en détails</a:t>
            </a:r>
          </a:p>
          <a:p>
            <a:r>
              <a:rPr lang="fr-FR" dirty="0"/>
              <a:t>Thermalise : met à température de l’hélium (équilibre thermodynamique) – collisions inélastiques</a:t>
            </a:r>
          </a:p>
          <a:p>
            <a:r>
              <a:rPr lang="fr-FR" dirty="0"/>
              <a:t>Pourquoi en deux étapes : </a:t>
            </a:r>
            <a:r>
              <a:rPr lang="fr-FR" dirty="0" err="1"/>
              <a:t>pilgrim</a:t>
            </a:r>
            <a:r>
              <a:rPr lang="fr-FR" dirty="0"/>
              <a:t> très sensible au gaz donc on peut pas le mettre au niveau du </a:t>
            </a:r>
            <a:r>
              <a:rPr lang="fr-FR" dirty="0" err="1"/>
              <a:t>regroupeur</a:t>
            </a:r>
            <a:r>
              <a:rPr lang="fr-FR" dirty="0"/>
              <a:t> (pour que le gaz fuite tôt pour garder un gaz de bonne qualité)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9AE50D-6386-E5A3-F92A-E5ADBCEBF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32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78AE-31AD-9A32-9F51-808187342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E2CA51-BB01-3F79-CF3C-070BC4013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0D45BB-9F7A-2F61-61CA-F7EBE6CFD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665388-95DE-0076-F7E4-E2A23BC3B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695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78AE-31AD-9A32-9F51-808187342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E2CA51-BB01-3F79-CF3C-070BC4013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0D45BB-9F7A-2F61-61CA-F7EBE6CFD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Dispersions of the </a:t>
            </a:r>
            <a:r>
              <a:rPr lang="fr-FR" dirty="0" err="1"/>
              <a:t>bunch</a:t>
            </a:r>
            <a:r>
              <a:rPr lang="fr-FR" dirty="0"/>
              <a:t>  at </a:t>
            </a:r>
            <a:r>
              <a:rPr lang="fr-FR" dirty="0" err="1"/>
              <a:t>different</a:t>
            </a:r>
            <a:r>
              <a:rPr lang="fr-FR" dirty="0"/>
              <a:t> points of the line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665388-95DE-0076-F7E4-E2A23BC3B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714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6E200-7FF1-BA6C-DF6D-804058E8D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18B469F-F089-CF45-7EB5-41592A4DA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E795C9C-889C-DC7E-709F-D644AE723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Dispersion attendue autour de 100 ns (entre simulation et </a:t>
            </a:r>
            <a:r>
              <a:rPr lang="fr-FR" dirty="0" err="1"/>
              <a:t>exp</a:t>
            </a:r>
            <a:r>
              <a:rPr lang="fr-FR" dirty="0"/>
              <a:t> </a:t>
            </a:r>
            <a:r>
              <a:rPr lang="fr-FR" dirty="0" err="1"/>
              <a:t>préc</a:t>
            </a:r>
            <a:r>
              <a:rPr lang="fr-FR" dirty="0"/>
              <a:t>), </a:t>
            </a:r>
          </a:p>
          <a:p>
            <a:r>
              <a:rPr lang="fr-FR" dirty="0"/>
              <a:t>PILGRIM encore + compétitif</a:t>
            </a:r>
          </a:p>
          <a:p>
            <a:r>
              <a:rPr lang="fr-FR" dirty="0"/>
              <a:t>Autres : ISOLTRAP 300 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653874-0D3F-FFE6-0F2C-1E68AB9DB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276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A114D-180C-B0B5-3BB6-AD0A44DA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67F280-623D-1C82-B203-4A368E25A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8145E1-E86A-D4E2-B74E-19E8664FD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875C21-6E90-C97B-21E6-565350BBB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BD71C-8F8E-4CF2-81B7-AA65C837C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88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21">
            <a:extLst>
              <a:ext uri="{FF2B5EF4-FFF2-40B4-BE49-F238E27FC236}">
                <a16:creationId xmlns:a16="http://schemas.microsoft.com/office/drawing/2014/main" id="{A9CFFEE8-E3F7-406C-A436-2F503560A807}"/>
              </a:ext>
            </a:extLst>
          </p:cNvPr>
          <p:cNvSpPr/>
          <p:nvPr/>
        </p:nvSpPr>
        <p:spPr>
          <a:xfrm rot="16200000" flipV="1">
            <a:off x="5364958" y="1364457"/>
            <a:ext cx="5143498" cy="2414587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599462-67B2-482E-9381-0AE63048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100763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9FC2AC-7741-4FEE-9252-A6BFA52D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518" y="2724591"/>
            <a:ext cx="2126015" cy="2126015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58A21BA-0FC8-4C8D-8BA3-ADFFF29F79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77963"/>
            <a:ext cx="5157788" cy="15867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cxnSp>
        <p:nvCxnSpPr>
          <p:cNvPr id="9" name="Google Shape;202;p34">
            <a:extLst>
              <a:ext uri="{FF2B5EF4-FFF2-40B4-BE49-F238E27FC236}">
                <a16:creationId xmlns:a16="http://schemas.microsoft.com/office/drawing/2014/main" id="{EAE03BDF-4DB4-4444-B4D3-FECF4DFCA012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0" y="3767334"/>
            <a:ext cx="611505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203;p34">
            <a:extLst>
              <a:ext uri="{FF2B5EF4-FFF2-40B4-BE49-F238E27FC236}">
                <a16:creationId xmlns:a16="http://schemas.microsoft.com/office/drawing/2014/main" id="{3BE7183F-D14C-4880-9ABE-BBC6C79AF6B1}"/>
              </a:ext>
            </a:extLst>
          </p:cNvPr>
          <p:cNvSpPr/>
          <p:nvPr/>
        </p:nvSpPr>
        <p:spPr>
          <a:xfrm>
            <a:off x="6115050" y="3543534"/>
            <a:ext cx="447600" cy="447600"/>
          </a:xfrm>
          <a:prstGeom prst="ellipse">
            <a:avLst/>
          </a:prstGeom>
          <a:solidFill>
            <a:srgbClr val="EB66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9184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DD1824-C556-4AFF-A868-439943CB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CC8762-BCC3-4908-9F9B-D2DF993BCB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693AF-41FB-41B8-8584-7E28200098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3738" y="2366963"/>
            <a:ext cx="2211387" cy="16859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F300F232-6E61-4E85-B33C-C574C65A38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6306" y="2366962"/>
            <a:ext cx="2211387" cy="16859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F6C409E-2678-4B67-8C89-60DE8CDB3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75" y="2366961"/>
            <a:ext cx="2211387" cy="16859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452279-1DEB-4954-954E-153A61DA7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1919591"/>
            <a:ext cx="2211387" cy="356884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35B68A8-6A0C-40EF-87D5-6E655BD2CA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66305" y="1919591"/>
            <a:ext cx="2211387" cy="356884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BBD9C974-159C-4E6E-98F4-9CE9C5E31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75" y="1919591"/>
            <a:ext cx="2211387" cy="356884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30260D3-1807-4C13-8497-3B60FE2C6F09}"/>
              </a:ext>
            </a:extLst>
          </p:cNvPr>
          <p:cNvSpPr/>
          <p:nvPr/>
        </p:nvSpPr>
        <p:spPr>
          <a:xfrm>
            <a:off x="132555" y="1449522"/>
            <a:ext cx="680936" cy="64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14BA823-D1D4-4786-ABC6-D44604533FA6}"/>
              </a:ext>
            </a:extLst>
          </p:cNvPr>
          <p:cNvSpPr/>
          <p:nvPr/>
        </p:nvSpPr>
        <p:spPr>
          <a:xfrm>
            <a:off x="2905122" y="1449522"/>
            <a:ext cx="680936" cy="648511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6A03985-F057-4287-B5A0-FD6D3FF9C3A5}"/>
              </a:ext>
            </a:extLst>
          </p:cNvPr>
          <p:cNvSpPr/>
          <p:nvPr/>
        </p:nvSpPr>
        <p:spPr>
          <a:xfrm>
            <a:off x="5675973" y="1454672"/>
            <a:ext cx="680936" cy="64851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oogle Shape;5198;p64">
            <a:extLst>
              <a:ext uri="{FF2B5EF4-FFF2-40B4-BE49-F238E27FC236}">
                <a16:creationId xmlns:a16="http://schemas.microsoft.com/office/drawing/2014/main" id="{9895FA27-9ABF-46FE-B9D9-71E5AEB9B82A}"/>
              </a:ext>
            </a:extLst>
          </p:cNvPr>
          <p:cNvSpPr/>
          <p:nvPr/>
        </p:nvSpPr>
        <p:spPr>
          <a:xfrm>
            <a:off x="231373" y="1630891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C6608"/>
              </a:solidFill>
            </a:endParaRPr>
          </a:p>
        </p:txBody>
      </p:sp>
      <p:grpSp>
        <p:nvGrpSpPr>
          <p:cNvPr id="18" name="Google Shape;5319;p64">
            <a:extLst>
              <a:ext uri="{FF2B5EF4-FFF2-40B4-BE49-F238E27FC236}">
                <a16:creationId xmlns:a16="http://schemas.microsoft.com/office/drawing/2014/main" id="{9799440A-1F60-4C22-8FE6-A2E5F472C497}"/>
              </a:ext>
            </a:extLst>
          </p:cNvPr>
          <p:cNvGrpSpPr/>
          <p:nvPr/>
        </p:nvGrpSpPr>
        <p:grpSpPr>
          <a:xfrm>
            <a:off x="3002567" y="1631359"/>
            <a:ext cx="366293" cy="370441"/>
            <a:chOff x="-39647175" y="3972000"/>
            <a:chExt cx="313500" cy="317050"/>
          </a:xfrm>
          <a:solidFill>
            <a:schemeClr val="bg1"/>
          </a:solidFill>
        </p:grpSpPr>
        <p:sp>
          <p:nvSpPr>
            <p:cNvPr id="19" name="Google Shape;5320;p64">
              <a:extLst>
                <a:ext uri="{FF2B5EF4-FFF2-40B4-BE49-F238E27FC236}">
                  <a16:creationId xmlns:a16="http://schemas.microsoft.com/office/drawing/2014/main" id="{2430FB13-0D1B-4CB2-9E99-F22858612898}"/>
                </a:ext>
              </a:extLst>
            </p:cNvPr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0" name="Google Shape;5321;p64">
              <a:extLst>
                <a:ext uri="{FF2B5EF4-FFF2-40B4-BE49-F238E27FC236}">
                  <a16:creationId xmlns:a16="http://schemas.microsoft.com/office/drawing/2014/main" id="{22364E56-BE89-48E6-9301-25DA1C000AB5}"/>
                </a:ext>
              </a:extLst>
            </p:cNvPr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1" name="Google Shape;5322;p64">
              <a:extLst>
                <a:ext uri="{FF2B5EF4-FFF2-40B4-BE49-F238E27FC236}">
                  <a16:creationId xmlns:a16="http://schemas.microsoft.com/office/drawing/2014/main" id="{DF31D303-D175-4B22-BB5A-257D9FD260CD}"/>
                </a:ext>
              </a:extLst>
            </p:cNvPr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  <p:grpSp>
        <p:nvGrpSpPr>
          <p:cNvPr id="22" name="Google Shape;5398;p64">
            <a:extLst>
              <a:ext uri="{FF2B5EF4-FFF2-40B4-BE49-F238E27FC236}">
                <a16:creationId xmlns:a16="http://schemas.microsoft.com/office/drawing/2014/main" id="{9BEA41B5-92CE-4128-8E04-5B689BAAE290}"/>
              </a:ext>
            </a:extLst>
          </p:cNvPr>
          <p:cNvGrpSpPr/>
          <p:nvPr/>
        </p:nvGrpSpPr>
        <p:grpSpPr>
          <a:xfrm>
            <a:off x="5795726" y="1629956"/>
            <a:ext cx="345328" cy="352833"/>
            <a:chOff x="-24353875" y="3147725"/>
            <a:chExt cx="289875" cy="296175"/>
          </a:xfrm>
          <a:solidFill>
            <a:schemeClr val="bg1"/>
          </a:solidFill>
        </p:grpSpPr>
        <p:sp>
          <p:nvSpPr>
            <p:cNvPr id="23" name="Google Shape;5399;p64">
              <a:extLst>
                <a:ext uri="{FF2B5EF4-FFF2-40B4-BE49-F238E27FC236}">
                  <a16:creationId xmlns:a16="http://schemas.microsoft.com/office/drawing/2014/main" id="{34121EED-2B4B-4A61-BD4C-BDB01F463CAC}"/>
                </a:ext>
              </a:extLst>
            </p:cNvPr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  <p:sp>
          <p:nvSpPr>
            <p:cNvPr id="24" name="Google Shape;5400;p64">
              <a:extLst>
                <a:ext uri="{FF2B5EF4-FFF2-40B4-BE49-F238E27FC236}">
                  <a16:creationId xmlns:a16="http://schemas.microsoft.com/office/drawing/2014/main" id="{757A2F42-36B9-48DE-841A-99034D2826D4}"/>
                </a:ext>
              </a:extLst>
            </p:cNvPr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C660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37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SOMMAIRE / INTERCALAIR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202;p34">
            <a:extLst>
              <a:ext uri="{FF2B5EF4-FFF2-40B4-BE49-F238E27FC236}">
                <a16:creationId xmlns:a16="http://schemas.microsoft.com/office/drawing/2014/main" id="{5949BDB1-4418-4B8E-DE27-BE8923FB2845}"/>
              </a:ext>
            </a:extLst>
          </p:cNvPr>
          <p:cNvCxnSpPr>
            <a:stCxn id="5" idx="2"/>
          </p:cNvCxnSpPr>
          <p:nvPr/>
        </p:nvCxnSpPr>
        <p:spPr>
          <a:xfrm rot="10800000">
            <a:off x="-91625" y="1345603"/>
            <a:ext cx="63294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203;p34">
            <a:extLst>
              <a:ext uri="{FF2B5EF4-FFF2-40B4-BE49-F238E27FC236}">
                <a16:creationId xmlns:a16="http://schemas.microsoft.com/office/drawing/2014/main" id="{E18BDA14-D583-438F-3625-2E76BA386C67}"/>
              </a:ext>
            </a:extLst>
          </p:cNvPr>
          <p:cNvSpPr/>
          <p:nvPr/>
        </p:nvSpPr>
        <p:spPr>
          <a:xfrm>
            <a:off x="6237775" y="1121803"/>
            <a:ext cx="447600" cy="447600"/>
          </a:xfrm>
          <a:prstGeom prst="ellipse">
            <a:avLst/>
          </a:prstGeom>
          <a:solidFill>
            <a:srgbClr val="EB66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F0C224-580B-4DC5-BE9E-3D3653A1DFA7}"/>
              </a:ext>
            </a:extLst>
          </p:cNvPr>
          <p:cNvSpPr txBox="1"/>
          <p:nvPr/>
        </p:nvSpPr>
        <p:spPr>
          <a:xfrm>
            <a:off x="8285888" y="4671260"/>
            <a:ext cx="447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089B432-CFF4-4346-8B9A-CFBD6C353490}" type="slidenum">
              <a:rPr lang="fr-FR" sz="1200" b="0" i="0" smtClean="0">
                <a:solidFill>
                  <a:schemeClr val="tx2">
                    <a:lumMod val="25000"/>
                    <a:lumOff val="75000"/>
                  </a:schemeClr>
                </a:solidFill>
                <a:latin typeface="Exo 2" pitchFamily="2" charset="77"/>
              </a:rPr>
              <a:pPr/>
              <a:t>‹N°›</a:t>
            </a:fld>
            <a:endParaRPr lang="fr-FR" sz="1200" dirty="0">
              <a:solidFill>
                <a:schemeClr val="tx2">
                  <a:lumMod val="25000"/>
                  <a:lumOff val="75000"/>
                </a:schemeClr>
              </a:solidFill>
              <a:latin typeface="Exo 2" pitchFamily="2" charset="77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C296D28-FC99-D3C0-A6CD-F9E9E62F60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9987" y="916553"/>
            <a:ext cx="1735137" cy="85809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Exo 2" pitchFamily="2" charset="77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pic>
        <p:nvPicPr>
          <p:cNvPr id="9" name="Image 8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65BA64B4-4B5D-464F-BB38-5FD1C20B9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8" y="82017"/>
            <a:ext cx="720000" cy="72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038A1F-33AC-4446-A83E-855A79F89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077" y="3301009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 intercalaire</a:t>
            </a:r>
          </a:p>
        </p:txBody>
      </p:sp>
    </p:spTree>
    <p:extLst>
      <p:ext uri="{BB962C8B-B14F-4D97-AF65-F5344CB8AC3E}">
        <p14:creationId xmlns:p14="http://schemas.microsoft.com/office/powerpoint/2010/main" val="329457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A4C28-7996-4CCC-AEA9-F4F325CE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CFA40E-D3AA-4020-8994-894491E10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pic>
        <p:nvPicPr>
          <p:cNvPr id="4" name="Image 3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231981FC-5A98-436B-8EB5-34F8DA55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7" y="4389812"/>
            <a:ext cx="720000" cy="72000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CAB201-0164-4922-931B-FAF45FADF4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98600"/>
            <a:ext cx="7886700" cy="27098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1pPr>
            <a:lvl2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2pPr>
            <a:lvl3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3pPr>
            <a:lvl4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4pPr>
            <a:lvl5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67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DCAE2-C564-4271-80F1-1168CCC9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3943350" cy="9937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1271D9-21F0-4F89-B28C-24E3EE5D0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D50BC6-C918-448D-9294-FC2640D9D4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555750"/>
            <a:ext cx="3943350" cy="26860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2pPr>
            <a:lvl3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3pPr>
            <a:lvl4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4pPr>
            <a:lvl5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32BC9021-8E88-449C-A1F9-F9A9F3E94A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94275" y="512763"/>
            <a:ext cx="3521075" cy="37290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8" name="Image 7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8DC3524D-4453-4C85-8B25-613986A40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7" y="438981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8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cument 21">
            <a:extLst>
              <a:ext uri="{FF2B5EF4-FFF2-40B4-BE49-F238E27FC236}">
                <a16:creationId xmlns:a16="http://schemas.microsoft.com/office/drawing/2014/main" id="{CCDB71DC-2A98-C6FA-3C5E-E7ED5F895469}"/>
              </a:ext>
            </a:extLst>
          </p:cNvPr>
          <p:cNvSpPr/>
          <p:nvPr/>
        </p:nvSpPr>
        <p:spPr>
          <a:xfrm flipV="1">
            <a:off x="0" y="3623582"/>
            <a:ext cx="9215336" cy="155372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3D35FA-CA9C-46B8-B770-D5577245D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8706" y="1414463"/>
            <a:ext cx="5206832" cy="1393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ajouter vos coordonnées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529BCC-3E78-4319-B9CD-0B181CF7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38" y="756595"/>
            <a:ext cx="2385031" cy="23850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F67E1B-DA1D-45D5-BC7A-14E2814C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8" y="4223061"/>
            <a:ext cx="4037476" cy="654880"/>
          </a:xfrm>
          <a:prstGeom prst="rect">
            <a:avLst/>
          </a:prstGeom>
        </p:spPr>
      </p:pic>
      <p:cxnSp>
        <p:nvCxnSpPr>
          <p:cNvPr id="13" name="Google Shape;155;p30">
            <a:extLst>
              <a:ext uri="{FF2B5EF4-FFF2-40B4-BE49-F238E27FC236}">
                <a16:creationId xmlns:a16="http://schemas.microsoft.com/office/drawing/2014/main" id="{CE30C33E-616A-46AB-83B0-097915C29F5E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0" y="756595"/>
            <a:ext cx="1078417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56;p30">
            <a:extLst>
              <a:ext uri="{FF2B5EF4-FFF2-40B4-BE49-F238E27FC236}">
                <a16:creationId xmlns:a16="http://schemas.microsoft.com/office/drawing/2014/main" id="{18150DA5-4E29-4644-BA99-5A39F45AEB15}"/>
              </a:ext>
            </a:extLst>
          </p:cNvPr>
          <p:cNvSpPr/>
          <p:nvPr/>
        </p:nvSpPr>
        <p:spPr>
          <a:xfrm>
            <a:off x="1078417" y="532795"/>
            <a:ext cx="447600" cy="447600"/>
          </a:xfrm>
          <a:prstGeom prst="ellipse">
            <a:avLst/>
          </a:prstGeom>
          <a:solidFill>
            <a:srgbClr val="EB66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E58E18-0E49-43EE-9480-6E59281E0333}"/>
              </a:ext>
            </a:extLst>
          </p:cNvPr>
          <p:cNvSpPr txBox="1"/>
          <p:nvPr/>
        </p:nvSpPr>
        <p:spPr>
          <a:xfrm>
            <a:off x="6559925" y="3488986"/>
            <a:ext cx="1773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llerta Stencil" pitchFamily="2" charset="0"/>
              </a:rPr>
              <a:t>www.lpc-caen.in2p3.fr</a:t>
            </a:r>
          </a:p>
        </p:txBody>
      </p:sp>
      <p:pic>
        <p:nvPicPr>
          <p:cNvPr id="17" name="Image 16" descr="Une image contenant motif, Graphique, conception, pixel&#10;&#10;Description générée automatiquement">
            <a:extLst>
              <a:ext uri="{FF2B5EF4-FFF2-40B4-BE49-F238E27FC236}">
                <a16:creationId xmlns:a16="http://schemas.microsoft.com/office/drawing/2014/main" id="{2E2AE0D2-5000-4808-A594-8AD075B1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53" y="3958463"/>
            <a:ext cx="1111494" cy="11114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6AC9005-2585-4226-96B3-0E587330D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95" y="4459850"/>
            <a:ext cx="1514705" cy="4166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63535E2-F3F8-4947-8445-97A3BEB954B0}"/>
              </a:ext>
            </a:extLst>
          </p:cNvPr>
          <p:cNvSpPr txBox="1"/>
          <p:nvPr/>
        </p:nvSpPr>
        <p:spPr>
          <a:xfrm>
            <a:off x="1763949" y="466927"/>
            <a:ext cx="399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+mj-lt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21143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REMERCIEMENT | MESSAG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90314475-DCA6-2E4D-C95E-EA7AD798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211" y="1638641"/>
            <a:ext cx="1866217" cy="1866217"/>
          </a:xfrm>
          <a:prstGeom prst="rect">
            <a:avLst/>
          </a:prstGeom>
        </p:spPr>
      </p:pic>
      <p:cxnSp>
        <p:nvCxnSpPr>
          <p:cNvPr id="2" name="Google Shape;155;p30">
            <a:extLst>
              <a:ext uri="{FF2B5EF4-FFF2-40B4-BE49-F238E27FC236}">
                <a16:creationId xmlns:a16="http://schemas.microsoft.com/office/drawing/2014/main" id="{439A2C08-D885-48DB-517F-C658DE9BFC8E}"/>
              </a:ext>
            </a:extLst>
          </p:cNvPr>
          <p:cNvCxnSpPr>
            <a:stCxn id="3" idx="2"/>
          </p:cNvCxnSpPr>
          <p:nvPr/>
        </p:nvCxnSpPr>
        <p:spPr>
          <a:xfrm rot="10800000">
            <a:off x="0" y="2571750"/>
            <a:ext cx="61368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156;p30">
            <a:extLst>
              <a:ext uri="{FF2B5EF4-FFF2-40B4-BE49-F238E27FC236}">
                <a16:creationId xmlns:a16="http://schemas.microsoft.com/office/drawing/2014/main" id="{D8774E1D-8400-3FE9-BB63-67F01BE378EA}"/>
              </a:ext>
            </a:extLst>
          </p:cNvPr>
          <p:cNvSpPr/>
          <p:nvPr/>
        </p:nvSpPr>
        <p:spPr>
          <a:xfrm>
            <a:off x="6136800" y="2347950"/>
            <a:ext cx="447600" cy="447600"/>
          </a:xfrm>
          <a:prstGeom prst="ellipse">
            <a:avLst/>
          </a:prstGeom>
          <a:solidFill>
            <a:srgbClr val="EB66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70DCD7-5375-4BB5-82CD-BC2385796F85}"/>
              </a:ext>
            </a:extLst>
          </p:cNvPr>
          <p:cNvSpPr txBox="1"/>
          <p:nvPr/>
        </p:nvSpPr>
        <p:spPr>
          <a:xfrm>
            <a:off x="616085" y="3806757"/>
            <a:ext cx="7107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200" b="1" i="1" dirty="0">
                <a:solidFill>
                  <a:schemeClr val="bg1"/>
                </a:solidFill>
                <a:effectLst/>
                <a:latin typeface="+mj-lt"/>
              </a:rPr>
              <a:t>De la recherche fondamentale, aux applications nucléaires pour la société</a:t>
            </a:r>
          </a:p>
        </p:txBody>
      </p:sp>
    </p:spTree>
    <p:extLst>
      <p:ext uri="{BB962C8B-B14F-4D97-AF65-F5344CB8AC3E}">
        <p14:creationId xmlns:p14="http://schemas.microsoft.com/office/powerpoint/2010/main" val="219951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CC0A5-4E79-4D8B-A6E6-B8865630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480181-E6A4-47F7-8F1A-002A6E72C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6B3D737-8B57-4F0C-8EDF-1410F39540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65263"/>
            <a:ext cx="7886700" cy="2698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356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1E229-112B-4B12-B0F8-FFA0A7A4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B14A58-D37B-41B6-BDF9-F6F9E7E4E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FF905F2-18D4-4D8E-9ED9-8F8C43C613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71613"/>
            <a:ext cx="3865563" cy="2820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D831CC8-3821-45A2-BD26-72CBA1919E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1" y="1471612"/>
            <a:ext cx="3943350" cy="282098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930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3F6E9-1A00-4C95-9EB7-8D03C19B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645258-21D6-43EC-AEB0-11BBA1E4A1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CC9CB2C-7422-450F-B5FF-CAB8CF1CB2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65263"/>
            <a:ext cx="7886700" cy="2736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382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9278FC-EFB2-4DA2-BF2F-D7B7DEDD5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>
                    <a:lumMod val="25000"/>
                    <a:lumOff val="75000"/>
                  </a:schemeClr>
                </a:solidFill>
                <a:latin typeface="Allerta Stencil" pitchFamily="2" charset="0"/>
              </a:defRPr>
            </a:lvl1pPr>
          </a:lstStyle>
          <a:p>
            <a:r>
              <a:rPr lang="fr-FR"/>
              <a:t>PIED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77" r:id="rId2"/>
    <p:sldLayoutId id="2147483739" r:id="rId3"/>
    <p:sldLayoutId id="2147483740" r:id="rId4"/>
    <p:sldLayoutId id="2147483684" r:id="rId5"/>
    <p:sldLayoutId id="2147483676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Exo 2" pitchFamily="2" charset="77"/>
          <a:ea typeface="Exo 2" pitchFamily="2" charset="77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D6D8F8A-387D-4642-A0E7-B33149A71057}"/>
              </a:ext>
            </a:extLst>
          </p:cNvPr>
          <p:cNvSpPr txBox="1"/>
          <p:nvPr/>
        </p:nvSpPr>
        <p:spPr>
          <a:xfrm>
            <a:off x="8285888" y="4671260"/>
            <a:ext cx="447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089B432-CFF4-4346-8B9A-CFBD6C353490}" type="slidenum">
              <a:rPr lang="fr-FR" sz="1200" b="0" i="0" smtClean="0">
                <a:solidFill>
                  <a:schemeClr val="tx2">
                    <a:lumMod val="25000"/>
                    <a:lumOff val="75000"/>
                  </a:schemeClr>
                </a:solidFill>
                <a:latin typeface="Exo 2" pitchFamily="2" charset="77"/>
              </a:rPr>
              <a:pPr/>
              <a:t>‹N°›</a:t>
            </a:fld>
            <a:endParaRPr lang="fr-FR" sz="1200" dirty="0">
              <a:solidFill>
                <a:schemeClr val="tx2">
                  <a:lumMod val="25000"/>
                  <a:lumOff val="75000"/>
                </a:schemeClr>
              </a:solidFill>
              <a:latin typeface="Exo 2" pitchFamily="2" charset="77"/>
            </a:endParaRPr>
          </a:p>
        </p:txBody>
      </p:sp>
      <p:sp>
        <p:nvSpPr>
          <p:cNvPr id="9" name="Espace réservé du titre 8">
            <a:extLst>
              <a:ext uri="{FF2B5EF4-FFF2-40B4-BE49-F238E27FC236}">
                <a16:creationId xmlns:a16="http://schemas.microsoft.com/office/drawing/2014/main" id="{FBD4453A-B84D-4FBB-BDA9-D8F80955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A911E68-3454-4D4F-AB21-6C653F71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16A262-E8C3-4B2A-9031-CD7E625F0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13" y="4215216"/>
            <a:ext cx="859073" cy="859073"/>
          </a:xfrm>
          <a:prstGeom prst="rect">
            <a:avLst/>
          </a:prstGeom>
        </p:spPr>
      </p:pic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4814EF60-A9EE-41ED-9871-4EADB9DB9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>
                    <a:lumMod val="25000"/>
                    <a:lumOff val="75000"/>
                  </a:schemeClr>
                </a:solidFill>
                <a:latin typeface="Allerta Stencil" pitchFamily="2" charset="0"/>
              </a:defRPr>
            </a:lvl1pPr>
          </a:lstStyle>
          <a:p>
            <a:r>
              <a:rPr lang="fr-FR"/>
              <a:t>PIED</a:t>
            </a:r>
          </a:p>
        </p:txBody>
      </p:sp>
    </p:spTree>
    <p:extLst>
      <p:ext uri="{BB962C8B-B14F-4D97-AF65-F5344CB8AC3E}">
        <p14:creationId xmlns:p14="http://schemas.microsoft.com/office/powerpoint/2010/main" val="1136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7" r:id="rId3"/>
    <p:sldLayoutId id="2147483741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0243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6608"/>
        </a:buClr>
        <a:buFont typeface="Wingdings" panose="05000000000000000000" pitchFamily="2" charset="2"/>
        <a:buChar char="§"/>
        <a:defRPr sz="1200" kern="1200">
          <a:solidFill>
            <a:srgbClr val="10243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u.ganil-spiral2.eu/chartbeam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.ganil-spiral2.eu/chartbeams/" TargetMode="External"/><Relationship Id="rId3" Type="http://schemas.openxmlformats.org/officeDocument/2006/relationships/image" Target="../media/image80.png"/><Relationship Id="rId7" Type="http://schemas.openxmlformats.org/officeDocument/2006/relationships/image" Target="../media/image1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7D6341-40D8-4F89-8F23-88B73C91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Ion </a:t>
            </a:r>
            <a:r>
              <a:rPr lang="fr-FR" dirty="0" err="1"/>
              <a:t>bunching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r>
              <a:rPr lang="fr-FR" dirty="0"/>
              <a:t> in S</a:t>
            </a:r>
            <a:r>
              <a:rPr lang="fr-FR" baseline="30000" dirty="0"/>
              <a:t>3</a:t>
            </a:r>
            <a:r>
              <a:rPr lang="fr-FR" dirty="0"/>
              <a:t>-LEB and commissioning of the new </a:t>
            </a:r>
            <a:r>
              <a:rPr lang="fr-FR" dirty="0" err="1"/>
              <a:t>quadrupole</a:t>
            </a:r>
            <a:r>
              <a:rPr lang="fr-FR" dirty="0"/>
              <a:t> </a:t>
            </a:r>
            <a:r>
              <a:rPr lang="fr-FR" dirty="0" err="1"/>
              <a:t>bender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BF0341-5EBA-40DB-8500-4D78453502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00137" y="1859926"/>
            <a:ext cx="5157788" cy="1423648"/>
          </a:xfrm>
        </p:spPr>
        <p:txBody>
          <a:bodyPr/>
          <a:lstStyle/>
          <a:p>
            <a:pPr algn="ctr"/>
            <a:r>
              <a:rPr lang="fr-FR" dirty="0"/>
              <a:t>Maylis Brun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PhD </a:t>
            </a:r>
            <a:r>
              <a:rPr lang="fr-FR" dirty="0" err="1"/>
              <a:t>supervisor</a:t>
            </a:r>
            <a:r>
              <a:rPr lang="fr-FR" dirty="0"/>
              <a:t> :</a:t>
            </a:r>
          </a:p>
          <a:p>
            <a:pPr algn="ctr"/>
            <a:r>
              <a:rPr lang="fr-FR" dirty="0"/>
              <a:t>Antoine de </a:t>
            </a:r>
            <a:r>
              <a:rPr lang="fr-FR" dirty="0" err="1"/>
              <a:t>Roubin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6AC7FEE-C142-4CA9-9943-6A76C0FCF336}"/>
              </a:ext>
            </a:extLst>
          </p:cNvPr>
          <p:cNvSpPr txBox="1">
            <a:spLocks/>
          </p:cNvSpPr>
          <p:nvPr/>
        </p:nvSpPr>
        <p:spPr>
          <a:xfrm>
            <a:off x="0" y="3445213"/>
            <a:ext cx="5157788" cy="163758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b="1" dirty="0" err="1"/>
              <a:t>Outline</a:t>
            </a:r>
            <a:r>
              <a:rPr lang="fr-FR" b="1" dirty="0"/>
              <a:t> :</a:t>
            </a:r>
          </a:p>
          <a:p>
            <a:pPr algn="just"/>
            <a:endParaRPr lang="fr-FR" dirty="0"/>
          </a:p>
          <a:p>
            <a:pPr marL="285750" indent="-28575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 err="1"/>
              <a:t>Status</a:t>
            </a:r>
            <a:r>
              <a:rPr lang="fr-FR" dirty="0"/>
              <a:t> of S</a:t>
            </a:r>
            <a:r>
              <a:rPr lang="fr-FR" baseline="30000" dirty="0"/>
              <a:t>3</a:t>
            </a:r>
            <a:r>
              <a:rPr lang="fr-FR" dirty="0"/>
              <a:t>-LEB</a:t>
            </a:r>
          </a:p>
          <a:p>
            <a:pPr marL="285750" indent="-28575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Ion </a:t>
            </a:r>
            <a:r>
              <a:rPr lang="fr-FR" dirty="0" err="1"/>
              <a:t>bunching</a:t>
            </a:r>
            <a:r>
              <a:rPr lang="fr-FR" dirty="0"/>
              <a:t> </a:t>
            </a:r>
            <a:r>
              <a:rPr lang="fr-FR" dirty="0" err="1"/>
              <a:t>optmization</a:t>
            </a:r>
            <a:endParaRPr lang="fr-FR" dirty="0"/>
          </a:p>
          <a:p>
            <a:pPr marL="285750" indent="-28575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 err="1"/>
              <a:t>Commmissioning</a:t>
            </a:r>
            <a:r>
              <a:rPr lang="fr-FR" dirty="0"/>
              <a:t> of the new </a:t>
            </a:r>
            <a:r>
              <a:rPr lang="fr-FR" dirty="0" err="1"/>
              <a:t>quadrupole</a:t>
            </a:r>
            <a:r>
              <a:rPr lang="fr-FR" dirty="0"/>
              <a:t> </a:t>
            </a:r>
            <a:r>
              <a:rPr lang="fr-FR" dirty="0" err="1"/>
              <a:t>bender</a:t>
            </a:r>
            <a:endParaRPr lang="fr-FR" dirty="0"/>
          </a:p>
          <a:p>
            <a:pPr marL="285750" indent="-28575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Perspectives</a:t>
            </a:r>
          </a:p>
          <a:p>
            <a:pPr marL="285750" indent="-28575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3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22EB0-734C-DB32-AC0D-87D53E66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6CF881D6-A225-B808-B71F-5190951E75AF}"/>
              </a:ext>
            </a:extLst>
          </p:cNvPr>
          <p:cNvGrpSpPr/>
          <p:nvPr/>
        </p:nvGrpSpPr>
        <p:grpSpPr>
          <a:xfrm>
            <a:off x="1801725" y="-56755"/>
            <a:ext cx="6498635" cy="4737420"/>
            <a:chOff x="2078626" y="7380933"/>
            <a:chExt cx="13081782" cy="9319857"/>
          </a:xfrm>
        </p:grpSpPr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8FFC311B-C12F-1E68-18D6-125CFF4C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626" y="7380933"/>
              <a:ext cx="11937406" cy="9319857"/>
            </a:xfrm>
            <a:prstGeom prst="rect">
              <a:avLst/>
            </a:prstGeom>
          </p:spPr>
        </p:pic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92567A58-76ED-3BD4-BA99-D799AD2E114B}"/>
                </a:ext>
              </a:extLst>
            </p:cNvPr>
            <p:cNvSpPr txBox="1"/>
            <p:nvPr/>
          </p:nvSpPr>
          <p:spPr>
            <a:xfrm>
              <a:off x="9643886" y="8022923"/>
              <a:ext cx="2901826" cy="1189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49" b="1" dirty="0"/>
                <a:t>PILGRIM </a:t>
              </a:r>
            </a:p>
            <a:p>
              <a:pPr algn="ctr"/>
              <a:r>
                <a:rPr lang="fr-FR" sz="849" b="1" dirty="0"/>
                <a:t>(MR-TOF-MS)</a:t>
              </a:r>
            </a:p>
          </p:txBody>
        </p:sp>
        <p:grpSp>
          <p:nvGrpSpPr>
            <p:cNvPr id="133" name="Groupe 132">
              <a:extLst>
                <a:ext uri="{FF2B5EF4-FFF2-40B4-BE49-F238E27FC236}">
                  <a16:creationId xmlns:a16="http://schemas.microsoft.com/office/drawing/2014/main" id="{95576813-D86C-2FD1-1C26-0A49C24B1C89}"/>
                </a:ext>
              </a:extLst>
            </p:cNvPr>
            <p:cNvGrpSpPr/>
            <p:nvPr/>
          </p:nvGrpSpPr>
          <p:grpSpPr>
            <a:xfrm>
              <a:off x="11148349" y="14555499"/>
              <a:ext cx="3061957" cy="1494449"/>
              <a:chOff x="11148349" y="17673833"/>
              <a:chExt cx="3061957" cy="1494449"/>
            </a:xfrm>
          </p:grpSpPr>
          <p:sp>
            <p:nvSpPr>
              <p:cNvPr id="167" name="ZoneTexte 166">
                <a:extLst>
                  <a:ext uri="{FF2B5EF4-FFF2-40B4-BE49-F238E27FC236}">
                    <a16:creationId xmlns:a16="http://schemas.microsoft.com/office/drawing/2014/main" id="{1F58897D-7CD0-06F8-2C27-391E7E64B87E}"/>
                  </a:ext>
                </a:extLst>
              </p:cNvPr>
              <p:cNvSpPr txBox="1"/>
              <p:nvPr/>
            </p:nvSpPr>
            <p:spPr>
              <a:xfrm>
                <a:off x="11148349" y="18652861"/>
                <a:ext cx="3061957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>
                    <a:solidFill>
                      <a:srgbClr val="0B0BFF"/>
                    </a:solidFill>
                  </a:rPr>
                  <a:t>Cooler</a:t>
                </a:r>
                <a:endParaRPr lang="fr-FR" sz="849" b="1" dirty="0">
                  <a:solidFill>
                    <a:srgbClr val="0B0BFF"/>
                  </a:solidFill>
                </a:endParaRPr>
              </a:p>
            </p:txBody>
          </p:sp>
          <p:cxnSp>
            <p:nvCxnSpPr>
              <p:cNvPr id="168" name="Connecteur droit avec flèche 167">
                <a:extLst>
                  <a:ext uri="{FF2B5EF4-FFF2-40B4-BE49-F238E27FC236}">
                    <a16:creationId xmlns:a16="http://schemas.microsoft.com/office/drawing/2014/main" id="{84C19091-3563-9E5C-A24E-C7045FC3BF98}"/>
                  </a:ext>
                </a:extLst>
              </p:cNvPr>
              <p:cNvCxnSpPr>
                <a:cxnSpLocks/>
                <a:stCxn id="167" idx="0"/>
              </p:cNvCxnSpPr>
              <p:nvPr/>
            </p:nvCxnSpPr>
            <p:spPr>
              <a:xfrm flipH="1" flipV="1">
                <a:off x="11752097" y="17673833"/>
                <a:ext cx="927230" cy="979028"/>
              </a:xfrm>
              <a:prstGeom prst="straightConnector1">
                <a:avLst/>
              </a:prstGeom>
              <a:ln>
                <a:solidFill>
                  <a:srgbClr val="0B0BFF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C4CDA20F-F8C9-B87A-4CCD-B8AD45E766E5}"/>
                </a:ext>
              </a:extLst>
            </p:cNvPr>
            <p:cNvGrpSpPr/>
            <p:nvPr/>
          </p:nvGrpSpPr>
          <p:grpSpPr>
            <a:xfrm>
              <a:off x="8436986" y="13562938"/>
              <a:ext cx="1743357" cy="1924052"/>
              <a:chOff x="8436986" y="16681272"/>
              <a:chExt cx="1743357" cy="1924052"/>
            </a:xfrm>
          </p:grpSpPr>
          <p:cxnSp>
            <p:nvCxnSpPr>
              <p:cNvPr id="165" name="Connecteur droit 164">
                <a:extLst>
                  <a:ext uri="{FF2B5EF4-FFF2-40B4-BE49-F238E27FC236}">
                    <a16:creationId xmlns:a16="http://schemas.microsoft.com/office/drawing/2014/main" id="{078EE3D7-A86D-A0F4-0FEF-A0B5886EED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6986" y="16681274"/>
                <a:ext cx="0" cy="192405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>
                <a:extLst>
                  <a:ext uri="{FF2B5EF4-FFF2-40B4-BE49-F238E27FC236}">
                    <a16:creationId xmlns:a16="http://schemas.microsoft.com/office/drawing/2014/main" id="{DD3D1024-375C-DB3C-5701-7699F905DF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0343" y="16681272"/>
                <a:ext cx="0" cy="1924052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E1C522B7-C612-745F-CEF9-9EC25113FB51}"/>
                </a:ext>
              </a:extLst>
            </p:cNvPr>
            <p:cNvGrpSpPr/>
            <p:nvPr/>
          </p:nvGrpSpPr>
          <p:grpSpPr>
            <a:xfrm>
              <a:off x="12045731" y="13936522"/>
              <a:ext cx="3114677" cy="1265949"/>
              <a:chOff x="12045731" y="17054856"/>
              <a:chExt cx="3114677" cy="1265949"/>
            </a:xfrm>
          </p:grpSpPr>
          <p:sp>
            <p:nvSpPr>
              <p:cNvPr id="159" name="ZoneTexte 158">
                <a:extLst>
                  <a:ext uri="{FF2B5EF4-FFF2-40B4-BE49-F238E27FC236}">
                    <a16:creationId xmlns:a16="http://schemas.microsoft.com/office/drawing/2014/main" id="{6B469A81-2863-FEB3-B6B7-7D7D88E92BCE}"/>
                  </a:ext>
                </a:extLst>
              </p:cNvPr>
              <p:cNvSpPr txBox="1"/>
              <p:nvPr/>
            </p:nvSpPr>
            <p:spPr>
              <a:xfrm>
                <a:off x="13127417" y="17805384"/>
                <a:ext cx="2032991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/>
                  <a:t>Buncher</a:t>
                </a:r>
                <a:endParaRPr lang="fr-FR" sz="849" b="1" dirty="0"/>
              </a:p>
            </p:txBody>
          </p:sp>
          <p:cxnSp>
            <p:nvCxnSpPr>
              <p:cNvPr id="160" name="Connecteur droit avec flèche 159">
                <a:extLst>
                  <a:ext uri="{FF2B5EF4-FFF2-40B4-BE49-F238E27FC236}">
                    <a16:creationId xmlns:a16="http://schemas.microsoft.com/office/drawing/2014/main" id="{E986882A-7F3E-FD10-36F5-416450682025}"/>
                  </a:ext>
                </a:extLst>
              </p:cNvPr>
              <p:cNvCxnSpPr>
                <a:cxnSpLocks/>
                <a:stCxn id="159" idx="0"/>
              </p:cNvCxnSpPr>
              <p:nvPr/>
            </p:nvCxnSpPr>
            <p:spPr>
              <a:xfrm flipH="1" flipV="1">
                <a:off x="12045731" y="17054856"/>
                <a:ext cx="2098183" cy="7505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107A6BAC-48AD-CBAB-8A02-978D489FBC95}"/>
                </a:ext>
              </a:extLst>
            </p:cNvPr>
            <p:cNvGrpSpPr/>
            <p:nvPr/>
          </p:nvGrpSpPr>
          <p:grpSpPr>
            <a:xfrm>
              <a:off x="11326136" y="12287828"/>
              <a:ext cx="3461474" cy="853027"/>
              <a:chOff x="11326136" y="15406162"/>
              <a:chExt cx="3461474" cy="853027"/>
            </a:xfrm>
          </p:grpSpPr>
          <p:cxnSp>
            <p:nvCxnSpPr>
              <p:cNvPr id="157" name="Connecteur droit 156">
                <a:extLst>
                  <a:ext uri="{FF2B5EF4-FFF2-40B4-BE49-F238E27FC236}">
                    <a16:creationId xmlns:a16="http://schemas.microsoft.com/office/drawing/2014/main" id="{ECD28FC1-D472-0C92-3482-7359602FB1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26136" y="15406162"/>
                <a:ext cx="1414876" cy="39943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8" name="ZoneTexte 157">
                <a:extLst>
                  <a:ext uri="{FF2B5EF4-FFF2-40B4-BE49-F238E27FC236}">
                    <a16:creationId xmlns:a16="http://schemas.microsoft.com/office/drawing/2014/main" id="{147B3845-3BEA-4FF8-A676-B695E418D36A}"/>
                  </a:ext>
                </a:extLst>
              </p:cNvPr>
              <p:cNvSpPr txBox="1"/>
              <p:nvPr/>
            </p:nvSpPr>
            <p:spPr>
              <a:xfrm>
                <a:off x="12282382" y="15743768"/>
                <a:ext cx="2505228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MCP3 </a:t>
                </a:r>
              </a:p>
            </p:txBody>
          </p:sp>
        </p:grpSp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id="{3BA52110-EAE5-5927-3926-B47D7D5D50AC}"/>
                </a:ext>
              </a:extLst>
            </p:cNvPr>
            <p:cNvGrpSpPr/>
            <p:nvPr/>
          </p:nvGrpSpPr>
          <p:grpSpPr>
            <a:xfrm>
              <a:off x="3802635" y="12643360"/>
              <a:ext cx="3965994" cy="1339703"/>
              <a:chOff x="4336035" y="15883614"/>
              <a:chExt cx="3965994" cy="13397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ZoneTexte 143">
                    <a:extLst>
                      <a:ext uri="{FF2B5EF4-FFF2-40B4-BE49-F238E27FC236}">
                        <a16:creationId xmlns:a16="http://schemas.microsoft.com/office/drawing/2014/main" id="{5A35C639-79C6-6584-C149-83A06118D326}"/>
                      </a:ext>
                    </a:extLst>
                  </p:cNvPr>
                  <p:cNvSpPr txBox="1"/>
                  <p:nvPr/>
                </p:nvSpPr>
                <p:spPr>
                  <a:xfrm>
                    <a:off x="4429964" y="15883614"/>
                    <a:ext cx="640078" cy="9253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sz="118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4" name="ZoneTexte 143">
                    <a:extLst>
                      <a:ext uri="{FF2B5EF4-FFF2-40B4-BE49-F238E27FC236}">
                        <a16:creationId xmlns:a16="http://schemas.microsoft.com/office/drawing/2014/main" id="{5A35C639-79C6-6584-C149-83A06118D3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9964" y="15883614"/>
                    <a:ext cx="640078" cy="9253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ZoneTexte 144">
                    <a:extLst>
                      <a:ext uri="{FF2B5EF4-FFF2-40B4-BE49-F238E27FC236}">
                        <a16:creationId xmlns:a16="http://schemas.microsoft.com/office/drawing/2014/main" id="{D1BC6F29-D533-36DA-5BC1-987B7777E2E3}"/>
                      </a:ext>
                    </a:extLst>
                  </p:cNvPr>
                  <p:cNvSpPr txBox="1"/>
                  <p:nvPr/>
                </p:nvSpPr>
                <p:spPr>
                  <a:xfrm>
                    <a:off x="7661951" y="15909701"/>
                    <a:ext cx="640078" cy="9253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FR" sz="1188" dirty="0"/>
                  </a:p>
                </p:txBody>
              </p:sp>
            </mc:Choice>
            <mc:Fallback xmlns="">
              <p:sp>
                <p:nvSpPr>
                  <p:cNvPr id="145" name="ZoneTexte 144">
                    <a:extLst>
                      <a:ext uri="{FF2B5EF4-FFF2-40B4-BE49-F238E27FC236}">
                        <a16:creationId xmlns:a16="http://schemas.microsoft.com/office/drawing/2014/main" id="{D1BC6F29-D533-36DA-5BC1-987B7777E2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1951" y="15909701"/>
                    <a:ext cx="640078" cy="9253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6" name="Connecteur droit avec flèche 145">
                <a:extLst>
                  <a:ext uri="{FF2B5EF4-FFF2-40B4-BE49-F238E27FC236}">
                    <a16:creationId xmlns:a16="http://schemas.microsoft.com/office/drawing/2014/main" id="{8FC1ACAC-7382-6277-B6B0-C0E5F9114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2927" y="16228699"/>
                <a:ext cx="29397" cy="94807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avec flèche 146">
                <a:extLst>
                  <a:ext uri="{FF2B5EF4-FFF2-40B4-BE49-F238E27FC236}">
                    <a16:creationId xmlns:a16="http://schemas.microsoft.com/office/drawing/2014/main" id="{6DCA23F8-8758-0D3E-47ED-8832FD21A8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44419" y="15639317"/>
                <a:ext cx="0" cy="316799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avec flèche 147">
                <a:extLst>
                  <a:ext uri="{FF2B5EF4-FFF2-40B4-BE49-F238E27FC236}">
                    <a16:creationId xmlns:a16="http://schemas.microsoft.com/office/drawing/2014/main" id="{216B0195-0F99-767D-F369-3B5A6AD739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6035" y="16276777"/>
                <a:ext cx="0" cy="900001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avec flèche 148">
                <a:extLst>
                  <a:ext uri="{FF2B5EF4-FFF2-40B4-BE49-F238E27FC236}">
                    <a16:creationId xmlns:a16="http://schemas.microsoft.com/office/drawing/2014/main" id="{3B4C420E-D8AE-46BE-8C4F-2146D5954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3594" y="16231385"/>
                <a:ext cx="0" cy="945393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52B426B-7300-983A-DEB2-DC8EB6681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sp>
        <p:nvSpPr>
          <p:cNvPr id="28" name="Espace réservé du contenu 149">
            <a:extLst>
              <a:ext uri="{FF2B5EF4-FFF2-40B4-BE49-F238E27FC236}">
                <a16:creationId xmlns:a16="http://schemas.microsoft.com/office/drawing/2014/main" id="{E12F83DB-1749-128E-7F25-FE977A9A752C}"/>
              </a:ext>
            </a:extLst>
          </p:cNvPr>
          <p:cNvSpPr txBox="1">
            <a:spLocks/>
          </p:cNvSpPr>
          <p:nvPr/>
        </p:nvSpPr>
        <p:spPr>
          <a:xfrm>
            <a:off x="438150" y="1232248"/>
            <a:ext cx="3865563" cy="27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Proposition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B107EBAF-8F48-3507-126E-E0D7FE8E490B}"/>
              </a:ext>
            </a:extLst>
          </p:cNvPr>
          <p:cNvSpPr/>
          <p:nvPr/>
        </p:nvSpPr>
        <p:spPr>
          <a:xfrm>
            <a:off x="5877064" y="3309869"/>
            <a:ext cx="666622" cy="389832"/>
          </a:xfrm>
          <a:prstGeom prst="roundRect">
            <a:avLst/>
          </a:prstGeom>
          <a:noFill/>
          <a:ln w="28575">
            <a:solidFill>
              <a:srgbClr val="0B0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space réservé du contenu 149">
            <a:extLst>
              <a:ext uri="{FF2B5EF4-FFF2-40B4-BE49-F238E27FC236}">
                <a16:creationId xmlns:a16="http://schemas.microsoft.com/office/drawing/2014/main" id="{0C88D776-6F33-8CA9-DC38-7CA9A67EE6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71613"/>
            <a:ext cx="5591293" cy="2671258"/>
          </a:xfrm>
        </p:spPr>
        <p:txBody>
          <a:bodyPr>
            <a:normAutofit/>
          </a:bodyPr>
          <a:lstStyle/>
          <a:p>
            <a:r>
              <a:rPr lang="fr-FR" b="1" dirty="0"/>
              <a:t>Pre </a:t>
            </a:r>
            <a:r>
              <a:rPr lang="fr-FR" b="1" dirty="0" err="1"/>
              <a:t>bunching</a:t>
            </a:r>
            <a:r>
              <a:rPr lang="fr-FR" b="1" dirty="0"/>
              <a:t> </a:t>
            </a:r>
            <a:r>
              <a:rPr lang="fr-FR" dirty="0" err="1"/>
              <a:t>before</a:t>
            </a:r>
            <a:r>
              <a:rPr lang="fr-FR" dirty="0"/>
              <a:t> the </a:t>
            </a:r>
            <a:r>
              <a:rPr lang="fr-FR" dirty="0" err="1"/>
              <a:t>buncher</a:t>
            </a:r>
            <a:r>
              <a:rPr lang="fr-FR" dirty="0"/>
              <a:t> </a:t>
            </a:r>
          </a:p>
          <a:p>
            <a:r>
              <a:rPr lang="fr-FR" u="sng" dirty="0" err="1"/>
              <a:t>Why</a:t>
            </a:r>
            <a:r>
              <a:rPr lang="fr-FR" u="sng" dirty="0"/>
              <a:t> ? :</a:t>
            </a:r>
            <a:r>
              <a:rPr lang="fr-FR" dirty="0"/>
              <a:t> </a:t>
            </a:r>
            <a:r>
              <a:rPr lang="fr-FR" b="1" dirty="0" err="1"/>
              <a:t>identical</a:t>
            </a:r>
            <a:r>
              <a:rPr lang="fr-FR" b="1" dirty="0"/>
              <a:t> </a:t>
            </a:r>
            <a:r>
              <a:rPr lang="fr-FR" dirty="0"/>
              <a:t>time </a:t>
            </a:r>
            <a:r>
              <a:rPr lang="fr-FR" dirty="0" err="1"/>
              <a:t>spent</a:t>
            </a:r>
            <a:r>
              <a:rPr lang="fr-FR" dirty="0"/>
              <a:t> in the </a:t>
            </a:r>
            <a:r>
              <a:rPr lang="fr-FR" dirty="0" err="1"/>
              <a:t>buncher</a:t>
            </a:r>
            <a:r>
              <a:rPr lang="fr-FR" dirty="0"/>
              <a:t> and no more </a:t>
            </a:r>
            <a:r>
              <a:rPr lang="fr-FR" dirty="0" err="1"/>
              <a:t>continuous</a:t>
            </a:r>
            <a:r>
              <a:rPr lang="fr-FR" dirty="0"/>
              <a:t> composante of the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buncher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open</a:t>
            </a:r>
            <a:endParaRPr lang="fr-FR" b="1" dirty="0"/>
          </a:p>
          <a:p>
            <a:r>
              <a:rPr lang="fr-FR" b="1" dirty="0" err="1"/>
              <a:t>Mesurements</a:t>
            </a:r>
            <a:r>
              <a:rPr lang="fr-FR" dirty="0"/>
              <a:t> for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duty</a:t>
            </a:r>
            <a:r>
              <a:rPr lang="fr-FR" dirty="0"/>
              <a:t> cycle duration</a:t>
            </a:r>
          </a:p>
          <a:p>
            <a:endParaRPr lang="fr-FR" b="1" dirty="0"/>
          </a:p>
        </p:txBody>
      </p: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FCA7DE46-418F-5127-F8E8-CD63029C6E8E}"/>
              </a:ext>
            </a:extLst>
          </p:cNvPr>
          <p:cNvCxnSpPr>
            <a:cxnSpLocks/>
          </p:cNvCxnSpPr>
          <p:nvPr/>
        </p:nvCxnSpPr>
        <p:spPr>
          <a:xfrm>
            <a:off x="6108848" y="2909077"/>
            <a:ext cx="123404" cy="42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ZoneTexte 184">
            <a:extLst>
              <a:ext uri="{FF2B5EF4-FFF2-40B4-BE49-F238E27FC236}">
                <a16:creationId xmlns:a16="http://schemas.microsoft.com/office/drawing/2014/main" id="{DEF27C31-4AA5-11D2-A7F4-80915B15119D}"/>
              </a:ext>
            </a:extLst>
          </p:cNvPr>
          <p:cNvSpPr txBox="1"/>
          <p:nvPr/>
        </p:nvSpPr>
        <p:spPr>
          <a:xfrm>
            <a:off x="5584671" y="2682121"/>
            <a:ext cx="681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/>
              <a:t>Helium</a:t>
            </a:r>
            <a:endParaRPr lang="fr-FR" sz="900" b="1" dirty="0"/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2C359445-CCD9-83F1-1AEC-F2C1D9AAE45D}"/>
              </a:ext>
            </a:extLst>
          </p:cNvPr>
          <p:cNvSpPr txBox="1"/>
          <p:nvPr/>
        </p:nvSpPr>
        <p:spPr>
          <a:xfrm>
            <a:off x="4921481" y="4464029"/>
            <a:ext cx="3530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Trapping</a:t>
            </a:r>
            <a:r>
              <a:rPr lang="fr-FR" sz="1100" i="1" dirty="0"/>
              <a:t> zones in S</a:t>
            </a:r>
            <a:r>
              <a:rPr lang="fr-FR" sz="1100" i="1" baseline="30000" dirty="0"/>
              <a:t>3</a:t>
            </a:r>
            <a:r>
              <a:rPr lang="fr-FR" sz="1100" i="1" dirty="0"/>
              <a:t>-LEB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19CB47F9-EEB9-30EC-823F-3676D846559E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>
                <a:solidFill>
                  <a:schemeClr val="accent6"/>
                </a:solidFill>
              </a:rPr>
              <a:t>Ion </a:t>
            </a:r>
            <a:r>
              <a:rPr lang="fr-FR" sz="1800" dirty="0" err="1">
                <a:solidFill>
                  <a:schemeClr val="accent6"/>
                </a:solidFill>
              </a:rPr>
              <a:t>bunching</a:t>
            </a:r>
            <a:r>
              <a:rPr lang="fr-FR" sz="1800" dirty="0">
                <a:solidFill>
                  <a:schemeClr val="accent6"/>
                </a:solidFill>
              </a:rPr>
              <a:t> </a:t>
            </a:r>
            <a:r>
              <a:rPr lang="fr-FR" sz="1800" dirty="0" err="1">
                <a:solidFill>
                  <a:schemeClr val="accent6"/>
                </a:solidFill>
              </a:rPr>
              <a:t>optimization</a:t>
            </a:r>
            <a:endParaRPr lang="fr-FR" sz="1800" dirty="0">
              <a:solidFill>
                <a:schemeClr val="accent6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8BE670B-22E1-43CB-B94C-C419D53F7516}"/>
              </a:ext>
            </a:extLst>
          </p:cNvPr>
          <p:cNvSpPr/>
          <p:nvPr/>
        </p:nvSpPr>
        <p:spPr>
          <a:xfrm>
            <a:off x="3400402" y="3299205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4FACA2F-A4B2-410C-AF79-FC00EC221B26}"/>
              </a:ext>
            </a:extLst>
          </p:cNvPr>
          <p:cNvSpPr/>
          <p:nvPr/>
        </p:nvSpPr>
        <p:spPr>
          <a:xfrm>
            <a:off x="3562273" y="3270698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A4D5D65-B222-4F6F-A24F-22833AC23459}"/>
              </a:ext>
            </a:extLst>
          </p:cNvPr>
          <p:cNvSpPr/>
          <p:nvPr/>
        </p:nvSpPr>
        <p:spPr>
          <a:xfrm>
            <a:off x="3755908" y="3270697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3B81ED4-9A24-4019-B592-504C7B1C1B4B}"/>
              </a:ext>
            </a:extLst>
          </p:cNvPr>
          <p:cNvSpPr/>
          <p:nvPr/>
        </p:nvSpPr>
        <p:spPr>
          <a:xfrm>
            <a:off x="3260924" y="3278983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0062 L 0.00434 -0.00062 C 0.00625 -0.00185 0.00834 -0.00309 0.01042 -0.00432 C 0.01163 -0.00463 0.01268 -0.00525 0.01389 -0.00525 C 0.03004 -0.00525 0.04618 -0.00463 0.06216 -0.00432 C 0.06858 0.00154 0.06563 -0.00031 0.07049 0.00185 C 0.07101 0.00278 0.07136 0.0037 0.07188 0.00432 C 0.07361 0.00648 0.07483 0.0071 0.07674 0.00803 C 0.08056 0.01512 0.07674 0.00957 0.08073 0.01296 C 0.08681 0.01821 0.08177 0.01543 0.08698 0.0179 C 0.09219 0.02408 0.08559 0.01667 0.09184 0.02161 C 0.09254 0.02222 0.09323 0.02346 0.09393 0.02408 C 0.09601 0.02562 0.09809 0.02654 0.10018 0.02778 L 0.10226 0.02901 C 0.10591 0.04198 0.10087 0.02654 0.10625 0.03611 C 0.10712 0.03766 0.10695 0.04012 0.10764 0.04105 C 0.10868 0.04229 0.11007 0.04198 0.11111 0.04229 C 0.11406 0.04321 0.11719 0.04414 0.12014 0.04475 C 0.13316 0.05401 0.12413 0.04846 0.15538 0.04846 C 0.16285 0.04846 0.17049 0.04753 0.17813 0.04722 L 0.20834 0.04599 L 0.21736 0.04475 C 0.22153 0.04445 0.2257 0.04414 0.22986 0.04352 C 0.2316 0.04321 0.23351 0.0429 0.23525 0.04229 C 0.24497 0.0355 0.23716 0.04012 0.25868 0.04105 L 0.28768 0.04229 C 0.29722 0.04908 0.29219 0.04753 0.30295 0.04599 C 0.31094 0.04136 0.30174 0.0463 0.32292 0.04722 C 0.32535 0.04722 0.32795 0.0463 0.33056 0.04599 C 0.33125 0.04568 0.33195 0.04537 0.33247 0.04475 C 0.33334 0.04383 0.33368 0.04136 0.33455 0.04105 C 0.33941 0.03982 0.34427 0.04043 0.34913 0.03982 C 0.35538 0.03148 0.35295 0.0355 0.35677 0.02901 C 0.35209 0.01729 0.35521 0.02037 0.34705 0.02037 L 0.354 0.01914 " pathEditMode="relative" ptsTypes="AAAAAAAAAAAAAAAAAAAAAAAAAAAAAAAAA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-0.00216 L 0.01806 -0.00216 C 0.02309 -0.00154 0.02813 -0.00061 0.03316 -3.58025E-6 C 0.03993 0.00093 0.04826 0.00062 0.05521 0.00247 C 0.06111 0.00402 0.0651 0.00556 0.07031 0.00741 C 0.07135 0.00834 0.07222 0.00926 0.07309 0.00988 C 0.07708 0.01266 0.07483 0.00926 0.07865 0.01358 C 0.07986 0.01513 0.08177 0.0176 0.08281 0.01976 C 0.08351 0.0213 0.08403 0.02346 0.0849 0.02469 C 0.08681 0.02778 0.08819 0.02686 0.09045 0.0284 C 0.09201 0.02932 0.09358 0.03118 0.09514 0.0321 C 0.09705 0.03303 0.09896 0.03365 0.10069 0.03457 C 0.10191 0.03519 0.10313 0.03611 0.10417 0.03704 C 0.10486 0.03766 0.10538 0.03889 0.10625 0.03951 C 0.10729 0.04013 0.10851 0.04013 0.10972 0.04074 C 0.11059 0.04136 0.11163 0.04198 0.1125 0.04321 C 0.11319 0.04414 0.11372 0.04599 0.11458 0.04692 C 0.11528 0.04753 0.11632 0.04753 0.11719 0.04815 C 0.11858 0.04877 0.12135 0.05062 0.12135 0.05062 C 0.12708 0.04908 0.12795 0.04939 0.13385 0.04692 C 0.13542 0.04599 0.13698 0.04476 0.13872 0.04445 C 0.14184 0.04352 0.14514 0.04352 0.14826 0.04321 C 0.15712 0.04352 0.1658 0.04445 0.17448 0.04445 C 0.1842 0.04414 0.19375 0.0429 0.20347 0.04198 C 0.20538 0.04167 0.20712 0.04074 0.20903 0.04074 C 0.21545 0.04013 0.22188 0.03982 0.2283 0.03951 C 0.23108 0.03858 0.23385 0.03766 0.23663 0.03704 C 0.26372 0.03149 0.25156 0.03673 0.26215 0.0321 C 0.26962 0.03395 0.27101 0.03179 0.27587 0.03828 C 0.27674 0.0392 0.27726 0.04074 0.27795 0.04198 C 0.28247 0.04136 0.28715 0.04074 0.29167 0.04074 C 0.29479 0.04074 0.29774 0.04198 0.30069 0.04198 C 0.30278 0.04198 0.30486 0.04105 0.30694 0.04074 C 0.31042 0.04013 0.31389 0.03982 0.31719 0.03951 C 0.31892 0.03858 0.32066 0.03858 0.32205 0.03704 C 0.32378 0.03519 0.32535 0.03272 0.32622 0.02963 C 0.32674 0.02809 0.32674 0.02562 0.3276 0.02469 C 0.32917 0.02253 0.33125 0.02223 0.33316 0.02099 C 0.33611 0.01883 0.33524 0.01852 0.33802 0.01729 C 0.33819 0.01729 0.33837 0.01729 0.33872 0.01729 L 0.33247 0.0321 " pathEditMode="relative" ptsTypes="AAAAAAAAAAAAAAAAAAAAAAAAAAAAAAAAAAAAAAA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463 L 0.00798 0.00463 C 0.01094 0.00401 0.01389 0.00339 0.01684 0.00216 C 0.01927 0.00154 0.02135 -0.00124 0.02378 -0.00124 C 0.02969 -0.00155 0.03576 0.00031 0.04167 0.00123 C 0.04236 0.00123 0.04705 0.00278 0.04792 0.00339 C 0.04861 0.00401 0.0493 0.00494 0.05 0.00586 C 0.05538 0.01389 0.04826 0.00802 0.05746 0.02438 C 0.05955 0.02808 0.06441 0.03858 0.06857 0.04136 C 0.06996 0.04228 0.07135 0.04259 0.07274 0.04259 C 0.07969 0.04321 0.08646 0.04352 0.0934 0.04383 C 0.09809 0.04629 0.0993 0.04691 0.10451 0.04876 C 0.10607 0.04907 0.10764 0.04969 0.1092 0.05 C 0.11875 0.05123 0.12812 0.05247 0.1375 0.0537 C 0.14444 0.05586 0.14045 0.05494 0.15208 0.05586 C 0.1566 0.05648 0.16111 0.0571 0.1658 0.0571 L 0.20851 0.05833 C 0.21285 0.06111 0.21458 0.06265 0.21962 0.06204 C 0.22396 0.06173 0.225 0.05957 0.22847 0.05833 C 0.23038 0.05802 0.23229 0.05771 0.23403 0.0571 C 0.23559 0.05679 0.23732 0.05617 0.23889 0.05586 C 0.25243 0.05524 0.26597 0.05524 0.27951 0.05494 C 0.28767 0.04753 0.27934 0.05401 0.28923 0.05 C 0.29045 0.04938 0.29149 0.04784 0.29271 0.04753 C 0.29462 0.0466 0.29687 0.0466 0.29878 0.04629 C 0.30052 0.04537 0.30226 0.04537 0.30364 0.04383 C 0.30434 0.04321 0.30434 0.04105 0.30503 0.04012 C 0.3066 0.03827 0.30989 0.03642 0.31198 0.03518 C 0.3125 0.03457 0.31302 0.03364 0.31337 0.03271 C 0.31406 0.03117 0.31458 0.02932 0.31545 0.02808 C 0.3158 0.02716 0.31632 0.02716 0.31684 0.02685 L 0.32309 0.03395 L 0.32309 0.03395 L 0.32309 0.03395 " pathEditMode="relative" ptsTypes="AAAAAAAAAAAAAAAAAAAAAAAAAAAAAAAAAA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124 L 0.00191 -0.00124 C 0.00781 -0.00031 0.01389 0.00031 0.01979 0.00216 C 0.02135 0.00278 0.02257 0.00494 0.02396 0.00586 C 0.03299 0.01327 0.01667 -0.00093 0.02864 0.00957 C 0.02969 0.01327 0.03212 0.02469 0.0342 0.02808 C 0.03611 0.03086 0.03819 0.03271 0.04045 0.03426 C 0.04219 0.03518 0.0441 0.03487 0.04601 0.03549 C 0.05937 0.04321 0.04861 0.03796 0.07361 0.04012 C 0.07587 0.04043 0.07812 0.04136 0.08055 0.04136 C 0.0901 0.04228 0.09983 0.04228 0.10937 0.04259 C 0.13628 0.04938 0.08108 0.0358 0.17292 0.04629 C 0.175 0.0466 0.17656 0.05 0.17847 0.05123 C 0.17969 0.05216 0.18125 0.05216 0.18264 0.05247 C 0.18837 0.05864 0.1842 0.05648 0.19288 0.05247 C 0.19427 0.05185 0.19566 0.05185 0.19705 0.05123 C 0.19913 0.05062 0.20121 0.04969 0.2033 0.04876 C 0.20469 0.04815 0.20608 0.04691 0.20746 0.04629 C 0.21128 0.04475 0.21996 0.04413 0.22257 0.04383 C 0.23472 0.04444 0.24705 0.04413 0.2592 0.04506 C 0.26042 0.04537 0.26146 0.04691 0.26267 0.04753 C 0.26389 0.04815 0.26528 0.04845 0.26667 0.04876 C 0.27066 0.04815 0.27465 0.04815 0.27847 0.04629 C 0.28125 0.04537 0.28142 0.04074 0.28333 0.03796 C 0.28403 0.03673 0.28507 0.03611 0.28611 0.03549 C 0.2868 0.03364 0.28698 0.03086 0.28819 0.03055 C 0.29184 0.0287 0.29149 0.03148 0.29149 0.03426 L 0.29149 0.03426 " pathEditMode="relative" ptsTypes="AAAAAAAAAAAAAAAAAAAAAAAAAAAA">
                                      <p:cBhvr>
                                        <p:cTn id="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22EB0-734C-DB32-AC0D-87D53E66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6CF881D6-A225-B808-B71F-5190951E75AF}"/>
              </a:ext>
            </a:extLst>
          </p:cNvPr>
          <p:cNvGrpSpPr/>
          <p:nvPr/>
        </p:nvGrpSpPr>
        <p:grpSpPr>
          <a:xfrm>
            <a:off x="1792943" y="-56755"/>
            <a:ext cx="6498635" cy="4737421"/>
            <a:chOff x="2078626" y="7380933"/>
            <a:chExt cx="13081782" cy="9319857"/>
          </a:xfrm>
        </p:grpSpPr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8FFC311B-C12F-1E68-18D6-125CFF4C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626" y="7380933"/>
              <a:ext cx="11937406" cy="9319857"/>
            </a:xfrm>
            <a:prstGeom prst="rect">
              <a:avLst/>
            </a:prstGeom>
          </p:spPr>
        </p:pic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92567A58-76ED-3BD4-BA99-D799AD2E114B}"/>
                </a:ext>
              </a:extLst>
            </p:cNvPr>
            <p:cNvSpPr txBox="1"/>
            <p:nvPr/>
          </p:nvSpPr>
          <p:spPr>
            <a:xfrm>
              <a:off x="9643886" y="8022923"/>
              <a:ext cx="2901826" cy="1189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49" b="1" dirty="0"/>
                <a:t>PILGRIM </a:t>
              </a:r>
            </a:p>
            <a:p>
              <a:pPr algn="ctr"/>
              <a:r>
                <a:rPr lang="fr-FR" sz="849" b="1" dirty="0"/>
                <a:t>(MR-TOF-MS)</a:t>
              </a:r>
            </a:p>
          </p:txBody>
        </p:sp>
        <p:grpSp>
          <p:nvGrpSpPr>
            <p:cNvPr id="133" name="Groupe 132">
              <a:extLst>
                <a:ext uri="{FF2B5EF4-FFF2-40B4-BE49-F238E27FC236}">
                  <a16:creationId xmlns:a16="http://schemas.microsoft.com/office/drawing/2014/main" id="{95576813-D86C-2FD1-1C26-0A49C24B1C89}"/>
                </a:ext>
              </a:extLst>
            </p:cNvPr>
            <p:cNvGrpSpPr/>
            <p:nvPr/>
          </p:nvGrpSpPr>
          <p:grpSpPr>
            <a:xfrm>
              <a:off x="11148349" y="14555499"/>
              <a:ext cx="3061957" cy="1494449"/>
              <a:chOff x="11148349" y="17673833"/>
              <a:chExt cx="3061957" cy="1494449"/>
            </a:xfrm>
          </p:grpSpPr>
          <p:sp>
            <p:nvSpPr>
              <p:cNvPr id="167" name="ZoneTexte 166">
                <a:extLst>
                  <a:ext uri="{FF2B5EF4-FFF2-40B4-BE49-F238E27FC236}">
                    <a16:creationId xmlns:a16="http://schemas.microsoft.com/office/drawing/2014/main" id="{1F58897D-7CD0-06F8-2C27-391E7E64B87E}"/>
                  </a:ext>
                </a:extLst>
              </p:cNvPr>
              <p:cNvSpPr txBox="1"/>
              <p:nvPr/>
            </p:nvSpPr>
            <p:spPr>
              <a:xfrm>
                <a:off x="11148349" y="18652861"/>
                <a:ext cx="3061957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>
                    <a:solidFill>
                      <a:srgbClr val="0B0BFF"/>
                    </a:solidFill>
                  </a:rPr>
                  <a:t>Cooler</a:t>
                </a:r>
                <a:endParaRPr lang="fr-FR" sz="849" b="1" dirty="0">
                  <a:solidFill>
                    <a:srgbClr val="0B0BFF"/>
                  </a:solidFill>
                </a:endParaRPr>
              </a:p>
            </p:txBody>
          </p:sp>
          <p:cxnSp>
            <p:nvCxnSpPr>
              <p:cNvPr id="168" name="Connecteur droit avec flèche 167">
                <a:extLst>
                  <a:ext uri="{FF2B5EF4-FFF2-40B4-BE49-F238E27FC236}">
                    <a16:creationId xmlns:a16="http://schemas.microsoft.com/office/drawing/2014/main" id="{84C19091-3563-9E5C-A24E-C7045FC3BF98}"/>
                  </a:ext>
                </a:extLst>
              </p:cNvPr>
              <p:cNvCxnSpPr>
                <a:cxnSpLocks/>
                <a:stCxn id="167" idx="0"/>
              </p:cNvCxnSpPr>
              <p:nvPr/>
            </p:nvCxnSpPr>
            <p:spPr>
              <a:xfrm flipH="1" flipV="1">
                <a:off x="11752097" y="17673833"/>
                <a:ext cx="927230" cy="979028"/>
              </a:xfrm>
              <a:prstGeom prst="straightConnector1">
                <a:avLst/>
              </a:prstGeom>
              <a:ln>
                <a:solidFill>
                  <a:srgbClr val="0B0BFF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C4CDA20F-F8C9-B87A-4CCD-B8AD45E766E5}"/>
                </a:ext>
              </a:extLst>
            </p:cNvPr>
            <p:cNvGrpSpPr/>
            <p:nvPr/>
          </p:nvGrpSpPr>
          <p:grpSpPr>
            <a:xfrm>
              <a:off x="8436986" y="13562938"/>
              <a:ext cx="1743357" cy="1924052"/>
              <a:chOff x="8436986" y="16681272"/>
              <a:chExt cx="1743357" cy="1924052"/>
            </a:xfrm>
          </p:grpSpPr>
          <p:cxnSp>
            <p:nvCxnSpPr>
              <p:cNvPr id="165" name="Connecteur droit 164">
                <a:extLst>
                  <a:ext uri="{FF2B5EF4-FFF2-40B4-BE49-F238E27FC236}">
                    <a16:creationId xmlns:a16="http://schemas.microsoft.com/office/drawing/2014/main" id="{078EE3D7-A86D-A0F4-0FEF-A0B5886EED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6986" y="16681274"/>
                <a:ext cx="0" cy="192405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>
                <a:extLst>
                  <a:ext uri="{FF2B5EF4-FFF2-40B4-BE49-F238E27FC236}">
                    <a16:creationId xmlns:a16="http://schemas.microsoft.com/office/drawing/2014/main" id="{DD3D1024-375C-DB3C-5701-7699F905DF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0343" y="16681272"/>
                <a:ext cx="0" cy="1924052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E1C522B7-C612-745F-CEF9-9EC25113FB51}"/>
                </a:ext>
              </a:extLst>
            </p:cNvPr>
            <p:cNvGrpSpPr/>
            <p:nvPr/>
          </p:nvGrpSpPr>
          <p:grpSpPr>
            <a:xfrm>
              <a:off x="12045731" y="13936522"/>
              <a:ext cx="3114677" cy="1265949"/>
              <a:chOff x="12045731" y="17054856"/>
              <a:chExt cx="3114677" cy="1265949"/>
            </a:xfrm>
          </p:grpSpPr>
          <p:sp>
            <p:nvSpPr>
              <p:cNvPr id="159" name="ZoneTexte 158">
                <a:extLst>
                  <a:ext uri="{FF2B5EF4-FFF2-40B4-BE49-F238E27FC236}">
                    <a16:creationId xmlns:a16="http://schemas.microsoft.com/office/drawing/2014/main" id="{6B469A81-2863-FEB3-B6B7-7D7D88E92BCE}"/>
                  </a:ext>
                </a:extLst>
              </p:cNvPr>
              <p:cNvSpPr txBox="1"/>
              <p:nvPr/>
            </p:nvSpPr>
            <p:spPr>
              <a:xfrm>
                <a:off x="13127417" y="17805384"/>
                <a:ext cx="2032991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/>
                  <a:t>Buncher</a:t>
                </a:r>
                <a:endParaRPr lang="fr-FR" sz="849" b="1" dirty="0"/>
              </a:p>
            </p:txBody>
          </p:sp>
          <p:cxnSp>
            <p:nvCxnSpPr>
              <p:cNvPr id="160" name="Connecteur droit avec flèche 159">
                <a:extLst>
                  <a:ext uri="{FF2B5EF4-FFF2-40B4-BE49-F238E27FC236}">
                    <a16:creationId xmlns:a16="http://schemas.microsoft.com/office/drawing/2014/main" id="{E986882A-7F3E-FD10-36F5-416450682025}"/>
                  </a:ext>
                </a:extLst>
              </p:cNvPr>
              <p:cNvCxnSpPr>
                <a:cxnSpLocks/>
                <a:stCxn id="159" idx="0"/>
              </p:cNvCxnSpPr>
              <p:nvPr/>
            </p:nvCxnSpPr>
            <p:spPr>
              <a:xfrm flipH="1" flipV="1">
                <a:off x="12045731" y="17054856"/>
                <a:ext cx="2098183" cy="7505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107A6BAC-48AD-CBAB-8A02-978D489FBC95}"/>
                </a:ext>
              </a:extLst>
            </p:cNvPr>
            <p:cNvGrpSpPr/>
            <p:nvPr/>
          </p:nvGrpSpPr>
          <p:grpSpPr>
            <a:xfrm>
              <a:off x="11326136" y="12287828"/>
              <a:ext cx="3461474" cy="853027"/>
              <a:chOff x="11326136" y="15406162"/>
              <a:chExt cx="3461474" cy="853027"/>
            </a:xfrm>
          </p:grpSpPr>
          <p:cxnSp>
            <p:nvCxnSpPr>
              <p:cNvPr id="157" name="Connecteur droit 156">
                <a:extLst>
                  <a:ext uri="{FF2B5EF4-FFF2-40B4-BE49-F238E27FC236}">
                    <a16:creationId xmlns:a16="http://schemas.microsoft.com/office/drawing/2014/main" id="{ECD28FC1-D472-0C92-3482-7359602FB1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26136" y="15406162"/>
                <a:ext cx="1414876" cy="39943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8" name="ZoneTexte 157">
                <a:extLst>
                  <a:ext uri="{FF2B5EF4-FFF2-40B4-BE49-F238E27FC236}">
                    <a16:creationId xmlns:a16="http://schemas.microsoft.com/office/drawing/2014/main" id="{147B3845-3BEA-4FF8-A676-B695E418D36A}"/>
                  </a:ext>
                </a:extLst>
              </p:cNvPr>
              <p:cNvSpPr txBox="1"/>
              <p:nvPr/>
            </p:nvSpPr>
            <p:spPr>
              <a:xfrm>
                <a:off x="12282382" y="15743768"/>
                <a:ext cx="2505228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MCP3 </a:t>
                </a:r>
              </a:p>
            </p:txBody>
          </p:sp>
        </p:grpSp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id="{3BA52110-EAE5-5927-3926-B47D7D5D50AC}"/>
                </a:ext>
              </a:extLst>
            </p:cNvPr>
            <p:cNvGrpSpPr/>
            <p:nvPr/>
          </p:nvGrpSpPr>
          <p:grpSpPr>
            <a:xfrm>
              <a:off x="3802635" y="12643360"/>
              <a:ext cx="3965994" cy="1339703"/>
              <a:chOff x="4336035" y="15883614"/>
              <a:chExt cx="3965994" cy="13397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ZoneTexte 143">
                    <a:extLst>
                      <a:ext uri="{FF2B5EF4-FFF2-40B4-BE49-F238E27FC236}">
                        <a16:creationId xmlns:a16="http://schemas.microsoft.com/office/drawing/2014/main" id="{5A35C639-79C6-6584-C149-83A06118D326}"/>
                      </a:ext>
                    </a:extLst>
                  </p:cNvPr>
                  <p:cNvSpPr txBox="1"/>
                  <p:nvPr/>
                </p:nvSpPr>
                <p:spPr>
                  <a:xfrm>
                    <a:off x="4429964" y="15883614"/>
                    <a:ext cx="640078" cy="9253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sz="118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4" name="ZoneTexte 143">
                    <a:extLst>
                      <a:ext uri="{FF2B5EF4-FFF2-40B4-BE49-F238E27FC236}">
                        <a16:creationId xmlns:a16="http://schemas.microsoft.com/office/drawing/2014/main" id="{5A35C639-79C6-6584-C149-83A06118D3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9964" y="15883614"/>
                    <a:ext cx="640078" cy="9253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ZoneTexte 144">
                    <a:extLst>
                      <a:ext uri="{FF2B5EF4-FFF2-40B4-BE49-F238E27FC236}">
                        <a16:creationId xmlns:a16="http://schemas.microsoft.com/office/drawing/2014/main" id="{D1BC6F29-D533-36DA-5BC1-987B7777E2E3}"/>
                      </a:ext>
                    </a:extLst>
                  </p:cNvPr>
                  <p:cNvSpPr txBox="1"/>
                  <p:nvPr/>
                </p:nvSpPr>
                <p:spPr>
                  <a:xfrm>
                    <a:off x="7661951" y="15909701"/>
                    <a:ext cx="640078" cy="9253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FR" sz="1188" dirty="0"/>
                  </a:p>
                </p:txBody>
              </p:sp>
            </mc:Choice>
            <mc:Fallback xmlns="">
              <p:sp>
                <p:nvSpPr>
                  <p:cNvPr id="145" name="ZoneTexte 144">
                    <a:extLst>
                      <a:ext uri="{FF2B5EF4-FFF2-40B4-BE49-F238E27FC236}">
                        <a16:creationId xmlns:a16="http://schemas.microsoft.com/office/drawing/2014/main" id="{D1BC6F29-D533-36DA-5BC1-987B7777E2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1951" y="15909701"/>
                    <a:ext cx="640078" cy="9253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6" name="Connecteur droit avec flèche 145">
                <a:extLst>
                  <a:ext uri="{FF2B5EF4-FFF2-40B4-BE49-F238E27FC236}">
                    <a16:creationId xmlns:a16="http://schemas.microsoft.com/office/drawing/2014/main" id="{8FC1ACAC-7382-6277-B6B0-C0E5F9114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2927" y="16228699"/>
                <a:ext cx="29397" cy="94807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avec flèche 146">
                <a:extLst>
                  <a:ext uri="{FF2B5EF4-FFF2-40B4-BE49-F238E27FC236}">
                    <a16:creationId xmlns:a16="http://schemas.microsoft.com/office/drawing/2014/main" id="{6DCA23F8-8758-0D3E-47ED-8832FD21A8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44419" y="15639317"/>
                <a:ext cx="0" cy="316799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avec flèche 147">
                <a:extLst>
                  <a:ext uri="{FF2B5EF4-FFF2-40B4-BE49-F238E27FC236}">
                    <a16:creationId xmlns:a16="http://schemas.microsoft.com/office/drawing/2014/main" id="{216B0195-0F99-767D-F369-3B5A6AD739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6035" y="16276777"/>
                <a:ext cx="0" cy="900001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avec flèche 148">
                <a:extLst>
                  <a:ext uri="{FF2B5EF4-FFF2-40B4-BE49-F238E27FC236}">
                    <a16:creationId xmlns:a16="http://schemas.microsoft.com/office/drawing/2014/main" id="{3B4C420E-D8AE-46BE-8C4F-2146D5954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3594" y="16231385"/>
                <a:ext cx="0" cy="945393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52B426B-7300-983A-DEB2-DC8EB6681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sp>
        <p:nvSpPr>
          <p:cNvPr id="28" name="Espace réservé du contenu 149">
            <a:extLst>
              <a:ext uri="{FF2B5EF4-FFF2-40B4-BE49-F238E27FC236}">
                <a16:creationId xmlns:a16="http://schemas.microsoft.com/office/drawing/2014/main" id="{E12F83DB-1749-128E-7F25-FE977A9A752C}"/>
              </a:ext>
            </a:extLst>
          </p:cNvPr>
          <p:cNvSpPr txBox="1">
            <a:spLocks/>
          </p:cNvSpPr>
          <p:nvPr/>
        </p:nvSpPr>
        <p:spPr>
          <a:xfrm>
            <a:off x="438150" y="1232248"/>
            <a:ext cx="3865563" cy="27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Proposition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B107EBAF-8F48-3507-126E-E0D7FE8E490B}"/>
              </a:ext>
            </a:extLst>
          </p:cNvPr>
          <p:cNvSpPr/>
          <p:nvPr/>
        </p:nvSpPr>
        <p:spPr>
          <a:xfrm>
            <a:off x="5877064" y="3309869"/>
            <a:ext cx="666622" cy="389832"/>
          </a:xfrm>
          <a:prstGeom prst="roundRect">
            <a:avLst/>
          </a:prstGeom>
          <a:noFill/>
          <a:ln w="28575">
            <a:solidFill>
              <a:srgbClr val="0B0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space réservé du contenu 149">
            <a:extLst>
              <a:ext uri="{FF2B5EF4-FFF2-40B4-BE49-F238E27FC236}">
                <a16:creationId xmlns:a16="http://schemas.microsoft.com/office/drawing/2014/main" id="{0C88D776-6F33-8CA9-DC38-7CA9A67EE6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71613"/>
            <a:ext cx="5591293" cy="2671258"/>
          </a:xfrm>
        </p:spPr>
        <p:txBody>
          <a:bodyPr>
            <a:normAutofit/>
          </a:bodyPr>
          <a:lstStyle/>
          <a:p>
            <a:r>
              <a:rPr lang="fr-FR" b="1" dirty="0"/>
              <a:t>Pre </a:t>
            </a:r>
            <a:r>
              <a:rPr lang="fr-FR" b="1" dirty="0" err="1"/>
              <a:t>bunching</a:t>
            </a:r>
            <a:r>
              <a:rPr lang="fr-FR" b="1" dirty="0"/>
              <a:t> </a:t>
            </a:r>
            <a:r>
              <a:rPr lang="fr-FR" dirty="0" err="1"/>
              <a:t>before</a:t>
            </a:r>
            <a:r>
              <a:rPr lang="fr-FR" dirty="0"/>
              <a:t> the </a:t>
            </a:r>
            <a:r>
              <a:rPr lang="fr-FR" dirty="0" err="1"/>
              <a:t>buncher</a:t>
            </a:r>
            <a:r>
              <a:rPr lang="fr-FR" dirty="0"/>
              <a:t> </a:t>
            </a:r>
          </a:p>
          <a:p>
            <a:r>
              <a:rPr lang="fr-FR" u="sng" dirty="0" err="1"/>
              <a:t>Why</a:t>
            </a:r>
            <a:r>
              <a:rPr lang="fr-FR" u="sng" dirty="0"/>
              <a:t> ? :</a:t>
            </a:r>
            <a:r>
              <a:rPr lang="fr-FR" dirty="0"/>
              <a:t> </a:t>
            </a:r>
            <a:r>
              <a:rPr lang="fr-FR" b="1" dirty="0" err="1"/>
              <a:t>identical</a:t>
            </a:r>
            <a:r>
              <a:rPr lang="fr-FR" b="1" dirty="0"/>
              <a:t> </a:t>
            </a:r>
            <a:r>
              <a:rPr lang="fr-FR" dirty="0"/>
              <a:t>time </a:t>
            </a:r>
            <a:r>
              <a:rPr lang="fr-FR" dirty="0" err="1"/>
              <a:t>spent</a:t>
            </a:r>
            <a:r>
              <a:rPr lang="fr-FR" dirty="0"/>
              <a:t> in the </a:t>
            </a:r>
            <a:r>
              <a:rPr lang="fr-FR" dirty="0" err="1"/>
              <a:t>buncher</a:t>
            </a:r>
            <a:r>
              <a:rPr lang="fr-FR" dirty="0"/>
              <a:t> and no more </a:t>
            </a:r>
            <a:r>
              <a:rPr lang="fr-FR" dirty="0" err="1"/>
              <a:t>continuous</a:t>
            </a:r>
            <a:r>
              <a:rPr lang="fr-FR" dirty="0"/>
              <a:t> composante of the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buncher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open</a:t>
            </a:r>
            <a:endParaRPr lang="fr-FR" b="1" dirty="0"/>
          </a:p>
          <a:p>
            <a:r>
              <a:rPr lang="fr-FR" b="1" dirty="0" err="1"/>
              <a:t>Mesurements</a:t>
            </a:r>
            <a:r>
              <a:rPr lang="fr-FR" dirty="0"/>
              <a:t> for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duty</a:t>
            </a:r>
            <a:r>
              <a:rPr lang="fr-FR" dirty="0"/>
              <a:t> cycle duration</a:t>
            </a:r>
          </a:p>
          <a:p>
            <a:endParaRPr lang="fr-FR" b="1" dirty="0"/>
          </a:p>
        </p:txBody>
      </p: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FCA7DE46-418F-5127-F8E8-CD63029C6E8E}"/>
              </a:ext>
            </a:extLst>
          </p:cNvPr>
          <p:cNvCxnSpPr>
            <a:cxnSpLocks/>
          </p:cNvCxnSpPr>
          <p:nvPr/>
        </p:nvCxnSpPr>
        <p:spPr>
          <a:xfrm>
            <a:off x="6108848" y="2909077"/>
            <a:ext cx="123404" cy="42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ZoneTexte 184">
            <a:extLst>
              <a:ext uri="{FF2B5EF4-FFF2-40B4-BE49-F238E27FC236}">
                <a16:creationId xmlns:a16="http://schemas.microsoft.com/office/drawing/2014/main" id="{DEF27C31-4AA5-11D2-A7F4-80915B15119D}"/>
              </a:ext>
            </a:extLst>
          </p:cNvPr>
          <p:cNvSpPr txBox="1"/>
          <p:nvPr/>
        </p:nvSpPr>
        <p:spPr>
          <a:xfrm>
            <a:off x="5584671" y="2682121"/>
            <a:ext cx="681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/>
              <a:t>Helium</a:t>
            </a:r>
            <a:endParaRPr lang="fr-FR" sz="900" b="1" dirty="0"/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2C359445-CCD9-83F1-1AEC-F2C1D9AAE45D}"/>
              </a:ext>
            </a:extLst>
          </p:cNvPr>
          <p:cNvSpPr txBox="1"/>
          <p:nvPr/>
        </p:nvSpPr>
        <p:spPr>
          <a:xfrm>
            <a:off x="4921481" y="4464029"/>
            <a:ext cx="3530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Trapping</a:t>
            </a:r>
            <a:r>
              <a:rPr lang="fr-FR" sz="1100" i="1" dirty="0"/>
              <a:t> zones in S</a:t>
            </a:r>
            <a:r>
              <a:rPr lang="fr-FR" sz="1100" i="1" baseline="30000" dirty="0"/>
              <a:t>3</a:t>
            </a:r>
            <a:r>
              <a:rPr lang="fr-FR" sz="1100" i="1" dirty="0"/>
              <a:t>-LEB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19CB47F9-EEB9-30EC-823F-3676D846559E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>
                <a:solidFill>
                  <a:schemeClr val="accent6"/>
                </a:solidFill>
              </a:rPr>
              <a:t>Ion </a:t>
            </a:r>
            <a:r>
              <a:rPr lang="fr-FR" sz="1800" dirty="0" err="1">
                <a:solidFill>
                  <a:schemeClr val="accent6"/>
                </a:solidFill>
              </a:rPr>
              <a:t>bunching</a:t>
            </a:r>
            <a:r>
              <a:rPr lang="fr-FR" sz="1800" dirty="0">
                <a:solidFill>
                  <a:schemeClr val="accent6"/>
                </a:solidFill>
              </a:rPr>
              <a:t> </a:t>
            </a:r>
            <a:r>
              <a:rPr lang="fr-FR" sz="1800" dirty="0" err="1">
                <a:solidFill>
                  <a:schemeClr val="accent6"/>
                </a:solidFill>
              </a:rPr>
              <a:t>optimization</a:t>
            </a:r>
            <a:endParaRPr lang="fr-FR" sz="1800" dirty="0">
              <a:solidFill>
                <a:schemeClr val="accent6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8BE670B-22E1-43CB-B94C-C419D53F7516}"/>
              </a:ext>
            </a:extLst>
          </p:cNvPr>
          <p:cNvSpPr/>
          <p:nvPr/>
        </p:nvSpPr>
        <p:spPr>
          <a:xfrm>
            <a:off x="6466119" y="3462474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4FACA2F-A4B2-410C-AF79-FC00EC221B26}"/>
              </a:ext>
            </a:extLst>
          </p:cNvPr>
          <p:cNvSpPr/>
          <p:nvPr/>
        </p:nvSpPr>
        <p:spPr>
          <a:xfrm>
            <a:off x="6437197" y="3466299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A4D5D65-B222-4F6F-A24F-22833AC23459}"/>
              </a:ext>
            </a:extLst>
          </p:cNvPr>
          <p:cNvSpPr/>
          <p:nvPr/>
        </p:nvSpPr>
        <p:spPr>
          <a:xfrm>
            <a:off x="6444220" y="3417609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2BA80BD-A2CC-45E6-B827-E1F2619AA6E7}"/>
              </a:ext>
            </a:extLst>
          </p:cNvPr>
          <p:cNvSpPr/>
          <p:nvPr/>
        </p:nvSpPr>
        <p:spPr>
          <a:xfrm>
            <a:off x="6444047" y="3402817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3B81ED4-9A24-4019-B592-504C7B1C1B4B}"/>
              </a:ext>
            </a:extLst>
          </p:cNvPr>
          <p:cNvSpPr/>
          <p:nvPr/>
        </p:nvSpPr>
        <p:spPr>
          <a:xfrm>
            <a:off x="6387464" y="3449940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C0CE89C-134D-49BB-BA39-C810C03CDF31}"/>
              </a:ext>
            </a:extLst>
          </p:cNvPr>
          <p:cNvSpPr/>
          <p:nvPr/>
        </p:nvSpPr>
        <p:spPr>
          <a:xfrm>
            <a:off x="3703643" y="3270698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20F0EA2-192C-48AB-9CB6-42618AB961E0}"/>
              </a:ext>
            </a:extLst>
          </p:cNvPr>
          <p:cNvSpPr/>
          <p:nvPr/>
        </p:nvSpPr>
        <p:spPr>
          <a:xfrm>
            <a:off x="3614969" y="3303543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D95805F-3E35-4C86-BD15-D71F8AD756B3}"/>
              </a:ext>
            </a:extLst>
          </p:cNvPr>
          <p:cNvSpPr/>
          <p:nvPr/>
        </p:nvSpPr>
        <p:spPr>
          <a:xfrm>
            <a:off x="3468689" y="3249886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998CD8B-0760-4007-A688-79369477288E}"/>
              </a:ext>
            </a:extLst>
          </p:cNvPr>
          <p:cNvSpPr/>
          <p:nvPr/>
        </p:nvSpPr>
        <p:spPr>
          <a:xfrm>
            <a:off x="3540618" y="3249886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B40B82A-783E-4474-BE89-D55C1A1328C5}"/>
              </a:ext>
            </a:extLst>
          </p:cNvPr>
          <p:cNvSpPr/>
          <p:nvPr/>
        </p:nvSpPr>
        <p:spPr>
          <a:xfrm>
            <a:off x="3380015" y="3307489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2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833 -0.01512 0.0059 -0.00802 0.00885 -0.01852 C 0.0092 -0.02654 0.00937 -0.03426 0.00955 -0.04197 C 0.00989 -0.04784 0.01041 -0.05401 0.01093 -0.05926 C 0.0118 -0.0466 0.01163 -0.04444 0.01163 -0.05309 L 0.01163 -0.05309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833 -0.01512 0.0059 -0.00802 0.00885 -0.01852 C 0.0092 -0.02654 0.00937 -0.03426 0.00955 -0.04197 C 0.00989 -0.04784 0.01041 -0.05401 0.01093 -0.05926 C 0.0118 -0.0466 0.01163 -0.04444 0.01163 -0.05309 L 0.01163 -0.05309 " pathEditMode="relative" ptsTypes="AAAAA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833 -0.01512 0.0059 -0.00802 0.00885 -0.01852 C 0.0092 -0.02654 0.00937 -0.03426 0.00955 -0.04197 C 0.00989 -0.04784 0.01041 -0.05401 0.01093 -0.05926 C 0.0118 -0.0466 0.01163 -0.04444 0.01163 -0.05309 L 0.01163 -0.05309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833 -0.01512 0.0059 -0.00802 0.00885 -0.01852 C 0.0092 -0.02654 0.00937 -0.03426 0.00955 -0.04197 C 0.00989 -0.04784 0.01041 -0.05401 0.01093 -0.05926 C 0.0118 -0.0466 0.01163 -0.04444 0.01163 -0.05309 L 0.01163 -0.05309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833 -0.01512 0.0059 -0.00802 0.00885 -0.01852 C 0.0092 -0.02654 0.00937 -0.03426 0.00955 -0.04197 C 0.00989 -0.04784 0.01041 -0.05401 0.01093 -0.05926 C 0.0118 -0.0466 0.01163 -0.04444 0.01163 -0.05309 L 0.01163 -0.05309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216 L 0.00157 -0.00216 C 0.01354 -0.00432 0.0092 -0.00278 0.01459 -0.00463 L 0.03264 -0.00402 C 0.03386 -0.00402 0.03507 -0.00371 0.03611 -0.0034 C 0.03768 -0.0034 0.03924 -0.00309 0.04063 -0.00278 L 0.04549 -0.00402 C 0.04618 -0.00432 0.0467 -0.00494 0.04723 -0.00463 C 0.05 -0.00463 0.05261 -0.00402 0.05521 -0.0034 C 0.06146 0.00432 0.0533 -0.00556 0.06111 0.00216 C 0.06216 0.00277 0.06233 0.00432 0.06285 0.00586 C 0.0632 0.00648 0.06354 0.0071 0.06389 0.00771 C 0.06441 0.00833 0.06493 0.00864 0.06528 0.00956 C 0.0665 0.01111 0.06754 0.01358 0.06875 0.01512 C 0.07118 0.0179 0.07396 0.01975 0.07639 0.02253 C 0.07726 0.02314 0.07795 0.02438 0.07882 0.025 C 0.08351 0.02777 0.08854 0.0287 0.09306 0.0324 C 0.09792 0.0358 0.09827 0.03642 0.10348 0.03919 C 0.10868 0.04166 0.10521 0.03919 0.11007 0.04105 C 0.11754 0.04321 0.11945 0.04475 0.12674 0.04845 C 0.12986 0.04814 0.13316 0.04845 0.13611 0.04784 C 0.13716 0.04753 0.13802 0.04629 0.13889 0.04598 C 0.14254 0.04413 0.14341 0.04413 0.14653 0.04352 L 0.17292 0.04413 L 0.25764 0.0429 C 0.26736 0.04321 0.27709 0.04413 0.28681 0.04413 C 0.29393 0.04382 0.30052 0.04228 0.30729 0.04105 C 0.3092 0.03981 0.31198 0.03796 0.31354 0.03796 L 0.31771 0.03734 C 0.32188 0.0358 0.31736 0.03734 0.32535 0.03611 C 0.32604 0.0358 0.32674 0.03549 0.32743 0.03549 L 0.33264 0.03364 C 0.33403 0.03302 0.33542 0.03271 0.33681 0.0324 C 0.33872 0.02994 0.33907 0.03055 0.3375 0.02561 C 0.33733 0.02469 0.33698 0.02438 0.33646 0.02438 C 0.33559 0.02345 0.33334 0.02253 0.33334 0.02253 C 0.33264 0.02685 0.33264 0.02808 0.33264 0.02623 L 0.33264 0.02438 " pathEditMode="relative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124 L -0.00122 -0.00124 L 0.01805 -0.00155 C 0.01979 -0.00155 0.02135 -0.00124 0.02291 -0.00124 C 0.02586 -0.00093 0.02881 -0.00062 0.03159 -0.00062 C 0.03541 0.00061 0.03211 -0.00062 0.03541 0.00123 C 0.03628 0.00185 0.03715 0.00216 0.03784 0.00246 C 0.04357 0.00679 0.04027 0.00493 0.04444 0.00864 C 0.04583 0.00987 0.04704 0.0108 0.04826 0.01172 C 0.04895 0.01265 0.05156 0.01543 0.05243 0.01666 C 0.05329 0.0179 0.05381 0.01944 0.05451 0.02037 C 0.0552 0.02129 0.05607 0.02191 0.05659 0.02284 C 0.05885 0.02623 0.06059 0.03024 0.06284 0.03271 C 0.07361 0.04382 0.06197 0.03209 0.06979 0.0395 C 0.07048 0.04012 0.071 0.04105 0.07152 0.04135 C 0.07239 0.04197 0.07326 0.04166 0.07395 0.04197 C 0.07638 0.0429 0.07864 0.04444 0.0809 0.04506 C 0.08333 0.04598 0.08576 0.04629 0.08819 0.04691 C 0.09079 0.04753 0.09496 0.04814 0.09722 0.04814 L 0.11458 0.04938 C 0.13072 0.05524 0.11076 0.04876 0.13194 0.05246 C 0.14131 0.05432 0.13628 0.05586 0.14479 0.05617 C 0.15416 0.05679 0.16354 0.05679 0.17291 0.05679 C 0.1868 0.05802 0.17934 0.05771 0.19965 0.05679 L 0.22881 0.05555 C 0.23402 0.05524 0.23923 0.05493 0.24444 0.05432 L 0.25312 0.0537 L 0.26006 0.05246 C 0.26493 0.05154 0.26961 0.05 0.2743 0.04938 C 0.29357 0.04753 0.28316 0.04845 0.3059 0.04753 L 0.31284 0.04506 C 0.31458 0.04444 0.31753 0.0429 0.31909 0.04197 C 0.32083 0.04105 0.32239 0.04043 0.32395 0.03888 C 0.32604 0.03703 0.32829 0.03518 0.32986 0.03209 L 0.33229 0.02716 C 0.33246 0.02623 0.33281 0.0253 0.33298 0.02407 C 0.3342 0.01388 0.33281 0.01882 0.32604 0.02222 C 0.32447 0.02469 0.32274 0.02685 0.32118 0.02963 C 0.32083 0.03024 0.32066 0.03148 0.32083 0.03209 C 0.321 0.03333 0.32152 0.03395 0.32187 0.03456 C 0.32361 0.03333 0.32552 0.03209 0.32708 0.03024 C 0.32812 0.02932 0.32482 0.03179 0.32361 0.03271 C 0.32343 0.03302 0.32343 0.03333 0.32326 0.03333 L 0.32326 0.03333 " pathEditMode="relative" ptsTypes="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093 L 0.00208 -0.00093 L 0.01337 0.00061 C 0.01597 0.00123 0.01857 0.00092 0.021 0.00123 C 0.02222 0.00154 0.02344 0.00216 0.02448 0.00246 C 0.02725 0.0037 0.02986 0.00524 0.03246 0.00617 C 0.03472 0.00709 0.03698 0.0074 0.03906 0.00802 C 0.03975 0.00833 0.04028 0.00864 0.0408 0.00864 C 0.04444 0.01142 0.046 0.01203 0.04878 0.01913 C 0.04948 0.02067 0.05 0.02222 0.05052 0.02345 C 0.0526 0.02777 0.05139 0.02469 0.05399 0.02777 C 0.05625 0.03055 0.05712 0.03271 0.0592 0.03456 C 0.06094 0.03611 0.0625 0.03703 0.06406 0.03827 C 0.06597 0.03981 0.06753 0.04197 0.06927 0.04321 C 0.07048 0.04413 0.07587 0.04814 0.0776 0.04876 C 0.07969 0.04969 0.08246 0.0503 0.08455 0.05061 C 0.09166 0.05185 0.0934 0.05154 0.1026 0.05185 L 0.11753 0.05123 C 0.1191 0.05123 0.12066 0.05092 0.12205 0.05061 C 0.125 0.05061 0.12795 0.0503 0.13073 0.05 C 0.14166 0.04814 0.13316 0.04907 0.14427 0.04938 L 0.21719 0.05185 C 0.24566 0.05463 0.23975 0.05432 0.29427 0.05185 C 0.29514 0.05185 0.29566 0.0503 0.29635 0.04938 C 0.30208 0.04444 0.29896 0.04876 0.30364 0.04259 C 0.30451 0.04166 0.30521 0.04074 0.30573 0.0395 C 0.30694 0.03796 0.30677 0.03734 0.30816 0.0358 C 0.31597 0.02777 0.30833 0.0358 0.31198 0.03271 C 0.31371 0.03148 0.31684 0.02839 0.31684 0.02839 C 0.31719 0.02932 0.31771 0.02993 0.31753 0.03086 C 0.31753 0.03179 0.31666 0.03518 0.31614 0.03642 L 0.31614 0.03642 " pathEditMode="relative" ptsTypes="AAAAAAAAAAAAAAAAAAAAAAAAAAAAAA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31 L -0.00018 -0.00031 C 0.0026 -0.00062 0.00555 -0.00062 0.00833 -0.00093 C 0.01024 -0.00124 0.01215 -0.00247 0.01389 -0.00216 C 0.01892 -0.00216 0.02812 4.93827E-7 0.03333 0.00216 C 0.03594 0.00309 0.03837 0.00432 0.04062 0.00586 C 0.04132 0.00617 0.04184 0.00648 0.04236 0.0071 C 0.04583 0.01049 0.04948 0.01358 0.05243 0.01821 C 0.05312 0.01914 0.05382 0.02037 0.05451 0.0213 C 0.05521 0.0216 0.05573 0.02191 0.05625 0.02253 C 0.05729 0.02315 0.0585 0.02346 0.05937 0.02438 C 0.06076 0.02531 0.0618 0.02685 0.06284 0.02809 C 0.06701 0.03148 0.071 0.03488 0.075 0.03858 C 0.07639 0.03951 0.0776 0.04105 0.07882 0.04167 C 0.08715 0.04475 0.07969 0.04197 0.09028 0.04537 C 0.09219 0.04568 0.09409 0.0466 0.09583 0.04722 C 0.09826 0.04753 0.10087 0.04784 0.10312 0.04846 C 0.10555 0.04876 0.10781 0.04969 0.11007 0.05031 C 0.12014 0.05185 0.13246 0.05154 0.14201 0.05216 C 0.14427 0.05216 0.14653 0.05278 0.14861 0.05278 C 0.16111 0.05278 0.16719 0.05216 0.17812 0.05154 C 0.18732 0.04938 0.19149 0.04846 0.20139 0.04846 C 0.21458 0.04846 0.22778 0.04907 0.24097 0.04969 L 0.27326 0.04907 C 0.27708 0.04876 0.28073 0.04846 0.28437 0.04784 C 0.2875 0.04691 0.2934 0.04475 0.2934 0.04475 C 0.29514 0.04321 0.29635 0.04197 0.29791 0.04043 C 0.30416 0.03333 0.29757 0.04043 0.30173 0.03488 C 0.30278 0.03333 0.30399 0.03241 0.30486 0.03117 C 0.30555 0.03025 0.30607 0.02932 0.30659 0.0287 C 0.30746 0.02747 0.30868 0.025 0.30868 0.025 C 0.30972 0.02747 0.30955 0.02593 0.30903 0.02932 L 0.30903 0.02932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3 L -0.00017 -0.00093 C 0.00104 -0.00093 0.00226 -0.00124 0.00347 -0.00124 C 0.01007 -0.00124 0.01181 -0.00031 0.0184 0.00154 C 0.01979 0.00278 0.02118 0.00401 0.02222 0.00524 C 0.02396 0.00741 0.02431 0.00864 0.02604 0.01018 C 0.02656 0.0108 0.02708 0.0108 0.02743 0.0108 C 0.02778 0.01142 0.02812 0.01173 0.02847 0.01204 C 0.02951 0.01327 0.03073 0.01389 0.0316 0.01512 C 0.03507 0.01944 0.03194 0.01759 0.03472 0.01883 C 0.03559 0.02006 0.03646 0.02099 0.03715 0.02191 C 0.04149 0.02808 0.03056 0.01636 0.04306 0.02994 C 0.04462 0.03179 0.04635 0.03271 0.04792 0.03426 C 0.04983 0.03611 0.05156 0.0395 0.05347 0.04043 C 0.06615 0.04629 0.06667 0.04537 0.07778 0.04599 L 0.08542 0.04722 L 0.09444 0.04845 C 0.09635 0.04876 0.09826 0.04938 0.1 0.04969 C 0.10312 0.05062 0.10625 0.05062 0.10937 0.05092 C 0.11319 0.05216 0.11997 0.05463 0.12396 0.05463 L 0.13854 0.05401 L 0.16076 0.05524 C 0.16319 0.05555 0.16562 0.05617 0.16806 0.05586 C 0.17153 0.05586 0.17483 0.05463 0.17812 0.05401 C 0.18056 0.0537 0.18299 0.0537 0.18542 0.05339 C 0.19149 0.05247 0.19618 0.05092 0.20208 0.05092 C 0.20642 0.05092 0.21076 0.05154 0.21493 0.05154 C 0.21771 0.05216 0.22031 0.05339 0.22292 0.05339 C 0.23299 0.0537 0.24288 0.05308 0.25278 0.05216 C 0.25434 0.05216 0.2559 0.05123 0.25729 0.05092 C 0.26198 0.05031 0.26997 0.04969 0.275 0.04907 C 0.28247 0.04599 0.27865 0.04722 0.28611 0.04537 C 0.28802 0.04413 0.28993 0.0429 0.29167 0.04166 C 0.29861 0.03796 0.29358 0.04197 0.29792 0.03796 C 0.29826 0.03673 0.29861 0.03518 0.29861 0.03364 C 0.29878 0.03302 0.29861 0.03241 0.29861 0.03179 L 0.29861 0.03179 " pathEditMode="relative" ptsTypes="AAAAAAAAAAAAAAAAAAAAAAAAAAAAAAAAAAA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9" grpId="0" animBg="1"/>
      <p:bldP spid="40" grpId="0" animBg="1"/>
      <p:bldP spid="41" grpId="0" animBg="1"/>
      <p:bldP spid="37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22EB0-734C-DB32-AC0D-87D53E66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6CF881D6-A225-B808-B71F-5190951E75AF}"/>
              </a:ext>
            </a:extLst>
          </p:cNvPr>
          <p:cNvGrpSpPr/>
          <p:nvPr/>
        </p:nvGrpSpPr>
        <p:grpSpPr>
          <a:xfrm>
            <a:off x="1801725" y="-56755"/>
            <a:ext cx="6498635" cy="4737420"/>
            <a:chOff x="2078626" y="7380933"/>
            <a:chExt cx="13081782" cy="9319857"/>
          </a:xfrm>
        </p:grpSpPr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8FFC311B-C12F-1E68-18D6-125CFF4C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626" y="7380933"/>
              <a:ext cx="11937406" cy="9319857"/>
            </a:xfrm>
            <a:prstGeom prst="rect">
              <a:avLst/>
            </a:prstGeom>
          </p:spPr>
        </p:pic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92567A58-76ED-3BD4-BA99-D799AD2E114B}"/>
                </a:ext>
              </a:extLst>
            </p:cNvPr>
            <p:cNvSpPr txBox="1"/>
            <p:nvPr/>
          </p:nvSpPr>
          <p:spPr>
            <a:xfrm>
              <a:off x="9643886" y="8022923"/>
              <a:ext cx="2901826" cy="1189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49" b="1" dirty="0"/>
                <a:t>PILGRIM </a:t>
              </a:r>
            </a:p>
            <a:p>
              <a:pPr algn="ctr"/>
              <a:r>
                <a:rPr lang="fr-FR" sz="849" b="1" dirty="0"/>
                <a:t>(MR-TOF-MS)</a:t>
              </a:r>
            </a:p>
          </p:txBody>
        </p:sp>
        <p:grpSp>
          <p:nvGrpSpPr>
            <p:cNvPr id="133" name="Groupe 132">
              <a:extLst>
                <a:ext uri="{FF2B5EF4-FFF2-40B4-BE49-F238E27FC236}">
                  <a16:creationId xmlns:a16="http://schemas.microsoft.com/office/drawing/2014/main" id="{95576813-D86C-2FD1-1C26-0A49C24B1C89}"/>
                </a:ext>
              </a:extLst>
            </p:cNvPr>
            <p:cNvGrpSpPr/>
            <p:nvPr/>
          </p:nvGrpSpPr>
          <p:grpSpPr>
            <a:xfrm>
              <a:off x="11148349" y="14555499"/>
              <a:ext cx="3061957" cy="1494449"/>
              <a:chOff x="11148349" y="17673833"/>
              <a:chExt cx="3061957" cy="1494449"/>
            </a:xfrm>
          </p:grpSpPr>
          <p:sp>
            <p:nvSpPr>
              <p:cNvPr id="167" name="ZoneTexte 166">
                <a:extLst>
                  <a:ext uri="{FF2B5EF4-FFF2-40B4-BE49-F238E27FC236}">
                    <a16:creationId xmlns:a16="http://schemas.microsoft.com/office/drawing/2014/main" id="{1F58897D-7CD0-06F8-2C27-391E7E64B87E}"/>
                  </a:ext>
                </a:extLst>
              </p:cNvPr>
              <p:cNvSpPr txBox="1"/>
              <p:nvPr/>
            </p:nvSpPr>
            <p:spPr>
              <a:xfrm>
                <a:off x="11148349" y="18652861"/>
                <a:ext cx="3061957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>
                    <a:solidFill>
                      <a:srgbClr val="0B0BFF"/>
                    </a:solidFill>
                  </a:rPr>
                  <a:t>Cooler</a:t>
                </a:r>
                <a:endParaRPr lang="fr-FR" sz="849" b="1" dirty="0">
                  <a:solidFill>
                    <a:srgbClr val="0B0BFF"/>
                  </a:solidFill>
                </a:endParaRPr>
              </a:p>
            </p:txBody>
          </p:sp>
          <p:cxnSp>
            <p:nvCxnSpPr>
              <p:cNvPr id="168" name="Connecteur droit avec flèche 167">
                <a:extLst>
                  <a:ext uri="{FF2B5EF4-FFF2-40B4-BE49-F238E27FC236}">
                    <a16:creationId xmlns:a16="http://schemas.microsoft.com/office/drawing/2014/main" id="{84C19091-3563-9E5C-A24E-C7045FC3BF98}"/>
                  </a:ext>
                </a:extLst>
              </p:cNvPr>
              <p:cNvCxnSpPr>
                <a:cxnSpLocks/>
                <a:stCxn id="167" idx="0"/>
              </p:cNvCxnSpPr>
              <p:nvPr/>
            </p:nvCxnSpPr>
            <p:spPr>
              <a:xfrm flipH="1" flipV="1">
                <a:off x="11752097" y="17673833"/>
                <a:ext cx="927230" cy="979028"/>
              </a:xfrm>
              <a:prstGeom prst="straightConnector1">
                <a:avLst/>
              </a:prstGeom>
              <a:ln>
                <a:solidFill>
                  <a:srgbClr val="0B0BFF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C4CDA20F-F8C9-B87A-4CCD-B8AD45E766E5}"/>
                </a:ext>
              </a:extLst>
            </p:cNvPr>
            <p:cNvGrpSpPr/>
            <p:nvPr/>
          </p:nvGrpSpPr>
          <p:grpSpPr>
            <a:xfrm>
              <a:off x="8436986" y="13562938"/>
              <a:ext cx="1743357" cy="1924052"/>
              <a:chOff x="8436986" y="16681272"/>
              <a:chExt cx="1743357" cy="1924052"/>
            </a:xfrm>
          </p:grpSpPr>
          <p:cxnSp>
            <p:nvCxnSpPr>
              <p:cNvPr id="165" name="Connecteur droit 164">
                <a:extLst>
                  <a:ext uri="{FF2B5EF4-FFF2-40B4-BE49-F238E27FC236}">
                    <a16:creationId xmlns:a16="http://schemas.microsoft.com/office/drawing/2014/main" id="{078EE3D7-A86D-A0F4-0FEF-A0B5886EED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6986" y="16681274"/>
                <a:ext cx="0" cy="192405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>
                <a:extLst>
                  <a:ext uri="{FF2B5EF4-FFF2-40B4-BE49-F238E27FC236}">
                    <a16:creationId xmlns:a16="http://schemas.microsoft.com/office/drawing/2014/main" id="{DD3D1024-375C-DB3C-5701-7699F905DF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0343" y="16681272"/>
                <a:ext cx="0" cy="1924052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E1C522B7-C612-745F-CEF9-9EC25113FB51}"/>
                </a:ext>
              </a:extLst>
            </p:cNvPr>
            <p:cNvGrpSpPr/>
            <p:nvPr/>
          </p:nvGrpSpPr>
          <p:grpSpPr>
            <a:xfrm>
              <a:off x="12045731" y="13936522"/>
              <a:ext cx="3114677" cy="1265949"/>
              <a:chOff x="12045731" y="17054856"/>
              <a:chExt cx="3114677" cy="1265949"/>
            </a:xfrm>
          </p:grpSpPr>
          <p:sp>
            <p:nvSpPr>
              <p:cNvPr id="159" name="ZoneTexte 158">
                <a:extLst>
                  <a:ext uri="{FF2B5EF4-FFF2-40B4-BE49-F238E27FC236}">
                    <a16:creationId xmlns:a16="http://schemas.microsoft.com/office/drawing/2014/main" id="{6B469A81-2863-FEB3-B6B7-7D7D88E92BCE}"/>
                  </a:ext>
                </a:extLst>
              </p:cNvPr>
              <p:cNvSpPr txBox="1"/>
              <p:nvPr/>
            </p:nvSpPr>
            <p:spPr>
              <a:xfrm>
                <a:off x="13127417" y="17805384"/>
                <a:ext cx="2032991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/>
                  <a:t>Buncher</a:t>
                </a:r>
                <a:endParaRPr lang="fr-FR" sz="849" b="1" dirty="0"/>
              </a:p>
            </p:txBody>
          </p:sp>
          <p:cxnSp>
            <p:nvCxnSpPr>
              <p:cNvPr id="160" name="Connecteur droit avec flèche 159">
                <a:extLst>
                  <a:ext uri="{FF2B5EF4-FFF2-40B4-BE49-F238E27FC236}">
                    <a16:creationId xmlns:a16="http://schemas.microsoft.com/office/drawing/2014/main" id="{E986882A-7F3E-FD10-36F5-416450682025}"/>
                  </a:ext>
                </a:extLst>
              </p:cNvPr>
              <p:cNvCxnSpPr>
                <a:cxnSpLocks/>
                <a:stCxn id="159" idx="0"/>
              </p:cNvCxnSpPr>
              <p:nvPr/>
            </p:nvCxnSpPr>
            <p:spPr>
              <a:xfrm flipH="1" flipV="1">
                <a:off x="12045731" y="17054856"/>
                <a:ext cx="2098183" cy="7505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107A6BAC-48AD-CBAB-8A02-978D489FBC95}"/>
                </a:ext>
              </a:extLst>
            </p:cNvPr>
            <p:cNvGrpSpPr/>
            <p:nvPr/>
          </p:nvGrpSpPr>
          <p:grpSpPr>
            <a:xfrm>
              <a:off x="11326136" y="12287828"/>
              <a:ext cx="3461474" cy="853027"/>
              <a:chOff x="11326136" y="15406162"/>
              <a:chExt cx="3461474" cy="853027"/>
            </a:xfrm>
          </p:grpSpPr>
          <p:cxnSp>
            <p:nvCxnSpPr>
              <p:cNvPr id="157" name="Connecteur droit 156">
                <a:extLst>
                  <a:ext uri="{FF2B5EF4-FFF2-40B4-BE49-F238E27FC236}">
                    <a16:creationId xmlns:a16="http://schemas.microsoft.com/office/drawing/2014/main" id="{ECD28FC1-D472-0C92-3482-7359602FB1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26136" y="15406162"/>
                <a:ext cx="1414876" cy="39943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8" name="ZoneTexte 157">
                <a:extLst>
                  <a:ext uri="{FF2B5EF4-FFF2-40B4-BE49-F238E27FC236}">
                    <a16:creationId xmlns:a16="http://schemas.microsoft.com/office/drawing/2014/main" id="{147B3845-3BEA-4FF8-A676-B695E418D36A}"/>
                  </a:ext>
                </a:extLst>
              </p:cNvPr>
              <p:cNvSpPr txBox="1"/>
              <p:nvPr/>
            </p:nvSpPr>
            <p:spPr>
              <a:xfrm>
                <a:off x="12282382" y="15743768"/>
                <a:ext cx="2505228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MCP3 </a:t>
                </a:r>
              </a:p>
            </p:txBody>
          </p:sp>
        </p:grpSp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id="{3BA52110-EAE5-5927-3926-B47D7D5D50AC}"/>
                </a:ext>
              </a:extLst>
            </p:cNvPr>
            <p:cNvGrpSpPr/>
            <p:nvPr/>
          </p:nvGrpSpPr>
          <p:grpSpPr>
            <a:xfrm>
              <a:off x="3802635" y="12643360"/>
              <a:ext cx="3965994" cy="1339703"/>
              <a:chOff x="4336035" y="15883614"/>
              <a:chExt cx="3965994" cy="13397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ZoneTexte 143">
                    <a:extLst>
                      <a:ext uri="{FF2B5EF4-FFF2-40B4-BE49-F238E27FC236}">
                        <a16:creationId xmlns:a16="http://schemas.microsoft.com/office/drawing/2014/main" id="{5A35C639-79C6-6584-C149-83A06118D326}"/>
                      </a:ext>
                    </a:extLst>
                  </p:cNvPr>
                  <p:cNvSpPr txBox="1"/>
                  <p:nvPr/>
                </p:nvSpPr>
                <p:spPr>
                  <a:xfrm>
                    <a:off x="4429964" y="15883614"/>
                    <a:ext cx="640078" cy="9253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sz="118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4" name="ZoneTexte 143">
                    <a:extLst>
                      <a:ext uri="{FF2B5EF4-FFF2-40B4-BE49-F238E27FC236}">
                        <a16:creationId xmlns:a16="http://schemas.microsoft.com/office/drawing/2014/main" id="{5A35C639-79C6-6584-C149-83A06118D3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9964" y="15883614"/>
                    <a:ext cx="640078" cy="9253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ZoneTexte 144">
                    <a:extLst>
                      <a:ext uri="{FF2B5EF4-FFF2-40B4-BE49-F238E27FC236}">
                        <a16:creationId xmlns:a16="http://schemas.microsoft.com/office/drawing/2014/main" id="{D1BC6F29-D533-36DA-5BC1-987B7777E2E3}"/>
                      </a:ext>
                    </a:extLst>
                  </p:cNvPr>
                  <p:cNvSpPr txBox="1"/>
                  <p:nvPr/>
                </p:nvSpPr>
                <p:spPr>
                  <a:xfrm>
                    <a:off x="7661951" y="15909701"/>
                    <a:ext cx="640078" cy="9253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FR" sz="1188" dirty="0"/>
                  </a:p>
                </p:txBody>
              </p:sp>
            </mc:Choice>
            <mc:Fallback xmlns="">
              <p:sp>
                <p:nvSpPr>
                  <p:cNvPr id="145" name="ZoneTexte 144">
                    <a:extLst>
                      <a:ext uri="{FF2B5EF4-FFF2-40B4-BE49-F238E27FC236}">
                        <a16:creationId xmlns:a16="http://schemas.microsoft.com/office/drawing/2014/main" id="{D1BC6F29-D533-36DA-5BC1-987B7777E2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1951" y="15909701"/>
                    <a:ext cx="640078" cy="9253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6" name="Connecteur droit avec flèche 145">
                <a:extLst>
                  <a:ext uri="{FF2B5EF4-FFF2-40B4-BE49-F238E27FC236}">
                    <a16:creationId xmlns:a16="http://schemas.microsoft.com/office/drawing/2014/main" id="{8FC1ACAC-7382-6277-B6B0-C0E5F9114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2927" y="16228699"/>
                <a:ext cx="29397" cy="94807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avec flèche 146">
                <a:extLst>
                  <a:ext uri="{FF2B5EF4-FFF2-40B4-BE49-F238E27FC236}">
                    <a16:creationId xmlns:a16="http://schemas.microsoft.com/office/drawing/2014/main" id="{6DCA23F8-8758-0D3E-47ED-8832FD21A8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44419" y="15639317"/>
                <a:ext cx="0" cy="316799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avec flèche 147">
                <a:extLst>
                  <a:ext uri="{FF2B5EF4-FFF2-40B4-BE49-F238E27FC236}">
                    <a16:creationId xmlns:a16="http://schemas.microsoft.com/office/drawing/2014/main" id="{216B0195-0F99-767D-F369-3B5A6AD739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6035" y="16276777"/>
                <a:ext cx="0" cy="900001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avec flèche 148">
                <a:extLst>
                  <a:ext uri="{FF2B5EF4-FFF2-40B4-BE49-F238E27FC236}">
                    <a16:creationId xmlns:a16="http://schemas.microsoft.com/office/drawing/2014/main" id="{3B4C420E-D8AE-46BE-8C4F-2146D5954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3594" y="16231385"/>
                <a:ext cx="0" cy="945393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52B426B-7300-983A-DEB2-DC8EB6681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sp>
        <p:nvSpPr>
          <p:cNvPr id="28" name="Espace réservé du contenu 149">
            <a:extLst>
              <a:ext uri="{FF2B5EF4-FFF2-40B4-BE49-F238E27FC236}">
                <a16:creationId xmlns:a16="http://schemas.microsoft.com/office/drawing/2014/main" id="{E12F83DB-1749-128E-7F25-FE977A9A752C}"/>
              </a:ext>
            </a:extLst>
          </p:cNvPr>
          <p:cNvSpPr txBox="1">
            <a:spLocks/>
          </p:cNvSpPr>
          <p:nvPr/>
        </p:nvSpPr>
        <p:spPr>
          <a:xfrm>
            <a:off x="438150" y="1232248"/>
            <a:ext cx="3865563" cy="27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Proposition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B107EBAF-8F48-3507-126E-E0D7FE8E490B}"/>
              </a:ext>
            </a:extLst>
          </p:cNvPr>
          <p:cNvSpPr/>
          <p:nvPr/>
        </p:nvSpPr>
        <p:spPr>
          <a:xfrm>
            <a:off x="5877064" y="3309869"/>
            <a:ext cx="666622" cy="389832"/>
          </a:xfrm>
          <a:prstGeom prst="roundRect">
            <a:avLst/>
          </a:prstGeom>
          <a:noFill/>
          <a:ln w="28575">
            <a:solidFill>
              <a:srgbClr val="0B0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space réservé du contenu 149">
            <a:extLst>
              <a:ext uri="{FF2B5EF4-FFF2-40B4-BE49-F238E27FC236}">
                <a16:creationId xmlns:a16="http://schemas.microsoft.com/office/drawing/2014/main" id="{0C88D776-6F33-8CA9-DC38-7CA9A67EE6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71613"/>
            <a:ext cx="5591293" cy="2671258"/>
          </a:xfrm>
        </p:spPr>
        <p:txBody>
          <a:bodyPr>
            <a:normAutofit/>
          </a:bodyPr>
          <a:lstStyle/>
          <a:p>
            <a:r>
              <a:rPr lang="fr-FR" b="1" dirty="0"/>
              <a:t>Pre </a:t>
            </a:r>
            <a:r>
              <a:rPr lang="fr-FR" b="1" dirty="0" err="1"/>
              <a:t>bunching</a:t>
            </a:r>
            <a:r>
              <a:rPr lang="fr-FR" b="1" dirty="0"/>
              <a:t> </a:t>
            </a:r>
            <a:r>
              <a:rPr lang="fr-FR" dirty="0" err="1"/>
              <a:t>before</a:t>
            </a:r>
            <a:r>
              <a:rPr lang="fr-FR" dirty="0"/>
              <a:t> the </a:t>
            </a:r>
            <a:r>
              <a:rPr lang="fr-FR" dirty="0" err="1"/>
              <a:t>buncher</a:t>
            </a:r>
            <a:r>
              <a:rPr lang="fr-FR" dirty="0"/>
              <a:t> </a:t>
            </a:r>
          </a:p>
          <a:p>
            <a:r>
              <a:rPr lang="fr-FR" u="sng" dirty="0" err="1"/>
              <a:t>Why</a:t>
            </a:r>
            <a:r>
              <a:rPr lang="fr-FR" u="sng" dirty="0"/>
              <a:t> ? :</a:t>
            </a:r>
            <a:r>
              <a:rPr lang="fr-FR" dirty="0"/>
              <a:t> </a:t>
            </a:r>
            <a:r>
              <a:rPr lang="fr-FR" b="1" dirty="0" err="1"/>
              <a:t>identical</a:t>
            </a:r>
            <a:r>
              <a:rPr lang="fr-FR" b="1" dirty="0"/>
              <a:t> </a:t>
            </a:r>
            <a:r>
              <a:rPr lang="fr-FR" dirty="0"/>
              <a:t>time </a:t>
            </a:r>
            <a:r>
              <a:rPr lang="fr-FR" dirty="0" err="1"/>
              <a:t>spent</a:t>
            </a:r>
            <a:r>
              <a:rPr lang="fr-FR" dirty="0"/>
              <a:t> in the </a:t>
            </a:r>
            <a:r>
              <a:rPr lang="fr-FR" dirty="0" err="1"/>
              <a:t>buncher</a:t>
            </a:r>
            <a:r>
              <a:rPr lang="fr-FR" dirty="0"/>
              <a:t> and no more </a:t>
            </a:r>
            <a:r>
              <a:rPr lang="fr-FR" dirty="0" err="1"/>
              <a:t>continuous</a:t>
            </a:r>
            <a:r>
              <a:rPr lang="fr-FR" dirty="0"/>
              <a:t> composante of the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buncher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open</a:t>
            </a:r>
            <a:endParaRPr lang="fr-FR" b="1" dirty="0"/>
          </a:p>
          <a:p>
            <a:r>
              <a:rPr lang="fr-FR" b="1" dirty="0" err="1"/>
              <a:t>Mesurements</a:t>
            </a:r>
            <a:r>
              <a:rPr lang="fr-FR" dirty="0"/>
              <a:t> for </a:t>
            </a:r>
            <a:r>
              <a:rPr lang="fr-FR" dirty="0" err="1"/>
              <a:t>different</a:t>
            </a:r>
            <a:r>
              <a:rPr lang="fr-FR" dirty="0"/>
              <a:t> cycle duration</a:t>
            </a:r>
          </a:p>
        </p:txBody>
      </p: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FCA7DE46-418F-5127-F8E8-CD63029C6E8E}"/>
              </a:ext>
            </a:extLst>
          </p:cNvPr>
          <p:cNvCxnSpPr>
            <a:cxnSpLocks/>
          </p:cNvCxnSpPr>
          <p:nvPr/>
        </p:nvCxnSpPr>
        <p:spPr>
          <a:xfrm>
            <a:off x="6108848" y="2909077"/>
            <a:ext cx="123404" cy="42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ZoneTexte 184">
            <a:extLst>
              <a:ext uri="{FF2B5EF4-FFF2-40B4-BE49-F238E27FC236}">
                <a16:creationId xmlns:a16="http://schemas.microsoft.com/office/drawing/2014/main" id="{DEF27C31-4AA5-11D2-A7F4-80915B15119D}"/>
              </a:ext>
            </a:extLst>
          </p:cNvPr>
          <p:cNvSpPr txBox="1"/>
          <p:nvPr/>
        </p:nvSpPr>
        <p:spPr>
          <a:xfrm>
            <a:off x="5584671" y="2682121"/>
            <a:ext cx="681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/>
              <a:t>Helium</a:t>
            </a:r>
            <a:endParaRPr lang="fr-FR" sz="900" b="1" dirty="0"/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2C359445-CCD9-83F1-1AEC-F2C1D9AAE45D}"/>
              </a:ext>
            </a:extLst>
          </p:cNvPr>
          <p:cNvSpPr txBox="1"/>
          <p:nvPr/>
        </p:nvSpPr>
        <p:spPr>
          <a:xfrm>
            <a:off x="4921481" y="4464029"/>
            <a:ext cx="3530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Trapping</a:t>
            </a:r>
            <a:r>
              <a:rPr lang="fr-FR" sz="1100" i="1" dirty="0"/>
              <a:t> zones in S</a:t>
            </a:r>
            <a:r>
              <a:rPr lang="fr-FR" sz="1100" i="1" baseline="30000" dirty="0"/>
              <a:t>3</a:t>
            </a:r>
            <a:r>
              <a:rPr lang="fr-FR" sz="1100" i="1" dirty="0"/>
              <a:t>-LEB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19CB47F9-EEB9-30EC-823F-3676D846559E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>
                <a:solidFill>
                  <a:schemeClr val="accent6"/>
                </a:solidFill>
              </a:rPr>
              <a:t>Ion </a:t>
            </a:r>
            <a:r>
              <a:rPr lang="fr-FR" sz="1800" dirty="0" err="1">
                <a:solidFill>
                  <a:schemeClr val="accent6"/>
                </a:solidFill>
              </a:rPr>
              <a:t>bunching</a:t>
            </a:r>
            <a:r>
              <a:rPr lang="fr-FR" sz="1800" dirty="0">
                <a:solidFill>
                  <a:schemeClr val="accent6"/>
                </a:solidFill>
              </a:rPr>
              <a:t> </a:t>
            </a:r>
            <a:r>
              <a:rPr lang="fr-FR" sz="1800" dirty="0" err="1">
                <a:solidFill>
                  <a:schemeClr val="accent6"/>
                </a:solidFill>
              </a:rPr>
              <a:t>optimization</a:t>
            </a:r>
            <a:endParaRPr lang="fr-FR" sz="1800" dirty="0">
              <a:solidFill>
                <a:schemeClr val="accent6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8BE670B-22E1-43CB-B94C-C419D53F7516}"/>
              </a:ext>
            </a:extLst>
          </p:cNvPr>
          <p:cNvSpPr/>
          <p:nvPr/>
        </p:nvSpPr>
        <p:spPr>
          <a:xfrm>
            <a:off x="6562191" y="3207298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4FACA2F-A4B2-410C-AF79-FC00EC221B26}"/>
              </a:ext>
            </a:extLst>
          </p:cNvPr>
          <p:cNvSpPr/>
          <p:nvPr/>
        </p:nvSpPr>
        <p:spPr>
          <a:xfrm>
            <a:off x="6533269" y="3211123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A4D5D65-B222-4F6F-A24F-22833AC23459}"/>
              </a:ext>
            </a:extLst>
          </p:cNvPr>
          <p:cNvSpPr/>
          <p:nvPr/>
        </p:nvSpPr>
        <p:spPr>
          <a:xfrm>
            <a:off x="6540292" y="3162433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2BA80BD-A2CC-45E6-B827-E1F2619AA6E7}"/>
              </a:ext>
            </a:extLst>
          </p:cNvPr>
          <p:cNvSpPr/>
          <p:nvPr/>
        </p:nvSpPr>
        <p:spPr>
          <a:xfrm>
            <a:off x="6540119" y="3147641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3B81ED4-9A24-4019-B592-504C7B1C1B4B}"/>
              </a:ext>
            </a:extLst>
          </p:cNvPr>
          <p:cNvSpPr/>
          <p:nvPr/>
        </p:nvSpPr>
        <p:spPr>
          <a:xfrm>
            <a:off x="6483536" y="3194764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0F584B1-1116-4BE5-95B9-C45D195EABAD}"/>
              </a:ext>
            </a:extLst>
          </p:cNvPr>
          <p:cNvSpPr/>
          <p:nvPr/>
        </p:nvSpPr>
        <p:spPr>
          <a:xfrm>
            <a:off x="3384150" y="3264311"/>
            <a:ext cx="56756" cy="57013"/>
          </a:xfrm>
          <a:prstGeom prst="ellipse">
            <a:avLst/>
          </a:prstGeom>
          <a:solidFill>
            <a:srgbClr val="0B0BFF"/>
          </a:solidFill>
          <a:ln>
            <a:solidFill>
              <a:srgbClr val="0B0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8C2CC33-CAC7-49DC-B353-EA7D783C66DD}"/>
              </a:ext>
            </a:extLst>
          </p:cNvPr>
          <p:cNvSpPr/>
          <p:nvPr/>
        </p:nvSpPr>
        <p:spPr>
          <a:xfrm>
            <a:off x="6446861" y="3464516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AE69EB7-9E55-4A5C-8E2E-F01F426C59FB}"/>
              </a:ext>
            </a:extLst>
          </p:cNvPr>
          <p:cNvSpPr/>
          <p:nvPr/>
        </p:nvSpPr>
        <p:spPr>
          <a:xfrm>
            <a:off x="6417939" y="3468341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0CA40BD0-4729-41FD-AA0B-C707218B0970}"/>
              </a:ext>
            </a:extLst>
          </p:cNvPr>
          <p:cNvSpPr/>
          <p:nvPr/>
        </p:nvSpPr>
        <p:spPr>
          <a:xfrm>
            <a:off x="6424962" y="3419651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241290CA-544D-46A2-98FC-B95AA5BA513A}"/>
              </a:ext>
            </a:extLst>
          </p:cNvPr>
          <p:cNvSpPr/>
          <p:nvPr/>
        </p:nvSpPr>
        <p:spPr>
          <a:xfrm>
            <a:off x="6424789" y="3404859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8D116A74-D21E-47CB-9FA0-DDBC14420544}"/>
              </a:ext>
            </a:extLst>
          </p:cNvPr>
          <p:cNvSpPr/>
          <p:nvPr/>
        </p:nvSpPr>
        <p:spPr>
          <a:xfrm>
            <a:off x="6368206" y="3451982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28CAB86A-D38E-437C-A3EB-F9AC6D6ADCD5}"/>
              </a:ext>
            </a:extLst>
          </p:cNvPr>
          <p:cNvSpPr/>
          <p:nvPr/>
        </p:nvSpPr>
        <p:spPr>
          <a:xfrm>
            <a:off x="4365139" y="3533169"/>
            <a:ext cx="56756" cy="57013"/>
          </a:xfrm>
          <a:prstGeom prst="ellipse">
            <a:avLst/>
          </a:prstGeom>
          <a:solidFill>
            <a:srgbClr val="0B0BFF"/>
          </a:solidFill>
          <a:ln>
            <a:solidFill>
              <a:srgbClr val="0B0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73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43 -0.00865 0.00955 -0.03179 0.01181 -0.04198 L 0.01389 -0.05186 C 0.01406 -0.0642 0.01424 -0.07686 0.01458 -0.08889 C 0.01458 -0.09291 0.01458 -0.09661 0.01528 -0.1 C 0.01597 -0.10463 0.01788 -0.10803 0.01875 -0.11235 L 0.01945 -0.11605 C 0.01962 -0.11945 0.01962 -0.12284 0.02014 -0.12593 C 0.02031 -0.12747 0.02101 -0.1284 0.02153 -0.12963 C 0.02205 -0.13149 0.02257 -0.13303 0.02292 -0.13457 C 0.02344 -0.13766 0.02379 -0.14044 0.02431 -0.14321 C 0.02465 -0.15772 0.02483 -0.17223 0.0257 -0.18642 C 0.0257 -0.1892 0.02656 -0.19136 0.02708 -0.19383 C 0.02778 -0.19815 0.02847 -0.20216 0.02917 -0.20618 C 0.02934 -0.20834 0.02934 -0.2105 0.02986 -0.21235 C 0.03021 -0.21451 0.03125 -0.21574 0.03195 -0.21729 C 0.03247 -0.21914 0.03281 -0.22068 0.03333 -0.22223 C 0.03351 -0.22716 0.03351 -0.23241 0.03403 -0.23704 C 0.0342 -0.23889 0.03507 -0.24044 0.03542 -0.24198 C 0.03577 -0.24414 0.03577 -0.2463 0.03611 -0.24815 C 0.03681 -0.26574 0.03611 -0.25926 0.0382 -0.27408 C 0.03837 -0.27593 0.03837 -0.27778 0.03889 -0.27902 C 0.03924 -0.28056 0.04028 -0.28149 0.04097 -0.28272 C 0.04184 -0.28488 0.04271 -0.28704 0.04375 -0.28889 C 0.04427 -0.29044 0.04514 -0.29136 0.04583 -0.2926 C 0.04983 -0.30247 0.05139 -0.30865 0.05486 -0.31976 C 0.05504 -0.32531 0.05538 -0.33056 0.05556 -0.33581 C 0.05573 -0.34414 0.0559 -0.35247 0.05625 -0.3605 C 0.05625 -0.36328 0.05642 -0.36574 0.05695 -0.36791 C 0.05781 -0.37315 0.05972 -0.37778 0.06042 -0.38272 C 0.06129 -0.39074 0.06077 -0.38704 0.06181 -0.39383 C 0.06146 -0.39784 0.06042 -0.4105 0.06042 -0.41358 C 0.06042 -0.4176 0.06077 -0.4213 0.06111 -0.4247 C 0.06146 -0.43087 0.06181 -0.43426 0.0625 -0.43951 C 0.06267 -0.44136 0.06285 -0.44291 0.0632 -0.44445 C 0.06354 -0.44661 0.06406 -0.44877 0.06458 -0.45062 C 0.06424 -0.45309 0.06424 -0.45587 0.06389 -0.45803 C 0.06302 -0.46358 0.06077 -0.46852 0.06111 -0.47408 C 0.06146 -0.48087 0.06424 -0.48642 0.06597 -0.4926 C 0.06615 -0.49476 0.06615 -0.49692 0.06667 -0.49877 C 0.06736 -0.50155 0.06858 -0.50371 0.06945 -0.50618 C 0.07309 -0.51667 0.06979 -0.50865 0.07431 -0.51852 C 0.07448 -0.52192 0.07465 -0.52531 0.075 -0.5284 C 0.07535 -0.53303 0.07622 -0.53766 0.07639 -0.54198 C 0.07656 -0.54908 0.07639 -0.55618 0.07639 -0.56297 L 0.07639 -0.56297 " pathEditMode="relative" ptsTypes="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43 -0.00865 0.00955 -0.03179 0.01181 -0.04198 L 0.01389 -0.05186 C 0.01406 -0.0642 0.01424 -0.07686 0.01458 -0.08889 C 0.01458 -0.09291 0.01458 -0.09661 0.01528 -0.1 C 0.01597 -0.10463 0.01788 -0.10803 0.01875 -0.11235 L 0.01945 -0.11605 C 0.01962 -0.11945 0.01962 -0.12284 0.02014 -0.12593 C 0.02031 -0.12747 0.02101 -0.1284 0.02153 -0.12963 C 0.02205 -0.13149 0.02257 -0.13303 0.02292 -0.13457 C 0.02344 -0.13766 0.02379 -0.14044 0.02431 -0.14321 C 0.02465 -0.15772 0.02483 -0.17223 0.0257 -0.18642 C 0.0257 -0.1892 0.02656 -0.19136 0.02708 -0.19383 C 0.02778 -0.19815 0.02847 -0.20216 0.02917 -0.20618 C 0.02934 -0.20834 0.02934 -0.2105 0.02986 -0.21235 C 0.03021 -0.21451 0.03125 -0.21574 0.03195 -0.21729 C 0.03247 -0.21914 0.03281 -0.22068 0.03333 -0.22223 C 0.03351 -0.22716 0.03351 -0.23241 0.03403 -0.23704 C 0.0342 -0.23889 0.03507 -0.24044 0.03542 -0.24198 C 0.03577 -0.24414 0.03577 -0.2463 0.03611 -0.24815 C 0.03681 -0.26574 0.03611 -0.25926 0.0382 -0.27408 C 0.03837 -0.27593 0.03837 -0.27778 0.03889 -0.27902 C 0.03924 -0.28056 0.04028 -0.28149 0.04097 -0.28272 C 0.04184 -0.28488 0.04271 -0.28704 0.04375 -0.28889 C 0.04427 -0.29044 0.04514 -0.29136 0.04583 -0.2926 C 0.04983 -0.30247 0.05139 -0.30865 0.05486 -0.31976 C 0.05504 -0.32531 0.05538 -0.33056 0.05556 -0.33581 C 0.05573 -0.34414 0.0559 -0.35247 0.05625 -0.3605 C 0.05625 -0.36328 0.05642 -0.36574 0.05695 -0.36791 C 0.05781 -0.37315 0.05972 -0.37778 0.06042 -0.38272 C 0.06129 -0.39074 0.06077 -0.38704 0.06181 -0.39383 C 0.06146 -0.39784 0.06042 -0.4105 0.06042 -0.41358 C 0.06042 -0.4176 0.06077 -0.4213 0.06111 -0.4247 C 0.06146 -0.43087 0.06181 -0.43426 0.0625 -0.43951 C 0.06267 -0.44136 0.06285 -0.44291 0.0632 -0.44445 C 0.06354 -0.44661 0.06406 -0.44877 0.06458 -0.45062 C 0.06424 -0.45309 0.06424 -0.45587 0.06389 -0.45803 C 0.06302 -0.46358 0.06077 -0.46852 0.06111 -0.47408 C 0.06146 -0.48087 0.06424 -0.48642 0.06597 -0.4926 C 0.06615 -0.49476 0.06615 -0.49692 0.06667 -0.49877 C 0.06736 -0.50155 0.06858 -0.50371 0.06945 -0.50618 C 0.07309 -0.51667 0.06979 -0.50865 0.07431 -0.51852 C 0.07448 -0.52192 0.07465 -0.52531 0.075 -0.5284 C 0.07535 -0.53303 0.07622 -0.53766 0.07639 -0.54198 C 0.07656 -0.54908 0.07639 -0.55618 0.07639 -0.56297 L 0.07639 -0.56297 " pathEditMode="relative" ptsTypes="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43 -0.00865 0.00955 -0.03179 0.01181 -0.04198 L 0.01389 -0.05186 C 0.01406 -0.0642 0.01424 -0.07686 0.01458 -0.08889 C 0.01458 -0.09291 0.01458 -0.09661 0.01528 -0.1 C 0.01597 -0.10463 0.01788 -0.10803 0.01875 -0.11235 L 0.01945 -0.11605 C 0.01962 -0.11945 0.01962 -0.12284 0.02014 -0.12593 C 0.02031 -0.12747 0.02101 -0.1284 0.02153 -0.12963 C 0.02205 -0.13149 0.02257 -0.13303 0.02292 -0.13457 C 0.02344 -0.13766 0.02379 -0.14044 0.02431 -0.14321 C 0.02465 -0.15772 0.02483 -0.17223 0.0257 -0.18642 C 0.0257 -0.1892 0.02656 -0.19136 0.02708 -0.19383 C 0.02778 -0.19815 0.02847 -0.20216 0.02917 -0.20618 C 0.02934 -0.20834 0.02934 -0.2105 0.02986 -0.21235 C 0.03021 -0.21451 0.03125 -0.21574 0.03195 -0.21729 C 0.03247 -0.21914 0.03281 -0.22068 0.03333 -0.22223 C 0.03351 -0.22716 0.03351 -0.23241 0.03403 -0.23704 C 0.0342 -0.23889 0.03507 -0.24044 0.03542 -0.24198 C 0.03577 -0.24414 0.03577 -0.2463 0.03611 -0.24815 C 0.03681 -0.26574 0.03611 -0.25926 0.0382 -0.27408 C 0.03837 -0.27593 0.03837 -0.27778 0.03889 -0.27902 C 0.03924 -0.28056 0.04028 -0.28149 0.04097 -0.28272 C 0.04184 -0.28488 0.04271 -0.28704 0.04375 -0.28889 C 0.04427 -0.29044 0.04514 -0.29136 0.04583 -0.2926 C 0.04983 -0.30247 0.05139 -0.30865 0.05486 -0.31976 C 0.05504 -0.32531 0.05538 -0.33056 0.05556 -0.33581 C 0.05573 -0.34414 0.0559 -0.35247 0.05625 -0.3605 C 0.05625 -0.36328 0.05642 -0.36574 0.05695 -0.36791 C 0.05781 -0.37315 0.05972 -0.37778 0.06042 -0.38272 C 0.06129 -0.39074 0.06077 -0.38704 0.06181 -0.39383 C 0.06146 -0.39784 0.06042 -0.4105 0.06042 -0.41358 C 0.06042 -0.4176 0.06077 -0.4213 0.06111 -0.4247 C 0.06146 -0.43087 0.06181 -0.43426 0.0625 -0.43951 C 0.06267 -0.44136 0.06285 -0.44291 0.0632 -0.44445 C 0.06354 -0.44661 0.06406 -0.44877 0.06458 -0.45062 C 0.06424 -0.45309 0.06424 -0.45587 0.06389 -0.45803 C 0.06302 -0.46358 0.06077 -0.46852 0.06111 -0.47408 C 0.06146 -0.48087 0.06424 -0.48642 0.06597 -0.4926 C 0.06615 -0.49476 0.06615 -0.49692 0.06667 -0.49877 C 0.06736 -0.50155 0.06858 -0.50371 0.06945 -0.50618 C 0.07309 -0.51667 0.06979 -0.50865 0.07431 -0.51852 C 0.07448 -0.52192 0.07465 -0.52531 0.075 -0.5284 C 0.07535 -0.53303 0.07622 -0.53766 0.07639 -0.54198 C 0.07656 -0.54908 0.07639 -0.55618 0.07639 -0.56297 L 0.07639 -0.56297 " pathEditMode="relative" ptsTypes="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43 -0.00865 0.00955 -0.03179 0.01181 -0.04198 L 0.01389 -0.05186 C 0.01406 -0.0642 0.01424 -0.07686 0.01458 -0.08889 C 0.01458 -0.09291 0.01458 -0.09661 0.01528 -0.1 C 0.01597 -0.10463 0.01788 -0.10803 0.01875 -0.11235 L 0.01945 -0.11605 C 0.01962 -0.11945 0.01962 -0.12284 0.02014 -0.12593 C 0.02031 -0.12747 0.02101 -0.1284 0.02153 -0.12963 C 0.02205 -0.13149 0.02257 -0.13303 0.02292 -0.13457 C 0.02344 -0.13766 0.02379 -0.14044 0.02431 -0.14321 C 0.02465 -0.15772 0.02483 -0.17223 0.0257 -0.18642 C 0.0257 -0.1892 0.02656 -0.19136 0.02708 -0.19383 C 0.02778 -0.19815 0.02847 -0.20216 0.02917 -0.20618 C 0.02934 -0.20834 0.02934 -0.2105 0.02986 -0.21235 C 0.03021 -0.21451 0.03125 -0.21574 0.03195 -0.21729 C 0.03247 -0.21914 0.03281 -0.22068 0.03333 -0.22223 C 0.03351 -0.22716 0.03351 -0.23241 0.03403 -0.23704 C 0.0342 -0.23889 0.03507 -0.24044 0.03542 -0.24198 C 0.03577 -0.24414 0.03577 -0.2463 0.03611 -0.24815 C 0.03681 -0.26574 0.03611 -0.25926 0.0382 -0.27408 C 0.03837 -0.27593 0.03837 -0.27778 0.03889 -0.27902 C 0.03924 -0.28056 0.04028 -0.28149 0.04097 -0.28272 C 0.04184 -0.28488 0.04271 -0.28704 0.04375 -0.28889 C 0.04427 -0.29044 0.04514 -0.29136 0.04583 -0.2926 C 0.04983 -0.30247 0.05139 -0.30865 0.05486 -0.31976 C 0.05504 -0.32531 0.05538 -0.33056 0.05556 -0.33581 C 0.05573 -0.34414 0.0559 -0.35247 0.05625 -0.3605 C 0.05625 -0.36328 0.05642 -0.36574 0.05695 -0.36791 C 0.05781 -0.37315 0.05972 -0.37778 0.06042 -0.38272 C 0.06129 -0.39074 0.06077 -0.38704 0.06181 -0.39383 C 0.06146 -0.39784 0.06042 -0.4105 0.06042 -0.41358 C 0.06042 -0.4176 0.06077 -0.4213 0.06111 -0.4247 C 0.06146 -0.43087 0.06181 -0.43426 0.0625 -0.43951 C 0.06267 -0.44136 0.06285 -0.44291 0.0632 -0.44445 C 0.06354 -0.44661 0.06406 -0.44877 0.06458 -0.45062 C 0.06424 -0.45309 0.06424 -0.45587 0.06389 -0.45803 C 0.06302 -0.46358 0.06077 -0.46852 0.06111 -0.47408 C 0.06146 -0.48087 0.06424 -0.48642 0.06597 -0.4926 C 0.06615 -0.49476 0.06615 -0.49692 0.06667 -0.49877 C 0.06736 -0.50155 0.06858 -0.50371 0.06945 -0.50618 C 0.07309 -0.51667 0.06979 -0.50865 0.07431 -0.51852 C 0.07448 -0.52192 0.07465 -0.52531 0.075 -0.5284 C 0.07535 -0.53303 0.07622 -0.53766 0.07639 -0.54198 C 0.07656 -0.54908 0.07639 -0.55618 0.07639 -0.56297 L 0.07639 -0.56297 " pathEditMode="relative" ptsTypes="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43 -0.00865 0.00955 -0.03179 0.01181 -0.04198 L 0.01389 -0.05186 C 0.01406 -0.0642 0.01424 -0.07686 0.01458 -0.08889 C 0.01458 -0.09291 0.01458 -0.09661 0.01528 -0.1 C 0.01597 -0.10463 0.01788 -0.10803 0.01875 -0.11235 L 0.01945 -0.11605 C 0.01962 -0.11945 0.01962 -0.12284 0.02014 -0.12593 C 0.02031 -0.12747 0.02101 -0.1284 0.02153 -0.12963 C 0.02205 -0.13149 0.02257 -0.13303 0.02292 -0.13457 C 0.02344 -0.13766 0.02379 -0.14044 0.02431 -0.14321 C 0.02465 -0.15772 0.02483 -0.17223 0.0257 -0.18642 C 0.0257 -0.1892 0.02656 -0.19136 0.02708 -0.19383 C 0.02778 -0.19815 0.02847 -0.20216 0.02917 -0.20618 C 0.02934 -0.20834 0.02934 -0.2105 0.02986 -0.21235 C 0.03021 -0.21451 0.03125 -0.21574 0.03195 -0.21729 C 0.03247 -0.21914 0.03281 -0.22068 0.03333 -0.22223 C 0.03351 -0.22716 0.03351 -0.23241 0.03403 -0.23704 C 0.0342 -0.23889 0.03507 -0.24044 0.03542 -0.24198 C 0.03577 -0.24414 0.03577 -0.2463 0.03611 -0.24815 C 0.03681 -0.26574 0.03611 -0.25926 0.0382 -0.27408 C 0.03837 -0.27593 0.03837 -0.27778 0.03889 -0.27902 C 0.03924 -0.28056 0.04028 -0.28149 0.04097 -0.28272 C 0.04184 -0.28488 0.04271 -0.28704 0.04375 -0.28889 C 0.04427 -0.29044 0.04514 -0.29136 0.04583 -0.2926 C 0.04983 -0.30247 0.05139 -0.30865 0.05486 -0.31976 C 0.05504 -0.32531 0.05538 -0.33056 0.05556 -0.33581 C 0.05573 -0.34414 0.0559 -0.35247 0.05625 -0.3605 C 0.05625 -0.36328 0.05642 -0.36574 0.05695 -0.36791 C 0.05781 -0.37315 0.05972 -0.37778 0.06042 -0.38272 C 0.06129 -0.39074 0.06077 -0.38704 0.06181 -0.39383 C 0.06146 -0.39784 0.06042 -0.4105 0.06042 -0.41358 C 0.06042 -0.4176 0.06077 -0.4213 0.06111 -0.4247 C 0.06146 -0.43087 0.06181 -0.43426 0.0625 -0.43951 C 0.06267 -0.44136 0.06285 -0.44291 0.0632 -0.44445 C 0.06354 -0.44661 0.06406 -0.44877 0.06458 -0.45062 C 0.06424 -0.45309 0.06424 -0.45587 0.06389 -0.45803 C 0.06302 -0.46358 0.06077 -0.46852 0.06111 -0.47408 C 0.06146 -0.48087 0.06424 -0.48642 0.06597 -0.4926 C 0.06615 -0.49476 0.06615 -0.49692 0.06667 -0.49877 C 0.06736 -0.50155 0.06858 -0.50371 0.06945 -0.50618 C 0.07309 -0.51667 0.06979 -0.50865 0.07431 -0.51852 C 0.07448 -0.52192 0.07465 -0.52531 0.075 -0.5284 C 0.07535 -0.53303 0.07622 -0.53766 0.07639 -0.54198 C 0.07656 -0.54908 0.07639 -0.55618 0.07639 -0.56297 L 0.07639 -0.56297 " pathEditMode="relative" ptsTypes="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186 L 0.00087 0.00186 C 0.02205 -0.00061 0.01649 -0.00031 0.05295 0.00278 C 0.05365 0.00278 0.05399 0.00432 0.05469 0.00463 C 0.05538 0.00525 0.05608 0.00525 0.05694 0.00556 C 0.05816 0.00772 0.06007 0.00957 0.06076 0.01266 C 0.06111 0.0142 0.06094 0.01605 0.06129 0.0176 C 0.06181 0.02007 0.06319 0.02161 0.06406 0.02346 C 0.06476 0.02469 0.0651 0.02624 0.0658 0.02747 C 0.06615 0.02809 0.06684 0.02809 0.06736 0.0284 C 0.06927 0.02963 0.07292 0.03241 0.07292 0.03241 C 0.07691 0.0392 0.0724 0.03272 0.08247 0.03611 C 0.08368 0.03673 0.08455 0.03828 0.08576 0.0392 C 0.08646 0.03982 0.08715 0.03982 0.08802 0.04013 C 0.09288 0.04198 0.09236 0.04136 0.09965 0.04229 C 0.10295 0.04383 0.10347 0.04383 0.10625 0.04599 C 0.10712 0.04661 0.10781 0.04753 0.10851 0.04815 C 0.10938 0.04877 0.11042 0.04939 0.11129 0.05 C 0.11198 0.05062 0.11267 0.05155 0.11354 0.05216 C 0.11424 0.05247 0.11493 0.05278 0.1158 0.05309 C 0.12257 0.05556 0.12639 0.05525 0.13524 0.0571 C 0.15573 0.05463 0.13125 0.05957 0.15122 0.04815 C 0.15434 0.0463 0.16962 0.04383 0.17292 0.04321 C 0.17951 0.04383 0.18629 0.04507 0.19288 0.04507 C 0.22257 0.04568 0.21406 0.05031 0.22847 0.04013 C 0.2342 0.04044 0.23993 0.04105 0.24566 0.04105 C 0.27813 0.04105 0.22917 0.03828 0.2684 0.04105 C 0.28125 0.04352 0.26528 0.04105 0.28229 0.04105 C 0.28698 0.04105 0.29167 0.04198 0.29618 0.04229 C 0.29931 0.04198 0.30243 0.04167 0.30573 0.04105 C 0.3066 0.04105 0.30747 0.04013 0.30851 0.04013 C 0.31076 0.04044 0.31285 0.04136 0.3151 0.04229 C 0.31823 0.04599 0.31649 0.04507 0.3224 0.04013 C 0.32448 0.03828 0.32639 0.03611 0.32847 0.03426 C 0.32969 0.03303 0.33108 0.03241 0.33229 0.03118 C 0.33594 0.02161 0.33507 0.02593 0.33629 0.01945 L 0.33629 0.01945 " pathEditMode="relative" ptsTypes="AAAAAAAAAAAAAAAAAAAAAAAAAAAAAAAAAAA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0.00121 -0.00771 0.00225 -0.01543 0.00364 -0.02315 C 0.00694 -0.04321 0.00434 -0.02438 0.00642 -0.03981 C 0.00677 -0.05278 0.0052 -0.06636 0.00729 -0.07932 C 0.00781 -0.08241 0.01093 -0.07685 0.01197 -0.07438 C 0.01319 -0.07129 0.01284 -0.05895 0.01284 -0.05617 L 0.01284 -0.05617 " pathEditMode="relative" ptsTypes="AAAAAA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0.00121 -0.00771 0.00225 -0.01543 0.00364 -0.02315 C 0.00694 -0.04321 0.00434 -0.02438 0.00642 -0.03981 C 0.00677 -0.05278 0.0052 -0.06636 0.00729 -0.07932 C 0.00781 -0.08241 0.01093 -0.07685 0.01197 -0.07438 C 0.01319 -0.07129 0.01284 -0.05895 0.01284 -0.05617 L 0.01284 -0.05617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0.00121 -0.00771 0.00225 -0.01543 0.00364 -0.02315 C 0.00694 -0.04321 0.00434 -0.02438 0.00642 -0.03981 C 0.00677 -0.05278 0.0052 -0.06636 0.00729 -0.07932 C 0.00781 -0.08241 0.01093 -0.07685 0.01197 -0.07438 C 0.01319 -0.07129 0.01284 -0.05895 0.01284 -0.05617 L 0.01284 -0.05617 " pathEditMode="relative" ptsTypes="AAAAAA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0.00121 -0.00771 0.00225 -0.01543 0.00364 -0.02315 C 0.00694 -0.04321 0.00434 -0.02438 0.00642 -0.03981 C 0.00677 -0.05278 0.0052 -0.06636 0.00729 -0.07932 C 0.00781 -0.08241 0.01093 -0.07685 0.01197 -0.07438 C 0.01319 -0.07129 0.01284 -0.05895 0.01284 -0.05617 L 0.01284 -0.05617 " pathEditMode="relative" ptsTypes="AAAAAAAA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0.00121 -0.00771 0.00225 -0.01543 0.00364 -0.02315 C 0.00694 -0.04321 0.00434 -0.02438 0.00642 -0.03981 C 0.00677 -0.05278 0.0052 -0.06636 0.00729 -0.07932 C 0.00781 -0.08241 0.01093 -0.07685 0.01197 -0.07438 C 0.01319 -0.07129 0.01284 -0.05895 0.01284 -0.05617 L 0.01284 -0.05617 " pathEditMode="relative" ptsTypes="AAAAAA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123 L -0.00225 -0.00123 L 0.00538 0.00062 C 0.00747 0.00093 0.00972 0.00216 0.01198 0.00247 L 0.0349 0.00371 C 0.03785 0.0034 0.0408 0.00371 0.04393 0.00309 C 0.04479 0.00278 0.04549 0.00155 0.04636 0.00124 C 0.04792 0.00031 0.04965 -0.00031 0.05156 -0.00061 C 0.05382 -0.00123 0.05608 -0.00123 0.05851 -0.00123 L 0.10712 -0.00185 L 0.12101 -0.00123 L 0.1474 0.00062 C 0.16215 -0.00092 0.14722 0.00031 0.17413 -0.00061 C 0.17743 -0.00092 0.18056 -0.00123 0.18386 -0.00123 L 0.19775 -0.00185 C 0.19931 -0.00247 0.2007 -0.00308 0.20226 -0.00308 C 0.20417 -0.0037 0.20625 -0.0037 0.20816 -0.0037 L 0.21337 -0.00432 C 0.21719 -0.00555 0.22066 -0.00617 0.22448 -0.0074 C 0.22535 -0.00802 0.22639 -0.00833 0.22726 -0.00864 C 0.22795 -0.00987 0.22865 -0.01111 0.22934 -0.01234 C 0.22986 -0.01389 0.2309 -0.01944 0.23108 -0.01975 C 0.23143 -0.02099 0.23177 -0.02191 0.23212 -0.02284 C 0.23229 -0.02438 0.23264 -0.02592 0.23281 -0.02716 C 0.23299 -0.0287 0.23334 -0.02963 0.23351 -0.03086 C 0.23368 -0.0321 0.23368 -0.03364 0.23386 -0.03457 C 0.2342 -0.03734 0.2349 -0.0395 0.23525 -0.04197 C 0.23594 -0.04722 0.23733 -0.0574 0.23733 -0.0574 C 0.23733 -0.05864 0.2375 -0.06358 0.23802 -0.06543 C 0.2382 -0.06636 0.23906 -0.06697 0.23872 -0.06728 L 0.23733 -0.06605 C 0.23837 -0.07006 0.23837 -0.06852 0.23837 -0.07037 L 0.23768 -0.06728 " pathEditMode="relative" ptsTypes="AAAAAAAAAAAAAAAAAAAAAAAAAAAAAAAAA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9" grpId="0" animBg="1"/>
      <p:bldP spid="40" grpId="0" animBg="1"/>
      <p:bldP spid="41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D7D9E-AE34-DAD1-B9E5-D2B4AAF68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C0CACE7B-A565-F893-2904-8839A2BE7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16" y="1326928"/>
            <a:ext cx="4468946" cy="2913091"/>
          </a:xfrm>
          <a:prstGeom prst="rect">
            <a:avLst/>
          </a:prstGeom>
        </p:spPr>
      </p:pic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65273902-9264-1887-4EC8-3423A16FC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sp>
        <p:nvSpPr>
          <p:cNvPr id="28" name="Espace réservé du contenu 149">
            <a:extLst>
              <a:ext uri="{FF2B5EF4-FFF2-40B4-BE49-F238E27FC236}">
                <a16:creationId xmlns:a16="http://schemas.microsoft.com/office/drawing/2014/main" id="{737066C1-CED1-1609-FCDC-2416F5AE9AC4}"/>
              </a:ext>
            </a:extLst>
          </p:cNvPr>
          <p:cNvSpPr txBox="1">
            <a:spLocks/>
          </p:cNvSpPr>
          <p:nvPr/>
        </p:nvSpPr>
        <p:spPr>
          <a:xfrm>
            <a:off x="438150" y="1232248"/>
            <a:ext cx="3865563" cy="27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/>
              <a:t>Comparison</a:t>
            </a:r>
            <a:r>
              <a:rPr lang="fr-FR" dirty="0"/>
              <a:t> of the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trapping</a:t>
            </a:r>
            <a:r>
              <a:rPr lang="fr-FR" dirty="0"/>
              <a:t> </a:t>
            </a:r>
            <a:r>
              <a:rPr lang="fr-FR" dirty="0" err="1"/>
              <a:t>methods</a:t>
            </a:r>
            <a:endParaRPr lang="fr-FR" dirty="0"/>
          </a:p>
        </p:txBody>
      </p:sp>
      <p:sp>
        <p:nvSpPr>
          <p:cNvPr id="181" name="Espace réservé du contenu 149">
            <a:extLst>
              <a:ext uri="{FF2B5EF4-FFF2-40B4-BE49-F238E27FC236}">
                <a16:creationId xmlns:a16="http://schemas.microsoft.com/office/drawing/2014/main" id="{7EE835A5-C216-8A0E-96EA-5B5F7542B6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5498" y="1471613"/>
            <a:ext cx="3804557" cy="2820987"/>
          </a:xfrm>
        </p:spPr>
        <p:txBody>
          <a:bodyPr/>
          <a:lstStyle/>
          <a:p>
            <a:pPr algn="just"/>
            <a:r>
              <a:rPr lang="fr-FR" b="1" dirty="0" err="1">
                <a:solidFill>
                  <a:srgbClr val="FF0000"/>
                </a:solidFill>
              </a:rPr>
              <a:t>Without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pre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bunching</a:t>
            </a:r>
            <a:r>
              <a:rPr lang="fr-FR" b="1" dirty="0">
                <a:solidFill>
                  <a:srgbClr val="FF0000"/>
                </a:solidFill>
              </a:rPr>
              <a:t> : </a:t>
            </a:r>
            <a:r>
              <a:rPr lang="fr-FR" dirty="0"/>
              <a:t>Time-of-flight dispersion </a:t>
            </a:r>
            <a:r>
              <a:rPr lang="fr-FR" dirty="0" err="1"/>
              <a:t>decrease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cycle duration </a:t>
            </a:r>
          </a:p>
          <a:p>
            <a:pPr marL="0" indent="0">
              <a:buNone/>
            </a:pPr>
            <a:endParaRPr lang="fr-FR" dirty="0"/>
          </a:p>
          <a:p>
            <a:pPr algn="just"/>
            <a:r>
              <a:rPr lang="fr-FR" b="1" dirty="0">
                <a:solidFill>
                  <a:srgbClr val="0B0BFF"/>
                </a:solidFill>
              </a:rPr>
              <a:t>Pre </a:t>
            </a:r>
            <a:r>
              <a:rPr lang="fr-FR" b="1" dirty="0" err="1">
                <a:solidFill>
                  <a:srgbClr val="0B0BFF"/>
                </a:solidFill>
              </a:rPr>
              <a:t>bunching</a:t>
            </a:r>
            <a:r>
              <a:rPr lang="fr-FR" b="1" dirty="0">
                <a:solidFill>
                  <a:srgbClr val="0B0BFF"/>
                </a:solidFill>
              </a:rPr>
              <a:t> in </a:t>
            </a:r>
            <a:r>
              <a:rPr lang="fr-FR" b="1" dirty="0" err="1">
                <a:solidFill>
                  <a:srgbClr val="0B0BFF"/>
                </a:solidFill>
              </a:rPr>
              <a:t>cooler</a:t>
            </a:r>
            <a:r>
              <a:rPr lang="fr-FR" b="1" dirty="0">
                <a:solidFill>
                  <a:srgbClr val="0B0BFF"/>
                </a:solidFill>
              </a:rPr>
              <a:t> : </a:t>
            </a:r>
            <a:r>
              <a:rPr lang="fr-FR" dirty="0" err="1">
                <a:solidFill>
                  <a:schemeClr val="tx1"/>
                </a:solidFill>
              </a:rPr>
              <a:t>lower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fwhm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average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/>
              <a:t>: longer </a:t>
            </a:r>
            <a:r>
              <a:rPr lang="fr-FR" dirty="0" err="1"/>
              <a:t>cooling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gas</a:t>
            </a:r>
            <a:r>
              <a:rPr lang="fr-FR" dirty="0"/>
              <a:t> : ions are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prepared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bunched</a:t>
            </a:r>
            <a:endParaRPr lang="fr-FR" b="1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4AE8D8F-94AC-5C17-273F-E5C442DC78C1}"/>
              </a:ext>
            </a:extLst>
          </p:cNvPr>
          <p:cNvSpPr/>
          <p:nvPr/>
        </p:nvSpPr>
        <p:spPr>
          <a:xfrm>
            <a:off x="5165240" y="3490722"/>
            <a:ext cx="223173" cy="20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DE0E5C09-8778-C37F-7CD3-D57F83EF512D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 err="1">
                <a:solidFill>
                  <a:schemeClr val="accent6"/>
                </a:solidFill>
              </a:rPr>
              <a:t>Results</a:t>
            </a:r>
            <a:r>
              <a:rPr lang="fr-FR" sz="1800" dirty="0">
                <a:solidFill>
                  <a:schemeClr val="accent6"/>
                </a:solidFill>
              </a:rPr>
              <a:t> : </a:t>
            </a:r>
            <a:r>
              <a:rPr lang="fr-FR" sz="1800" dirty="0" err="1">
                <a:solidFill>
                  <a:schemeClr val="accent6"/>
                </a:solidFill>
              </a:rPr>
              <a:t>ToF</a:t>
            </a:r>
            <a:r>
              <a:rPr lang="fr-FR" sz="1800" dirty="0">
                <a:solidFill>
                  <a:schemeClr val="accent6"/>
                </a:solidFill>
              </a:rPr>
              <a:t> dispersion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AABFD0-8383-93E8-F8DF-9830754EAC88}"/>
              </a:ext>
            </a:extLst>
          </p:cNvPr>
          <p:cNvSpPr/>
          <p:nvPr/>
        </p:nvSpPr>
        <p:spPr>
          <a:xfrm>
            <a:off x="4572000" y="1014543"/>
            <a:ext cx="4195036" cy="3330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</a:rPr>
              <a:t>FWHM </a:t>
            </a:r>
            <a:r>
              <a:rPr lang="fr-FR" i="1" dirty="0" err="1">
                <a:solidFill>
                  <a:schemeClr val="tx1"/>
                </a:solidFill>
              </a:rPr>
              <a:t>with</a:t>
            </a:r>
            <a:r>
              <a:rPr lang="fr-FR" i="1" dirty="0">
                <a:solidFill>
                  <a:schemeClr val="tx1"/>
                </a:solidFill>
              </a:rPr>
              <a:t> cycle duration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8F2D4-911C-F248-0815-F60E3B5F5703}"/>
              </a:ext>
            </a:extLst>
          </p:cNvPr>
          <p:cNvSpPr/>
          <p:nvPr/>
        </p:nvSpPr>
        <p:spPr>
          <a:xfrm>
            <a:off x="6830236" y="1490124"/>
            <a:ext cx="1758266" cy="4722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i="1" dirty="0">
                <a:solidFill>
                  <a:schemeClr val="tx1"/>
                </a:solidFill>
              </a:rPr>
              <a:t>No </a:t>
            </a:r>
            <a:r>
              <a:rPr lang="fr-FR" sz="1000" i="1" dirty="0" err="1">
                <a:solidFill>
                  <a:schemeClr val="tx1"/>
                </a:solidFill>
              </a:rPr>
              <a:t>pre</a:t>
            </a:r>
            <a:r>
              <a:rPr lang="fr-FR" sz="1000" i="1" dirty="0">
                <a:solidFill>
                  <a:schemeClr val="tx1"/>
                </a:solidFill>
              </a:rPr>
              <a:t> </a:t>
            </a:r>
            <a:r>
              <a:rPr lang="fr-FR" sz="1000" i="1" dirty="0" err="1">
                <a:solidFill>
                  <a:schemeClr val="tx1"/>
                </a:solidFill>
              </a:rPr>
              <a:t>bunching</a:t>
            </a:r>
            <a:endParaRPr lang="fr-FR" sz="1000" i="1" dirty="0">
              <a:solidFill>
                <a:schemeClr val="tx1"/>
              </a:solidFill>
            </a:endParaRPr>
          </a:p>
          <a:p>
            <a:r>
              <a:rPr lang="fr-FR" sz="1000" i="1" dirty="0">
                <a:solidFill>
                  <a:schemeClr val="tx1"/>
                </a:solidFill>
              </a:rPr>
              <a:t>Pre </a:t>
            </a:r>
            <a:r>
              <a:rPr lang="fr-FR" sz="1000" i="1" dirty="0" err="1">
                <a:solidFill>
                  <a:schemeClr val="tx1"/>
                </a:solidFill>
              </a:rPr>
              <a:t>bunching</a:t>
            </a:r>
            <a:r>
              <a:rPr lang="fr-FR" sz="1000" i="1" dirty="0">
                <a:solidFill>
                  <a:schemeClr val="tx1"/>
                </a:solidFill>
              </a:rPr>
              <a:t> in MRFQ</a:t>
            </a:r>
          </a:p>
          <a:p>
            <a:r>
              <a:rPr lang="fr-FR" sz="1000" i="1" dirty="0">
                <a:solidFill>
                  <a:schemeClr val="tx1"/>
                </a:solidFill>
              </a:rPr>
              <a:t>Pre </a:t>
            </a:r>
            <a:r>
              <a:rPr lang="fr-FR" sz="1000" i="1" dirty="0" err="1">
                <a:solidFill>
                  <a:schemeClr val="tx1"/>
                </a:solidFill>
              </a:rPr>
              <a:t>bunching</a:t>
            </a:r>
            <a:r>
              <a:rPr lang="fr-FR" sz="1000" i="1" dirty="0">
                <a:solidFill>
                  <a:schemeClr val="tx1"/>
                </a:solidFill>
              </a:rPr>
              <a:t> in </a:t>
            </a:r>
            <a:r>
              <a:rPr lang="fr-FR" sz="1000" i="1" dirty="0" err="1">
                <a:solidFill>
                  <a:schemeClr val="tx1"/>
                </a:solidFill>
              </a:rPr>
              <a:t>cooler</a:t>
            </a:r>
            <a:endParaRPr lang="fr-FR" sz="1000" i="1" dirty="0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81EB6A-903C-4CF6-98C9-E02B6BFF9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846" y="1381486"/>
            <a:ext cx="4251759" cy="29111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4B57B4-D281-B52C-E09B-5AA2F5FAA0F9}"/>
              </a:ext>
            </a:extLst>
          </p:cNvPr>
          <p:cNvSpPr/>
          <p:nvPr/>
        </p:nvSpPr>
        <p:spPr>
          <a:xfrm>
            <a:off x="4873110" y="4073478"/>
            <a:ext cx="4195036" cy="3330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chemeClr val="tx1"/>
                </a:solidFill>
              </a:rPr>
              <a:t>Cycle duration (ms)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18868C-68BE-1526-7D6E-2373239ACA94}"/>
              </a:ext>
            </a:extLst>
          </p:cNvPr>
          <p:cNvSpPr/>
          <p:nvPr/>
        </p:nvSpPr>
        <p:spPr>
          <a:xfrm rot="16200000">
            <a:off x="2524294" y="2418445"/>
            <a:ext cx="4195036" cy="502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 err="1">
                <a:solidFill>
                  <a:schemeClr val="tx1"/>
                </a:solidFill>
              </a:rPr>
              <a:t>ToF</a:t>
            </a:r>
            <a:r>
              <a:rPr lang="fr-FR" sz="1200" i="1" dirty="0">
                <a:solidFill>
                  <a:schemeClr val="tx1"/>
                </a:solidFill>
              </a:rPr>
              <a:t> FWHM (ns)</a:t>
            </a:r>
          </a:p>
        </p:txBody>
      </p:sp>
    </p:spTree>
    <p:extLst>
      <p:ext uri="{BB962C8B-B14F-4D97-AF65-F5344CB8AC3E}">
        <p14:creationId xmlns:p14="http://schemas.microsoft.com/office/powerpoint/2010/main" val="317063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D7D9E-AE34-DAD1-B9E5-D2B4AAF68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65273902-9264-1887-4EC8-3423A16FC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sp>
        <p:nvSpPr>
          <p:cNvPr id="181" name="Espace réservé du contenu 149">
            <a:extLst>
              <a:ext uri="{FF2B5EF4-FFF2-40B4-BE49-F238E27FC236}">
                <a16:creationId xmlns:a16="http://schemas.microsoft.com/office/drawing/2014/main" id="{7EE835A5-C216-8A0E-96EA-5B5F7542B6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5498" y="1471613"/>
            <a:ext cx="3804557" cy="2820987"/>
          </a:xfrm>
        </p:spPr>
        <p:txBody>
          <a:bodyPr/>
          <a:lstStyle/>
          <a:p>
            <a:pPr algn="just"/>
            <a:r>
              <a:rPr lang="fr-FR" dirty="0" err="1"/>
              <a:t>Comparison</a:t>
            </a:r>
            <a:r>
              <a:rPr lang="fr-FR" dirty="0"/>
              <a:t> of the </a:t>
            </a:r>
            <a:r>
              <a:rPr lang="fr-FR" dirty="0" err="1"/>
              <a:t>energy</a:t>
            </a:r>
            <a:r>
              <a:rPr lang="fr-FR" dirty="0"/>
              <a:t> FWHM for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bunches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. 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DE0E5C09-8778-C37F-7CD3-D57F83EF512D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 err="1">
                <a:solidFill>
                  <a:schemeClr val="accent6"/>
                </a:solidFill>
              </a:rPr>
              <a:t>Results</a:t>
            </a:r>
            <a:r>
              <a:rPr lang="fr-FR" sz="1800" dirty="0">
                <a:solidFill>
                  <a:schemeClr val="accent6"/>
                </a:solidFill>
              </a:rPr>
              <a:t> : Energy dispersion</a:t>
            </a:r>
          </a:p>
        </p:txBody>
      </p:sp>
      <p:pic>
        <p:nvPicPr>
          <p:cNvPr id="13" name="Image 12" descr="Une image contenant texte, diagramme, ligne, Dessin technique&#10;&#10;Le contenu généré par l’IA peut être incorrect.">
            <a:extLst>
              <a:ext uri="{FF2B5EF4-FFF2-40B4-BE49-F238E27FC236}">
                <a16:creationId xmlns:a16="http://schemas.microsoft.com/office/drawing/2014/main" id="{48E13814-97A7-43E4-BD99-A9E029AC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4303713" y="1085850"/>
            <a:ext cx="4780373" cy="29717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4A9B688-1665-4A12-B329-E6EF532E0CE5}"/>
              </a:ext>
            </a:extLst>
          </p:cNvPr>
          <p:cNvSpPr txBox="1"/>
          <p:nvPr/>
        </p:nvSpPr>
        <p:spPr>
          <a:xfrm>
            <a:off x="5809129" y="3672862"/>
            <a:ext cx="2159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Energy of the ions (V)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930A48-70F0-4C47-BEB1-63B7BA53E464}"/>
              </a:ext>
            </a:extLst>
          </p:cNvPr>
          <p:cNvSpPr txBox="1"/>
          <p:nvPr/>
        </p:nvSpPr>
        <p:spPr>
          <a:xfrm>
            <a:off x="4778188" y="1094339"/>
            <a:ext cx="3689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/>
              <a:t>Evolution of the </a:t>
            </a:r>
            <a:r>
              <a:rPr lang="fr-FR" sz="1200" u="sng" dirty="0" err="1"/>
              <a:t>energy</a:t>
            </a:r>
            <a:r>
              <a:rPr lang="fr-FR" sz="1200" u="sng" dirty="0"/>
              <a:t> FWHM </a:t>
            </a:r>
            <a:r>
              <a:rPr lang="fr-FR" sz="1200" u="sng" dirty="0" err="1"/>
              <a:t>with</a:t>
            </a:r>
            <a:r>
              <a:rPr lang="fr-FR" sz="1200" u="sng" dirty="0"/>
              <a:t> the ions’ </a:t>
            </a:r>
            <a:r>
              <a:rPr lang="fr-FR" sz="1200" u="sng" dirty="0" err="1"/>
              <a:t>energy</a:t>
            </a:r>
            <a:r>
              <a:rPr lang="fr-FR" sz="1200" u="sng" dirty="0"/>
              <a:t>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8058E7C-63C6-4C26-BC78-09FF56C270DC}"/>
              </a:ext>
            </a:extLst>
          </p:cNvPr>
          <p:cNvSpPr/>
          <p:nvPr/>
        </p:nvSpPr>
        <p:spPr>
          <a:xfrm>
            <a:off x="6693899" y="2181426"/>
            <a:ext cx="498022" cy="1563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590248-C0C8-489C-BB58-E397D3E97808}"/>
              </a:ext>
            </a:extLst>
          </p:cNvPr>
          <p:cNvSpPr/>
          <p:nvPr/>
        </p:nvSpPr>
        <p:spPr>
          <a:xfrm>
            <a:off x="6101161" y="3857791"/>
            <a:ext cx="21489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Skyy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Pineda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7178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64737-80F9-A169-6DC8-B3DAA3DC0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DEB3839B-3CA0-81E1-FFC4-37E6A79DF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7F063A6-10F0-D1AE-472D-03FC02A4E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28091"/>
              </p:ext>
            </p:extLst>
          </p:nvPr>
        </p:nvGraphicFramePr>
        <p:xfrm>
          <a:off x="644980" y="1399576"/>
          <a:ext cx="7854040" cy="23164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00892">
                  <a:extLst>
                    <a:ext uri="{9D8B030D-6E8A-4147-A177-3AD203B41FA5}">
                      <a16:colId xmlns:a16="http://schemas.microsoft.com/office/drawing/2014/main" val="105365281"/>
                    </a:ext>
                  </a:extLst>
                </a:gridCol>
                <a:gridCol w="1440724">
                  <a:extLst>
                    <a:ext uri="{9D8B030D-6E8A-4147-A177-3AD203B41FA5}">
                      <a16:colId xmlns:a16="http://schemas.microsoft.com/office/drawing/2014/main" val="1983523602"/>
                    </a:ext>
                  </a:extLst>
                </a:gridCol>
                <a:gridCol w="1570808">
                  <a:extLst>
                    <a:ext uri="{9D8B030D-6E8A-4147-A177-3AD203B41FA5}">
                      <a16:colId xmlns:a16="http://schemas.microsoft.com/office/drawing/2014/main" val="1503398900"/>
                    </a:ext>
                  </a:extLst>
                </a:gridCol>
                <a:gridCol w="1570808">
                  <a:extLst>
                    <a:ext uri="{9D8B030D-6E8A-4147-A177-3AD203B41FA5}">
                      <a16:colId xmlns:a16="http://schemas.microsoft.com/office/drawing/2014/main" val="2991156166"/>
                    </a:ext>
                  </a:extLst>
                </a:gridCol>
                <a:gridCol w="1570808">
                  <a:extLst>
                    <a:ext uri="{9D8B030D-6E8A-4147-A177-3AD203B41FA5}">
                      <a16:colId xmlns:a16="http://schemas.microsoft.com/office/drawing/2014/main" val="239676782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/>
                        <a:t>PILGRIM’s</a:t>
                      </a:r>
                      <a:r>
                        <a:rPr lang="fr-FR" sz="1100" b="1" dirty="0"/>
                        <a:t> optimal dispersions values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/>
                        <a:t>Simulated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results</a:t>
                      </a:r>
                      <a:r>
                        <a:rPr lang="fr-FR" sz="1100" b="1" dirty="0"/>
                        <a:t>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/>
                        <a:t>Experimental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results</a:t>
                      </a:r>
                      <a:r>
                        <a:rPr lang="fr-FR" sz="1100" b="1" dirty="0"/>
                        <a:t> 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Pre </a:t>
                      </a:r>
                      <a:r>
                        <a:rPr lang="fr-FR" sz="1100" b="1" dirty="0" err="1"/>
                        <a:t>bunching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results</a:t>
                      </a:r>
                      <a:endParaRPr lang="fr-F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62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Time dispersion  (ns)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157(6)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124,1(0,29)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42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Energy dispersion (eV)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15-20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13(1)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7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/>
                        <a:t>Resolving</a:t>
                      </a:r>
                      <a:r>
                        <a:rPr lang="fr-FR" sz="1200" dirty="0"/>
                        <a:t> power for mass </a:t>
                      </a:r>
                      <a:r>
                        <a:rPr lang="fr-FR" sz="1200" dirty="0" err="1"/>
                        <a:t>measurements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≈230 000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~80 000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≈120 000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990655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8C57B53E-A882-D552-05BC-0226D3F1244A}"/>
              </a:ext>
            </a:extLst>
          </p:cNvPr>
          <p:cNvSpPr txBox="1"/>
          <p:nvPr/>
        </p:nvSpPr>
        <p:spPr>
          <a:xfrm>
            <a:off x="1064079" y="3873686"/>
            <a:ext cx="7323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Table of time and </a:t>
            </a:r>
            <a:r>
              <a:rPr lang="fr-FR" sz="1100" i="1" dirty="0" err="1"/>
              <a:t>energy</a:t>
            </a:r>
            <a:r>
              <a:rPr lang="fr-FR" sz="1100" i="1" dirty="0"/>
              <a:t> dispersions for S</a:t>
            </a:r>
            <a:r>
              <a:rPr lang="fr-FR" sz="1100" i="1" baseline="30000" dirty="0"/>
              <a:t>3</a:t>
            </a:r>
            <a:r>
              <a:rPr lang="fr-FR" sz="1100" i="1" dirty="0"/>
              <a:t>-LEB </a:t>
            </a:r>
            <a:r>
              <a:rPr lang="fr-FR" sz="1100" i="1" dirty="0" err="1"/>
              <a:t>bunches</a:t>
            </a:r>
            <a:endParaRPr lang="fr-FR" sz="1100" i="1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E70B79E-907D-7D48-B28C-C98B04BA54FF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 err="1">
                <a:solidFill>
                  <a:schemeClr val="accent6"/>
                </a:solidFill>
              </a:rPr>
              <a:t>Results</a:t>
            </a:r>
            <a:endParaRPr lang="fr-FR" sz="1800" dirty="0">
              <a:solidFill>
                <a:schemeClr val="accent6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71E6C0-CDD8-4266-93F1-1935F5F63C03}"/>
              </a:ext>
            </a:extLst>
          </p:cNvPr>
          <p:cNvSpPr txBox="1"/>
          <p:nvPr/>
        </p:nvSpPr>
        <p:spPr>
          <a:xfrm>
            <a:off x="6096823" y="1092831"/>
            <a:ext cx="2290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+mn-lt"/>
              </a:rPr>
              <a:t>50 ms cycle duration</a:t>
            </a:r>
          </a:p>
        </p:txBody>
      </p:sp>
    </p:spTree>
    <p:extLst>
      <p:ext uri="{BB962C8B-B14F-4D97-AF65-F5344CB8AC3E}">
        <p14:creationId xmlns:p14="http://schemas.microsoft.com/office/powerpoint/2010/main" val="377669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62A5B-55AD-1BA5-2AEF-4E1750EE8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5D8A8B88-BF55-07F1-45AE-F6323B9E1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pic>
        <p:nvPicPr>
          <p:cNvPr id="25" name="Image 24" descr="Une image contenant machine, ingénierie, industrie, usine&#10;&#10;Le contenu généré par l’IA peut être incorrect.">
            <a:extLst>
              <a:ext uri="{FF2B5EF4-FFF2-40B4-BE49-F238E27FC236}">
                <a16:creationId xmlns:a16="http://schemas.microsoft.com/office/drawing/2014/main" id="{A8EC55A0-A07F-1089-59E6-20ADDC427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210" y="986694"/>
            <a:ext cx="4221735" cy="3170112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823E88B-ADCD-A7DD-8178-E8B05AA1BA7F}"/>
              </a:ext>
            </a:extLst>
          </p:cNvPr>
          <p:cNvSpPr txBox="1"/>
          <p:nvPr/>
        </p:nvSpPr>
        <p:spPr>
          <a:xfrm>
            <a:off x="2288383" y="4168203"/>
            <a:ext cx="5685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>
                <a:solidFill>
                  <a:schemeClr val="tx1"/>
                </a:solidFill>
              </a:rPr>
              <a:t>Pictures of the </a:t>
            </a:r>
            <a:r>
              <a:rPr lang="fr-FR" sz="1100" i="1" dirty="0" err="1">
                <a:solidFill>
                  <a:schemeClr val="tx1"/>
                </a:solidFill>
              </a:rPr>
              <a:t>quadrupole</a:t>
            </a:r>
            <a:r>
              <a:rPr lang="fr-FR" sz="1100" i="1" dirty="0">
                <a:solidFill>
                  <a:schemeClr val="tx1"/>
                </a:solidFill>
              </a:rPr>
              <a:t> </a:t>
            </a:r>
            <a:r>
              <a:rPr lang="fr-FR" sz="1100" i="1" dirty="0" err="1">
                <a:solidFill>
                  <a:schemeClr val="tx1"/>
                </a:solidFill>
              </a:rPr>
              <a:t>bender</a:t>
            </a:r>
            <a:r>
              <a:rPr lang="fr-FR" sz="1100" i="1" dirty="0">
                <a:solidFill>
                  <a:schemeClr val="tx1"/>
                </a:solidFill>
              </a:rPr>
              <a:t> </a:t>
            </a:r>
            <a:r>
              <a:rPr lang="fr-FR" sz="1100" i="1" dirty="0" err="1">
                <a:solidFill>
                  <a:schemeClr val="tx1"/>
                </a:solidFill>
              </a:rPr>
              <a:t>installed</a:t>
            </a:r>
            <a:r>
              <a:rPr lang="fr-FR" sz="1100" i="1" dirty="0">
                <a:solidFill>
                  <a:schemeClr val="tx1"/>
                </a:solidFill>
              </a:rPr>
              <a:t> in S3-LEB </a:t>
            </a:r>
            <a:r>
              <a:rPr lang="fr-FR" sz="1100" i="1" dirty="0" err="1">
                <a:solidFill>
                  <a:schemeClr val="tx1"/>
                </a:solidFill>
              </a:rPr>
              <a:t>beam</a:t>
            </a:r>
            <a:r>
              <a:rPr lang="fr-FR" sz="1100" i="1" dirty="0">
                <a:solidFill>
                  <a:schemeClr val="tx1"/>
                </a:solidFill>
              </a:rPr>
              <a:t> line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4784533-200F-8F97-3519-8DD41F6146C7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 err="1">
                <a:solidFill>
                  <a:schemeClr val="accent6"/>
                </a:solidFill>
              </a:rPr>
              <a:t>Quadrupole</a:t>
            </a:r>
            <a:r>
              <a:rPr lang="fr-FR" sz="1800" dirty="0">
                <a:solidFill>
                  <a:schemeClr val="accent6"/>
                </a:solidFill>
              </a:rPr>
              <a:t> </a:t>
            </a:r>
            <a:r>
              <a:rPr lang="fr-FR" sz="1800" dirty="0" err="1">
                <a:solidFill>
                  <a:schemeClr val="accent6"/>
                </a:solidFill>
              </a:rPr>
              <a:t>bender</a:t>
            </a:r>
            <a:r>
              <a:rPr lang="fr-FR" sz="1800" dirty="0">
                <a:solidFill>
                  <a:schemeClr val="accent6"/>
                </a:solidFill>
              </a:rPr>
              <a:t> (</a:t>
            </a:r>
            <a:r>
              <a:rPr lang="fr-FR" sz="1800" dirty="0" err="1">
                <a:solidFill>
                  <a:schemeClr val="accent6"/>
                </a:solidFill>
              </a:rPr>
              <a:t>deflector</a:t>
            </a:r>
            <a:r>
              <a:rPr lang="fr-FR" sz="1800" dirty="0">
                <a:solidFill>
                  <a:schemeClr val="accent6"/>
                </a:solidFill>
              </a:rPr>
              <a:t>) installation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B51EF5-EF99-4715-9BBF-677FF1921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83" y="1094324"/>
            <a:ext cx="3939801" cy="2954851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36B6121-BDD7-47F3-B9DC-A7258CF859A1}"/>
              </a:ext>
            </a:extLst>
          </p:cNvPr>
          <p:cNvSpPr/>
          <p:nvPr/>
        </p:nvSpPr>
        <p:spPr>
          <a:xfrm>
            <a:off x="1825838" y="3372886"/>
            <a:ext cx="1357156" cy="34137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Quadrupole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bender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8C55D1E-A94B-46B3-A8D0-9C3C62BB0A8C}"/>
              </a:ext>
            </a:extLst>
          </p:cNvPr>
          <p:cNvCxnSpPr>
            <a:cxnSpLocks/>
          </p:cNvCxnSpPr>
          <p:nvPr/>
        </p:nvCxnSpPr>
        <p:spPr>
          <a:xfrm flipV="1">
            <a:off x="2438400" y="2903538"/>
            <a:ext cx="101600" cy="4556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320185E-3F9C-46C0-A90A-C4C9623E182B}"/>
              </a:ext>
            </a:extLst>
          </p:cNvPr>
          <p:cNvSpPr/>
          <p:nvPr/>
        </p:nvSpPr>
        <p:spPr>
          <a:xfrm>
            <a:off x="2288383" y="1411992"/>
            <a:ext cx="1416926" cy="34137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SEASON Arm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2664FBB-4A23-4CBD-9B41-E12A5A6FA0B9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933700" y="1753368"/>
            <a:ext cx="63146" cy="28498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2F27D9A-F05C-4568-A72D-65E141B38F6F}"/>
              </a:ext>
            </a:extLst>
          </p:cNvPr>
          <p:cNvSpPr/>
          <p:nvPr/>
        </p:nvSpPr>
        <p:spPr>
          <a:xfrm>
            <a:off x="6115050" y="1503327"/>
            <a:ext cx="1144276" cy="34137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1"/>
                </a:solidFill>
              </a:rPr>
              <a:t>Quadrupole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bender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F0E3A4F-FE3C-4E78-81BC-57471A9D3981}"/>
              </a:ext>
            </a:extLst>
          </p:cNvPr>
          <p:cNvSpPr/>
          <p:nvPr/>
        </p:nvSpPr>
        <p:spPr>
          <a:xfrm>
            <a:off x="7335150" y="1503327"/>
            <a:ext cx="1144276" cy="40220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SEASON Arm</a:t>
            </a:r>
          </a:p>
        </p:txBody>
      </p:sp>
    </p:spTree>
    <p:extLst>
      <p:ext uri="{BB962C8B-B14F-4D97-AF65-F5344CB8AC3E}">
        <p14:creationId xmlns:p14="http://schemas.microsoft.com/office/powerpoint/2010/main" val="124773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62A5B-55AD-1BA5-2AEF-4E1750EE8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5D8A8B88-BF55-07F1-45AE-F6323B9E1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4784533-200F-8F97-3519-8DD41F6146C7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 err="1">
                <a:solidFill>
                  <a:schemeClr val="accent6"/>
                </a:solidFill>
              </a:rPr>
              <a:t>Quadrupole</a:t>
            </a:r>
            <a:r>
              <a:rPr lang="fr-FR" sz="1800" dirty="0">
                <a:solidFill>
                  <a:schemeClr val="accent6"/>
                </a:solidFill>
              </a:rPr>
              <a:t> </a:t>
            </a:r>
            <a:r>
              <a:rPr lang="fr-FR" sz="1800" dirty="0" err="1">
                <a:solidFill>
                  <a:schemeClr val="accent6"/>
                </a:solidFill>
              </a:rPr>
              <a:t>bender</a:t>
            </a:r>
            <a:r>
              <a:rPr lang="fr-FR" sz="1800" dirty="0">
                <a:solidFill>
                  <a:schemeClr val="accent6"/>
                </a:solidFill>
              </a:rPr>
              <a:t> </a:t>
            </a:r>
            <a:r>
              <a:rPr lang="fr-FR" sz="1800" dirty="0" err="1">
                <a:solidFill>
                  <a:schemeClr val="accent6"/>
                </a:solidFill>
              </a:rPr>
              <a:t>current</a:t>
            </a:r>
            <a:r>
              <a:rPr lang="fr-FR" sz="1800" dirty="0">
                <a:solidFill>
                  <a:schemeClr val="accent6"/>
                </a:solidFill>
              </a:rPr>
              <a:t> design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36B6121-BDD7-47F3-B9DC-A7258CF859A1}"/>
              </a:ext>
            </a:extLst>
          </p:cNvPr>
          <p:cNvSpPr/>
          <p:nvPr/>
        </p:nvSpPr>
        <p:spPr>
          <a:xfrm>
            <a:off x="1923174" y="3379724"/>
            <a:ext cx="1105776" cy="25882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Deflector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8C55D1E-A94B-46B3-A8D0-9C3C62BB0A8C}"/>
              </a:ext>
            </a:extLst>
          </p:cNvPr>
          <p:cNvCxnSpPr>
            <a:cxnSpLocks/>
          </p:cNvCxnSpPr>
          <p:nvPr/>
        </p:nvCxnSpPr>
        <p:spPr>
          <a:xfrm flipV="1">
            <a:off x="2438400" y="2903538"/>
            <a:ext cx="101600" cy="4556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320185E-3F9C-46C0-A90A-C4C9623E182B}"/>
              </a:ext>
            </a:extLst>
          </p:cNvPr>
          <p:cNvSpPr/>
          <p:nvPr/>
        </p:nvSpPr>
        <p:spPr>
          <a:xfrm>
            <a:off x="2288383" y="1411992"/>
            <a:ext cx="1416926" cy="34137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Arm SEASON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2664FBB-4A23-4CBD-9B41-E12A5A6FA0B9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933700" y="1753368"/>
            <a:ext cx="63146" cy="28498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ce réservé du contenu 19" descr="Une image contenant croquis, dessin, clipart, conception&#10;&#10;Le contenu généré par l’IA peut être incorrect.">
            <a:extLst>
              <a:ext uri="{FF2B5EF4-FFF2-40B4-BE49-F238E27FC236}">
                <a16:creationId xmlns:a16="http://schemas.microsoft.com/office/drawing/2014/main" id="{2E3D0FB8-AE29-4625-8871-E7FCCEAD931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301486" y="1097571"/>
            <a:ext cx="3023508" cy="3015489"/>
          </a:xfrm>
        </p:spPr>
      </p:pic>
      <p:pic>
        <p:nvPicPr>
          <p:cNvPr id="13" name="Image 12" descr="Une image contenant acier, machine, métal, ingénierie&#10;&#10;Le contenu généré par l’IA peut être incorrect.">
            <a:extLst>
              <a:ext uri="{FF2B5EF4-FFF2-40B4-BE49-F238E27FC236}">
                <a16:creationId xmlns:a16="http://schemas.microsoft.com/office/drawing/2014/main" id="{1819A073-FD56-423C-8173-DBDEA3A01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772" y="1119993"/>
            <a:ext cx="3187615" cy="290351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5A15D6D-3A92-4C2C-91AE-06611AE748B4}"/>
              </a:ext>
            </a:extLst>
          </p:cNvPr>
          <p:cNvSpPr txBox="1"/>
          <p:nvPr/>
        </p:nvSpPr>
        <p:spPr>
          <a:xfrm>
            <a:off x="784927" y="4241537"/>
            <a:ext cx="8023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/>
              <a:t>Representation</a:t>
            </a:r>
            <a:r>
              <a:rPr lang="fr-FR" sz="1200" i="1" dirty="0"/>
              <a:t> of the </a:t>
            </a:r>
            <a:r>
              <a:rPr lang="fr-FR" sz="1200" i="1" dirty="0" err="1"/>
              <a:t>deflector</a:t>
            </a:r>
            <a:r>
              <a:rPr lang="fr-FR" sz="1200" i="1" dirty="0"/>
              <a:t>, </a:t>
            </a:r>
            <a:r>
              <a:rPr lang="fr-FR" sz="1200" dirty="0">
                <a:solidFill>
                  <a:schemeClr val="accent1"/>
                </a:solidFill>
              </a:rPr>
              <a:t>Beam Imaging Solutions, Instructions _ </a:t>
            </a:r>
            <a:r>
              <a:rPr lang="fr-FR" sz="1200" dirty="0" err="1">
                <a:solidFill>
                  <a:schemeClr val="accent1"/>
                </a:solidFill>
              </a:rPr>
              <a:t>Quadrupole</a:t>
            </a:r>
            <a:r>
              <a:rPr lang="fr-FR" sz="1200" dirty="0">
                <a:solidFill>
                  <a:schemeClr val="accent1"/>
                </a:solidFill>
              </a:rPr>
              <a:t> </a:t>
            </a:r>
            <a:r>
              <a:rPr lang="fr-FR" sz="1200" dirty="0" err="1">
                <a:solidFill>
                  <a:schemeClr val="accent1"/>
                </a:solidFill>
              </a:rPr>
              <a:t>deflector</a:t>
            </a:r>
            <a:endParaRPr lang="fr-FR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2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62A5B-55AD-1BA5-2AEF-4E1750EE8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5D8A8B88-BF55-07F1-45AE-F6323B9E1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4784533-200F-8F97-3519-8DD41F6146C7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>
                <a:solidFill>
                  <a:schemeClr val="accent6"/>
                </a:solidFill>
              </a:rPr>
              <a:t>Transmission </a:t>
            </a:r>
            <a:r>
              <a:rPr lang="fr-FR" sz="1800" dirty="0" err="1">
                <a:solidFill>
                  <a:schemeClr val="accent6"/>
                </a:solidFill>
              </a:rPr>
              <a:t>efficiency</a:t>
            </a:r>
            <a:r>
              <a:rPr lang="fr-FR" sz="1800" dirty="0">
                <a:solidFill>
                  <a:schemeClr val="accent6"/>
                </a:solidFill>
              </a:rPr>
              <a:t> </a:t>
            </a:r>
            <a:r>
              <a:rPr lang="fr-FR" sz="1800" dirty="0" err="1">
                <a:solidFill>
                  <a:schemeClr val="accent6"/>
                </a:solidFill>
              </a:rPr>
              <a:t>measurement</a:t>
            </a:r>
            <a:endParaRPr lang="fr-FR" sz="1800" dirty="0">
              <a:solidFill>
                <a:schemeClr val="accent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4EF825-7477-462D-AE43-4F1FE6AC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13" y="365439"/>
            <a:ext cx="3216327" cy="18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contenu 149">
            <a:extLst>
              <a:ext uri="{FF2B5EF4-FFF2-40B4-BE49-F238E27FC236}">
                <a16:creationId xmlns:a16="http://schemas.microsoft.com/office/drawing/2014/main" id="{07520E03-06F3-4833-8BB9-0831C40CC93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384982"/>
            <a:ext cx="5591293" cy="2671258"/>
          </a:xfrm>
        </p:spPr>
        <p:txBody>
          <a:bodyPr>
            <a:normAutofit/>
          </a:bodyPr>
          <a:lstStyle/>
          <a:p>
            <a:r>
              <a:rPr lang="fr-FR" dirty="0"/>
              <a:t>Installation of </a:t>
            </a:r>
            <a:r>
              <a:rPr lang="fr-FR" dirty="0" err="1"/>
              <a:t>discriminators</a:t>
            </a:r>
            <a:r>
              <a:rPr lang="fr-FR" dirty="0"/>
              <a:t> on MCP1 and MCP2</a:t>
            </a:r>
          </a:p>
          <a:p>
            <a:r>
              <a:rPr lang="fr-FR" dirty="0"/>
              <a:t>Installation of new *40 </a:t>
            </a:r>
            <a:r>
              <a:rPr lang="fr-FR" dirty="0" err="1"/>
              <a:t>amplifiers</a:t>
            </a:r>
            <a:r>
              <a:rPr lang="fr-FR" dirty="0"/>
              <a:t> for all detectors</a:t>
            </a:r>
          </a:p>
          <a:p>
            <a:r>
              <a:rPr lang="fr-FR" dirty="0"/>
              <a:t>Setting of the acquisition </a:t>
            </a:r>
            <a:r>
              <a:rPr lang="fr-FR" dirty="0" err="1"/>
              <a:t>threshold</a:t>
            </a:r>
            <a:r>
              <a:rPr lang="fr-FR" dirty="0"/>
              <a:t> at 0,2V for all detectors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19CAD47-5FE8-4EF9-BDAB-37AC1B0A3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47" y="2324934"/>
            <a:ext cx="4210490" cy="27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C566D-43D3-F132-BC8C-A70A48A55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>
            <a:extLst>
              <a:ext uri="{FF2B5EF4-FFF2-40B4-BE49-F238E27FC236}">
                <a16:creationId xmlns:a16="http://schemas.microsoft.com/office/drawing/2014/main" id="{1E75F049-1F9F-3AFD-09FE-3DF96AB0808F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>
                <a:solidFill>
                  <a:schemeClr val="accent6"/>
                </a:solidFill>
              </a:rPr>
              <a:t>Transmission </a:t>
            </a:r>
            <a:r>
              <a:rPr lang="fr-FR" sz="1800" dirty="0" err="1">
                <a:solidFill>
                  <a:schemeClr val="accent6"/>
                </a:solidFill>
              </a:rPr>
              <a:t>efficiency</a:t>
            </a:r>
            <a:r>
              <a:rPr lang="fr-FR" sz="1800" dirty="0">
                <a:solidFill>
                  <a:schemeClr val="accent6"/>
                </a:solidFill>
              </a:rPr>
              <a:t> </a:t>
            </a:r>
            <a:r>
              <a:rPr lang="fr-FR" sz="1800" dirty="0" err="1">
                <a:solidFill>
                  <a:schemeClr val="accent6"/>
                </a:solidFill>
              </a:rPr>
              <a:t>measurement</a:t>
            </a:r>
            <a:endParaRPr lang="fr-FR" sz="1800" dirty="0">
              <a:solidFill>
                <a:schemeClr val="accent6"/>
              </a:solidFill>
            </a:endParaRPr>
          </a:p>
        </p:txBody>
      </p:sp>
      <p:sp>
        <p:nvSpPr>
          <p:cNvPr id="88" name="Espace réservé du pied de page 2">
            <a:extLst>
              <a:ext uri="{FF2B5EF4-FFF2-40B4-BE49-F238E27FC236}">
                <a16:creationId xmlns:a16="http://schemas.microsoft.com/office/drawing/2014/main" id="{0C69F056-29D3-4A5B-BDD2-2AEB4710A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D6E034AB-F559-4071-A9A1-A244242A5614}"/>
              </a:ext>
            </a:extLst>
          </p:cNvPr>
          <p:cNvGrpSpPr/>
          <p:nvPr/>
        </p:nvGrpSpPr>
        <p:grpSpPr>
          <a:xfrm>
            <a:off x="1538421" y="674682"/>
            <a:ext cx="7191919" cy="4229899"/>
            <a:chOff x="1180594" y="456800"/>
            <a:chExt cx="7191919" cy="4229899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D9125521-F6BA-4827-ACBC-0FAE6FF9A115}"/>
                </a:ext>
              </a:extLst>
            </p:cNvPr>
            <p:cNvGrpSpPr/>
            <p:nvPr/>
          </p:nvGrpSpPr>
          <p:grpSpPr>
            <a:xfrm>
              <a:off x="1180594" y="456800"/>
              <a:ext cx="5905179" cy="4229899"/>
              <a:chOff x="2078626" y="7380933"/>
              <a:chExt cx="13081782" cy="9319857"/>
            </a:xfrm>
          </p:grpSpPr>
          <p:pic>
            <p:nvPicPr>
              <p:cNvPr id="59" name="Image 58">
                <a:extLst>
                  <a:ext uri="{FF2B5EF4-FFF2-40B4-BE49-F238E27FC236}">
                    <a16:creationId xmlns:a16="http://schemas.microsoft.com/office/drawing/2014/main" id="{B5C34FE7-9589-4F34-8382-88CC9E4F4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8626" y="7380933"/>
                <a:ext cx="11937406" cy="9319857"/>
              </a:xfrm>
              <a:prstGeom prst="rect">
                <a:avLst/>
              </a:prstGeom>
            </p:spPr>
          </p:pic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id="{43FE2142-FE02-4A9D-82E5-449618C85B41}"/>
                  </a:ext>
                </a:extLst>
              </p:cNvPr>
              <p:cNvGrpSpPr/>
              <p:nvPr/>
            </p:nvGrpSpPr>
            <p:grpSpPr>
              <a:xfrm>
                <a:off x="7005067" y="15166385"/>
                <a:ext cx="2204461" cy="1365184"/>
                <a:chOff x="7005067" y="18284719"/>
                <a:chExt cx="2204461" cy="1365184"/>
              </a:xfrm>
            </p:grpSpPr>
            <p:sp>
              <p:nvSpPr>
                <p:cNvPr id="86" name="ZoneTexte 85">
                  <a:extLst>
                    <a:ext uri="{FF2B5EF4-FFF2-40B4-BE49-F238E27FC236}">
                      <a16:creationId xmlns:a16="http://schemas.microsoft.com/office/drawing/2014/main" id="{5AC6EAF9-0B77-4ACB-9FE0-B8D69F539962}"/>
                    </a:ext>
                  </a:extLst>
                </p:cNvPr>
                <p:cNvSpPr txBox="1"/>
                <p:nvPr/>
              </p:nvSpPr>
              <p:spPr>
                <a:xfrm>
                  <a:off x="7005067" y="19144443"/>
                  <a:ext cx="2204461" cy="505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49" b="1" dirty="0"/>
                    <a:t>Mini-RFQ</a:t>
                  </a:r>
                </a:p>
              </p:txBody>
            </p:sp>
            <p:cxnSp>
              <p:nvCxnSpPr>
                <p:cNvPr id="87" name="Connecteur droit avec flèche 86">
                  <a:extLst>
                    <a:ext uri="{FF2B5EF4-FFF2-40B4-BE49-F238E27FC236}">
                      <a16:creationId xmlns:a16="http://schemas.microsoft.com/office/drawing/2014/main" id="{A9552AEC-8061-4974-8E7D-0A952008AC89}"/>
                    </a:ext>
                  </a:extLst>
                </p:cNvPr>
                <p:cNvCxnSpPr>
                  <a:cxnSpLocks/>
                  <a:stCxn id="86" idx="0"/>
                </p:cNvCxnSpPr>
                <p:nvPr/>
              </p:nvCxnSpPr>
              <p:spPr>
                <a:xfrm flipH="1" flipV="1">
                  <a:off x="8006491" y="18284719"/>
                  <a:ext cx="100806" cy="85972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402C5B1-5592-4996-9FC1-E9214FD232E4}"/>
                  </a:ext>
                </a:extLst>
              </p:cNvPr>
              <p:cNvSpPr txBox="1"/>
              <p:nvPr/>
            </p:nvSpPr>
            <p:spPr>
              <a:xfrm>
                <a:off x="9643886" y="8022923"/>
                <a:ext cx="2901826" cy="1189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PILGRIM </a:t>
                </a:r>
              </a:p>
              <a:p>
                <a:pPr algn="ctr"/>
                <a:r>
                  <a:rPr lang="fr-FR" sz="849" b="1" dirty="0"/>
                  <a:t>(MR-TOF-MS)</a:t>
                </a:r>
              </a:p>
            </p:txBody>
          </p:sp>
          <p:grpSp>
            <p:nvGrpSpPr>
              <p:cNvPr id="64" name="Groupe 63">
                <a:extLst>
                  <a:ext uri="{FF2B5EF4-FFF2-40B4-BE49-F238E27FC236}">
                    <a16:creationId xmlns:a16="http://schemas.microsoft.com/office/drawing/2014/main" id="{6B88A236-57C3-47F1-862E-BED2C7A046CB}"/>
                  </a:ext>
                </a:extLst>
              </p:cNvPr>
              <p:cNvGrpSpPr/>
              <p:nvPr/>
            </p:nvGrpSpPr>
            <p:grpSpPr>
              <a:xfrm>
                <a:off x="11148349" y="14555499"/>
                <a:ext cx="3061957" cy="1494449"/>
                <a:chOff x="11148349" y="17673833"/>
                <a:chExt cx="3061957" cy="1494449"/>
              </a:xfrm>
            </p:grpSpPr>
            <p:sp>
              <p:nvSpPr>
                <p:cNvPr id="84" name="ZoneTexte 83">
                  <a:extLst>
                    <a:ext uri="{FF2B5EF4-FFF2-40B4-BE49-F238E27FC236}">
                      <a16:creationId xmlns:a16="http://schemas.microsoft.com/office/drawing/2014/main" id="{28E21049-DC10-4A09-BB1A-40C37A91B95E}"/>
                    </a:ext>
                  </a:extLst>
                </p:cNvPr>
                <p:cNvSpPr txBox="1"/>
                <p:nvPr/>
              </p:nvSpPr>
              <p:spPr>
                <a:xfrm>
                  <a:off x="11148349" y="18652861"/>
                  <a:ext cx="3061957" cy="515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49" b="1" dirty="0" err="1">
                      <a:solidFill>
                        <a:srgbClr val="0B0BFF"/>
                      </a:solidFill>
                    </a:rPr>
                    <a:t>Cooler</a:t>
                  </a:r>
                  <a:endParaRPr lang="fr-FR" sz="849" b="1" dirty="0">
                    <a:solidFill>
                      <a:srgbClr val="0B0BFF"/>
                    </a:solidFill>
                  </a:endParaRPr>
                </a:p>
              </p:txBody>
            </p:sp>
            <p:cxnSp>
              <p:nvCxnSpPr>
                <p:cNvPr id="85" name="Connecteur droit avec flèche 84">
                  <a:extLst>
                    <a:ext uri="{FF2B5EF4-FFF2-40B4-BE49-F238E27FC236}">
                      <a16:creationId xmlns:a16="http://schemas.microsoft.com/office/drawing/2014/main" id="{71B895A3-F6B9-4D66-A8C0-5A42A482EBC7}"/>
                    </a:ext>
                  </a:extLst>
                </p:cNvPr>
                <p:cNvCxnSpPr>
                  <a:cxnSpLocks/>
                  <a:stCxn id="84" idx="0"/>
                </p:cNvCxnSpPr>
                <p:nvPr/>
              </p:nvCxnSpPr>
              <p:spPr>
                <a:xfrm flipH="1" flipV="1">
                  <a:off x="11752097" y="17673833"/>
                  <a:ext cx="927230" cy="979028"/>
                </a:xfrm>
                <a:prstGeom prst="straightConnector1">
                  <a:avLst/>
                </a:prstGeom>
                <a:ln>
                  <a:solidFill>
                    <a:srgbClr val="0B0BFF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e 64">
                <a:extLst>
                  <a:ext uri="{FF2B5EF4-FFF2-40B4-BE49-F238E27FC236}">
                    <a16:creationId xmlns:a16="http://schemas.microsoft.com/office/drawing/2014/main" id="{4555422F-31AF-4073-ACAC-39C48CB17439}"/>
                  </a:ext>
                </a:extLst>
              </p:cNvPr>
              <p:cNvGrpSpPr/>
              <p:nvPr/>
            </p:nvGrpSpPr>
            <p:grpSpPr>
              <a:xfrm>
                <a:off x="8436986" y="13562938"/>
                <a:ext cx="1743357" cy="1924052"/>
                <a:chOff x="8436986" y="16681272"/>
                <a:chExt cx="1743357" cy="1924052"/>
              </a:xfrm>
            </p:grpSpPr>
            <p:cxnSp>
              <p:nvCxnSpPr>
                <p:cNvPr id="82" name="Connecteur droit 81">
                  <a:extLst>
                    <a:ext uri="{FF2B5EF4-FFF2-40B4-BE49-F238E27FC236}">
                      <a16:creationId xmlns:a16="http://schemas.microsoft.com/office/drawing/2014/main" id="{816412D5-6E55-4D2B-BFE5-4EDF604C0B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36986" y="16681274"/>
                  <a:ext cx="0" cy="192405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Dot"/>
                  <a:headEnd type="triangl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eur droit 82">
                  <a:extLst>
                    <a:ext uri="{FF2B5EF4-FFF2-40B4-BE49-F238E27FC236}">
                      <a16:creationId xmlns:a16="http://schemas.microsoft.com/office/drawing/2014/main" id="{D876A858-7C96-4B01-9DCD-1DE0FCF33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0343" y="16681272"/>
                  <a:ext cx="0" cy="192405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Dot"/>
                  <a:headEnd type="triangl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e 66">
                <a:extLst>
                  <a:ext uri="{FF2B5EF4-FFF2-40B4-BE49-F238E27FC236}">
                    <a16:creationId xmlns:a16="http://schemas.microsoft.com/office/drawing/2014/main" id="{C95B89EB-A8E3-4AF7-9261-298584C0FBF5}"/>
                  </a:ext>
                </a:extLst>
              </p:cNvPr>
              <p:cNvGrpSpPr/>
              <p:nvPr/>
            </p:nvGrpSpPr>
            <p:grpSpPr>
              <a:xfrm>
                <a:off x="12045731" y="13936522"/>
                <a:ext cx="3114677" cy="1265949"/>
                <a:chOff x="12045731" y="17054856"/>
                <a:chExt cx="3114677" cy="1265949"/>
              </a:xfrm>
            </p:grpSpPr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id="{31482F18-BEC2-4F83-AEF8-D3A13D615335}"/>
                    </a:ext>
                  </a:extLst>
                </p:cNvPr>
                <p:cNvSpPr txBox="1"/>
                <p:nvPr/>
              </p:nvSpPr>
              <p:spPr>
                <a:xfrm>
                  <a:off x="13127417" y="17805384"/>
                  <a:ext cx="2032991" cy="515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49" b="1" dirty="0" err="1"/>
                    <a:t>Buncher</a:t>
                  </a:r>
                  <a:endParaRPr lang="fr-FR" sz="849" b="1" dirty="0"/>
                </a:p>
              </p:txBody>
            </p:sp>
            <p:cxnSp>
              <p:nvCxnSpPr>
                <p:cNvPr id="81" name="Connecteur droit avec flèche 80">
                  <a:extLst>
                    <a:ext uri="{FF2B5EF4-FFF2-40B4-BE49-F238E27FC236}">
                      <a16:creationId xmlns:a16="http://schemas.microsoft.com/office/drawing/2014/main" id="{14297F25-C8B6-4AAC-96F5-B308606FD793}"/>
                    </a:ext>
                  </a:extLst>
                </p:cNvPr>
                <p:cNvCxnSpPr>
                  <a:cxnSpLocks/>
                  <a:stCxn id="80" idx="0"/>
                </p:cNvCxnSpPr>
                <p:nvPr/>
              </p:nvCxnSpPr>
              <p:spPr>
                <a:xfrm flipH="1" flipV="1">
                  <a:off x="12045731" y="17054856"/>
                  <a:ext cx="2098183" cy="75052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e 67">
                <a:extLst>
                  <a:ext uri="{FF2B5EF4-FFF2-40B4-BE49-F238E27FC236}">
                    <a16:creationId xmlns:a16="http://schemas.microsoft.com/office/drawing/2014/main" id="{9C9966A8-B3D6-43AA-A19C-2AEB98CAB297}"/>
                  </a:ext>
                </a:extLst>
              </p:cNvPr>
              <p:cNvGrpSpPr/>
              <p:nvPr/>
            </p:nvGrpSpPr>
            <p:grpSpPr>
              <a:xfrm>
                <a:off x="9550880" y="11908111"/>
                <a:ext cx="3190132" cy="779154"/>
                <a:chOff x="9550880" y="15026445"/>
                <a:chExt cx="3190132" cy="779154"/>
              </a:xfrm>
            </p:grpSpPr>
            <p:cxnSp>
              <p:nvCxnSpPr>
                <p:cNvPr id="78" name="Connecteur droit 77">
                  <a:extLst>
                    <a:ext uri="{FF2B5EF4-FFF2-40B4-BE49-F238E27FC236}">
                      <a16:creationId xmlns:a16="http://schemas.microsoft.com/office/drawing/2014/main" id="{7A7821A6-EE3F-4276-8D69-C9B8F479ED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326136" y="15406162"/>
                  <a:ext cx="1414876" cy="39943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Dot"/>
                  <a:headEnd type="triangl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79" name="ZoneTexte 78">
                  <a:extLst>
                    <a:ext uri="{FF2B5EF4-FFF2-40B4-BE49-F238E27FC236}">
                      <a16:creationId xmlns:a16="http://schemas.microsoft.com/office/drawing/2014/main" id="{85B67CEC-53C5-407C-B7CE-7A990D47CF6C}"/>
                    </a:ext>
                  </a:extLst>
                </p:cNvPr>
                <p:cNvSpPr txBox="1"/>
                <p:nvPr/>
              </p:nvSpPr>
              <p:spPr>
                <a:xfrm>
                  <a:off x="9550880" y="15026445"/>
                  <a:ext cx="2505228" cy="5154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49" b="1" dirty="0"/>
                    <a:t>MCP3 </a:t>
                  </a:r>
                </a:p>
              </p:txBody>
            </p:sp>
          </p:grpSp>
          <p:grpSp>
            <p:nvGrpSpPr>
              <p:cNvPr id="69" name="Groupe 68">
                <a:extLst>
                  <a:ext uri="{FF2B5EF4-FFF2-40B4-BE49-F238E27FC236}">
                    <a16:creationId xmlns:a16="http://schemas.microsoft.com/office/drawing/2014/main" id="{AD08BC4E-BABA-4DC5-AE8A-ADE9E698E78B}"/>
                  </a:ext>
                </a:extLst>
              </p:cNvPr>
              <p:cNvGrpSpPr/>
              <p:nvPr/>
            </p:nvGrpSpPr>
            <p:grpSpPr>
              <a:xfrm>
                <a:off x="3802635" y="12643360"/>
                <a:ext cx="3965994" cy="1339703"/>
                <a:chOff x="4336035" y="15883614"/>
                <a:chExt cx="3965994" cy="13397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ZoneTexte 69">
                      <a:extLst>
                        <a:ext uri="{FF2B5EF4-FFF2-40B4-BE49-F238E27FC236}">
                          <a16:creationId xmlns:a16="http://schemas.microsoft.com/office/drawing/2014/main" id="{C3EE0A19-6A8E-486A-AE29-41FCF17C5CE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29964" y="15883614"/>
                      <a:ext cx="640078" cy="9253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188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188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fr-FR" sz="1188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1188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4" name="ZoneTexte 143">
                      <a:extLst>
                        <a:ext uri="{FF2B5EF4-FFF2-40B4-BE49-F238E27FC236}">
                          <a16:creationId xmlns:a16="http://schemas.microsoft.com/office/drawing/2014/main" id="{5A35C639-79C6-6584-C149-83A06118D3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9964" y="15883614"/>
                      <a:ext cx="640078" cy="92538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ZoneTexte 71">
                      <a:extLst>
                        <a:ext uri="{FF2B5EF4-FFF2-40B4-BE49-F238E27FC236}">
                          <a16:creationId xmlns:a16="http://schemas.microsoft.com/office/drawing/2014/main" id="{BF5E17A2-BD79-49DF-AD58-2119E0BC3F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61951" y="15909701"/>
                      <a:ext cx="640078" cy="9253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188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188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fr-FR" sz="1188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1188" dirty="0"/>
                    </a:p>
                  </p:txBody>
                </p:sp>
              </mc:Choice>
              <mc:Fallback xmlns="">
                <p:sp>
                  <p:nvSpPr>
                    <p:cNvPr id="145" name="ZoneTexte 144">
                      <a:extLst>
                        <a:ext uri="{FF2B5EF4-FFF2-40B4-BE49-F238E27FC236}">
                          <a16:creationId xmlns:a16="http://schemas.microsoft.com/office/drawing/2014/main" id="{D1BC6F29-D533-36DA-5BC1-987B7777E2E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1951" y="15909701"/>
                      <a:ext cx="640078" cy="92538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4" name="Connecteur droit avec flèche 73">
                  <a:extLst>
                    <a:ext uri="{FF2B5EF4-FFF2-40B4-BE49-F238E27FC236}">
                      <a16:creationId xmlns:a16="http://schemas.microsoft.com/office/drawing/2014/main" id="{98ECDC9E-DBF1-4766-9BB5-B0F725CEA5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92927" y="16228699"/>
                  <a:ext cx="29397" cy="948079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avec flèche 74">
                  <a:extLst>
                    <a:ext uri="{FF2B5EF4-FFF2-40B4-BE49-F238E27FC236}">
                      <a16:creationId xmlns:a16="http://schemas.microsoft.com/office/drawing/2014/main" id="{B623BA2C-F0E7-49B8-9553-332815958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944419" y="15639317"/>
                  <a:ext cx="0" cy="3167999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avec flèche 75">
                  <a:extLst>
                    <a:ext uri="{FF2B5EF4-FFF2-40B4-BE49-F238E27FC236}">
                      <a16:creationId xmlns:a16="http://schemas.microsoft.com/office/drawing/2014/main" id="{4400009D-C4A6-4562-93A3-51EEE729AF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36035" y="16276777"/>
                  <a:ext cx="0" cy="900001"/>
                </a:xfrm>
                <a:prstGeom prst="straightConnector1">
                  <a:avLst/>
                </a:prstGeom>
                <a:ln w="254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avec flèche 76">
                  <a:extLst>
                    <a:ext uri="{FF2B5EF4-FFF2-40B4-BE49-F238E27FC236}">
                      <a16:creationId xmlns:a16="http://schemas.microsoft.com/office/drawing/2014/main" id="{B6554A2D-164A-43CE-8339-310848ABC4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33594" y="16231385"/>
                  <a:ext cx="0" cy="945393"/>
                </a:xfrm>
                <a:prstGeom prst="straightConnector1">
                  <a:avLst/>
                </a:prstGeom>
                <a:ln w="254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0" name="Connecteur droit avec flèche 89">
              <a:extLst>
                <a:ext uri="{FF2B5EF4-FFF2-40B4-BE49-F238E27FC236}">
                  <a16:creationId xmlns:a16="http://schemas.microsoft.com/office/drawing/2014/main" id="{47BC0239-AAEE-4673-929F-8D109FDFB445}"/>
                </a:ext>
              </a:extLst>
            </p:cNvPr>
            <p:cNvCxnSpPr>
              <a:cxnSpLocks/>
            </p:cNvCxnSpPr>
            <p:nvPr/>
          </p:nvCxnSpPr>
          <p:spPr>
            <a:xfrm>
              <a:off x="5938532" y="471823"/>
              <a:ext cx="674512" cy="166255"/>
            </a:xfrm>
            <a:prstGeom prst="straightConnector1">
              <a:avLst/>
            </a:prstGeom>
            <a:ln w="28575">
              <a:solidFill>
                <a:srgbClr val="0B0BFF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90DCA01A-DBAC-4707-ABC4-ED5797B463C0}"/>
                </a:ext>
              </a:extLst>
            </p:cNvPr>
            <p:cNvSpPr txBox="1"/>
            <p:nvPr/>
          </p:nvSpPr>
          <p:spPr>
            <a:xfrm>
              <a:off x="6303906" y="674268"/>
              <a:ext cx="1130872" cy="223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49" b="1" dirty="0" err="1"/>
                <a:t>MagneToF</a:t>
              </a:r>
              <a:r>
                <a:rPr lang="fr-FR" sz="849" b="1" dirty="0"/>
                <a:t> </a:t>
              </a:r>
              <a:r>
                <a:rPr lang="fr-FR" sz="849" b="1" dirty="0" err="1"/>
                <a:t>Pil</a:t>
              </a:r>
              <a:endParaRPr lang="fr-FR" sz="849" b="1" dirty="0"/>
            </a:p>
          </p:txBody>
        </p:sp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id="{20449F7F-F3ED-42C7-9F0D-919718B63C5C}"/>
                </a:ext>
              </a:extLst>
            </p:cNvPr>
            <p:cNvGrpSpPr/>
            <p:nvPr/>
          </p:nvGrpSpPr>
          <p:grpSpPr>
            <a:xfrm>
              <a:off x="4682827" y="1616034"/>
              <a:ext cx="3689686" cy="1399432"/>
              <a:chOff x="4682827" y="1616034"/>
              <a:chExt cx="3689686" cy="1399432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1DA8246B-B0BB-4C49-AA2C-2B202AC983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861" t="5248" b="7428"/>
              <a:stretch/>
            </p:blipFill>
            <p:spPr>
              <a:xfrm rot="16200000">
                <a:off x="6502583" y="1809920"/>
                <a:ext cx="609824" cy="1189344"/>
              </a:xfrm>
              <a:prstGeom prst="rect">
                <a:avLst/>
              </a:prstGeom>
            </p:spPr>
          </p:pic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BDB52B9D-07AA-4F84-8BA8-AD0FCB62A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0485" y="1793996"/>
                <a:ext cx="674512" cy="16625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50024F23-DBED-4456-A938-EB4C6441C4EB}"/>
                  </a:ext>
                </a:extLst>
              </p:cNvPr>
              <p:cNvSpPr txBox="1"/>
              <p:nvPr/>
            </p:nvSpPr>
            <p:spPr>
              <a:xfrm>
                <a:off x="4682827" y="1616034"/>
                <a:ext cx="1130872" cy="223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MCP injection </a:t>
                </a:r>
              </a:p>
            </p:txBody>
          </p:sp>
          <p:cxnSp>
            <p:nvCxnSpPr>
              <p:cNvPr id="92" name="Connecteur droit avec flèche 91">
                <a:extLst>
                  <a:ext uri="{FF2B5EF4-FFF2-40B4-BE49-F238E27FC236}">
                    <a16:creationId xmlns:a16="http://schemas.microsoft.com/office/drawing/2014/main" id="{2D294B02-2449-447A-9637-763E9D3093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3044" y="2099679"/>
                <a:ext cx="141296" cy="571954"/>
              </a:xfrm>
              <a:prstGeom prst="straightConnector1">
                <a:avLst/>
              </a:prstGeom>
              <a:ln w="28575">
                <a:solidFill>
                  <a:srgbClr val="0B0BFF"/>
                </a:solidFill>
                <a:prstDash val="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avec flèche 92">
                <a:extLst>
                  <a:ext uri="{FF2B5EF4-FFF2-40B4-BE49-F238E27FC236}">
                    <a16:creationId xmlns:a16="http://schemas.microsoft.com/office/drawing/2014/main" id="{6DA76314-3516-406E-90F1-43629524B3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9144" y="2270014"/>
                <a:ext cx="145595" cy="575186"/>
              </a:xfrm>
              <a:prstGeom prst="straightConnector1">
                <a:avLst/>
              </a:prstGeom>
              <a:ln w="28575">
                <a:solidFill>
                  <a:srgbClr val="0B0BFF"/>
                </a:solidFill>
                <a:prstDash val="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2D7ACAC6-E388-4603-8FD1-227F42EFB238}"/>
                  </a:ext>
                </a:extLst>
              </p:cNvPr>
              <p:cNvSpPr txBox="1"/>
              <p:nvPr/>
            </p:nvSpPr>
            <p:spPr>
              <a:xfrm>
                <a:off x="7241641" y="2661779"/>
                <a:ext cx="1130872" cy="353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/>
                  <a:t>MagneToFs</a:t>
                </a:r>
                <a:r>
                  <a:rPr lang="fr-FR" sz="849" b="1" dirty="0"/>
                  <a:t> SEASON</a:t>
                </a:r>
              </a:p>
            </p:txBody>
          </p:sp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47E257E8-6A15-4B10-8D4A-BC72386CEFFC}"/>
                  </a:ext>
                </a:extLst>
              </p:cNvPr>
              <p:cNvSpPr txBox="1"/>
              <p:nvPr/>
            </p:nvSpPr>
            <p:spPr>
              <a:xfrm>
                <a:off x="6167087" y="2511072"/>
                <a:ext cx="1130872" cy="223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1</a:t>
                </a:r>
              </a:p>
            </p:txBody>
          </p:sp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57468ECC-4C59-4397-9D9A-4DBE07F36769}"/>
                  </a:ext>
                </a:extLst>
              </p:cNvPr>
              <p:cNvSpPr txBox="1"/>
              <p:nvPr/>
            </p:nvSpPr>
            <p:spPr>
              <a:xfrm>
                <a:off x="6943740" y="2469453"/>
                <a:ext cx="1130872" cy="223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2</a:t>
                </a:r>
              </a:p>
            </p:txBody>
          </p:sp>
        </p:grpSp>
      </p:grpSp>
      <p:sp>
        <p:nvSpPr>
          <p:cNvPr id="106" name="ZoneTexte 105">
            <a:extLst>
              <a:ext uri="{FF2B5EF4-FFF2-40B4-BE49-F238E27FC236}">
                <a16:creationId xmlns:a16="http://schemas.microsoft.com/office/drawing/2014/main" id="{74F18546-68D5-4D93-A982-5E14DAF8990F}"/>
              </a:ext>
            </a:extLst>
          </p:cNvPr>
          <p:cNvSpPr txBox="1"/>
          <p:nvPr/>
        </p:nvSpPr>
        <p:spPr>
          <a:xfrm>
            <a:off x="3820661" y="3226157"/>
            <a:ext cx="1130872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49" b="1" dirty="0"/>
              <a:t>MCP1 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EC41A92A-FE42-4A5E-97C9-84786C62D796}"/>
              </a:ext>
            </a:extLst>
          </p:cNvPr>
          <p:cNvSpPr txBox="1"/>
          <p:nvPr/>
        </p:nvSpPr>
        <p:spPr>
          <a:xfrm>
            <a:off x="4630139" y="3238113"/>
            <a:ext cx="1130872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49" b="1" dirty="0"/>
              <a:t>MCP2 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B4701DF8-F917-4F0A-A4B2-E2263B50A0E9}"/>
              </a:ext>
            </a:extLst>
          </p:cNvPr>
          <p:cNvSpPr txBox="1"/>
          <p:nvPr/>
        </p:nvSpPr>
        <p:spPr>
          <a:xfrm>
            <a:off x="4803929" y="2979911"/>
            <a:ext cx="672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0000"/>
                </a:solidFill>
              </a:rPr>
              <a:t>100% 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1DA58F7C-6D34-41F0-86CF-9B27EBBAB998}"/>
              </a:ext>
            </a:extLst>
          </p:cNvPr>
          <p:cNvSpPr txBox="1"/>
          <p:nvPr/>
        </p:nvSpPr>
        <p:spPr>
          <a:xfrm>
            <a:off x="5140398" y="2551313"/>
            <a:ext cx="672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0000"/>
                </a:solidFill>
              </a:rPr>
              <a:t>100% 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7EC6F100-53B7-4212-9104-A5472E7F14A1}"/>
              </a:ext>
            </a:extLst>
          </p:cNvPr>
          <p:cNvSpPr txBox="1"/>
          <p:nvPr/>
        </p:nvSpPr>
        <p:spPr>
          <a:xfrm>
            <a:off x="5275373" y="1643576"/>
            <a:ext cx="672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0000"/>
                </a:solidFill>
              </a:rPr>
              <a:t>81% 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15BC0D9D-EA30-4B8A-AE53-5C8377AA2142}"/>
              </a:ext>
            </a:extLst>
          </p:cNvPr>
          <p:cNvSpPr txBox="1"/>
          <p:nvPr/>
        </p:nvSpPr>
        <p:spPr>
          <a:xfrm>
            <a:off x="6901876" y="703974"/>
            <a:ext cx="672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0000"/>
                </a:solidFill>
              </a:rPr>
              <a:t>50% 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EECA6D0D-A8B5-43C1-B83C-D5ECE3D5ED2C}"/>
              </a:ext>
            </a:extLst>
          </p:cNvPr>
          <p:cNvSpPr txBox="1"/>
          <p:nvPr/>
        </p:nvSpPr>
        <p:spPr>
          <a:xfrm>
            <a:off x="7357107" y="3030988"/>
            <a:ext cx="672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FF0000"/>
                </a:solidFill>
              </a:rPr>
              <a:t>70% </a:t>
            </a:r>
          </a:p>
        </p:txBody>
      </p:sp>
    </p:spTree>
    <p:extLst>
      <p:ext uri="{BB962C8B-B14F-4D97-AF65-F5344CB8AC3E}">
        <p14:creationId xmlns:p14="http://schemas.microsoft.com/office/powerpoint/2010/main" val="299184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780350-DBC8-4BF8-8B0E-108F3F7366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Maylis Brun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04474DC-7A47-405D-9BF5-7CD08C3D2920}"/>
              </a:ext>
            </a:extLst>
          </p:cNvPr>
          <p:cNvGrpSpPr/>
          <p:nvPr/>
        </p:nvGrpSpPr>
        <p:grpSpPr>
          <a:xfrm>
            <a:off x="1678746" y="1223636"/>
            <a:ext cx="5786508" cy="3473707"/>
            <a:chOff x="4462301" y="2132388"/>
            <a:chExt cx="6858000" cy="405383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DECE5EA-B977-4D9E-B348-8B0B8BBAC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2301" y="2132388"/>
              <a:ext cx="6858000" cy="4053835"/>
            </a:xfrm>
            <a:prstGeom prst="rect">
              <a:avLst/>
            </a:prstGeom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996853D1-6D58-4A2F-B6AD-6AF55103C830}"/>
                </a:ext>
              </a:extLst>
            </p:cNvPr>
            <p:cNvGrpSpPr/>
            <p:nvPr/>
          </p:nvGrpSpPr>
          <p:grpSpPr>
            <a:xfrm>
              <a:off x="6013190" y="2797501"/>
              <a:ext cx="4590529" cy="1937552"/>
              <a:chOff x="2067852" y="1890115"/>
              <a:chExt cx="6120707" cy="2583401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CD714F87-F98B-44CF-BEE7-8346E96135A3}"/>
                  </a:ext>
                </a:extLst>
              </p:cNvPr>
              <p:cNvSpPr/>
              <p:nvPr/>
            </p:nvSpPr>
            <p:spPr bwMode="auto">
              <a:xfrm rot="20142122">
                <a:off x="6420872" y="1890115"/>
                <a:ext cx="1767687" cy="43004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  <a:alpha val="51000"/>
                </a:schemeClr>
              </a:solidFill>
              <a:ln w="38100" cap="flat" cmpd="sng" algn="ctr">
                <a:solidFill>
                  <a:srgbClr val="EE59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685800" eaLnBrk="0" hangingPunct="0"/>
                <a:endParaRPr lang="fr-FR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1CB40288-9FF1-4D5B-A6D2-58144B1047B3}"/>
                  </a:ext>
                </a:extLst>
              </p:cNvPr>
              <p:cNvSpPr/>
              <p:nvPr/>
            </p:nvSpPr>
            <p:spPr bwMode="auto">
              <a:xfrm rot="19733944">
                <a:off x="2067852" y="4043475"/>
                <a:ext cx="1360262" cy="43004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  <a:alpha val="51000"/>
                </a:schemeClr>
              </a:solidFill>
              <a:ln w="38100" cap="flat" cmpd="sng" algn="ctr">
                <a:solidFill>
                  <a:srgbClr val="EE59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685800" eaLnBrk="0" hangingPunct="0"/>
                <a:endParaRPr lang="fr-FR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C261A573-E86B-4A5A-A5ED-1DCD0DCE1B35}"/>
                  </a:ext>
                </a:extLst>
              </p:cNvPr>
              <p:cNvSpPr/>
              <p:nvPr/>
            </p:nvSpPr>
            <p:spPr bwMode="auto">
              <a:xfrm rot="19733944">
                <a:off x="3616783" y="2998919"/>
                <a:ext cx="1595344" cy="43004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  <a:alpha val="51000"/>
                </a:schemeClr>
              </a:solidFill>
              <a:ln w="38100" cap="flat" cmpd="sng" algn="ctr">
                <a:solidFill>
                  <a:srgbClr val="19A9B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685800" eaLnBrk="0" hangingPunct="0"/>
                <a:endParaRPr lang="fr-FR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3B295823-F813-465C-A751-230C48E9D173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>
                <a:solidFill>
                  <a:schemeClr val="accent6"/>
                </a:solidFill>
              </a:rPr>
              <a:t>S</a:t>
            </a:r>
            <a:r>
              <a:rPr lang="fr-FR" sz="1800" baseline="30000" dirty="0">
                <a:solidFill>
                  <a:schemeClr val="accent6"/>
                </a:solidFill>
              </a:rPr>
              <a:t>3</a:t>
            </a:r>
            <a:r>
              <a:rPr lang="fr-FR" sz="1800" dirty="0">
                <a:solidFill>
                  <a:schemeClr val="accent6"/>
                </a:solidFill>
              </a:rPr>
              <a:t>-LEB commissioning perspectives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DABB55F-4F4F-47D6-9A5E-D8AA7FD661A4}"/>
              </a:ext>
            </a:extLst>
          </p:cNvPr>
          <p:cNvSpPr txBox="1"/>
          <p:nvPr/>
        </p:nvSpPr>
        <p:spPr>
          <a:xfrm>
            <a:off x="2472594" y="1479935"/>
            <a:ext cx="2503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19A9B5"/>
              </a:buClr>
            </a:pPr>
            <a:r>
              <a:rPr lang="en-GB" sz="1100" b="1" dirty="0">
                <a:latin typeface="+mn-lt"/>
              </a:rPr>
              <a:t>Heavy neutron-deficient refractory element region</a:t>
            </a:r>
          </a:p>
          <a:p>
            <a:pPr marL="285750" indent="-285750">
              <a:buClr>
                <a:srgbClr val="19A9B5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latin typeface="+mn-lt"/>
              </a:rPr>
              <a:t>Shape-coexistence </a:t>
            </a:r>
          </a:p>
          <a:p>
            <a:pPr marL="285750" indent="-285750">
              <a:buClr>
                <a:srgbClr val="19A9B5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latin typeface="+mn-lt"/>
              </a:rPr>
              <a:t>High-spin isomers</a:t>
            </a:r>
          </a:p>
          <a:p>
            <a:pPr marL="285750" indent="-285750">
              <a:buClr>
                <a:srgbClr val="19A9B5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latin typeface="+mn-lt"/>
              </a:rPr>
              <a:t>N = 82 shell closure</a:t>
            </a:r>
          </a:p>
          <a:p>
            <a:pPr marL="285750" indent="-285750">
              <a:buClr>
                <a:srgbClr val="19A9B5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latin typeface="+mn-lt"/>
              </a:rPr>
              <a:t>Exotic decay modes</a:t>
            </a:r>
          </a:p>
        </p:txBody>
      </p:sp>
      <p:sp>
        <p:nvSpPr>
          <p:cNvPr id="14" name="ZoneTexte 10">
            <a:extLst>
              <a:ext uri="{FF2B5EF4-FFF2-40B4-BE49-F238E27FC236}">
                <a16:creationId xmlns:a16="http://schemas.microsoft.com/office/drawing/2014/main" id="{6C08BC72-34C5-48DA-9AA6-19CC61380EFF}"/>
              </a:ext>
            </a:extLst>
          </p:cNvPr>
          <p:cNvSpPr txBox="1"/>
          <p:nvPr/>
        </p:nvSpPr>
        <p:spPr>
          <a:xfrm>
            <a:off x="1243040" y="2806222"/>
            <a:ext cx="1734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EE5926"/>
              </a:buClr>
            </a:pPr>
            <a:r>
              <a:rPr lang="en-GB" sz="1100" b="1" dirty="0">
                <a:latin typeface="+mn-lt"/>
              </a:rPr>
              <a:t>Close to the N=Z line</a:t>
            </a:r>
          </a:p>
          <a:p>
            <a:pPr marL="285750" indent="-285750">
              <a:buClr>
                <a:srgbClr val="EE5926"/>
              </a:buClr>
              <a:buFont typeface="Wingdings" panose="05000000000000000000" pitchFamily="2" charset="2"/>
              <a:buChar char="Ø"/>
            </a:pPr>
            <a:r>
              <a:rPr lang="en-GB" sz="1100" i="1" dirty="0">
                <a:latin typeface="+mn-lt"/>
              </a:rPr>
              <a:t>N=Z</a:t>
            </a:r>
            <a:r>
              <a:rPr lang="en-GB" sz="1100" dirty="0">
                <a:latin typeface="+mn-lt"/>
              </a:rPr>
              <a:t> / Symmetries</a:t>
            </a:r>
          </a:p>
          <a:p>
            <a:pPr marL="285750" indent="-285750">
              <a:buClr>
                <a:srgbClr val="EE5926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latin typeface="+mn-lt"/>
              </a:rPr>
              <a:t>Shell evolution</a:t>
            </a:r>
          </a:p>
          <a:p>
            <a:pPr marL="285750" indent="-285750">
              <a:buClr>
                <a:srgbClr val="EE5926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latin typeface="+mn-lt"/>
              </a:rPr>
              <a:t>Nucleosynthesis</a:t>
            </a:r>
          </a:p>
        </p:txBody>
      </p:sp>
      <p:sp>
        <p:nvSpPr>
          <p:cNvPr id="15" name="ZoneTexte 11">
            <a:extLst>
              <a:ext uri="{FF2B5EF4-FFF2-40B4-BE49-F238E27FC236}">
                <a16:creationId xmlns:a16="http://schemas.microsoft.com/office/drawing/2014/main" id="{3BF10C37-427A-452B-827F-9EBEBAE940E1}"/>
              </a:ext>
            </a:extLst>
          </p:cNvPr>
          <p:cNvSpPr txBox="1"/>
          <p:nvPr/>
        </p:nvSpPr>
        <p:spPr>
          <a:xfrm>
            <a:off x="6440174" y="2252224"/>
            <a:ext cx="26206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0000"/>
              </a:buClr>
            </a:pPr>
            <a:r>
              <a:rPr lang="en-GB" sz="1100" b="1" dirty="0">
                <a:latin typeface="+mn-lt"/>
              </a:rPr>
              <a:t>Heavy (and Super Heavy) element region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latin typeface="+mn-lt"/>
              </a:rPr>
              <a:t>Single-particle vs deformation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100" dirty="0" err="1">
                <a:latin typeface="+mn-lt"/>
              </a:rPr>
              <a:t>Octupole</a:t>
            </a:r>
            <a:r>
              <a:rPr lang="en-GB" sz="1100" dirty="0">
                <a:latin typeface="+mn-lt"/>
              </a:rPr>
              <a:t> deformation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latin typeface="+mn-lt"/>
              </a:rPr>
              <a:t>SHE structure (</a:t>
            </a:r>
            <a:r>
              <a:rPr lang="en-GB" sz="1100" dirty="0" err="1">
                <a:latin typeface="+mn-lt"/>
              </a:rPr>
              <a:t>Fm</a:t>
            </a:r>
            <a:r>
              <a:rPr lang="en-GB" sz="1100" dirty="0">
                <a:latin typeface="+mn-lt"/>
              </a:rPr>
              <a:t>, No, </a:t>
            </a:r>
            <a:r>
              <a:rPr lang="en-GB" sz="1100" dirty="0" err="1">
                <a:latin typeface="+mn-lt"/>
              </a:rPr>
              <a:t>Lr</a:t>
            </a:r>
            <a:r>
              <a:rPr lang="en-GB" sz="1100" dirty="0">
                <a:latin typeface="+mn-lt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DB4C6C-5C41-433E-B176-87832C531BB9}"/>
              </a:ext>
            </a:extLst>
          </p:cNvPr>
          <p:cNvSpPr/>
          <p:nvPr/>
        </p:nvSpPr>
        <p:spPr>
          <a:xfrm>
            <a:off x="1857791" y="4625181"/>
            <a:ext cx="21489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http://u.ganil-spiral2.eu/chartbeams/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811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9BD69-E1CB-3D89-EE8E-ED9FDE8B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778B253B-7148-E050-B5DA-50A4DAD9DA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08884911-DB3B-0267-A126-552509E1E266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 err="1">
                <a:solidFill>
                  <a:schemeClr val="accent6"/>
                </a:solidFill>
              </a:rPr>
              <a:t>Bender’s</a:t>
            </a:r>
            <a:r>
              <a:rPr lang="fr-FR" sz="1800" dirty="0">
                <a:solidFill>
                  <a:schemeClr val="accent6"/>
                </a:solidFill>
              </a:rPr>
              <a:t> influence on </a:t>
            </a:r>
            <a:r>
              <a:rPr lang="fr-FR" sz="1800" dirty="0" err="1">
                <a:solidFill>
                  <a:schemeClr val="accent6"/>
                </a:solidFill>
              </a:rPr>
              <a:t>ToF</a:t>
            </a:r>
            <a:r>
              <a:rPr lang="fr-FR" sz="1800">
                <a:solidFill>
                  <a:schemeClr val="accent6"/>
                </a:solidFill>
              </a:rPr>
              <a:t> FWHM</a:t>
            </a:r>
            <a:endParaRPr lang="fr-FR" sz="1800" dirty="0">
              <a:solidFill>
                <a:schemeClr val="accent6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828176D-A2B0-42A6-80EE-001391E42818}"/>
              </a:ext>
            </a:extLst>
          </p:cNvPr>
          <p:cNvGrpSpPr/>
          <p:nvPr/>
        </p:nvGrpSpPr>
        <p:grpSpPr>
          <a:xfrm>
            <a:off x="413660" y="1532751"/>
            <a:ext cx="3743402" cy="2697102"/>
            <a:chOff x="1109134" y="231956"/>
            <a:chExt cx="9492025" cy="649904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6AA7FBD-8DEF-4E0E-BE42-031DF78EC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134" y="231956"/>
              <a:ext cx="9492025" cy="6499044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C514D00-26AA-46B7-BBE0-480D9C656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5138" y="566126"/>
              <a:ext cx="3055661" cy="35161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B18BEA-907F-47F0-9D4C-F893FC0BBB9B}"/>
                </a:ext>
              </a:extLst>
            </p:cNvPr>
            <p:cNvSpPr/>
            <p:nvPr/>
          </p:nvSpPr>
          <p:spPr>
            <a:xfrm>
              <a:off x="7155138" y="900296"/>
              <a:ext cx="3055661" cy="35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B6EA58C-FD06-4C5A-97B8-A568E54E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72072" y="908762"/>
              <a:ext cx="1500768" cy="351609"/>
            </a:xfrm>
            <a:prstGeom prst="rect">
              <a:avLst/>
            </a:prstGeom>
          </p:spPr>
        </p:pic>
        <p:sp>
          <p:nvSpPr>
            <p:cNvPr id="12" name="Étoile : 5 branches 11">
              <a:extLst>
                <a:ext uri="{FF2B5EF4-FFF2-40B4-BE49-F238E27FC236}">
                  <a16:creationId xmlns:a16="http://schemas.microsoft.com/office/drawing/2014/main" id="{2AF5ACB5-C2A7-4731-B3F5-6A3981614037}"/>
                </a:ext>
              </a:extLst>
            </p:cNvPr>
            <p:cNvSpPr/>
            <p:nvPr/>
          </p:nvSpPr>
          <p:spPr>
            <a:xfrm>
              <a:off x="2489200" y="636646"/>
              <a:ext cx="262467" cy="210569"/>
            </a:xfrm>
            <a:prstGeom prst="star5">
              <a:avLst/>
            </a:prstGeom>
            <a:solidFill>
              <a:srgbClr val="FF69B4"/>
            </a:solidFill>
            <a:ln>
              <a:solidFill>
                <a:srgbClr val="FF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Étoile : 5 branches 12">
              <a:extLst>
                <a:ext uri="{FF2B5EF4-FFF2-40B4-BE49-F238E27FC236}">
                  <a16:creationId xmlns:a16="http://schemas.microsoft.com/office/drawing/2014/main" id="{AA8FD502-EB5F-45C1-B7D9-CF201EDC7B32}"/>
                </a:ext>
              </a:extLst>
            </p:cNvPr>
            <p:cNvSpPr/>
            <p:nvPr/>
          </p:nvSpPr>
          <p:spPr>
            <a:xfrm>
              <a:off x="7340602" y="627927"/>
              <a:ext cx="262467" cy="210569"/>
            </a:xfrm>
            <a:prstGeom prst="star5">
              <a:avLst/>
            </a:prstGeom>
            <a:solidFill>
              <a:srgbClr val="FF69B4"/>
            </a:solidFill>
            <a:ln>
              <a:solidFill>
                <a:srgbClr val="FF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Étoile : 5 branches 13">
              <a:extLst>
                <a:ext uri="{FF2B5EF4-FFF2-40B4-BE49-F238E27FC236}">
                  <a16:creationId xmlns:a16="http://schemas.microsoft.com/office/drawing/2014/main" id="{EDE93AB6-24B1-4467-B7BB-F2A3825C52E3}"/>
                </a:ext>
              </a:extLst>
            </p:cNvPr>
            <p:cNvSpPr/>
            <p:nvPr/>
          </p:nvSpPr>
          <p:spPr>
            <a:xfrm>
              <a:off x="2946400" y="4599046"/>
              <a:ext cx="262467" cy="210569"/>
            </a:xfrm>
            <a:prstGeom prst="star5">
              <a:avLst/>
            </a:prstGeom>
            <a:solidFill>
              <a:srgbClr val="FF69B4"/>
            </a:solidFill>
            <a:ln>
              <a:solidFill>
                <a:srgbClr val="FF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Étoile : 5 branches 14">
              <a:extLst>
                <a:ext uri="{FF2B5EF4-FFF2-40B4-BE49-F238E27FC236}">
                  <a16:creationId xmlns:a16="http://schemas.microsoft.com/office/drawing/2014/main" id="{6D791545-CDB3-4580-A054-EA00515DE006}"/>
                </a:ext>
              </a:extLst>
            </p:cNvPr>
            <p:cNvSpPr/>
            <p:nvPr/>
          </p:nvSpPr>
          <p:spPr>
            <a:xfrm>
              <a:off x="3335866" y="4746665"/>
              <a:ext cx="262467" cy="210569"/>
            </a:xfrm>
            <a:prstGeom prst="star5">
              <a:avLst/>
            </a:prstGeom>
            <a:solidFill>
              <a:srgbClr val="FF69B4"/>
            </a:solidFill>
            <a:ln>
              <a:solidFill>
                <a:srgbClr val="FF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Étoile : 5 branches 15">
              <a:extLst>
                <a:ext uri="{FF2B5EF4-FFF2-40B4-BE49-F238E27FC236}">
                  <a16:creationId xmlns:a16="http://schemas.microsoft.com/office/drawing/2014/main" id="{7AB29E18-AE81-4940-B658-4BB616B9F870}"/>
                </a:ext>
              </a:extLst>
            </p:cNvPr>
            <p:cNvSpPr/>
            <p:nvPr/>
          </p:nvSpPr>
          <p:spPr>
            <a:xfrm>
              <a:off x="3725332" y="4755132"/>
              <a:ext cx="262467" cy="210569"/>
            </a:xfrm>
            <a:prstGeom prst="star5">
              <a:avLst/>
            </a:prstGeom>
            <a:solidFill>
              <a:srgbClr val="FF69B4"/>
            </a:solidFill>
            <a:ln>
              <a:solidFill>
                <a:srgbClr val="FF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Étoile : 5 branches 16">
              <a:extLst>
                <a:ext uri="{FF2B5EF4-FFF2-40B4-BE49-F238E27FC236}">
                  <a16:creationId xmlns:a16="http://schemas.microsoft.com/office/drawing/2014/main" id="{7AF09137-FE24-4497-9254-304294C1CDBA}"/>
                </a:ext>
              </a:extLst>
            </p:cNvPr>
            <p:cNvSpPr/>
            <p:nvPr/>
          </p:nvSpPr>
          <p:spPr>
            <a:xfrm>
              <a:off x="5821278" y="4536096"/>
              <a:ext cx="262467" cy="210569"/>
            </a:xfrm>
            <a:prstGeom prst="star5">
              <a:avLst/>
            </a:prstGeom>
            <a:solidFill>
              <a:srgbClr val="FF69B4"/>
            </a:solidFill>
            <a:ln>
              <a:solidFill>
                <a:srgbClr val="FF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Étoile : 5 branches 17">
              <a:extLst>
                <a:ext uri="{FF2B5EF4-FFF2-40B4-BE49-F238E27FC236}">
                  <a16:creationId xmlns:a16="http://schemas.microsoft.com/office/drawing/2014/main" id="{75033105-654E-4400-ACFC-52BBAB02586E}"/>
                </a:ext>
              </a:extLst>
            </p:cNvPr>
            <p:cNvSpPr/>
            <p:nvPr/>
          </p:nvSpPr>
          <p:spPr>
            <a:xfrm>
              <a:off x="9948332" y="4704330"/>
              <a:ext cx="262467" cy="210569"/>
            </a:xfrm>
            <a:prstGeom prst="star5">
              <a:avLst/>
            </a:prstGeom>
            <a:solidFill>
              <a:srgbClr val="FF69B4"/>
            </a:solidFill>
            <a:ln>
              <a:solidFill>
                <a:srgbClr val="FF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FA3740-E51A-4B9F-A6C0-AC3666BEFCCE}"/>
                </a:ext>
              </a:extLst>
            </p:cNvPr>
            <p:cNvSpPr/>
            <p:nvPr/>
          </p:nvSpPr>
          <p:spPr>
            <a:xfrm>
              <a:off x="4708271" y="6273273"/>
              <a:ext cx="3055661" cy="35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Cycle duration (ms)</a:t>
              </a:r>
              <a:endParaRPr lang="fr-FR" sz="800" dirty="0"/>
            </a:p>
          </p:txBody>
        </p:sp>
      </p:grpSp>
      <p:pic>
        <p:nvPicPr>
          <p:cNvPr id="20" name="Image 19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145A31B0-CD2C-4A8D-B6EE-14C1F7048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406" y="1548119"/>
            <a:ext cx="3939189" cy="269710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507F870-2E85-4BD8-BB33-115C88E27CC8}"/>
              </a:ext>
            </a:extLst>
          </p:cNvPr>
          <p:cNvSpPr txBox="1"/>
          <p:nvPr/>
        </p:nvSpPr>
        <p:spPr>
          <a:xfrm>
            <a:off x="6010038" y="1156293"/>
            <a:ext cx="2290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chemeClr val="accent5"/>
                </a:solidFill>
                <a:latin typeface="+mn-lt"/>
              </a:rPr>
              <a:t>Bending</a:t>
            </a:r>
            <a:r>
              <a:rPr lang="fr-FR" sz="11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fr-FR" sz="1100" b="1" dirty="0" err="1">
                <a:solidFill>
                  <a:schemeClr val="accent5"/>
                </a:solidFill>
                <a:latin typeface="+mn-lt"/>
              </a:rPr>
              <a:t>towards</a:t>
            </a:r>
            <a:r>
              <a:rPr lang="fr-FR" sz="1100" b="1" dirty="0">
                <a:solidFill>
                  <a:schemeClr val="accent5"/>
                </a:solidFill>
                <a:latin typeface="+mn-lt"/>
              </a:rPr>
              <a:t> SEASON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58258BF-1435-423E-B04D-4883164D2F06}"/>
              </a:ext>
            </a:extLst>
          </p:cNvPr>
          <p:cNvSpPr txBox="1"/>
          <p:nvPr/>
        </p:nvSpPr>
        <p:spPr>
          <a:xfrm>
            <a:off x="1343579" y="1154740"/>
            <a:ext cx="2290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chemeClr val="accent5"/>
                </a:solidFill>
                <a:latin typeface="+mn-lt"/>
              </a:rPr>
              <a:t>Going</a:t>
            </a:r>
            <a:r>
              <a:rPr lang="fr-FR" sz="1100" b="1" dirty="0">
                <a:solidFill>
                  <a:schemeClr val="accent5"/>
                </a:solidFill>
                <a:latin typeface="+mn-lt"/>
              </a:rPr>
              <a:t> straight to PILGRIM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DE8E3D-40BB-4993-9277-6FB18D634C5C}"/>
              </a:ext>
            </a:extLst>
          </p:cNvPr>
          <p:cNvSpPr txBox="1"/>
          <p:nvPr/>
        </p:nvSpPr>
        <p:spPr>
          <a:xfrm rot="16200000">
            <a:off x="190970" y="2880832"/>
            <a:ext cx="6608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/>
              <a:t>ToF</a:t>
            </a:r>
            <a:endParaRPr lang="fr-FR" sz="8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389A49-E81A-4130-8004-26748222D974}"/>
              </a:ext>
            </a:extLst>
          </p:cNvPr>
          <p:cNvSpPr txBox="1"/>
          <p:nvPr/>
        </p:nvSpPr>
        <p:spPr>
          <a:xfrm rot="16200000">
            <a:off x="4563715" y="2890819"/>
            <a:ext cx="6608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/>
              <a:t>ToF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698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35650-8A8E-E506-87F0-8AE2E19D2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60CC22-A50A-4017-C38A-87D42E1A58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03/06/2025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D1C18024-2CE0-355D-EA22-42AEF0F2E7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471613"/>
            <a:ext cx="7663543" cy="282098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err="1"/>
              <a:t>Working</a:t>
            </a:r>
            <a:r>
              <a:rPr lang="fr-FR" dirty="0"/>
              <a:t> </a:t>
            </a:r>
            <a:r>
              <a:rPr lang="fr-FR" dirty="0" err="1"/>
              <a:t>towards</a:t>
            </a:r>
            <a:r>
              <a:rPr lang="fr-FR" dirty="0"/>
              <a:t> the real transmission </a:t>
            </a:r>
            <a:r>
              <a:rPr lang="fr-FR" dirty="0" err="1"/>
              <a:t>efficiency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Buid</a:t>
            </a:r>
            <a:r>
              <a:rPr lang="fr-FR" dirty="0"/>
              <a:t> a </a:t>
            </a:r>
            <a:r>
              <a:rPr lang="fr-FR" dirty="0" err="1"/>
              <a:t>complete</a:t>
            </a:r>
            <a:r>
              <a:rPr lang="fr-FR" dirty="0"/>
              <a:t> SIMION simulation of S3-LEB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Confirm</a:t>
            </a:r>
            <a:r>
              <a:rPr lang="fr-FR" dirty="0"/>
              <a:t> the </a:t>
            </a:r>
            <a:r>
              <a:rPr lang="fr-FR" dirty="0" err="1"/>
              <a:t>bender’s</a:t>
            </a:r>
            <a:r>
              <a:rPr lang="fr-FR" dirty="0"/>
              <a:t> design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E67663D-9CC0-4CAA-84FD-B78F9D19BAD9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>
                <a:solidFill>
                  <a:schemeClr val="accent6"/>
                </a:solidFill>
              </a:rPr>
              <a:t>Perspectives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876DE5-4255-44DF-A4C8-A7F0CFAB4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101600"/>
            <a:ext cx="3253854" cy="48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30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>
            <a:extLst>
              <a:ext uri="{FF2B5EF4-FFF2-40B4-BE49-F238E27FC236}">
                <a16:creationId xmlns:a16="http://schemas.microsoft.com/office/drawing/2014/main" id="{AB208E4A-BD81-47E9-A1CD-D446D9288C10}"/>
              </a:ext>
            </a:extLst>
          </p:cNvPr>
          <p:cNvSpPr txBox="1">
            <a:spLocks/>
          </p:cNvSpPr>
          <p:nvPr/>
        </p:nvSpPr>
        <p:spPr>
          <a:xfrm>
            <a:off x="210787" y="774767"/>
            <a:ext cx="8722426" cy="70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dirty="0">
                <a:latin typeface="+mn-lt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9902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E22A3-48E9-043E-3857-41B36A69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F65871-9229-C552-852C-A6E50A45CD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Maylis Brun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299B646-DBCD-C43A-29C0-D4803D17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862"/>
            <a:ext cx="7886700" cy="993775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5"/>
                </a:solidFill>
              </a:rPr>
              <a:t>Appendices</a:t>
            </a:r>
          </a:p>
        </p:txBody>
      </p:sp>
    </p:spTree>
    <p:extLst>
      <p:ext uri="{BB962C8B-B14F-4D97-AF65-F5344CB8AC3E}">
        <p14:creationId xmlns:p14="http://schemas.microsoft.com/office/powerpoint/2010/main" val="195477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302AC-76CE-DBF2-8BBD-CD0B693AC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5ED8B-E732-D197-5CE5-EC6CC1EE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/>
                </a:solidFill>
              </a:rPr>
              <a:t>Appendice 1</a:t>
            </a:r>
            <a:br>
              <a:rPr lang="fr-FR" dirty="0"/>
            </a:br>
            <a:r>
              <a:rPr lang="fr-FR" sz="1600" dirty="0">
                <a:solidFill>
                  <a:schemeClr val="accent6"/>
                </a:solidFill>
              </a:rPr>
              <a:t>Detectors installation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AB443996-E50D-510F-5F63-FEA85FA57B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408217-B9E6-41D2-933A-53FF861A3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83" y="1771034"/>
            <a:ext cx="7059165" cy="19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5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874A4-94E6-42E5-A5CA-C392CFEE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baseline="30000" dirty="0"/>
              <a:t>3</a:t>
            </a:r>
            <a:r>
              <a:rPr lang="en-US" dirty="0"/>
              <a:t> – Super Separator Spectrometer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EAEF19-8A93-43BD-B2FC-1F4449777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77103" y="4487863"/>
            <a:ext cx="3086100" cy="274637"/>
          </a:xfrm>
        </p:spPr>
        <p:txBody>
          <a:bodyPr/>
          <a:lstStyle/>
          <a:p>
            <a:r>
              <a:rPr lang="fr-FR"/>
              <a:t>PIED</a:t>
            </a:r>
          </a:p>
        </p:txBody>
      </p:sp>
      <p:pic>
        <p:nvPicPr>
          <p:cNvPr id="5" name="Image 4" descr="Capture d’écran 2016-10-19 à 11.28.36.png">
            <a:extLst>
              <a:ext uri="{FF2B5EF4-FFF2-40B4-BE49-F238E27FC236}">
                <a16:creationId xmlns:a16="http://schemas.microsoft.com/office/drawing/2014/main" id="{D4021FD4-C34E-49A4-94FC-1438EE27FB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" r="937"/>
          <a:stretch/>
        </p:blipFill>
        <p:spPr>
          <a:xfrm>
            <a:off x="1889223" y="1597441"/>
            <a:ext cx="5461860" cy="30761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62AAB2-E8BD-4160-A539-EF941B0B51CA}"/>
              </a:ext>
            </a:extLst>
          </p:cNvPr>
          <p:cNvSpPr txBox="1"/>
          <p:nvPr/>
        </p:nvSpPr>
        <p:spPr>
          <a:xfrm>
            <a:off x="3288451" y="1692930"/>
            <a:ext cx="2663403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Fusion-</a:t>
            </a:r>
            <a:r>
              <a:rPr lang="fr-FR" sz="11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evaporation</a:t>
            </a:r>
            <a:r>
              <a:rPr lang="fr-FR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r-FR" sz="11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products</a:t>
            </a:r>
            <a:endParaRPr lang="fr-FR" sz="1100" b="1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fr-FR" sz="11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with</a:t>
            </a:r>
            <a:r>
              <a:rPr lang="fr-FR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r-FR" sz="11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refractory</a:t>
            </a:r>
            <a:r>
              <a:rPr lang="fr-FR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r-FR" sz="1100" b="1" i="1" dirty="0" err="1">
                <a:solidFill>
                  <a:schemeClr val="bg1"/>
                </a:solidFill>
                <a:cs typeface="Arial" panose="020B0604020202020204" pitchFamily="34" charset="0"/>
              </a:rPr>
              <a:t>elements</a:t>
            </a:r>
            <a:r>
              <a:rPr lang="fr-FR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4C7FDB5-7CD6-4475-A678-085972B02C63}"/>
              </a:ext>
            </a:extLst>
          </p:cNvPr>
          <p:cNvSpPr/>
          <p:nvPr/>
        </p:nvSpPr>
        <p:spPr>
          <a:xfrm>
            <a:off x="3332901" y="3581400"/>
            <a:ext cx="264902" cy="2649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1A5D7FE-CCEE-4843-9DFB-5C66120F8C27}"/>
              </a:ext>
            </a:extLst>
          </p:cNvPr>
          <p:cNvSpPr/>
          <p:nvPr/>
        </p:nvSpPr>
        <p:spPr>
          <a:xfrm>
            <a:off x="4323500" y="3003069"/>
            <a:ext cx="264902" cy="2649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EAD7DA1-5F15-451D-B801-BECD9A0E99A8}"/>
              </a:ext>
            </a:extLst>
          </p:cNvPr>
          <p:cNvSpPr/>
          <p:nvPr/>
        </p:nvSpPr>
        <p:spPr>
          <a:xfrm>
            <a:off x="5542700" y="2328433"/>
            <a:ext cx="264902" cy="2649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E4D0C1F-DC77-48BD-B80C-01CB8224AA4C}"/>
              </a:ext>
            </a:extLst>
          </p:cNvPr>
          <p:cNvSpPr/>
          <p:nvPr/>
        </p:nvSpPr>
        <p:spPr>
          <a:xfrm>
            <a:off x="6529918" y="1858915"/>
            <a:ext cx="264902" cy="26490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03379F8-3B46-45E3-B3D6-D41E7EF14303}"/>
              </a:ext>
            </a:extLst>
          </p:cNvPr>
          <p:cNvCxnSpPr>
            <a:endCxn id="7" idx="0"/>
          </p:cNvCxnSpPr>
          <p:nvPr/>
        </p:nvCxnSpPr>
        <p:spPr>
          <a:xfrm flipH="1">
            <a:off x="3465352" y="2123817"/>
            <a:ext cx="373751" cy="145758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88D920E-52E5-496A-B137-7E1C98F8B91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323501" y="2123817"/>
            <a:ext cx="132450" cy="87925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4B33A0A-829A-40E6-85A1-033CD7AB554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220445" y="2123817"/>
            <a:ext cx="361049" cy="24341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B53F51B-F659-45DB-8F4B-16E63C48E6A0}"/>
              </a:ext>
            </a:extLst>
          </p:cNvPr>
          <p:cNvCxnSpPr>
            <a:cxnSpLocks/>
            <a:stCxn id="6" idx="3"/>
            <a:endCxn id="10" idx="2"/>
          </p:cNvCxnSpPr>
          <p:nvPr/>
        </p:nvCxnSpPr>
        <p:spPr>
          <a:xfrm>
            <a:off x="5951854" y="1908374"/>
            <a:ext cx="578064" cy="8299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1B0FBB3-7BBE-48FB-B7A4-E726C6EF5534}"/>
                  </a:ext>
                </a:extLst>
              </p:cNvPr>
              <p:cNvSpPr txBox="1"/>
              <p:nvPr/>
            </p:nvSpPr>
            <p:spPr>
              <a:xfrm>
                <a:off x="112437" y="1133013"/>
                <a:ext cx="2764796" cy="26314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latin typeface="+mn-lt"/>
                  </a:rPr>
                  <a:t>Proton dripline &amp; </a:t>
                </a:r>
                <a14:m>
                  <m:oMath xmlns:m="http://schemas.openxmlformats.org/officeDocument/2006/math">
                    <m:r>
                      <a:rPr lang="fr-FR" sz="11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fr-FR" sz="1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1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1100" b="1" dirty="0">
                    <a:latin typeface="+mn-lt"/>
                  </a:rPr>
                  <a:t> nuclei</a:t>
                </a:r>
              </a:p>
              <a:p>
                <a:pPr marL="171450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1100" dirty="0">
                    <a:latin typeface="+mn-lt"/>
                  </a:rPr>
                  <a:t>Nuclear structure </a:t>
                </a:r>
              </a:p>
              <a:p>
                <a:pPr marL="171450" lvl="5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1100" dirty="0">
                    <a:latin typeface="+mn-lt"/>
                  </a:rPr>
                  <a:t>Study the role of </a:t>
                </a:r>
                <a14:m>
                  <m:oMath xmlns:m="http://schemas.openxmlformats.org/officeDocument/2006/math"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100" dirty="0">
                    <a:latin typeface="+mn-lt"/>
                  </a:rPr>
                  <a:t> correlations</a:t>
                </a:r>
              </a:p>
              <a:p>
                <a:pPr marL="171450" lvl="8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1100" dirty="0">
                    <a:latin typeface="+mn-lt"/>
                  </a:rPr>
                  <a:t>Deformation – shape coexistence</a:t>
                </a:r>
              </a:p>
              <a:p>
                <a:pPr marL="171450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1100" dirty="0">
                    <a:latin typeface="+mn-lt"/>
                  </a:rPr>
                  <a:t>Exotic decay</a:t>
                </a:r>
              </a:p>
              <a:p>
                <a:pPr marL="171450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1100" dirty="0">
                    <a:latin typeface="+mn-lt"/>
                  </a:rPr>
                  <a:t>Astrophysics </a:t>
                </a:r>
                <a:r>
                  <a:rPr lang="en-US" sz="1100" dirty="0" err="1">
                    <a:latin typeface="+mn-lt"/>
                  </a:rPr>
                  <a:t>rp</a:t>
                </a:r>
                <a:r>
                  <a:rPr lang="en-US" sz="1100" dirty="0">
                    <a:latin typeface="+mn-lt"/>
                  </a:rPr>
                  <a:t>-process </a:t>
                </a:r>
              </a:p>
              <a:p>
                <a:pPr marL="171450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1100" dirty="0">
                    <a:latin typeface="+mn-lt"/>
                  </a:rPr>
                  <a:t>Fundamental interaction</a:t>
                </a:r>
              </a:p>
              <a:p>
                <a:pPr marL="171450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en-US" sz="1100" dirty="0">
                  <a:latin typeface="+mn-lt"/>
                </a:endParaRPr>
              </a:p>
              <a:p>
                <a:pPr marL="171450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en-US" sz="1100" dirty="0">
                  <a:latin typeface="+mn-lt"/>
                </a:endParaRPr>
              </a:p>
              <a:p>
                <a:r>
                  <a:rPr lang="en-US" sz="1100" b="1" dirty="0">
                    <a:latin typeface="+mn-lt"/>
                  </a:rPr>
                  <a:t>Heavy and Superheavy Elements</a:t>
                </a:r>
              </a:p>
              <a:p>
                <a:pPr marL="171450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1100" dirty="0">
                    <a:latin typeface="+mn-lt"/>
                  </a:rPr>
                  <a:t>Limit of the nuclear existence</a:t>
                </a:r>
              </a:p>
              <a:p>
                <a:pPr marL="171450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1100" dirty="0">
                    <a:latin typeface="+mn-lt"/>
                  </a:rPr>
                  <a:t>Nuclear structure</a:t>
                </a:r>
              </a:p>
              <a:p>
                <a:pPr marL="171450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1100" dirty="0">
                    <a:latin typeface="+mn-lt"/>
                  </a:rPr>
                  <a:t>Reaction mechanisms</a:t>
                </a:r>
              </a:p>
              <a:p>
                <a:pPr marL="171450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1100" dirty="0">
                    <a:latin typeface="+mn-lt"/>
                  </a:rPr>
                  <a:t>Atomic properties</a:t>
                </a:r>
              </a:p>
              <a:p>
                <a:pPr marL="171450" indent="-171450"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endParaRPr lang="en-US" sz="11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1B0FBB3-7BBE-48FB-B7A4-E726C6EF5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7" y="1133013"/>
                <a:ext cx="2764796" cy="2631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EB1C15D2-67AA-4D51-BAC7-9DA1523AAC94}"/>
              </a:ext>
            </a:extLst>
          </p:cNvPr>
          <p:cNvSpPr txBox="1"/>
          <p:nvPr/>
        </p:nvSpPr>
        <p:spPr>
          <a:xfrm>
            <a:off x="5675151" y="4411990"/>
            <a:ext cx="16225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+mn-lt"/>
              </a:rPr>
              <a:t>Courtesy H. Savajols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35">
                <a:extLst>
                  <a:ext uri="{FF2B5EF4-FFF2-40B4-BE49-F238E27FC236}">
                    <a16:creationId xmlns:a16="http://schemas.microsoft.com/office/drawing/2014/main" id="{5712DCF1-938D-4900-A90E-8205FB4565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4351" y="1991366"/>
                <a:ext cx="2249649" cy="43088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100" b="1" baseline="300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40</a:t>
                </a:r>
                <a:r>
                  <a:rPr lang="en-GB" sz="1100" b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Ar+</a:t>
                </a:r>
                <a:r>
                  <a:rPr lang="en-GB" sz="1100" b="1" baseline="300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209</a:t>
                </a:r>
                <a:r>
                  <a:rPr lang="en-GB" sz="1100" b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Bi</a:t>
                </a:r>
                <a:r>
                  <a:rPr lang="en-GB" sz="1100" b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  <a:sym typeface="Wingdings" charset="2"/>
                  </a:rPr>
                  <a:t></a:t>
                </a:r>
                <a:r>
                  <a:rPr lang="en-GB" sz="1100" b="1" baseline="300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  <a:sym typeface="Wingdings" charset="2"/>
                  </a:rPr>
                  <a:t>244-247</a:t>
                </a:r>
                <a:r>
                  <a:rPr lang="en-GB" sz="1100" b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  <a:sym typeface="Wingdings" charset="2"/>
                  </a:rPr>
                  <a:t>Md+xn</a:t>
                </a:r>
                <a:endParaRPr lang="en-GB" sz="11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𝐼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=1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𝑝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𝜇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𝐴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→ </m:t>
                    </m:r>
                  </m:oMath>
                </a14:m>
                <a:r>
                  <a:rPr lang="en-GB" sz="11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  <a:sym typeface="Wingdings" charset="2"/>
                  </a:rPr>
                  <a:t>4evt/day (</a:t>
                </a:r>
                <a:r>
                  <a:rPr lang="en-GB" sz="1100" baseline="300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  <a:sym typeface="Wingdings" charset="2"/>
                  </a:rPr>
                  <a:t>244</a:t>
                </a:r>
                <a:r>
                  <a:rPr lang="en-GB" sz="11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  <a:sym typeface="Wingdings" charset="2"/>
                  </a:rPr>
                  <a:t>Md)</a:t>
                </a:r>
              </a:p>
            </p:txBody>
          </p:sp>
        </mc:Choice>
        <mc:Fallback xmlns="">
          <p:sp>
            <p:nvSpPr>
              <p:cNvPr id="25" name="Text Box 35">
                <a:extLst>
                  <a:ext uri="{FF2B5EF4-FFF2-40B4-BE49-F238E27FC236}">
                    <a16:creationId xmlns:a16="http://schemas.microsoft.com/office/drawing/2014/main" id="{5712DCF1-938D-4900-A90E-8205FB45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4351" y="1991366"/>
                <a:ext cx="224964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FBF9F908-3C47-4190-ACDA-21EB352692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1954" y="4006143"/>
                <a:ext cx="2256694" cy="430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100" b="1" baseline="30000" dirty="0">
                    <a:latin typeface="+mn-lt"/>
                    <a:cs typeface="Arial" panose="020B0604020202020204" pitchFamily="34" charset="0"/>
                  </a:rPr>
                  <a:t>58</a:t>
                </a:r>
                <a:r>
                  <a:rPr lang="fr-FR" sz="1100" b="1" dirty="0">
                    <a:latin typeface="+mn-lt"/>
                    <a:cs typeface="Arial" panose="020B0604020202020204" pitchFamily="34" charset="0"/>
                  </a:rPr>
                  <a:t>Ni+</a:t>
                </a:r>
                <a:r>
                  <a:rPr lang="fr-FR" sz="1100" b="1" baseline="30000" dirty="0">
                    <a:latin typeface="+mn-lt"/>
                    <a:cs typeface="Arial" panose="020B0604020202020204" pitchFamily="34" charset="0"/>
                  </a:rPr>
                  <a:t>50</a:t>
                </a:r>
                <a:r>
                  <a:rPr lang="fr-FR" sz="1100" b="1" dirty="0">
                    <a:latin typeface="+mn-lt"/>
                    <a:cs typeface="Arial" panose="020B0604020202020204" pitchFamily="34" charset="0"/>
                  </a:rPr>
                  <a:t>Cr</a:t>
                </a:r>
                <a:r>
                  <a:rPr lang="fr-FR" sz="1100" b="1" dirty="0">
                    <a:cs typeface="Arial" panose="020B0604020202020204" pitchFamily="34" charset="0"/>
                    <a:sym typeface="Wingdings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1100" b="1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→ </m:t>
                    </m:r>
                  </m:oMath>
                </a14:m>
                <a:r>
                  <a:rPr lang="fr-FR" sz="1100" b="1" baseline="30000" dirty="0">
                    <a:latin typeface="+mn-lt"/>
                    <a:cs typeface="Arial" panose="020B0604020202020204" pitchFamily="34" charset="0"/>
                    <a:sym typeface="Wingdings" charset="2"/>
                  </a:rPr>
                  <a:t>100</a:t>
                </a:r>
                <a:r>
                  <a:rPr lang="fr-FR" sz="1100" b="1" dirty="0">
                    <a:latin typeface="+mn-lt"/>
                    <a:cs typeface="Arial" panose="020B0604020202020204" pitchFamily="34" charset="0"/>
                    <a:sym typeface="Wingdings" charset="2"/>
                  </a:rPr>
                  <a:t>Sn + 𝛂 + 4n </a:t>
                </a:r>
                <a:endParaRPr lang="fr-FR" sz="1100" b="1" dirty="0">
                  <a:latin typeface="+mn-lt"/>
                  <a:cs typeface="Arial" panose="020B0604020202020204" pitchFamily="34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𝐼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=1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𝑝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𝜇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𝐴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→ </m:t>
                    </m:r>
                  </m:oMath>
                </a14:m>
                <a:r>
                  <a:rPr lang="fr-FR" sz="1100" dirty="0">
                    <a:latin typeface="+mn-lt"/>
                    <a:cs typeface="Arial" panose="020B0604020202020204" pitchFamily="34" charset="0"/>
                    <a:sym typeface="Wingdings" charset="2"/>
                  </a:rPr>
                  <a:t>1/s</a:t>
                </a:r>
              </a:p>
            </p:txBody>
          </p:sp>
        </mc:Choice>
        <mc:Fallback xmlns=""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FBF9F908-3C47-4190-ACDA-21EB35269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1954" y="4006143"/>
                <a:ext cx="225669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5">
                <a:extLst>
                  <a:ext uri="{FF2B5EF4-FFF2-40B4-BE49-F238E27FC236}">
                    <a16:creationId xmlns:a16="http://schemas.microsoft.com/office/drawing/2014/main" id="{60A80A65-AD06-4A54-B38A-EC41AD3A3D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9726" y="3365956"/>
                <a:ext cx="2249649" cy="430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100" b="1" baseline="300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r>
                  <a:rPr lang="fr-FR" sz="1100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Ar +</a:t>
                </a:r>
                <a:r>
                  <a:rPr lang="fr-FR" sz="1100" b="1" baseline="300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charset="2"/>
                  </a:rPr>
                  <a:t> 116</a:t>
                </a:r>
                <a:r>
                  <a:rPr lang="fr-FR" sz="1100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charset="2"/>
                  </a:rPr>
                  <a:t>Sn </a:t>
                </a:r>
                <a14:m>
                  <m:oMath xmlns:m="http://schemas.openxmlformats.org/officeDocument/2006/math">
                    <m:r>
                      <a:rPr lang="fr-FR" sz="1100" b="1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→ </m:t>
                    </m:r>
                  </m:oMath>
                </a14:m>
                <a:r>
                  <a:rPr lang="fr-FR" sz="1100" b="1" baseline="300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charset="2"/>
                  </a:rPr>
                  <a:t>152</a:t>
                </a:r>
                <a:r>
                  <a:rPr lang="fr-FR" sz="1100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charset="2"/>
                  </a:rPr>
                  <a:t>Er +4n </a:t>
                </a:r>
                <a:endParaRPr lang="fr-FR" sz="11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𝐼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=1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𝑝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𝜇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𝐴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→ &gt;</m:t>
                    </m:r>
                  </m:oMath>
                </a14:m>
                <a:r>
                  <a:rPr lang="fr-FR" sz="11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charset="2"/>
                  </a:rPr>
                  <a:t> 10</a:t>
                </a:r>
                <a:r>
                  <a:rPr lang="fr-FR" sz="1100" baseline="300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charset="2"/>
                  </a:rPr>
                  <a:t>4</a:t>
                </a:r>
                <a:r>
                  <a:rPr lang="fr-FR" sz="1100" dirty="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Wingdings" charset="2"/>
                  </a:rPr>
                  <a:t>/s</a:t>
                </a:r>
              </a:p>
            </p:txBody>
          </p:sp>
        </mc:Choice>
        <mc:Fallback xmlns="">
          <p:sp>
            <p:nvSpPr>
              <p:cNvPr id="27" name="Text Box 15">
                <a:extLst>
                  <a:ext uri="{FF2B5EF4-FFF2-40B4-BE49-F238E27FC236}">
                    <a16:creationId xmlns:a16="http://schemas.microsoft.com/office/drawing/2014/main" id="{60A80A65-AD06-4A54-B38A-EC41AD3A3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9726" y="3365956"/>
                <a:ext cx="224964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5">
                <a:extLst>
                  <a:ext uri="{FF2B5EF4-FFF2-40B4-BE49-F238E27FC236}">
                    <a16:creationId xmlns:a16="http://schemas.microsoft.com/office/drawing/2014/main" id="{445DC88B-FE0F-48AC-87F4-B4F71DFF2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2599" y="2651116"/>
                <a:ext cx="2249649" cy="430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100" b="1" baseline="30000" dirty="0">
                    <a:latin typeface="+mn-lt"/>
                    <a:cs typeface="Arial" panose="020B0604020202020204" pitchFamily="34" charset="0"/>
                  </a:rPr>
                  <a:t>20</a:t>
                </a:r>
                <a:r>
                  <a:rPr lang="fr-FR" sz="1100" b="1" dirty="0">
                    <a:latin typeface="+mn-lt"/>
                    <a:cs typeface="Arial" panose="020B0604020202020204" pitchFamily="34" charset="0"/>
                  </a:rPr>
                  <a:t>Ne+</a:t>
                </a:r>
                <a:r>
                  <a:rPr lang="fr-FR" sz="1100" b="1" baseline="30000" dirty="0">
                    <a:latin typeface="+mn-lt"/>
                    <a:cs typeface="Arial" panose="020B0604020202020204" pitchFamily="34" charset="0"/>
                  </a:rPr>
                  <a:t>197</a:t>
                </a:r>
                <a:r>
                  <a:rPr lang="fr-FR" sz="1100" b="1" dirty="0">
                    <a:latin typeface="+mn-lt"/>
                    <a:cs typeface="Arial" panose="020B0604020202020204" pitchFamily="34" charset="0"/>
                  </a:rPr>
                  <a:t>Au</a:t>
                </a:r>
                <a:r>
                  <a:rPr lang="fr-FR" sz="1100" b="1" dirty="0">
                    <a:cs typeface="Arial" panose="020B0604020202020204" pitchFamily="34" charset="0"/>
                    <a:sym typeface="Wingdings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1100" b="1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→ </m:t>
                    </m:r>
                  </m:oMath>
                </a14:m>
                <a:r>
                  <a:rPr lang="fr-FR" sz="1100" b="1" baseline="30000" dirty="0">
                    <a:latin typeface="+mn-lt"/>
                    <a:cs typeface="Arial" panose="020B0604020202020204" pitchFamily="34" charset="0"/>
                    <a:sym typeface="Wingdings" charset="2"/>
                  </a:rPr>
                  <a:t>210</a:t>
                </a:r>
                <a:r>
                  <a:rPr lang="fr-FR" sz="1100" b="1" dirty="0">
                    <a:latin typeface="+mn-lt"/>
                    <a:cs typeface="Arial" panose="020B0604020202020204" pitchFamily="34" charset="0"/>
                    <a:sym typeface="Wingdings" charset="2"/>
                  </a:rPr>
                  <a:t>Ac + 7n </a:t>
                </a:r>
                <a:endParaRPr lang="fr-FR" sz="1100" b="1" dirty="0">
                  <a:latin typeface="+mn-lt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fr-FR" sz="1100" dirty="0">
                    <a:latin typeface="+mn-lt"/>
                    <a:cs typeface="Arial" panose="020B0604020202020204" pitchFamily="34" charset="0"/>
                    <a:sym typeface="Wingdings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𝐼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=1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𝑝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𝜇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𝐴</m:t>
                    </m:r>
                    <m:r>
                      <a:rPr lang="fr-FR" sz="11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charset="2"/>
                      </a:rPr>
                      <m:t>→ &gt;</m:t>
                    </m:r>
                  </m:oMath>
                </a14:m>
                <a:r>
                  <a:rPr lang="fr-FR" sz="1100" dirty="0">
                    <a:latin typeface="+mn-lt"/>
                    <a:cs typeface="Arial" panose="020B0604020202020204" pitchFamily="34" charset="0"/>
                    <a:sym typeface="Wingdings"/>
                  </a:rPr>
                  <a:t> </a:t>
                </a:r>
                <a:r>
                  <a:rPr lang="fr-FR" sz="1100" dirty="0">
                    <a:latin typeface="+mn-lt"/>
                    <a:cs typeface="Arial" panose="020B0604020202020204" pitchFamily="34" charset="0"/>
                    <a:sym typeface="Wingdings" charset="2"/>
                  </a:rPr>
                  <a:t>200/s</a:t>
                </a:r>
              </a:p>
            </p:txBody>
          </p:sp>
        </mc:Choice>
        <mc:Fallback xmlns="">
          <p:sp>
            <p:nvSpPr>
              <p:cNvPr id="28" name="Text Box 15">
                <a:extLst>
                  <a:ext uri="{FF2B5EF4-FFF2-40B4-BE49-F238E27FC236}">
                    <a16:creationId xmlns:a16="http://schemas.microsoft.com/office/drawing/2014/main" id="{445DC88B-FE0F-48AC-87F4-B4F71DFF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2599" y="2651116"/>
                <a:ext cx="224964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EAA0BB5A-0538-4B14-B48C-F6F60384DC95}"/>
              </a:ext>
            </a:extLst>
          </p:cNvPr>
          <p:cNvSpPr/>
          <p:nvPr/>
        </p:nvSpPr>
        <p:spPr>
          <a:xfrm>
            <a:off x="1857791" y="4625181"/>
            <a:ext cx="21489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http://u.ganil-spiral2.eu/chartbeams/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05006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302AC-76CE-DBF2-8BBD-CD0B693AC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5ED8B-E732-D197-5CE5-EC6CC1EE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/>
                </a:solidFill>
              </a:rPr>
              <a:t>Annexe 4</a:t>
            </a:r>
            <a:br>
              <a:rPr lang="fr-FR" dirty="0"/>
            </a:br>
            <a:r>
              <a:rPr lang="fr-FR" sz="1600" dirty="0">
                <a:solidFill>
                  <a:schemeClr val="accent6"/>
                </a:solidFill>
              </a:rPr>
              <a:t>Fit de données sur python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AB443996-E50D-510F-5F63-FEA85FA57B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pic>
        <p:nvPicPr>
          <p:cNvPr id="3" name="Image 2" descr="Une image contenant texte, capture d’écran, Tracé, diagramme&#10;&#10;Le contenu généré par l’IA peut être incorrect.">
            <a:extLst>
              <a:ext uri="{FF2B5EF4-FFF2-40B4-BE49-F238E27FC236}">
                <a16:creationId xmlns:a16="http://schemas.microsoft.com/office/drawing/2014/main" id="{8B2C04C9-FC55-A6E7-BB07-EBAB36D7D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2" y="1453242"/>
            <a:ext cx="4168354" cy="3020312"/>
          </a:xfrm>
          <a:prstGeom prst="rect">
            <a:avLst/>
          </a:prstGeom>
        </p:spPr>
      </p:pic>
      <p:pic>
        <p:nvPicPr>
          <p:cNvPr id="6" name="Image 5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30D1F57B-0634-ACBE-C643-1F16E282E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039" y="2002411"/>
            <a:ext cx="4128805" cy="24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28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AC280-4EA9-132A-070A-863E668DB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711DE-A188-F925-A4C7-4D11D850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/>
                </a:solidFill>
              </a:rPr>
              <a:t>Annexe 6</a:t>
            </a:r>
            <a:br>
              <a:rPr lang="fr-FR" dirty="0"/>
            </a:br>
            <a:r>
              <a:rPr lang="fr-FR" sz="1600" dirty="0">
                <a:solidFill>
                  <a:schemeClr val="accent6"/>
                </a:solidFill>
              </a:rPr>
              <a:t>Interface EPICS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E9159D8B-8806-3F3B-256A-1DB085C7B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pic>
        <p:nvPicPr>
          <p:cNvPr id="4" name="Image 3" descr="Une image contenant capture d’écran, roue, Modélisation 3D&#10;&#10;Le contenu généré par l’IA peut être incorrect.">
            <a:extLst>
              <a:ext uri="{FF2B5EF4-FFF2-40B4-BE49-F238E27FC236}">
                <a16:creationId xmlns:a16="http://schemas.microsoft.com/office/drawing/2014/main" id="{9211C0B6-D560-3DF7-F691-A9FB51189E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45" b="8134"/>
          <a:stretch>
            <a:fillRect/>
          </a:stretch>
        </p:blipFill>
        <p:spPr>
          <a:xfrm>
            <a:off x="1085850" y="1210482"/>
            <a:ext cx="6978423" cy="34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33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A0139-90CE-CCF4-B7A1-52ACBFF7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C2D09262-F1F0-E7EF-2E9C-DEA12138C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048" y="1616443"/>
            <a:ext cx="4943244" cy="2480294"/>
          </a:xfrm>
          <a:prstGeom prst="rect">
            <a:avLst/>
          </a:prstGeom>
        </p:spPr>
      </p:pic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25AD91A-6E58-7D01-82ED-D0C99B19B2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pic>
        <p:nvPicPr>
          <p:cNvPr id="7" name="Image 6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0EE0DC18-E7CF-9C0A-2523-D5319E333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6854"/>
            <a:ext cx="4105348" cy="255071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49B5EFD-CA92-15B0-99F0-F1BB2A91811C}"/>
              </a:ext>
            </a:extLst>
          </p:cNvPr>
          <p:cNvSpPr txBox="1"/>
          <p:nvPr/>
        </p:nvSpPr>
        <p:spPr>
          <a:xfrm>
            <a:off x="392799" y="3829788"/>
            <a:ext cx="3530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S</a:t>
            </a:r>
            <a:r>
              <a:rPr lang="fr-FR" sz="1100" i="1" baseline="30000" dirty="0"/>
              <a:t>3</a:t>
            </a:r>
            <a:r>
              <a:rPr lang="fr-FR" sz="1100" i="1" dirty="0"/>
              <a:t>-LEB </a:t>
            </a:r>
            <a:r>
              <a:rPr lang="fr-FR" sz="1100" i="1" dirty="0" err="1"/>
              <a:t>duty</a:t>
            </a:r>
            <a:r>
              <a:rPr lang="fr-FR" sz="1100" i="1" dirty="0"/>
              <a:t> cycle </a:t>
            </a:r>
            <a:r>
              <a:rPr lang="fr-FR" sz="1100" i="1" dirty="0" err="1"/>
              <a:t>illustrated</a:t>
            </a:r>
            <a:r>
              <a:rPr lang="fr-FR" sz="1100" i="1" dirty="0"/>
              <a:t> </a:t>
            </a:r>
            <a:r>
              <a:rPr lang="fr-FR" sz="1100" i="1" dirty="0" err="1"/>
              <a:t>without</a:t>
            </a:r>
            <a:r>
              <a:rPr lang="fr-FR" sz="1100" i="1" dirty="0"/>
              <a:t> </a:t>
            </a:r>
            <a:r>
              <a:rPr lang="fr-FR" sz="1100" i="1" dirty="0" err="1"/>
              <a:t>trapping</a:t>
            </a:r>
            <a:endParaRPr lang="fr-FR" sz="1100" i="1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B46A95E-73E0-C575-73E2-5EA1D3058776}"/>
              </a:ext>
            </a:extLst>
          </p:cNvPr>
          <p:cNvCxnSpPr/>
          <p:nvPr/>
        </p:nvCxnSpPr>
        <p:spPr>
          <a:xfrm>
            <a:off x="4269921" y="1616443"/>
            <a:ext cx="0" cy="24011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273FF3F-AB5B-3A91-7EC2-D0A1501FDE01}"/>
              </a:ext>
            </a:extLst>
          </p:cNvPr>
          <p:cNvSpPr txBox="1"/>
          <p:nvPr/>
        </p:nvSpPr>
        <p:spPr>
          <a:xfrm>
            <a:off x="1171909" y="1336367"/>
            <a:ext cx="255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+mn-lt"/>
              </a:rPr>
              <a:t>Without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trapping</a:t>
            </a:r>
            <a:endParaRPr lang="fr-FR" dirty="0">
              <a:latin typeface="+mn-l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81E0A13-1051-CADF-BBA7-BCC087F5FD21}"/>
              </a:ext>
            </a:extLst>
          </p:cNvPr>
          <p:cNvSpPr txBox="1"/>
          <p:nvPr/>
        </p:nvSpPr>
        <p:spPr>
          <a:xfrm>
            <a:off x="6257661" y="1248381"/>
            <a:ext cx="255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+mn-lt"/>
              </a:rPr>
              <a:t>With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trapping</a:t>
            </a:r>
            <a:endParaRPr lang="fr-FR" dirty="0">
              <a:latin typeface="+mn-lt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95D437-ED5F-4701-80E0-307ECE54B8A3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 err="1">
                <a:solidFill>
                  <a:schemeClr val="accent6"/>
                </a:solidFill>
              </a:rPr>
              <a:t>Bunching</a:t>
            </a:r>
            <a:r>
              <a:rPr lang="fr-FR" sz="1800" dirty="0">
                <a:solidFill>
                  <a:schemeClr val="accent6"/>
                </a:solidFill>
              </a:rPr>
              <a:t> cycle </a:t>
            </a:r>
            <a:r>
              <a:rPr lang="fr-FR" sz="1800" dirty="0" err="1">
                <a:solidFill>
                  <a:schemeClr val="accent6"/>
                </a:solidFill>
              </a:rPr>
              <a:t>optimization</a:t>
            </a:r>
            <a:endParaRPr lang="fr-FR" sz="1800" dirty="0">
              <a:solidFill>
                <a:schemeClr val="accent6"/>
              </a:solidFill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2C62A43-4C36-499A-B51B-36187C9B019C}"/>
              </a:ext>
            </a:extLst>
          </p:cNvPr>
          <p:cNvSpPr/>
          <p:nvPr/>
        </p:nvSpPr>
        <p:spPr>
          <a:xfrm>
            <a:off x="1056025" y="2001991"/>
            <a:ext cx="1059702" cy="43088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ED0000"/>
                </a:solidFill>
              </a:rPr>
              <a:t>Buncher</a:t>
            </a:r>
            <a:r>
              <a:rPr lang="fr-FR" dirty="0">
                <a:solidFill>
                  <a:srgbClr val="ED0000"/>
                </a:solidFill>
              </a:rPr>
              <a:t> </a:t>
            </a:r>
            <a:r>
              <a:rPr lang="fr-FR" dirty="0" err="1">
                <a:solidFill>
                  <a:srgbClr val="ED0000"/>
                </a:solidFill>
              </a:rPr>
              <a:t>opening</a:t>
            </a:r>
            <a:endParaRPr lang="fr-FR" dirty="0">
              <a:solidFill>
                <a:srgbClr val="ED0000"/>
              </a:solidFill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FB8D127-69B1-42D7-A222-F8E42B70D278}"/>
              </a:ext>
            </a:extLst>
          </p:cNvPr>
          <p:cNvSpPr/>
          <p:nvPr/>
        </p:nvSpPr>
        <p:spPr>
          <a:xfrm>
            <a:off x="5727810" y="2432878"/>
            <a:ext cx="1059702" cy="43088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ED0000"/>
                </a:solidFill>
              </a:rPr>
              <a:t>Trap </a:t>
            </a:r>
            <a:r>
              <a:rPr lang="fr-FR" dirty="0" err="1">
                <a:solidFill>
                  <a:srgbClr val="ED0000"/>
                </a:solidFill>
              </a:rPr>
              <a:t>opening</a:t>
            </a:r>
            <a:endParaRPr lang="fr-FR" dirty="0">
              <a:solidFill>
                <a:srgbClr val="ED0000"/>
              </a:solidFill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E79AA34-1D6A-44A6-A93F-414571CFF1E4}"/>
              </a:ext>
            </a:extLst>
          </p:cNvPr>
          <p:cNvSpPr/>
          <p:nvPr/>
        </p:nvSpPr>
        <p:spPr>
          <a:xfrm>
            <a:off x="5486400" y="2195730"/>
            <a:ext cx="245902" cy="43088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D0000"/>
              </a:solidFill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0ABAE00-0E8E-4FB0-B3E3-60B5BEBEC465}"/>
              </a:ext>
            </a:extLst>
          </p:cNvPr>
          <p:cNvSpPr/>
          <p:nvPr/>
        </p:nvSpPr>
        <p:spPr>
          <a:xfrm>
            <a:off x="7585397" y="1908857"/>
            <a:ext cx="1014346" cy="43088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ED0000"/>
                </a:solidFill>
              </a:rPr>
              <a:t>Buncher</a:t>
            </a:r>
            <a:r>
              <a:rPr lang="fr-FR" dirty="0">
                <a:solidFill>
                  <a:srgbClr val="ED0000"/>
                </a:solidFill>
              </a:rPr>
              <a:t> </a:t>
            </a:r>
            <a:r>
              <a:rPr lang="fr-FR" dirty="0" err="1">
                <a:solidFill>
                  <a:srgbClr val="ED0000"/>
                </a:solidFill>
              </a:rPr>
              <a:t>opening</a:t>
            </a:r>
            <a:endParaRPr lang="fr-FR" dirty="0">
              <a:solidFill>
                <a:srgbClr val="ED0000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C6B6233-3E68-445D-B0CE-37F922A37453}"/>
              </a:ext>
            </a:extLst>
          </p:cNvPr>
          <p:cNvSpPr/>
          <p:nvPr/>
        </p:nvSpPr>
        <p:spPr>
          <a:xfrm>
            <a:off x="1111293" y="1637818"/>
            <a:ext cx="2150748" cy="24553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chemeClr val="accent5"/>
                </a:solidFill>
              </a:rPr>
              <a:t>Cycle duration (ms)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CA1C55F-CD5C-4891-913D-4F9407E9115C}"/>
              </a:ext>
            </a:extLst>
          </p:cNvPr>
          <p:cNvSpPr/>
          <p:nvPr/>
        </p:nvSpPr>
        <p:spPr>
          <a:xfrm>
            <a:off x="5974527" y="1577954"/>
            <a:ext cx="2150748" cy="24553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chemeClr val="accent5"/>
                </a:solidFill>
              </a:rPr>
              <a:t>Cycle duration (ms)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F3BB9611-26F9-49E5-B4D7-F4BDBDF7E0EF}"/>
              </a:ext>
            </a:extLst>
          </p:cNvPr>
          <p:cNvSpPr/>
          <p:nvPr/>
        </p:nvSpPr>
        <p:spPr>
          <a:xfrm>
            <a:off x="292530" y="3133481"/>
            <a:ext cx="1383870" cy="43088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chemeClr val="accent5"/>
                </a:solidFill>
              </a:rPr>
              <a:t>Pulse up </a:t>
            </a:r>
            <a:r>
              <a:rPr lang="fr-FR" sz="1200" i="1" dirty="0" err="1">
                <a:solidFill>
                  <a:schemeClr val="accent5"/>
                </a:solidFill>
              </a:rPr>
              <a:t>acceleration</a:t>
            </a:r>
            <a:endParaRPr lang="fr-FR" sz="1200" i="1" dirty="0">
              <a:solidFill>
                <a:schemeClr val="accent5"/>
              </a:solidFill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9134433-1703-41DD-93D3-42778E2EDB80}"/>
              </a:ext>
            </a:extLst>
          </p:cNvPr>
          <p:cNvSpPr/>
          <p:nvPr/>
        </p:nvSpPr>
        <p:spPr>
          <a:xfrm>
            <a:off x="5941822" y="3370352"/>
            <a:ext cx="2150748" cy="39407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>
                <a:solidFill>
                  <a:srgbClr val="FF0000"/>
                </a:solidFill>
              </a:rPr>
              <a:t>Time </a:t>
            </a:r>
            <a:r>
              <a:rPr lang="fr-FR" sz="1200" i="1" dirty="0" err="1">
                <a:solidFill>
                  <a:srgbClr val="FF0000"/>
                </a:solidFill>
              </a:rPr>
              <a:t>spent</a:t>
            </a:r>
            <a:r>
              <a:rPr lang="fr-FR" sz="1200" i="1" dirty="0">
                <a:solidFill>
                  <a:srgbClr val="FF0000"/>
                </a:solidFill>
              </a:rPr>
              <a:t> in the </a:t>
            </a:r>
            <a:r>
              <a:rPr lang="fr-FR" sz="1200" i="1" dirty="0" err="1">
                <a:solidFill>
                  <a:srgbClr val="FF0000"/>
                </a:solidFill>
              </a:rPr>
              <a:t>buncher</a:t>
            </a:r>
            <a:endParaRPr lang="fr-FR" sz="1200" i="1" dirty="0">
              <a:solidFill>
                <a:srgbClr val="FF0000"/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3FCEB06C-54DC-4CB3-9413-984CD1061AEF}"/>
              </a:ext>
            </a:extLst>
          </p:cNvPr>
          <p:cNvSpPr/>
          <p:nvPr/>
        </p:nvSpPr>
        <p:spPr>
          <a:xfrm>
            <a:off x="6257661" y="3881893"/>
            <a:ext cx="2150748" cy="24553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i="1" dirty="0" err="1">
                <a:solidFill>
                  <a:srgbClr val="EB660C"/>
                </a:solidFill>
              </a:rPr>
              <a:t>Trapping</a:t>
            </a:r>
            <a:r>
              <a:rPr lang="fr-FR" sz="1200" i="1" dirty="0">
                <a:solidFill>
                  <a:srgbClr val="EB660C"/>
                </a:solidFill>
              </a:rPr>
              <a:t> duration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045183C-5D74-4280-9B67-B31C3AF3454A}"/>
              </a:ext>
            </a:extLst>
          </p:cNvPr>
          <p:cNvSpPr txBox="1"/>
          <p:nvPr/>
        </p:nvSpPr>
        <p:spPr>
          <a:xfrm>
            <a:off x="5284638" y="4158007"/>
            <a:ext cx="3530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S</a:t>
            </a:r>
            <a:r>
              <a:rPr lang="fr-FR" sz="1100" i="1" baseline="30000" dirty="0"/>
              <a:t>3</a:t>
            </a:r>
            <a:r>
              <a:rPr lang="fr-FR" sz="1100" i="1" dirty="0"/>
              <a:t>-LEB </a:t>
            </a:r>
            <a:r>
              <a:rPr lang="fr-FR" sz="1100" i="1" dirty="0" err="1"/>
              <a:t>duty</a:t>
            </a:r>
            <a:r>
              <a:rPr lang="fr-FR" sz="1100" i="1" dirty="0"/>
              <a:t> cycle </a:t>
            </a:r>
            <a:r>
              <a:rPr lang="fr-FR" sz="1100" i="1" dirty="0" err="1"/>
              <a:t>illustrated</a:t>
            </a:r>
            <a:r>
              <a:rPr lang="fr-FR" sz="1100" i="1" dirty="0"/>
              <a:t> </a:t>
            </a:r>
            <a:r>
              <a:rPr lang="fr-FR" sz="1100" i="1" dirty="0" err="1"/>
              <a:t>with</a:t>
            </a:r>
            <a:r>
              <a:rPr lang="fr-FR" sz="1100" i="1" dirty="0"/>
              <a:t> </a:t>
            </a:r>
            <a:r>
              <a:rPr lang="fr-FR" sz="1100" i="1" dirty="0" err="1"/>
              <a:t>trapping</a:t>
            </a:r>
            <a:endParaRPr lang="fr-FR" sz="1100" i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35424CB-5F22-4051-B58A-CB8B5A4DF851}"/>
              </a:ext>
            </a:extLst>
          </p:cNvPr>
          <p:cNvSpPr txBox="1"/>
          <p:nvPr/>
        </p:nvSpPr>
        <p:spPr>
          <a:xfrm>
            <a:off x="4105348" y="309004"/>
            <a:ext cx="2402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Animation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64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438E6-4B40-2D67-02A0-92B5CE466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F55491E-02DE-716F-2BF1-3745B2BA2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82AFBA8-5A2B-D1D9-F959-8C2BE7AB997D}"/>
              </a:ext>
            </a:extLst>
          </p:cNvPr>
          <p:cNvGrpSpPr/>
          <p:nvPr/>
        </p:nvGrpSpPr>
        <p:grpSpPr>
          <a:xfrm>
            <a:off x="2211662" y="637782"/>
            <a:ext cx="6247955" cy="4032472"/>
            <a:chOff x="651248" y="7380933"/>
            <a:chExt cx="14673218" cy="931985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5BA0409-2691-4FA4-8129-DE4279F2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626" y="7380933"/>
              <a:ext cx="11937406" cy="9319857"/>
            </a:xfrm>
            <a:prstGeom prst="rect">
              <a:avLst/>
            </a:prstGeom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4EC1E463-AD77-1319-9DC9-7BD52264CCA9}"/>
                </a:ext>
              </a:extLst>
            </p:cNvPr>
            <p:cNvGrpSpPr/>
            <p:nvPr/>
          </p:nvGrpSpPr>
          <p:grpSpPr>
            <a:xfrm>
              <a:off x="7023801" y="14824905"/>
              <a:ext cx="2204461" cy="1365184"/>
              <a:chOff x="7023801" y="17943239"/>
              <a:chExt cx="2204461" cy="1365184"/>
            </a:xfrm>
          </p:grpSpPr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86A6F2D1-0FD3-26BD-2B70-4A22E974C91E}"/>
                  </a:ext>
                </a:extLst>
              </p:cNvPr>
              <p:cNvSpPr txBox="1"/>
              <p:nvPr/>
            </p:nvSpPr>
            <p:spPr>
              <a:xfrm>
                <a:off x="7023801" y="18802962"/>
                <a:ext cx="2204461" cy="50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Mini-RFQ</a:t>
                </a:r>
              </a:p>
            </p:txBody>
          </p:sp>
          <p:cxnSp>
            <p:nvCxnSpPr>
              <p:cNvPr id="62" name="Connecteur droit avec flèche 61">
                <a:extLst>
                  <a:ext uri="{FF2B5EF4-FFF2-40B4-BE49-F238E27FC236}">
                    <a16:creationId xmlns:a16="http://schemas.microsoft.com/office/drawing/2014/main" id="{711E72AE-B456-6DCE-7941-F0735B6BC098}"/>
                  </a:ext>
                </a:extLst>
              </p:cNvPr>
              <p:cNvCxnSpPr>
                <a:cxnSpLocks/>
                <a:stCxn id="61" idx="0"/>
              </p:cNvCxnSpPr>
              <p:nvPr/>
            </p:nvCxnSpPr>
            <p:spPr>
              <a:xfrm flipH="1" flipV="1">
                <a:off x="8025225" y="17943239"/>
                <a:ext cx="100807" cy="859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62C5940-24DC-E3A7-721B-8B80CB7B328F}"/>
                </a:ext>
              </a:extLst>
            </p:cNvPr>
            <p:cNvSpPr txBox="1"/>
            <p:nvPr/>
          </p:nvSpPr>
          <p:spPr>
            <a:xfrm>
              <a:off x="9643886" y="8022923"/>
              <a:ext cx="2901826" cy="1189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49" b="1" dirty="0"/>
                <a:t>PILGRIM </a:t>
              </a:r>
            </a:p>
            <a:p>
              <a:pPr algn="ctr"/>
              <a:r>
                <a:rPr lang="fr-FR" sz="849" b="1" dirty="0"/>
                <a:t>(MR-TOF-MS)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AF725D93-B7C3-E07B-8D30-2255B48A477F}"/>
                </a:ext>
              </a:extLst>
            </p:cNvPr>
            <p:cNvGrpSpPr/>
            <p:nvPr/>
          </p:nvGrpSpPr>
          <p:grpSpPr>
            <a:xfrm>
              <a:off x="9253753" y="14824903"/>
              <a:ext cx="1601505" cy="1528082"/>
              <a:chOff x="9253753" y="17943237"/>
              <a:chExt cx="1601505" cy="1528082"/>
            </a:xfrm>
          </p:grpSpPr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C11A10FC-1FBF-961C-4B2F-BA4844347D63}"/>
                  </a:ext>
                </a:extLst>
              </p:cNvPr>
              <p:cNvSpPr txBox="1"/>
              <p:nvPr/>
            </p:nvSpPr>
            <p:spPr>
              <a:xfrm>
                <a:off x="9253753" y="18721265"/>
                <a:ext cx="1601505" cy="75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QMF</a:t>
                </a:r>
              </a:p>
            </p:txBody>
          </p:sp>
          <p:cxnSp>
            <p:nvCxnSpPr>
              <p:cNvPr id="60" name="Connecteur droit avec flèche 59">
                <a:extLst>
                  <a:ext uri="{FF2B5EF4-FFF2-40B4-BE49-F238E27FC236}">
                    <a16:creationId xmlns:a16="http://schemas.microsoft.com/office/drawing/2014/main" id="{064D62A8-2EBC-0399-4284-F209A79A016C}"/>
                  </a:ext>
                </a:extLst>
              </p:cNvPr>
              <p:cNvCxnSpPr>
                <a:cxnSpLocks/>
                <a:stCxn id="59" idx="0"/>
              </p:cNvCxnSpPr>
              <p:nvPr/>
            </p:nvCxnSpPr>
            <p:spPr>
              <a:xfrm flipH="1" flipV="1">
                <a:off x="9878952" y="17943237"/>
                <a:ext cx="175553" cy="7780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044D7836-D420-AE55-12C8-F573C906299D}"/>
                </a:ext>
              </a:extLst>
            </p:cNvPr>
            <p:cNvGrpSpPr/>
            <p:nvPr/>
          </p:nvGrpSpPr>
          <p:grpSpPr>
            <a:xfrm>
              <a:off x="11148349" y="14555499"/>
              <a:ext cx="3061957" cy="1507274"/>
              <a:chOff x="11148349" y="17673833"/>
              <a:chExt cx="3061957" cy="1507274"/>
            </a:xfrm>
          </p:grpSpPr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FCFC7504-4BE0-F253-8C54-DF7B741D70FD}"/>
                  </a:ext>
                </a:extLst>
              </p:cNvPr>
              <p:cNvSpPr txBox="1"/>
              <p:nvPr/>
            </p:nvSpPr>
            <p:spPr>
              <a:xfrm>
                <a:off x="11148349" y="18652861"/>
                <a:ext cx="3061957" cy="52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/>
                  <a:t>Cooler-buncher</a:t>
                </a:r>
                <a:endParaRPr lang="fr-FR" sz="849" b="1" dirty="0"/>
              </a:p>
            </p:txBody>
          </p:sp>
          <p:cxnSp>
            <p:nvCxnSpPr>
              <p:cNvPr id="58" name="Connecteur droit avec flèche 57">
                <a:extLst>
                  <a:ext uri="{FF2B5EF4-FFF2-40B4-BE49-F238E27FC236}">
                    <a16:creationId xmlns:a16="http://schemas.microsoft.com/office/drawing/2014/main" id="{22C05991-10C6-4951-D1C4-8D8726DCFCB4}"/>
                  </a:ext>
                </a:extLst>
              </p:cNvPr>
              <p:cNvCxnSpPr>
                <a:cxnSpLocks/>
                <a:stCxn id="57" idx="0"/>
              </p:cNvCxnSpPr>
              <p:nvPr/>
            </p:nvCxnSpPr>
            <p:spPr>
              <a:xfrm flipH="1" flipV="1">
                <a:off x="11752097" y="17673833"/>
                <a:ext cx="927230" cy="9790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B07464B-1523-7003-FDD8-781CAA8E9B83}"/>
                </a:ext>
              </a:extLst>
            </p:cNvPr>
            <p:cNvGrpSpPr/>
            <p:nvPr/>
          </p:nvGrpSpPr>
          <p:grpSpPr>
            <a:xfrm>
              <a:off x="7711864" y="12669444"/>
              <a:ext cx="3332287" cy="2817546"/>
              <a:chOff x="7711864" y="15787778"/>
              <a:chExt cx="3332287" cy="2817546"/>
            </a:xfrm>
          </p:grpSpPr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40108EE1-4AC2-2F35-80A4-F685484AC5E1}"/>
                  </a:ext>
                </a:extLst>
              </p:cNvPr>
              <p:cNvGrpSpPr/>
              <p:nvPr/>
            </p:nvGrpSpPr>
            <p:grpSpPr>
              <a:xfrm>
                <a:off x="7711864" y="15803398"/>
                <a:ext cx="1568222" cy="2801926"/>
                <a:chOff x="7720331" y="15803398"/>
                <a:chExt cx="1568222" cy="2801926"/>
              </a:xfrm>
            </p:grpSpPr>
            <p:cxnSp>
              <p:nvCxnSpPr>
                <p:cNvPr id="55" name="Connecteur droit 54">
                  <a:extLst>
                    <a:ext uri="{FF2B5EF4-FFF2-40B4-BE49-F238E27FC236}">
                      <a16:creationId xmlns:a16="http://schemas.microsoft.com/office/drawing/2014/main" id="{243BDB86-EBD5-1FC8-0FC5-2174553FC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5454" y="16681275"/>
                  <a:ext cx="0" cy="1924049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Dot"/>
                  <a:headEnd type="triangl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DD139FFF-F727-08B3-7D4E-126F28462D2A}"/>
                    </a:ext>
                  </a:extLst>
                </p:cNvPr>
                <p:cNvSpPr txBox="1"/>
                <p:nvPr/>
              </p:nvSpPr>
              <p:spPr>
                <a:xfrm>
                  <a:off x="7720331" y="15803398"/>
                  <a:ext cx="1568222" cy="11895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49" b="1" dirty="0"/>
                    <a:t>MCP1</a:t>
                  </a:r>
                </a:p>
              </p:txBody>
            </p:sp>
          </p:grp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D2E3595A-02E3-1162-F601-A67188B689AC}"/>
                  </a:ext>
                </a:extLst>
              </p:cNvPr>
              <p:cNvGrpSpPr/>
              <p:nvPr/>
            </p:nvGrpSpPr>
            <p:grpSpPr>
              <a:xfrm>
                <a:off x="9424756" y="15787778"/>
                <a:ext cx="1619395" cy="2817546"/>
                <a:chOff x="9357020" y="15787778"/>
                <a:chExt cx="1619395" cy="2817546"/>
              </a:xfrm>
            </p:grpSpPr>
            <p:cxnSp>
              <p:nvCxnSpPr>
                <p:cNvPr id="53" name="Connecteur droit 52">
                  <a:extLst>
                    <a:ext uri="{FF2B5EF4-FFF2-40B4-BE49-F238E27FC236}">
                      <a16:creationId xmlns:a16="http://schemas.microsoft.com/office/drawing/2014/main" id="{78191254-0B56-BC3C-B9CF-FDAE0C90C8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12608" y="16681272"/>
                  <a:ext cx="0" cy="192405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Dot"/>
                  <a:headEnd type="triangl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4" name="ZoneTexte 53">
                  <a:extLst>
                    <a:ext uri="{FF2B5EF4-FFF2-40B4-BE49-F238E27FC236}">
                      <a16:creationId xmlns:a16="http://schemas.microsoft.com/office/drawing/2014/main" id="{5DD71706-EAC5-A7CB-5FE1-11F56411C92F}"/>
                    </a:ext>
                  </a:extLst>
                </p:cNvPr>
                <p:cNvSpPr txBox="1"/>
                <p:nvPr/>
              </p:nvSpPr>
              <p:spPr>
                <a:xfrm>
                  <a:off x="9357020" y="15787778"/>
                  <a:ext cx="1619395" cy="75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49" b="1" dirty="0"/>
                    <a:t>MCP2</a:t>
                  </a:r>
                </a:p>
              </p:txBody>
            </p:sp>
          </p:grp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9B7CC11-2AB6-AE87-7424-E3FA54A1A733}"/>
                </a:ext>
              </a:extLst>
            </p:cNvPr>
            <p:cNvGrpSpPr/>
            <p:nvPr/>
          </p:nvGrpSpPr>
          <p:grpSpPr>
            <a:xfrm>
              <a:off x="12033573" y="13131718"/>
              <a:ext cx="3126835" cy="2744898"/>
              <a:chOff x="12033573" y="16250052"/>
              <a:chExt cx="3126835" cy="2744898"/>
            </a:xfrm>
          </p:grpSpPr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007C06AF-0FA3-AF1E-7A92-EE98CA881A44}"/>
                  </a:ext>
                </a:extLst>
              </p:cNvPr>
              <p:cNvSpPr txBox="1"/>
              <p:nvPr/>
            </p:nvSpPr>
            <p:spPr>
              <a:xfrm>
                <a:off x="13127416" y="17805385"/>
                <a:ext cx="2032992" cy="1189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Pulse-up</a:t>
                </a:r>
              </a:p>
            </p:txBody>
          </p:sp>
          <p:cxnSp>
            <p:nvCxnSpPr>
              <p:cNvPr id="50" name="Connecteur droit avec flèche 49">
                <a:extLst>
                  <a:ext uri="{FF2B5EF4-FFF2-40B4-BE49-F238E27FC236}">
                    <a16:creationId xmlns:a16="http://schemas.microsoft.com/office/drawing/2014/main" id="{C7BB7724-1660-1CAC-7F52-5B31F3F80FD4}"/>
                  </a:ext>
                </a:extLst>
              </p:cNvPr>
              <p:cNvCxnSpPr>
                <a:cxnSpLocks/>
                <a:stCxn id="49" idx="0"/>
              </p:cNvCxnSpPr>
              <p:nvPr/>
            </p:nvCxnSpPr>
            <p:spPr>
              <a:xfrm flipH="1" flipV="1">
                <a:off x="12033573" y="16250052"/>
                <a:ext cx="2110340" cy="15553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6A7661BC-DB84-CFE3-3410-01691F61ED5F}"/>
                </a:ext>
              </a:extLst>
            </p:cNvPr>
            <p:cNvGrpSpPr/>
            <p:nvPr/>
          </p:nvGrpSpPr>
          <p:grpSpPr>
            <a:xfrm>
              <a:off x="11326136" y="12287828"/>
              <a:ext cx="3998330" cy="1020192"/>
              <a:chOff x="11326136" y="15406162"/>
              <a:chExt cx="3998330" cy="1020192"/>
            </a:xfrm>
          </p:grpSpPr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6E27E54E-5FEA-C2AA-6A0B-FFED268444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26136" y="15406162"/>
                <a:ext cx="1414876" cy="39943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16344DF3-F7DE-C3ED-7220-4AE16F2C2013}"/>
                  </a:ext>
                </a:extLst>
              </p:cNvPr>
              <p:cNvSpPr txBox="1"/>
              <p:nvPr/>
            </p:nvSpPr>
            <p:spPr>
              <a:xfrm>
                <a:off x="12819238" y="15910933"/>
                <a:ext cx="2505228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MCP3 + Camera </a:t>
                </a:r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1615C92-7E85-961B-2C6B-AB33343D1519}"/>
                </a:ext>
              </a:extLst>
            </p:cNvPr>
            <p:cNvGrpSpPr/>
            <p:nvPr/>
          </p:nvGrpSpPr>
          <p:grpSpPr>
            <a:xfrm>
              <a:off x="5547336" y="15069851"/>
              <a:ext cx="1762586" cy="1401380"/>
              <a:chOff x="5547336" y="18188185"/>
              <a:chExt cx="1762586" cy="1401380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E6B729F4-4FED-8474-DD45-3A81A1A4CC2E}"/>
                  </a:ext>
                </a:extLst>
              </p:cNvPr>
              <p:cNvSpPr txBox="1"/>
              <p:nvPr/>
            </p:nvSpPr>
            <p:spPr>
              <a:xfrm>
                <a:off x="5547336" y="18839511"/>
                <a:ext cx="1762586" cy="75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S-RFQ</a:t>
                </a:r>
              </a:p>
            </p:txBody>
          </p:sp>
          <p:cxnSp>
            <p:nvCxnSpPr>
              <p:cNvPr id="46" name="Connecteur droit avec flèche 45">
                <a:extLst>
                  <a:ext uri="{FF2B5EF4-FFF2-40B4-BE49-F238E27FC236}">
                    <a16:creationId xmlns:a16="http://schemas.microsoft.com/office/drawing/2014/main" id="{CA5EA084-C232-F417-C339-FD90B6330C58}"/>
                  </a:ext>
                </a:extLst>
              </p:cNvPr>
              <p:cNvCxnSpPr>
                <a:cxnSpLocks/>
                <a:stCxn id="45" idx="0"/>
              </p:cNvCxnSpPr>
              <p:nvPr/>
            </p:nvCxnSpPr>
            <p:spPr>
              <a:xfrm flipH="1" flipV="1">
                <a:off x="6413228" y="18188185"/>
                <a:ext cx="15401" cy="651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94F40BC9-A013-FD19-BB2D-3F0412A393BB}"/>
                </a:ext>
              </a:extLst>
            </p:cNvPr>
            <p:cNvGrpSpPr/>
            <p:nvPr/>
          </p:nvGrpSpPr>
          <p:grpSpPr>
            <a:xfrm>
              <a:off x="12443109" y="11703711"/>
              <a:ext cx="2258396" cy="1172450"/>
              <a:chOff x="12443109" y="14822045"/>
              <a:chExt cx="2258396" cy="1172450"/>
            </a:xfrm>
          </p:grpSpPr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C2EFEDA0-E1B0-CB3F-6380-918F41166D6F}"/>
                  </a:ext>
                </a:extLst>
              </p:cNvPr>
              <p:cNvSpPr txBox="1"/>
              <p:nvPr/>
            </p:nvSpPr>
            <p:spPr>
              <a:xfrm>
                <a:off x="12443109" y="14875034"/>
                <a:ext cx="2258396" cy="1119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/>
                  <a:t>Deflector</a:t>
                </a:r>
                <a:r>
                  <a:rPr lang="fr-FR" sz="849" b="1" dirty="0"/>
                  <a:t> / </a:t>
                </a:r>
                <a:r>
                  <a:rPr lang="fr-FR" sz="849" b="1" dirty="0" err="1"/>
                  <a:t>quadrupole</a:t>
                </a:r>
                <a:r>
                  <a:rPr lang="fr-FR" sz="849" b="1" dirty="0"/>
                  <a:t> </a:t>
                </a:r>
                <a:r>
                  <a:rPr lang="fr-FR" sz="849" b="1" dirty="0" err="1"/>
                  <a:t>bender</a:t>
                </a:r>
                <a:endParaRPr lang="fr-FR" sz="849" b="1" dirty="0"/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2650042D-3663-4817-FE2C-7CEDA7FCD6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545712" y="14822045"/>
                <a:ext cx="319218" cy="5119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FB105929-87E5-7053-7C71-B5F382EB859F}"/>
                </a:ext>
              </a:extLst>
            </p:cNvPr>
            <p:cNvGrpSpPr/>
            <p:nvPr/>
          </p:nvGrpSpPr>
          <p:grpSpPr>
            <a:xfrm>
              <a:off x="651248" y="13195834"/>
              <a:ext cx="1984731" cy="1874016"/>
              <a:chOff x="704375" y="16405608"/>
              <a:chExt cx="2335466" cy="1874016"/>
            </a:xfrm>
          </p:grpSpPr>
          <p:sp>
            <p:nvSpPr>
              <p:cNvPr id="41" name="Flèche : droite 40">
                <a:extLst>
                  <a:ext uri="{FF2B5EF4-FFF2-40B4-BE49-F238E27FC236}">
                    <a16:creationId xmlns:a16="http://schemas.microsoft.com/office/drawing/2014/main" id="{41BF1070-0C77-6DD6-7C2A-46292A7D2713}"/>
                  </a:ext>
                </a:extLst>
              </p:cNvPr>
              <p:cNvSpPr/>
              <p:nvPr/>
            </p:nvSpPr>
            <p:spPr>
              <a:xfrm>
                <a:off x="1320666" y="17765274"/>
                <a:ext cx="1719175" cy="51435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88"/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2C3355D-CBF3-B1D7-67EC-228AC887565D}"/>
                  </a:ext>
                </a:extLst>
              </p:cNvPr>
              <p:cNvSpPr txBox="1"/>
              <p:nvPr/>
            </p:nvSpPr>
            <p:spPr>
              <a:xfrm>
                <a:off x="704375" y="16405608"/>
                <a:ext cx="2041767" cy="142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/>
                  <a:t>Exotic</a:t>
                </a:r>
                <a:r>
                  <a:rPr lang="fr-FR" sz="849" b="1" dirty="0"/>
                  <a:t> ions </a:t>
                </a:r>
                <a:r>
                  <a:rPr lang="fr-FR" sz="849" b="1" dirty="0" err="1"/>
                  <a:t>coming</a:t>
                </a:r>
                <a:r>
                  <a:rPr lang="fr-FR" sz="849" b="1" dirty="0"/>
                  <a:t> </a:t>
                </a:r>
                <a:r>
                  <a:rPr lang="fr-FR" sz="849" b="1" dirty="0" err="1"/>
                  <a:t>from</a:t>
                </a:r>
                <a:r>
                  <a:rPr lang="fr-FR" sz="849" b="1" dirty="0"/>
                  <a:t> S</a:t>
                </a:r>
                <a:r>
                  <a:rPr lang="fr-FR" sz="849" b="1" baseline="30000" dirty="0"/>
                  <a:t>3</a:t>
                </a:r>
                <a:endParaRPr lang="fr-FR" sz="849" b="1" dirty="0"/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B03BA966-B634-1F9D-CE7C-25B2D2168054}"/>
                </a:ext>
              </a:extLst>
            </p:cNvPr>
            <p:cNvGrpSpPr/>
            <p:nvPr/>
          </p:nvGrpSpPr>
          <p:grpSpPr>
            <a:xfrm>
              <a:off x="3802635" y="12643360"/>
              <a:ext cx="3965994" cy="1339703"/>
              <a:chOff x="4336035" y="15883614"/>
              <a:chExt cx="3965994" cy="13397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ZoneTexte 33">
                    <a:extLst>
                      <a:ext uri="{FF2B5EF4-FFF2-40B4-BE49-F238E27FC236}">
                        <a16:creationId xmlns:a16="http://schemas.microsoft.com/office/drawing/2014/main" id="{E6677746-8010-0CE7-140C-977ED06ADCA5}"/>
                      </a:ext>
                    </a:extLst>
                  </p:cNvPr>
                  <p:cNvSpPr txBox="1"/>
                  <p:nvPr/>
                </p:nvSpPr>
                <p:spPr>
                  <a:xfrm>
                    <a:off x="4429964" y="15883614"/>
                    <a:ext cx="640078" cy="9253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sz="118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ZoneTexte 33">
                    <a:extLst>
                      <a:ext uri="{FF2B5EF4-FFF2-40B4-BE49-F238E27FC236}">
                        <a16:creationId xmlns:a16="http://schemas.microsoft.com/office/drawing/2014/main" id="{E6677746-8010-0CE7-140C-977ED06ADC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9964" y="15883614"/>
                    <a:ext cx="640078" cy="9253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ZoneTexte 35">
                    <a:extLst>
                      <a:ext uri="{FF2B5EF4-FFF2-40B4-BE49-F238E27FC236}">
                        <a16:creationId xmlns:a16="http://schemas.microsoft.com/office/drawing/2014/main" id="{35DD02B2-B915-9001-B390-EEDEDF1BC753}"/>
                      </a:ext>
                    </a:extLst>
                  </p:cNvPr>
                  <p:cNvSpPr txBox="1"/>
                  <p:nvPr/>
                </p:nvSpPr>
                <p:spPr>
                  <a:xfrm>
                    <a:off x="7661951" y="15909701"/>
                    <a:ext cx="640078" cy="9253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FR" sz="1188" dirty="0"/>
                  </a:p>
                </p:txBody>
              </p:sp>
            </mc:Choice>
            <mc:Fallback xmlns="">
              <p:sp>
                <p:nvSpPr>
                  <p:cNvPr id="36" name="ZoneTexte 35">
                    <a:extLst>
                      <a:ext uri="{FF2B5EF4-FFF2-40B4-BE49-F238E27FC236}">
                        <a16:creationId xmlns:a16="http://schemas.microsoft.com/office/drawing/2014/main" id="{35DD02B2-B915-9001-B390-EEDEDF1BC7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1951" y="15909701"/>
                    <a:ext cx="640078" cy="9253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Connecteur droit avec flèche 36">
                <a:extLst>
                  <a:ext uri="{FF2B5EF4-FFF2-40B4-BE49-F238E27FC236}">
                    <a16:creationId xmlns:a16="http://schemas.microsoft.com/office/drawing/2014/main" id="{78984DB4-5472-55B8-16B9-C0FC32801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2927" y="16228699"/>
                <a:ext cx="29397" cy="94807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9BC18F56-DF62-6897-8938-378A0A06EEB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44419" y="15639317"/>
                <a:ext cx="0" cy="316799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6A67AAEA-A902-6FDD-E75F-59C918D16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6035" y="16276777"/>
                <a:ext cx="0" cy="900001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1B7465A5-BA1E-73BA-6E04-74EE972653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3594" y="16231385"/>
                <a:ext cx="0" cy="945393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1F503B80-E85C-98AE-B3FA-3EBCD1A289E4}"/>
                </a:ext>
              </a:extLst>
            </p:cNvPr>
            <p:cNvGrpSpPr/>
            <p:nvPr/>
          </p:nvGrpSpPr>
          <p:grpSpPr>
            <a:xfrm>
              <a:off x="3404996" y="15069850"/>
              <a:ext cx="2251771" cy="1038231"/>
              <a:chOff x="5799278" y="18331499"/>
              <a:chExt cx="2251771" cy="1038231"/>
            </a:xfrm>
          </p:grpSpPr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61761666-34AD-70F9-07F1-BDE6E26A1B3D}"/>
                  </a:ext>
                </a:extLst>
              </p:cNvPr>
              <p:cNvSpPr txBox="1"/>
              <p:nvPr/>
            </p:nvSpPr>
            <p:spPr>
              <a:xfrm>
                <a:off x="6058133" y="18854309"/>
                <a:ext cx="1992916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Gas </a:t>
                </a:r>
                <a:r>
                  <a:rPr lang="fr-FR" sz="849" b="1" dirty="0" err="1"/>
                  <a:t>cell</a:t>
                </a:r>
                <a:endParaRPr lang="fr-FR" sz="849" b="1" dirty="0"/>
              </a:p>
            </p:txBody>
          </p:sp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id="{507285A2-D27F-3D85-9024-5D88E5745C8F}"/>
                  </a:ext>
                </a:extLst>
              </p:cNvPr>
              <p:cNvCxnSpPr>
                <a:cxnSpLocks/>
                <a:stCxn id="29" idx="0"/>
              </p:cNvCxnSpPr>
              <p:nvPr/>
            </p:nvCxnSpPr>
            <p:spPr>
              <a:xfrm flipH="1" flipV="1">
                <a:off x="5799278" y="18331499"/>
                <a:ext cx="1255314" cy="5228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95AB5FC0-3938-24A7-7535-EA63FE8CB313}"/>
              </a:ext>
            </a:extLst>
          </p:cNvPr>
          <p:cNvSpPr/>
          <p:nvPr/>
        </p:nvSpPr>
        <p:spPr>
          <a:xfrm>
            <a:off x="2256471" y="3037777"/>
            <a:ext cx="1237620" cy="1685789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FD5F4E1-D703-4321-82B7-EBDFBF0EF1E4}"/>
              </a:ext>
            </a:extLst>
          </p:cNvPr>
          <p:cNvSpPr/>
          <p:nvPr/>
        </p:nvSpPr>
        <p:spPr>
          <a:xfrm>
            <a:off x="3964833" y="3250521"/>
            <a:ext cx="3039048" cy="78966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C49DD12F-F6B3-A89A-29EE-60978657C476}"/>
              </a:ext>
            </a:extLst>
          </p:cNvPr>
          <p:cNvSpPr/>
          <p:nvPr/>
        </p:nvSpPr>
        <p:spPr>
          <a:xfrm rot="897393">
            <a:off x="6916805" y="1977575"/>
            <a:ext cx="538770" cy="6205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4249D891-7DD9-D907-69A2-0888A23BE37F}"/>
              </a:ext>
            </a:extLst>
          </p:cNvPr>
          <p:cNvSpPr/>
          <p:nvPr/>
        </p:nvSpPr>
        <p:spPr>
          <a:xfrm rot="859075">
            <a:off x="6821682" y="2747760"/>
            <a:ext cx="359074" cy="51976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du contenu 73">
            <a:extLst>
              <a:ext uri="{FF2B5EF4-FFF2-40B4-BE49-F238E27FC236}">
                <a16:creationId xmlns:a16="http://schemas.microsoft.com/office/drawing/2014/main" id="{42986E7E-93E8-3297-572C-4B41AD7F77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297877"/>
            <a:ext cx="5377336" cy="141636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/>
                </a:solidFill>
              </a:rPr>
              <a:t>A</a:t>
            </a:r>
            <a:r>
              <a:rPr lang="fr-FR" b="1" dirty="0"/>
              <a:t> </a:t>
            </a:r>
            <a:r>
              <a:rPr lang="fr-FR" dirty="0"/>
              <a:t>:  Gaz </a:t>
            </a:r>
            <a:r>
              <a:rPr lang="fr-FR" dirty="0" err="1"/>
              <a:t>cell</a:t>
            </a:r>
            <a:r>
              <a:rPr lang="fr-FR" dirty="0"/>
              <a:t> to </a:t>
            </a:r>
            <a:r>
              <a:rPr lang="fr-FR" dirty="0" err="1"/>
              <a:t>neutralize</a:t>
            </a:r>
            <a:r>
              <a:rPr lang="fr-FR" dirty="0"/>
              <a:t> and </a:t>
            </a:r>
            <a:r>
              <a:rPr lang="fr-FR" dirty="0" err="1"/>
              <a:t>thermalize</a:t>
            </a:r>
            <a:r>
              <a:rPr lang="fr-FR" dirty="0"/>
              <a:t> ions </a:t>
            </a:r>
            <a:r>
              <a:rPr lang="fr-FR" dirty="0" err="1"/>
              <a:t>coming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</a:t>
            </a:r>
            <a:r>
              <a:rPr lang="fr-FR" baseline="30000" dirty="0"/>
              <a:t>3</a:t>
            </a:r>
          </a:p>
          <a:p>
            <a:r>
              <a:rPr lang="fr-FR" b="1" dirty="0">
                <a:solidFill>
                  <a:schemeClr val="accent2"/>
                </a:solidFill>
              </a:rPr>
              <a:t>B</a:t>
            </a:r>
            <a:r>
              <a:rPr lang="fr-FR" b="1" dirty="0"/>
              <a:t> </a:t>
            </a:r>
            <a:r>
              <a:rPr lang="fr-FR" dirty="0"/>
              <a:t>: Radio </a:t>
            </a:r>
            <a:r>
              <a:rPr lang="fr-FR" dirty="0" err="1"/>
              <a:t>frequency</a:t>
            </a:r>
            <a:r>
              <a:rPr lang="fr-FR" dirty="0"/>
              <a:t> </a:t>
            </a:r>
            <a:r>
              <a:rPr lang="fr-FR" dirty="0" err="1"/>
              <a:t>quadrupole</a:t>
            </a:r>
            <a:r>
              <a:rPr lang="fr-FR" dirty="0"/>
              <a:t> (</a:t>
            </a:r>
            <a:r>
              <a:rPr lang="fr-FR" b="1" dirty="0"/>
              <a:t>RFQ</a:t>
            </a:r>
            <a:r>
              <a:rPr lang="fr-FR" dirty="0"/>
              <a:t>) </a:t>
            </a:r>
            <a:r>
              <a:rPr lang="fr-FR" dirty="0" err="1"/>
              <a:t>chain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guide the ions, </a:t>
            </a:r>
            <a:r>
              <a:rPr lang="fr-FR" dirty="0" err="1"/>
              <a:t>purify</a:t>
            </a:r>
            <a:r>
              <a:rPr lang="fr-FR" dirty="0"/>
              <a:t> and </a:t>
            </a:r>
            <a:r>
              <a:rPr lang="fr-FR" dirty="0" err="1"/>
              <a:t>prepare</a:t>
            </a:r>
            <a:r>
              <a:rPr lang="fr-FR" dirty="0"/>
              <a:t> the </a:t>
            </a:r>
            <a:r>
              <a:rPr lang="fr-FR" dirty="0" err="1"/>
              <a:t>beam</a:t>
            </a:r>
            <a:endParaRPr lang="fr-FR" dirty="0"/>
          </a:p>
          <a:p>
            <a:r>
              <a:rPr lang="fr-FR" b="1" dirty="0">
                <a:solidFill>
                  <a:schemeClr val="accent6"/>
                </a:solidFill>
              </a:rPr>
              <a:t>C</a:t>
            </a:r>
            <a:r>
              <a:rPr lang="fr-FR" b="1" dirty="0"/>
              <a:t> </a:t>
            </a:r>
            <a:r>
              <a:rPr lang="fr-FR" dirty="0"/>
              <a:t>: Pulse up, to speed up ions</a:t>
            </a:r>
          </a:p>
          <a:p>
            <a:r>
              <a:rPr lang="fr-FR" b="1" dirty="0">
                <a:solidFill>
                  <a:schemeClr val="accent1"/>
                </a:solidFill>
              </a:rPr>
              <a:t>D</a:t>
            </a:r>
            <a:r>
              <a:rPr lang="fr-FR" b="1" dirty="0"/>
              <a:t> </a:t>
            </a:r>
            <a:r>
              <a:rPr lang="fr-FR" dirty="0"/>
              <a:t>: </a:t>
            </a:r>
            <a:r>
              <a:rPr lang="fr-FR" b="1" dirty="0" err="1"/>
              <a:t>Quadrupole</a:t>
            </a:r>
            <a:r>
              <a:rPr lang="fr-FR" b="1" dirty="0"/>
              <a:t> </a:t>
            </a:r>
            <a:r>
              <a:rPr lang="fr-FR" b="1" dirty="0" err="1"/>
              <a:t>bender</a:t>
            </a:r>
            <a:r>
              <a:rPr lang="fr-FR" dirty="0"/>
              <a:t>, to </a:t>
            </a:r>
            <a:r>
              <a:rPr lang="fr-FR" dirty="0" err="1"/>
              <a:t>deliver</a:t>
            </a:r>
            <a:r>
              <a:rPr lang="fr-FR" dirty="0"/>
              <a:t> ions to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experiments</a:t>
            </a:r>
            <a:endParaRPr lang="fr-FR" b="1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6775E809-B44E-F428-0E1A-EB20E031E63A}"/>
              </a:ext>
            </a:extLst>
          </p:cNvPr>
          <p:cNvSpPr txBox="1"/>
          <p:nvPr/>
        </p:nvSpPr>
        <p:spPr>
          <a:xfrm>
            <a:off x="1957453" y="3037777"/>
            <a:ext cx="36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5"/>
                </a:solidFill>
              </a:rPr>
              <a:t>A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4DC18A1-982F-3F25-C707-E5C550674576}"/>
              </a:ext>
            </a:extLst>
          </p:cNvPr>
          <p:cNvSpPr txBox="1"/>
          <p:nvPr/>
        </p:nvSpPr>
        <p:spPr>
          <a:xfrm>
            <a:off x="4397484" y="2961010"/>
            <a:ext cx="36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64345296-E6B5-6C5F-8F17-58346D0ED28B}"/>
              </a:ext>
            </a:extLst>
          </p:cNvPr>
          <p:cNvSpPr txBox="1"/>
          <p:nvPr/>
        </p:nvSpPr>
        <p:spPr>
          <a:xfrm>
            <a:off x="6514517" y="2716276"/>
            <a:ext cx="36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4180A130-A3F9-F47E-4EAE-A4C6E549DBF8}"/>
              </a:ext>
            </a:extLst>
          </p:cNvPr>
          <p:cNvSpPr txBox="1"/>
          <p:nvPr/>
        </p:nvSpPr>
        <p:spPr>
          <a:xfrm>
            <a:off x="7507631" y="2106056"/>
            <a:ext cx="36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5009622B-A8D1-AAE2-0F14-78FC99EC5143}"/>
              </a:ext>
            </a:extLst>
          </p:cNvPr>
          <p:cNvSpPr txBox="1"/>
          <p:nvPr/>
        </p:nvSpPr>
        <p:spPr>
          <a:xfrm>
            <a:off x="4361260" y="4517581"/>
            <a:ext cx="2699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Schéma de S</a:t>
            </a:r>
            <a:r>
              <a:rPr lang="fr-FR" sz="1100" i="1" baseline="30000" dirty="0"/>
              <a:t>3</a:t>
            </a:r>
            <a:r>
              <a:rPr lang="fr-FR" sz="1100" i="1" dirty="0"/>
              <a:t>-LEB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7850621-2A0F-3950-A667-743FD88218F9}"/>
              </a:ext>
            </a:extLst>
          </p:cNvPr>
          <p:cNvSpPr/>
          <p:nvPr/>
        </p:nvSpPr>
        <p:spPr>
          <a:xfrm rot="897393">
            <a:off x="7098484" y="708049"/>
            <a:ext cx="688233" cy="127854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987CD35-DCEE-CF87-7763-5B8384474FED}"/>
              </a:ext>
            </a:extLst>
          </p:cNvPr>
          <p:cNvSpPr txBox="1"/>
          <p:nvPr/>
        </p:nvSpPr>
        <p:spPr>
          <a:xfrm>
            <a:off x="6574574" y="1182227"/>
            <a:ext cx="36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33" name="Espace réservé du contenu 73">
            <a:extLst>
              <a:ext uri="{FF2B5EF4-FFF2-40B4-BE49-F238E27FC236}">
                <a16:creationId xmlns:a16="http://schemas.microsoft.com/office/drawing/2014/main" id="{1EB3832C-4425-D28F-2D83-AB7920E3881E}"/>
              </a:ext>
            </a:extLst>
          </p:cNvPr>
          <p:cNvSpPr txBox="1">
            <a:spLocks/>
          </p:cNvSpPr>
          <p:nvPr/>
        </p:nvSpPr>
        <p:spPr>
          <a:xfrm>
            <a:off x="202446" y="2987263"/>
            <a:ext cx="1945689" cy="110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2"/>
                </a:solidFill>
              </a:rPr>
              <a:t>E </a:t>
            </a:r>
            <a:r>
              <a:rPr lang="fr-FR" dirty="0">
                <a:solidFill>
                  <a:schemeClr val="accent5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PILGRIM : </a:t>
            </a:r>
            <a:r>
              <a:rPr lang="fr-FR" dirty="0" err="1">
                <a:solidFill>
                  <a:schemeClr val="tx1"/>
                </a:solidFill>
              </a:rPr>
              <a:t>electrostatic</a:t>
            </a:r>
            <a:r>
              <a:rPr lang="fr-FR" dirty="0">
                <a:solidFill>
                  <a:schemeClr val="tx1"/>
                </a:solidFill>
              </a:rPr>
              <a:t> ion trap for </a:t>
            </a:r>
            <a:r>
              <a:rPr lang="fr-FR" b="1" dirty="0">
                <a:solidFill>
                  <a:schemeClr val="tx1"/>
                </a:solidFill>
              </a:rPr>
              <a:t>high </a:t>
            </a:r>
            <a:r>
              <a:rPr lang="fr-FR" b="1" dirty="0" err="1">
                <a:solidFill>
                  <a:schemeClr val="tx1"/>
                </a:solidFill>
              </a:rPr>
              <a:t>resolution</a:t>
            </a:r>
            <a:r>
              <a:rPr lang="fr-FR" b="1" dirty="0">
                <a:solidFill>
                  <a:schemeClr val="tx1"/>
                </a:solidFill>
              </a:rPr>
              <a:t> mass </a:t>
            </a:r>
            <a:r>
              <a:rPr lang="fr-FR" b="1" dirty="0" err="1">
                <a:solidFill>
                  <a:schemeClr val="tx1"/>
                </a:solidFill>
              </a:rPr>
              <a:t>spectrometry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3" name="Titre 1">
            <a:extLst>
              <a:ext uri="{FF2B5EF4-FFF2-40B4-BE49-F238E27FC236}">
                <a16:creationId xmlns:a16="http://schemas.microsoft.com/office/drawing/2014/main" id="{F680BA59-27BC-983C-D6A3-56417DE835BA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>
                <a:solidFill>
                  <a:schemeClr val="accent6"/>
                </a:solidFill>
              </a:rPr>
              <a:t>S</a:t>
            </a:r>
            <a:r>
              <a:rPr lang="fr-FR" sz="1800" baseline="30000" dirty="0">
                <a:solidFill>
                  <a:schemeClr val="accent6"/>
                </a:solidFill>
              </a:rPr>
              <a:t>3</a:t>
            </a:r>
            <a:r>
              <a:rPr lang="fr-FR" sz="1800" dirty="0">
                <a:solidFill>
                  <a:schemeClr val="accent6"/>
                </a:solidFill>
              </a:rPr>
              <a:t>-LEB description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0CFBFF7C-2AC5-481E-9AC4-7B36D4422EB0}"/>
              </a:ext>
            </a:extLst>
          </p:cNvPr>
          <p:cNvSpPr/>
          <p:nvPr/>
        </p:nvSpPr>
        <p:spPr>
          <a:xfrm rot="615916">
            <a:off x="7655621" y="2386004"/>
            <a:ext cx="839872" cy="282786"/>
          </a:xfrm>
          <a:prstGeom prst="rightArrow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3062992-D4E3-445B-92C9-8AC0117B7F26}"/>
              </a:ext>
            </a:extLst>
          </p:cNvPr>
          <p:cNvSpPr txBox="1"/>
          <p:nvPr/>
        </p:nvSpPr>
        <p:spPr>
          <a:xfrm>
            <a:off x="7715964" y="2127821"/>
            <a:ext cx="961641" cy="22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49" b="1" dirty="0"/>
              <a:t>To SEASON</a:t>
            </a:r>
          </a:p>
        </p:txBody>
      </p:sp>
    </p:spTree>
    <p:extLst>
      <p:ext uri="{BB962C8B-B14F-4D97-AF65-F5344CB8AC3E}">
        <p14:creationId xmlns:p14="http://schemas.microsoft.com/office/powerpoint/2010/main" val="44228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438E6-4B40-2D67-02A0-92B5CE466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F55491E-02DE-716F-2BF1-3745B2BA2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82AFBA8-5A2B-D1D9-F959-8C2BE7AB997D}"/>
              </a:ext>
            </a:extLst>
          </p:cNvPr>
          <p:cNvGrpSpPr/>
          <p:nvPr/>
        </p:nvGrpSpPr>
        <p:grpSpPr>
          <a:xfrm>
            <a:off x="2211662" y="637782"/>
            <a:ext cx="6247955" cy="4032472"/>
            <a:chOff x="651248" y="7380933"/>
            <a:chExt cx="14673218" cy="931985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5BA0409-2691-4FA4-8129-DE4279F2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626" y="7380933"/>
              <a:ext cx="11937406" cy="9319857"/>
            </a:xfrm>
            <a:prstGeom prst="rect">
              <a:avLst/>
            </a:prstGeom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4EC1E463-AD77-1319-9DC9-7BD52264CCA9}"/>
                </a:ext>
              </a:extLst>
            </p:cNvPr>
            <p:cNvGrpSpPr/>
            <p:nvPr/>
          </p:nvGrpSpPr>
          <p:grpSpPr>
            <a:xfrm>
              <a:off x="7023801" y="14824905"/>
              <a:ext cx="2204461" cy="1365184"/>
              <a:chOff x="7023801" y="17943239"/>
              <a:chExt cx="2204461" cy="1365184"/>
            </a:xfrm>
          </p:grpSpPr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86A6F2D1-0FD3-26BD-2B70-4A22E974C91E}"/>
                  </a:ext>
                </a:extLst>
              </p:cNvPr>
              <p:cNvSpPr txBox="1"/>
              <p:nvPr/>
            </p:nvSpPr>
            <p:spPr>
              <a:xfrm>
                <a:off x="7023801" y="18802962"/>
                <a:ext cx="2204461" cy="50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Mini-RFQ</a:t>
                </a:r>
              </a:p>
            </p:txBody>
          </p:sp>
          <p:cxnSp>
            <p:nvCxnSpPr>
              <p:cNvPr id="62" name="Connecteur droit avec flèche 61">
                <a:extLst>
                  <a:ext uri="{FF2B5EF4-FFF2-40B4-BE49-F238E27FC236}">
                    <a16:creationId xmlns:a16="http://schemas.microsoft.com/office/drawing/2014/main" id="{711E72AE-B456-6DCE-7941-F0735B6BC098}"/>
                  </a:ext>
                </a:extLst>
              </p:cNvPr>
              <p:cNvCxnSpPr>
                <a:cxnSpLocks/>
                <a:stCxn id="61" idx="0"/>
              </p:cNvCxnSpPr>
              <p:nvPr/>
            </p:nvCxnSpPr>
            <p:spPr>
              <a:xfrm flipH="1" flipV="1">
                <a:off x="8025225" y="17943239"/>
                <a:ext cx="100807" cy="859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62C5940-24DC-E3A7-721B-8B80CB7B328F}"/>
                </a:ext>
              </a:extLst>
            </p:cNvPr>
            <p:cNvSpPr txBox="1"/>
            <p:nvPr/>
          </p:nvSpPr>
          <p:spPr>
            <a:xfrm>
              <a:off x="9643886" y="8022923"/>
              <a:ext cx="2901826" cy="1189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49" b="1" dirty="0"/>
                <a:t>PILGRIM </a:t>
              </a:r>
            </a:p>
            <a:p>
              <a:pPr algn="ctr"/>
              <a:r>
                <a:rPr lang="fr-FR" sz="849" b="1" dirty="0"/>
                <a:t>(MR-TOF-MS)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AF725D93-B7C3-E07B-8D30-2255B48A477F}"/>
                </a:ext>
              </a:extLst>
            </p:cNvPr>
            <p:cNvGrpSpPr/>
            <p:nvPr/>
          </p:nvGrpSpPr>
          <p:grpSpPr>
            <a:xfrm>
              <a:off x="9253753" y="14824903"/>
              <a:ext cx="1601505" cy="1528082"/>
              <a:chOff x="9253753" y="17943237"/>
              <a:chExt cx="1601505" cy="1528082"/>
            </a:xfrm>
          </p:grpSpPr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C11A10FC-1FBF-961C-4B2F-BA4844347D63}"/>
                  </a:ext>
                </a:extLst>
              </p:cNvPr>
              <p:cNvSpPr txBox="1"/>
              <p:nvPr/>
            </p:nvSpPr>
            <p:spPr>
              <a:xfrm>
                <a:off x="9253753" y="18721265"/>
                <a:ext cx="1601505" cy="75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QMF</a:t>
                </a:r>
              </a:p>
            </p:txBody>
          </p:sp>
          <p:cxnSp>
            <p:nvCxnSpPr>
              <p:cNvPr id="60" name="Connecteur droit avec flèche 59">
                <a:extLst>
                  <a:ext uri="{FF2B5EF4-FFF2-40B4-BE49-F238E27FC236}">
                    <a16:creationId xmlns:a16="http://schemas.microsoft.com/office/drawing/2014/main" id="{064D62A8-2EBC-0399-4284-F209A79A016C}"/>
                  </a:ext>
                </a:extLst>
              </p:cNvPr>
              <p:cNvCxnSpPr>
                <a:cxnSpLocks/>
                <a:stCxn id="59" idx="0"/>
              </p:cNvCxnSpPr>
              <p:nvPr/>
            </p:nvCxnSpPr>
            <p:spPr>
              <a:xfrm flipH="1" flipV="1">
                <a:off x="9878952" y="17943237"/>
                <a:ext cx="175553" cy="7780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044D7836-D420-AE55-12C8-F573C906299D}"/>
                </a:ext>
              </a:extLst>
            </p:cNvPr>
            <p:cNvGrpSpPr/>
            <p:nvPr/>
          </p:nvGrpSpPr>
          <p:grpSpPr>
            <a:xfrm>
              <a:off x="11148349" y="14555499"/>
              <a:ext cx="3061957" cy="1507274"/>
              <a:chOff x="11148349" y="17673833"/>
              <a:chExt cx="3061957" cy="1507274"/>
            </a:xfrm>
          </p:grpSpPr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FCFC7504-4BE0-F253-8C54-DF7B741D70FD}"/>
                  </a:ext>
                </a:extLst>
              </p:cNvPr>
              <p:cNvSpPr txBox="1"/>
              <p:nvPr/>
            </p:nvSpPr>
            <p:spPr>
              <a:xfrm>
                <a:off x="11148349" y="18652861"/>
                <a:ext cx="3061957" cy="52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/>
                  <a:t>Cooler-buncher</a:t>
                </a:r>
                <a:endParaRPr lang="fr-FR" sz="849" b="1" dirty="0"/>
              </a:p>
            </p:txBody>
          </p:sp>
          <p:cxnSp>
            <p:nvCxnSpPr>
              <p:cNvPr id="58" name="Connecteur droit avec flèche 57">
                <a:extLst>
                  <a:ext uri="{FF2B5EF4-FFF2-40B4-BE49-F238E27FC236}">
                    <a16:creationId xmlns:a16="http://schemas.microsoft.com/office/drawing/2014/main" id="{22C05991-10C6-4951-D1C4-8D8726DCFCB4}"/>
                  </a:ext>
                </a:extLst>
              </p:cNvPr>
              <p:cNvCxnSpPr>
                <a:cxnSpLocks/>
                <a:stCxn id="57" idx="0"/>
              </p:cNvCxnSpPr>
              <p:nvPr/>
            </p:nvCxnSpPr>
            <p:spPr>
              <a:xfrm flipH="1" flipV="1">
                <a:off x="11752097" y="17673833"/>
                <a:ext cx="927230" cy="9790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B07464B-1523-7003-FDD8-781CAA8E9B83}"/>
                </a:ext>
              </a:extLst>
            </p:cNvPr>
            <p:cNvGrpSpPr/>
            <p:nvPr/>
          </p:nvGrpSpPr>
          <p:grpSpPr>
            <a:xfrm>
              <a:off x="7711864" y="12669444"/>
              <a:ext cx="3332287" cy="2817546"/>
              <a:chOff x="7711864" y="15787778"/>
              <a:chExt cx="3332287" cy="2817546"/>
            </a:xfrm>
          </p:grpSpPr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40108EE1-4AC2-2F35-80A4-F685484AC5E1}"/>
                  </a:ext>
                </a:extLst>
              </p:cNvPr>
              <p:cNvGrpSpPr/>
              <p:nvPr/>
            </p:nvGrpSpPr>
            <p:grpSpPr>
              <a:xfrm>
                <a:off x="7711864" y="15803398"/>
                <a:ext cx="1568222" cy="2801926"/>
                <a:chOff x="7720331" y="15803398"/>
                <a:chExt cx="1568222" cy="2801926"/>
              </a:xfrm>
            </p:grpSpPr>
            <p:cxnSp>
              <p:nvCxnSpPr>
                <p:cNvPr id="55" name="Connecteur droit 54">
                  <a:extLst>
                    <a:ext uri="{FF2B5EF4-FFF2-40B4-BE49-F238E27FC236}">
                      <a16:creationId xmlns:a16="http://schemas.microsoft.com/office/drawing/2014/main" id="{243BDB86-EBD5-1FC8-0FC5-2174553FC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5454" y="16681275"/>
                  <a:ext cx="0" cy="1924049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Dot"/>
                  <a:headEnd type="triangl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DD139FFF-F727-08B3-7D4E-126F28462D2A}"/>
                    </a:ext>
                  </a:extLst>
                </p:cNvPr>
                <p:cNvSpPr txBox="1"/>
                <p:nvPr/>
              </p:nvSpPr>
              <p:spPr>
                <a:xfrm>
                  <a:off x="7720331" y="15803398"/>
                  <a:ext cx="1568222" cy="11895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49" b="1" dirty="0"/>
                    <a:t>MCP1</a:t>
                  </a:r>
                </a:p>
              </p:txBody>
            </p:sp>
          </p:grp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D2E3595A-02E3-1162-F601-A67188B689AC}"/>
                  </a:ext>
                </a:extLst>
              </p:cNvPr>
              <p:cNvGrpSpPr/>
              <p:nvPr/>
            </p:nvGrpSpPr>
            <p:grpSpPr>
              <a:xfrm>
                <a:off x="9424756" y="15787778"/>
                <a:ext cx="1619395" cy="2817546"/>
                <a:chOff x="9357020" y="15787778"/>
                <a:chExt cx="1619395" cy="2817546"/>
              </a:xfrm>
            </p:grpSpPr>
            <p:cxnSp>
              <p:nvCxnSpPr>
                <p:cNvPr id="53" name="Connecteur droit 52">
                  <a:extLst>
                    <a:ext uri="{FF2B5EF4-FFF2-40B4-BE49-F238E27FC236}">
                      <a16:creationId xmlns:a16="http://schemas.microsoft.com/office/drawing/2014/main" id="{78191254-0B56-BC3C-B9CF-FDAE0C90C8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12608" y="16681272"/>
                  <a:ext cx="0" cy="192405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Dot"/>
                  <a:headEnd type="triangle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4" name="ZoneTexte 53">
                  <a:extLst>
                    <a:ext uri="{FF2B5EF4-FFF2-40B4-BE49-F238E27FC236}">
                      <a16:creationId xmlns:a16="http://schemas.microsoft.com/office/drawing/2014/main" id="{5DD71706-EAC5-A7CB-5FE1-11F56411C92F}"/>
                    </a:ext>
                  </a:extLst>
                </p:cNvPr>
                <p:cNvSpPr txBox="1"/>
                <p:nvPr/>
              </p:nvSpPr>
              <p:spPr>
                <a:xfrm>
                  <a:off x="9357020" y="15787778"/>
                  <a:ext cx="1619395" cy="75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49" b="1" dirty="0"/>
                    <a:t>MCP2</a:t>
                  </a:r>
                </a:p>
              </p:txBody>
            </p:sp>
          </p:grp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9B7CC11-2AB6-AE87-7424-E3FA54A1A733}"/>
                </a:ext>
              </a:extLst>
            </p:cNvPr>
            <p:cNvGrpSpPr/>
            <p:nvPr/>
          </p:nvGrpSpPr>
          <p:grpSpPr>
            <a:xfrm>
              <a:off x="12033573" y="13131718"/>
              <a:ext cx="3126835" cy="2744898"/>
              <a:chOff x="12033573" y="16250052"/>
              <a:chExt cx="3126835" cy="2744898"/>
            </a:xfrm>
          </p:grpSpPr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007C06AF-0FA3-AF1E-7A92-EE98CA881A44}"/>
                  </a:ext>
                </a:extLst>
              </p:cNvPr>
              <p:cNvSpPr txBox="1"/>
              <p:nvPr/>
            </p:nvSpPr>
            <p:spPr>
              <a:xfrm>
                <a:off x="13127416" y="17805385"/>
                <a:ext cx="2032992" cy="1189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Pulse-up</a:t>
                </a:r>
              </a:p>
            </p:txBody>
          </p:sp>
          <p:cxnSp>
            <p:nvCxnSpPr>
              <p:cNvPr id="50" name="Connecteur droit avec flèche 49">
                <a:extLst>
                  <a:ext uri="{FF2B5EF4-FFF2-40B4-BE49-F238E27FC236}">
                    <a16:creationId xmlns:a16="http://schemas.microsoft.com/office/drawing/2014/main" id="{C7BB7724-1660-1CAC-7F52-5B31F3F80FD4}"/>
                  </a:ext>
                </a:extLst>
              </p:cNvPr>
              <p:cNvCxnSpPr>
                <a:cxnSpLocks/>
                <a:stCxn id="49" idx="0"/>
              </p:cNvCxnSpPr>
              <p:nvPr/>
            </p:nvCxnSpPr>
            <p:spPr>
              <a:xfrm flipH="1" flipV="1">
                <a:off x="12033573" y="16250052"/>
                <a:ext cx="2110340" cy="15553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6A7661BC-DB84-CFE3-3410-01691F61ED5F}"/>
                </a:ext>
              </a:extLst>
            </p:cNvPr>
            <p:cNvGrpSpPr/>
            <p:nvPr/>
          </p:nvGrpSpPr>
          <p:grpSpPr>
            <a:xfrm>
              <a:off x="11326136" y="12287828"/>
              <a:ext cx="3998330" cy="1020192"/>
              <a:chOff x="11326136" y="15406162"/>
              <a:chExt cx="3998330" cy="1020192"/>
            </a:xfrm>
          </p:grpSpPr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6E27E54E-5FEA-C2AA-6A0B-FFED268444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26136" y="15406162"/>
                <a:ext cx="1414876" cy="39943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16344DF3-F7DE-C3ED-7220-4AE16F2C2013}"/>
                  </a:ext>
                </a:extLst>
              </p:cNvPr>
              <p:cNvSpPr txBox="1"/>
              <p:nvPr/>
            </p:nvSpPr>
            <p:spPr>
              <a:xfrm>
                <a:off x="12819238" y="15910933"/>
                <a:ext cx="2505228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MCP3 + Camera </a:t>
                </a:r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1615C92-7E85-961B-2C6B-AB33343D1519}"/>
                </a:ext>
              </a:extLst>
            </p:cNvPr>
            <p:cNvGrpSpPr/>
            <p:nvPr/>
          </p:nvGrpSpPr>
          <p:grpSpPr>
            <a:xfrm>
              <a:off x="5547336" y="15069851"/>
              <a:ext cx="1762586" cy="1401380"/>
              <a:chOff x="5547336" y="18188185"/>
              <a:chExt cx="1762586" cy="1401380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E6B729F4-4FED-8474-DD45-3A81A1A4CC2E}"/>
                  </a:ext>
                </a:extLst>
              </p:cNvPr>
              <p:cNvSpPr txBox="1"/>
              <p:nvPr/>
            </p:nvSpPr>
            <p:spPr>
              <a:xfrm>
                <a:off x="5547336" y="18839511"/>
                <a:ext cx="1762586" cy="75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S-RFQ</a:t>
                </a:r>
              </a:p>
            </p:txBody>
          </p:sp>
          <p:cxnSp>
            <p:nvCxnSpPr>
              <p:cNvPr id="46" name="Connecteur droit avec flèche 45">
                <a:extLst>
                  <a:ext uri="{FF2B5EF4-FFF2-40B4-BE49-F238E27FC236}">
                    <a16:creationId xmlns:a16="http://schemas.microsoft.com/office/drawing/2014/main" id="{CA5EA084-C232-F417-C339-FD90B6330C58}"/>
                  </a:ext>
                </a:extLst>
              </p:cNvPr>
              <p:cNvCxnSpPr>
                <a:cxnSpLocks/>
                <a:stCxn id="45" idx="0"/>
              </p:cNvCxnSpPr>
              <p:nvPr/>
            </p:nvCxnSpPr>
            <p:spPr>
              <a:xfrm flipH="1" flipV="1">
                <a:off x="6413228" y="18188185"/>
                <a:ext cx="15401" cy="651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94F40BC9-A013-FD19-BB2D-3F0412A393BB}"/>
                </a:ext>
              </a:extLst>
            </p:cNvPr>
            <p:cNvGrpSpPr/>
            <p:nvPr/>
          </p:nvGrpSpPr>
          <p:grpSpPr>
            <a:xfrm>
              <a:off x="12443109" y="11703711"/>
              <a:ext cx="2258396" cy="1172450"/>
              <a:chOff x="12443109" y="14822045"/>
              <a:chExt cx="2258396" cy="1172450"/>
            </a:xfrm>
          </p:grpSpPr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C2EFEDA0-E1B0-CB3F-6380-918F41166D6F}"/>
                  </a:ext>
                </a:extLst>
              </p:cNvPr>
              <p:cNvSpPr txBox="1"/>
              <p:nvPr/>
            </p:nvSpPr>
            <p:spPr>
              <a:xfrm>
                <a:off x="12443109" y="14875034"/>
                <a:ext cx="2258396" cy="1119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/>
                  <a:t>Deflector</a:t>
                </a:r>
                <a:r>
                  <a:rPr lang="fr-FR" sz="849" b="1" dirty="0"/>
                  <a:t> / </a:t>
                </a:r>
                <a:r>
                  <a:rPr lang="fr-FR" sz="849" b="1" dirty="0" err="1"/>
                  <a:t>quadrupole</a:t>
                </a:r>
                <a:r>
                  <a:rPr lang="fr-FR" sz="849" b="1" dirty="0"/>
                  <a:t> </a:t>
                </a:r>
                <a:r>
                  <a:rPr lang="fr-FR" sz="849" b="1" dirty="0" err="1"/>
                  <a:t>bender</a:t>
                </a:r>
                <a:endParaRPr lang="fr-FR" sz="849" b="1" dirty="0"/>
              </a:p>
            </p:txBody>
          </p: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2650042D-3663-4817-FE2C-7CEDA7FCD6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545712" y="14822045"/>
                <a:ext cx="319218" cy="5119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FB105929-87E5-7053-7C71-B5F382EB859F}"/>
                </a:ext>
              </a:extLst>
            </p:cNvPr>
            <p:cNvGrpSpPr/>
            <p:nvPr/>
          </p:nvGrpSpPr>
          <p:grpSpPr>
            <a:xfrm>
              <a:off x="651248" y="13195834"/>
              <a:ext cx="1984731" cy="1874016"/>
              <a:chOff x="704375" y="16405608"/>
              <a:chExt cx="2335466" cy="1874016"/>
            </a:xfrm>
          </p:grpSpPr>
          <p:sp>
            <p:nvSpPr>
              <p:cNvPr id="41" name="Flèche : droite 40">
                <a:extLst>
                  <a:ext uri="{FF2B5EF4-FFF2-40B4-BE49-F238E27FC236}">
                    <a16:creationId xmlns:a16="http://schemas.microsoft.com/office/drawing/2014/main" id="{41BF1070-0C77-6DD6-7C2A-46292A7D2713}"/>
                  </a:ext>
                </a:extLst>
              </p:cNvPr>
              <p:cNvSpPr/>
              <p:nvPr/>
            </p:nvSpPr>
            <p:spPr>
              <a:xfrm>
                <a:off x="1320666" y="17765274"/>
                <a:ext cx="1719175" cy="51435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88"/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2C3355D-CBF3-B1D7-67EC-228AC887565D}"/>
                  </a:ext>
                </a:extLst>
              </p:cNvPr>
              <p:cNvSpPr txBox="1"/>
              <p:nvPr/>
            </p:nvSpPr>
            <p:spPr>
              <a:xfrm>
                <a:off x="704375" y="16405608"/>
                <a:ext cx="2041767" cy="142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/>
                  <a:t>Exotic</a:t>
                </a:r>
                <a:r>
                  <a:rPr lang="fr-FR" sz="849" b="1" dirty="0"/>
                  <a:t> ions </a:t>
                </a:r>
                <a:r>
                  <a:rPr lang="fr-FR" sz="849" b="1" dirty="0" err="1"/>
                  <a:t>coming</a:t>
                </a:r>
                <a:r>
                  <a:rPr lang="fr-FR" sz="849" b="1" dirty="0"/>
                  <a:t> </a:t>
                </a:r>
                <a:r>
                  <a:rPr lang="fr-FR" sz="849" b="1" dirty="0" err="1"/>
                  <a:t>from</a:t>
                </a:r>
                <a:r>
                  <a:rPr lang="fr-FR" sz="849" b="1" dirty="0"/>
                  <a:t> S</a:t>
                </a:r>
                <a:r>
                  <a:rPr lang="fr-FR" sz="849" b="1" baseline="30000" dirty="0"/>
                  <a:t>3</a:t>
                </a:r>
                <a:endParaRPr lang="fr-FR" sz="849" b="1" dirty="0"/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B03BA966-B634-1F9D-CE7C-25B2D2168054}"/>
                </a:ext>
              </a:extLst>
            </p:cNvPr>
            <p:cNvGrpSpPr/>
            <p:nvPr/>
          </p:nvGrpSpPr>
          <p:grpSpPr>
            <a:xfrm>
              <a:off x="3802635" y="12643360"/>
              <a:ext cx="3965994" cy="1339703"/>
              <a:chOff x="4336035" y="15883614"/>
              <a:chExt cx="3965994" cy="13397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ZoneTexte 33">
                    <a:extLst>
                      <a:ext uri="{FF2B5EF4-FFF2-40B4-BE49-F238E27FC236}">
                        <a16:creationId xmlns:a16="http://schemas.microsoft.com/office/drawing/2014/main" id="{E6677746-8010-0CE7-140C-977ED06ADCA5}"/>
                      </a:ext>
                    </a:extLst>
                  </p:cNvPr>
                  <p:cNvSpPr txBox="1"/>
                  <p:nvPr/>
                </p:nvSpPr>
                <p:spPr>
                  <a:xfrm>
                    <a:off x="4429964" y="15883614"/>
                    <a:ext cx="640078" cy="9253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sz="118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ZoneTexte 33">
                    <a:extLst>
                      <a:ext uri="{FF2B5EF4-FFF2-40B4-BE49-F238E27FC236}">
                        <a16:creationId xmlns:a16="http://schemas.microsoft.com/office/drawing/2014/main" id="{E6677746-8010-0CE7-140C-977ED06ADC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9964" y="15883614"/>
                    <a:ext cx="640078" cy="9253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ZoneTexte 35">
                    <a:extLst>
                      <a:ext uri="{FF2B5EF4-FFF2-40B4-BE49-F238E27FC236}">
                        <a16:creationId xmlns:a16="http://schemas.microsoft.com/office/drawing/2014/main" id="{35DD02B2-B915-9001-B390-EEDEDF1BC753}"/>
                      </a:ext>
                    </a:extLst>
                  </p:cNvPr>
                  <p:cNvSpPr txBox="1"/>
                  <p:nvPr/>
                </p:nvSpPr>
                <p:spPr>
                  <a:xfrm>
                    <a:off x="7661951" y="15909701"/>
                    <a:ext cx="640078" cy="9253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FR" sz="1188" dirty="0"/>
                  </a:p>
                </p:txBody>
              </p:sp>
            </mc:Choice>
            <mc:Fallback xmlns="">
              <p:sp>
                <p:nvSpPr>
                  <p:cNvPr id="36" name="ZoneTexte 35">
                    <a:extLst>
                      <a:ext uri="{FF2B5EF4-FFF2-40B4-BE49-F238E27FC236}">
                        <a16:creationId xmlns:a16="http://schemas.microsoft.com/office/drawing/2014/main" id="{35DD02B2-B915-9001-B390-EEDEDF1BC7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1951" y="15909701"/>
                    <a:ext cx="640078" cy="9253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Connecteur droit avec flèche 36">
                <a:extLst>
                  <a:ext uri="{FF2B5EF4-FFF2-40B4-BE49-F238E27FC236}">
                    <a16:creationId xmlns:a16="http://schemas.microsoft.com/office/drawing/2014/main" id="{78984DB4-5472-55B8-16B9-C0FC32801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2927" y="16228699"/>
                <a:ext cx="29397" cy="94807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9BC18F56-DF62-6897-8938-378A0A06EEB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44419" y="15639317"/>
                <a:ext cx="0" cy="316799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6A67AAEA-A902-6FDD-E75F-59C918D16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6035" y="16276777"/>
                <a:ext cx="0" cy="900001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1B7465A5-BA1E-73BA-6E04-74EE972653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3594" y="16231385"/>
                <a:ext cx="0" cy="945393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1F503B80-E85C-98AE-B3FA-3EBCD1A289E4}"/>
                </a:ext>
              </a:extLst>
            </p:cNvPr>
            <p:cNvGrpSpPr/>
            <p:nvPr/>
          </p:nvGrpSpPr>
          <p:grpSpPr>
            <a:xfrm>
              <a:off x="3404996" y="15069850"/>
              <a:ext cx="2251771" cy="1038231"/>
              <a:chOff x="5799278" y="18331499"/>
              <a:chExt cx="2251771" cy="1038231"/>
            </a:xfrm>
          </p:grpSpPr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61761666-34AD-70F9-07F1-BDE6E26A1B3D}"/>
                  </a:ext>
                </a:extLst>
              </p:cNvPr>
              <p:cNvSpPr txBox="1"/>
              <p:nvPr/>
            </p:nvSpPr>
            <p:spPr>
              <a:xfrm>
                <a:off x="6058133" y="18854309"/>
                <a:ext cx="1992916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Gas </a:t>
                </a:r>
                <a:r>
                  <a:rPr lang="fr-FR" sz="849" b="1" dirty="0" err="1"/>
                  <a:t>cell</a:t>
                </a:r>
                <a:endParaRPr lang="fr-FR" sz="849" b="1" dirty="0"/>
              </a:p>
            </p:txBody>
          </p:sp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id="{507285A2-D27F-3D85-9024-5D88E5745C8F}"/>
                  </a:ext>
                </a:extLst>
              </p:cNvPr>
              <p:cNvCxnSpPr>
                <a:cxnSpLocks/>
                <a:stCxn id="29" idx="0"/>
              </p:cNvCxnSpPr>
              <p:nvPr/>
            </p:nvCxnSpPr>
            <p:spPr>
              <a:xfrm flipH="1" flipV="1">
                <a:off x="5799278" y="18331499"/>
                <a:ext cx="1255314" cy="5228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95AB5FC0-3938-24A7-7535-EA63FE8CB313}"/>
              </a:ext>
            </a:extLst>
          </p:cNvPr>
          <p:cNvSpPr/>
          <p:nvPr/>
        </p:nvSpPr>
        <p:spPr>
          <a:xfrm>
            <a:off x="2256471" y="3037777"/>
            <a:ext cx="1237620" cy="1685789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CFD5F4E1-D703-4321-82B7-EBDFBF0EF1E4}"/>
              </a:ext>
            </a:extLst>
          </p:cNvPr>
          <p:cNvSpPr/>
          <p:nvPr/>
        </p:nvSpPr>
        <p:spPr>
          <a:xfrm>
            <a:off x="3964833" y="3250521"/>
            <a:ext cx="3039048" cy="78966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C49DD12F-F6B3-A89A-29EE-60978657C476}"/>
              </a:ext>
            </a:extLst>
          </p:cNvPr>
          <p:cNvSpPr/>
          <p:nvPr/>
        </p:nvSpPr>
        <p:spPr>
          <a:xfrm rot="897393">
            <a:off x="6916805" y="1977575"/>
            <a:ext cx="538770" cy="6205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4249D891-7DD9-D907-69A2-0888A23BE37F}"/>
              </a:ext>
            </a:extLst>
          </p:cNvPr>
          <p:cNvSpPr/>
          <p:nvPr/>
        </p:nvSpPr>
        <p:spPr>
          <a:xfrm rot="859075">
            <a:off x="6821682" y="2747760"/>
            <a:ext cx="359074" cy="51976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du contenu 73">
            <a:extLst>
              <a:ext uri="{FF2B5EF4-FFF2-40B4-BE49-F238E27FC236}">
                <a16:creationId xmlns:a16="http://schemas.microsoft.com/office/drawing/2014/main" id="{42986E7E-93E8-3297-572C-4B41AD7F77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297877"/>
            <a:ext cx="5377336" cy="141636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/>
                </a:solidFill>
              </a:rPr>
              <a:t>A</a:t>
            </a:r>
            <a:r>
              <a:rPr lang="fr-FR" b="1" dirty="0"/>
              <a:t> </a:t>
            </a:r>
            <a:r>
              <a:rPr lang="fr-FR" dirty="0"/>
              <a:t>:  Gaz </a:t>
            </a:r>
            <a:r>
              <a:rPr lang="fr-FR" dirty="0" err="1"/>
              <a:t>cell</a:t>
            </a:r>
            <a:r>
              <a:rPr lang="fr-FR" dirty="0"/>
              <a:t> to </a:t>
            </a:r>
            <a:r>
              <a:rPr lang="fr-FR" dirty="0" err="1"/>
              <a:t>neutralize</a:t>
            </a:r>
            <a:r>
              <a:rPr lang="fr-FR" dirty="0"/>
              <a:t> and </a:t>
            </a:r>
            <a:r>
              <a:rPr lang="fr-FR" dirty="0" err="1"/>
              <a:t>thermalize</a:t>
            </a:r>
            <a:r>
              <a:rPr lang="fr-FR" dirty="0"/>
              <a:t> ions </a:t>
            </a:r>
            <a:r>
              <a:rPr lang="fr-FR" dirty="0" err="1"/>
              <a:t>coming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</a:t>
            </a:r>
            <a:r>
              <a:rPr lang="fr-FR" baseline="30000" dirty="0"/>
              <a:t>3</a:t>
            </a:r>
          </a:p>
          <a:p>
            <a:r>
              <a:rPr lang="fr-FR" b="1" dirty="0">
                <a:solidFill>
                  <a:schemeClr val="accent2"/>
                </a:solidFill>
              </a:rPr>
              <a:t>B</a:t>
            </a:r>
            <a:r>
              <a:rPr lang="fr-FR" b="1" dirty="0"/>
              <a:t> </a:t>
            </a:r>
            <a:r>
              <a:rPr lang="fr-FR" dirty="0"/>
              <a:t>: Radio </a:t>
            </a:r>
            <a:r>
              <a:rPr lang="fr-FR" dirty="0" err="1"/>
              <a:t>frequency</a:t>
            </a:r>
            <a:r>
              <a:rPr lang="fr-FR" dirty="0"/>
              <a:t> </a:t>
            </a:r>
            <a:r>
              <a:rPr lang="fr-FR" dirty="0" err="1"/>
              <a:t>quadrupole</a:t>
            </a:r>
            <a:r>
              <a:rPr lang="fr-FR" dirty="0"/>
              <a:t> (</a:t>
            </a:r>
            <a:r>
              <a:rPr lang="fr-FR" b="1" dirty="0"/>
              <a:t>RFQ</a:t>
            </a:r>
            <a:r>
              <a:rPr lang="fr-FR" dirty="0"/>
              <a:t>) </a:t>
            </a:r>
            <a:r>
              <a:rPr lang="fr-FR" dirty="0" err="1"/>
              <a:t>chain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guide the ions, </a:t>
            </a:r>
            <a:r>
              <a:rPr lang="fr-FR" dirty="0" err="1"/>
              <a:t>purify</a:t>
            </a:r>
            <a:r>
              <a:rPr lang="fr-FR" dirty="0"/>
              <a:t> and </a:t>
            </a:r>
            <a:r>
              <a:rPr lang="fr-FR" dirty="0" err="1"/>
              <a:t>prepare</a:t>
            </a:r>
            <a:r>
              <a:rPr lang="fr-FR" dirty="0"/>
              <a:t> the </a:t>
            </a:r>
            <a:r>
              <a:rPr lang="fr-FR" dirty="0" err="1"/>
              <a:t>beam</a:t>
            </a:r>
            <a:endParaRPr lang="fr-FR" dirty="0"/>
          </a:p>
          <a:p>
            <a:r>
              <a:rPr lang="fr-FR" b="1" dirty="0">
                <a:solidFill>
                  <a:schemeClr val="accent6"/>
                </a:solidFill>
              </a:rPr>
              <a:t>C</a:t>
            </a:r>
            <a:r>
              <a:rPr lang="fr-FR" b="1" dirty="0"/>
              <a:t> </a:t>
            </a:r>
            <a:r>
              <a:rPr lang="fr-FR" dirty="0"/>
              <a:t>: Pulse up, to speed up ions</a:t>
            </a:r>
          </a:p>
          <a:p>
            <a:r>
              <a:rPr lang="fr-FR" b="1" dirty="0">
                <a:solidFill>
                  <a:schemeClr val="accent1"/>
                </a:solidFill>
              </a:rPr>
              <a:t>D</a:t>
            </a:r>
            <a:r>
              <a:rPr lang="fr-FR" b="1" dirty="0"/>
              <a:t> </a:t>
            </a:r>
            <a:r>
              <a:rPr lang="fr-FR" dirty="0"/>
              <a:t>: </a:t>
            </a:r>
            <a:r>
              <a:rPr lang="fr-FR" b="1" dirty="0" err="1"/>
              <a:t>Quadrupole</a:t>
            </a:r>
            <a:r>
              <a:rPr lang="fr-FR" b="1" dirty="0"/>
              <a:t> </a:t>
            </a:r>
            <a:r>
              <a:rPr lang="fr-FR" b="1" dirty="0" err="1"/>
              <a:t>bender</a:t>
            </a:r>
            <a:r>
              <a:rPr lang="fr-FR" dirty="0"/>
              <a:t>, to </a:t>
            </a:r>
            <a:r>
              <a:rPr lang="fr-FR" dirty="0" err="1"/>
              <a:t>deliver</a:t>
            </a:r>
            <a:r>
              <a:rPr lang="fr-FR" dirty="0"/>
              <a:t> ions to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experiments</a:t>
            </a:r>
            <a:endParaRPr lang="fr-FR" b="1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6775E809-B44E-F428-0E1A-EB20E031E63A}"/>
              </a:ext>
            </a:extLst>
          </p:cNvPr>
          <p:cNvSpPr txBox="1"/>
          <p:nvPr/>
        </p:nvSpPr>
        <p:spPr>
          <a:xfrm>
            <a:off x="1957453" y="3037777"/>
            <a:ext cx="36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5"/>
                </a:solidFill>
              </a:rPr>
              <a:t>A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4DC18A1-982F-3F25-C707-E5C550674576}"/>
              </a:ext>
            </a:extLst>
          </p:cNvPr>
          <p:cNvSpPr txBox="1"/>
          <p:nvPr/>
        </p:nvSpPr>
        <p:spPr>
          <a:xfrm>
            <a:off x="4397484" y="2961010"/>
            <a:ext cx="36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64345296-E6B5-6C5F-8F17-58346D0ED28B}"/>
              </a:ext>
            </a:extLst>
          </p:cNvPr>
          <p:cNvSpPr txBox="1"/>
          <p:nvPr/>
        </p:nvSpPr>
        <p:spPr>
          <a:xfrm>
            <a:off x="6514517" y="2716276"/>
            <a:ext cx="36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4180A130-A3F9-F47E-4EAE-A4C6E549DBF8}"/>
              </a:ext>
            </a:extLst>
          </p:cNvPr>
          <p:cNvSpPr txBox="1"/>
          <p:nvPr/>
        </p:nvSpPr>
        <p:spPr>
          <a:xfrm>
            <a:off x="7507631" y="2106056"/>
            <a:ext cx="36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5009622B-A8D1-AAE2-0F14-78FC99EC5143}"/>
              </a:ext>
            </a:extLst>
          </p:cNvPr>
          <p:cNvSpPr txBox="1"/>
          <p:nvPr/>
        </p:nvSpPr>
        <p:spPr>
          <a:xfrm>
            <a:off x="4361260" y="4517581"/>
            <a:ext cx="2699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Schéma de S</a:t>
            </a:r>
            <a:r>
              <a:rPr lang="fr-FR" sz="1100" i="1" baseline="30000" dirty="0"/>
              <a:t>3</a:t>
            </a:r>
            <a:r>
              <a:rPr lang="fr-FR" sz="1100" i="1" dirty="0"/>
              <a:t>-LEB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7850621-2A0F-3950-A667-743FD88218F9}"/>
              </a:ext>
            </a:extLst>
          </p:cNvPr>
          <p:cNvSpPr/>
          <p:nvPr/>
        </p:nvSpPr>
        <p:spPr>
          <a:xfrm rot="897393">
            <a:off x="7098484" y="708049"/>
            <a:ext cx="688233" cy="127854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987CD35-DCEE-CF87-7763-5B8384474FED}"/>
              </a:ext>
            </a:extLst>
          </p:cNvPr>
          <p:cNvSpPr txBox="1"/>
          <p:nvPr/>
        </p:nvSpPr>
        <p:spPr>
          <a:xfrm>
            <a:off x="6574574" y="1182227"/>
            <a:ext cx="36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33" name="Espace réservé du contenu 73">
            <a:extLst>
              <a:ext uri="{FF2B5EF4-FFF2-40B4-BE49-F238E27FC236}">
                <a16:creationId xmlns:a16="http://schemas.microsoft.com/office/drawing/2014/main" id="{1EB3832C-4425-D28F-2D83-AB7920E3881E}"/>
              </a:ext>
            </a:extLst>
          </p:cNvPr>
          <p:cNvSpPr txBox="1">
            <a:spLocks/>
          </p:cNvSpPr>
          <p:nvPr/>
        </p:nvSpPr>
        <p:spPr>
          <a:xfrm>
            <a:off x="202446" y="2987263"/>
            <a:ext cx="1945689" cy="110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6608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024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2"/>
                </a:solidFill>
              </a:rPr>
              <a:t>E </a:t>
            </a:r>
            <a:r>
              <a:rPr lang="fr-FR" dirty="0">
                <a:solidFill>
                  <a:schemeClr val="accent5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PILGRIM : </a:t>
            </a:r>
            <a:r>
              <a:rPr lang="fr-FR" dirty="0" err="1">
                <a:solidFill>
                  <a:schemeClr val="tx1"/>
                </a:solidFill>
              </a:rPr>
              <a:t>electrostatic</a:t>
            </a:r>
            <a:r>
              <a:rPr lang="fr-FR" dirty="0">
                <a:solidFill>
                  <a:schemeClr val="tx1"/>
                </a:solidFill>
              </a:rPr>
              <a:t> ion trap for </a:t>
            </a:r>
            <a:r>
              <a:rPr lang="fr-FR" b="1" dirty="0">
                <a:solidFill>
                  <a:schemeClr val="tx1"/>
                </a:solidFill>
              </a:rPr>
              <a:t>high </a:t>
            </a:r>
            <a:r>
              <a:rPr lang="fr-FR" b="1" dirty="0" err="1">
                <a:solidFill>
                  <a:schemeClr val="tx1"/>
                </a:solidFill>
              </a:rPr>
              <a:t>resolution</a:t>
            </a:r>
            <a:r>
              <a:rPr lang="fr-FR" b="1" dirty="0">
                <a:solidFill>
                  <a:schemeClr val="tx1"/>
                </a:solidFill>
              </a:rPr>
              <a:t> mass </a:t>
            </a:r>
            <a:r>
              <a:rPr lang="fr-FR" b="1" dirty="0" err="1">
                <a:solidFill>
                  <a:schemeClr val="tx1"/>
                </a:solidFill>
              </a:rPr>
              <a:t>spectrometry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3" name="Titre 1">
            <a:extLst>
              <a:ext uri="{FF2B5EF4-FFF2-40B4-BE49-F238E27FC236}">
                <a16:creationId xmlns:a16="http://schemas.microsoft.com/office/drawing/2014/main" id="{F680BA59-27BC-983C-D6A3-56417DE835BA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>
                <a:solidFill>
                  <a:schemeClr val="accent6"/>
                </a:solidFill>
              </a:rPr>
              <a:t>S</a:t>
            </a:r>
            <a:r>
              <a:rPr lang="fr-FR" sz="1800" baseline="30000" dirty="0">
                <a:solidFill>
                  <a:schemeClr val="accent6"/>
                </a:solidFill>
              </a:rPr>
              <a:t>3</a:t>
            </a:r>
            <a:r>
              <a:rPr lang="fr-FR" sz="1800" dirty="0">
                <a:solidFill>
                  <a:schemeClr val="accent6"/>
                </a:solidFill>
              </a:rPr>
              <a:t>-LEB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0CFBFF7C-2AC5-481E-9AC4-7B36D4422EB0}"/>
              </a:ext>
            </a:extLst>
          </p:cNvPr>
          <p:cNvSpPr/>
          <p:nvPr/>
        </p:nvSpPr>
        <p:spPr>
          <a:xfrm rot="615916">
            <a:off x="7655621" y="2386004"/>
            <a:ext cx="839872" cy="282786"/>
          </a:xfrm>
          <a:prstGeom prst="rightArrow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3062992-D4E3-445B-92C9-8AC0117B7F26}"/>
              </a:ext>
            </a:extLst>
          </p:cNvPr>
          <p:cNvSpPr txBox="1"/>
          <p:nvPr/>
        </p:nvSpPr>
        <p:spPr>
          <a:xfrm>
            <a:off x="7715964" y="2127821"/>
            <a:ext cx="961641" cy="22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49" b="1" dirty="0"/>
              <a:t>To SEASON</a:t>
            </a:r>
          </a:p>
        </p:txBody>
      </p:sp>
      <p:sp>
        <p:nvSpPr>
          <p:cNvPr id="3" name="Organigramme : Disque magnétique 2">
            <a:extLst>
              <a:ext uri="{FF2B5EF4-FFF2-40B4-BE49-F238E27FC236}">
                <a16:creationId xmlns:a16="http://schemas.microsoft.com/office/drawing/2014/main" id="{02FF04C5-D63E-4583-9405-22EFF89C1D53}"/>
              </a:ext>
            </a:extLst>
          </p:cNvPr>
          <p:cNvSpPr/>
          <p:nvPr/>
        </p:nvSpPr>
        <p:spPr>
          <a:xfrm rot="5400000">
            <a:off x="3953539" y="3448175"/>
            <a:ext cx="160341" cy="85352"/>
          </a:xfrm>
          <a:prstGeom prst="flowChartMagneticDisk">
            <a:avLst/>
          </a:prstGeom>
          <a:solidFill>
            <a:srgbClr val="7F6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DC59D237-32FE-4647-B8D7-C62978D85F11}"/>
              </a:ext>
            </a:extLst>
          </p:cNvPr>
          <p:cNvSpPr/>
          <p:nvPr/>
        </p:nvSpPr>
        <p:spPr>
          <a:xfrm>
            <a:off x="3965539" y="2696939"/>
            <a:ext cx="114622" cy="350949"/>
          </a:xfrm>
          <a:prstGeom prst="cube">
            <a:avLst/>
          </a:prstGeom>
          <a:solidFill>
            <a:srgbClr val="7F6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Cylindre 14">
            <a:extLst>
              <a:ext uri="{FF2B5EF4-FFF2-40B4-BE49-F238E27FC236}">
                <a16:creationId xmlns:a16="http://schemas.microsoft.com/office/drawing/2014/main" id="{B5AB823F-EAA9-41D5-8F29-2FBBE801FAF1}"/>
              </a:ext>
            </a:extLst>
          </p:cNvPr>
          <p:cNvSpPr/>
          <p:nvPr/>
        </p:nvSpPr>
        <p:spPr>
          <a:xfrm>
            <a:off x="3996371" y="3037209"/>
            <a:ext cx="45719" cy="45719"/>
          </a:xfrm>
          <a:prstGeom prst="can">
            <a:avLst/>
          </a:prstGeom>
          <a:solidFill>
            <a:srgbClr val="BCB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Cylindre 69">
            <a:extLst>
              <a:ext uri="{FF2B5EF4-FFF2-40B4-BE49-F238E27FC236}">
                <a16:creationId xmlns:a16="http://schemas.microsoft.com/office/drawing/2014/main" id="{1F3E850B-C17B-4AA9-BB3E-49F377630220}"/>
              </a:ext>
            </a:extLst>
          </p:cNvPr>
          <p:cNvSpPr/>
          <p:nvPr/>
        </p:nvSpPr>
        <p:spPr>
          <a:xfrm flipV="1">
            <a:off x="3968750" y="3067049"/>
            <a:ext cx="121278" cy="106644"/>
          </a:xfrm>
          <a:prstGeom prst="can">
            <a:avLst/>
          </a:prstGeom>
          <a:solidFill>
            <a:srgbClr val="BCB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Cylindre 70">
            <a:extLst>
              <a:ext uri="{FF2B5EF4-FFF2-40B4-BE49-F238E27FC236}">
                <a16:creationId xmlns:a16="http://schemas.microsoft.com/office/drawing/2014/main" id="{D05A1E5A-B7C9-4EFA-B9B9-D25817F55070}"/>
              </a:ext>
            </a:extLst>
          </p:cNvPr>
          <p:cNvSpPr/>
          <p:nvPr/>
        </p:nvSpPr>
        <p:spPr>
          <a:xfrm>
            <a:off x="3996371" y="3144498"/>
            <a:ext cx="45719" cy="45719"/>
          </a:xfrm>
          <a:prstGeom prst="can">
            <a:avLst/>
          </a:prstGeom>
          <a:solidFill>
            <a:srgbClr val="BCB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Cylindre 71">
            <a:extLst>
              <a:ext uri="{FF2B5EF4-FFF2-40B4-BE49-F238E27FC236}">
                <a16:creationId xmlns:a16="http://schemas.microsoft.com/office/drawing/2014/main" id="{C9B7C350-8B55-40AB-B6CA-D12C34636B4B}"/>
              </a:ext>
            </a:extLst>
          </p:cNvPr>
          <p:cNvSpPr/>
          <p:nvPr/>
        </p:nvSpPr>
        <p:spPr>
          <a:xfrm flipV="1">
            <a:off x="3968750" y="3174338"/>
            <a:ext cx="121278" cy="106644"/>
          </a:xfrm>
          <a:prstGeom prst="can">
            <a:avLst/>
          </a:prstGeom>
          <a:solidFill>
            <a:srgbClr val="BCB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Cylindre 74">
            <a:extLst>
              <a:ext uri="{FF2B5EF4-FFF2-40B4-BE49-F238E27FC236}">
                <a16:creationId xmlns:a16="http://schemas.microsoft.com/office/drawing/2014/main" id="{8DB901B7-A263-4F21-9F45-98ED3F3E60DD}"/>
              </a:ext>
            </a:extLst>
          </p:cNvPr>
          <p:cNvSpPr/>
          <p:nvPr/>
        </p:nvSpPr>
        <p:spPr>
          <a:xfrm>
            <a:off x="4003987" y="3265659"/>
            <a:ext cx="45719" cy="45719"/>
          </a:xfrm>
          <a:prstGeom prst="can">
            <a:avLst/>
          </a:prstGeom>
          <a:solidFill>
            <a:srgbClr val="BCB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Cylindre 80">
            <a:extLst>
              <a:ext uri="{FF2B5EF4-FFF2-40B4-BE49-F238E27FC236}">
                <a16:creationId xmlns:a16="http://schemas.microsoft.com/office/drawing/2014/main" id="{92A24B21-D8D6-42CE-ABDE-75EBB8ED067F}"/>
              </a:ext>
            </a:extLst>
          </p:cNvPr>
          <p:cNvSpPr/>
          <p:nvPr/>
        </p:nvSpPr>
        <p:spPr>
          <a:xfrm flipV="1">
            <a:off x="3977933" y="3325962"/>
            <a:ext cx="118144" cy="45719"/>
          </a:xfrm>
          <a:prstGeom prst="can">
            <a:avLst/>
          </a:prstGeom>
          <a:solidFill>
            <a:srgbClr val="BCB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Disque magnétique 12">
            <a:extLst>
              <a:ext uri="{FF2B5EF4-FFF2-40B4-BE49-F238E27FC236}">
                <a16:creationId xmlns:a16="http://schemas.microsoft.com/office/drawing/2014/main" id="{DBCA4E4F-DB4E-4184-B4E2-F1CEED62998C}"/>
              </a:ext>
            </a:extLst>
          </p:cNvPr>
          <p:cNvSpPr/>
          <p:nvPr/>
        </p:nvSpPr>
        <p:spPr>
          <a:xfrm>
            <a:off x="3925661" y="3032352"/>
            <a:ext cx="209156" cy="50514"/>
          </a:xfrm>
          <a:prstGeom prst="flowChartMagneticDisk">
            <a:avLst/>
          </a:prstGeom>
          <a:solidFill>
            <a:srgbClr val="7F6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16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70" grpId="0" animBg="1"/>
      <p:bldP spid="71" grpId="0" animBg="1"/>
      <p:bldP spid="72" grpId="0" animBg="1"/>
      <p:bldP spid="75" grpId="0" animBg="1"/>
      <p:bldP spid="8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2597A-B6F3-B5FD-2172-9EBD882D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35EDBC8-26FB-AD0D-806C-8D6E8882B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pic>
        <p:nvPicPr>
          <p:cNvPr id="148" name="Image 147" descr="Une image contenant capture d’écran, Parallèle&#10;&#10;Le contenu généré par l’IA peut être incorrect.">
            <a:extLst>
              <a:ext uri="{FF2B5EF4-FFF2-40B4-BE49-F238E27FC236}">
                <a16:creationId xmlns:a16="http://schemas.microsoft.com/office/drawing/2014/main" id="{FC34169A-5C6F-2714-BA03-2897A3BD6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851" y="1613598"/>
            <a:ext cx="3772094" cy="2559182"/>
          </a:xfrm>
          <a:prstGeom prst="rect">
            <a:avLst/>
          </a:prstGeom>
        </p:spPr>
      </p:pic>
      <p:sp>
        <p:nvSpPr>
          <p:cNvPr id="150" name="Espace réservé du contenu 149">
            <a:extLst>
              <a:ext uri="{FF2B5EF4-FFF2-40B4-BE49-F238E27FC236}">
                <a16:creationId xmlns:a16="http://schemas.microsoft.com/office/drawing/2014/main" id="{67426C8A-0ACD-5CAA-6792-F787849D55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380173"/>
            <a:ext cx="5809849" cy="1215269"/>
          </a:xfrm>
        </p:spPr>
        <p:txBody>
          <a:bodyPr>
            <a:normAutofit/>
          </a:bodyPr>
          <a:lstStyle/>
          <a:p>
            <a:r>
              <a:rPr lang="fr-FR" b="1" dirty="0" err="1"/>
              <a:t>Cooler</a:t>
            </a:r>
            <a:r>
              <a:rPr lang="fr-FR" b="1" dirty="0"/>
              <a:t> </a:t>
            </a:r>
            <a:r>
              <a:rPr lang="fr-FR" dirty="0" err="1"/>
              <a:t>thermalize</a:t>
            </a:r>
            <a:r>
              <a:rPr lang="fr-FR" dirty="0"/>
              <a:t> ions </a:t>
            </a:r>
            <a:r>
              <a:rPr lang="fr-FR" dirty="0" err="1"/>
              <a:t>with</a:t>
            </a:r>
            <a:r>
              <a:rPr lang="fr-FR" dirty="0"/>
              <a:t> buffer </a:t>
            </a:r>
            <a:r>
              <a:rPr lang="fr-FR" dirty="0" err="1"/>
              <a:t>gas</a:t>
            </a:r>
            <a:r>
              <a:rPr lang="fr-FR" dirty="0"/>
              <a:t> injection (</a:t>
            </a:r>
            <a:r>
              <a:rPr lang="fr-FR" dirty="0" err="1"/>
              <a:t>Helium</a:t>
            </a:r>
            <a:r>
              <a:rPr lang="fr-FR" dirty="0"/>
              <a:t>)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F2292838-9AAF-34EC-7452-E2EE5A583151}"/>
              </a:ext>
            </a:extLst>
          </p:cNvPr>
          <p:cNvSpPr txBox="1"/>
          <p:nvPr/>
        </p:nvSpPr>
        <p:spPr>
          <a:xfrm>
            <a:off x="4973968" y="4156275"/>
            <a:ext cx="31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S</a:t>
            </a:r>
            <a:r>
              <a:rPr lang="fr-FR" sz="1100" i="1" baseline="30000" dirty="0"/>
              <a:t>3</a:t>
            </a:r>
            <a:r>
              <a:rPr lang="fr-FR" sz="1100" i="1" dirty="0"/>
              <a:t>-LEB </a:t>
            </a:r>
            <a:r>
              <a:rPr lang="fr-FR" sz="1100" i="1" dirty="0" err="1"/>
              <a:t>cooler</a:t>
            </a:r>
            <a:r>
              <a:rPr lang="fr-FR" sz="1100" i="1" dirty="0"/>
              <a:t> </a:t>
            </a:r>
            <a:r>
              <a:rPr lang="fr-FR" sz="1100" i="1" dirty="0" err="1"/>
              <a:t>buncher</a:t>
            </a:r>
            <a:endParaRPr lang="fr-FR" sz="1100" i="1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A58F89C9-8385-B73E-AC99-8EC4F81750B7}"/>
              </a:ext>
            </a:extLst>
          </p:cNvPr>
          <p:cNvSpPr/>
          <p:nvPr/>
        </p:nvSpPr>
        <p:spPr>
          <a:xfrm rot="16888609">
            <a:off x="7605753" y="1541521"/>
            <a:ext cx="361549" cy="33180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9C2EC3-4008-17FA-1B7E-F9C1BE8CE8CF}"/>
              </a:ext>
            </a:extLst>
          </p:cNvPr>
          <p:cNvSpPr txBox="1"/>
          <p:nvPr/>
        </p:nvSpPr>
        <p:spPr>
          <a:xfrm>
            <a:off x="7346619" y="1226147"/>
            <a:ext cx="116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Pulse up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B7318ADC-0E26-E02C-D48F-CB062200281B}"/>
              </a:ext>
            </a:extLst>
          </p:cNvPr>
          <p:cNvSpPr txBox="1">
            <a:spLocks/>
          </p:cNvSpPr>
          <p:nvPr/>
        </p:nvSpPr>
        <p:spPr>
          <a:xfrm>
            <a:off x="413660" y="20463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 err="1">
                <a:solidFill>
                  <a:schemeClr val="accent6"/>
                </a:solidFill>
              </a:rPr>
              <a:t>Cooler-buncher</a:t>
            </a:r>
            <a:r>
              <a:rPr lang="fr-FR" sz="1800" dirty="0">
                <a:solidFill>
                  <a:schemeClr val="accent6"/>
                </a:solidFill>
              </a:rPr>
              <a:t> RFQ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9E8268A-A032-4CCD-ADE7-09D37DF0092F}"/>
              </a:ext>
            </a:extLst>
          </p:cNvPr>
          <p:cNvSpPr/>
          <p:nvPr/>
        </p:nvSpPr>
        <p:spPr>
          <a:xfrm>
            <a:off x="4973968" y="2478024"/>
            <a:ext cx="978776" cy="19709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Cooler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60BDAB4-16D2-7E7D-E605-6664E6A513AE}"/>
              </a:ext>
            </a:extLst>
          </p:cNvPr>
          <p:cNvSpPr/>
          <p:nvPr/>
        </p:nvSpPr>
        <p:spPr>
          <a:xfrm>
            <a:off x="8165224" y="2478024"/>
            <a:ext cx="978776" cy="19709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ED0000"/>
                </a:solidFill>
              </a:rPr>
              <a:t>Buncher</a:t>
            </a:r>
            <a:endParaRPr lang="fr-FR" dirty="0">
              <a:solidFill>
                <a:srgbClr val="ED0000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B06BC66-367C-48E0-A510-FA0199ED55D4}"/>
              </a:ext>
            </a:extLst>
          </p:cNvPr>
          <p:cNvSpPr/>
          <p:nvPr/>
        </p:nvSpPr>
        <p:spPr>
          <a:xfrm>
            <a:off x="6255494" y="2074948"/>
            <a:ext cx="794845" cy="150248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ED0000"/>
                </a:solidFill>
              </a:rPr>
              <a:t>       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D6EE9C98-0F07-4918-93E7-9156B3761267}"/>
              </a:ext>
            </a:extLst>
          </p:cNvPr>
          <p:cNvSpPr/>
          <p:nvPr/>
        </p:nvSpPr>
        <p:spPr>
          <a:xfrm>
            <a:off x="6322860" y="1917596"/>
            <a:ext cx="333215" cy="757520"/>
          </a:xfrm>
          <a:prstGeom prst="downArrow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CFEE792-6C46-4125-AECB-E259429B7E60}"/>
              </a:ext>
            </a:extLst>
          </p:cNvPr>
          <p:cNvSpPr/>
          <p:nvPr/>
        </p:nvSpPr>
        <p:spPr>
          <a:xfrm>
            <a:off x="6000079" y="1568505"/>
            <a:ext cx="978776" cy="19709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accent5"/>
                </a:solidFill>
              </a:rPr>
              <a:t>Helium</a:t>
            </a:r>
            <a:r>
              <a:rPr lang="fr-FR" dirty="0">
                <a:solidFill>
                  <a:schemeClr val="accent5"/>
                </a:solidFill>
              </a:rPr>
              <a:t> (</a:t>
            </a:r>
            <a:r>
              <a:rPr lang="fr-FR" dirty="0" err="1">
                <a:solidFill>
                  <a:schemeClr val="accent5"/>
                </a:solidFill>
              </a:rPr>
              <a:t>gas</a:t>
            </a:r>
            <a:r>
              <a:rPr lang="fr-FR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710DD30-CED0-4A1D-B2DB-74873B48A424}"/>
              </a:ext>
            </a:extLst>
          </p:cNvPr>
          <p:cNvSpPr/>
          <p:nvPr/>
        </p:nvSpPr>
        <p:spPr>
          <a:xfrm>
            <a:off x="5054986" y="3387189"/>
            <a:ext cx="56756" cy="57013"/>
          </a:xfrm>
          <a:prstGeom prst="ellipse">
            <a:avLst/>
          </a:prstGeom>
          <a:solidFill>
            <a:srgbClr val="0B0BFF"/>
          </a:solidFill>
          <a:ln>
            <a:solidFill>
              <a:srgbClr val="0B0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3263AF6-8A7A-4B7D-9348-1DBCC958336D}"/>
              </a:ext>
            </a:extLst>
          </p:cNvPr>
          <p:cNvSpPr/>
          <p:nvPr/>
        </p:nvSpPr>
        <p:spPr>
          <a:xfrm>
            <a:off x="5111742" y="3370233"/>
            <a:ext cx="56756" cy="57013"/>
          </a:xfrm>
          <a:prstGeom prst="ellipse">
            <a:avLst/>
          </a:prstGeom>
          <a:solidFill>
            <a:srgbClr val="0B0BFF"/>
          </a:solidFill>
          <a:ln>
            <a:solidFill>
              <a:srgbClr val="0B0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0277C3D-3F69-41CE-86BD-E238887C0A2D}"/>
              </a:ext>
            </a:extLst>
          </p:cNvPr>
          <p:cNvSpPr/>
          <p:nvPr/>
        </p:nvSpPr>
        <p:spPr>
          <a:xfrm>
            <a:off x="5140120" y="3408584"/>
            <a:ext cx="56756" cy="57013"/>
          </a:xfrm>
          <a:prstGeom prst="ellipse">
            <a:avLst/>
          </a:prstGeom>
          <a:solidFill>
            <a:srgbClr val="0B0BFF"/>
          </a:solidFill>
          <a:ln>
            <a:solidFill>
              <a:srgbClr val="0B0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13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7E30C-A0D1-9863-044F-84347EFBE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5A1FBE6B-1D43-9D11-A7B2-3BDF9EEAC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sp>
        <p:nvSpPr>
          <p:cNvPr id="150" name="Espace réservé du contenu 149">
            <a:extLst>
              <a:ext uri="{FF2B5EF4-FFF2-40B4-BE49-F238E27FC236}">
                <a16:creationId xmlns:a16="http://schemas.microsoft.com/office/drawing/2014/main" id="{058CA791-542A-CFA6-6C87-9A19249FE0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380173"/>
            <a:ext cx="4345317" cy="1215269"/>
          </a:xfrm>
        </p:spPr>
        <p:txBody>
          <a:bodyPr>
            <a:normAutofit/>
          </a:bodyPr>
          <a:lstStyle/>
          <a:p>
            <a:r>
              <a:rPr lang="fr-FR" b="1" dirty="0" err="1"/>
              <a:t>Cooler</a:t>
            </a:r>
            <a:r>
              <a:rPr lang="fr-FR" b="1" dirty="0"/>
              <a:t> : </a:t>
            </a:r>
            <a:r>
              <a:rPr lang="fr-FR" dirty="0" err="1"/>
              <a:t>thermalize</a:t>
            </a:r>
            <a:r>
              <a:rPr lang="fr-FR" dirty="0"/>
              <a:t> ions </a:t>
            </a:r>
            <a:r>
              <a:rPr lang="fr-FR" dirty="0" err="1"/>
              <a:t>with</a:t>
            </a:r>
            <a:r>
              <a:rPr lang="fr-FR" dirty="0"/>
              <a:t> buffer </a:t>
            </a:r>
            <a:r>
              <a:rPr lang="fr-FR" dirty="0" err="1"/>
              <a:t>gas</a:t>
            </a:r>
            <a:r>
              <a:rPr lang="fr-FR" dirty="0"/>
              <a:t> injection (</a:t>
            </a:r>
            <a:r>
              <a:rPr lang="fr-FR" dirty="0" err="1"/>
              <a:t>Helium</a:t>
            </a:r>
            <a:r>
              <a:rPr lang="fr-FR" dirty="0"/>
              <a:t>)  </a:t>
            </a:r>
          </a:p>
          <a:p>
            <a:r>
              <a:rPr lang="fr-FR" b="1" dirty="0" err="1"/>
              <a:t>Buncher</a:t>
            </a:r>
            <a:r>
              <a:rPr lang="fr-FR" b="1" dirty="0"/>
              <a:t> : </a:t>
            </a:r>
            <a:r>
              <a:rPr lang="fr-FR" dirty="0" err="1"/>
              <a:t>creates</a:t>
            </a:r>
            <a:r>
              <a:rPr lang="fr-FR" dirty="0"/>
              <a:t> </a:t>
            </a:r>
            <a:r>
              <a:rPr lang="fr-FR" dirty="0" err="1"/>
              <a:t>bunches</a:t>
            </a:r>
            <a:r>
              <a:rPr lang="fr-FR" dirty="0"/>
              <a:t> in potentiel </a:t>
            </a:r>
            <a:r>
              <a:rPr lang="fr-FR" dirty="0" err="1"/>
              <a:t>well</a:t>
            </a:r>
            <a:endParaRPr lang="fr-FR" dirty="0"/>
          </a:p>
          <a:p>
            <a:r>
              <a:rPr lang="fr-FR" dirty="0" err="1"/>
              <a:t>ToF</a:t>
            </a:r>
            <a:r>
              <a:rPr lang="fr-FR" dirty="0"/>
              <a:t> dispersion : </a:t>
            </a:r>
            <a:r>
              <a:rPr lang="fr-FR" dirty="0" err="1"/>
              <a:t>ToF</a:t>
            </a:r>
            <a:r>
              <a:rPr lang="fr-FR" dirty="0"/>
              <a:t> FWHM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927F3B3D-2AAB-A8AA-8F2A-69D0B0BDA55F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 err="1">
                <a:solidFill>
                  <a:schemeClr val="accent6"/>
                </a:solidFill>
              </a:rPr>
              <a:t>Cooler-buncher</a:t>
            </a:r>
            <a:r>
              <a:rPr lang="fr-FR" sz="1800" dirty="0">
                <a:solidFill>
                  <a:schemeClr val="accent6"/>
                </a:solidFill>
              </a:rPr>
              <a:t> RFQ</a:t>
            </a:r>
          </a:p>
        </p:txBody>
      </p:sp>
      <p:pic>
        <p:nvPicPr>
          <p:cNvPr id="2" name="Image 1" descr="Une image contenant texte, capture d’écran, carte, diagramme&#10;&#10;Le contenu généré par l’IA peut être incorrect.">
            <a:extLst>
              <a:ext uri="{FF2B5EF4-FFF2-40B4-BE49-F238E27FC236}">
                <a16:creationId xmlns:a16="http://schemas.microsoft.com/office/drawing/2014/main" id="{B41CBAFA-AE53-AFA9-3350-2482416D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94" t="12063" r="60543" b="75075"/>
          <a:stretch>
            <a:fillRect/>
          </a:stretch>
        </p:blipFill>
        <p:spPr>
          <a:xfrm>
            <a:off x="42399" y="2955847"/>
            <a:ext cx="4494387" cy="124984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103D09-3844-23C3-F5BD-03216CFB4859}"/>
              </a:ext>
            </a:extLst>
          </p:cNvPr>
          <p:cNvSpPr txBox="1"/>
          <p:nvPr/>
        </p:nvSpPr>
        <p:spPr>
          <a:xfrm>
            <a:off x="879980" y="2704028"/>
            <a:ext cx="31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Potentiels </a:t>
            </a:r>
            <a:r>
              <a:rPr lang="fr-FR" sz="1100" i="1" dirty="0" err="1"/>
              <a:t>applied</a:t>
            </a:r>
            <a:r>
              <a:rPr lang="fr-FR" sz="1100" i="1" dirty="0"/>
              <a:t> to the </a:t>
            </a:r>
            <a:r>
              <a:rPr lang="fr-FR" sz="1100" i="1" dirty="0" err="1"/>
              <a:t>buncher</a:t>
            </a:r>
            <a:endParaRPr lang="fr-FR" sz="1100" i="1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D4EB728-7115-625C-5D64-33E8C8B5BCB4}"/>
              </a:ext>
            </a:extLst>
          </p:cNvPr>
          <p:cNvCxnSpPr/>
          <p:nvPr/>
        </p:nvCxnSpPr>
        <p:spPr>
          <a:xfrm flipV="1">
            <a:off x="413660" y="4192851"/>
            <a:ext cx="4054904" cy="128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FF19DC3-4D66-24FC-8DD3-3C4EF1A84C35}"/>
              </a:ext>
            </a:extLst>
          </p:cNvPr>
          <p:cNvCxnSpPr>
            <a:cxnSpLocks/>
          </p:cNvCxnSpPr>
          <p:nvPr/>
        </p:nvCxnSpPr>
        <p:spPr>
          <a:xfrm>
            <a:off x="1362456" y="4069080"/>
            <a:ext cx="0" cy="136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C85B24D-B481-92B3-83C5-AF6295415360}"/>
              </a:ext>
            </a:extLst>
          </p:cNvPr>
          <p:cNvCxnSpPr>
            <a:cxnSpLocks/>
          </p:cNvCxnSpPr>
          <p:nvPr/>
        </p:nvCxnSpPr>
        <p:spPr>
          <a:xfrm>
            <a:off x="2109216" y="4056888"/>
            <a:ext cx="0" cy="136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B39BA45-F513-0015-B91D-7A25791D0D19}"/>
              </a:ext>
            </a:extLst>
          </p:cNvPr>
          <p:cNvCxnSpPr>
            <a:cxnSpLocks/>
          </p:cNvCxnSpPr>
          <p:nvPr/>
        </p:nvCxnSpPr>
        <p:spPr>
          <a:xfrm>
            <a:off x="2849880" y="4066032"/>
            <a:ext cx="0" cy="136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C6D0DF0-AA89-0C53-7DD9-296BD85340EF}"/>
              </a:ext>
            </a:extLst>
          </p:cNvPr>
          <p:cNvCxnSpPr>
            <a:cxnSpLocks/>
          </p:cNvCxnSpPr>
          <p:nvPr/>
        </p:nvCxnSpPr>
        <p:spPr>
          <a:xfrm>
            <a:off x="3627120" y="4056888"/>
            <a:ext cx="0" cy="136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2FCF1D5-8CEC-8DC7-374C-A4C805938731}"/>
              </a:ext>
            </a:extLst>
          </p:cNvPr>
          <p:cNvSpPr txBox="1"/>
          <p:nvPr/>
        </p:nvSpPr>
        <p:spPr>
          <a:xfrm>
            <a:off x="1181881" y="4238335"/>
            <a:ext cx="31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Buncher</a:t>
            </a:r>
            <a:r>
              <a:rPr lang="fr-FR" sz="1100" i="1" dirty="0"/>
              <a:t> </a:t>
            </a:r>
            <a:r>
              <a:rPr lang="fr-FR" sz="1100" i="1" dirty="0" err="1"/>
              <a:t>electrodes</a:t>
            </a:r>
            <a:endParaRPr lang="fr-FR" sz="1100" i="1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34D2B29-1F85-F2F8-5ACF-8B5C6F456F0D}"/>
              </a:ext>
            </a:extLst>
          </p:cNvPr>
          <p:cNvSpPr/>
          <p:nvPr/>
        </p:nvSpPr>
        <p:spPr>
          <a:xfrm>
            <a:off x="857250" y="3557908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4B30C0E-90CD-9150-F8CF-9D38AA3D38E1}"/>
              </a:ext>
            </a:extLst>
          </p:cNvPr>
          <p:cNvSpPr/>
          <p:nvPr/>
        </p:nvSpPr>
        <p:spPr>
          <a:xfrm>
            <a:off x="981465" y="3603627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22E3C85-A069-61FE-D7C4-7726C404DEF6}"/>
              </a:ext>
            </a:extLst>
          </p:cNvPr>
          <p:cNvSpPr/>
          <p:nvPr/>
        </p:nvSpPr>
        <p:spPr>
          <a:xfrm>
            <a:off x="1115594" y="3626486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A8E1F20-AB23-6243-425B-4C8311F8C57B}"/>
              </a:ext>
            </a:extLst>
          </p:cNvPr>
          <p:cNvSpPr/>
          <p:nvPr/>
        </p:nvSpPr>
        <p:spPr>
          <a:xfrm>
            <a:off x="1239809" y="3626485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EAB8633-1F7E-3F4A-7F0B-6D0C8A925E62}"/>
              </a:ext>
            </a:extLst>
          </p:cNvPr>
          <p:cNvSpPr/>
          <p:nvPr/>
        </p:nvSpPr>
        <p:spPr>
          <a:xfrm>
            <a:off x="3597729" y="3878922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77F5FA8-8554-497B-DA23-5AA0A00F9E3C}"/>
              </a:ext>
            </a:extLst>
          </p:cNvPr>
          <p:cNvSpPr/>
          <p:nvPr/>
        </p:nvSpPr>
        <p:spPr>
          <a:xfrm>
            <a:off x="3715530" y="3912903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0227A79-DCD6-839C-3B03-BBF9D553537E}"/>
              </a:ext>
            </a:extLst>
          </p:cNvPr>
          <p:cNvSpPr/>
          <p:nvPr/>
        </p:nvSpPr>
        <p:spPr>
          <a:xfrm>
            <a:off x="3619890" y="3947828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B50A8A4-A9E7-F6E5-09EE-FD5CDC707FAD}"/>
              </a:ext>
            </a:extLst>
          </p:cNvPr>
          <p:cNvSpPr/>
          <p:nvPr/>
        </p:nvSpPr>
        <p:spPr>
          <a:xfrm>
            <a:off x="3664794" y="3987908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B04280A-CBB4-194E-728B-C33D41269B8B}"/>
              </a:ext>
            </a:extLst>
          </p:cNvPr>
          <p:cNvSpPr/>
          <p:nvPr/>
        </p:nvSpPr>
        <p:spPr>
          <a:xfrm>
            <a:off x="3302023" y="4106913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1DA02BE-A566-A953-7513-F6C361891865}"/>
              </a:ext>
            </a:extLst>
          </p:cNvPr>
          <p:cNvSpPr/>
          <p:nvPr/>
        </p:nvSpPr>
        <p:spPr>
          <a:xfrm>
            <a:off x="3359173" y="4113743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6FE9F9A-718B-D324-CCF3-8CBADB2CD630}"/>
              </a:ext>
            </a:extLst>
          </p:cNvPr>
          <p:cNvSpPr/>
          <p:nvPr/>
        </p:nvSpPr>
        <p:spPr>
          <a:xfrm>
            <a:off x="3331918" y="4078799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8403FE9-B252-EEAE-8CFF-EB6F3B7664EF}"/>
              </a:ext>
            </a:extLst>
          </p:cNvPr>
          <p:cNvSpPr/>
          <p:nvPr/>
        </p:nvSpPr>
        <p:spPr>
          <a:xfrm>
            <a:off x="3390080" y="4113729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27DA4E2-1F51-C53B-DAEA-3BF7C1CD3A97}"/>
              </a:ext>
            </a:extLst>
          </p:cNvPr>
          <p:cNvSpPr/>
          <p:nvPr/>
        </p:nvSpPr>
        <p:spPr>
          <a:xfrm>
            <a:off x="3312559" y="3658825"/>
            <a:ext cx="57150" cy="45719"/>
          </a:xfrm>
          <a:prstGeom prst="ellipse">
            <a:avLst/>
          </a:prstGeom>
          <a:solidFill>
            <a:srgbClr val="F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53A5974-8F14-A03E-ECEF-56CA39BAD73A}"/>
              </a:ext>
            </a:extLst>
          </p:cNvPr>
          <p:cNvSpPr/>
          <p:nvPr/>
        </p:nvSpPr>
        <p:spPr>
          <a:xfrm>
            <a:off x="3341134" y="3689936"/>
            <a:ext cx="57150" cy="45719"/>
          </a:xfrm>
          <a:prstGeom prst="ellipse">
            <a:avLst/>
          </a:prstGeom>
          <a:solidFill>
            <a:srgbClr val="F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7DF5E7A-7865-C161-68E3-A8C15E1B9A5C}"/>
              </a:ext>
            </a:extLst>
          </p:cNvPr>
          <p:cNvSpPr/>
          <p:nvPr/>
        </p:nvSpPr>
        <p:spPr>
          <a:xfrm>
            <a:off x="3393712" y="3704544"/>
            <a:ext cx="57150" cy="45719"/>
          </a:xfrm>
          <a:prstGeom prst="ellipse">
            <a:avLst/>
          </a:prstGeom>
          <a:solidFill>
            <a:srgbClr val="F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778AA40-AE73-EDB2-6DE4-E17DDDBB9378}"/>
              </a:ext>
            </a:extLst>
          </p:cNvPr>
          <p:cNvSpPr/>
          <p:nvPr/>
        </p:nvSpPr>
        <p:spPr>
          <a:xfrm>
            <a:off x="3359173" y="3666129"/>
            <a:ext cx="57150" cy="45719"/>
          </a:xfrm>
          <a:prstGeom prst="ellipse">
            <a:avLst/>
          </a:prstGeom>
          <a:solidFill>
            <a:srgbClr val="F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0E349AE5-61F8-F5D7-1D94-D710881300B8}"/>
              </a:ext>
            </a:extLst>
          </p:cNvPr>
          <p:cNvSpPr/>
          <p:nvPr/>
        </p:nvSpPr>
        <p:spPr>
          <a:xfrm>
            <a:off x="3506704" y="3618778"/>
            <a:ext cx="390908" cy="165432"/>
          </a:xfrm>
          <a:prstGeom prst="rightArrow">
            <a:avLst/>
          </a:prstGeom>
          <a:noFill/>
          <a:ln>
            <a:solidFill>
              <a:srgbClr val="F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02579577-B91A-4081-CB5B-BA495E0458FD}"/>
              </a:ext>
            </a:extLst>
          </p:cNvPr>
          <p:cNvSpPr/>
          <p:nvPr/>
        </p:nvSpPr>
        <p:spPr>
          <a:xfrm>
            <a:off x="1341864" y="3661519"/>
            <a:ext cx="2334028" cy="481693"/>
          </a:xfrm>
          <a:custGeom>
            <a:avLst/>
            <a:gdLst>
              <a:gd name="connsiteX0" fmla="*/ 0 w 2141005"/>
              <a:gd name="connsiteY0" fmla="*/ 0 h 481693"/>
              <a:gd name="connsiteX1" fmla="*/ 2114550 w 2141005"/>
              <a:gd name="connsiteY1" fmla="*/ 220436 h 481693"/>
              <a:gd name="connsiteX2" fmla="*/ 1224643 w 2141005"/>
              <a:gd name="connsiteY2" fmla="*/ 359228 h 481693"/>
              <a:gd name="connsiteX3" fmla="*/ 1804307 w 2141005"/>
              <a:gd name="connsiteY3" fmla="*/ 481693 h 4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1005" h="481693">
                <a:moveTo>
                  <a:pt x="0" y="0"/>
                </a:moveTo>
                <a:cubicBezTo>
                  <a:pt x="955221" y="80282"/>
                  <a:pt x="1910443" y="160565"/>
                  <a:pt x="2114550" y="220436"/>
                </a:cubicBezTo>
                <a:cubicBezTo>
                  <a:pt x="2318657" y="280307"/>
                  <a:pt x="1276350" y="315685"/>
                  <a:pt x="1224643" y="359228"/>
                </a:cubicBezTo>
                <a:cubicBezTo>
                  <a:pt x="1172936" y="402771"/>
                  <a:pt x="1488621" y="442232"/>
                  <a:pt x="1804307" y="48169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Image 62" descr="Une image contenant capture d’écran, Parallèle&#10;&#10;Le contenu généré par l’IA peut être incorrect.">
            <a:extLst>
              <a:ext uri="{FF2B5EF4-FFF2-40B4-BE49-F238E27FC236}">
                <a16:creationId xmlns:a16="http://schemas.microsoft.com/office/drawing/2014/main" id="{1F3BE683-2C7A-4A50-BBC9-C90B4E73F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851" y="1613598"/>
            <a:ext cx="3772094" cy="2559182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B9362E42-67BC-420A-ABCD-1B158DECF913}"/>
              </a:ext>
            </a:extLst>
          </p:cNvPr>
          <p:cNvSpPr txBox="1"/>
          <p:nvPr/>
        </p:nvSpPr>
        <p:spPr>
          <a:xfrm>
            <a:off x="4973968" y="4156275"/>
            <a:ext cx="31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S</a:t>
            </a:r>
            <a:r>
              <a:rPr lang="fr-FR" sz="1100" i="1" baseline="30000" dirty="0"/>
              <a:t>3</a:t>
            </a:r>
            <a:r>
              <a:rPr lang="fr-FR" sz="1100" i="1" dirty="0"/>
              <a:t>-LEB </a:t>
            </a:r>
            <a:r>
              <a:rPr lang="fr-FR" sz="1100" i="1" dirty="0" err="1"/>
              <a:t>cooler</a:t>
            </a:r>
            <a:r>
              <a:rPr lang="fr-FR" sz="1100" i="1" dirty="0"/>
              <a:t> </a:t>
            </a:r>
            <a:r>
              <a:rPr lang="fr-FR" sz="1100" i="1" dirty="0" err="1"/>
              <a:t>buncher</a:t>
            </a:r>
            <a:endParaRPr lang="fr-FR" sz="1100" i="1" dirty="0"/>
          </a:p>
        </p:txBody>
      </p:sp>
      <p:sp>
        <p:nvSpPr>
          <p:cNvPr id="65" name="Flèche : droite 64">
            <a:extLst>
              <a:ext uri="{FF2B5EF4-FFF2-40B4-BE49-F238E27FC236}">
                <a16:creationId xmlns:a16="http://schemas.microsoft.com/office/drawing/2014/main" id="{1D364D1E-3501-4594-BCEE-838F8451A764}"/>
              </a:ext>
            </a:extLst>
          </p:cNvPr>
          <p:cNvSpPr/>
          <p:nvPr/>
        </p:nvSpPr>
        <p:spPr>
          <a:xfrm rot="16888609">
            <a:off x="7605753" y="1541521"/>
            <a:ext cx="361549" cy="33180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4C81C9FF-3C7B-4EF7-97DE-CDE1C2CAAFED}"/>
              </a:ext>
            </a:extLst>
          </p:cNvPr>
          <p:cNvSpPr txBox="1"/>
          <p:nvPr/>
        </p:nvSpPr>
        <p:spPr>
          <a:xfrm>
            <a:off x="7346619" y="1226147"/>
            <a:ext cx="116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Pulse up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073AFC09-01FE-4192-B5B0-5525276EF7B7}"/>
              </a:ext>
            </a:extLst>
          </p:cNvPr>
          <p:cNvSpPr/>
          <p:nvPr/>
        </p:nvSpPr>
        <p:spPr>
          <a:xfrm>
            <a:off x="4973968" y="2478024"/>
            <a:ext cx="978776" cy="19709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Cooler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302FAFE8-5647-42ED-AFBC-E172FB21F53F}"/>
              </a:ext>
            </a:extLst>
          </p:cNvPr>
          <p:cNvSpPr/>
          <p:nvPr/>
        </p:nvSpPr>
        <p:spPr>
          <a:xfrm>
            <a:off x="8165224" y="2478024"/>
            <a:ext cx="978776" cy="19709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ED0000"/>
                </a:solidFill>
              </a:rPr>
              <a:t>Buncher</a:t>
            </a:r>
            <a:endParaRPr lang="fr-FR" dirty="0">
              <a:solidFill>
                <a:srgbClr val="ED0000"/>
              </a:solidFill>
            </a:endParaRP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3A7870E-43F8-4370-BF84-02C15FB8C1BE}"/>
              </a:ext>
            </a:extLst>
          </p:cNvPr>
          <p:cNvSpPr/>
          <p:nvPr/>
        </p:nvSpPr>
        <p:spPr>
          <a:xfrm>
            <a:off x="6255494" y="2074948"/>
            <a:ext cx="794845" cy="150248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ED0000"/>
                </a:solidFill>
              </a:rPr>
              <a:t>       </a:t>
            </a:r>
          </a:p>
        </p:txBody>
      </p:sp>
      <p:sp>
        <p:nvSpPr>
          <p:cNvPr id="70" name="Flèche : bas 69">
            <a:extLst>
              <a:ext uri="{FF2B5EF4-FFF2-40B4-BE49-F238E27FC236}">
                <a16:creationId xmlns:a16="http://schemas.microsoft.com/office/drawing/2014/main" id="{6D5AD1BE-7AD9-4CB2-B59C-29F53A110DE7}"/>
              </a:ext>
            </a:extLst>
          </p:cNvPr>
          <p:cNvSpPr/>
          <p:nvPr/>
        </p:nvSpPr>
        <p:spPr>
          <a:xfrm>
            <a:off x="6322860" y="1917596"/>
            <a:ext cx="333215" cy="757520"/>
          </a:xfrm>
          <a:prstGeom prst="downArrow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66AF6CC0-765D-4A73-8B98-0E56C685415D}"/>
              </a:ext>
            </a:extLst>
          </p:cNvPr>
          <p:cNvSpPr/>
          <p:nvPr/>
        </p:nvSpPr>
        <p:spPr>
          <a:xfrm>
            <a:off x="6000079" y="1568505"/>
            <a:ext cx="978776" cy="19709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accent5"/>
                </a:solidFill>
              </a:rPr>
              <a:t>Helium</a:t>
            </a:r>
            <a:r>
              <a:rPr lang="fr-FR" dirty="0">
                <a:solidFill>
                  <a:schemeClr val="accent5"/>
                </a:solidFill>
              </a:rPr>
              <a:t> (</a:t>
            </a:r>
            <a:r>
              <a:rPr lang="fr-FR" dirty="0" err="1">
                <a:solidFill>
                  <a:schemeClr val="accent5"/>
                </a:solidFill>
              </a:rPr>
              <a:t>gas</a:t>
            </a:r>
            <a:r>
              <a:rPr lang="fr-FR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5C7BE92-D13D-4F86-9E94-1B25A1187A6B}"/>
              </a:ext>
            </a:extLst>
          </p:cNvPr>
          <p:cNvSpPr/>
          <p:nvPr/>
        </p:nvSpPr>
        <p:spPr>
          <a:xfrm>
            <a:off x="5054986" y="3387189"/>
            <a:ext cx="56756" cy="57013"/>
          </a:xfrm>
          <a:prstGeom prst="ellipse">
            <a:avLst/>
          </a:prstGeom>
          <a:solidFill>
            <a:srgbClr val="0B0BFF"/>
          </a:solidFill>
          <a:ln>
            <a:solidFill>
              <a:srgbClr val="0B0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C0454B8-1A6D-48D9-9328-54BB054E4D49}"/>
              </a:ext>
            </a:extLst>
          </p:cNvPr>
          <p:cNvSpPr/>
          <p:nvPr/>
        </p:nvSpPr>
        <p:spPr>
          <a:xfrm>
            <a:off x="5111742" y="3370233"/>
            <a:ext cx="56756" cy="57013"/>
          </a:xfrm>
          <a:prstGeom prst="ellipse">
            <a:avLst/>
          </a:prstGeom>
          <a:solidFill>
            <a:srgbClr val="0B0BFF"/>
          </a:solidFill>
          <a:ln>
            <a:solidFill>
              <a:srgbClr val="0B0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98DCF038-94A6-46DF-B2A4-C8E82A3E82BD}"/>
              </a:ext>
            </a:extLst>
          </p:cNvPr>
          <p:cNvSpPr/>
          <p:nvPr/>
        </p:nvSpPr>
        <p:spPr>
          <a:xfrm>
            <a:off x="5140120" y="3408584"/>
            <a:ext cx="56756" cy="57013"/>
          </a:xfrm>
          <a:prstGeom prst="ellipse">
            <a:avLst/>
          </a:prstGeom>
          <a:solidFill>
            <a:srgbClr val="0B0BFF"/>
          </a:solidFill>
          <a:ln>
            <a:solidFill>
              <a:srgbClr val="0B0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6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0955 0.0037 C 0.01146 0.00432 0.0132 0.00555 0.01511 0.00617 C 0.0224 0.00833 0.03715 0.01234 0.03715 0.01234 C 0.05469 0.01049 0.05434 0.01172 0.07518 0.0037 C 0.10243 -0.00679 0.06493 0.00462 0.08889 -0.00741 C 0.09323 -0.00957 0.09757 -0.00988 0.10208 -0.01112 C 0.10573 -0.01235 0.10938 -0.01389 0.11302 -0.01482 C 0.1158 -0.01544 0.11858 -0.01544 0.12136 -0.01605 C 0.1507 -0.02068 0.13472 -0.01914 0.16059 -0.02099 C 0.16476 -0.02254 0.16893 -0.0247 0.17309 -0.02593 C 0.17604 -0.02655 0.17899 -0.02624 0.18195 -0.02717 C 0.1875 -0.0284 0.19306 -0.02994 0.19861 -0.0321 C 0.21215 -0.03735 0.20712 -0.03396 0.21441 -0.0392 C 0.21545 -0.04136 0.21615 -0.04383 0.21719 -0.04538 C 0.22274 -0.05463 0.22396 -0.0534 0.2283 -0.06266 C 0.23264 -0.07223 0.23004 -0.07315 0.23785 -0.08241 C 0.24063 -0.0855 0.24393 -0.08612 0.24688 -0.08828 C 0.24879 -0.08982 0.25052 -0.09167 0.25243 -0.09321 C 0.25625 -0.10371 0.2566 -0.1034 0.25938 -0.1142 C 0.25955 -0.11544 0.25972 -0.11667 0.2599 -0.11791 C 0.26077 -0.12192 0.26146 -0.12593 0.26198 -0.13025 C 0.26233 -0.13241 0.26233 -0.13519 0.26268 -0.13735 C 0.26372 -0.14476 0.26615 -0.15957 0.26615 -0.15957 C 0.26649 -0.16883 0.2658 -0.1784 0.26684 -0.18766 C 0.26771 -0.19538 0.27049 -0.20217 0.2717 -0.20988 C 0.27222 -0.21266 0.27257 -0.21544 0.27309 -0.21852 C 0.27361 -0.22161 0.27379 -0.225 0.27448 -0.2284 C 0.27518 -0.2321 0.27639 -0.2355 0.27726 -0.2392 C 0.27743 -0.24291 0.27778 -0.24661 0.27795 -0.25031 C 0.27813 -0.25433 0.2783 -0.25865 0.27865 -0.26266 C 0.27882 -0.2642 0.27917 -0.26575 0.27934 -0.2676 C 0.27952 -0.27007 0.27969 -0.27254 0.28004 -0.275 C 0.28038 -0.27778 0.28247 -0.28149 0.28143 -0.28334 C 0.28038 -0.28519 0.27969 -0.27933 0.27865 -0.27747 C 0.27639 -0.27315 0.2717 -0.26513 0.2717 -0.26513 C 0.27118 -0.26081 0.27049 -0.2571 0.27031 -0.25278 C 0.26997 -0.24414 0.27049 -0.2355 0.26962 -0.22717 C 0.2691 -0.22254 0.26615 -0.21482 0.26615 -0.21482 C 0.26424 -0.19692 0.26458 -0.20679 0.26545 -0.18519 C 0.26597 -0.19136 0.26615 -0.19784 0.26684 -0.20371 C 0.26736 -0.20679 0.27014 -0.2142 0.27101 -0.21729 C 0.27153 -0.21883 0.27205 -0.22038 0.2724 -0.22223 C 0.27274 -0.22315 0.27257 -0.225 0.27309 -0.22593 C 0.27396 -0.22717 0.27535 -0.22747 0.27656 -0.2284 C 0.27726 -0.22933 0.27778 -0.23087 0.27865 -0.23179 C 0.27917 -0.23303 0.28021 -0.23334 0.28073 -0.23426 C 0.2816 -0.23612 0.28212 -0.23828 0.28281 -0.24044 C 0.28472 -0.24846 0.28472 -0.24908 0.28559 -0.25649 C 0.28507 -0.26019 0.28524 -0.2642 0.2842 -0.2676 C 0.28386 -0.26852 0.28316 -0.26605 0.28281 -0.26513 C 0.27986 -0.25772 0.28299 -0.26204 0.27934 -0.25772 C 0.27674 -0.24661 0.27952 -0.25556 0.27518 -0.24784 C 0.27431 -0.2463 0.27309 -0.24291 0.27309 -0.24291 L 0.27309 -0.24291 " pathEditMode="relative" ptsTypes="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0955 0.0037 C 0.01146 0.00432 0.0132 0.00555 0.01511 0.00617 C 0.0224 0.00833 0.03715 0.01234 0.03715 0.01234 C 0.05469 0.01049 0.05434 0.01172 0.07518 0.0037 C 0.10243 -0.00679 0.06493 0.00462 0.08889 -0.00741 C 0.09323 -0.00957 0.09757 -0.00988 0.10208 -0.01112 C 0.10573 -0.01235 0.10938 -0.01389 0.11302 -0.01482 C 0.1158 -0.01544 0.11858 -0.01544 0.12136 -0.01605 C 0.1507 -0.02068 0.13472 -0.01914 0.16059 -0.02099 C 0.16476 -0.02254 0.16893 -0.0247 0.17309 -0.02593 C 0.17604 -0.02655 0.17899 -0.02624 0.18195 -0.02717 C 0.1875 -0.0284 0.19306 -0.02994 0.19861 -0.0321 C 0.21215 -0.03735 0.20712 -0.03396 0.21441 -0.0392 C 0.21545 -0.04136 0.21615 -0.04383 0.21719 -0.04538 C 0.22274 -0.05463 0.22396 -0.0534 0.2283 -0.06266 C 0.23264 -0.07223 0.23004 -0.07315 0.23785 -0.08241 C 0.24063 -0.0855 0.24393 -0.08612 0.24688 -0.08828 C 0.24879 -0.08982 0.25052 -0.09167 0.25243 -0.09321 C 0.25625 -0.10371 0.2566 -0.1034 0.25938 -0.1142 C 0.25955 -0.11544 0.25972 -0.11667 0.2599 -0.11791 C 0.26077 -0.12192 0.26146 -0.12593 0.26198 -0.13025 C 0.26233 -0.13241 0.26233 -0.13519 0.26268 -0.13735 C 0.26372 -0.14476 0.26615 -0.15957 0.26615 -0.15957 C 0.26649 -0.16883 0.2658 -0.1784 0.26684 -0.18766 C 0.26771 -0.19538 0.27049 -0.20217 0.2717 -0.20988 C 0.27222 -0.21266 0.27257 -0.21544 0.27309 -0.21852 C 0.27361 -0.22161 0.27379 -0.225 0.27448 -0.2284 C 0.27518 -0.2321 0.27639 -0.2355 0.27726 -0.2392 C 0.27743 -0.24291 0.27778 -0.24661 0.27795 -0.25031 C 0.27813 -0.25433 0.2783 -0.25865 0.27865 -0.26266 C 0.27882 -0.2642 0.27917 -0.26575 0.27934 -0.2676 C 0.27952 -0.27007 0.27969 -0.27254 0.28004 -0.275 C 0.28038 -0.27778 0.28247 -0.28149 0.28143 -0.28334 C 0.28038 -0.28519 0.27969 -0.27933 0.27865 -0.27747 C 0.27639 -0.27315 0.2717 -0.26513 0.2717 -0.26513 C 0.27118 -0.26081 0.27049 -0.2571 0.27031 -0.25278 C 0.26997 -0.24414 0.27049 -0.2355 0.26962 -0.22717 C 0.2691 -0.22254 0.26615 -0.21482 0.26615 -0.21482 C 0.26424 -0.19692 0.26458 -0.20679 0.26545 -0.18519 C 0.26597 -0.19136 0.26615 -0.19784 0.26684 -0.20371 C 0.26736 -0.20679 0.27014 -0.2142 0.27101 -0.21729 C 0.27153 -0.21883 0.27205 -0.22038 0.2724 -0.22223 C 0.27274 -0.22315 0.27257 -0.225 0.27309 -0.22593 C 0.27396 -0.22717 0.27535 -0.22747 0.27656 -0.2284 C 0.27726 -0.22933 0.27778 -0.23087 0.27865 -0.23179 C 0.27917 -0.23303 0.28021 -0.23334 0.28073 -0.23426 C 0.2816 -0.23612 0.28212 -0.23828 0.28281 -0.24044 C 0.28472 -0.24846 0.28472 -0.24908 0.28559 -0.25649 C 0.28507 -0.26019 0.28524 -0.2642 0.2842 -0.2676 C 0.28386 -0.26852 0.28316 -0.26605 0.28281 -0.26513 C 0.27986 -0.25772 0.28299 -0.26204 0.27934 -0.25772 C 0.27674 -0.24661 0.27952 -0.25556 0.27518 -0.24784 C 0.27431 -0.2463 0.27309 -0.24291 0.27309 -0.24291 L 0.27309 -0.24291 " pathEditMode="relative" ptsTypes="AAAAAAA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0955 0.0037 C 0.01146 0.00432 0.0132 0.00555 0.01511 0.00617 C 0.0224 0.00833 0.03715 0.01234 0.03715 0.01234 C 0.05469 0.01049 0.05434 0.01172 0.07518 0.0037 C 0.10243 -0.00679 0.06493 0.00462 0.08889 -0.00741 C 0.09323 -0.00957 0.09757 -0.00988 0.10208 -0.01112 C 0.10573 -0.01235 0.10938 -0.01389 0.11302 -0.01482 C 0.1158 -0.01544 0.11858 -0.01544 0.12136 -0.01605 C 0.1507 -0.02068 0.13472 -0.01914 0.16059 -0.02099 C 0.16476 -0.02254 0.16893 -0.0247 0.17309 -0.02593 C 0.17604 -0.02655 0.17899 -0.02624 0.18195 -0.02717 C 0.1875 -0.0284 0.19306 -0.02994 0.19861 -0.0321 C 0.21215 -0.03735 0.20712 -0.03396 0.21441 -0.0392 C 0.21545 -0.04136 0.21615 -0.04383 0.21719 -0.04538 C 0.22274 -0.05463 0.22396 -0.0534 0.2283 -0.06266 C 0.23264 -0.07223 0.23004 -0.07315 0.23785 -0.08241 C 0.24063 -0.0855 0.24393 -0.08612 0.24688 -0.08828 C 0.24879 -0.08982 0.25052 -0.09167 0.25243 -0.09321 C 0.25625 -0.10371 0.2566 -0.1034 0.25938 -0.1142 C 0.25955 -0.11544 0.25972 -0.11667 0.2599 -0.11791 C 0.26077 -0.12192 0.26146 -0.12593 0.26198 -0.13025 C 0.26233 -0.13241 0.26233 -0.13519 0.26268 -0.13735 C 0.26372 -0.14476 0.26615 -0.15957 0.26615 -0.15957 C 0.26649 -0.16883 0.2658 -0.1784 0.26684 -0.18766 C 0.26771 -0.19538 0.27049 -0.20217 0.2717 -0.20988 C 0.27222 -0.21266 0.27257 -0.21544 0.27309 -0.21852 C 0.27361 -0.22161 0.27379 -0.225 0.27448 -0.2284 C 0.27518 -0.2321 0.27639 -0.2355 0.27726 -0.2392 C 0.27743 -0.24291 0.27778 -0.24661 0.27795 -0.25031 C 0.27813 -0.25433 0.2783 -0.25865 0.27865 -0.26266 C 0.27882 -0.2642 0.27917 -0.26575 0.27934 -0.2676 C 0.27952 -0.27007 0.27969 -0.27254 0.28004 -0.275 C 0.28038 -0.27778 0.28247 -0.28149 0.28143 -0.28334 C 0.28038 -0.28519 0.27969 -0.27933 0.27865 -0.27747 C 0.27639 -0.27315 0.2717 -0.26513 0.2717 -0.26513 C 0.27118 -0.26081 0.27049 -0.2571 0.27031 -0.25278 C 0.26997 -0.24414 0.27049 -0.2355 0.26962 -0.22717 C 0.2691 -0.22254 0.26615 -0.21482 0.26615 -0.21482 C 0.26424 -0.19692 0.26458 -0.20679 0.26545 -0.18519 C 0.26597 -0.19136 0.26615 -0.19784 0.26684 -0.20371 C 0.26736 -0.20679 0.27014 -0.2142 0.27101 -0.21729 C 0.27153 -0.21883 0.27205 -0.22038 0.2724 -0.22223 C 0.27274 -0.22315 0.27257 -0.225 0.27309 -0.22593 C 0.27396 -0.22717 0.27535 -0.22747 0.27656 -0.2284 C 0.27726 -0.22933 0.27778 -0.23087 0.27865 -0.23179 C 0.27917 -0.23303 0.28021 -0.23334 0.28073 -0.23426 C 0.2816 -0.23612 0.28212 -0.23828 0.28281 -0.24044 C 0.28472 -0.24846 0.28472 -0.24908 0.28559 -0.25649 C 0.28507 -0.26019 0.28524 -0.2642 0.2842 -0.2676 C 0.28386 -0.26852 0.28316 -0.26605 0.28281 -0.26513 C 0.27986 -0.25772 0.28299 -0.26204 0.27934 -0.25772 C 0.27674 -0.24661 0.27952 -0.25556 0.27518 -0.24784 C 0.27431 -0.2463 0.27309 -0.24291 0.27309 -0.24291 L 0.27309 -0.24291 " pathEditMode="relative" ptsTypes="AAAAAAA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7E30C-A0D1-9863-044F-84347EFBE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5A1FBE6B-1D43-9D11-A7B2-3BDF9EEAC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sp>
        <p:nvSpPr>
          <p:cNvPr id="150" name="Espace réservé du contenu 149">
            <a:extLst>
              <a:ext uri="{FF2B5EF4-FFF2-40B4-BE49-F238E27FC236}">
                <a16:creationId xmlns:a16="http://schemas.microsoft.com/office/drawing/2014/main" id="{058CA791-542A-CFA6-6C87-9A19249FE0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380173"/>
            <a:ext cx="4345317" cy="1215269"/>
          </a:xfrm>
        </p:spPr>
        <p:txBody>
          <a:bodyPr>
            <a:normAutofit/>
          </a:bodyPr>
          <a:lstStyle/>
          <a:p>
            <a:r>
              <a:rPr lang="fr-FR" b="1" dirty="0" err="1"/>
              <a:t>Cooler</a:t>
            </a:r>
            <a:r>
              <a:rPr lang="fr-FR" b="1" dirty="0"/>
              <a:t> : </a:t>
            </a:r>
            <a:r>
              <a:rPr lang="fr-FR" dirty="0" err="1"/>
              <a:t>thermalize</a:t>
            </a:r>
            <a:r>
              <a:rPr lang="fr-FR" dirty="0"/>
              <a:t> ions </a:t>
            </a:r>
            <a:r>
              <a:rPr lang="fr-FR" dirty="0" err="1"/>
              <a:t>with</a:t>
            </a:r>
            <a:r>
              <a:rPr lang="fr-FR" dirty="0"/>
              <a:t> buffer </a:t>
            </a:r>
            <a:r>
              <a:rPr lang="fr-FR" dirty="0" err="1"/>
              <a:t>gas</a:t>
            </a:r>
            <a:r>
              <a:rPr lang="fr-FR" dirty="0"/>
              <a:t> injection (</a:t>
            </a:r>
            <a:r>
              <a:rPr lang="fr-FR" dirty="0" err="1"/>
              <a:t>Helium</a:t>
            </a:r>
            <a:r>
              <a:rPr lang="fr-FR" dirty="0"/>
              <a:t>)  </a:t>
            </a:r>
          </a:p>
          <a:p>
            <a:r>
              <a:rPr lang="fr-FR" b="1" dirty="0" err="1"/>
              <a:t>Buncher</a:t>
            </a:r>
            <a:r>
              <a:rPr lang="fr-FR" b="1" dirty="0"/>
              <a:t> : </a:t>
            </a:r>
            <a:r>
              <a:rPr lang="fr-FR" dirty="0" err="1"/>
              <a:t>creates</a:t>
            </a:r>
            <a:r>
              <a:rPr lang="fr-FR" dirty="0"/>
              <a:t> </a:t>
            </a:r>
            <a:r>
              <a:rPr lang="fr-FR" dirty="0" err="1"/>
              <a:t>bunches</a:t>
            </a:r>
            <a:r>
              <a:rPr lang="fr-FR" dirty="0"/>
              <a:t> in potentiel </a:t>
            </a:r>
            <a:r>
              <a:rPr lang="fr-FR" dirty="0" err="1"/>
              <a:t>well</a:t>
            </a:r>
            <a:endParaRPr lang="fr-FR" dirty="0"/>
          </a:p>
          <a:p>
            <a:r>
              <a:rPr lang="fr-FR" dirty="0" err="1"/>
              <a:t>ToF</a:t>
            </a:r>
            <a:r>
              <a:rPr lang="fr-FR" dirty="0"/>
              <a:t> dispersion : </a:t>
            </a:r>
            <a:r>
              <a:rPr lang="fr-FR" dirty="0" err="1"/>
              <a:t>ToF</a:t>
            </a:r>
            <a:r>
              <a:rPr lang="fr-FR" dirty="0"/>
              <a:t> FWHM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927F3B3D-2AAB-A8AA-8F2A-69D0B0BDA55F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 err="1">
                <a:solidFill>
                  <a:schemeClr val="accent6"/>
                </a:solidFill>
              </a:rPr>
              <a:t>Cooler-buncher</a:t>
            </a:r>
            <a:r>
              <a:rPr lang="fr-FR" sz="1800" dirty="0">
                <a:solidFill>
                  <a:schemeClr val="accent6"/>
                </a:solidFill>
              </a:rPr>
              <a:t> RFQ</a:t>
            </a:r>
          </a:p>
        </p:txBody>
      </p:sp>
      <p:pic>
        <p:nvPicPr>
          <p:cNvPr id="2" name="Image 1" descr="Une image contenant texte, capture d’écran, carte, diagramme&#10;&#10;Le contenu généré par l’IA peut être incorrect.">
            <a:extLst>
              <a:ext uri="{FF2B5EF4-FFF2-40B4-BE49-F238E27FC236}">
                <a16:creationId xmlns:a16="http://schemas.microsoft.com/office/drawing/2014/main" id="{B41CBAFA-AE53-AFA9-3350-2482416D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94" t="12063" r="60543" b="75075"/>
          <a:stretch>
            <a:fillRect/>
          </a:stretch>
        </p:blipFill>
        <p:spPr>
          <a:xfrm>
            <a:off x="42399" y="2955847"/>
            <a:ext cx="4494387" cy="124984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103D09-3844-23C3-F5BD-03216CFB4859}"/>
              </a:ext>
            </a:extLst>
          </p:cNvPr>
          <p:cNvSpPr txBox="1"/>
          <p:nvPr/>
        </p:nvSpPr>
        <p:spPr>
          <a:xfrm>
            <a:off x="879980" y="2704028"/>
            <a:ext cx="31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Potentiels </a:t>
            </a:r>
            <a:r>
              <a:rPr lang="fr-FR" sz="1100" i="1" dirty="0" err="1"/>
              <a:t>applied</a:t>
            </a:r>
            <a:r>
              <a:rPr lang="fr-FR" sz="1100" i="1" dirty="0"/>
              <a:t> to the </a:t>
            </a:r>
            <a:r>
              <a:rPr lang="fr-FR" sz="1100" i="1" dirty="0" err="1"/>
              <a:t>buncher</a:t>
            </a:r>
            <a:endParaRPr lang="fr-FR" sz="1100" i="1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D4EB728-7115-625C-5D64-33E8C8B5BCB4}"/>
              </a:ext>
            </a:extLst>
          </p:cNvPr>
          <p:cNvCxnSpPr/>
          <p:nvPr/>
        </p:nvCxnSpPr>
        <p:spPr>
          <a:xfrm flipV="1">
            <a:off x="413660" y="4192851"/>
            <a:ext cx="4054904" cy="128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FF19DC3-4D66-24FC-8DD3-3C4EF1A84C35}"/>
              </a:ext>
            </a:extLst>
          </p:cNvPr>
          <p:cNvCxnSpPr>
            <a:cxnSpLocks/>
          </p:cNvCxnSpPr>
          <p:nvPr/>
        </p:nvCxnSpPr>
        <p:spPr>
          <a:xfrm>
            <a:off x="1362456" y="4069080"/>
            <a:ext cx="0" cy="136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C85B24D-B481-92B3-83C5-AF6295415360}"/>
              </a:ext>
            </a:extLst>
          </p:cNvPr>
          <p:cNvCxnSpPr>
            <a:cxnSpLocks/>
          </p:cNvCxnSpPr>
          <p:nvPr/>
        </p:nvCxnSpPr>
        <p:spPr>
          <a:xfrm>
            <a:off x="2109216" y="4056888"/>
            <a:ext cx="0" cy="136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B39BA45-F513-0015-B91D-7A25791D0D19}"/>
              </a:ext>
            </a:extLst>
          </p:cNvPr>
          <p:cNvCxnSpPr>
            <a:cxnSpLocks/>
          </p:cNvCxnSpPr>
          <p:nvPr/>
        </p:nvCxnSpPr>
        <p:spPr>
          <a:xfrm>
            <a:off x="2849880" y="4066032"/>
            <a:ext cx="0" cy="136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C6D0DF0-AA89-0C53-7DD9-296BD85340EF}"/>
              </a:ext>
            </a:extLst>
          </p:cNvPr>
          <p:cNvCxnSpPr>
            <a:cxnSpLocks/>
          </p:cNvCxnSpPr>
          <p:nvPr/>
        </p:nvCxnSpPr>
        <p:spPr>
          <a:xfrm>
            <a:off x="3627120" y="4056888"/>
            <a:ext cx="0" cy="1366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2FCF1D5-8CEC-8DC7-374C-A4C805938731}"/>
              </a:ext>
            </a:extLst>
          </p:cNvPr>
          <p:cNvSpPr txBox="1"/>
          <p:nvPr/>
        </p:nvSpPr>
        <p:spPr>
          <a:xfrm>
            <a:off x="1181881" y="4238335"/>
            <a:ext cx="31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Buncher</a:t>
            </a:r>
            <a:r>
              <a:rPr lang="fr-FR" sz="1100" i="1" dirty="0"/>
              <a:t> </a:t>
            </a:r>
            <a:r>
              <a:rPr lang="fr-FR" sz="1100" i="1" dirty="0" err="1"/>
              <a:t>electrodes</a:t>
            </a:r>
            <a:endParaRPr lang="fr-FR" sz="1100" i="1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34D2B29-1F85-F2F8-5ACF-8B5C6F456F0D}"/>
              </a:ext>
            </a:extLst>
          </p:cNvPr>
          <p:cNvSpPr/>
          <p:nvPr/>
        </p:nvSpPr>
        <p:spPr>
          <a:xfrm>
            <a:off x="857250" y="3557908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4B30C0E-90CD-9150-F8CF-9D38AA3D38E1}"/>
              </a:ext>
            </a:extLst>
          </p:cNvPr>
          <p:cNvSpPr/>
          <p:nvPr/>
        </p:nvSpPr>
        <p:spPr>
          <a:xfrm>
            <a:off x="981465" y="3603627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22E3C85-A069-61FE-D7C4-7726C404DEF6}"/>
              </a:ext>
            </a:extLst>
          </p:cNvPr>
          <p:cNvSpPr/>
          <p:nvPr/>
        </p:nvSpPr>
        <p:spPr>
          <a:xfrm>
            <a:off x="1115594" y="3626486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A8E1F20-AB23-6243-425B-4C8311F8C57B}"/>
              </a:ext>
            </a:extLst>
          </p:cNvPr>
          <p:cNvSpPr/>
          <p:nvPr/>
        </p:nvSpPr>
        <p:spPr>
          <a:xfrm>
            <a:off x="1239809" y="3626485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EAB8633-1F7E-3F4A-7F0B-6D0C8A925E62}"/>
              </a:ext>
            </a:extLst>
          </p:cNvPr>
          <p:cNvSpPr/>
          <p:nvPr/>
        </p:nvSpPr>
        <p:spPr>
          <a:xfrm>
            <a:off x="3597729" y="3878922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77F5FA8-8554-497B-DA23-5AA0A00F9E3C}"/>
              </a:ext>
            </a:extLst>
          </p:cNvPr>
          <p:cNvSpPr/>
          <p:nvPr/>
        </p:nvSpPr>
        <p:spPr>
          <a:xfrm>
            <a:off x="3715530" y="3912903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0227A79-DCD6-839C-3B03-BBF9D553537E}"/>
              </a:ext>
            </a:extLst>
          </p:cNvPr>
          <p:cNvSpPr/>
          <p:nvPr/>
        </p:nvSpPr>
        <p:spPr>
          <a:xfrm>
            <a:off x="3619890" y="3947828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B50A8A4-A9E7-F6E5-09EE-FD5CDC707FAD}"/>
              </a:ext>
            </a:extLst>
          </p:cNvPr>
          <p:cNvSpPr/>
          <p:nvPr/>
        </p:nvSpPr>
        <p:spPr>
          <a:xfrm>
            <a:off x="3664794" y="3987908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B04280A-CBB4-194E-728B-C33D41269B8B}"/>
              </a:ext>
            </a:extLst>
          </p:cNvPr>
          <p:cNvSpPr/>
          <p:nvPr/>
        </p:nvSpPr>
        <p:spPr>
          <a:xfrm>
            <a:off x="3302023" y="4106913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1DA02BE-A566-A953-7513-F6C361891865}"/>
              </a:ext>
            </a:extLst>
          </p:cNvPr>
          <p:cNvSpPr/>
          <p:nvPr/>
        </p:nvSpPr>
        <p:spPr>
          <a:xfrm>
            <a:off x="3359173" y="4113743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6FE9F9A-718B-D324-CCF3-8CBADB2CD630}"/>
              </a:ext>
            </a:extLst>
          </p:cNvPr>
          <p:cNvSpPr/>
          <p:nvPr/>
        </p:nvSpPr>
        <p:spPr>
          <a:xfrm>
            <a:off x="3331918" y="4078799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8403FE9-B252-EEAE-8CFF-EB6F3B7664EF}"/>
              </a:ext>
            </a:extLst>
          </p:cNvPr>
          <p:cNvSpPr/>
          <p:nvPr/>
        </p:nvSpPr>
        <p:spPr>
          <a:xfrm>
            <a:off x="3390080" y="4113729"/>
            <a:ext cx="57150" cy="45719"/>
          </a:xfrm>
          <a:prstGeom prst="ellipse">
            <a:avLst/>
          </a:prstGeom>
          <a:solidFill>
            <a:srgbClr val="0B0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27DA4E2-1F51-C53B-DAEA-3BF7C1CD3A97}"/>
              </a:ext>
            </a:extLst>
          </p:cNvPr>
          <p:cNvSpPr/>
          <p:nvPr/>
        </p:nvSpPr>
        <p:spPr>
          <a:xfrm>
            <a:off x="3312559" y="3658825"/>
            <a:ext cx="57150" cy="45719"/>
          </a:xfrm>
          <a:prstGeom prst="ellipse">
            <a:avLst/>
          </a:prstGeom>
          <a:solidFill>
            <a:srgbClr val="F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53A5974-8F14-A03E-ECEF-56CA39BAD73A}"/>
              </a:ext>
            </a:extLst>
          </p:cNvPr>
          <p:cNvSpPr/>
          <p:nvPr/>
        </p:nvSpPr>
        <p:spPr>
          <a:xfrm>
            <a:off x="3341134" y="3689936"/>
            <a:ext cx="57150" cy="45719"/>
          </a:xfrm>
          <a:prstGeom prst="ellipse">
            <a:avLst/>
          </a:prstGeom>
          <a:solidFill>
            <a:srgbClr val="F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7DF5E7A-7865-C161-68E3-A8C15E1B9A5C}"/>
              </a:ext>
            </a:extLst>
          </p:cNvPr>
          <p:cNvSpPr/>
          <p:nvPr/>
        </p:nvSpPr>
        <p:spPr>
          <a:xfrm>
            <a:off x="3393712" y="3704544"/>
            <a:ext cx="57150" cy="45719"/>
          </a:xfrm>
          <a:prstGeom prst="ellipse">
            <a:avLst/>
          </a:prstGeom>
          <a:solidFill>
            <a:srgbClr val="F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778AA40-AE73-EDB2-6DE4-E17DDDBB9378}"/>
              </a:ext>
            </a:extLst>
          </p:cNvPr>
          <p:cNvSpPr/>
          <p:nvPr/>
        </p:nvSpPr>
        <p:spPr>
          <a:xfrm>
            <a:off x="3359173" y="3666129"/>
            <a:ext cx="57150" cy="45719"/>
          </a:xfrm>
          <a:prstGeom prst="ellipse">
            <a:avLst/>
          </a:prstGeom>
          <a:solidFill>
            <a:srgbClr val="F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0E349AE5-61F8-F5D7-1D94-D710881300B8}"/>
              </a:ext>
            </a:extLst>
          </p:cNvPr>
          <p:cNvSpPr/>
          <p:nvPr/>
        </p:nvSpPr>
        <p:spPr>
          <a:xfrm>
            <a:off x="3506704" y="3618778"/>
            <a:ext cx="390908" cy="165432"/>
          </a:xfrm>
          <a:prstGeom prst="rightArrow">
            <a:avLst/>
          </a:prstGeom>
          <a:noFill/>
          <a:ln>
            <a:solidFill>
              <a:srgbClr val="F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02579577-B91A-4081-CB5B-BA495E0458FD}"/>
              </a:ext>
            </a:extLst>
          </p:cNvPr>
          <p:cNvSpPr/>
          <p:nvPr/>
        </p:nvSpPr>
        <p:spPr>
          <a:xfrm>
            <a:off x="1341864" y="3661519"/>
            <a:ext cx="2334028" cy="481693"/>
          </a:xfrm>
          <a:custGeom>
            <a:avLst/>
            <a:gdLst>
              <a:gd name="connsiteX0" fmla="*/ 0 w 2141005"/>
              <a:gd name="connsiteY0" fmla="*/ 0 h 481693"/>
              <a:gd name="connsiteX1" fmla="*/ 2114550 w 2141005"/>
              <a:gd name="connsiteY1" fmla="*/ 220436 h 481693"/>
              <a:gd name="connsiteX2" fmla="*/ 1224643 w 2141005"/>
              <a:gd name="connsiteY2" fmla="*/ 359228 h 481693"/>
              <a:gd name="connsiteX3" fmla="*/ 1804307 w 2141005"/>
              <a:gd name="connsiteY3" fmla="*/ 481693 h 4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1005" h="481693">
                <a:moveTo>
                  <a:pt x="0" y="0"/>
                </a:moveTo>
                <a:cubicBezTo>
                  <a:pt x="955221" y="80282"/>
                  <a:pt x="1910443" y="160565"/>
                  <a:pt x="2114550" y="220436"/>
                </a:cubicBezTo>
                <a:cubicBezTo>
                  <a:pt x="2318657" y="280307"/>
                  <a:pt x="1276350" y="315685"/>
                  <a:pt x="1224643" y="359228"/>
                </a:cubicBezTo>
                <a:cubicBezTo>
                  <a:pt x="1172936" y="402771"/>
                  <a:pt x="1488621" y="442232"/>
                  <a:pt x="1804307" y="48169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Image 62" descr="Une image contenant capture d’écran, Parallèle&#10;&#10;Le contenu généré par l’IA peut être incorrect.">
            <a:extLst>
              <a:ext uri="{FF2B5EF4-FFF2-40B4-BE49-F238E27FC236}">
                <a16:creationId xmlns:a16="http://schemas.microsoft.com/office/drawing/2014/main" id="{1F3BE683-2C7A-4A50-BBC9-C90B4E73F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851" y="1613598"/>
            <a:ext cx="3772094" cy="2559182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B9362E42-67BC-420A-ABCD-1B158DECF913}"/>
              </a:ext>
            </a:extLst>
          </p:cNvPr>
          <p:cNvSpPr txBox="1"/>
          <p:nvPr/>
        </p:nvSpPr>
        <p:spPr>
          <a:xfrm>
            <a:off x="4973968" y="4156275"/>
            <a:ext cx="3122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S</a:t>
            </a:r>
            <a:r>
              <a:rPr lang="fr-FR" sz="1100" i="1" baseline="30000" dirty="0"/>
              <a:t>3</a:t>
            </a:r>
            <a:r>
              <a:rPr lang="fr-FR" sz="1100" i="1" dirty="0"/>
              <a:t>-LEB </a:t>
            </a:r>
            <a:r>
              <a:rPr lang="fr-FR" sz="1100" i="1" dirty="0" err="1"/>
              <a:t>cooler</a:t>
            </a:r>
            <a:r>
              <a:rPr lang="fr-FR" sz="1100" i="1" dirty="0"/>
              <a:t> </a:t>
            </a:r>
            <a:r>
              <a:rPr lang="fr-FR" sz="1100" i="1" dirty="0" err="1"/>
              <a:t>buncher</a:t>
            </a:r>
            <a:endParaRPr lang="fr-FR" sz="1100" i="1" dirty="0"/>
          </a:p>
        </p:txBody>
      </p:sp>
      <p:sp>
        <p:nvSpPr>
          <p:cNvPr id="65" name="Flèche : droite 64">
            <a:extLst>
              <a:ext uri="{FF2B5EF4-FFF2-40B4-BE49-F238E27FC236}">
                <a16:creationId xmlns:a16="http://schemas.microsoft.com/office/drawing/2014/main" id="{1D364D1E-3501-4594-BCEE-838F8451A764}"/>
              </a:ext>
            </a:extLst>
          </p:cNvPr>
          <p:cNvSpPr/>
          <p:nvPr/>
        </p:nvSpPr>
        <p:spPr>
          <a:xfrm rot="16888609">
            <a:off x="7605753" y="1541521"/>
            <a:ext cx="361549" cy="33180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4C81C9FF-3C7B-4EF7-97DE-CDE1C2CAAFED}"/>
              </a:ext>
            </a:extLst>
          </p:cNvPr>
          <p:cNvSpPr txBox="1"/>
          <p:nvPr/>
        </p:nvSpPr>
        <p:spPr>
          <a:xfrm>
            <a:off x="7346619" y="1226147"/>
            <a:ext cx="116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Pulse up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073AFC09-01FE-4192-B5B0-5525276EF7B7}"/>
              </a:ext>
            </a:extLst>
          </p:cNvPr>
          <p:cNvSpPr/>
          <p:nvPr/>
        </p:nvSpPr>
        <p:spPr>
          <a:xfrm>
            <a:off x="4973968" y="2478024"/>
            <a:ext cx="978776" cy="19709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Cooler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302FAFE8-5647-42ED-AFBC-E172FB21F53F}"/>
              </a:ext>
            </a:extLst>
          </p:cNvPr>
          <p:cNvSpPr/>
          <p:nvPr/>
        </p:nvSpPr>
        <p:spPr>
          <a:xfrm>
            <a:off x="8165224" y="2478024"/>
            <a:ext cx="978776" cy="19709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ED0000"/>
                </a:solidFill>
              </a:rPr>
              <a:t>Buncher</a:t>
            </a:r>
            <a:endParaRPr lang="fr-FR" dirty="0">
              <a:solidFill>
                <a:srgbClr val="ED0000"/>
              </a:solidFill>
            </a:endParaRP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3A7870E-43F8-4370-BF84-02C15FB8C1BE}"/>
              </a:ext>
            </a:extLst>
          </p:cNvPr>
          <p:cNvSpPr/>
          <p:nvPr/>
        </p:nvSpPr>
        <p:spPr>
          <a:xfrm>
            <a:off x="6255494" y="2074948"/>
            <a:ext cx="794845" cy="150248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ED0000"/>
                </a:solidFill>
              </a:rPr>
              <a:t>       </a:t>
            </a:r>
          </a:p>
        </p:txBody>
      </p:sp>
      <p:sp>
        <p:nvSpPr>
          <p:cNvPr id="70" name="Flèche : bas 69">
            <a:extLst>
              <a:ext uri="{FF2B5EF4-FFF2-40B4-BE49-F238E27FC236}">
                <a16:creationId xmlns:a16="http://schemas.microsoft.com/office/drawing/2014/main" id="{6D5AD1BE-7AD9-4CB2-B59C-29F53A110DE7}"/>
              </a:ext>
            </a:extLst>
          </p:cNvPr>
          <p:cNvSpPr/>
          <p:nvPr/>
        </p:nvSpPr>
        <p:spPr>
          <a:xfrm>
            <a:off x="6322860" y="1917596"/>
            <a:ext cx="333215" cy="757520"/>
          </a:xfrm>
          <a:prstGeom prst="downArrow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66AF6CC0-765D-4A73-8B98-0E56C685415D}"/>
              </a:ext>
            </a:extLst>
          </p:cNvPr>
          <p:cNvSpPr/>
          <p:nvPr/>
        </p:nvSpPr>
        <p:spPr>
          <a:xfrm>
            <a:off x="6000079" y="1568505"/>
            <a:ext cx="978776" cy="19709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accent5"/>
                </a:solidFill>
              </a:rPr>
              <a:t>Helium</a:t>
            </a:r>
            <a:r>
              <a:rPr lang="fr-FR" dirty="0">
                <a:solidFill>
                  <a:schemeClr val="accent5"/>
                </a:solidFill>
              </a:rPr>
              <a:t> (</a:t>
            </a:r>
            <a:r>
              <a:rPr lang="fr-FR" dirty="0" err="1">
                <a:solidFill>
                  <a:schemeClr val="accent5"/>
                </a:solidFill>
              </a:rPr>
              <a:t>gas</a:t>
            </a:r>
            <a:r>
              <a:rPr lang="fr-FR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5C7BE92-D13D-4F86-9E94-1B25A1187A6B}"/>
              </a:ext>
            </a:extLst>
          </p:cNvPr>
          <p:cNvSpPr/>
          <p:nvPr/>
        </p:nvSpPr>
        <p:spPr>
          <a:xfrm>
            <a:off x="7610734" y="2115743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ED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C0454B8-1A6D-48D9-9328-54BB054E4D49}"/>
              </a:ext>
            </a:extLst>
          </p:cNvPr>
          <p:cNvSpPr/>
          <p:nvPr/>
        </p:nvSpPr>
        <p:spPr>
          <a:xfrm>
            <a:off x="7667490" y="2098787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ED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98DCF038-94A6-46DF-B2A4-C8E82A3E82BD}"/>
              </a:ext>
            </a:extLst>
          </p:cNvPr>
          <p:cNvSpPr/>
          <p:nvPr/>
        </p:nvSpPr>
        <p:spPr>
          <a:xfrm>
            <a:off x="7695868" y="2137138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ED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4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9136E-6 L 3.33333E-6 0.0003 C 0.00173 -0.01173 0.00364 -0.02315 0.00555 -0.03457 C 0.00642 -0.04136 0.00729 -0.04784 0.00833 -0.05433 C 0.01024 -0.06698 0.01302 -0.07902 0.01458 -0.09136 C 0.01614 -0.10494 0.01684 -0.11883 0.01805 -0.1321 C 0.01892 -0.14167 0.01996 -0.15124 0.02083 -0.1605 C 0.02152 -0.16883 0.02205 -0.17717 0.02291 -0.18519 C 0.02361 -0.19229 0.02482 -0.19939 0.02569 -0.20618 C 0.02691 -0.22778 0.02639 -0.21451 0.02639 -0.24568 L 0.02639 -0.24538 " pathEditMode="relative" rAng="0" ptsTypes="AAAAAAAAAAA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22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7 L 3.33333E-6 0.00031 C 0.00173 -0.01173 0.00364 -0.02315 0.00555 -0.03457 C 0.00642 -0.04136 0.00729 -0.04784 0.00833 -0.05432 C 0.01024 -0.06698 0.01302 -0.07901 0.01458 -0.09136 C 0.01614 -0.10494 0.01684 -0.11883 0.01805 -0.1321 C 0.01892 -0.14167 0.01996 -0.15123 0.02083 -0.16049 C 0.02152 -0.16883 0.02205 -0.17716 0.02291 -0.18518 C 0.02361 -0.19228 0.02482 -0.19938 0.02569 -0.20617 C 0.02691 -0.22778 0.02639 -0.21451 0.02639 -0.24568 L 0.02639 -0.24537 " pathEditMode="relative" rAng="0" ptsTypes="AAAAAAAAAAA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22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34568E-6 L -1.66667E-6 0.00031 C 0.00174 -0.01173 0.00365 -0.02315 0.00556 -0.03457 C 0.00643 -0.04136 0.00729 -0.04784 0.00834 -0.05432 C 0.01024 -0.06698 0.01302 -0.07901 0.01459 -0.09136 C 0.01615 -0.10494 0.01684 -0.11883 0.01806 -0.1321 C 0.01893 -0.14167 0.01997 -0.15124 0.02084 -0.1605 C 0.02153 -0.16883 0.02205 -0.17716 0.02292 -0.18519 C 0.02361 -0.19229 0.02483 -0.19939 0.0257 -0.20618 C 0.02691 -0.22778 0.02639 -0.21451 0.02639 -0.24568 L 0.02639 -0.24537 " pathEditMode="relative" rAng="0" ptsTypes="AAAAAAAAAAA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B09CF-A2AE-F82C-23EF-75230C840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706C8DE-1834-25D1-669C-6549CD1EC6CA}"/>
              </a:ext>
            </a:extLst>
          </p:cNvPr>
          <p:cNvGraphicFramePr>
            <a:graphicFrameLocks noGrp="1"/>
          </p:cNvGraphicFramePr>
          <p:nvPr/>
        </p:nvGraphicFramePr>
        <p:xfrm>
          <a:off x="637795" y="1632894"/>
          <a:ext cx="7609516" cy="18288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02379">
                  <a:extLst>
                    <a:ext uri="{9D8B030D-6E8A-4147-A177-3AD203B41FA5}">
                      <a16:colId xmlns:a16="http://schemas.microsoft.com/office/drawing/2014/main" val="105365281"/>
                    </a:ext>
                  </a:extLst>
                </a:gridCol>
                <a:gridCol w="1902379">
                  <a:extLst>
                    <a:ext uri="{9D8B030D-6E8A-4147-A177-3AD203B41FA5}">
                      <a16:colId xmlns:a16="http://schemas.microsoft.com/office/drawing/2014/main" val="1983523602"/>
                    </a:ext>
                  </a:extLst>
                </a:gridCol>
                <a:gridCol w="1902379">
                  <a:extLst>
                    <a:ext uri="{9D8B030D-6E8A-4147-A177-3AD203B41FA5}">
                      <a16:colId xmlns:a16="http://schemas.microsoft.com/office/drawing/2014/main" val="1503398900"/>
                    </a:ext>
                  </a:extLst>
                </a:gridCol>
                <a:gridCol w="1902379">
                  <a:extLst>
                    <a:ext uri="{9D8B030D-6E8A-4147-A177-3AD203B41FA5}">
                      <a16:colId xmlns:a16="http://schemas.microsoft.com/office/drawing/2014/main" val="299115616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/>
                        <a:t>PILGRIM’s</a:t>
                      </a:r>
                      <a:r>
                        <a:rPr lang="fr-FR" sz="1100" b="1" dirty="0"/>
                        <a:t> optimal dispersions values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/>
                        <a:t>Simulated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results</a:t>
                      </a:r>
                      <a:r>
                        <a:rPr lang="fr-FR" sz="1100" b="1" dirty="0"/>
                        <a:t>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err="1"/>
                        <a:t>Experimental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results</a:t>
                      </a:r>
                      <a:r>
                        <a:rPr lang="fr-FR" sz="1100" b="1" dirty="0"/>
                        <a:t> 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62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Time-of-flight dispersion  (ns)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157(6)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42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Energy dispersion (eV)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15-20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13(1)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7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/>
                        <a:t>Resolving</a:t>
                      </a:r>
                      <a:r>
                        <a:rPr lang="fr-FR" sz="1200" dirty="0"/>
                        <a:t> power for PILGRIM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≈230 000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~80 000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409855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8D4CC2F-BC1E-40C0-A134-6B2DCE920362}"/>
              </a:ext>
            </a:extLst>
          </p:cNvPr>
          <p:cNvSpPr txBox="1"/>
          <p:nvPr/>
        </p:nvSpPr>
        <p:spPr>
          <a:xfrm>
            <a:off x="-103436" y="4521326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accent1"/>
                </a:solidFill>
              </a:rPr>
              <a:t>[1] :</a:t>
            </a:r>
            <a:r>
              <a:rPr lang="fr-FR" sz="1100" dirty="0">
                <a:solidFill>
                  <a:schemeClr val="accent1"/>
                </a:solidFill>
              </a:rPr>
              <a:t>HAL Id: tel-01469429, </a:t>
            </a:r>
            <a:r>
              <a:rPr lang="fr-FR" sz="1100" u="sng" dirty="0">
                <a:solidFill>
                  <a:schemeClr val="accent1"/>
                </a:solidFill>
              </a:rPr>
              <a:t>https://in2p3.hal.science/tel-01469429v1</a:t>
            </a:r>
            <a:r>
              <a:rPr lang="fr-FR" sz="1050" u="sng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fr-FR" sz="1050" dirty="0">
                <a:solidFill>
                  <a:schemeClr val="accent1"/>
                </a:solidFill>
              </a:rPr>
              <a:t>[2] :</a:t>
            </a:r>
            <a:r>
              <a:rPr lang="fr-FR" sz="900" dirty="0">
                <a:solidFill>
                  <a:schemeClr val="accent1"/>
                </a:solidFill>
              </a:rPr>
              <a:t> </a:t>
            </a:r>
            <a:r>
              <a:rPr lang="fr-FR" sz="1100" dirty="0">
                <a:solidFill>
                  <a:schemeClr val="accent1"/>
                </a:solidFill>
              </a:rPr>
              <a:t>HAL Id: tel-04483471, </a:t>
            </a:r>
            <a:r>
              <a:rPr lang="fr-FR" sz="1100" u="sng" dirty="0">
                <a:solidFill>
                  <a:schemeClr val="accent1"/>
                </a:solidFill>
              </a:rPr>
              <a:t>https://theses.hal.science/tel-04483471v1</a:t>
            </a:r>
            <a:endParaRPr lang="fr-FR" sz="900" u="sng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0CC700-A842-F87B-A6C0-CDD8CCFEB82C}"/>
              </a:ext>
            </a:extLst>
          </p:cNvPr>
          <p:cNvSpPr txBox="1"/>
          <p:nvPr/>
        </p:nvSpPr>
        <p:spPr>
          <a:xfrm>
            <a:off x="691821" y="3657231"/>
            <a:ext cx="7677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Table of time and </a:t>
            </a:r>
            <a:r>
              <a:rPr lang="fr-FR" sz="1100" i="1" dirty="0" err="1"/>
              <a:t>energy</a:t>
            </a:r>
            <a:r>
              <a:rPr lang="fr-FR" sz="1100" i="1" dirty="0"/>
              <a:t> dispersions for S</a:t>
            </a:r>
            <a:r>
              <a:rPr lang="fr-FR" sz="1100" i="1" baseline="30000" dirty="0"/>
              <a:t>3</a:t>
            </a:r>
            <a:r>
              <a:rPr lang="fr-FR" sz="1100" i="1" dirty="0"/>
              <a:t>-LEB </a:t>
            </a:r>
            <a:r>
              <a:rPr lang="fr-FR" sz="1100" i="1" dirty="0" err="1"/>
              <a:t>bunches</a:t>
            </a:r>
            <a:endParaRPr lang="fr-FR" sz="1100" i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25C7D4-E050-2E41-D964-419F5C04272B}"/>
              </a:ext>
            </a:extLst>
          </p:cNvPr>
          <p:cNvSpPr txBox="1"/>
          <p:nvPr/>
        </p:nvSpPr>
        <p:spPr>
          <a:xfrm>
            <a:off x="4123944" y="2131242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4B0EE8F-3798-A4F6-1ACE-3D2834354106}"/>
                  </a:ext>
                </a:extLst>
              </p:cNvPr>
              <p:cNvSpPr txBox="1"/>
              <p:nvPr/>
            </p:nvSpPr>
            <p:spPr>
              <a:xfrm>
                <a:off x="8296763" y="3029561"/>
                <a:ext cx="68486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fr-FR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4B0EE8F-3798-A4F6-1ACE-3D2834354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763" y="3029561"/>
                <a:ext cx="684866" cy="403316"/>
              </a:xfrm>
              <a:prstGeom prst="rect">
                <a:avLst/>
              </a:prstGeom>
              <a:blipFill>
                <a:blip r:embed="rId3"/>
                <a:stretch>
                  <a:fillRect l="-4464" r="-3571" b="-1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110EC71-D1B2-B563-CAC9-29585704C9A3}"/>
              </a:ext>
            </a:extLst>
          </p:cNvPr>
          <p:cNvSpPr/>
          <p:nvPr/>
        </p:nvSpPr>
        <p:spPr>
          <a:xfrm>
            <a:off x="8272037" y="3001437"/>
            <a:ext cx="734318" cy="501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65179B0-EFA8-98A7-E25E-8256154EEBFE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</a:pPr>
            <a:endParaRPr lang="fr-FR" sz="1800" dirty="0">
              <a:solidFill>
                <a:schemeClr val="accent6"/>
              </a:solidFill>
            </a:endParaRPr>
          </a:p>
          <a:p>
            <a:pPr>
              <a:buClrTx/>
            </a:pPr>
            <a:r>
              <a:rPr lang="fr-FR" sz="1800" dirty="0">
                <a:solidFill>
                  <a:schemeClr val="accent6"/>
                </a:solidFill>
              </a:rPr>
              <a:t>Motivation : </a:t>
            </a:r>
            <a:r>
              <a:rPr lang="fr-FR" sz="1800" dirty="0" err="1">
                <a:solidFill>
                  <a:schemeClr val="accent6"/>
                </a:solidFill>
              </a:rPr>
              <a:t>PILGRIM’s</a:t>
            </a:r>
            <a:r>
              <a:rPr lang="fr-FR" sz="1800" dirty="0">
                <a:solidFill>
                  <a:schemeClr val="accent6"/>
                </a:solidFill>
              </a:rPr>
              <a:t> </a:t>
            </a:r>
            <a:r>
              <a:rPr lang="fr-FR" sz="1800" dirty="0" err="1">
                <a:solidFill>
                  <a:schemeClr val="accent6"/>
                </a:solidFill>
              </a:rPr>
              <a:t>resolving</a:t>
            </a:r>
            <a:r>
              <a:rPr lang="fr-FR" sz="1800" dirty="0">
                <a:solidFill>
                  <a:schemeClr val="accent6"/>
                </a:solidFill>
              </a:rPr>
              <a:t> power</a:t>
            </a:r>
          </a:p>
          <a:p>
            <a:pPr>
              <a:buClrTx/>
              <a:buFontTx/>
            </a:pPr>
            <a:endParaRPr lang="fr-FR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0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22EB0-734C-DB32-AC0D-87D53E66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6CF881D6-A225-B808-B71F-5190951E75AF}"/>
              </a:ext>
            </a:extLst>
          </p:cNvPr>
          <p:cNvGrpSpPr/>
          <p:nvPr/>
        </p:nvGrpSpPr>
        <p:grpSpPr>
          <a:xfrm>
            <a:off x="1801725" y="-56755"/>
            <a:ext cx="6498635" cy="4737420"/>
            <a:chOff x="2078626" y="7380933"/>
            <a:chExt cx="13081782" cy="9319857"/>
          </a:xfrm>
        </p:grpSpPr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8FFC311B-C12F-1E68-18D6-125CFF4C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626" y="7380933"/>
              <a:ext cx="11937406" cy="9319857"/>
            </a:xfrm>
            <a:prstGeom prst="rect">
              <a:avLst/>
            </a:prstGeom>
          </p:spPr>
        </p:pic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92567A58-76ED-3BD4-BA99-D799AD2E114B}"/>
                </a:ext>
              </a:extLst>
            </p:cNvPr>
            <p:cNvSpPr txBox="1"/>
            <p:nvPr/>
          </p:nvSpPr>
          <p:spPr>
            <a:xfrm>
              <a:off x="9643886" y="8022923"/>
              <a:ext cx="2901826" cy="1189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49" b="1" dirty="0"/>
                <a:t>PILGRIM </a:t>
              </a:r>
            </a:p>
            <a:p>
              <a:pPr algn="ctr"/>
              <a:r>
                <a:rPr lang="fr-FR" sz="849" b="1" dirty="0"/>
                <a:t>(MR-TOF-MS)</a:t>
              </a:r>
            </a:p>
          </p:txBody>
        </p:sp>
        <p:grpSp>
          <p:nvGrpSpPr>
            <p:cNvPr id="133" name="Groupe 132">
              <a:extLst>
                <a:ext uri="{FF2B5EF4-FFF2-40B4-BE49-F238E27FC236}">
                  <a16:creationId xmlns:a16="http://schemas.microsoft.com/office/drawing/2014/main" id="{95576813-D86C-2FD1-1C26-0A49C24B1C89}"/>
                </a:ext>
              </a:extLst>
            </p:cNvPr>
            <p:cNvGrpSpPr/>
            <p:nvPr/>
          </p:nvGrpSpPr>
          <p:grpSpPr>
            <a:xfrm>
              <a:off x="11148349" y="14555499"/>
              <a:ext cx="3061957" cy="1494449"/>
              <a:chOff x="11148349" y="17673833"/>
              <a:chExt cx="3061957" cy="1494449"/>
            </a:xfrm>
          </p:grpSpPr>
          <p:sp>
            <p:nvSpPr>
              <p:cNvPr id="167" name="ZoneTexte 166">
                <a:extLst>
                  <a:ext uri="{FF2B5EF4-FFF2-40B4-BE49-F238E27FC236}">
                    <a16:creationId xmlns:a16="http://schemas.microsoft.com/office/drawing/2014/main" id="{1F58897D-7CD0-06F8-2C27-391E7E64B87E}"/>
                  </a:ext>
                </a:extLst>
              </p:cNvPr>
              <p:cNvSpPr txBox="1"/>
              <p:nvPr/>
            </p:nvSpPr>
            <p:spPr>
              <a:xfrm>
                <a:off x="11148349" y="18652861"/>
                <a:ext cx="3061957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>
                    <a:solidFill>
                      <a:srgbClr val="0B0BFF"/>
                    </a:solidFill>
                  </a:rPr>
                  <a:t>Cooler</a:t>
                </a:r>
                <a:endParaRPr lang="fr-FR" sz="849" b="1" dirty="0">
                  <a:solidFill>
                    <a:srgbClr val="0B0BFF"/>
                  </a:solidFill>
                </a:endParaRPr>
              </a:p>
            </p:txBody>
          </p:sp>
          <p:cxnSp>
            <p:nvCxnSpPr>
              <p:cNvPr id="168" name="Connecteur droit avec flèche 167">
                <a:extLst>
                  <a:ext uri="{FF2B5EF4-FFF2-40B4-BE49-F238E27FC236}">
                    <a16:creationId xmlns:a16="http://schemas.microsoft.com/office/drawing/2014/main" id="{84C19091-3563-9E5C-A24E-C7045FC3BF98}"/>
                  </a:ext>
                </a:extLst>
              </p:cNvPr>
              <p:cNvCxnSpPr>
                <a:cxnSpLocks/>
                <a:stCxn id="167" idx="0"/>
              </p:cNvCxnSpPr>
              <p:nvPr/>
            </p:nvCxnSpPr>
            <p:spPr>
              <a:xfrm flipH="1" flipV="1">
                <a:off x="11752097" y="17673833"/>
                <a:ext cx="927230" cy="979028"/>
              </a:xfrm>
              <a:prstGeom prst="straightConnector1">
                <a:avLst/>
              </a:prstGeom>
              <a:ln>
                <a:solidFill>
                  <a:srgbClr val="0B0BFF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C4CDA20F-F8C9-B87A-4CCD-B8AD45E766E5}"/>
                </a:ext>
              </a:extLst>
            </p:cNvPr>
            <p:cNvGrpSpPr/>
            <p:nvPr/>
          </p:nvGrpSpPr>
          <p:grpSpPr>
            <a:xfrm>
              <a:off x="8436986" y="13562938"/>
              <a:ext cx="1743357" cy="1924052"/>
              <a:chOff x="8436986" y="16681272"/>
              <a:chExt cx="1743357" cy="1924052"/>
            </a:xfrm>
          </p:grpSpPr>
          <p:cxnSp>
            <p:nvCxnSpPr>
              <p:cNvPr id="165" name="Connecteur droit 164">
                <a:extLst>
                  <a:ext uri="{FF2B5EF4-FFF2-40B4-BE49-F238E27FC236}">
                    <a16:creationId xmlns:a16="http://schemas.microsoft.com/office/drawing/2014/main" id="{078EE3D7-A86D-A0F4-0FEF-A0B5886EED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6986" y="16681274"/>
                <a:ext cx="0" cy="192405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>
                <a:extLst>
                  <a:ext uri="{FF2B5EF4-FFF2-40B4-BE49-F238E27FC236}">
                    <a16:creationId xmlns:a16="http://schemas.microsoft.com/office/drawing/2014/main" id="{DD3D1024-375C-DB3C-5701-7699F905DF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0343" y="16681272"/>
                <a:ext cx="0" cy="1924052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E1C522B7-C612-745F-CEF9-9EC25113FB51}"/>
                </a:ext>
              </a:extLst>
            </p:cNvPr>
            <p:cNvGrpSpPr/>
            <p:nvPr/>
          </p:nvGrpSpPr>
          <p:grpSpPr>
            <a:xfrm>
              <a:off x="12045731" y="13936522"/>
              <a:ext cx="3114677" cy="1265949"/>
              <a:chOff x="12045731" y="17054856"/>
              <a:chExt cx="3114677" cy="1265949"/>
            </a:xfrm>
          </p:grpSpPr>
          <p:sp>
            <p:nvSpPr>
              <p:cNvPr id="159" name="ZoneTexte 158">
                <a:extLst>
                  <a:ext uri="{FF2B5EF4-FFF2-40B4-BE49-F238E27FC236}">
                    <a16:creationId xmlns:a16="http://schemas.microsoft.com/office/drawing/2014/main" id="{6B469A81-2863-FEB3-B6B7-7D7D88E92BCE}"/>
                  </a:ext>
                </a:extLst>
              </p:cNvPr>
              <p:cNvSpPr txBox="1"/>
              <p:nvPr/>
            </p:nvSpPr>
            <p:spPr>
              <a:xfrm>
                <a:off x="13127417" y="17805384"/>
                <a:ext cx="2032991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 err="1"/>
                  <a:t>Buncher</a:t>
                </a:r>
                <a:endParaRPr lang="fr-FR" sz="849" b="1" dirty="0"/>
              </a:p>
            </p:txBody>
          </p:sp>
          <p:cxnSp>
            <p:nvCxnSpPr>
              <p:cNvPr id="160" name="Connecteur droit avec flèche 159">
                <a:extLst>
                  <a:ext uri="{FF2B5EF4-FFF2-40B4-BE49-F238E27FC236}">
                    <a16:creationId xmlns:a16="http://schemas.microsoft.com/office/drawing/2014/main" id="{E986882A-7F3E-FD10-36F5-416450682025}"/>
                  </a:ext>
                </a:extLst>
              </p:cNvPr>
              <p:cNvCxnSpPr>
                <a:cxnSpLocks/>
                <a:stCxn id="159" idx="0"/>
              </p:cNvCxnSpPr>
              <p:nvPr/>
            </p:nvCxnSpPr>
            <p:spPr>
              <a:xfrm flipH="1" flipV="1">
                <a:off x="12045731" y="17054856"/>
                <a:ext cx="2098183" cy="7505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107A6BAC-48AD-CBAB-8A02-978D489FBC95}"/>
                </a:ext>
              </a:extLst>
            </p:cNvPr>
            <p:cNvGrpSpPr/>
            <p:nvPr/>
          </p:nvGrpSpPr>
          <p:grpSpPr>
            <a:xfrm>
              <a:off x="11326136" y="12287828"/>
              <a:ext cx="3461474" cy="853027"/>
              <a:chOff x="11326136" y="15406162"/>
              <a:chExt cx="3461474" cy="853027"/>
            </a:xfrm>
          </p:grpSpPr>
          <p:cxnSp>
            <p:nvCxnSpPr>
              <p:cNvPr id="157" name="Connecteur droit 156">
                <a:extLst>
                  <a:ext uri="{FF2B5EF4-FFF2-40B4-BE49-F238E27FC236}">
                    <a16:creationId xmlns:a16="http://schemas.microsoft.com/office/drawing/2014/main" id="{ECD28FC1-D472-0C92-3482-7359602FB1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26136" y="15406162"/>
                <a:ext cx="1414876" cy="39943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  <a:headEnd type="triangl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8" name="ZoneTexte 157">
                <a:extLst>
                  <a:ext uri="{FF2B5EF4-FFF2-40B4-BE49-F238E27FC236}">
                    <a16:creationId xmlns:a16="http://schemas.microsoft.com/office/drawing/2014/main" id="{147B3845-3BEA-4FF8-A676-B695E418D36A}"/>
                  </a:ext>
                </a:extLst>
              </p:cNvPr>
              <p:cNvSpPr txBox="1"/>
              <p:nvPr/>
            </p:nvSpPr>
            <p:spPr>
              <a:xfrm>
                <a:off x="12282382" y="15743768"/>
                <a:ext cx="2505228" cy="51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49" b="1" dirty="0"/>
                  <a:t>MCP3 </a:t>
                </a:r>
              </a:p>
            </p:txBody>
          </p:sp>
        </p:grpSp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id="{3BA52110-EAE5-5927-3926-B47D7D5D50AC}"/>
                </a:ext>
              </a:extLst>
            </p:cNvPr>
            <p:cNvGrpSpPr/>
            <p:nvPr/>
          </p:nvGrpSpPr>
          <p:grpSpPr>
            <a:xfrm>
              <a:off x="3802635" y="12643360"/>
              <a:ext cx="3965994" cy="1339703"/>
              <a:chOff x="4336035" y="15883614"/>
              <a:chExt cx="3965994" cy="13397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ZoneTexte 143">
                    <a:extLst>
                      <a:ext uri="{FF2B5EF4-FFF2-40B4-BE49-F238E27FC236}">
                        <a16:creationId xmlns:a16="http://schemas.microsoft.com/office/drawing/2014/main" id="{5A35C639-79C6-6584-C149-83A06118D326}"/>
                      </a:ext>
                    </a:extLst>
                  </p:cNvPr>
                  <p:cNvSpPr txBox="1"/>
                  <p:nvPr/>
                </p:nvSpPr>
                <p:spPr>
                  <a:xfrm>
                    <a:off x="4429964" y="15883614"/>
                    <a:ext cx="640078" cy="9253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1188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sz="1188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4" name="ZoneTexte 143">
                    <a:extLst>
                      <a:ext uri="{FF2B5EF4-FFF2-40B4-BE49-F238E27FC236}">
                        <a16:creationId xmlns:a16="http://schemas.microsoft.com/office/drawing/2014/main" id="{5A35C639-79C6-6584-C149-83A06118D3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9964" y="15883614"/>
                    <a:ext cx="640078" cy="9253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ZoneTexte 144">
                    <a:extLst>
                      <a:ext uri="{FF2B5EF4-FFF2-40B4-BE49-F238E27FC236}">
                        <a16:creationId xmlns:a16="http://schemas.microsoft.com/office/drawing/2014/main" id="{D1BC6F29-D533-36DA-5BC1-987B7777E2E3}"/>
                      </a:ext>
                    </a:extLst>
                  </p:cNvPr>
                  <p:cNvSpPr txBox="1"/>
                  <p:nvPr/>
                </p:nvSpPr>
                <p:spPr>
                  <a:xfrm>
                    <a:off x="7661951" y="15909701"/>
                    <a:ext cx="640078" cy="9253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1188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FR" sz="1188" dirty="0"/>
                  </a:p>
                </p:txBody>
              </p:sp>
            </mc:Choice>
            <mc:Fallback xmlns="">
              <p:sp>
                <p:nvSpPr>
                  <p:cNvPr id="145" name="ZoneTexte 144">
                    <a:extLst>
                      <a:ext uri="{FF2B5EF4-FFF2-40B4-BE49-F238E27FC236}">
                        <a16:creationId xmlns:a16="http://schemas.microsoft.com/office/drawing/2014/main" id="{D1BC6F29-D533-36DA-5BC1-987B7777E2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1951" y="15909701"/>
                    <a:ext cx="640078" cy="9253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6" name="Connecteur droit avec flèche 145">
                <a:extLst>
                  <a:ext uri="{FF2B5EF4-FFF2-40B4-BE49-F238E27FC236}">
                    <a16:creationId xmlns:a16="http://schemas.microsoft.com/office/drawing/2014/main" id="{8FC1ACAC-7382-6277-B6B0-C0E5F9114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2927" y="16228699"/>
                <a:ext cx="29397" cy="94807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avec flèche 146">
                <a:extLst>
                  <a:ext uri="{FF2B5EF4-FFF2-40B4-BE49-F238E27FC236}">
                    <a16:creationId xmlns:a16="http://schemas.microsoft.com/office/drawing/2014/main" id="{6DCA23F8-8758-0D3E-47ED-8832FD21A8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44419" y="15639317"/>
                <a:ext cx="0" cy="316799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avec flèche 147">
                <a:extLst>
                  <a:ext uri="{FF2B5EF4-FFF2-40B4-BE49-F238E27FC236}">
                    <a16:creationId xmlns:a16="http://schemas.microsoft.com/office/drawing/2014/main" id="{216B0195-0F99-767D-F369-3B5A6AD739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6035" y="16276777"/>
                <a:ext cx="0" cy="900001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avec flèche 148">
                <a:extLst>
                  <a:ext uri="{FF2B5EF4-FFF2-40B4-BE49-F238E27FC236}">
                    <a16:creationId xmlns:a16="http://schemas.microsoft.com/office/drawing/2014/main" id="{3B4C420E-D8AE-46BE-8C4F-2146D5954C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3594" y="16231385"/>
                <a:ext cx="0" cy="945393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152B426B-7300-983A-DEB2-DC8EB6681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4637"/>
          </a:xfrm>
        </p:spPr>
        <p:txBody>
          <a:bodyPr/>
          <a:lstStyle/>
          <a:p>
            <a:r>
              <a:rPr lang="fr-FR" dirty="0"/>
              <a:t>Maylis Brun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B107EBAF-8F48-3507-126E-E0D7FE8E490B}"/>
              </a:ext>
            </a:extLst>
          </p:cNvPr>
          <p:cNvSpPr/>
          <p:nvPr/>
        </p:nvSpPr>
        <p:spPr>
          <a:xfrm>
            <a:off x="5877064" y="3309869"/>
            <a:ext cx="666622" cy="389832"/>
          </a:xfrm>
          <a:prstGeom prst="roundRect">
            <a:avLst/>
          </a:prstGeom>
          <a:noFill/>
          <a:ln w="28575">
            <a:solidFill>
              <a:srgbClr val="0B0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FCA7DE46-418F-5127-F8E8-CD63029C6E8E}"/>
              </a:ext>
            </a:extLst>
          </p:cNvPr>
          <p:cNvCxnSpPr>
            <a:cxnSpLocks/>
          </p:cNvCxnSpPr>
          <p:nvPr/>
        </p:nvCxnSpPr>
        <p:spPr>
          <a:xfrm>
            <a:off x="6108848" y="2909077"/>
            <a:ext cx="123404" cy="42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ZoneTexte 184">
            <a:extLst>
              <a:ext uri="{FF2B5EF4-FFF2-40B4-BE49-F238E27FC236}">
                <a16:creationId xmlns:a16="http://schemas.microsoft.com/office/drawing/2014/main" id="{DEF27C31-4AA5-11D2-A7F4-80915B15119D}"/>
              </a:ext>
            </a:extLst>
          </p:cNvPr>
          <p:cNvSpPr txBox="1"/>
          <p:nvPr/>
        </p:nvSpPr>
        <p:spPr>
          <a:xfrm>
            <a:off x="5584671" y="2682121"/>
            <a:ext cx="681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/>
              <a:t>Helium</a:t>
            </a:r>
            <a:endParaRPr lang="fr-FR" sz="900" b="1" dirty="0"/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2C359445-CCD9-83F1-1AEC-F2C1D9AAE45D}"/>
              </a:ext>
            </a:extLst>
          </p:cNvPr>
          <p:cNvSpPr txBox="1"/>
          <p:nvPr/>
        </p:nvSpPr>
        <p:spPr>
          <a:xfrm>
            <a:off x="4921481" y="4464029"/>
            <a:ext cx="3530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/>
              <a:t>Trapping</a:t>
            </a:r>
            <a:r>
              <a:rPr lang="fr-FR" sz="1100" i="1" dirty="0"/>
              <a:t> zones in S</a:t>
            </a:r>
            <a:r>
              <a:rPr lang="fr-FR" sz="1100" i="1" baseline="30000" dirty="0"/>
              <a:t>3</a:t>
            </a:r>
            <a:r>
              <a:rPr lang="fr-FR" sz="1100" i="1" dirty="0"/>
              <a:t>-LEB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19CB47F9-EEB9-30EC-823F-3676D846559E}"/>
              </a:ext>
            </a:extLst>
          </p:cNvPr>
          <p:cNvSpPr txBox="1">
            <a:spLocks/>
          </p:cNvSpPr>
          <p:nvPr/>
        </p:nvSpPr>
        <p:spPr>
          <a:xfrm>
            <a:off x="413660" y="22986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0243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fr-FR" sz="1800" dirty="0">
                <a:solidFill>
                  <a:schemeClr val="accent6"/>
                </a:solidFill>
              </a:rPr>
              <a:t>Ion </a:t>
            </a:r>
            <a:r>
              <a:rPr lang="fr-FR" sz="1800" dirty="0" err="1">
                <a:solidFill>
                  <a:schemeClr val="accent6"/>
                </a:solidFill>
              </a:rPr>
              <a:t>bunching</a:t>
            </a:r>
            <a:r>
              <a:rPr lang="fr-FR" sz="1800" dirty="0">
                <a:solidFill>
                  <a:schemeClr val="accent6"/>
                </a:solidFill>
              </a:rPr>
              <a:t> </a:t>
            </a:r>
            <a:r>
              <a:rPr lang="fr-FR" sz="1800" dirty="0" err="1">
                <a:solidFill>
                  <a:schemeClr val="accent6"/>
                </a:solidFill>
              </a:rPr>
              <a:t>optimization</a:t>
            </a:r>
            <a:endParaRPr lang="fr-FR" sz="1800" dirty="0">
              <a:solidFill>
                <a:schemeClr val="accent6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8BE670B-22E1-43CB-B94C-C419D53F7516}"/>
              </a:ext>
            </a:extLst>
          </p:cNvPr>
          <p:cNvSpPr/>
          <p:nvPr/>
        </p:nvSpPr>
        <p:spPr>
          <a:xfrm>
            <a:off x="5156925" y="3544008"/>
            <a:ext cx="45719" cy="45719"/>
          </a:xfrm>
          <a:prstGeom prst="ellipse">
            <a:avLst/>
          </a:prstGeom>
          <a:solidFill>
            <a:srgbClr val="0B0BFF"/>
          </a:solidFill>
          <a:ln>
            <a:solidFill>
              <a:srgbClr val="0B0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4FACA2F-A4B2-410C-AF79-FC00EC221B26}"/>
              </a:ext>
            </a:extLst>
          </p:cNvPr>
          <p:cNvSpPr/>
          <p:nvPr/>
        </p:nvSpPr>
        <p:spPr>
          <a:xfrm>
            <a:off x="6537266" y="3082905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A4D5D65-B222-4F6F-A24F-22833AC23459}"/>
              </a:ext>
            </a:extLst>
          </p:cNvPr>
          <p:cNvSpPr/>
          <p:nvPr/>
        </p:nvSpPr>
        <p:spPr>
          <a:xfrm>
            <a:off x="6580046" y="3161476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2BA80BD-A2CC-45E6-B827-E1F2619AA6E7}"/>
              </a:ext>
            </a:extLst>
          </p:cNvPr>
          <p:cNvSpPr/>
          <p:nvPr/>
        </p:nvSpPr>
        <p:spPr>
          <a:xfrm>
            <a:off x="6569637" y="3132969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3B81ED4-9A24-4019-B592-504C7B1C1B4B}"/>
              </a:ext>
            </a:extLst>
          </p:cNvPr>
          <p:cNvSpPr/>
          <p:nvPr/>
        </p:nvSpPr>
        <p:spPr>
          <a:xfrm>
            <a:off x="6494497" y="3132970"/>
            <a:ext cx="56756" cy="57013"/>
          </a:xfrm>
          <a:prstGeom prst="ellipse">
            <a:avLst/>
          </a:prstGeom>
          <a:solidFill>
            <a:srgbClr val="ED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144D88A3-3B6E-43F3-9F5D-4DFBF0804A1F}"/>
              </a:ext>
            </a:extLst>
          </p:cNvPr>
          <p:cNvSpPr/>
          <p:nvPr/>
        </p:nvSpPr>
        <p:spPr>
          <a:xfrm>
            <a:off x="3366362" y="3287123"/>
            <a:ext cx="56756" cy="57013"/>
          </a:xfrm>
          <a:prstGeom prst="ellipse">
            <a:avLst/>
          </a:prstGeom>
          <a:solidFill>
            <a:srgbClr val="0B0BFF"/>
          </a:solidFill>
          <a:ln>
            <a:solidFill>
              <a:srgbClr val="0B0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39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1605E-6 L 3.05556E-6 0.00031 C 0.00243 -0.00278 0.0059 -0.00402 0.00746 -0.00834 C 0.01007 -0.01513 0.01163 -0.03179 0.01163 -0.03148 C 0.01215 -0.03797 0.01267 -0.04383 0.01302 -0.05 C 0.01337 -0.05371 0.01319 -0.05741 0.01371 -0.06111 C 0.01441 -0.06605 0.01562 -0.07099 0.01649 -0.07593 C 0.01718 -0.07994 0.01788 -0.08395 0.01857 -0.08797 C 0.01875 -0.09167 0.01909 -0.09537 0.01927 -0.09908 C 0.01996 -0.11297 0.02014 -0.12716 0.02135 -0.14074 C 0.0217 -0.14476 0.02326 -0.14815 0.02413 -0.15185 C 0.02465 -0.15432 0.02465 -0.1571 0.02552 -0.15926 C 0.02639 -0.16204 0.02812 -0.16389 0.02899 -0.16667 C 0.03298 -0.17963 0.03507 -0.19198 0.03784 -0.20587 C 0.03819 -0.20864 0.03819 -0.21142 0.03854 -0.21451 C 0.04097 -0.23611 0.04392 -0.25772 0.04618 -0.27932 C 0.04757 -0.2929 0.04722 -0.30741 0.05034 -0.31976 C 0.05208 -0.32716 0.05434 -0.33426 0.0559 -0.34198 C 0.0625 -0.37346 0.0559 -0.34692 0.06007 -0.36883 C 0.06198 -0.37902 0.06458 -0.38889 0.06614 -0.39939 C 0.06805 -0.41111 0.06857 -0.41358 0.06962 -0.42531 C 0.07014 -0.43087 0.07031 -0.43673 0.071 -0.44229 C 0.07274 -0.45587 0.07482 -0.46945 0.07656 -0.48272 C 0.07743 -0.48982 0.07934 -0.50371 0.07934 -0.5034 C 0.07951 -0.50741 0.07986 -0.51111 0.08003 -0.51482 C 0.08038 -0.52284 0.07986 -0.53118 0.08073 -0.5392 C 0.08107 -0.5426 0.08246 -0.54506 0.0835 -0.54784 C 0.09201 -0.57253 0.08073 -0.53951 0.08906 -0.56142 C 0.08958 -0.56297 0.08975 -0.56482 0.09045 -0.56636 C 0.09097 -0.56729 0.09253 -0.56852 0.09253 -0.56821 L 0.09253 -0.56852 " pathEditMode="relative" rAng="0" ptsTypes="AAAAAAAAAAAAAAAAAAAAAAAAAAAAAAA">
                                      <p:cBhvr>
                                        <p:cTn id="6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28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679E-6 L 2.5E-6 0.00031 C 0.00173 -0.00617 0.00451 -0.01172 0.00538 -0.01851 C 0.00677 -0.02808 0.00607 -0.03888 0.00677 -0.04783 C 0.00712 -0.05154 0.00781 -0.0537 0.00816 -0.05648 C 0.0085 -0.06388 0.0085 -0.07191 0.00885 -0.0787 C 0.00903 -0.08055 0.00937 -0.08117 0.00955 -0.0824 C 0.00989 -0.08518 0.00972 -0.08888 0.01024 -0.09074 C 0.01094 -0.09382 0.01215 -0.09722 0.01302 -0.09938 C 0.01319 -0.10586 0.01354 -0.125 0.0151 -0.1324 C 0.01736 -0.14351 0.02344 -0.1645 0.02344 -0.16419 C 0.02361 -0.17067 0.02361 -0.17685 0.02413 -0.18271 C 0.0243 -0.1858 0.02517 -0.18858 0.02552 -0.19135 C 0.02587 -0.19413 0.02587 -0.19722 0.02621 -0.2 C 0.02725 -0.20987 0.0283 -0.21975 0.02969 -0.22993 C 0.03142 -0.24228 0.03368 -0.24907 0.03646 -0.26111 C 0.03889 -0.27191 0.04132 -0.2824 0.0434 -0.29321 C 0.04409 -0.2966 0.04409 -0.30061 0.04479 -0.30401 C 0.046 -0.31049 0.04757 -0.31635 0.04896 -0.32253 C 0.05 -0.33456 0.05156 -0.34629 0.05243 -0.35802 C 0.05243 -0.35956 0.05347 -0.3753 0.05382 -0.37777 C 0.05434 -0.38117 0.05521 -0.38456 0.0559 -0.38765 C 0.05642 -0.39135 0.05694 -0.4003 0.05729 -0.40339 C 0.05746 -0.41574 0.05625 -0.42839 0.05798 -0.44012 C 0.05868 -0.44629 0.06215 -0.44938 0.06406 -0.4537 C 0.06493 -0.45555 0.06823 -0.46388 0.06892 -0.46481 C 0.07344 -0.4716 0.07482 -0.47253 0.07795 -0.48179 C 0.07882 -0.48456 0.07934 -0.48765 0.08003 -0.49043 C 0.08159 -0.50463 0.07969 -0.48765 0.08212 -0.51265 C 0.08229 -0.5145 0.08229 -0.51666 0.08281 -0.51882 C 0.08316 -0.52067 0.0842 -0.52191 0.08489 -0.52345 C 0.08541 -0.525 0.08576 -0.52685 0.08628 -0.52839 C 0.08646 -0.53086 0.0868 -0.53333 0.08698 -0.5358 C 0.0875 -0.54413 0.08767 -0.55216 0.08837 -0.56049 C 0.08837 -0.56172 0.08906 -0.56388 0.08906 -0.56358 L 0.08906 -0.56388 " pathEditMode="relative" rAng="0" ptsTypes="AAAAAAAAAAAAAAAAAAAAAAAAAAAAAAAAAAAA">
                                      <p:cBhvr>
                                        <p:cTn id="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281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60494E-6 L 2.77778E-7 0.00031 C 0.00399 -0.01574 0.01059 -0.02994 0.01233 -0.04691 C 0.01337 -0.05679 0.01337 -0.05987 0.0151 -0.06883 C 0.01649 -0.07623 0.01667 -0.07438 0.01788 -0.08241 C 0.01997 -0.09722 0.01701 -0.08271 0.01997 -0.09568 C 0.02014 -0.10432 0.01997 -0.11296 0.02066 -0.1216 C 0.02083 -0.125 0.02187 -0.12808 0.02274 -0.13148 C 0.02448 -0.1395 0.025 -0.14105 0.02674 -0.14722 C 0.02708 -0.14969 0.02726 -0.15216 0.02743 -0.15463 C 0.02778 -0.15648 0.02795 -0.15802 0.02812 -0.15957 C 0.02865 -0.1645 0.02899 -0.16944 0.02951 -0.17438 C 0.03021 -0.17994 0.03212 -0.19722 0.03368 -0.2037 C 0.03437 -0.20648 0.03559 -0.20864 0.03646 -0.21111 C 0.03698 -0.21265 0.03733 -0.2145 0.03785 -0.21605 C 0.03854 -0.23148 0.03924 -0.24722 0.03993 -0.26265 C 0.04236 -0.32284 0.03767 -0.30092 0.04479 -0.32901 C 0.04514 -0.34167 0.04479 -0.35432 0.04618 -0.36697 C 0.04757 -0.37994 0.05035 -0.37932 0.05434 -0.38642 C 0.05538 -0.38827 0.05625 -0.39074 0.05712 -0.39259 C 0.05885 -0.40432 0.05625 -0.3892 0.06128 -0.40494 C 0.06233 -0.40802 0.06285 -0.41142 0.06337 -0.41481 C 0.06441 -0.42099 0.06632 -0.44167 0.06684 -0.44537 C 0.06736 -0.45 0.06823 -0.45432 0.06892 -0.45895 C 0.06944 -0.46265 0.06979 -0.46636 0.07031 -0.47006 C 0.07083 -0.47407 0.07101 -0.47839 0.0717 -0.4821 C 0.07274 -0.48827 0.075 -0.49321 0.07587 -0.49938 C 0.07622 -0.50308 0.07674 -0.50679 0.07726 -0.51049 C 0.07847 -0.52407 0.0776 -0.53889 0.08264 -0.55092 C 0.08333 -0.55247 0.0842 -0.55401 0.08472 -0.55586 C 0.08507 -0.55679 0.08333 -0.55339 0.08333 -0.55308 L 0.08333 -0.55339 " pathEditMode="relative" rAng="0" ptsTypes="AAAAAAAAAAAAAAAAAAAAAAAAAAAAAAAA">
                                      <p:cBhvr>
                                        <p:cTn id="10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-278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-0.0176 L -0.01268 -0.01729 C -0.01181 -0.02716 -0.01094 -0.03735 -0.01007 -0.04692 C -0.0092 -0.05525 -0.00799 -0.06358 -0.00729 -0.0713 C -0.00677 -0.07655 -0.00695 -0.0821 -0.0066 -0.08735 C -0.00556 -0.10155 -0.00452 -0.11544 -0.00313 -0.12902 C -0.00261 -0.13395 -0.00261 -0.13828 -0.00174 -0.1426 C -0.00104 -0.14599 0.00052 -0.14908 0.00173 -0.15247 C 0.0026 -0.1605 0.00312 -0.16821 0.00451 -0.17593 C 0.00521 -0.17994 0.00694 -0.18395 0.00798 -0.18797 C 0.00989 -0.19599 0.0118 -0.20402 0.01354 -0.21266 C 0.01441 -0.21791 0.01475 -0.22315 0.01545 -0.2284 C 0.01597 -0.23118 0.01649 -0.23365 0.01684 -0.23611 C 0.01719 -0.24013 0.01701 -0.24476 0.01753 -0.24908 C 0.01788 -0.25186 0.0191 -0.25402 0.01962 -0.25649 C 0.02014 -0.25895 0.02066 -0.26142 0.021 -0.26389 C 0.02187 -0.26914 0.02257 -0.2747 0.02378 -0.27994 C 0.02413 -0.28149 0.02465 -0.28303 0.02517 -0.28488 C 0.02535 -0.28766 0.02535 -0.29044 0.02587 -0.29321 C 0.02916 -0.31266 0.0283 -0.29815 0.03003 -0.31544 C 0.0309 -0.32315 0.03055 -0.33149 0.03212 -0.33889 C 0.0335 -0.34537 0.03611 -0.35124 0.03837 -0.3571 C 0.03923 -0.35988 0.04028 -0.36173 0.04097 -0.36451 C 0.04305 -0.37099 0.04166 -0.37099 0.04444 -0.37686 C 0.04618 -0.38025 0.04826 -0.38334 0.05 -0.38673 C 0.05208 -0.39537 0.05295 -0.39908 0.05416 -0.40741 C 0.05451 -0.40988 0.05451 -0.41235 0.05486 -0.41482 C 0.05555 -0.41976 0.05677 -0.42439 0.05764 -0.42932 L 0.05903 -0.43797 C 0.05903 -0.44105 0.05816 -0.47377 0.06041 -0.48828 C 0.06076 -0.49074 0.06128 -0.49321 0.0618 -0.49568 C 0.06198 -0.49846 0.06232 -0.50124 0.0625 -0.50432 C 0.06371 -0.55124 0.0585 -0.53611 0.06458 -0.55216 C 0.06475 -0.5534 0.0651 -0.55463 0.06528 -0.55587 C 0.06614 -0.56297 0.06493 -0.56019 0.06666 -0.56297 L 0.06666 -0.56266 " pathEditMode="relative" rAng="0" ptsTypes="AAAAAAAAAAAAAAAAAAAAAAAAAAAAAAAAAAAA">
                                      <p:cBhvr>
                                        <p:cTn id="12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72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31 L 0.00017 0.00031 C 0.00712 -0.00031 0.01441 0.00093 0.02135 -0.00123 C 0.025 -0.00247 0.02813 -0.0071 0.0316 -0.00956 C 0.03281 -0.01049 0.03403 -0.0108 0.03524 -0.01111 C 0.03837 -0.0108 0.04167 -0.01173 0.04462 -0.00956 C 0.04583 -0.00864 0.04514 -0.00401 0.04635 -0.00308 C 0.05139 0.00124 0.0717 0.00185 0.07413 0.00185 C 0.08385 0.02778 0.06927 -0.01203 0.07691 0.01173 C 0.07778 0.0142 0.07899 0.01605 0.07969 0.01852 C 0.08142 0.02408 0.08125 0.02902 0.08438 0.03334 C 0.08576 0.03519 0.09462 0.03982 0.09549 0.03982 C 0.10313 0.04167 0.11094 0.04198 0.11858 0.04321 C 0.1217 0.04383 0.12483 0.04445 0.12795 0.04476 L 0.18715 0.04167 C 0.1934 0.04105 0.19948 0.03858 0.20573 0.03827 C 0.20851 0.03797 0.21111 0.03951 0.21406 0.03982 C 0.22535 0.04136 0.23681 0.04198 0.24826 0.04321 C 0.24948 0.04445 0.25052 0.04599 0.25191 0.04661 C 0.26476 0.05062 0.30313 0.04661 0.30469 0.04661 L 0.30938 0.04476 C 0.31215 0.04383 0.31493 0.04229 0.31771 0.04167 C 0.32066 0.04074 0.32379 0.04044 0.32691 0.03982 C 0.32813 0.03889 0.32934 0.03766 0.33073 0.03673 C 0.3316 0.03581 0.33281 0.03611 0.33351 0.03488 C 0.33507 0.0321 0.33594 0.0284 0.33715 0.025 C 0.33767 0.02346 0.33854 0.02192 0.33906 0.02006 C 0.33924 0.01852 0.33941 0.01667 0.33993 0.01513 C 0.34063 0.01266 0.34184 0.01081 0.34271 0.00865 C 0.34306 0.00371 0.3434 -0.00123 0.34358 -0.00617 C 0.34392 -0.01512 0.34375 -0.02407 0.34462 -0.03271 C 0.34462 -0.03426 0.34549 -0.03549 0.34635 -0.0358 C 0.34757 -0.03673 0.34879 -0.0358 0.35017 -0.0358 L 0.35017 -0.0358 " pathEditMode="relative" ptsTypes="AAAAAAAAAAAAAAAAAAAAAAAAAAAAAAAAAA">
                                      <p:cBhvr>
                                        <p:cTn id="14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78 L -0.00104 0.00278 L 0.01198 0.00062 C 0.01302 0.00031 0.01389 -0.00031 0.01476 -0.00062 C 0.01684 -0.00154 0.01892 -0.00247 0.02101 -0.00309 C 0.0224 -0.0037 0.02396 -0.00401 0.02517 -0.00432 C 0.02604 -0.00463 0.02656 -0.00556 0.02726 -0.00556 C 0.0342 -0.00648 0.04115 -0.00648 0.04809 -0.00679 C 0.05121 -0.00741 0.05417 -0.00772 0.05712 -0.00802 C 0.05868 -0.00833 0.0599 -0.00957 0.06128 -0.00926 C 0.07465 -0.00895 0.08767 -0.00772 0.10087 -0.00679 C 0.10191 -0.00617 0.10278 -0.00525 0.10365 -0.00432 C 0.10868 -0.00062 0.1125 -0.00401 0.11892 -0.00432 C 0.12031 -0.00494 0.12187 -0.00494 0.12309 -0.00556 C 0.12396 -0.00617 0.12448 -0.00772 0.12517 -0.00802 C 0.12726 -0.00895 0.12934 -0.00895 0.13142 -0.00926 C 0.13316 -0.01142 0.1349 -0.01327 0.13628 -0.01543 C 0.13733 -0.01698 0.13819 -0.01914 0.13906 -0.02037 C 0.13993 -0.02191 0.14097 -0.02284 0.14184 -0.02407 C 0.14253 -0.02747 0.14358 -0.03272 0.14392 -0.03642 C 0.14462 -0.04352 0.1441 -0.04691 0.14601 -0.05247 C 0.14687 -0.05494 0.14792 -0.05679 0.14878 -0.05864 C 0.14948 -0.06173 0.15017 -0.06574 0.15017 -0.06852 C 0.15017 -0.07068 0.14983 -0.07284 0.14948 -0.075 C 0.15017 -0.08148 0.15121 -0.0963 0.15295 -0.10463 C 0.15365 -0.1071 0.15451 -0.10926 0.15503 -0.11204 C 0.15642 -0.11728 0.15746 -0.12253 0.15851 -0.12809 C 0.16128 -0.15463 0.1592 -0.12809 0.1592 -0.15617 C 0.1592 -0.18889 0.1592 -0.16852 0.16128 -0.18704 C 0.16198 -0.19198 0.16215 -0.19722 0.16267 -0.20185 C 0.16302 -0.20432 0.16371 -0.21049 0.16406 -0.21327 C 0.16476 -0.21636 0.16545 -0.21975 0.16615 -0.22315 C 0.16684 -0.22531 0.16753 -0.22716 0.16823 -0.22932 C 0.16858 -0.23117 0.16892 -0.23333 0.16892 -0.23519 C 0.16979 -0.24969 0.16979 -0.2642 0.17101 -0.2784 C 0.17135 -0.28179 0.17587 -0.29167 0.17656 -0.29444 C 0.1776 -0.29784 0.17778 -0.30154 0.17865 -0.30432 C 0.17986 -0.30772 0.18142 -0.31019 0.18281 -0.31296 C 0.18611 -0.31944 0.18542 -0.31821 0.18837 -0.32161 C 0.18976 -0.34352 0.19097 -0.36543 0.19253 -0.38735 C 0.19306 -0.39383 0.19427 -0.40031 0.19462 -0.4071 C 0.19514 -0.4142 0.19496 -0.42191 0.19531 -0.42932 C 0.19566 -0.43364 0.19635 -0.43827 0.1967 -0.44259 C 0.19774 -0.4537 0.19722 -0.45586 0.19878 -0.46728 C 0.19931 -0.47099 0.20017 -0.47407 0.20087 -0.47716 C 0.20139 -0.48272 0.20191 -0.48796 0.20226 -0.49321 C 0.20295 -0.50062 0.20295 -0.50833 0.20365 -0.51543 C 0.20399 -0.51759 0.20399 -0.51975 0.20434 -0.52161 C 0.20764 -0.53488 0.20816 -0.53179 0.21267 -0.54383 C 0.21528 -0.55062 0.21285 -0.54475 0.21684 -0.55247 C 0.21875 -0.55617 0.22066 -0.55988 0.2224 -0.56358 C 0.22309 -0.56667 0.22378 -0.56944 0.22448 -0.57222 C 0.225 -0.57377 0.22552 -0.57469 0.22587 -0.57593 C 0.23003 -0.59043 0.22621 -0.57994 0.22934 -0.58827 C 0.22969 -0.59321 0.22969 -0.59846 0.23003 -0.60309 C 0.23038 -0.60556 0.23125 -0.6071 0.23142 -0.60926 C 0.23212 -0.61512 0.23246 -0.62099 0.23281 -0.62654 C 0.23368 -0.63642 0.23351 -0.63117 0.23351 -0.63765 L 0.23351 -0.63765 " pathEditMode="relative" ptsTypes="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39" grpId="0" animBg="1"/>
      <p:bldP spid="40" grpId="0" animBg="1"/>
      <p:bldP spid="41" grpId="0" animBg="1"/>
      <p:bldP spid="44" grpId="0" animBg="1"/>
    </p:bldLst>
  </p:timing>
</p:sld>
</file>

<file path=ppt/theme/theme1.xml><?xml version="1.0" encoding="utf-8"?>
<a:theme xmlns:a="http://schemas.openxmlformats.org/drawingml/2006/main" name="Thème LPC Caen_20241128">
  <a:themeElements>
    <a:clrScheme name="LPCCAEN2025">
      <a:dk1>
        <a:srgbClr val="000000"/>
      </a:dk1>
      <a:lt1>
        <a:srgbClr val="FFFFFF"/>
      </a:lt1>
      <a:dk2>
        <a:srgbClr val="112438"/>
      </a:dk2>
      <a:lt2>
        <a:srgbClr val="FFFFFF"/>
      </a:lt2>
      <a:accent1>
        <a:srgbClr val="EB660C"/>
      </a:accent1>
      <a:accent2>
        <a:srgbClr val="D2D8EF"/>
      </a:accent2>
      <a:accent3>
        <a:srgbClr val="1E3E62"/>
      </a:accent3>
      <a:accent4>
        <a:srgbClr val="18396E"/>
      </a:accent4>
      <a:accent5>
        <a:srgbClr val="2C599D"/>
      </a:accent5>
      <a:accent6>
        <a:srgbClr val="5C83C4"/>
      </a:accent6>
      <a:hlink>
        <a:srgbClr val="FB9B51"/>
      </a:hlink>
      <a:folHlink>
        <a:srgbClr val="F1D9AE"/>
      </a:folHlink>
    </a:clrScheme>
    <a:fontScheme name="Personnalisé 1">
      <a:majorFont>
        <a:latin typeface="Exo 2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LPC Caen_20241128" id="{04A84A7B-46D8-42CE-B4A1-DBEDF05C7D69}" vid="{69AEF9BC-7C7A-4F2E-BF51-5BD43033636A}"/>
    </a:ext>
  </a:extLst>
</a:theme>
</file>

<file path=ppt/theme/theme2.xml><?xml version="1.0" encoding="utf-8"?>
<a:theme xmlns:a="http://schemas.openxmlformats.org/drawingml/2006/main" name="TEXTE">
  <a:themeElements>
    <a:clrScheme name="LPCCAEN2025">
      <a:dk1>
        <a:srgbClr val="000000"/>
      </a:dk1>
      <a:lt1>
        <a:srgbClr val="FFFFFF"/>
      </a:lt1>
      <a:dk2>
        <a:srgbClr val="112438"/>
      </a:dk2>
      <a:lt2>
        <a:srgbClr val="FFFFFF"/>
      </a:lt2>
      <a:accent1>
        <a:srgbClr val="EB660C"/>
      </a:accent1>
      <a:accent2>
        <a:srgbClr val="D2D8EF"/>
      </a:accent2>
      <a:accent3>
        <a:srgbClr val="1E3E62"/>
      </a:accent3>
      <a:accent4>
        <a:srgbClr val="18396E"/>
      </a:accent4>
      <a:accent5>
        <a:srgbClr val="2C599D"/>
      </a:accent5>
      <a:accent6>
        <a:srgbClr val="5C83C4"/>
      </a:accent6>
      <a:hlink>
        <a:srgbClr val="FB9B51"/>
      </a:hlink>
      <a:folHlink>
        <a:srgbClr val="F1D9AE"/>
      </a:folHlink>
    </a:clrScheme>
    <a:fontScheme name="Personnalisé 1">
      <a:majorFont>
        <a:latin typeface="Exo 2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AB52F66E8FCA439FAD3A6D4278D1C5" ma:contentTypeVersion="8" ma:contentTypeDescription="Crée un document." ma:contentTypeScope="" ma:versionID="18986e4a4c121e1d09a59bdbcf92f5d1">
  <xsd:schema xmlns:xsd="http://www.w3.org/2001/XMLSchema" xmlns:xs="http://www.w3.org/2001/XMLSchema" xmlns:p="http://schemas.microsoft.com/office/2006/metadata/properties" xmlns:ns3="e8c8c322-cf91-437f-a0de-01fc08cfa38f" xmlns:ns4="fc9d853e-c747-430d-8d9a-096bfa61b778" targetNamespace="http://schemas.microsoft.com/office/2006/metadata/properties" ma:root="true" ma:fieldsID="9ec31b9bae98aa5dfca5d2ee33bb7b3a" ns3:_="" ns4:_="">
    <xsd:import namespace="e8c8c322-cf91-437f-a0de-01fc08cfa38f"/>
    <xsd:import namespace="fc9d853e-c747-430d-8d9a-096bfa61b7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8c322-cf91-437f-a0de-01fc08cfa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d853e-c747-430d-8d9a-096bfa61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CDAB10-8E51-4827-B312-8A01A7DC0B42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fc9d853e-c747-430d-8d9a-096bfa61b778"/>
    <ds:schemaRef ds:uri="http://www.w3.org/XML/1998/namespace"/>
    <ds:schemaRef ds:uri="e8c8c322-cf91-437f-a0de-01fc08cfa38f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367BA13-ABB3-425D-A766-FB8450ACAE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2446EB-F0BC-4376-BF8F-32F67AD51B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8c322-cf91-437f-a0de-01fc08cfa38f"/>
    <ds:schemaRef ds:uri="fc9d853e-c747-430d-8d9a-096bfa61b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LPC Caen_20241128</Template>
  <TotalTime>96865</TotalTime>
  <Words>1534</Words>
  <Application>Microsoft Office PowerPoint</Application>
  <PresentationFormat>Affichage à l'écran (16:9)</PresentationFormat>
  <Paragraphs>382</Paragraphs>
  <Slides>28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Lato</vt:lpstr>
      <vt:lpstr>Arial</vt:lpstr>
      <vt:lpstr>Allerta Stencil</vt:lpstr>
      <vt:lpstr>Exo 2</vt:lpstr>
      <vt:lpstr>Courier New</vt:lpstr>
      <vt:lpstr>Cambria Math</vt:lpstr>
      <vt:lpstr>Aptos</vt:lpstr>
      <vt:lpstr>Montserrat</vt:lpstr>
      <vt:lpstr>Wingdings</vt:lpstr>
      <vt:lpstr>Thème LPC Caen_20241128</vt:lpstr>
      <vt:lpstr>TEXTE</vt:lpstr>
      <vt:lpstr>Ion bunching optimization in S3-LEB and commissioning of the new quadrupole bender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Appendices</vt:lpstr>
      <vt:lpstr>Appendice 1 Detectors installation</vt:lpstr>
      <vt:lpstr>S3 – Super Separator Spectrometer </vt:lpstr>
      <vt:lpstr>Annexe 4 Fit de données sur python</vt:lpstr>
      <vt:lpstr>Annexe 6 Interface EPICS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guesnon</dc:creator>
  <cp:lastModifiedBy>maylis brun</cp:lastModifiedBy>
  <cp:revision>195</cp:revision>
  <dcterms:created xsi:type="dcterms:W3CDTF">2024-12-19T14:07:37Z</dcterms:created>
  <dcterms:modified xsi:type="dcterms:W3CDTF">2026-03-16T12:26:57Z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0x0101002CAB52F66E8FCA439FAD3A6D4278D1C5</vt:lpwstr>
  </property>
</Properties>
</file>