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5" r:id="rId2"/>
    <p:sldId id="329" r:id="rId3"/>
    <p:sldId id="327" r:id="rId4"/>
    <p:sldId id="325" r:id="rId5"/>
    <p:sldId id="324" r:id="rId6"/>
    <p:sldId id="338" r:id="rId7"/>
    <p:sldId id="340" r:id="rId8"/>
    <p:sldId id="341" r:id="rId9"/>
    <p:sldId id="342" r:id="rId10"/>
    <p:sldId id="334" r:id="rId11"/>
    <p:sldId id="326" r:id="rId12"/>
    <p:sldId id="330" r:id="rId13"/>
    <p:sldId id="331" r:id="rId14"/>
    <p:sldId id="343" r:id="rId15"/>
    <p:sldId id="332" r:id="rId16"/>
    <p:sldId id="344" r:id="rId17"/>
    <p:sldId id="333" r:id="rId18"/>
    <p:sldId id="346" r:id="rId19"/>
    <p:sldId id="339" r:id="rId20"/>
    <p:sldId id="322" r:id="rId21"/>
    <p:sldId id="345" r:id="rId22"/>
    <p:sldId id="347" r:id="rId23"/>
    <p:sldId id="317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g+9/4ufbA/UsKTHKBK4vQJvH09p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pez Andres" initials="LA" lastIdx="1" clrIdx="0">
    <p:extLst>
      <p:ext uri="{19B8F6BF-5375-455C-9EA6-DF929625EA0E}">
        <p15:presenceInfo xmlns:p15="http://schemas.microsoft.com/office/powerpoint/2012/main" userId="S-1-5-21-4214520284-2192796274-1834499735-118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27" autoAdjust="0"/>
    <p:restoredTop sz="94660"/>
  </p:normalViewPr>
  <p:slideViewPr>
    <p:cSldViewPr snapToGrid="0">
      <p:cViewPr varScale="1">
        <p:scale>
          <a:sx n="91" d="100"/>
          <a:sy n="91" d="100"/>
        </p:scale>
        <p:origin x="288" y="4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72" d="100"/>
          <a:sy n="72" d="100"/>
        </p:scale>
        <p:origin x="2244" y="-10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3" Type="http://customschemas.google.com/relationships/presentationmetadata" Target="meta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56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A78F2-4EC5-44FB-8E22-AB2FB850995E}" type="datetimeFigureOut">
              <a:rPr lang="fr-FR" smtClean="0"/>
              <a:t>16/03/2026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5EC30-9E60-4E55-A1D8-3FB419DD89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3505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8:55:51.2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31 40 24575,'0'3'0,"0"1"0,0-2 0,0 0 0,0 0 0,0 0 0,0 0 0,0 0 0,0 0 0,1 1 0,-1-1 0,1 1 0,-1-2 0,0 3 0,0-2 0,1 0 0,-1-2 0,1-5 0,1-5 0,1-1 0,0 1 0,-1 2 0,-2 4 0,0-2 0,0 4 0,0-1 0,0 1 0,-1 0 0,0 1 0,-1-2 0,1 4 0,0-2 0,0 2 0,-1-1 0,0 0 0,1 0 0,-3 0 0,1 0 0,-2 0 0,1-1 0,2 0 0,-1 0 0,2-1 0,0 1 0,0-1 0,-1 1 0,0 0 0,1 0 0,-1 2 0,1 0 0,0 0 0,1 2 0,0-2 0,2 2 0,0 0 0,5-2 0,3 1 0,0-1 0,5 0 0,0 0 0,1 0 0,1-1 0,3-1 0,-1 0 0,3-1 0,-2 2 0,-1-3 0,-6 3 0,6-3 0,-13 2 0,4 1 0,-5 0 0,2 0 0,-1 0 0,1 0 0,-2 0 0,0 0 0,-1 0 0,-1 0 0,-13 1 0,-2 2 0,-13 1 0,-2 0 0,4 1 0,0-1 0,10-2 0,4-1 0,2-1 0,0 1 0,0-1 0,1 0 0,-1 1 0,-1 0 0,1-1 0,2 2 0,-2-2 0,4 2 0,-4 0 0,2-1 0,-2 1 0,-2-1 0,4 0 0,0 1 0,2-2 0,0 1 0,1-1 0,0 2 0,6-2 0,0 2 0,7-2 0,1 3 0,4-3 0,-1 1 0,5-1 0,1-2 0,-2 3 0,4-4 0,-7 5 0,3-4 0,-5 2 0,-2-1 0,3 2 0,-1-2 0,3 1 0,4-1 0,-4 1 0,7 0 0,-11-1 0,7 3 0,-15-2 0,6 0 0,-13 0 0,-15 3 0,-2-2 0,-6 0 0,11 1 0,6-5 0,3 3 0,0 0 0,-5-1 0,-1 2 0,-4-2 0,0 2 0,-2-1 0,1 1 0,-1 1 0,6 1 0,0 0 0,2-2 0,2 1 0,1-2 0,4 0 0,-2 0 0,2 1 0,-1 0 0,1 1 0,-1 0 0,1-1 0,1 0 0,4 0 0,-3 1 0,5-1 0,-3-1 0,1 2 0,1 0 0,2 0 0,3-1 0,0 0 0,6 0 0,-9 1 0,16-1 0,-5 3 0,9-2 0,2 2 0,-9-1 0,6-3 0,-14 2 0,6-2 0,-6-2 0,-1 2 0,-1-2 0,-4 2 0,-2 0 0,-1 0 0,-1-1 0,-2-1 0,0 1 0,-2 0 0,-1 0 0,-1 1 0,-2 0 0,4 0 0,-6-1 0,2 1 0,-3-2 0,4 2 0,-1 0 0,0-1 0,1 1 0,-3-2 0,3-1 0,-4 2 0,6-2 0,0 2 0,4-1 0,-1 1 0,2 0 0,0 1 0,2 0 0,9 2 0,7-3 0,6 2 0,3-3 0,-3 2 0,1 0 0,-9-1 0,5 3 0,-10-3 0,7 2 0,-8-1 0,1 0 0,-7-1 0,3 0 0,-6 1 0,1-2 0,-1 3 0,1-2 0,0 1 0,1 0 0,0 0 0,-4-1 0,-7-2 0,1 0 0,-6 0 0,6 2 0,-2 0 0,3 1 0,-2 0 0,2 0 0,-3 1 0,3-1 0,-1 0 0,2 0 0,1-1 0,1 1 0,0 0 0,0 0 0,1-1 0,-2 1 0,0 0 0,-2 0 0,2 0 0,-5-2 0,3 2 0,-2-2 0,4 2 0,1-1 0,-1 1 0,1-1 0,0 0 0,-1 1 0,1-2 0,-1 0 0,-1 2 0,2-1 0,-3 1 0,3 0 0,0 0 0,0 0 0,-1 0 0,1-1 0,-1 1 0,0-2 0,1 2 0,0-2 0,0 1 0,1 1 0,-1 0 0,1-1 0,-1 1 0,2-2 0,-1 1 0,1 0 0,1 0 0,2-1 0,5 0 0,5-1 0,4 0 0,-1-1 0,-5 2 0,-3 1 0,-6 1 0,0 0 0,1-1 0,0 0 0,-2 1 0,1 0 0,0 0 0,1 1 0,-2 0 0,2-1 0,-1-1 0,-1 0 0,3 1 0,-1 0 0,3 0 0,-4 0 0,1 0 0,-2 0 0,2 0 0,-3 0 0,3 1 0,-1-1 0,0 0 0,0 1 0,-1 0 0,1-1 0,0 0 0,0 2 0,-1-2 0,1 0 0,0-2 0,0 2 0,3-1 0,-2 0 0,2 0 0,0 0 0,0 0 0,1 0 0,-1 1 0,-2 0 0,2 0 0,-2 0 0,0 0 0,0 0 0,-2 0 0,1 0 0,0 1 0,0-1 0,0 1 0,0 0 0,2-1 0,-3 0 0,2 0 0,-1 0 0,-1 0 0,1 0 0,1 0 0,0-1 0,0 0 0,0 0 0,0 1 0,2 1 0,-2-1 0,1 2 0,-1-2 0,2 0 0,-3 1 0,0 0 0,0 2 0,-2-2 0,1 1 0,-1-1 0,-1 1 0,1-1 0,-2 0 0,0 1 0,0-2 0,-1 2 0,0-2 0,-2 0 0,2 0 0,-5 0 0,2 1 0,0 0 0,1 0 0,1 0 0,1-1 0,0 1 0,1-1 0,0 0 0,0 0 0,0 0 0,1 0 0,-2 0 0,-1 0 0,3 0 0,-1 1 0,-1-1 0,9 2 0,-4-1 0,6 1 0,0 0 0,-1-1 0,1-1 0,-2 0 0,-2 0 0,-2-1 0,2 1 0,-2-2 0,-1 2 0,1 0 0,1-1 0,4 1 0,-3-2 0,7 2 0,-9-2 0,3 0 0,-3 1 0,-1 1 0,0-1 0,0 0 0,-1-2 0,0 1 0,-1 1 0,1 6 0,-2-5 0,2 5 0,-3-3 0,1 0 0,0 0 0,-1-1 0,1 0 0,0-1 0,0 1 0,1 0 0,1 2 0,0-2 0,0 1 0,1-1 0,-1 1 0,2-1 0,0-1 0,1 0 0,-1-1 0,0-1 0,-1 1 0,-1-1 0,-1 1 0,-5 0 0,-1 0 0,-13 3 0,1 0 0,-8 3 0,-3 1 0,-2-4 0,-3 6 0,3-6 0,6 8 0,-1-5 0,8 1 0,-2-4 0,10-1 0,-4 0 0,9-1 0,-2 2 0,5-2 0,-1 0 0,2 0 0,-2 0 0,1 1 0,0-1 0,0 0 0,1 0 0,2 2 0,-2-1 0,2 0 0,-3-1 0,-1 0 0,0 0 0,-1 0 0,1 0 0,2 0 0,-2 0 0,3 0 0,-2 0 0,0 0 0,0 0 0,2-1 0,-3-2 0,2 2 0,1 0 0,-1 0 0,1 0 0,-1 0 0,1 1 0,0 0 0,0-1 0,-1 2 0,1-1 0,-1 2 0,1 0 0,-3 3 0,0-1 0,1 2 0,-2 0 0,3 1 0,-1 1 0,0-2 0,1 5 0,0-7 0,2 5 0,-1-5 0,1 2 0,-1-4 0,1 0 0,0 1 0,0-2 0,-1 0 0,-3-2 0,2 0 0,-3-1 0,2 0 0,1-3 0,-1 2 0,3-1 0,-3 0 0,2 2 0,-2 0 0,1 0 0,-1 1 0,1 1 0,0 0 0,0 1 0,-2 1 0,2-2 0,-1 1 0,-1 0 0,0 0 0,-2 0 0,2 0 0,-4 2 0,2-1 0,-2 1 0,4-1 0,0 1 0,2-2 0,-2 0 0,3 0 0,0 1 0,1 0 0,0-1 0,1 0 0,0 0 0,1-1 0,1 1 0,-1 0 0,0 0 0,1-1 0,-1 0 0,-1 0 0,2-1 0,-1-1 0,1 0 0,0 0 0,-1-1 0,-1 0 0,-1-2 0,0 3 0,0-2 0,0 1 0,-1 0 0,1 2 0,0-1 0,-1 1 0,1-1 0,-1 0 0,1 0 0,0 0 0,0 1 0,0-1 0,0 1 0,0-1 0,0 5 0,0 0 0,0 5 0,1-5 0,-1 6 0,1-4 0,-2 5 0,1-5 0,-4 2 0,4-3 0,-2 2 0,1-3 0,-1 0 0,2 1 0,0-3 0,0 2 0,1-1 0,-1 0 0,2 1 0,0-2 0,1 1 0,0-1 0,0 0 0,0-1 0,-1 1 0,0-1 0,0 0 0,0 0 0,3-1 0,-3 1 0,4-1 0,-1 1 0,6-2 0,-4 2 0,5-2 0,-7-1 0,1 2 0,-2 0 0,-1 0 0,-2 1 0,2 0 0,-1 0 0,4 0 0,-2-1 0,2 1 0,-1-1 0,-2 1 0,0 0 0,1 0 0,-2 0 0,2 0 0,-2 0 0,1 0 0,0 0 0,-1 0 0,-1 0 0,1 0 0,1 0 0,1-1 0,1 0 0,1 0 0,2-1 0,-3 2 0,2 0 0,-1 2 0,-1-2 0,-3 2 0,-1 0 0,-1-1 0,0 1 0,0 1 0,-1 1 0,1 1 0,-1-1 0,1 2 0,0 2 0,-1-2 0,0 6 0,-2-4 0,0 0 0,2-1 0,-2-1 0,-1 0 0,4-1 0,-4 2 0,3-1 0,1-1 0,-1-2 0,1-1 0,0-2 0,0-3 0,0-1 0,0-3 0,-1 3 0,0 0 0,0-2 0,-1 2 0,2-2 0,-1 1 0,0 2 0,1 0 0,-1 0 0,1 0 0,0 0 0,0-1 0,0 1 0,0 1 0,-2-3 0,2 2 0,0-1 0,0 1 0,0-2 0,0 1 0,0 1 0,0 0 0,-1 0 0,1 0 0,-1 0 0,1-2 0,0 2 0,0-3 0,0 4 0,-1-2 0,1 2 0,-1-1 0,1 0 0,0 1 0,1 0 0,1 1 0,-1 0 0,3-1 0,-2 2 0,0-2 0,-1 0 0,1 1 0,-1 1 0,0 1 0,-1 2 0,0 2 0,0-4 0,2 4 0,-2-2 0,1 3 0,-1-1 0,0 0 0,0 1 0,0-4 0,0 1 0,0 0 0,0 0 0,1 0 0,0 0 0,1 3 0,-1-3 0,2 2 0,-2-3 0,0 1 0,-1 1 0,0-1 0,1 0 0,-1 1 0,1-1 0,0 0 0,-1 0 0,2-1 0,-2-1 0,1-1 0,0-2 0,-1 1 0,0-2 0,0 0 0,0 1 0,0-1 0,0 0 0,0 0 0,0 1 0,0-2 0,0 0 0,0 2 0,0 0 0,0-1 0,0-1 0,-1 1 0,1 0 0,-1 0 0,1 0 0,0 0 0,0 1 0,0-1 0,0-1 0,0 0 0,0 1 0,0-2 0,0 2 0,-1 1 0,1-1 0,0 1 0,0-2 0,-1 2 0,1-1 0,-1 2 0,1-1 0,0 0 0,1 1 0,0-1 0,0 1 0,0 0 0,1-1 0,-1 2 0,0-2 0,1 1 0,-2 0 0,2 1 0,-1 0 0,0 2 0,-1 0 0,0 3 0,0-2 0,0 6 0,0-3 0,0 2 0,0-2 0,0 0 0,0-2 0,0 1 0,0-2 0,0 0 0,2 0 0,-2 1 0,2-3 0,0 4 0,0-4 0,1 2 0,-3-1 0,0 0 0,0 0 0,0-1 0,0 2 0,0-2 0,0 0 0,-2 1 0,0-1 0,0 4 0,1-2 0,0 1 0,1 1 0,0-3 0,0 2 0,0-3 0,0 1 0,0 0 0,0 0 0,0 0 0,0-1 0,0 1 0,0-1 0,0 1 0,0-1 0,6-5 0,-4 3 0,7-5 0,-7 1 0,1 2 0,-3-2 0,0 2 0,0 0 0,0 2 0,0-2 0,0 2 0,0-2 0,0 2 0,0-1 0,0 0 0,0 1 0,0-2 0,0 2 0,0-2 0,0 2 0,0-2 0,0 2 0,0-1 0,0 0 0,0-1 0,0 0 0,0 2 0,0-2 0,0 2 0,0-1 0,0 0 0,0-1 0,0 1 0,0-1 0,-1-1 0,1 1 0,-2 0 0,2 0 0,-2 0 0,2 0 0,-1-1 0,1 0 0,-1 0 0,1 1 0,0 2 0,-1-3 0,1 3 0,-1-1 0,0 0 0,1 0 0,-2-1 0,2 0 0,-1 1 0,1 0 0,0 0 0,0 0 0,0-1 0,0 1 0,0 0 0,0 0 0,-1 1 0,1-1 0,0 0 0,0 0 0,0 0 0,0 1 0,0-1 0,0 1 0,0-1 0,0 0 0,0 1 0,-2-1 0,2 1 0,-1-2 0,1 2 0,0-2 0,0 2 0,0-2 0,0 2 0,0-2 0,0 2 0,0-2 0,0 1 0,0 0 0,0 7 0,0-3 0,0 5 0,0-4 0,0-1 0,0 1 0,0-1 0,0 1 0,0-1 0,0 0 0,0-1 0,0 1 0,0-2 0,0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8:55:51.2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19 24575,'10'-6'0,"-3"3"0,3 0 0,-4 1 0,-3 0 0,-1 1 0,-1 1 0,2 0 0,1 0 0,-2 0 0,1 0 0,-1 0 0,-1 2 0,-1-1 0,0 0 0,0 1 0,-1-2 0,-1 2 0,-1-3 0,0 4 0,0-3 0,0 1 0,2-1 0,-1 0 0,0 0 0,1 0 0,0 0 0,-1 0 0,1 0 0,-1 2 0,0 0 0,2-1 0,-1 1 0,1-1 0,0 1 0,0 1 0,1-2 0,-1 1 0,2-1 0,0-1 0,0 0 0,2-1 0,0 0 0,4-1 0,-2-1 0,-3 1 0,0 2 0,-2 0 0,3 0 0,-1-1 0,2 0 0,-1 1 0,-2-1 0,2 1 0,0 0 0,0-1 0,1 1 0,-3-3 0,1 3 0,0-1 0,-2 1 0,1 0 0,-1 0 0,4-1 0,-2 0 0,2-1 0,-2 2 0,0 0 0,-1 0 0,2-1 0,1 1 0,-1-2 0,0 1 0,-1 1 0,-2-1 0,1 1 0,1 0 0,-1 0 0,3-1 0,-2 1 0,1-1 0,-2 0 0,-1 0 0,0 1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8:55:51.2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10 24575,'14'-4'0,"4"0"0,-4 4 0,-1-1 0,-11 0 0,0 2 0,-1-1 0,0 0 0,0 1 0,2-1 0,0 0 0,-2 0 0,0 0 0,0 0 0,0 0 0,1 1 0,2-1 0,0 0 0,1 0 0,-2 0 0,-1 0 0,0 0 0,1 0 0,-1 0 0,0 0 0,0 0 0,0 0 0,-1 0 0,1 0 0,0 0 0,0 0 0,0 0 0,-1 0 0,1 0 0,1 0 0,-1 1 0,0 0 0,1 0 0,-1-1 0,-1 0 0,2 0 0,-2 1 0,2-1 0,-3 1 0,2-2 0,0 1 0,0-1 0,-1 1 0,1 0 0,0-1 0,2 2 0,2-1 0,4 0 0,-3-1 0,1 0 0,-1 1 0,-5 0 0,1 0 0,0 0 0,-2 0 0,2 1 0,-1-1 0,0 1 0,1-1 0,1 0 0,-2 0 0,0 0 0,0 1 0,-1 0 0,2-1 0,0 3 0,-1-3 0,1 1 0,-1 0 0,1 0 0,0 0 0,0-1 0,2 0 0,-3 0 0,0 0 0,1 0 0,1 0 0,3-1 0,-2 1 0,-1-1 0,1 1 0,-2 0 0,-1 1 0,1-1 0,-1 1 0,0-1 0,0 0 0,0 1 0,1-1 0,1-1 0,1 1 0,0 0 0,-2 0 0,1 0 0,-2 0 0,1 0 0,0 0 0,1 0 0,0 0 0,-1 0 0,0 0 0,0 0 0,-1 0 0,1 0 0,-1 0 0,0 0 0,1 0 0,-2 0 0,1 0 0,1 0 0,0 0 0,-1 0 0,0 0 0,0 0 0,0 0 0,-1 1 0,1-1 0,0 0 0,0 0 0,-1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8:55:51.2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35 7 24575,'14'-2'0,"1"1"0,-8-1 0,0 1 0,-6 1 0,1-1 0,0 1 0,0 0 0,-1 1 0,1-1 0,1 1 0,-1-1 0,0 0 0,2 0 0,-1 1 0,-2-1 0,1 0 0,0 0 0,0 0 0,-1 0 0,1 0 0,0 1 0,0-1 0,-1 1 0,0 0 0,1-1 0,-1 1 0,0 0 0,0 0 0,-1 2 0,0-1 0,0-1 0,0 1 0,0-1 0,1-1 0,3 0 0,-3-1 0,1 0 0,-1 0 0,1 1 0,0 0 0,0 1 0,0 0 0,0 0 0,1 0 0,-2-1 0,-1 2 0,1-2 0,0 0 0,2 0 0,-2 2 0,0-2 0,-1 2 0,1-2 0,1 2 0,0-1 0,0 0 0,2-2 0,0 1 0,-2-2 0,1 2 0,-1 0 0,-2 1 0,1 0 0,-1 2 0,0-1 0,0 1 0,0-1 0,0-1 0,1 1 0,-1-1 0,1 1 0,-1-1 0,-1 0 0,1 1 0,-1-1 0,1 0 0,-1 0 0,1 1 0,-1-2 0,0 0 0,-1 0 0,0 0 0,1 0 0,-1 0 0,0 0 0,0 1 0,-1-1 0,0 1 0,0-1 0,0 0 0,0 0 0,2 0 0,-1 1 0,0-1 0,0 0 0,-2 0 0,1 0 0,-1 0 0,0 0 0,2 0 0,1 0 0,-1 0 0,0 0 0,0 0 0,1 0 0,-1 0 0,-1 0 0,2 0 0,-2 0 0,1 0 0,0 0 0,1 0 0,-2 0 0,0 0 0,1 0 0,0-1 0,-1 1 0,1 0 0,1 0 0,0-1 0,-1 1 0,1-1 0,-1 1 0,1-1 0,-2 1 0,1 0 0,0-1 0,1 1 0,1-2 0,-1 2 0,0-1 0,0 0 0,-1 0 0,1 1 0,-1-1 0,0 1 0,0 0 0,1 0 0,0 0 0,0-1 0,-2 0 0,1 1 0,0-1 0,0 1 0,-1 0 0,1 0 0,2 0 0,-2 0 0,1-1 0,-1 0 0,0 1 0,1-1 0,0 0 0,-1 1 0,1 0 0,-1-1 0,2 0 0,-1-2 0,1 2 0,-1-2 0,1 2 0,-1-1 0,1 0 0,0 0 0,0 1 0,-1-1 0,1 1 0,-1-1 0,1 0 0,0 1 0,0-2 0,0 9 0,0-4 0,0 5 0,0-4 0,0 2 0,0-1 0,1 0 0,-1-2 0,2 0 0,-2-1 0,1 2 0,-1-2 0,0 2 0,0-2 0,0 1 0,0 1 0,-1-1 0,1 0 0,-1 0 0,1 0 0,0-1 0,0 2 0,0-2 0,0 1 0,0 0 0,0-1 0,0 1 0,0-1 0,0 2 0,0-2 0,1 2 0,0-2 0,0 3 0,1-3 0,0 1 0,0-1 0,-2 1 0,0 0 0,0-1 0,0 1 0,0 0 0,0 0 0,0-1 0,-1 2 0,0-2 0,1 3 0,0-2 0,0 0 0,0 1 0,0-2 0,0 1 0,0 0 0,-1 0 0,0-1 0,1 1 0,-1 0 0,0 0 0,1 0 0,0 1 0,0-2 0,0 2 0,0-2 0,0 2 0,0-1 0,0 0 0,1-1 0,0 1 0,-1 0 0,0-1 0,1 1 0,0 0 0,-1 2 0,1-2 0,0 4 0,0-4 0,-1-2 0,0-2 0,0 0 0,1-3 0,0 3 0,0 1 0,0-1 0,0 1 0,0 0 0,0-1 0,-1 1 0,2 1 0,-1-1 0,3 0 0,0 1 0,3-2 0,-3 2 0,-2 0 0,-1-1 0,1 0 0,-1 0 0,1 1 0,1 0 0,1 0 0,0 0 0,-2-2 0,0 0 0,-1 1 0,0 1 0,0 5 0,-1-5 0,0 3 0,0-1 0,0 0 0,-1-1 0,1 1 0,-1-1 0,1 2 0,0-1 0,0 0 0,0-1 0,0 2 0,0-2 0,-1 1 0,0-4 0,1-2 0,0-1 0,0 3 0,1 0 0,1 0 0,1 1 0,0 0 0,-2-1 0,2 1 0,-2 1 0,-1-2 0,1 1 0,-1-3 0,0 2 0,0-1 0,0 1 0,0 2 0,0 2 0,0 1 0,0 4 0,0-5 0,0 1 0,0-1 0,0 1 0,0-1 0,0 0 0,0 1 0,0-1 0,0 1 0,1-2 0,0 1 0,0-2 0,1 1 0,0 1 0,0-2 0,-1 1 0,0 0 0,0-3 0,-1 1 0,-1-3 0,0 2 0,0-2 0,-2 3 0,0-2 0,2 2 0,-3-1 0,1 0 0,0 0 0,-1 1 0,1 0 0,1-1 0,-2 2 0,2-3 0,-2 3 0,2 0 0,-1-2 0,0 2 0,1-2 0,-2 2 0,-2-1 0,3 1 0,-3-1 0,3 1 0,-3 0 0,4 0 0,-2 0 0,2 0 0,0 0 0,-2 0 0,3 0 0,-4-2 0,2 2 0,1-1 0,-2 0 0,3 1 0,-1-2 0,1 1 0,1-2 0,0 2 0,0-1 0,-1 1 0,4 1 0,-2 1 0,3 0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8:55:51.2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31 24575,'15'-6'0,"-3"4"0,-2-1 0,-5 2 0,0 0 0,-3 1 0,0 0 0,1-1 0,1 1 0,0 0 0,0 0 0,-1 0 0,-1-1 0,-1 1 0,0-4 0,-1 4 0,2-1 0,1 1 0,-1 0 0,1-1 0,-1 0 0,1 1 0,2-2 0,0 2 0,1-3 0,-2 2 0,0 1 0,0-2 0,-1 2 0,-1 0 0,-1 1 0,1 0 0,-1-1 0,1 1 0,-2 1 0,0-1 0,-1 1 0,0-1 0,-1 0 0,1-1 0,-1 1 0,1 1 0,-4 1 0,2-3 0,-4 2 0,5-1 0,-3 0 0,1 0 0,-1 0 0,4-1 0,-3 1 0,2 0 0,0-1 0,0 0 0,-1 1 0,2 0 0,-2 0 0,1 0 0,1 0 0,-1 0 0,2 0 0,0-4 0,-1 3 0,0-3 0,-1 2 0,0 1 0,0 0 0,-1 2 0,-4 0 0,2-1 0,-2 0 0,5 0 0,-1-1 0,1 0 0,0-1 0,0 1 0,-1 0 0,9 1 0,-4-1 0,7 0 0,-5 0 0,0 0 0,0 0 0,2 0 0,-4-2 0,1 2 0,1-1 0,-2 1 0,3 0 0,-3 0 0,3 0 0,-3 0 0,0-1 0,0 2 0,0-3 0,0 2 0,2-2 0,0 2 0,-2-1 0,0 1 0,1-1 0,-2 1 0,1 0 0,0 1 0,1-1 0,-2 1 0,3-1 0,-2 0 0,1 0 0,-1 0 0,1 0 0,-2 0 0,2 0 0,0 0 0,-1 1 0,1 0 0,-1-1 0,-1 1 0,6-1 0,-2 0 0,2 0 0,-3 0 0,-2 1 0,0-1 0,-1 0 0,1 0 0,-1 0 0,-1 1 0,0 1 0,0 0 0,0 0 0,0-1 0,1 2 0,0-2 0,1 2 0,-1-2 0,1 1 0,-2-1 0,1 1 0,1-2 0,-2-1 0,-1 1 0,-1-4 0,-2 3 0,1 0 0,0 1 0,1 0 0,-1 0 0,1 0 0,-1-2 0,1 4 0,1-2 0,-1 0 0,0 1 0,0-2 0,0 2 0,-1-1 0,0 1 0,1-1 0,0 1 0,0-1 0,0 0 0,1 0 0,-1 0 0,-2-1 0,3 2 0,-3-3 0,1 3 0,0-2 0,0 1 0,1-1 0,1 1 0,0-2 0,0 2 0,-4 0 0,2-1 0,-5 2 0,-2-1 0,5 4 0,0-4 0,7 0 0,2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8:55:51.2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0 130 24575,'7'-1'0,"1"1"0,-3-1 0,0 2 0,-4-2 0,0 3 0,1-3 0,0 2 0,-1-1 0,1 0 0,0 0 0,1 0 0,-3 0 0,4 1 0,-3-2 0,1 2 0,0-1 0,0 0 0,0 0 0,-1 1 0,1-2 0,0 1 0,0-1 0,1 0 0,-1 1 0,0-1 0,1 1 0,-2 0 0,2 0 0,1 0 0,-1 0 0,2-1 0,-3 0 0,1 1 0,0-1 0,0 1 0,-1-1 0,0 1 0,1-1 0,-2 0 0,0 1 0,0 0 0,1 0 0,1 0 0,-2-1 0,2-1 0,-1 1 0,0 1 0,-1-1 0,1 1 0,0-1 0,0 1 0,0 0 0,0-1 0,1 1 0,0-1 0,1 1 0,-1-1 0,0 1 0,0-1 0,-1 0 0,1 1 0,-2-1 0,1 0 0,0-1 0,-1 2 0,1 0 0,-2-1 0,3 1 0,4-1 0,-2 0 0,5-2 0,-5 1 0,-1 2 0,-2 0 0,0 0 0,0 0 0,3-2 0,-4 1 0,4 1 0,-4-1 0,1 2 0,1-1 0,-1 0 0,1 0 0,-1 0 0,0 0 0,0 0 0,1 0 0,-1 0 0,3 0 0,-2-2 0,1 2 0,-2-2 0,0 2 0,2-1 0,-2 1 0,2-1 0,-2 1 0,0-1 0,0 0 0,1 1 0,4-2 0,-2 1 0,-1 0 0,0 1 0,-1 0 0,-1-1 0,1 1 0,-2-2 0,-1 2 0,1-1 0,1 1 0,1-1 0,1 0 0,-1 0 0,1 0 0,0 0 0,0 0 0,-1 0 0,-1 0 0,0 1 0,-1 0 0,1-1 0,3 0 0,1-1 0,1-1 0,-1 1 0,-5 1 0,2 1 0,-1 0 0,-1 0 0,1 0 0,0-1 0,1 1 0,-2-3 0,2 3 0,-1 0 0,-1 0 0,2 0 0,-1 0 0,0-1 0,-1 1 0,1-2 0,0 1 0,1 1 0,-2-1 0,1 1 0,0-1 0,0 1 0,-2-1 0,2 1 0,0-1 0,-1 0 0,1 1 0,-1-1 0,2 1 0,0-1 0,1 1 0,-1-1 0,0 0 0,-1 0 0,1 1 0,-2 0 0,0 0 0,1 0 0,-1-1 0,2 0 0,-2 0 0,3-1 0,-1 2 0,0 0 0,-1 0 0,-1 0 0,3 0 0,-1-1 0,3 1 0,-3-2 0,2 1 0,-2-1 0,0 2 0,-2 0 0,1-1 0,0 1 0,0-1 0,-1 0 0,0-1 0,1 2 0,0 0 0,2-2 0,0 1 0,-1-1 0,1 2 0,-2-2 0,0 2 0,-1 0 0,0-2 0,1 2 0,0-1 0,0 1 0,0-1 0,0 1 0,-2 0 0,2 0 0,1-1 0,0 1 0,-1 0 0,0-1 0,0 1 0,-1-1 0,0 1 0,1-2 0,0 2 0,0 0 0,-1 0 0,2 0 0,-1 0 0,-1-1 0,0 0 0,0 1 0,0-1 0,2 1 0,-2 0 0,1 0 0,1-1 0,-1 0 0,0 0 0,-1 0 0,1 1 0,-1-1 0,0 0 0,1 1 0,-2-1 0,2 1 0,-1 0 0,0-2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8:55:51.2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 24575,'11'-1'0,"11"1"0,-10-1 0,8 1 0,-17 1 0,0-2 0,0 1 0,0-1 0,-2 1 0,1 0 0,0 1 0,0-1 0,0 1 0,0 0 0,2-1 0,-2 0 0,0 1 0,2-1 0,0 1 0,2-1 0,-2 0 0,-1 0 0,-1 0 0,1-1 0,-2 1 0,1-1 0,2 1 0,-2 0 0,3 0 0,-2 0 0,2 1 0,-1-1 0,-1 0 0,4 1 0,-6-2 0,5 2 0,-4-2 0,0 1 0,0-1 0,1 1 0,-1 0 0,1 0 0,-1 0 0,-1 0 0,1 0 0,0 0 0,0 0 0,0 0 0,1 0 0,-1 1 0,-1-1 0,2 1 0,0-1 0,0 2 0,-2-2 0,1 0 0,0 0 0,-1 1 0,0-1 0,0 1 0,1 1 0,0-2 0,0 0 0,-1 0 0,0 0 0,1 0 0,-1 1 0,1-1 0,-1 0 0,1 1 0,1 0 0,-1-1 0,3 2 0,-2-2 0,3 0 0,-1 0 0,2 0 0,0 0 0,-2 0 0,2 0 0,-1 0 0,-2 0 0,1 0 0,0 1 0,0 0 0,-1-1 0,3 0 0,-3-1 0,1 2 0,-1-1 0,-2 1 0,1-1 0,-1 1 0,0-1 0,1 1 0,1 1 0,-1-2 0,-1 1 0,-1 1 0,1-1 0,-2 0 0,0 1 0,2-1 0,1 0 0,5 2 0,0-2 0,5 1 0,-6-1 0,3-1 0,-6 0 0,0 0 0,-3 0 0,1 0 0,0 0 0,0 1 0,1 0 0,-1-1 0,1 1 0,1 0 0,0-1 0,0 1 0,-1-2 0,0 3 0,-1-2 0,1 1 0,0-1 0,2 0 0,2 1 0,-2-1 0,2 0 0,-5 1 0,1-1 0,-1 2 0,0-2 0,0 0 0,4 0 0,-2 0 0,2 1 0,-2-1 0,3 1 0,-2 0 0,5 0 0,-2-1 0,1 0 0,-3 1 0,1-1 0,0 0 0,-2 0 0,-2-1 0,1 1 0,-1 0 0,-2-1 0,0 2 0,1-2 0,-1 2 0,0-1 0,1 1 0,-2 2 0,1-2 0,0-1 0,1 1 0,1-1 0,-2 2 0,2-2 0,0 1 0,-2-1 0,1 2 0,3-1 0,-2 1 0,1-1 0,-1 0 0,0-1 0,0 2 0,-1-2 0,1 1 0,0 0 0,2 0 0,-1 1 0,0-2 0,-1 1 0,-2 1 0,1-2 0,0 0 0,3-2 0,-2 2 0,1-1 0,-2 1 0,0-1 0,2 1 0,-2 0 0,2-1 0,-1 2 0,0-2 0,1 2 0,-1-1 0,1 0 0,-2 1 0,3-1 0,-3 1 0,3-1 0,0 2 0,-1-2 0,3 0 0,-2 0 0,1 0 0,2 0 0,-1-2 0,-2 2 0,1 0 0,-4 2 0,2-1 0,-1-1 0,3 1 0,1-2 0,-1 1 0,-4 0 0,4 1 0,-5 2 0,1-2 0,-1-1 0,1 1 0,0-1 0,-1 1 0,1 0 0,1 0 0,2-1 0,-1 2 0,2-2 0,2 3 0,-1-2 0,0 1 0,-1-1 0,-4 0 0,1 2 0,-2-1 0,1-2 0,0 0 0,-1 1 0,0-1 0,-1 2 0,2-2 0,-1 1 0,1-1 0,0 2 0,-1-2 0,2 1 0,-1-1 0,0 1 0,0-1 0,0 0 0,0-1 0,1 1 0,-1-1 0,1 1 0,-1-1 0,0 1 0,-1-1 0,0 1 0,-1-2 0,1 1 0,-1 0 0,2 1 0,-1 0 0,-4-2 0,2-1 0,-4 0 0,3 2 0,-1-1 0,-1 1 0,1-1 0,-2 0 0,-1 0 0,2 0 0,-5 2 0,4-3 0,-4 3 0,3 0 0,2 0 0,-5-1 0,6 1 0,-9-1 0,7 1 0,-2 0 0,4 0 0,-1 0 0,2 0 0,-1 0 0,0 0 0,2-2 0,-2 1 0,1 1 0,-1-1 0,1 0 0,-1 0 0,1 0 0,0 1 0,-1-1 0,1 0 0,1 0 0,-1 1 0,0-1 0,-1 1 0,2 0 0,-2-1 0,1 0 0,1 0 0,-2 0 0,-1 0 0,2 1 0,-1 0 0,1 1 0,1-2 0,-1 2 0,0-3 0,-1 2 0,2-1 0,-2 1 0,1 0 0,1 0 0,0 0 0,-1 0 0,1-1 0,-2 1 0,2 0 0,-4 0 0,3 0 0,0 0 0,-1 0 0,1 0 0,0 0 0,1 0 0,-1 0 0,0 0 0,0 0 0,-1 0 0,1 0 0,0 0 0,0 0 0,-1 1 0,1-1 0,1 0 0,-1 0 0,-1 0 0,1 0 0,1 0 0,-1 1 0,2 0 0,0 1 0,3-2 0,5 3 0,6-3 0,2 0 0,1-1 0,-5 0 0,-6 1 0,-5 2 0,1-1 0,-2-1 0,3 1 0,-2 0 0,1-1 0,-1 0 0,1 0 0,0 1 0,0-1 0,-2-1 0,1 1 0,1 1 0,1 0 0,-1 1 0,2-1 0,2 2 0,1-2 0,8-1 0,-4 1 0,5-1 0,-5 0 0,-3 0 0,-5 1 0,-2 1 0,-1-1 0,1 0 0,0 1 0,1-2 0,0 1 0,2-1 0,1 0 0,-1 1 0,5-2 0,-6 0 0,5-2 0,-4 2 0,0-3 0,0 3 0,-2-2 0,1 3 0,-4-1 0,-2 1 0,-8-3 0,-5 2 0,-3-2 0,-6-1 0,7 2 0,4-1 0,7 2 0,2-4 0,-1 3 0,-4 1 0,5-2 0,-8 3 0,9-2 0,-4 2 0,5 0 0,0-1 0,1 1 0,-1-1 0,0 1 0,0-1 0,-1 0 0,-1 1 0,-2 0 0,1 0 0,1 0 0,1 0 0,2 0 0,-1 0 0,1-1 0,1 1 0,-1-1 0,0 0 0,0 1 0,0-1 0,-2 0 0,2 1 0,1 0 0,0 0 0,0-2 0,1 1 0,0-2 0,2 3 0,5-1 0,-3 1 0,5 0 0,-5 0 0,1-1 0,-2 0 0,3 0 0,0 0 0,-2-1 0,-1 1 0,0 1 0,-3-2 0,1 1 0,0 0 0,0 1 0,2-1 0,1-1 0,0-1 0,3-2 0,-1 3 0,1-1 0,-1 1 0,0 1 0,-1 0 0,-2 0 0,2 2 0,2-1 0,0 1 0,-2 0 0,0 1 0,-1-2 0,-1 1 0,0 1 0,-1-1 0,1 0 0,-2 3 0,0-3 0,0 2 0,0-2 0,0 1 0,0 0 0,-1 1 0,1 0 0,0 1 0,-1-1 0,1-1 0,-1 0 0,0-1 0,0 1 0,-2-1 0,0 0 0,-3 0 0,-1 1 0,2-1 0,0 2 0,2-3 0,0 1 0,2-1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8:55:51.2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63 73 24575,'7'1'0,"0"0"0,-1-2 0,2 1 0,-5-1 0,3 1 0,0-1 0,0 0 0,3 0 0,-4 1 0,3 0 0,-5-1 0,1 0 0,-1 0 0,0 1 0,0 0 0,-2 0 0,1 0 0,-1 1 0,1 0 0,-1-1 0,1 0 0,0 0 0,0 0 0,0 0 0,-1 1 0,1 0 0,0-1 0,0 1 0,0-1 0,0 0 0,1 1 0,-1 0 0,0-1 0,1-2 0,0 1 0,-1-1 0,2 0 0,-3 1 0,1-1 0,0 1 0,-1-2 0,0 1 0,-1 0 0,-2 0 0,-2 0 0,-4 2 0,-5-2 0,0 1 0,-4 0 0,5 1 0,1 0 0,-1 0 0,6-1 0,-3 1 0,4-2 0,-2 2 0,1 0 0,3-1 0,-1 1 0,0 0 0,-1 0 0,-6 0 0,5 0 0,-5 0 0,6 3 0,-3-3 0,4 1 0,0-1 0,1 1 0,0 0 0,0 0 0,2 0 0,-1 1 0,4 0 0,0-1 0,3 1 0,3-2 0,2 1 0,6-2 0,-4 0 0,10-3 0,-3 3 0,11-3 0,-7 0 0,4 2 0,-7-3 0,-6 5 0,1-2 0,-8 2 0,1 0 0,-2 0 0,-1-1 0,0 1 0,1-1 0,-2 1 0,-1-1 0,-1 2 0,1-1 0,-1 1 0,-1 0 0,-1-1 0,0 2 0,0 0 0,0-2 0,-2 2 0,-1 0 0,-1-2 0,-2 4 0,-3-2 0,3 0 0,-8 2 0,2-4 0,-6 2 0,1-4 0,1 2 0,-3 0 0,6-2 0,1 3 0,1-4 0,6 1 0,-1 0 0,2 2 0,-3-4 0,1 4 0,1-3 0,0 2 0,3 1 0,0-1 0,6 0 0,8-1 0,1-1 0,2 2 0,-1-2 0,-5 3 0,8-5 0,-9 3 0,11-3 0,-12 1 0,5 2 0,-6 0 0,-2 1 0,0 0 0,-2 0 0,0 1 0,1-1 0,-1 1 0,3 0 0,0 0 0,-1-1 0,1-1 0,-2 2 0,3 0 0,-3 0 0,4-1 0,-3 0 0,-1 1 0,0 1 0,0 0 0,-3 2 0,1-2 0,0 1 0,-1 0 0,1 1 0,-1 1 0,0 1 0,-1-2 0,0 1 0,-4 1 0,-3 2 0,-2 0 0,0 2 0,1-3 0,-2-1 0,0 0 0,4-2 0,-2 3 0,6-3 0,-5 1 0,5-3 0,1 0 0,1-1 0,1-1 0,0-1 0,0 0 0,0 0 0,0 1 0,0 0 0,0-1 0,1 1 0,-1 1 0,0-1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8:55:51.2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30 24575,'7'-3'0,"0"-2"0,-3 4 0,-1 1 0,2-1 0,-2 1 0,2 0 0,-1 0 0,1-1 0,1 0 0,-3 1 0,2-1 0,-3 1 0,-1 1 0,1-1 0,-2 1 0,1 0 0,0 0 0,0 0 0,3-1 0,-1 2 0,-2-2 0,1-2 0,0 2 0,-1-1 0,1 1 0,-1 0 0,1 0 0,0-1 0,0 1 0,-1 0 0,0-1 0,0 0 0,-2-2 0,-2 1 0,-5 0 0,-6 1 0,3 0 0,-3 1 0,6 0 0,-1 0 0,5 0 0,0 0 0,1 0 0,1 0 0,1 0 0,4-3 0,0 3 0,2-2 0,-3 1 0,1 0 0,-2 0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7T08:55:51.2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152 64 24575,'-6'-2'0,"2"1"0,-1-1 0,3 2 0,-1-1 0,0 1 0,-1 0 0,1 0 0,1 0 0,-2 0 0,2 1 0,-1-1 0,0 1 0,0 0 0,-4 1 0,1 0 0,-5 3 0,7-3 0,-1-1 0,3 0 0,0 1 0,1-2 0,-1 0 0,1 1 0,1 0 0,0 1 0,0-1 0,0 1 0,0-1 0,0 2 0,0-2 0,2 0 0,0-1 0,0-1 0,1 1 0,2-3 0,8 0 0,3-2 0,-2 0 0,3-2 0,-6 3 0,1 0 0,1-1 0,-5 0 0,-2 1 0,-2 0 0,0 2 0,-1-1 0,0 2 0,0-2 0,-1 1 0,3-1 0,-2 3 0,3-2 0,-3 1 0,3-1 0,-1 1 0,1-2 0,-2 3 0,-1 0 0,-1 1 0,-2 0 0,-2 1 0,0 0 0,-6 3 0,-2 3 0,-12 4 0,7-2 0,-11-1 0,9 3 0,-1-5 0,-4 5 0,8-6 0,-2-2 0,6-2 0,4-2 0,0 0 0,1 0 0,2 0 0,2-1 0,-2-2 0,2 2 0,-1-2 0,2 2 0,0-1 0,0 1 0,0-2 0,0 1 0,0-1 0,0 1 0,0-2 0,1 2 0,2 0 0,0-1 0,2 1 0,2-1 0,1-3 0,-1 2 0,6-5 0,2-1 0,4-4 0,-4 4 0,1 0 0,-9 6 0,1 1 0,-4 2 0,-11 5 0,-7 3 0,-4 3 0,-4 4 0,-1-2 0,1 1 0,1-5 0,3 0 0,8-4 0,3-3 0,2 1 0,4-2 0,-1 1 0,1-2 0,11-5 0,-5 3 0,9-3 0,-5 4 0,-5 1 0,1 1 0,-4 0 0,-1 2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af8f9d7b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af8f9d7b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9274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af8f9d7b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af8f9d7b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9086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af8f9d7b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af8f9d7b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666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Google Shape;8;p50"/>
          <p:cNvSpPr txBox="1">
            <a:spLocks noGrp="1"/>
          </p:cNvSpPr>
          <p:nvPr>
            <p:ph type="sldNum" idx="12"/>
          </p:nvPr>
        </p:nvSpPr>
        <p:spPr>
          <a:xfrm>
            <a:off x="8530149" y="484133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915912"/>
            <a:ext cx="9144000" cy="2275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Google Shape;26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" name="Google Shape;8;p50"/>
          <p:cNvSpPr txBox="1">
            <a:spLocks noGrp="1"/>
          </p:cNvSpPr>
          <p:nvPr>
            <p:ph type="sldNum" idx="12"/>
          </p:nvPr>
        </p:nvSpPr>
        <p:spPr>
          <a:xfrm>
            <a:off x="8420907" y="483290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144007" y="4915912"/>
            <a:ext cx="65269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0" i="0" dirty="0" smtClean="0">
                <a:solidFill>
                  <a:srgbClr val="7030A0"/>
                </a:solidFill>
              </a:rPr>
              <a:t>03-2026  ISOL-France      S</a:t>
            </a:r>
            <a:r>
              <a:rPr lang="fr-FR" sz="1100" b="1" i="0" baseline="30000" dirty="0" smtClean="0">
                <a:solidFill>
                  <a:srgbClr val="7030A0"/>
                </a:solidFill>
              </a:rPr>
              <a:t>3</a:t>
            </a:r>
            <a:r>
              <a:rPr lang="fr-FR" sz="1100" b="0" i="0" dirty="0" smtClean="0">
                <a:solidFill>
                  <a:srgbClr val="7030A0"/>
                </a:solidFill>
              </a:rPr>
              <a:t>-LEB          Andres Lopez</a:t>
            </a:r>
            <a:endParaRPr lang="fr-FR" sz="1100" b="0" i="0" dirty="0">
              <a:solidFill>
                <a:srgbClr val="7030A0"/>
              </a:solidFill>
            </a:endParaRPr>
          </a:p>
        </p:txBody>
      </p:sp>
      <p:pic>
        <p:nvPicPr>
          <p:cNvPr id="6" name="Google Shape;170;p25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75890" y="4948280"/>
            <a:ext cx="1123876" cy="2244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rganigramme : Données stockées 4"/>
          <p:cNvSpPr/>
          <p:nvPr userDrawn="1"/>
        </p:nvSpPr>
        <p:spPr>
          <a:xfrm rot="2560082">
            <a:off x="-70181" y="-258368"/>
            <a:ext cx="428376" cy="838182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713 w 10046"/>
              <a:gd name="connsiteY0" fmla="*/ 0 h 10000"/>
              <a:gd name="connsiteX1" fmla="*/ 10046 w 10046"/>
              <a:gd name="connsiteY1" fmla="*/ 0 h 10000"/>
              <a:gd name="connsiteX2" fmla="*/ 8379 w 10046"/>
              <a:gd name="connsiteY2" fmla="*/ 5000 h 10000"/>
              <a:gd name="connsiteX3" fmla="*/ 10046 w 10046"/>
              <a:gd name="connsiteY3" fmla="*/ 10000 h 10000"/>
              <a:gd name="connsiteX4" fmla="*/ 3391 w 10046"/>
              <a:gd name="connsiteY4" fmla="*/ 6988 h 10000"/>
              <a:gd name="connsiteX5" fmla="*/ 46 w 10046"/>
              <a:gd name="connsiteY5" fmla="*/ 5000 h 10000"/>
              <a:gd name="connsiteX6" fmla="*/ 1713 w 10046"/>
              <a:gd name="connsiteY6" fmla="*/ 0 h 10000"/>
              <a:gd name="connsiteX0" fmla="*/ 393 w 8726"/>
              <a:gd name="connsiteY0" fmla="*/ 0 h 10000"/>
              <a:gd name="connsiteX1" fmla="*/ 8726 w 8726"/>
              <a:gd name="connsiteY1" fmla="*/ 0 h 10000"/>
              <a:gd name="connsiteX2" fmla="*/ 7059 w 8726"/>
              <a:gd name="connsiteY2" fmla="*/ 5000 h 10000"/>
              <a:gd name="connsiteX3" fmla="*/ 8726 w 8726"/>
              <a:gd name="connsiteY3" fmla="*/ 10000 h 10000"/>
              <a:gd name="connsiteX4" fmla="*/ 2071 w 8726"/>
              <a:gd name="connsiteY4" fmla="*/ 6988 h 10000"/>
              <a:gd name="connsiteX5" fmla="*/ 704 w 8726"/>
              <a:gd name="connsiteY5" fmla="*/ 4709 h 10000"/>
              <a:gd name="connsiteX6" fmla="*/ 393 w 8726"/>
              <a:gd name="connsiteY6" fmla="*/ 0 h 10000"/>
              <a:gd name="connsiteX0" fmla="*/ 314 w 10828"/>
              <a:gd name="connsiteY0" fmla="*/ 4524 h 10000"/>
              <a:gd name="connsiteX1" fmla="*/ 10828 w 10828"/>
              <a:gd name="connsiteY1" fmla="*/ 0 h 10000"/>
              <a:gd name="connsiteX2" fmla="*/ 8918 w 10828"/>
              <a:gd name="connsiteY2" fmla="*/ 5000 h 10000"/>
              <a:gd name="connsiteX3" fmla="*/ 10828 w 10828"/>
              <a:gd name="connsiteY3" fmla="*/ 10000 h 10000"/>
              <a:gd name="connsiteX4" fmla="*/ 3201 w 10828"/>
              <a:gd name="connsiteY4" fmla="*/ 6988 h 10000"/>
              <a:gd name="connsiteX5" fmla="*/ 1635 w 10828"/>
              <a:gd name="connsiteY5" fmla="*/ 4709 h 10000"/>
              <a:gd name="connsiteX6" fmla="*/ 314 w 10828"/>
              <a:gd name="connsiteY6" fmla="*/ 4524 h 10000"/>
              <a:gd name="connsiteX0" fmla="*/ 317 w 10831"/>
              <a:gd name="connsiteY0" fmla="*/ 4524 h 10000"/>
              <a:gd name="connsiteX1" fmla="*/ 10831 w 10831"/>
              <a:gd name="connsiteY1" fmla="*/ 0 h 10000"/>
              <a:gd name="connsiteX2" fmla="*/ 8921 w 10831"/>
              <a:gd name="connsiteY2" fmla="*/ 5000 h 10000"/>
              <a:gd name="connsiteX3" fmla="*/ 10831 w 10831"/>
              <a:gd name="connsiteY3" fmla="*/ 10000 h 10000"/>
              <a:gd name="connsiteX4" fmla="*/ 3349 w 10831"/>
              <a:gd name="connsiteY4" fmla="*/ 6388 h 10000"/>
              <a:gd name="connsiteX5" fmla="*/ 1638 w 10831"/>
              <a:gd name="connsiteY5" fmla="*/ 4709 h 10000"/>
              <a:gd name="connsiteX6" fmla="*/ 317 w 10831"/>
              <a:gd name="connsiteY6" fmla="*/ 4524 h 10000"/>
              <a:gd name="connsiteX0" fmla="*/ 317 w 10831"/>
              <a:gd name="connsiteY0" fmla="*/ 4524 h 10000"/>
              <a:gd name="connsiteX1" fmla="*/ 10831 w 10831"/>
              <a:gd name="connsiteY1" fmla="*/ 0 h 10000"/>
              <a:gd name="connsiteX2" fmla="*/ 8921 w 10831"/>
              <a:gd name="connsiteY2" fmla="*/ 5000 h 10000"/>
              <a:gd name="connsiteX3" fmla="*/ 10831 w 10831"/>
              <a:gd name="connsiteY3" fmla="*/ 10000 h 10000"/>
              <a:gd name="connsiteX4" fmla="*/ 3349 w 10831"/>
              <a:gd name="connsiteY4" fmla="*/ 6388 h 10000"/>
              <a:gd name="connsiteX5" fmla="*/ 1638 w 10831"/>
              <a:gd name="connsiteY5" fmla="*/ 4709 h 10000"/>
              <a:gd name="connsiteX6" fmla="*/ 317 w 10831"/>
              <a:gd name="connsiteY6" fmla="*/ 4524 h 10000"/>
              <a:gd name="connsiteX0" fmla="*/ 297 w 10811"/>
              <a:gd name="connsiteY0" fmla="*/ 4524 h 10000"/>
              <a:gd name="connsiteX1" fmla="*/ 10811 w 10811"/>
              <a:gd name="connsiteY1" fmla="*/ 0 h 10000"/>
              <a:gd name="connsiteX2" fmla="*/ 8901 w 10811"/>
              <a:gd name="connsiteY2" fmla="*/ 5000 h 10000"/>
              <a:gd name="connsiteX3" fmla="*/ 10811 w 10811"/>
              <a:gd name="connsiteY3" fmla="*/ 10000 h 10000"/>
              <a:gd name="connsiteX4" fmla="*/ 2082 w 10811"/>
              <a:gd name="connsiteY4" fmla="*/ 6699 h 10000"/>
              <a:gd name="connsiteX5" fmla="*/ 1618 w 10811"/>
              <a:gd name="connsiteY5" fmla="*/ 4709 h 10000"/>
              <a:gd name="connsiteX6" fmla="*/ 297 w 10811"/>
              <a:gd name="connsiteY6" fmla="*/ 4524 h 10000"/>
              <a:gd name="connsiteX0" fmla="*/ 431 w 10945"/>
              <a:gd name="connsiteY0" fmla="*/ 4524 h 10000"/>
              <a:gd name="connsiteX1" fmla="*/ 10945 w 10945"/>
              <a:gd name="connsiteY1" fmla="*/ 0 h 10000"/>
              <a:gd name="connsiteX2" fmla="*/ 9035 w 10945"/>
              <a:gd name="connsiteY2" fmla="*/ 5000 h 10000"/>
              <a:gd name="connsiteX3" fmla="*/ 10945 w 10945"/>
              <a:gd name="connsiteY3" fmla="*/ 10000 h 10000"/>
              <a:gd name="connsiteX4" fmla="*/ 2216 w 10945"/>
              <a:gd name="connsiteY4" fmla="*/ 6699 h 10000"/>
              <a:gd name="connsiteX5" fmla="*/ 848 w 10945"/>
              <a:gd name="connsiteY5" fmla="*/ 5127 h 10000"/>
              <a:gd name="connsiteX6" fmla="*/ 431 w 10945"/>
              <a:gd name="connsiteY6" fmla="*/ 4524 h 10000"/>
              <a:gd name="connsiteX0" fmla="*/ 483 w 10997"/>
              <a:gd name="connsiteY0" fmla="*/ 4524 h 10000"/>
              <a:gd name="connsiteX1" fmla="*/ 10997 w 10997"/>
              <a:gd name="connsiteY1" fmla="*/ 0 h 10000"/>
              <a:gd name="connsiteX2" fmla="*/ 9087 w 10997"/>
              <a:gd name="connsiteY2" fmla="*/ 5000 h 10000"/>
              <a:gd name="connsiteX3" fmla="*/ 10997 w 10997"/>
              <a:gd name="connsiteY3" fmla="*/ 10000 h 10000"/>
              <a:gd name="connsiteX4" fmla="*/ 3781 w 10997"/>
              <a:gd name="connsiteY4" fmla="*/ 6572 h 10000"/>
              <a:gd name="connsiteX5" fmla="*/ 900 w 10997"/>
              <a:gd name="connsiteY5" fmla="*/ 5127 h 10000"/>
              <a:gd name="connsiteX6" fmla="*/ 483 w 10997"/>
              <a:gd name="connsiteY6" fmla="*/ 4524 h 10000"/>
              <a:gd name="connsiteX0" fmla="*/ 483 w 10997"/>
              <a:gd name="connsiteY0" fmla="*/ 4524 h 10000"/>
              <a:gd name="connsiteX1" fmla="*/ 10997 w 10997"/>
              <a:gd name="connsiteY1" fmla="*/ 0 h 10000"/>
              <a:gd name="connsiteX2" fmla="*/ 9087 w 10997"/>
              <a:gd name="connsiteY2" fmla="*/ 5000 h 10000"/>
              <a:gd name="connsiteX3" fmla="*/ 10997 w 10997"/>
              <a:gd name="connsiteY3" fmla="*/ 10000 h 10000"/>
              <a:gd name="connsiteX4" fmla="*/ 3781 w 10997"/>
              <a:gd name="connsiteY4" fmla="*/ 6572 h 10000"/>
              <a:gd name="connsiteX5" fmla="*/ 900 w 10997"/>
              <a:gd name="connsiteY5" fmla="*/ 5127 h 10000"/>
              <a:gd name="connsiteX6" fmla="*/ 483 w 10997"/>
              <a:gd name="connsiteY6" fmla="*/ 4524 h 10000"/>
              <a:gd name="connsiteX0" fmla="*/ 483 w 10997"/>
              <a:gd name="connsiteY0" fmla="*/ 4524 h 9960"/>
              <a:gd name="connsiteX1" fmla="*/ 10997 w 10997"/>
              <a:gd name="connsiteY1" fmla="*/ 0 h 9960"/>
              <a:gd name="connsiteX2" fmla="*/ 9087 w 10997"/>
              <a:gd name="connsiteY2" fmla="*/ 5000 h 9960"/>
              <a:gd name="connsiteX3" fmla="*/ 10648 w 10997"/>
              <a:gd name="connsiteY3" fmla="*/ 9960 h 9960"/>
              <a:gd name="connsiteX4" fmla="*/ 3781 w 10997"/>
              <a:gd name="connsiteY4" fmla="*/ 6572 h 9960"/>
              <a:gd name="connsiteX5" fmla="*/ 900 w 10997"/>
              <a:gd name="connsiteY5" fmla="*/ 5127 h 9960"/>
              <a:gd name="connsiteX6" fmla="*/ 483 w 10997"/>
              <a:gd name="connsiteY6" fmla="*/ 4524 h 9960"/>
              <a:gd name="connsiteX0" fmla="*/ 439 w 10000"/>
              <a:gd name="connsiteY0" fmla="*/ 4542 h 10000"/>
              <a:gd name="connsiteX1" fmla="*/ 10000 w 10000"/>
              <a:gd name="connsiteY1" fmla="*/ 0 h 10000"/>
              <a:gd name="connsiteX2" fmla="*/ 8263 w 10000"/>
              <a:gd name="connsiteY2" fmla="*/ 5020 h 10000"/>
              <a:gd name="connsiteX3" fmla="*/ 9683 w 10000"/>
              <a:gd name="connsiteY3" fmla="*/ 10000 h 10000"/>
              <a:gd name="connsiteX4" fmla="*/ 3438 w 10000"/>
              <a:gd name="connsiteY4" fmla="*/ 6598 h 10000"/>
              <a:gd name="connsiteX5" fmla="*/ 818 w 10000"/>
              <a:gd name="connsiteY5" fmla="*/ 5148 h 10000"/>
              <a:gd name="connsiteX6" fmla="*/ 439 w 10000"/>
              <a:gd name="connsiteY6" fmla="*/ 4542 h 10000"/>
              <a:gd name="connsiteX0" fmla="*/ 439 w 10000"/>
              <a:gd name="connsiteY0" fmla="*/ 4542 h 9801"/>
              <a:gd name="connsiteX1" fmla="*/ 10000 w 10000"/>
              <a:gd name="connsiteY1" fmla="*/ 0 h 9801"/>
              <a:gd name="connsiteX2" fmla="*/ 8263 w 10000"/>
              <a:gd name="connsiteY2" fmla="*/ 5020 h 9801"/>
              <a:gd name="connsiteX3" fmla="*/ 9293 w 10000"/>
              <a:gd name="connsiteY3" fmla="*/ 9801 h 9801"/>
              <a:gd name="connsiteX4" fmla="*/ 3438 w 10000"/>
              <a:gd name="connsiteY4" fmla="*/ 6598 h 9801"/>
              <a:gd name="connsiteX5" fmla="*/ 818 w 10000"/>
              <a:gd name="connsiteY5" fmla="*/ 5148 h 9801"/>
              <a:gd name="connsiteX6" fmla="*/ 439 w 10000"/>
              <a:gd name="connsiteY6" fmla="*/ 4542 h 9801"/>
              <a:gd name="connsiteX0" fmla="*/ 439 w 9833"/>
              <a:gd name="connsiteY0" fmla="*/ 4683 h 10049"/>
              <a:gd name="connsiteX1" fmla="*/ 9833 w 9833"/>
              <a:gd name="connsiteY1" fmla="*/ 0 h 10049"/>
              <a:gd name="connsiteX2" fmla="*/ 8263 w 9833"/>
              <a:gd name="connsiteY2" fmla="*/ 5171 h 10049"/>
              <a:gd name="connsiteX3" fmla="*/ 9293 w 9833"/>
              <a:gd name="connsiteY3" fmla="*/ 10049 h 10049"/>
              <a:gd name="connsiteX4" fmla="*/ 3438 w 9833"/>
              <a:gd name="connsiteY4" fmla="*/ 6781 h 10049"/>
              <a:gd name="connsiteX5" fmla="*/ 818 w 9833"/>
              <a:gd name="connsiteY5" fmla="*/ 5302 h 10049"/>
              <a:gd name="connsiteX6" fmla="*/ 439 w 9833"/>
              <a:gd name="connsiteY6" fmla="*/ 4683 h 10049"/>
              <a:gd name="connsiteX0" fmla="*/ 446 w 10000"/>
              <a:gd name="connsiteY0" fmla="*/ 4660 h 10000"/>
              <a:gd name="connsiteX1" fmla="*/ 10000 w 10000"/>
              <a:gd name="connsiteY1" fmla="*/ 0 h 10000"/>
              <a:gd name="connsiteX2" fmla="*/ 8403 w 10000"/>
              <a:gd name="connsiteY2" fmla="*/ 5146 h 10000"/>
              <a:gd name="connsiteX3" fmla="*/ 9451 w 10000"/>
              <a:gd name="connsiteY3" fmla="*/ 10000 h 10000"/>
              <a:gd name="connsiteX4" fmla="*/ 3496 w 10000"/>
              <a:gd name="connsiteY4" fmla="*/ 6748 h 10000"/>
              <a:gd name="connsiteX5" fmla="*/ 832 w 10000"/>
              <a:gd name="connsiteY5" fmla="*/ 5276 h 10000"/>
              <a:gd name="connsiteX6" fmla="*/ 446 w 10000"/>
              <a:gd name="connsiteY6" fmla="*/ 4660 h 10000"/>
              <a:gd name="connsiteX0" fmla="*/ 455 w 10009"/>
              <a:gd name="connsiteY0" fmla="*/ 4660 h 10000"/>
              <a:gd name="connsiteX1" fmla="*/ 10009 w 10009"/>
              <a:gd name="connsiteY1" fmla="*/ 0 h 10000"/>
              <a:gd name="connsiteX2" fmla="*/ 8412 w 10009"/>
              <a:gd name="connsiteY2" fmla="*/ 5146 h 10000"/>
              <a:gd name="connsiteX3" fmla="*/ 9460 w 10009"/>
              <a:gd name="connsiteY3" fmla="*/ 10000 h 10000"/>
              <a:gd name="connsiteX4" fmla="*/ 3505 w 10009"/>
              <a:gd name="connsiteY4" fmla="*/ 6748 h 10000"/>
              <a:gd name="connsiteX5" fmla="*/ 841 w 10009"/>
              <a:gd name="connsiteY5" fmla="*/ 5276 h 10000"/>
              <a:gd name="connsiteX6" fmla="*/ 455 w 10009"/>
              <a:gd name="connsiteY6" fmla="*/ 4660 h 10000"/>
              <a:gd name="connsiteX0" fmla="*/ 448 w 10002"/>
              <a:gd name="connsiteY0" fmla="*/ 4660 h 10000"/>
              <a:gd name="connsiteX1" fmla="*/ 10002 w 10002"/>
              <a:gd name="connsiteY1" fmla="*/ 0 h 10000"/>
              <a:gd name="connsiteX2" fmla="*/ 8405 w 10002"/>
              <a:gd name="connsiteY2" fmla="*/ 5146 h 10000"/>
              <a:gd name="connsiteX3" fmla="*/ 9453 w 10002"/>
              <a:gd name="connsiteY3" fmla="*/ 10000 h 10000"/>
              <a:gd name="connsiteX4" fmla="*/ 3521 w 10002"/>
              <a:gd name="connsiteY4" fmla="*/ 6737 h 10000"/>
              <a:gd name="connsiteX5" fmla="*/ 834 w 10002"/>
              <a:gd name="connsiteY5" fmla="*/ 5276 h 10000"/>
              <a:gd name="connsiteX6" fmla="*/ 448 w 10002"/>
              <a:gd name="connsiteY6" fmla="*/ 4660 h 10000"/>
              <a:gd name="connsiteX0" fmla="*/ 448 w 10002"/>
              <a:gd name="connsiteY0" fmla="*/ 4660 h 10000"/>
              <a:gd name="connsiteX1" fmla="*/ 10002 w 10002"/>
              <a:gd name="connsiteY1" fmla="*/ 0 h 10000"/>
              <a:gd name="connsiteX2" fmla="*/ 8405 w 10002"/>
              <a:gd name="connsiteY2" fmla="*/ 5146 h 10000"/>
              <a:gd name="connsiteX3" fmla="*/ 9453 w 10002"/>
              <a:gd name="connsiteY3" fmla="*/ 10000 h 10000"/>
              <a:gd name="connsiteX4" fmla="*/ 3521 w 10002"/>
              <a:gd name="connsiteY4" fmla="*/ 6737 h 10000"/>
              <a:gd name="connsiteX5" fmla="*/ 834 w 10002"/>
              <a:gd name="connsiteY5" fmla="*/ 5276 h 10000"/>
              <a:gd name="connsiteX6" fmla="*/ 448 w 10002"/>
              <a:gd name="connsiteY6" fmla="*/ 4660 h 10000"/>
              <a:gd name="connsiteX0" fmla="*/ 447 w 10001"/>
              <a:gd name="connsiteY0" fmla="*/ 4660 h 10000"/>
              <a:gd name="connsiteX1" fmla="*/ 10001 w 10001"/>
              <a:gd name="connsiteY1" fmla="*/ 0 h 10000"/>
              <a:gd name="connsiteX2" fmla="*/ 8404 w 10001"/>
              <a:gd name="connsiteY2" fmla="*/ 5146 h 10000"/>
              <a:gd name="connsiteX3" fmla="*/ 9452 w 10001"/>
              <a:gd name="connsiteY3" fmla="*/ 10000 h 10000"/>
              <a:gd name="connsiteX4" fmla="*/ 3520 w 10001"/>
              <a:gd name="connsiteY4" fmla="*/ 6737 h 10000"/>
              <a:gd name="connsiteX5" fmla="*/ 835 w 10001"/>
              <a:gd name="connsiteY5" fmla="*/ 5253 h 10000"/>
              <a:gd name="connsiteX6" fmla="*/ 447 w 10001"/>
              <a:gd name="connsiteY6" fmla="*/ 4660 h 10000"/>
              <a:gd name="connsiteX0" fmla="*/ 457 w 10011"/>
              <a:gd name="connsiteY0" fmla="*/ 4660 h 10000"/>
              <a:gd name="connsiteX1" fmla="*/ 10011 w 10011"/>
              <a:gd name="connsiteY1" fmla="*/ 0 h 10000"/>
              <a:gd name="connsiteX2" fmla="*/ 8414 w 10011"/>
              <a:gd name="connsiteY2" fmla="*/ 5146 h 10000"/>
              <a:gd name="connsiteX3" fmla="*/ 9462 w 10011"/>
              <a:gd name="connsiteY3" fmla="*/ 10000 h 10000"/>
              <a:gd name="connsiteX4" fmla="*/ 3530 w 10011"/>
              <a:gd name="connsiteY4" fmla="*/ 6737 h 10000"/>
              <a:gd name="connsiteX5" fmla="*/ 845 w 10011"/>
              <a:gd name="connsiteY5" fmla="*/ 5253 h 10000"/>
              <a:gd name="connsiteX6" fmla="*/ 457 w 10011"/>
              <a:gd name="connsiteY6" fmla="*/ 4660 h 10000"/>
              <a:gd name="connsiteX0" fmla="*/ 447 w 10001"/>
              <a:gd name="connsiteY0" fmla="*/ 4660 h 10000"/>
              <a:gd name="connsiteX1" fmla="*/ 10001 w 10001"/>
              <a:gd name="connsiteY1" fmla="*/ 0 h 10000"/>
              <a:gd name="connsiteX2" fmla="*/ 8404 w 10001"/>
              <a:gd name="connsiteY2" fmla="*/ 5146 h 10000"/>
              <a:gd name="connsiteX3" fmla="*/ 9452 w 10001"/>
              <a:gd name="connsiteY3" fmla="*/ 10000 h 10000"/>
              <a:gd name="connsiteX4" fmla="*/ 3520 w 10001"/>
              <a:gd name="connsiteY4" fmla="*/ 6737 h 10000"/>
              <a:gd name="connsiteX5" fmla="*/ 835 w 10001"/>
              <a:gd name="connsiteY5" fmla="*/ 5253 h 10000"/>
              <a:gd name="connsiteX6" fmla="*/ 447 w 10001"/>
              <a:gd name="connsiteY6" fmla="*/ 4660 h 10000"/>
              <a:gd name="connsiteX0" fmla="*/ 353 w 9907"/>
              <a:gd name="connsiteY0" fmla="*/ 4660 h 10000"/>
              <a:gd name="connsiteX1" fmla="*/ 9907 w 9907"/>
              <a:gd name="connsiteY1" fmla="*/ 0 h 10000"/>
              <a:gd name="connsiteX2" fmla="*/ 8310 w 9907"/>
              <a:gd name="connsiteY2" fmla="*/ 5146 h 10000"/>
              <a:gd name="connsiteX3" fmla="*/ 9358 w 9907"/>
              <a:gd name="connsiteY3" fmla="*/ 10000 h 10000"/>
              <a:gd name="connsiteX4" fmla="*/ 3426 w 9907"/>
              <a:gd name="connsiteY4" fmla="*/ 6737 h 10000"/>
              <a:gd name="connsiteX5" fmla="*/ 741 w 9907"/>
              <a:gd name="connsiteY5" fmla="*/ 5253 h 10000"/>
              <a:gd name="connsiteX6" fmla="*/ 353 w 9907"/>
              <a:gd name="connsiteY6" fmla="*/ 4660 h 10000"/>
              <a:gd name="connsiteX0" fmla="*/ 234 w 9878"/>
              <a:gd name="connsiteY0" fmla="*/ 4660 h 10000"/>
              <a:gd name="connsiteX1" fmla="*/ 9878 w 9878"/>
              <a:gd name="connsiteY1" fmla="*/ 0 h 10000"/>
              <a:gd name="connsiteX2" fmla="*/ 8266 w 9878"/>
              <a:gd name="connsiteY2" fmla="*/ 5146 h 10000"/>
              <a:gd name="connsiteX3" fmla="*/ 9324 w 9878"/>
              <a:gd name="connsiteY3" fmla="*/ 10000 h 10000"/>
              <a:gd name="connsiteX4" fmla="*/ 3336 w 9878"/>
              <a:gd name="connsiteY4" fmla="*/ 6737 h 10000"/>
              <a:gd name="connsiteX5" fmla="*/ 626 w 9878"/>
              <a:gd name="connsiteY5" fmla="*/ 5253 h 10000"/>
              <a:gd name="connsiteX6" fmla="*/ 234 w 9878"/>
              <a:gd name="connsiteY6" fmla="*/ 4660 h 10000"/>
              <a:gd name="connsiteX0" fmla="*/ 237 w 10312"/>
              <a:gd name="connsiteY0" fmla="*/ 4461 h 9801"/>
              <a:gd name="connsiteX1" fmla="*/ 10312 w 10312"/>
              <a:gd name="connsiteY1" fmla="*/ 0 h 9801"/>
              <a:gd name="connsiteX2" fmla="*/ 8368 w 10312"/>
              <a:gd name="connsiteY2" fmla="*/ 4947 h 9801"/>
              <a:gd name="connsiteX3" fmla="*/ 9439 w 10312"/>
              <a:gd name="connsiteY3" fmla="*/ 9801 h 9801"/>
              <a:gd name="connsiteX4" fmla="*/ 3377 w 10312"/>
              <a:gd name="connsiteY4" fmla="*/ 6538 h 9801"/>
              <a:gd name="connsiteX5" fmla="*/ 634 w 10312"/>
              <a:gd name="connsiteY5" fmla="*/ 5054 h 9801"/>
              <a:gd name="connsiteX6" fmla="*/ 237 w 10312"/>
              <a:gd name="connsiteY6" fmla="*/ 4461 h 9801"/>
              <a:gd name="connsiteX0" fmla="*/ 230 w 10000"/>
              <a:gd name="connsiteY0" fmla="*/ 4552 h 10000"/>
              <a:gd name="connsiteX1" fmla="*/ 10000 w 10000"/>
              <a:gd name="connsiteY1" fmla="*/ 0 h 10000"/>
              <a:gd name="connsiteX2" fmla="*/ 8115 w 10000"/>
              <a:gd name="connsiteY2" fmla="*/ 5047 h 10000"/>
              <a:gd name="connsiteX3" fmla="*/ 9153 w 10000"/>
              <a:gd name="connsiteY3" fmla="*/ 10000 h 10000"/>
              <a:gd name="connsiteX4" fmla="*/ 3275 w 10000"/>
              <a:gd name="connsiteY4" fmla="*/ 6671 h 10000"/>
              <a:gd name="connsiteX5" fmla="*/ 615 w 10000"/>
              <a:gd name="connsiteY5" fmla="*/ 5157 h 10000"/>
              <a:gd name="connsiteX6" fmla="*/ 230 w 10000"/>
              <a:gd name="connsiteY6" fmla="*/ 4552 h 10000"/>
              <a:gd name="connsiteX0" fmla="*/ 168 w 10300"/>
              <a:gd name="connsiteY0" fmla="*/ 4652 h 10000"/>
              <a:gd name="connsiteX1" fmla="*/ 10300 w 10300"/>
              <a:gd name="connsiteY1" fmla="*/ 0 h 10000"/>
              <a:gd name="connsiteX2" fmla="*/ 8415 w 10300"/>
              <a:gd name="connsiteY2" fmla="*/ 5047 h 10000"/>
              <a:gd name="connsiteX3" fmla="*/ 9453 w 10300"/>
              <a:gd name="connsiteY3" fmla="*/ 10000 h 10000"/>
              <a:gd name="connsiteX4" fmla="*/ 3575 w 10300"/>
              <a:gd name="connsiteY4" fmla="*/ 6671 h 10000"/>
              <a:gd name="connsiteX5" fmla="*/ 915 w 10300"/>
              <a:gd name="connsiteY5" fmla="*/ 5157 h 10000"/>
              <a:gd name="connsiteX6" fmla="*/ 168 w 10300"/>
              <a:gd name="connsiteY6" fmla="*/ 4652 h 10000"/>
              <a:gd name="connsiteX0" fmla="*/ 202 w 10116"/>
              <a:gd name="connsiteY0" fmla="*/ 4585 h 10000"/>
              <a:gd name="connsiteX1" fmla="*/ 10116 w 10116"/>
              <a:gd name="connsiteY1" fmla="*/ 0 h 10000"/>
              <a:gd name="connsiteX2" fmla="*/ 8231 w 10116"/>
              <a:gd name="connsiteY2" fmla="*/ 5047 h 10000"/>
              <a:gd name="connsiteX3" fmla="*/ 9269 w 10116"/>
              <a:gd name="connsiteY3" fmla="*/ 10000 h 10000"/>
              <a:gd name="connsiteX4" fmla="*/ 3391 w 10116"/>
              <a:gd name="connsiteY4" fmla="*/ 6671 h 10000"/>
              <a:gd name="connsiteX5" fmla="*/ 731 w 10116"/>
              <a:gd name="connsiteY5" fmla="*/ 5157 h 10000"/>
              <a:gd name="connsiteX6" fmla="*/ 202 w 10116"/>
              <a:gd name="connsiteY6" fmla="*/ 4585 h 10000"/>
              <a:gd name="connsiteX0" fmla="*/ 207 w 10121"/>
              <a:gd name="connsiteY0" fmla="*/ 4585 h 10000"/>
              <a:gd name="connsiteX1" fmla="*/ 10121 w 10121"/>
              <a:gd name="connsiteY1" fmla="*/ 0 h 10000"/>
              <a:gd name="connsiteX2" fmla="*/ 8236 w 10121"/>
              <a:gd name="connsiteY2" fmla="*/ 5047 h 10000"/>
              <a:gd name="connsiteX3" fmla="*/ 9274 w 10121"/>
              <a:gd name="connsiteY3" fmla="*/ 10000 h 10000"/>
              <a:gd name="connsiteX4" fmla="*/ 3396 w 10121"/>
              <a:gd name="connsiteY4" fmla="*/ 6671 h 10000"/>
              <a:gd name="connsiteX5" fmla="*/ 736 w 10121"/>
              <a:gd name="connsiteY5" fmla="*/ 5157 h 10000"/>
              <a:gd name="connsiteX6" fmla="*/ 207 w 10121"/>
              <a:gd name="connsiteY6" fmla="*/ 458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21" h="10000">
                <a:moveTo>
                  <a:pt x="207" y="4585"/>
                </a:moveTo>
                <a:cubicBezTo>
                  <a:pt x="3464" y="3068"/>
                  <a:pt x="6932" y="1554"/>
                  <a:pt x="10121" y="0"/>
                </a:cubicBezTo>
                <a:cubicBezTo>
                  <a:pt x="9155" y="0"/>
                  <a:pt x="8376" y="3381"/>
                  <a:pt x="8236" y="5047"/>
                </a:cubicBezTo>
                <a:cubicBezTo>
                  <a:pt x="8095" y="6714"/>
                  <a:pt x="8308" y="10000"/>
                  <a:pt x="9274" y="10000"/>
                </a:cubicBezTo>
                <a:cubicBezTo>
                  <a:pt x="7738" y="9066"/>
                  <a:pt x="5127" y="7597"/>
                  <a:pt x="3396" y="6671"/>
                </a:cubicBezTo>
                <a:lnTo>
                  <a:pt x="736" y="5157"/>
                </a:lnTo>
                <a:cubicBezTo>
                  <a:pt x="168" y="4826"/>
                  <a:pt x="-280" y="4792"/>
                  <a:pt x="207" y="458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Données stockées 4"/>
          <p:cNvSpPr/>
          <p:nvPr userDrawn="1"/>
        </p:nvSpPr>
        <p:spPr>
          <a:xfrm rot="8065520">
            <a:off x="8786356" y="-285721"/>
            <a:ext cx="419382" cy="832436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713 w 10046"/>
              <a:gd name="connsiteY0" fmla="*/ 0 h 10000"/>
              <a:gd name="connsiteX1" fmla="*/ 10046 w 10046"/>
              <a:gd name="connsiteY1" fmla="*/ 0 h 10000"/>
              <a:gd name="connsiteX2" fmla="*/ 8379 w 10046"/>
              <a:gd name="connsiteY2" fmla="*/ 5000 h 10000"/>
              <a:gd name="connsiteX3" fmla="*/ 10046 w 10046"/>
              <a:gd name="connsiteY3" fmla="*/ 10000 h 10000"/>
              <a:gd name="connsiteX4" fmla="*/ 3391 w 10046"/>
              <a:gd name="connsiteY4" fmla="*/ 6988 h 10000"/>
              <a:gd name="connsiteX5" fmla="*/ 46 w 10046"/>
              <a:gd name="connsiteY5" fmla="*/ 5000 h 10000"/>
              <a:gd name="connsiteX6" fmla="*/ 1713 w 10046"/>
              <a:gd name="connsiteY6" fmla="*/ 0 h 10000"/>
              <a:gd name="connsiteX0" fmla="*/ 393 w 8726"/>
              <a:gd name="connsiteY0" fmla="*/ 0 h 10000"/>
              <a:gd name="connsiteX1" fmla="*/ 8726 w 8726"/>
              <a:gd name="connsiteY1" fmla="*/ 0 h 10000"/>
              <a:gd name="connsiteX2" fmla="*/ 7059 w 8726"/>
              <a:gd name="connsiteY2" fmla="*/ 5000 h 10000"/>
              <a:gd name="connsiteX3" fmla="*/ 8726 w 8726"/>
              <a:gd name="connsiteY3" fmla="*/ 10000 h 10000"/>
              <a:gd name="connsiteX4" fmla="*/ 2071 w 8726"/>
              <a:gd name="connsiteY4" fmla="*/ 6988 h 10000"/>
              <a:gd name="connsiteX5" fmla="*/ 704 w 8726"/>
              <a:gd name="connsiteY5" fmla="*/ 4709 h 10000"/>
              <a:gd name="connsiteX6" fmla="*/ 393 w 8726"/>
              <a:gd name="connsiteY6" fmla="*/ 0 h 10000"/>
              <a:gd name="connsiteX0" fmla="*/ 314 w 10828"/>
              <a:gd name="connsiteY0" fmla="*/ 4524 h 10000"/>
              <a:gd name="connsiteX1" fmla="*/ 10828 w 10828"/>
              <a:gd name="connsiteY1" fmla="*/ 0 h 10000"/>
              <a:gd name="connsiteX2" fmla="*/ 8918 w 10828"/>
              <a:gd name="connsiteY2" fmla="*/ 5000 h 10000"/>
              <a:gd name="connsiteX3" fmla="*/ 10828 w 10828"/>
              <a:gd name="connsiteY3" fmla="*/ 10000 h 10000"/>
              <a:gd name="connsiteX4" fmla="*/ 3201 w 10828"/>
              <a:gd name="connsiteY4" fmla="*/ 6988 h 10000"/>
              <a:gd name="connsiteX5" fmla="*/ 1635 w 10828"/>
              <a:gd name="connsiteY5" fmla="*/ 4709 h 10000"/>
              <a:gd name="connsiteX6" fmla="*/ 314 w 10828"/>
              <a:gd name="connsiteY6" fmla="*/ 4524 h 10000"/>
              <a:gd name="connsiteX0" fmla="*/ 317 w 10831"/>
              <a:gd name="connsiteY0" fmla="*/ 4524 h 10000"/>
              <a:gd name="connsiteX1" fmla="*/ 10831 w 10831"/>
              <a:gd name="connsiteY1" fmla="*/ 0 h 10000"/>
              <a:gd name="connsiteX2" fmla="*/ 8921 w 10831"/>
              <a:gd name="connsiteY2" fmla="*/ 5000 h 10000"/>
              <a:gd name="connsiteX3" fmla="*/ 10831 w 10831"/>
              <a:gd name="connsiteY3" fmla="*/ 10000 h 10000"/>
              <a:gd name="connsiteX4" fmla="*/ 3349 w 10831"/>
              <a:gd name="connsiteY4" fmla="*/ 6388 h 10000"/>
              <a:gd name="connsiteX5" fmla="*/ 1638 w 10831"/>
              <a:gd name="connsiteY5" fmla="*/ 4709 h 10000"/>
              <a:gd name="connsiteX6" fmla="*/ 317 w 10831"/>
              <a:gd name="connsiteY6" fmla="*/ 4524 h 10000"/>
              <a:gd name="connsiteX0" fmla="*/ 317 w 10831"/>
              <a:gd name="connsiteY0" fmla="*/ 4524 h 10000"/>
              <a:gd name="connsiteX1" fmla="*/ 10831 w 10831"/>
              <a:gd name="connsiteY1" fmla="*/ 0 h 10000"/>
              <a:gd name="connsiteX2" fmla="*/ 8921 w 10831"/>
              <a:gd name="connsiteY2" fmla="*/ 5000 h 10000"/>
              <a:gd name="connsiteX3" fmla="*/ 10831 w 10831"/>
              <a:gd name="connsiteY3" fmla="*/ 10000 h 10000"/>
              <a:gd name="connsiteX4" fmla="*/ 3349 w 10831"/>
              <a:gd name="connsiteY4" fmla="*/ 6388 h 10000"/>
              <a:gd name="connsiteX5" fmla="*/ 1638 w 10831"/>
              <a:gd name="connsiteY5" fmla="*/ 4709 h 10000"/>
              <a:gd name="connsiteX6" fmla="*/ 317 w 10831"/>
              <a:gd name="connsiteY6" fmla="*/ 4524 h 10000"/>
              <a:gd name="connsiteX0" fmla="*/ 297 w 10811"/>
              <a:gd name="connsiteY0" fmla="*/ 4524 h 10000"/>
              <a:gd name="connsiteX1" fmla="*/ 10811 w 10811"/>
              <a:gd name="connsiteY1" fmla="*/ 0 h 10000"/>
              <a:gd name="connsiteX2" fmla="*/ 8901 w 10811"/>
              <a:gd name="connsiteY2" fmla="*/ 5000 h 10000"/>
              <a:gd name="connsiteX3" fmla="*/ 10811 w 10811"/>
              <a:gd name="connsiteY3" fmla="*/ 10000 h 10000"/>
              <a:gd name="connsiteX4" fmla="*/ 2082 w 10811"/>
              <a:gd name="connsiteY4" fmla="*/ 6699 h 10000"/>
              <a:gd name="connsiteX5" fmla="*/ 1618 w 10811"/>
              <a:gd name="connsiteY5" fmla="*/ 4709 h 10000"/>
              <a:gd name="connsiteX6" fmla="*/ 297 w 10811"/>
              <a:gd name="connsiteY6" fmla="*/ 4524 h 10000"/>
              <a:gd name="connsiteX0" fmla="*/ 431 w 10945"/>
              <a:gd name="connsiteY0" fmla="*/ 4524 h 10000"/>
              <a:gd name="connsiteX1" fmla="*/ 10945 w 10945"/>
              <a:gd name="connsiteY1" fmla="*/ 0 h 10000"/>
              <a:gd name="connsiteX2" fmla="*/ 9035 w 10945"/>
              <a:gd name="connsiteY2" fmla="*/ 5000 h 10000"/>
              <a:gd name="connsiteX3" fmla="*/ 10945 w 10945"/>
              <a:gd name="connsiteY3" fmla="*/ 10000 h 10000"/>
              <a:gd name="connsiteX4" fmla="*/ 2216 w 10945"/>
              <a:gd name="connsiteY4" fmla="*/ 6699 h 10000"/>
              <a:gd name="connsiteX5" fmla="*/ 848 w 10945"/>
              <a:gd name="connsiteY5" fmla="*/ 5127 h 10000"/>
              <a:gd name="connsiteX6" fmla="*/ 431 w 10945"/>
              <a:gd name="connsiteY6" fmla="*/ 4524 h 10000"/>
              <a:gd name="connsiteX0" fmla="*/ 483 w 10997"/>
              <a:gd name="connsiteY0" fmla="*/ 4524 h 10000"/>
              <a:gd name="connsiteX1" fmla="*/ 10997 w 10997"/>
              <a:gd name="connsiteY1" fmla="*/ 0 h 10000"/>
              <a:gd name="connsiteX2" fmla="*/ 9087 w 10997"/>
              <a:gd name="connsiteY2" fmla="*/ 5000 h 10000"/>
              <a:gd name="connsiteX3" fmla="*/ 10997 w 10997"/>
              <a:gd name="connsiteY3" fmla="*/ 10000 h 10000"/>
              <a:gd name="connsiteX4" fmla="*/ 3781 w 10997"/>
              <a:gd name="connsiteY4" fmla="*/ 6572 h 10000"/>
              <a:gd name="connsiteX5" fmla="*/ 900 w 10997"/>
              <a:gd name="connsiteY5" fmla="*/ 5127 h 10000"/>
              <a:gd name="connsiteX6" fmla="*/ 483 w 10997"/>
              <a:gd name="connsiteY6" fmla="*/ 4524 h 10000"/>
              <a:gd name="connsiteX0" fmla="*/ 483 w 10997"/>
              <a:gd name="connsiteY0" fmla="*/ 4524 h 10000"/>
              <a:gd name="connsiteX1" fmla="*/ 10997 w 10997"/>
              <a:gd name="connsiteY1" fmla="*/ 0 h 10000"/>
              <a:gd name="connsiteX2" fmla="*/ 9087 w 10997"/>
              <a:gd name="connsiteY2" fmla="*/ 5000 h 10000"/>
              <a:gd name="connsiteX3" fmla="*/ 10997 w 10997"/>
              <a:gd name="connsiteY3" fmla="*/ 10000 h 10000"/>
              <a:gd name="connsiteX4" fmla="*/ 3781 w 10997"/>
              <a:gd name="connsiteY4" fmla="*/ 6572 h 10000"/>
              <a:gd name="connsiteX5" fmla="*/ 900 w 10997"/>
              <a:gd name="connsiteY5" fmla="*/ 5127 h 10000"/>
              <a:gd name="connsiteX6" fmla="*/ 483 w 10997"/>
              <a:gd name="connsiteY6" fmla="*/ 4524 h 10000"/>
              <a:gd name="connsiteX0" fmla="*/ 483 w 10997"/>
              <a:gd name="connsiteY0" fmla="*/ 4524 h 9960"/>
              <a:gd name="connsiteX1" fmla="*/ 10997 w 10997"/>
              <a:gd name="connsiteY1" fmla="*/ 0 h 9960"/>
              <a:gd name="connsiteX2" fmla="*/ 9087 w 10997"/>
              <a:gd name="connsiteY2" fmla="*/ 5000 h 9960"/>
              <a:gd name="connsiteX3" fmla="*/ 10648 w 10997"/>
              <a:gd name="connsiteY3" fmla="*/ 9960 h 9960"/>
              <a:gd name="connsiteX4" fmla="*/ 3781 w 10997"/>
              <a:gd name="connsiteY4" fmla="*/ 6572 h 9960"/>
              <a:gd name="connsiteX5" fmla="*/ 900 w 10997"/>
              <a:gd name="connsiteY5" fmla="*/ 5127 h 9960"/>
              <a:gd name="connsiteX6" fmla="*/ 483 w 10997"/>
              <a:gd name="connsiteY6" fmla="*/ 4524 h 9960"/>
              <a:gd name="connsiteX0" fmla="*/ 439 w 10000"/>
              <a:gd name="connsiteY0" fmla="*/ 4542 h 10000"/>
              <a:gd name="connsiteX1" fmla="*/ 10000 w 10000"/>
              <a:gd name="connsiteY1" fmla="*/ 0 h 10000"/>
              <a:gd name="connsiteX2" fmla="*/ 8263 w 10000"/>
              <a:gd name="connsiteY2" fmla="*/ 5020 h 10000"/>
              <a:gd name="connsiteX3" fmla="*/ 9683 w 10000"/>
              <a:gd name="connsiteY3" fmla="*/ 10000 h 10000"/>
              <a:gd name="connsiteX4" fmla="*/ 3438 w 10000"/>
              <a:gd name="connsiteY4" fmla="*/ 6598 h 10000"/>
              <a:gd name="connsiteX5" fmla="*/ 818 w 10000"/>
              <a:gd name="connsiteY5" fmla="*/ 5148 h 10000"/>
              <a:gd name="connsiteX6" fmla="*/ 439 w 10000"/>
              <a:gd name="connsiteY6" fmla="*/ 4542 h 10000"/>
              <a:gd name="connsiteX0" fmla="*/ 439 w 10000"/>
              <a:gd name="connsiteY0" fmla="*/ 4542 h 9801"/>
              <a:gd name="connsiteX1" fmla="*/ 10000 w 10000"/>
              <a:gd name="connsiteY1" fmla="*/ 0 h 9801"/>
              <a:gd name="connsiteX2" fmla="*/ 8263 w 10000"/>
              <a:gd name="connsiteY2" fmla="*/ 5020 h 9801"/>
              <a:gd name="connsiteX3" fmla="*/ 9293 w 10000"/>
              <a:gd name="connsiteY3" fmla="*/ 9801 h 9801"/>
              <a:gd name="connsiteX4" fmla="*/ 3438 w 10000"/>
              <a:gd name="connsiteY4" fmla="*/ 6598 h 9801"/>
              <a:gd name="connsiteX5" fmla="*/ 818 w 10000"/>
              <a:gd name="connsiteY5" fmla="*/ 5148 h 9801"/>
              <a:gd name="connsiteX6" fmla="*/ 439 w 10000"/>
              <a:gd name="connsiteY6" fmla="*/ 4542 h 9801"/>
              <a:gd name="connsiteX0" fmla="*/ 439 w 9833"/>
              <a:gd name="connsiteY0" fmla="*/ 4683 h 10049"/>
              <a:gd name="connsiteX1" fmla="*/ 9833 w 9833"/>
              <a:gd name="connsiteY1" fmla="*/ 0 h 10049"/>
              <a:gd name="connsiteX2" fmla="*/ 8263 w 9833"/>
              <a:gd name="connsiteY2" fmla="*/ 5171 h 10049"/>
              <a:gd name="connsiteX3" fmla="*/ 9293 w 9833"/>
              <a:gd name="connsiteY3" fmla="*/ 10049 h 10049"/>
              <a:gd name="connsiteX4" fmla="*/ 3438 w 9833"/>
              <a:gd name="connsiteY4" fmla="*/ 6781 h 10049"/>
              <a:gd name="connsiteX5" fmla="*/ 818 w 9833"/>
              <a:gd name="connsiteY5" fmla="*/ 5302 h 10049"/>
              <a:gd name="connsiteX6" fmla="*/ 439 w 9833"/>
              <a:gd name="connsiteY6" fmla="*/ 4683 h 10049"/>
              <a:gd name="connsiteX0" fmla="*/ 446 w 10000"/>
              <a:gd name="connsiteY0" fmla="*/ 4660 h 10000"/>
              <a:gd name="connsiteX1" fmla="*/ 10000 w 10000"/>
              <a:gd name="connsiteY1" fmla="*/ 0 h 10000"/>
              <a:gd name="connsiteX2" fmla="*/ 8403 w 10000"/>
              <a:gd name="connsiteY2" fmla="*/ 5146 h 10000"/>
              <a:gd name="connsiteX3" fmla="*/ 9451 w 10000"/>
              <a:gd name="connsiteY3" fmla="*/ 10000 h 10000"/>
              <a:gd name="connsiteX4" fmla="*/ 3496 w 10000"/>
              <a:gd name="connsiteY4" fmla="*/ 6748 h 10000"/>
              <a:gd name="connsiteX5" fmla="*/ 832 w 10000"/>
              <a:gd name="connsiteY5" fmla="*/ 5276 h 10000"/>
              <a:gd name="connsiteX6" fmla="*/ 446 w 10000"/>
              <a:gd name="connsiteY6" fmla="*/ 4660 h 10000"/>
              <a:gd name="connsiteX0" fmla="*/ 455 w 10009"/>
              <a:gd name="connsiteY0" fmla="*/ 4660 h 10000"/>
              <a:gd name="connsiteX1" fmla="*/ 10009 w 10009"/>
              <a:gd name="connsiteY1" fmla="*/ 0 h 10000"/>
              <a:gd name="connsiteX2" fmla="*/ 8412 w 10009"/>
              <a:gd name="connsiteY2" fmla="*/ 5146 h 10000"/>
              <a:gd name="connsiteX3" fmla="*/ 9460 w 10009"/>
              <a:gd name="connsiteY3" fmla="*/ 10000 h 10000"/>
              <a:gd name="connsiteX4" fmla="*/ 3505 w 10009"/>
              <a:gd name="connsiteY4" fmla="*/ 6748 h 10000"/>
              <a:gd name="connsiteX5" fmla="*/ 841 w 10009"/>
              <a:gd name="connsiteY5" fmla="*/ 5276 h 10000"/>
              <a:gd name="connsiteX6" fmla="*/ 455 w 10009"/>
              <a:gd name="connsiteY6" fmla="*/ 4660 h 10000"/>
              <a:gd name="connsiteX0" fmla="*/ 448 w 10002"/>
              <a:gd name="connsiteY0" fmla="*/ 4660 h 10000"/>
              <a:gd name="connsiteX1" fmla="*/ 10002 w 10002"/>
              <a:gd name="connsiteY1" fmla="*/ 0 h 10000"/>
              <a:gd name="connsiteX2" fmla="*/ 8405 w 10002"/>
              <a:gd name="connsiteY2" fmla="*/ 5146 h 10000"/>
              <a:gd name="connsiteX3" fmla="*/ 9453 w 10002"/>
              <a:gd name="connsiteY3" fmla="*/ 10000 h 10000"/>
              <a:gd name="connsiteX4" fmla="*/ 3521 w 10002"/>
              <a:gd name="connsiteY4" fmla="*/ 6737 h 10000"/>
              <a:gd name="connsiteX5" fmla="*/ 834 w 10002"/>
              <a:gd name="connsiteY5" fmla="*/ 5276 h 10000"/>
              <a:gd name="connsiteX6" fmla="*/ 448 w 10002"/>
              <a:gd name="connsiteY6" fmla="*/ 4660 h 10000"/>
              <a:gd name="connsiteX0" fmla="*/ 448 w 10002"/>
              <a:gd name="connsiteY0" fmla="*/ 4660 h 10000"/>
              <a:gd name="connsiteX1" fmla="*/ 10002 w 10002"/>
              <a:gd name="connsiteY1" fmla="*/ 0 h 10000"/>
              <a:gd name="connsiteX2" fmla="*/ 8405 w 10002"/>
              <a:gd name="connsiteY2" fmla="*/ 5146 h 10000"/>
              <a:gd name="connsiteX3" fmla="*/ 9453 w 10002"/>
              <a:gd name="connsiteY3" fmla="*/ 10000 h 10000"/>
              <a:gd name="connsiteX4" fmla="*/ 3521 w 10002"/>
              <a:gd name="connsiteY4" fmla="*/ 6737 h 10000"/>
              <a:gd name="connsiteX5" fmla="*/ 834 w 10002"/>
              <a:gd name="connsiteY5" fmla="*/ 5276 h 10000"/>
              <a:gd name="connsiteX6" fmla="*/ 448 w 10002"/>
              <a:gd name="connsiteY6" fmla="*/ 4660 h 10000"/>
              <a:gd name="connsiteX0" fmla="*/ 447 w 10001"/>
              <a:gd name="connsiteY0" fmla="*/ 4660 h 10000"/>
              <a:gd name="connsiteX1" fmla="*/ 10001 w 10001"/>
              <a:gd name="connsiteY1" fmla="*/ 0 h 10000"/>
              <a:gd name="connsiteX2" fmla="*/ 8404 w 10001"/>
              <a:gd name="connsiteY2" fmla="*/ 5146 h 10000"/>
              <a:gd name="connsiteX3" fmla="*/ 9452 w 10001"/>
              <a:gd name="connsiteY3" fmla="*/ 10000 h 10000"/>
              <a:gd name="connsiteX4" fmla="*/ 3520 w 10001"/>
              <a:gd name="connsiteY4" fmla="*/ 6737 h 10000"/>
              <a:gd name="connsiteX5" fmla="*/ 835 w 10001"/>
              <a:gd name="connsiteY5" fmla="*/ 5253 h 10000"/>
              <a:gd name="connsiteX6" fmla="*/ 447 w 10001"/>
              <a:gd name="connsiteY6" fmla="*/ 4660 h 10000"/>
              <a:gd name="connsiteX0" fmla="*/ 457 w 10011"/>
              <a:gd name="connsiteY0" fmla="*/ 4660 h 10000"/>
              <a:gd name="connsiteX1" fmla="*/ 10011 w 10011"/>
              <a:gd name="connsiteY1" fmla="*/ 0 h 10000"/>
              <a:gd name="connsiteX2" fmla="*/ 8414 w 10011"/>
              <a:gd name="connsiteY2" fmla="*/ 5146 h 10000"/>
              <a:gd name="connsiteX3" fmla="*/ 9462 w 10011"/>
              <a:gd name="connsiteY3" fmla="*/ 10000 h 10000"/>
              <a:gd name="connsiteX4" fmla="*/ 3530 w 10011"/>
              <a:gd name="connsiteY4" fmla="*/ 6737 h 10000"/>
              <a:gd name="connsiteX5" fmla="*/ 845 w 10011"/>
              <a:gd name="connsiteY5" fmla="*/ 5253 h 10000"/>
              <a:gd name="connsiteX6" fmla="*/ 457 w 10011"/>
              <a:gd name="connsiteY6" fmla="*/ 4660 h 10000"/>
              <a:gd name="connsiteX0" fmla="*/ 447 w 10001"/>
              <a:gd name="connsiteY0" fmla="*/ 4660 h 10000"/>
              <a:gd name="connsiteX1" fmla="*/ 10001 w 10001"/>
              <a:gd name="connsiteY1" fmla="*/ 0 h 10000"/>
              <a:gd name="connsiteX2" fmla="*/ 8404 w 10001"/>
              <a:gd name="connsiteY2" fmla="*/ 5146 h 10000"/>
              <a:gd name="connsiteX3" fmla="*/ 9452 w 10001"/>
              <a:gd name="connsiteY3" fmla="*/ 10000 h 10000"/>
              <a:gd name="connsiteX4" fmla="*/ 3520 w 10001"/>
              <a:gd name="connsiteY4" fmla="*/ 6737 h 10000"/>
              <a:gd name="connsiteX5" fmla="*/ 835 w 10001"/>
              <a:gd name="connsiteY5" fmla="*/ 5253 h 10000"/>
              <a:gd name="connsiteX6" fmla="*/ 447 w 10001"/>
              <a:gd name="connsiteY6" fmla="*/ 4660 h 10000"/>
              <a:gd name="connsiteX0" fmla="*/ 353 w 9907"/>
              <a:gd name="connsiteY0" fmla="*/ 4660 h 10000"/>
              <a:gd name="connsiteX1" fmla="*/ 9907 w 9907"/>
              <a:gd name="connsiteY1" fmla="*/ 0 h 10000"/>
              <a:gd name="connsiteX2" fmla="*/ 8310 w 9907"/>
              <a:gd name="connsiteY2" fmla="*/ 5146 h 10000"/>
              <a:gd name="connsiteX3" fmla="*/ 9358 w 9907"/>
              <a:gd name="connsiteY3" fmla="*/ 10000 h 10000"/>
              <a:gd name="connsiteX4" fmla="*/ 3426 w 9907"/>
              <a:gd name="connsiteY4" fmla="*/ 6737 h 10000"/>
              <a:gd name="connsiteX5" fmla="*/ 741 w 9907"/>
              <a:gd name="connsiteY5" fmla="*/ 5253 h 10000"/>
              <a:gd name="connsiteX6" fmla="*/ 353 w 9907"/>
              <a:gd name="connsiteY6" fmla="*/ 4660 h 10000"/>
              <a:gd name="connsiteX0" fmla="*/ 234 w 9878"/>
              <a:gd name="connsiteY0" fmla="*/ 4660 h 10000"/>
              <a:gd name="connsiteX1" fmla="*/ 9878 w 9878"/>
              <a:gd name="connsiteY1" fmla="*/ 0 h 10000"/>
              <a:gd name="connsiteX2" fmla="*/ 8266 w 9878"/>
              <a:gd name="connsiteY2" fmla="*/ 5146 h 10000"/>
              <a:gd name="connsiteX3" fmla="*/ 9324 w 9878"/>
              <a:gd name="connsiteY3" fmla="*/ 10000 h 10000"/>
              <a:gd name="connsiteX4" fmla="*/ 3336 w 9878"/>
              <a:gd name="connsiteY4" fmla="*/ 6737 h 10000"/>
              <a:gd name="connsiteX5" fmla="*/ 626 w 9878"/>
              <a:gd name="connsiteY5" fmla="*/ 5253 h 10000"/>
              <a:gd name="connsiteX6" fmla="*/ 234 w 9878"/>
              <a:gd name="connsiteY6" fmla="*/ 4660 h 10000"/>
              <a:gd name="connsiteX0" fmla="*/ 237 w 10312"/>
              <a:gd name="connsiteY0" fmla="*/ 4461 h 9801"/>
              <a:gd name="connsiteX1" fmla="*/ 10312 w 10312"/>
              <a:gd name="connsiteY1" fmla="*/ 0 h 9801"/>
              <a:gd name="connsiteX2" fmla="*/ 8368 w 10312"/>
              <a:gd name="connsiteY2" fmla="*/ 4947 h 9801"/>
              <a:gd name="connsiteX3" fmla="*/ 9439 w 10312"/>
              <a:gd name="connsiteY3" fmla="*/ 9801 h 9801"/>
              <a:gd name="connsiteX4" fmla="*/ 3377 w 10312"/>
              <a:gd name="connsiteY4" fmla="*/ 6538 h 9801"/>
              <a:gd name="connsiteX5" fmla="*/ 634 w 10312"/>
              <a:gd name="connsiteY5" fmla="*/ 5054 h 9801"/>
              <a:gd name="connsiteX6" fmla="*/ 237 w 10312"/>
              <a:gd name="connsiteY6" fmla="*/ 4461 h 9801"/>
              <a:gd name="connsiteX0" fmla="*/ 230 w 10000"/>
              <a:gd name="connsiteY0" fmla="*/ 4552 h 10000"/>
              <a:gd name="connsiteX1" fmla="*/ 10000 w 10000"/>
              <a:gd name="connsiteY1" fmla="*/ 0 h 10000"/>
              <a:gd name="connsiteX2" fmla="*/ 8115 w 10000"/>
              <a:gd name="connsiteY2" fmla="*/ 5047 h 10000"/>
              <a:gd name="connsiteX3" fmla="*/ 9153 w 10000"/>
              <a:gd name="connsiteY3" fmla="*/ 10000 h 10000"/>
              <a:gd name="connsiteX4" fmla="*/ 3275 w 10000"/>
              <a:gd name="connsiteY4" fmla="*/ 6671 h 10000"/>
              <a:gd name="connsiteX5" fmla="*/ 615 w 10000"/>
              <a:gd name="connsiteY5" fmla="*/ 5157 h 10000"/>
              <a:gd name="connsiteX6" fmla="*/ 230 w 10000"/>
              <a:gd name="connsiteY6" fmla="*/ 4552 h 10000"/>
              <a:gd name="connsiteX0" fmla="*/ 168 w 10300"/>
              <a:gd name="connsiteY0" fmla="*/ 4652 h 10000"/>
              <a:gd name="connsiteX1" fmla="*/ 10300 w 10300"/>
              <a:gd name="connsiteY1" fmla="*/ 0 h 10000"/>
              <a:gd name="connsiteX2" fmla="*/ 8415 w 10300"/>
              <a:gd name="connsiteY2" fmla="*/ 5047 h 10000"/>
              <a:gd name="connsiteX3" fmla="*/ 9453 w 10300"/>
              <a:gd name="connsiteY3" fmla="*/ 10000 h 10000"/>
              <a:gd name="connsiteX4" fmla="*/ 3575 w 10300"/>
              <a:gd name="connsiteY4" fmla="*/ 6671 h 10000"/>
              <a:gd name="connsiteX5" fmla="*/ 915 w 10300"/>
              <a:gd name="connsiteY5" fmla="*/ 5157 h 10000"/>
              <a:gd name="connsiteX6" fmla="*/ 168 w 10300"/>
              <a:gd name="connsiteY6" fmla="*/ 4652 h 10000"/>
              <a:gd name="connsiteX0" fmla="*/ 202 w 10116"/>
              <a:gd name="connsiteY0" fmla="*/ 4585 h 10000"/>
              <a:gd name="connsiteX1" fmla="*/ 10116 w 10116"/>
              <a:gd name="connsiteY1" fmla="*/ 0 h 10000"/>
              <a:gd name="connsiteX2" fmla="*/ 8231 w 10116"/>
              <a:gd name="connsiteY2" fmla="*/ 5047 h 10000"/>
              <a:gd name="connsiteX3" fmla="*/ 9269 w 10116"/>
              <a:gd name="connsiteY3" fmla="*/ 10000 h 10000"/>
              <a:gd name="connsiteX4" fmla="*/ 3391 w 10116"/>
              <a:gd name="connsiteY4" fmla="*/ 6671 h 10000"/>
              <a:gd name="connsiteX5" fmla="*/ 731 w 10116"/>
              <a:gd name="connsiteY5" fmla="*/ 5157 h 10000"/>
              <a:gd name="connsiteX6" fmla="*/ 202 w 10116"/>
              <a:gd name="connsiteY6" fmla="*/ 4585 h 10000"/>
              <a:gd name="connsiteX0" fmla="*/ 207 w 10121"/>
              <a:gd name="connsiteY0" fmla="*/ 4585 h 10000"/>
              <a:gd name="connsiteX1" fmla="*/ 10121 w 10121"/>
              <a:gd name="connsiteY1" fmla="*/ 0 h 10000"/>
              <a:gd name="connsiteX2" fmla="*/ 8236 w 10121"/>
              <a:gd name="connsiteY2" fmla="*/ 5047 h 10000"/>
              <a:gd name="connsiteX3" fmla="*/ 9274 w 10121"/>
              <a:gd name="connsiteY3" fmla="*/ 10000 h 10000"/>
              <a:gd name="connsiteX4" fmla="*/ 3396 w 10121"/>
              <a:gd name="connsiteY4" fmla="*/ 6671 h 10000"/>
              <a:gd name="connsiteX5" fmla="*/ 736 w 10121"/>
              <a:gd name="connsiteY5" fmla="*/ 5157 h 10000"/>
              <a:gd name="connsiteX6" fmla="*/ 207 w 10121"/>
              <a:gd name="connsiteY6" fmla="*/ 4585 h 10000"/>
              <a:gd name="connsiteX0" fmla="*/ 207 w 10121"/>
              <a:gd name="connsiteY0" fmla="*/ 4585 h 9912"/>
              <a:gd name="connsiteX1" fmla="*/ 10121 w 10121"/>
              <a:gd name="connsiteY1" fmla="*/ 0 h 9912"/>
              <a:gd name="connsiteX2" fmla="*/ 8236 w 10121"/>
              <a:gd name="connsiteY2" fmla="*/ 5047 h 9912"/>
              <a:gd name="connsiteX3" fmla="*/ 9453 w 10121"/>
              <a:gd name="connsiteY3" fmla="*/ 9912 h 9912"/>
              <a:gd name="connsiteX4" fmla="*/ 3396 w 10121"/>
              <a:gd name="connsiteY4" fmla="*/ 6671 h 9912"/>
              <a:gd name="connsiteX5" fmla="*/ 736 w 10121"/>
              <a:gd name="connsiteY5" fmla="*/ 5157 h 9912"/>
              <a:gd name="connsiteX6" fmla="*/ 207 w 10121"/>
              <a:gd name="connsiteY6" fmla="*/ 4585 h 9912"/>
              <a:gd name="connsiteX0" fmla="*/ 205 w 10000"/>
              <a:gd name="connsiteY0" fmla="*/ 4626 h 10000"/>
              <a:gd name="connsiteX1" fmla="*/ 10000 w 10000"/>
              <a:gd name="connsiteY1" fmla="*/ 0 h 10000"/>
              <a:gd name="connsiteX2" fmla="*/ 8138 w 10000"/>
              <a:gd name="connsiteY2" fmla="*/ 5092 h 10000"/>
              <a:gd name="connsiteX3" fmla="*/ 9340 w 10000"/>
              <a:gd name="connsiteY3" fmla="*/ 10000 h 10000"/>
              <a:gd name="connsiteX4" fmla="*/ 3355 w 10000"/>
              <a:gd name="connsiteY4" fmla="*/ 6730 h 10000"/>
              <a:gd name="connsiteX5" fmla="*/ 727 w 10000"/>
              <a:gd name="connsiteY5" fmla="*/ 5203 h 10000"/>
              <a:gd name="connsiteX6" fmla="*/ 205 w 10000"/>
              <a:gd name="connsiteY6" fmla="*/ 4626 h 10000"/>
              <a:gd name="connsiteX0" fmla="*/ 205 w 9792"/>
              <a:gd name="connsiteY0" fmla="*/ 4699 h 10073"/>
              <a:gd name="connsiteX1" fmla="*/ 9792 w 9792"/>
              <a:gd name="connsiteY1" fmla="*/ 0 h 10073"/>
              <a:gd name="connsiteX2" fmla="*/ 8138 w 9792"/>
              <a:gd name="connsiteY2" fmla="*/ 5165 h 10073"/>
              <a:gd name="connsiteX3" fmla="*/ 9340 w 9792"/>
              <a:gd name="connsiteY3" fmla="*/ 10073 h 10073"/>
              <a:gd name="connsiteX4" fmla="*/ 3355 w 9792"/>
              <a:gd name="connsiteY4" fmla="*/ 6803 h 10073"/>
              <a:gd name="connsiteX5" fmla="*/ 727 w 9792"/>
              <a:gd name="connsiteY5" fmla="*/ 5276 h 10073"/>
              <a:gd name="connsiteX6" fmla="*/ 205 w 9792"/>
              <a:gd name="connsiteY6" fmla="*/ 4699 h 10073"/>
              <a:gd name="connsiteX0" fmla="*/ 209 w 10000"/>
              <a:gd name="connsiteY0" fmla="*/ 4665 h 9947"/>
              <a:gd name="connsiteX1" fmla="*/ 10000 w 10000"/>
              <a:gd name="connsiteY1" fmla="*/ 0 h 9947"/>
              <a:gd name="connsiteX2" fmla="*/ 8311 w 10000"/>
              <a:gd name="connsiteY2" fmla="*/ 5128 h 9947"/>
              <a:gd name="connsiteX3" fmla="*/ 9717 w 10000"/>
              <a:gd name="connsiteY3" fmla="*/ 9947 h 9947"/>
              <a:gd name="connsiteX4" fmla="*/ 3426 w 10000"/>
              <a:gd name="connsiteY4" fmla="*/ 6754 h 9947"/>
              <a:gd name="connsiteX5" fmla="*/ 742 w 10000"/>
              <a:gd name="connsiteY5" fmla="*/ 5238 h 9947"/>
              <a:gd name="connsiteX6" fmla="*/ 209 w 10000"/>
              <a:gd name="connsiteY6" fmla="*/ 4665 h 9947"/>
              <a:gd name="connsiteX0" fmla="*/ 207 w 9998"/>
              <a:gd name="connsiteY0" fmla="*/ 4690 h 10000"/>
              <a:gd name="connsiteX1" fmla="*/ 9998 w 9998"/>
              <a:gd name="connsiteY1" fmla="*/ 0 h 10000"/>
              <a:gd name="connsiteX2" fmla="*/ 8309 w 9998"/>
              <a:gd name="connsiteY2" fmla="*/ 5155 h 10000"/>
              <a:gd name="connsiteX3" fmla="*/ 9715 w 9998"/>
              <a:gd name="connsiteY3" fmla="*/ 10000 h 10000"/>
              <a:gd name="connsiteX4" fmla="*/ 3532 w 9998"/>
              <a:gd name="connsiteY4" fmla="*/ 6737 h 10000"/>
              <a:gd name="connsiteX5" fmla="*/ 740 w 9998"/>
              <a:gd name="connsiteY5" fmla="*/ 5266 h 10000"/>
              <a:gd name="connsiteX6" fmla="*/ 207 w 9998"/>
              <a:gd name="connsiteY6" fmla="*/ 46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8" h="10000">
                <a:moveTo>
                  <a:pt x="207" y="4690"/>
                </a:moveTo>
                <a:cubicBezTo>
                  <a:pt x="3494" y="3162"/>
                  <a:pt x="6780" y="1565"/>
                  <a:pt x="9998" y="0"/>
                </a:cubicBezTo>
                <a:cubicBezTo>
                  <a:pt x="9024" y="0"/>
                  <a:pt x="8356" y="3488"/>
                  <a:pt x="8309" y="5155"/>
                </a:cubicBezTo>
                <a:cubicBezTo>
                  <a:pt x="8262" y="6822"/>
                  <a:pt x="8741" y="10000"/>
                  <a:pt x="9715" y="10000"/>
                </a:cubicBezTo>
                <a:cubicBezTo>
                  <a:pt x="8202" y="9006"/>
                  <a:pt x="5280" y="7669"/>
                  <a:pt x="3532" y="6737"/>
                </a:cubicBezTo>
                <a:cubicBezTo>
                  <a:pt x="2601" y="6247"/>
                  <a:pt x="1294" y="5607"/>
                  <a:pt x="740" y="5266"/>
                </a:cubicBezTo>
                <a:cubicBezTo>
                  <a:pt x="186" y="4925"/>
                  <a:pt x="-285" y="4898"/>
                  <a:pt x="207" y="469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5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8"/>
          <p:cNvSpPr/>
          <p:nvPr/>
        </p:nvSpPr>
        <p:spPr>
          <a:xfrm>
            <a:off x="4572000" y="-125"/>
            <a:ext cx="4572000" cy="45975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5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5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6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3.png"/><Relationship Id="rId26" Type="http://schemas.openxmlformats.org/officeDocument/2006/relationships/image" Target="../media/image57.png"/><Relationship Id="rId39" Type="http://schemas.openxmlformats.org/officeDocument/2006/relationships/image" Target="../media/image35.png"/><Relationship Id="rId3" Type="http://schemas.openxmlformats.org/officeDocument/2006/relationships/customXml" Target="../ink/ink1.xml"/><Relationship Id="rId21" Type="http://schemas.openxmlformats.org/officeDocument/2006/relationships/customXml" Target="../ink/ink5.xml"/><Relationship Id="rId34" Type="http://schemas.openxmlformats.org/officeDocument/2006/relationships/image" Target="../media/image30.png"/><Relationship Id="rId42" Type="http://schemas.openxmlformats.org/officeDocument/2006/relationships/image" Target="../media/image38.png"/><Relationship Id="rId17" Type="http://schemas.openxmlformats.org/officeDocument/2006/relationships/customXml" Target="../ink/ink3.xml"/><Relationship Id="rId25" Type="http://schemas.openxmlformats.org/officeDocument/2006/relationships/customXml" Target="../ink/ink7.xml"/><Relationship Id="rId33" Type="http://schemas.openxmlformats.org/officeDocument/2006/relationships/image" Target="../media/image29.emf"/><Relationship Id="rId38" Type="http://schemas.openxmlformats.org/officeDocument/2006/relationships/image" Target="../media/image34.png"/><Relationship Id="rId2" Type="http://schemas.openxmlformats.org/officeDocument/2006/relationships/image" Target="../media/image28.png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29" Type="http://schemas.openxmlformats.org/officeDocument/2006/relationships/customXml" Target="../ink/ink9.xml"/><Relationship Id="rId41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56.png"/><Relationship Id="rId32" Type="http://schemas.openxmlformats.org/officeDocument/2006/relationships/image" Target="../media/image60.png"/><Relationship Id="rId37" Type="http://schemas.openxmlformats.org/officeDocument/2006/relationships/image" Target="../media/image33.png"/><Relationship Id="rId40" Type="http://schemas.openxmlformats.org/officeDocument/2006/relationships/image" Target="../media/image36.png"/><Relationship Id="rId15" Type="http://schemas.openxmlformats.org/officeDocument/2006/relationships/customXml" Target="../ink/ink2.xml"/><Relationship Id="rId23" Type="http://schemas.openxmlformats.org/officeDocument/2006/relationships/customXml" Target="../ink/ink6.xml"/><Relationship Id="rId28" Type="http://schemas.openxmlformats.org/officeDocument/2006/relationships/image" Target="../media/image58.png"/><Relationship Id="rId36" Type="http://schemas.openxmlformats.org/officeDocument/2006/relationships/image" Target="../media/image32.png"/><Relationship Id="rId19" Type="http://schemas.openxmlformats.org/officeDocument/2006/relationships/customXml" Target="../ink/ink4.xml"/><Relationship Id="rId31" Type="http://schemas.openxmlformats.org/officeDocument/2006/relationships/customXml" Target="../ink/ink10.xml"/><Relationship Id="rId14" Type="http://schemas.openxmlformats.org/officeDocument/2006/relationships/image" Target="../media/image51.png"/><Relationship Id="rId22" Type="http://schemas.openxmlformats.org/officeDocument/2006/relationships/image" Target="../media/image55.png"/><Relationship Id="rId27" Type="http://schemas.openxmlformats.org/officeDocument/2006/relationships/customXml" Target="../ink/ink8.xml"/><Relationship Id="rId30" Type="http://schemas.openxmlformats.org/officeDocument/2006/relationships/image" Target="../media/image59.png"/><Relationship Id="rId35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589292" y="4761653"/>
            <a:ext cx="427531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 smtClean="0"/>
              <a:t>1</a:t>
            </a:fld>
            <a:endParaRPr sz="1700" dirty="0"/>
          </a:p>
        </p:txBody>
      </p:sp>
      <p:sp>
        <p:nvSpPr>
          <p:cNvPr id="6" name="Google Shape;54;p13"/>
          <p:cNvSpPr txBox="1">
            <a:spLocks/>
          </p:cNvSpPr>
          <p:nvPr/>
        </p:nvSpPr>
        <p:spPr>
          <a:xfrm>
            <a:off x="33148" y="1113743"/>
            <a:ext cx="2874645" cy="172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dirty="0" smtClean="0"/>
          </a:p>
          <a:p>
            <a:pPr algn="ctr"/>
            <a:r>
              <a:rPr lang="en-US" sz="4000" dirty="0" smtClean="0"/>
              <a:t>News about GISELE lab</a:t>
            </a:r>
          </a:p>
          <a:p>
            <a:pPr algn="ctr"/>
            <a:r>
              <a:rPr lang="en-US" sz="4000" dirty="0" smtClean="0"/>
              <a:t> and PILGRIM mass spectrometer</a:t>
            </a:r>
          </a:p>
        </p:txBody>
      </p:sp>
      <p:pic>
        <p:nvPicPr>
          <p:cNvPr id="7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182" y="3344770"/>
            <a:ext cx="268457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Tijdelijke aanduiding voor afbeelding 12">
            <a:extLst>
              <a:ext uri="{FF2B5EF4-FFF2-40B4-BE49-F238E27FC236}">
                <a16:creationId xmlns:a16="http://schemas.microsoft.com/office/drawing/2014/main" id="{343A2AD3-618C-4F83-89FC-20DCB229BF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" t="23523" r="3149"/>
          <a:stretch/>
        </p:blipFill>
        <p:spPr>
          <a:xfrm>
            <a:off x="3002827" y="1"/>
            <a:ext cx="6141173" cy="5143500"/>
          </a:xfrm>
          <a:prstGeom prst="rect">
            <a:avLst/>
          </a:prstGeom>
        </p:spPr>
      </p:pic>
      <p:sp>
        <p:nvSpPr>
          <p:cNvPr id="8" name="ZoneTexte 1"/>
          <p:cNvSpPr txBox="1"/>
          <p:nvPr/>
        </p:nvSpPr>
        <p:spPr>
          <a:xfrm>
            <a:off x="825902" y="4267429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 smtClean="0"/>
              <a:t>Andres </a:t>
            </a:r>
            <a:r>
              <a:rPr lang="fr-FR" dirty="0" smtClean="0"/>
              <a:t>Lopez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515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5" y="2522006"/>
            <a:ext cx="2926818" cy="183980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099" y="2445190"/>
            <a:ext cx="2492005" cy="1955505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10</a:t>
            </a:fld>
            <a:endParaRPr lang="fr-FR" dirty="0"/>
          </a:p>
        </p:txBody>
      </p:sp>
      <p:grpSp>
        <p:nvGrpSpPr>
          <p:cNvPr id="21" name="Groupe 20"/>
          <p:cNvGrpSpPr/>
          <p:nvPr/>
        </p:nvGrpSpPr>
        <p:grpSpPr>
          <a:xfrm>
            <a:off x="346994" y="60018"/>
            <a:ext cx="8797006" cy="2203525"/>
            <a:chOff x="298133" y="138949"/>
            <a:chExt cx="8797006" cy="2203525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8945" y="138949"/>
              <a:ext cx="2686159" cy="1659010"/>
            </a:xfrm>
            <a:prstGeom prst="rect">
              <a:avLst/>
            </a:prstGeom>
          </p:spPr>
        </p:pic>
        <p:cxnSp>
          <p:nvCxnSpPr>
            <p:cNvPr id="4" name="Connecteur droit avec flèche 3"/>
            <p:cNvCxnSpPr/>
            <p:nvPr/>
          </p:nvCxnSpPr>
          <p:spPr>
            <a:xfrm flipV="1">
              <a:off x="298133" y="1893049"/>
              <a:ext cx="8797006" cy="12533"/>
            </a:xfrm>
            <a:prstGeom prst="straightConnector1">
              <a:avLst/>
            </a:prstGeom>
            <a:ln>
              <a:headEnd type="oval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876" y="168249"/>
              <a:ext cx="2747942" cy="1595684"/>
            </a:xfrm>
            <a:prstGeom prst="rect">
              <a:avLst/>
            </a:prstGeom>
          </p:spPr>
        </p:pic>
        <p:sp>
          <p:nvSpPr>
            <p:cNvPr id="10" name="Ellipse 9"/>
            <p:cNvSpPr/>
            <p:nvPr/>
          </p:nvSpPr>
          <p:spPr>
            <a:xfrm>
              <a:off x="1875314" y="1776464"/>
              <a:ext cx="245533" cy="25823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5095593" y="1763933"/>
              <a:ext cx="245533" cy="25823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582740" y="2034697"/>
              <a:ext cx="8306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03/2025</a:t>
              </a:r>
              <a:endParaRPr lang="fr-FR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4803019" y="2034696"/>
              <a:ext cx="8306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07/2025</a:t>
              </a:r>
              <a:endParaRPr lang="fr-FR" dirty="0"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0" y="4312574"/>
            <a:ext cx="8695256" cy="593932"/>
            <a:chOff x="0" y="4155533"/>
            <a:chExt cx="8695256" cy="593932"/>
          </a:xfrm>
        </p:grpSpPr>
        <p:cxnSp>
          <p:nvCxnSpPr>
            <p:cNvPr id="8" name="Connecteur droit avec flèche 7"/>
            <p:cNvCxnSpPr/>
            <p:nvPr/>
          </p:nvCxnSpPr>
          <p:spPr>
            <a:xfrm flipV="1">
              <a:off x="0" y="4284651"/>
              <a:ext cx="8695256" cy="63196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Ellipse 11"/>
            <p:cNvSpPr/>
            <p:nvPr/>
          </p:nvSpPr>
          <p:spPr>
            <a:xfrm>
              <a:off x="1875313" y="4169493"/>
              <a:ext cx="245533" cy="25823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/>
          </p:nvSpPr>
          <p:spPr>
            <a:xfrm>
              <a:off x="5095592" y="4155533"/>
              <a:ext cx="245533" cy="25823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582739" y="4441688"/>
              <a:ext cx="20361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12/2025  </a:t>
              </a:r>
              <a:r>
                <a:rPr lang="fr-FR" i="1" dirty="0" err="1" smtClean="0"/>
                <a:t>Valentin’s</a:t>
              </a:r>
              <a:r>
                <a:rPr lang="fr-FR" i="1" dirty="0" smtClean="0"/>
                <a:t> talk</a:t>
              </a:r>
              <a:endParaRPr lang="fr-FR" i="1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4803018" y="4434161"/>
              <a:ext cx="20746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02/2026… </a:t>
              </a:r>
              <a:r>
                <a:rPr lang="fr-FR" i="1" dirty="0" smtClean="0"/>
                <a:t>coming soon</a:t>
              </a:r>
              <a:endParaRPr lang="fr-FR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3509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589292" y="4761653"/>
            <a:ext cx="427531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 smtClean="0"/>
              <a:t>11</a:t>
            </a:fld>
            <a:endParaRPr sz="1700" dirty="0"/>
          </a:p>
        </p:txBody>
      </p:sp>
      <p:grpSp>
        <p:nvGrpSpPr>
          <p:cNvPr id="8" name="Groupe 7"/>
          <p:cNvGrpSpPr/>
          <p:nvPr/>
        </p:nvGrpSpPr>
        <p:grpSpPr>
          <a:xfrm>
            <a:off x="0" y="967160"/>
            <a:ext cx="3352800" cy="2692045"/>
            <a:chOff x="0" y="967160"/>
            <a:chExt cx="3352800" cy="2692045"/>
          </a:xfrm>
        </p:grpSpPr>
        <p:sp>
          <p:nvSpPr>
            <p:cNvPr id="10" name="Google Shape;54;p13"/>
            <p:cNvSpPr txBox="1">
              <a:spLocks/>
            </p:cNvSpPr>
            <p:nvPr/>
          </p:nvSpPr>
          <p:spPr>
            <a:xfrm>
              <a:off x="0" y="967160"/>
              <a:ext cx="3352800" cy="17314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rmAutofit fontScale="97500" lnSpcReduction="1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dirty="0" smtClean="0"/>
                <a:t>Online commissioning of the MR-TOF-MS: </a:t>
              </a:r>
              <a:r>
                <a:rPr lang="en-US" b="1" dirty="0" smtClean="0">
                  <a:latin typeface="Times" pitchFamily="18" charset="0"/>
                </a:rPr>
                <a:t>PILGRIM</a:t>
              </a:r>
              <a:endParaRPr lang="en-US" b="1" dirty="0"/>
            </a:p>
          </p:txBody>
        </p:sp>
        <p:pic>
          <p:nvPicPr>
            <p:cNvPr id="11" name="Google Shape;56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0407" y="3086505"/>
              <a:ext cx="2684579" cy="572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7" r="17045"/>
          <a:stretch/>
        </p:blipFill>
        <p:spPr>
          <a:xfrm>
            <a:off x="3485894" y="8822"/>
            <a:ext cx="5658106" cy="513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7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ZoneTexte 60"/>
          <p:cNvSpPr txBox="1"/>
          <p:nvPr/>
        </p:nvSpPr>
        <p:spPr>
          <a:xfrm>
            <a:off x="4996960" y="0"/>
            <a:ext cx="1192001" cy="320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MagneTOF</a:t>
            </a:r>
            <a:endParaRPr lang="fr-FR" b="1" dirty="0">
              <a:solidFill>
                <a:srgbClr val="0070C0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1BF0617-EF35-99DB-3AB4-1A7C10F21A59}"/>
              </a:ext>
            </a:extLst>
          </p:cNvPr>
          <p:cNvGrpSpPr/>
          <p:nvPr/>
        </p:nvGrpSpPr>
        <p:grpSpPr>
          <a:xfrm rot="961248">
            <a:off x="8162039" y="2168958"/>
            <a:ext cx="903704" cy="754915"/>
            <a:chOff x="10638892" y="2356717"/>
            <a:chExt cx="994502" cy="90373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7AD9F09-E7A1-2DC5-42EC-9DD5CB25E1A3}"/>
                </a:ext>
              </a:extLst>
            </p:cNvPr>
            <p:cNvSpPr/>
            <p:nvPr/>
          </p:nvSpPr>
          <p:spPr>
            <a:xfrm>
              <a:off x="10638892" y="2356717"/>
              <a:ext cx="994502" cy="9037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82D1AC89-E4F2-8057-CA1F-577297694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1598" y="2400771"/>
              <a:ext cx="917311" cy="859679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4" name="Encre 43">
                  <a:extLst>
                    <a:ext uri="{FF2B5EF4-FFF2-40B4-BE49-F238E27FC236}">
                      <a16:creationId xmlns:a16="http://schemas.microsoft.com/office/drawing/2014/main" id="{127AC43D-92D2-736B-A288-19C3C875D84F}"/>
                    </a:ext>
                  </a:extLst>
                </p14:cNvPr>
                <p14:cNvContentPartPr/>
                <p14:nvPr/>
              </p14:nvContentPartPr>
              <p14:xfrm>
                <a:off x="10926145" y="2417150"/>
                <a:ext cx="261000" cy="147240"/>
              </p14:xfrm>
            </p:contentPart>
          </mc:Choice>
          <mc:Fallback xmlns="">
            <p:pic>
              <p:nvPicPr>
                <p:cNvPr id="366" name="Encre 365">
                  <a:extLst>
                    <a:ext uri="{FF2B5EF4-FFF2-40B4-BE49-F238E27FC236}">
                      <a16:creationId xmlns:a16="http://schemas.microsoft.com/office/drawing/2014/main" id="{127AC43D-92D2-736B-A288-19C3C875D84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917145" y="2408510"/>
                  <a:ext cx="27864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5" name="Encre 44">
                  <a:extLst>
                    <a:ext uri="{FF2B5EF4-FFF2-40B4-BE49-F238E27FC236}">
                      <a16:creationId xmlns:a16="http://schemas.microsoft.com/office/drawing/2014/main" id="{ECE7E826-5641-1606-89C3-DC963FC55E38}"/>
                    </a:ext>
                  </a:extLst>
                </p14:cNvPr>
                <p14:cNvContentPartPr/>
                <p14:nvPr/>
              </p14:nvContentPartPr>
              <p14:xfrm>
                <a:off x="11445265" y="2399870"/>
                <a:ext cx="152640" cy="7200"/>
              </p14:xfrm>
            </p:contentPart>
          </mc:Choice>
          <mc:Fallback xmlns="">
            <p:pic>
              <p:nvPicPr>
                <p:cNvPr id="367" name="Encre 366">
                  <a:extLst>
                    <a:ext uri="{FF2B5EF4-FFF2-40B4-BE49-F238E27FC236}">
                      <a16:creationId xmlns:a16="http://schemas.microsoft.com/office/drawing/2014/main" id="{ECE7E826-5641-1606-89C3-DC963FC55E3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436625" y="2390870"/>
                  <a:ext cx="17028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6" name="Encre 45">
                  <a:extLst>
                    <a:ext uri="{FF2B5EF4-FFF2-40B4-BE49-F238E27FC236}">
                      <a16:creationId xmlns:a16="http://schemas.microsoft.com/office/drawing/2014/main" id="{2233C2F1-81FE-265E-05C7-DE6E6E46C401}"/>
                    </a:ext>
                  </a:extLst>
                </p14:cNvPr>
                <p14:cNvContentPartPr/>
                <p14:nvPr/>
              </p14:nvContentPartPr>
              <p14:xfrm>
                <a:off x="10693945" y="2566910"/>
                <a:ext cx="70560" cy="79200"/>
              </p14:xfrm>
            </p:contentPart>
          </mc:Choice>
          <mc:Fallback xmlns="">
            <p:pic>
              <p:nvPicPr>
                <p:cNvPr id="368" name="Encre 367">
                  <a:extLst>
                    <a:ext uri="{FF2B5EF4-FFF2-40B4-BE49-F238E27FC236}">
                      <a16:creationId xmlns:a16="http://schemas.microsoft.com/office/drawing/2014/main" id="{2233C2F1-81FE-265E-05C7-DE6E6E46C40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685305" y="2557910"/>
                  <a:ext cx="8820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7" name="Encre 46">
                  <a:extLst>
                    <a:ext uri="{FF2B5EF4-FFF2-40B4-BE49-F238E27FC236}">
                      <a16:creationId xmlns:a16="http://schemas.microsoft.com/office/drawing/2014/main" id="{F3064B6D-5441-031D-B760-B8ABCB781A11}"/>
                    </a:ext>
                  </a:extLst>
                </p14:cNvPr>
                <p14:cNvContentPartPr/>
                <p14:nvPr/>
              </p14:nvContentPartPr>
              <p14:xfrm>
                <a:off x="10693945" y="2766710"/>
                <a:ext cx="72720" cy="21240"/>
              </p14:xfrm>
            </p:contentPart>
          </mc:Choice>
          <mc:Fallback xmlns="">
            <p:pic>
              <p:nvPicPr>
                <p:cNvPr id="369" name="Encre 368">
                  <a:extLst>
                    <a:ext uri="{FF2B5EF4-FFF2-40B4-BE49-F238E27FC236}">
                      <a16:creationId xmlns:a16="http://schemas.microsoft.com/office/drawing/2014/main" id="{F3064B6D-5441-031D-B760-B8ABCB781A1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684945" y="2758070"/>
                  <a:ext cx="903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8" name="Encre 47">
                  <a:extLst>
                    <a:ext uri="{FF2B5EF4-FFF2-40B4-BE49-F238E27FC236}">
                      <a16:creationId xmlns:a16="http://schemas.microsoft.com/office/drawing/2014/main" id="{BBE7B26B-F0F3-FFEB-DF2E-CF1F4480D255}"/>
                    </a:ext>
                  </a:extLst>
                </p14:cNvPr>
                <p14:cNvContentPartPr/>
                <p14:nvPr/>
              </p14:nvContentPartPr>
              <p14:xfrm>
                <a:off x="11367145" y="2805950"/>
                <a:ext cx="229680" cy="57240"/>
              </p14:xfrm>
            </p:contentPart>
          </mc:Choice>
          <mc:Fallback xmlns="">
            <p:pic>
              <p:nvPicPr>
                <p:cNvPr id="370" name="Encre 369">
                  <a:extLst>
                    <a:ext uri="{FF2B5EF4-FFF2-40B4-BE49-F238E27FC236}">
                      <a16:creationId xmlns:a16="http://schemas.microsoft.com/office/drawing/2014/main" id="{BBE7B26B-F0F3-FFEB-DF2E-CF1F4480D25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358145" y="2796950"/>
                  <a:ext cx="2473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9" name="Encre 48">
                  <a:extLst>
                    <a:ext uri="{FF2B5EF4-FFF2-40B4-BE49-F238E27FC236}">
                      <a16:creationId xmlns:a16="http://schemas.microsoft.com/office/drawing/2014/main" id="{E49BA6BE-2484-AB60-4CFC-D36652042A83}"/>
                    </a:ext>
                  </a:extLst>
                </p14:cNvPr>
                <p14:cNvContentPartPr/>
                <p14:nvPr/>
              </p14:nvContentPartPr>
              <p14:xfrm>
                <a:off x="11240065" y="3176390"/>
                <a:ext cx="360720" cy="49680"/>
              </p14:xfrm>
            </p:contentPart>
          </mc:Choice>
          <mc:Fallback xmlns="">
            <p:pic>
              <p:nvPicPr>
                <p:cNvPr id="371" name="Encre 370">
                  <a:extLst>
                    <a:ext uri="{FF2B5EF4-FFF2-40B4-BE49-F238E27FC236}">
                      <a16:creationId xmlns:a16="http://schemas.microsoft.com/office/drawing/2014/main" id="{E49BA6BE-2484-AB60-4CFC-D36652042A8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231065" y="3167390"/>
                  <a:ext cx="37836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0" name="Encre 49">
                  <a:extLst>
                    <a:ext uri="{FF2B5EF4-FFF2-40B4-BE49-F238E27FC236}">
                      <a16:creationId xmlns:a16="http://schemas.microsoft.com/office/drawing/2014/main" id="{3D0B26AB-3C8E-D0DB-80F7-054A49906615}"/>
                    </a:ext>
                  </a:extLst>
                </p14:cNvPr>
                <p14:cNvContentPartPr/>
                <p14:nvPr/>
              </p14:nvContentPartPr>
              <p14:xfrm>
                <a:off x="11474065" y="3147950"/>
                <a:ext cx="111240" cy="39960"/>
              </p14:xfrm>
            </p:contentPart>
          </mc:Choice>
          <mc:Fallback xmlns="">
            <p:pic>
              <p:nvPicPr>
                <p:cNvPr id="372" name="Encre 371">
                  <a:extLst>
                    <a:ext uri="{FF2B5EF4-FFF2-40B4-BE49-F238E27FC236}">
                      <a16:creationId xmlns:a16="http://schemas.microsoft.com/office/drawing/2014/main" id="{3D0B26AB-3C8E-D0DB-80F7-054A4990661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465065" y="3138950"/>
                  <a:ext cx="128880" cy="57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4BFCF6D7-D2AF-669D-06E3-1A3EB898BB04}"/>
                </a:ext>
              </a:extLst>
            </p:cNvPr>
            <p:cNvGrpSpPr/>
            <p:nvPr/>
          </p:nvGrpSpPr>
          <p:grpSpPr>
            <a:xfrm>
              <a:off x="11465425" y="3173870"/>
              <a:ext cx="99000" cy="47520"/>
              <a:chOff x="11465425" y="3173870"/>
              <a:chExt cx="99000" cy="47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53" name="Encre 52">
                    <a:extLst>
                      <a:ext uri="{FF2B5EF4-FFF2-40B4-BE49-F238E27FC236}">
                        <a16:creationId xmlns:a16="http://schemas.microsoft.com/office/drawing/2014/main" id="{B2344A2C-336F-732D-1880-22AF6BDE8B41}"/>
                      </a:ext>
                    </a:extLst>
                  </p14:cNvPr>
                  <p14:cNvContentPartPr/>
                  <p14:nvPr/>
                </p14:nvContentPartPr>
                <p14:xfrm>
                  <a:off x="11526265" y="3200870"/>
                  <a:ext cx="36360" cy="13320"/>
                </p14:xfrm>
              </p:contentPart>
            </mc:Choice>
            <mc:Fallback xmlns="">
              <p:pic>
                <p:nvPicPr>
                  <p:cNvPr id="375" name="Encre 374">
                    <a:extLst>
                      <a:ext uri="{FF2B5EF4-FFF2-40B4-BE49-F238E27FC236}">
                        <a16:creationId xmlns:a16="http://schemas.microsoft.com/office/drawing/2014/main" id="{B2344A2C-336F-732D-1880-22AF6BDE8B41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1517625" y="3191870"/>
                    <a:ext cx="54000" cy="3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54" name="Encre 53">
                    <a:extLst>
                      <a:ext uri="{FF2B5EF4-FFF2-40B4-BE49-F238E27FC236}">
                        <a16:creationId xmlns:a16="http://schemas.microsoft.com/office/drawing/2014/main" id="{226478BF-E576-AC92-33A4-CF21C167A48E}"/>
                      </a:ext>
                    </a:extLst>
                  </p14:cNvPr>
                  <p14:cNvContentPartPr/>
                  <p14:nvPr/>
                </p14:nvContentPartPr>
                <p14:xfrm>
                  <a:off x="11465425" y="3173870"/>
                  <a:ext cx="99000" cy="47520"/>
                </p14:xfrm>
              </p:contentPart>
            </mc:Choice>
            <mc:Fallback xmlns="">
              <p:pic>
                <p:nvPicPr>
                  <p:cNvPr id="376" name="Encre 375">
                    <a:extLst>
                      <a:ext uri="{FF2B5EF4-FFF2-40B4-BE49-F238E27FC236}">
                        <a16:creationId xmlns:a16="http://schemas.microsoft.com/office/drawing/2014/main" id="{226478BF-E576-AC92-33A4-CF21C167A48E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11456785" y="3164870"/>
                    <a:ext cx="116640" cy="65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2" name="Encre 51">
                  <a:extLst>
                    <a:ext uri="{FF2B5EF4-FFF2-40B4-BE49-F238E27FC236}">
                      <a16:creationId xmlns:a16="http://schemas.microsoft.com/office/drawing/2014/main" id="{9544B6ED-E02F-6E19-4CF9-8CF8F24245AE}"/>
                    </a:ext>
                  </a:extLst>
                </p14:cNvPr>
                <p14:cNvContentPartPr/>
                <p14:nvPr/>
              </p14:nvContentPartPr>
              <p14:xfrm>
                <a:off x="10679905" y="3077030"/>
                <a:ext cx="69120" cy="13320"/>
              </p14:xfrm>
            </p:contentPart>
          </mc:Choice>
          <mc:Fallback xmlns="">
            <p:pic>
              <p:nvPicPr>
                <p:cNvPr id="374" name="Encre 373">
                  <a:extLst>
                    <a:ext uri="{FF2B5EF4-FFF2-40B4-BE49-F238E27FC236}">
                      <a16:creationId xmlns:a16="http://schemas.microsoft.com/office/drawing/2014/main" id="{9544B6ED-E02F-6E19-4CF9-8CF8F24245A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670905" y="3068030"/>
                  <a:ext cx="86760" cy="30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B63D8231-2CE9-EC78-0E8B-B9D19C198992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880" t="12986" r="24501" b="46899"/>
          <a:stretch/>
        </p:blipFill>
        <p:spPr>
          <a:xfrm rot="6388036">
            <a:off x="7448655" y="1997301"/>
            <a:ext cx="311950" cy="100065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AE828CE-B983-449D-D326-996A45AE908A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91" t="70012" r="49412" b="17649"/>
          <a:stretch/>
        </p:blipFill>
        <p:spPr>
          <a:xfrm rot="6388036">
            <a:off x="6802006" y="1793304"/>
            <a:ext cx="571757" cy="307778"/>
          </a:xfrm>
          <a:prstGeom prst="rect">
            <a:avLst/>
          </a:prstGeom>
        </p:spPr>
      </p:pic>
      <p:pic>
        <p:nvPicPr>
          <p:cNvPr id="15" name="Image 20">
            <a:extLst>
              <a:ext uri="{FF2B5EF4-FFF2-40B4-BE49-F238E27FC236}">
                <a16:creationId xmlns:a16="http://schemas.microsoft.com/office/drawing/2014/main" id="{1A41C23A-E091-1BE6-8D4D-2B571F21D0F5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33413">
            <a:off x="6589492" y="445288"/>
            <a:ext cx="1478024" cy="996434"/>
          </a:xfrm>
          <a:prstGeom prst="rect">
            <a:avLst/>
          </a:prstGeom>
        </p:spPr>
      </p:pic>
      <p:sp>
        <p:nvSpPr>
          <p:cNvPr id="16" name="TextBox 432">
            <a:extLst>
              <a:ext uri="{FF2B5EF4-FFF2-40B4-BE49-F238E27FC236}">
                <a16:creationId xmlns:a16="http://schemas.microsoft.com/office/drawing/2014/main" id="{57B71D47-634B-2D9C-EC5C-F1F153004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1813" y="858741"/>
            <a:ext cx="700939" cy="21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PILGRIM</a:t>
            </a:r>
          </a:p>
        </p:txBody>
      </p:sp>
      <p:sp>
        <p:nvSpPr>
          <p:cNvPr id="17" name="TextBox 408">
            <a:extLst>
              <a:ext uri="{FF2B5EF4-FFF2-40B4-BE49-F238E27FC236}">
                <a16:creationId xmlns:a16="http://schemas.microsoft.com/office/drawing/2014/main" id="{23BEF978-2886-0D42-1D58-BCBADD005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7039" y="602108"/>
            <a:ext cx="1086894" cy="25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o-RO" alt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MR-TOF MS</a:t>
            </a:r>
            <a:endParaRPr lang="en-US" alt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16">
            <a:extLst>
              <a:ext uri="{FF2B5EF4-FFF2-40B4-BE49-F238E27FC236}">
                <a16:creationId xmlns:a16="http://schemas.microsoft.com/office/drawing/2014/main" id="{F7D33CDF-6141-8F9D-A629-DD228107DA23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104" y="3256528"/>
            <a:ext cx="1144063" cy="724355"/>
          </a:xfrm>
          <a:prstGeom prst="rect">
            <a:avLst/>
          </a:prstGeom>
        </p:spPr>
      </p:pic>
      <p:pic>
        <p:nvPicPr>
          <p:cNvPr id="19" name="Image 14">
            <a:extLst>
              <a:ext uri="{FF2B5EF4-FFF2-40B4-BE49-F238E27FC236}">
                <a16:creationId xmlns:a16="http://schemas.microsoft.com/office/drawing/2014/main" id="{D81C3A92-2488-99B4-E9F6-7EAA137054F7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793" y="3499342"/>
            <a:ext cx="1133963" cy="429579"/>
          </a:xfrm>
          <a:prstGeom prst="rect">
            <a:avLst/>
          </a:prstGeom>
        </p:spPr>
      </p:pic>
      <p:pic>
        <p:nvPicPr>
          <p:cNvPr id="20" name="Image 12">
            <a:extLst>
              <a:ext uri="{FF2B5EF4-FFF2-40B4-BE49-F238E27FC236}">
                <a16:creationId xmlns:a16="http://schemas.microsoft.com/office/drawing/2014/main" id="{ED3AEA9B-CD03-C9C7-7217-CAC544F67D7F}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643" y="3464414"/>
            <a:ext cx="560903" cy="632527"/>
          </a:xfrm>
          <a:prstGeom prst="rect">
            <a:avLst/>
          </a:prstGeom>
        </p:spPr>
      </p:pic>
      <p:sp>
        <p:nvSpPr>
          <p:cNvPr id="21" name="TextBox 418">
            <a:extLst>
              <a:ext uri="{FF2B5EF4-FFF2-40B4-BE49-F238E27FC236}">
                <a16:creationId xmlns:a16="http://schemas.microsoft.com/office/drawing/2014/main" id="{F547BB47-0643-CC09-53CF-CD350DDA8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265" y="3993139"/>
            <a:ext cx="700939" cy="21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o-RO" alt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alt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RFQ</a:t>
            </a:r>
          </a:p>
        </p:txBody>
      </p:sp>
      <p:sp>
        <p:nvSpPr>
          <p:cNvPr id="22" name="TextBox 429">
            <a:extLst>
              <a:ext uri="{FF2B5EF4-FFF2-40B4-BE49-F238E27FC236}">
                <a16:creationId xmlns:a16="http://schemas.microsoft.com/office/drawing/2014/main" id="{BC1F6037-807C-6E94-A8B5-0651BECA4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2622" y="3933889"/>
            <a:ext cx="486812" cy="21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QMF </a:t>
            </a:r>
          </a:p>
        </p:txBody>
      </p:sp>
      <p:sp>
        <p:nvSpPr>
          <p:cNvPr id="23" name="TextBox 430">
            <a:extLst>
              <a:ext uri="{FF2B5EF4-FFF2-40B4-BE49-F238E27FC236}">
                <a16:creationId xmlns:a16="http://schemas.microsoft.com/office/drawing/2014/main" id="{88E179AF-AF87-F6AE-BB89-2C466B89B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3335" y="3397583"/>
            <a:ext cx="689287" cy="50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RFQ</a:t>
            </a:r>
          </a:p>
          <a:p>
            <a:pPr algn="ctr"/>
            <a:r>
              <a:rPr lang="en-US" alt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Cooler </a:t>
            </a:r>
          </a:p>
          <a:p>
            <a:pPr algn="ctr"/>
            <a:r>
              <a:rPr lang="en-US" alt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Buncher</a:t>
            </a:r>
          </a:p>
        </p:txBody>
      </p:sp>
      <p:sp>
        <p:nvSpPr>
          <p:cNvPr id="24" name="TextBox 415">
            <a:extLst>
              <a:ext uri="{FF2B5EF4-FFF2-40B4-BE49-F238E27FC236}">
                <a16:creationId xmlns:a16="http://schemas.microsoft.com/office/drawing/2014/main" id="{EBD6B920-2BF3-E733-EBFF-8E80460E1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754" y="4609771"/>
            <a:ext cx="1549588" cy="2785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fr-FR" sz="1100" dirty="0">
                <a:latin typeface="Arial" panose="020B0604020202020204" pitchFamily="34" charset="0"/>
                <a:cs typeface="Arial" panose="020B0604020202020204" pitchFamily="34" charset="0"/>
              </a:rPr>
              <a:t>Ar: 200 - 500 mbar </a:t>
            </a:r>
          </a:p>
        </p:txBody>
      </p:sp>
      <p:sp>
        <p:nvSpPr>
          <p:cNvPr id="26" name="TextBox 417">
            <a:extLst>
              <a:ext uri="{FF2B5EF4-FFF2-40B4-BE49-F238E27FC236}">
                <a16:creationId xmlns:a16="http://schemas.microsoft.com/office/drawing/2014/main" id="{07F2DD7E-74CA-8011-848A-E7298C7DD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2398" y="3908793"/>
            <a:ext cx="973333" cy="21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S-shape RFQ</a:t>
            </a:r>
          </a:p>
        </p:txBody>
      </p:sp>
      <p:sp>
        <p:nvSpPr>
          <p:cNvPr id="27" name="Flèche vers le bas 1030">
            <a:extLst>
              <a:ext uri="{FF2B5EF4-FFF2-40B4-BE49-F238E27FC236}">
                <a16:creationId xmlns:a16="http://schemas.microsoft.com/office/drawing/2014/main" id="{0180CEC7-F45C-BBE5-DD70-2F67ACDF65D1}"/>
              </a:ext>
            </a:extLst>
          </p:cNvPr>
          <p:cNvSpPr/>
          <p:nvPr/>
        </p:nvSpPr>
        <p:spPr>
          <a:xfrm flipV="1">
            <a:off x="2155163" y="4373823"/>
            <a:ext cx="113387" cy="183603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430">
            <a:extLst>
              <a:ext uri="{FF2B5EF4-FFF2-40B4-BE49-F238E27FC236}">
                <a16:creationId xmlns:a16="http://schemas.microsoft.com/office/drawing/2014/main" id="{52F50E71-9552-3D6D-F22E-DD8F6ABE1D51}"/>
              </a:ext>
            </a:extLst>
          </p:cNvPr>
          <p:cNvSpPr txBox="1">
            <a:spLocks noChangeArrowheads="1"/>
          </p:cNvSpPr>
          <p:nvPr/>
        </p:nvSpPr>
        <p:spPr bwMode="auto">
          <a:xfrm rot="1021042">
            <a:off x="7021777" y="2741505"/>
            <a:ext cx="702397" cy="35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Pulse up</a:t>
            </a:r>
          </a:p>
          <a:p>
            <a:r>
              <a:rPr lang="en-US" altLang="fr-FR" sz="1100" dirty="0">
                <a:latin typeface="Arial" panose="020B0604020202020204" pitchFamily="34" charset="0"/>
                <a:cs typeface="Arial" panose="020B0604020202020204" pitchFamily="34" charset="0"/>
              </a:rPr>
              <a:t>(~ 3 kV)</a:t>
            </a:r>
          </a:p>
        </p:txBody>
      </p:sp>
      <p:sp>
        <p:nvSpPr>
          <p:cNvPr id="29" name="TextBox 415">
            <a:extLst>
              <a:ext uri="{FF2B5EF4-FFF2-40B4-BE49-F238E27FC236}">
                <a16:creationId xmlns:a16="http://schemas.microsoft.com/office/drawing/2014/main" id="{A1CA5CDB-2234-3508-D08E-719A4E1C7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013" y="4049697"/>
            <a:ext cx="1511112" cy="2785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fr-FR" sz="1100" dirty="0">
                <a:latin typeface="Arial" panose="020B0604020202020204" pitchFamily="34" charset="0"/>
                <a:cs typeface="Arial" panose="020B0604020202020204" pitchFamily="34" charset="0"/>
              </a:rPr>
              <a:t>He: 10</a:t>
            </a:r>
            <a:r>
              <a:rPr lang="en-US" altLang="fr-FR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-2 </a:t>
            </a:r>
            <a:r>
              <a:rPr lang="en-US" altLang="fr-FR" sz="1100" dirty="0">
                <a:latin typeface="Arial" panose="020B0604020202020204" pitchFamily="34" charset="0"/>
                <a:cs typeface="Arial" panose="020B0604020202020204" pitchFamily="34" charset="0"/>
              </a:rPr>
              <a:t>- 10</a:t>
            </a:r>
            <a:r>
              <a:rPr lang="en-US" altLang="fr-FR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-3 </a:t>
            </a:r>
            <a:r>
              <a:rPr lang="en-US" altLang="fr-FR" sz="1100" dirty="0">
                <a:latin typeface="Arial" panose="020B0604020202020204" pitchFamily="34" charset="0"/>
                <a:cs typeface="Arial" panose="020B0604020202020204" pitchFamily="34" charset="0"/>
              </a:rPr>
              <a:t>mbar </a:t>
            </a:r>
          </a:p>
        </p:txBody>
      </p:sp>
      <p:sp>
        <p:nvSpPr>
          <p:cNvPr id="30" name="Flèche vers le bas 446">
            <a:extLst>
              <a:ext uri="{FF2B5EF4-FFF2-40B4-BE49-F238E27FC236}">
                <a16:creationId xmlns:a16="http://schemas.microsoft.com/office/drawing/2014/main" id="{F8AD0EC1-34FB-6D8C-4547-185F61C3645D}"/>
              </a:ext>
            </a:extLst>
          </p:cNvPr>
          <p:cNvSpPr/>
          <p:nvPr/>
        </p:nvSpPr>
        <p:spPr>
          <a:xfrm rot="20185198" flipV="1">
            <a:off x="6645788" y="3748794"/>
            <a:ext cx="111133" cy="138515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408">
            <a:extLst>
              <a:ext uri="{FF2B5EF4-FFF2-40B4-BE49-F238E27FC236}">
                <a16:creationId xmlns:a16="http://schemas.microsoft.com/office/drawing/2014/main" id="{BA9D8B28-EE7A-D08D-6DC5-B6EDBA5D1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340" y="2994067"/>
            <a:ext cx="791252" cy="25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o-RO" alt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Gas cell</a:t>
            </a:r>
            <a:endParaRPr lang="en-US" alt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408">
            <a:extLst>
              <a:ext uri="{FF2B5EF4-FFF2-40B4-BE49-F238E27FC236}">
                <a16:creationId xmlns:a16="http://schemas.microsoft.com/office/drawing/2014/main" id="{CA58C2C5-0F2A-13EB-FDA8-9A537955A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803" y="4345770"/>
            <a:ext cx="601888" cy="25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o-RO" alt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RFQs</a:t>
            </a:r>
            <a:endParaRPr lang="en-US" alt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FE4C0F13-789E-EC87-B812-A8CF0C4FE795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081014">
            <a:off x="6392923" y="2790616"/>
            <a:ext cx="854583" cy="223238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0CC6C5E-9668-D7F3-B2CE-6DC65FD8D7EF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677" t="69214" r="25317" b="17915"/>
          <a:stretch/>
        </p:blipFill>
        <p:spPr>
          <a:xfrm rot="6388036">
            <a:off x="6848311" y="2149913"/>
            <a:ext cx="268659" cy="32106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B9724EE-8F8D-3EC3-948F-36273926E52C}"/>
              </a:ext>
            </a:extLst>
          </p:cNvPr>
          <p:cNvPicPr>
            <a:picLocks noChangeAspect="1"/>
          </p:cNvPicPr>
          <p:nvPr/>
        </p:nvPicPr>
        <p:blipFill rotWithShape="1"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7754" y="3279252"/>
            <a:ext cx="942075" cy="101494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B26819AC-AD12-98DD-8088-F6CDDD260433}"/>
              </a:ext>
            </a:extLst>
          </p:cNvPr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266" y="3307110"/>
            <a:ext cx="1227743" cy="650472"/>
          </a:xfrm>
          <a:prstGeom prst="rect">
            <a:avLst/>
          </a:prstGeom>
        </p:spPr>
      </p:pic>
      <p:pic>
        <p:nvPicPr>
          <p:cNvPr id="11" name="Picture 2" descr="DESIR">
            <a:extLst>
              <a:ext uri="{FF2B5EF4-FFF2-40B4-BE49-F238E27FC236}">
                <a16:creationId xmlns:a16="http://schemas.microsoft.com/office/drawing/2014/main" id="{231B44F0-AC11-BF1E-08B6-46972967AE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73"/>
          <a:stretch/>
        </p:blipFill>
        <p:spPr bwMode="auto">
          <a:xfrm>
            <a:off x="7827202" y="3564111"/>
            <a:ext cx="983620" cy="38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lèche vers la droite 319">
            <a:extLst>
              <a:ext uri="{FF2B5EF4-FFF2-40B4-BE49-F238E27FC236}">
                <a16:creationId xmlns:a16="http://schemas.microsoft.com/office/drawing/2014/main" id="{C3B9B725-F565-FB25-67BD-0315573D0D7E}"/>
              </a:ext>
            </a:extLst>
          </p:cNvPr>
          <p:cNvSpPr/>
          <p:nvPr/>
        </p:nvSpPr>
        <p:spPr bwMode="auto">
          <a:xfrm rot="6362024">
            <a:off x="8075922" y="3067348"/>
            <a:ext cx="549666" cy="35374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highlight>
                <a:srgbClr val="60A4B4"/>
              </a:highlight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296334" y="2646602"/>
            <a:ext cx="746552" cy="320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MCP 1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5216188" y="2604093"/>
            <a:ext cx="746552" cy="320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MCP 2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57" name="Connecteur droit 56"/>
          <p:cNvCxnSpPr/>
          <p:nvPr/>
        </p:nvCxnSpPr>
        <p:spPr>
          <a:xfrm>
            <a:off x="5678571" y="2930373"/>
            <a:ext cx="141" cy="1775357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>
            <a:off x="5984774" y="2177401"/>
            <a:ext cx="1927013" cy="56469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ZoneTexte 58"/>
          <p:cNvSpPr txBox="1"/>
          <p:nvPr/>
        </p:nvSpPr>
        <p:spPr>
          <a:xfrm>
            <a:off x="5503143" y="1867116"/>
            <a:ext cx="746552" cy="320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MCP 3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60" name="Connecteur droit 59"/>
          <p:cNvCxnSpPr/>
          <p:nvPr/>
        </p:nvCxnSpPr>
        <p:spPr>
          <a:xfrm>
            <a:off x="6073325" y="133816"/>
            <a:ext cx="1493776" cy="2986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>
            <a:off x="6155577" y="1389862"/>
            <a:ext cx="1927013" cy="56469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3" name="ZoneTexte 62"/>
          <p:cNvSpPr txBox="1"/>
          <p:nvPr/>
        </p:nvSpPr>
        <p:spPr>
          <a:xfrm>
            <a:off x="5518968" y="998671"/>
            <a:ext cx="907317" cy="320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MCP</a:t>
            </a:r>
            <a:r>
              <a:rPr lang="fr-FR" b="1" baseline="-25000" dirty="0" smtClean="0">
                <a:solidFill>
                  <a:srgbClr val="FF0000"/>
                </a:solidFill>
              </a:rPr>
              <a:t>inj</a:t>
            </a:r>
            <a:endParaRPr lang="fr-FR" b="1" baseline="-25000" dirty="0">
              <a:solidFill>
                <a:srgbClr val="FF0000"/>
              </a:solidFill>
            </a:endParaRPr>
          </a:p>
        </p:txBody>
      </p:sp>
      <p:cxnSp>
        <p:nvCxnSpPr>
          <p:cNvPr id="64" name="Connecteur droit 63"/>
          <p:cNvCxnSpPr/>
          <p:nvPr/>
        </p:nvCxnSpPr>
        <p:spPr>
          <a:xfrm>
            <a:off x="4793411" y="2954983"/>
            <a:ext cx="141" cy="1775357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02" name="Groupe 101"/>
          <p:cNvGrpSpPr/>
          <p:nvPr/>
        </p:nvGrpSpPr>
        <p:grpSpPr>
          <a:xfrm>
            <a:off x="3717579" y="49873"/>
            <a:ext cx="2330720" cy="2712455"/>
            <a:chOff x="3717579" y="49873"/>
            <a:chExt cx="2330720" cy="2712455"/>
          </a:xfrm>
        </p:grpSpPr>
        <p:sp>
          <p:nvSpPr>
            <p:cNvPr id="72" name="ZoneTexte 71"/>
            <p:cNvSpPr txBox="1"/>
            <p:nvPr/>
          </p:nvSpPr>
          <p:spPr>
            <a:xfrm>
              <a:off x="3717579" y="49873"/>
              <a:ext cx="1805569" cy="54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50.0% (0 laps)</a:t>
              </a:r>
            </a:p>
            <a:p>
              <a:r>
                <a:rPr lang="fr-FR" b="1" dirty="0" smtClean="0"/>
                <a:t>50.5% (1000 laps)</a:t>
              </a:r>
              <a:endParaRPr lang="fr-FR" b="1" dirty="0"/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4339297" y="2442135"/>
              <a:ext cx="660626" cy="320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100%</a:t>
              </a:r>
              <a:endParaRPr lang="fr-FR" b="1" dirty="0"/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5250378" y="2437188"/>
              <a:ext cx="660626" cy="320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100%</a:t>
              </a:r>
              <a:endParaRPr lang="fr-FR" b="1" dirty="0"/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5346597" y="1692008"/>
              <a:ext cx="660626" cy="320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100%</a:t>
              </a:r>
              <a:endParaRPr lang="fr-FR" b="1" dirty="0"/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5489764" y="822482"/>
              <a:ext cx="558535" cy="320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81%</a:t>
              </a:r>
              <a:endParaRPr lang="fr-FR" b="1" dirty="0"/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12</a:t>
            </a:fld>
            <a:endParaRPr lang="fr-FR"/>
          </a:p>
        </p:txBody>
      </p:sp>
      <p:sp>
        <p:nvSpPr>
          <p:cNvPr id="13" name="TextBox 408">
            <a:extLst>
              <a:ext uri="{FF2B5EF4-FFF2-40B4-BE49-F238E27FC236}">
                <a16:creationId xmlns:a16="http://schemas.microsoft.com/office/drawing/2014/main" id="{18D153C5-02DD-1974-8F95-72177D512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0222" y="1823013"/>
            <a:ext cx="835521" cy="24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o-RO" alt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SEASON</a:t>
            </a:r>
            <a:endParaRPr lang="en-US" alt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-298475" y="160096"/>
            <a:ext cx="2937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S</a:t>
            </a:r>
            <a:r>
              <a:rPr lang="fr-FR" sz="3200" u="sng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3</a:t>
            </a:r>
            <a:r>
              <a:rPr lang="fr-FR" sz="32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-LEB</a:t>
            </a:r>
          </a:p>
        </p:txBody>
      </p:sp>
      <p:grpSp>
        <p:nvGrpSpPr>
          <p:cNvPr id="84" name="Groupe 83"/>
          <p:cNvGrpSpPr/>
          <p:nvPr/>
        </p:nvGrpSpPr>
        <p:grpSpPr>
          <a:xfrm>
            <a:off x="111978" y="2512173"/>
            <a:ext cx="4031429" cy="1755379"/>
            <a:chOff x="257176" y="2466812"/>
            <a:chExt cx="3924633" cy="1687309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E1590A0-C250-F1C3-9507-6CEC494EC81C}"/>
                </a:ext>
              </a:extLst>
            </p:cNvPr>
            <p:cNvSpPr/>
            <p:nvPr/>
          </p:nvSpPr>
          <p:spPr>
            <a:xfrm rot="5400000">
              <a:off x="3700770" y="3255280"/>
              <a:ext cx="358399" cy="47770"/>
            </a:xfrm>
            <a:prstGeom prst="rect">
              <a:avLst/>
            </a:prstGeom>
            <a:solidFill>
              <a:srgbClr val="4646E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6" name="Groupe 85"/>
            <p:cNvGrpSpPr/>
            <p:nvPr/>
          </p:nvGrpSpPr>
          <p:grpSpPr>
            <a:xfrm>
              <a:off x="257176" y="2466812"/>
              <a:ext cx="3924633" cy="1687309"/>
              <a:chOff x="257176" y="2466812"/>
              <a:chExt cx="3924633" cy="1687309"/>
            </a:xfrm>
          </p:grpSpPr>
          <p:sp>
            <p:nvSpPr>
              <p:cNvPr id="87" name="TextBox 408">
                <a:extLst>
                  <a:ext uri="{FF2B5EF4-FFF2-40B4-BE49-F238E27FC236}">
                    <a16:creationId xmlns:a16="http://schemas.microsoft.com/office/drawing/2014/main" id="{225E73AF-0B11-D976-9DDC-EB168CAEE3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1581" y="3906996"/>
                <a:ext cx="787307" cy="247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o-RO" alt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ro-RO" altLang="fr-FR" sz="14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ro-RO" alt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beam</a:t>
                </a:r>
                <a:endParaRPr lang="en-US" altLang="fr-FR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lèche vers la droite 57">
                <a:extLst>
                  <a:ext uri="{FF2B5EF4-FFF2-40B4-BE49-F238E27FC236}">
                    <a16:creationId xmlns:a16="http://schemas.microsoft.com/office/drawing/2014/main" id="{C225E663-DDC3-C1FA-DB0C-C7E30902B18C}"/>
                  </a:ext>
                </a:extLst>
              </p:cNvPr>
              <p:cNvSpPr/>
              <p:nvPr/>
            </p:nvSpPr>
            <p:spPr bwMode="auto">
              <a:xfrm>
                <a:off x="1056782" y="3521798"/>
                <a:ext cx="582106" cy="312576"/>
              </a:xfrm>
              <a:prstGeom prst="right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  <p:pic>
            <p:nvPicPr>
              <p:cNvPr id="89" name="Image 88" descr="finalpoint-converging mode.png">
                <a:extLst>
                  <a:ext uri="{FF2B5EF4-FFF2-40B4-BE49-F238E27FC236}">
                    <a16:creationId xmlns:a16="http://schemas.microsoft.com/office/drawing/2014/main" id="{A5E84BF6-9BFF-A1CE-4AC2-F4FC1DC802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176" y="3387007"/>
                <a:ext cx="752619" cy="582156"/>
              </a:xfrm>
              <a:prstGeom prst="rect">
                <a:avLst/>
              </a:prstGeom>
            </p:spPr>
          </p:pic>
          <p:sp>
            <p:nvSpPr>
              <p:cNvPr id="90" name="TextBox 408">
                <a:extLst>
                  <a:ext uri="{FF2B5EF4-FFF2-40B4-BE49-F238E27FC236}">
                    <a16:creationId xmlns:a16="http://schemas.microsoft.com/office/drawing/2014/main" id="{5B6844E2-3466-A97F-E4D1-C19C18E63B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50757" y="2466812"/>
                <a:ext cx="1175856" cy="247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o-RO" alt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Laser system</a:t>
                </a:r>
                <a:endParaRPr lang="en-US" altLang="fr-FR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Pentagone 23">
                <a:extLst>
                  <a:ext uri="{FF2B5EF4-FFF2-40B4-BE49-F238E27FC236}">
                    <a16:creationId xmlns:a16="http://schemas.microsoft.com/office/drawing/2014/main" id="{1E988EEB-20EA-2F66-D668-21350E2BA3BE}"/>
                  </a:ext>
                </a:extLst>
              </p:cNvPr>
              <p:cNvSpPr/>
              <p:nvPr/>
            </p:nvSpPr>
            <p:spPr>
              <a:xfrm rot="5400000">
                <a:off x="2472215" y="3288419"/>
                <a:ext cx="718713" cy="164528"/>
              </a:xfrm>
              <a:prstGeom prst="homePlate">
                <a:avLst/>
              </a:prstGeom>
              <a:solidFill>
                <a:srgbClr val="4646EA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Pentagone 27">
                <a:extLst>
                  <a:ext uri="{FF2B5EF4-FFF2-40B4-BE49-F238E27FC236}">
                    <a16:creationId xmlns:a16="http://schemas.microsoft.com/office/drawing/2014/main" id="{3FAD48B7-2A2C-406C-E134-5F56466608E2}"/>
                  </a:ext>
                </a:extLst>
              </p:cNvPr>
              <p:cNvSpPr/>
              <p:nvPr/>
            </p:nvSpPr>
            <p:spPr>
              <a:xfrm rot="10800000">
                <a:off x="1841447" y="3450907"/>
                <a:ext cx="2030916" cy="36709"/>
              </a:xfrm>
              <a:prstGeom prst="homePlate">
                <a:avLst/>
              </a:prstGeom>
              <a:solidFill>
                <a:srgbClr val="4646EA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TextBox 14">
                <a:extLst>
                  <a:ext uri="{FF2B5EF4-FFF2-40B4-BE49-F238E27FC236}">
                    <a16:creationId xmlns:a16="http://schemas.microsoft.com/office/drawing/2014/main" id="{A29098F1-9F79-2C64-3BEA-579CBFE02A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800000" flipV="1">
                <a:off x="3703028" y="2709129"/>
                <a:ext cx="478781" cy="321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fr-FR" sz="2000" dirty="0">
                    <a:solidFill>
                      <a:schemeClr val="accent1">
                        <a:lumMod val="50000"/>
                      </a:schemeClr>
                    </a:solidFill>
                    <a:latin typeface="Symbol" pitchFamily="18" charset="2"/>
                  </a:rPr>
                  <a:t>l</a:t>
                </a:r>
                <a:r>
                  <a:rPr lang="en-US" altLang="fr-FR" sz="2000" baseline="-25000" dirty="0">
                    <a:solidFill>
                      <a:schemeClr val="accent1">
                        <a:lumMod val="50000"/>
                      </a:schemeClr>
                    </a:solidFill>
                    <a:latin typeface="Symbol" pitchFamily="18" charset="2"/>
                  </a:rPr>
                  <a:t>2</a:t>
                </a:r>
              </a:p>
            </p:txBody>
          </p:sp>
          <p:sp>
            <p:nvSpPr>
              <p:cNvPr id="94" name="TextBox 13">
                <a:extLst>
                  <a:ext uri="{FF2B5EF4-FFF2-40B4-BE49-F238E27FC236}">
                    <a16:creationId xmlns:a16="http://schemas.microsoft.com/office/drawing/2014/main" id="{0A2E0C8F-2F7C-BD5E-AC3E-56389FC8D177}"/>
                  </a:ext>
                </a:extLst>
              </p:cNvPr>
              <p:cNvSpPr txBox="1"/>
              <p:nvPr/>
            </p:nvSpPr>
            <p:spPr bwMode="auto">
              <a:xfrm rot="10800000" flipV="1">
                <a:off x="2651282" y="2690064"/>
                <a:ext cx="447674" cy="321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  <a:latin typeface="Symbol" pitchFamily="18" charset="2"/>
                  </a:rPr>
                  <a:t>l</a:t>
                </a:r>
                <a:r>
                  <a:rPr lang="en-US" sz="2000" baseline="-250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</a:rPr>
                  <a:t>1</a:t>
                </a:r>
                <a:endParaRPr lang="en-US" sz="2000" baseline="-25000" dirty="0">
                  <a:solidFill>
                    <a:schemeClr val="accent1">
                      <a:lumMod val="50000"/>
                    </a:schemeClr>
                  </a:solidFill>
                  <a:latin typeface="Symbol" pitchFamily="18" charset="2"/>
                </a:endParaRPr>
              </a:p>
            </p:txBody>
          </p:sp>
        </p:grpSp>
      </p:grpSp>
      <p:grpSp>
        <p:nvGrpSpPr>
          <p:cNvPr id="98" name="Groupe 97"/>
          <p:cNvGrpSpPr/>
          <p:nvPr/>
        </p:nvGrpSpPr>
        <p:grpSpPr>
          <a:xfrm>
            <a:off x="2608952" y="3364875"/>
            <a:ext cx="208070" cy="244845"/>
            <a:chOff x="2638709" y="3381659"/>
            <a:chExt cx="208070" cy="244845"/>
          </a:xfrm>
        </p:grpSpPr>
        <p:sp>
          <p:nvSpPr>
            <p:cNvPr id="96" name="Rectangle à coins arrondis 95"/>
            <p:cNvSpPr/>
            <p:nvPr/>
          </p:nvSpPr>
          <p:spPr>
            <a:xfrm>
              <a:off x="2638709" y="3512563"/>
              <a:ext cx="208070" cy="11393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Rectangle à coins arrondis 96"/>
            <p:cNvSpPr/>
            <p:nvPr/>
          </p:nvSpPr>
          <p:spPr>
            <a:xfrm>
              <a:off x="2638709" y="3381659"/>
              <a:ext cx="130656" cy="244845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9" name="Ellipse 98"/>
          <p:cNvSpPr/>
          <p:nvPr/>
        </p:nvSpPr>
        <p:spPr>
          <a:xfrm>
            <a:off x="2841479" y="3512397"/>
            <a:ext cx="63638" cy="61763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  <a:effectLst>
            <a:innerShdw dist="12700" dir="3540000">
              <a:schemeClr val="tx1"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tx1"/>
                </a:solidFill>
              </a:rPr>
              <a:t>+</a:t>
            </a:r>
            <a:endParaRPr lang="fr-FR" sz="100" dirty="0">
              <a:solidFill>
                <a:schemeClr val="tx1"/>
              </a:solidFill>
            </a:endParaRPr>
          </a:p>
        </p:txBody>
      </p:sp>
      <p:sp>
        <p:nvSpPr>
          <p:cNvPr id="100" name="Ellipse 99"/>
          <p:cNvSpPr/>
          <p:nvPr/>
        </p:nvSpPr>
        <p:spPr>
          <a:xfrm>
            <a:off x="2817696" y="3474844"/>
            <a:ext cx="63638" cy="61763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  <a:effectLst>
            <a:innerShdw dist="12700" dir="3540000">
              <a:schemeClr val="tx1"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tx1"/>
                </a:solidFill>
              </a:rPr>
              <a:t>+</a:t>
            </a:r>
            <a:endParaRPr lang="fr-FR" sz="100" dirty="0">
              <a:solidFill>
                <a:schemeClr val="tx1"/>
              </a:solidFill>
            </a:endParaRPr>
          </a:p>
        </p:txBody>
      </p:sp>
      <p:sp>
        <p:nvSpPr>
          <p:cNvPr id="101" name="Ellipse 100"/>
          <p:cNvSpPr/>
          <p:nvPr/>
        </p:nvSpPr>
        <p:spPr>
          <a:xfrm>
            <a:off x="2809660" y="3540459"/>
            <a:ext cx="63638" cy="61763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  <a:effectLst>
            <a:innerShdw dist="12700" dir="3540000">
              <a:schemeClr val="tx1"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tx1"/>
                </a:solidFill>
              </a:rPr>
              <a:t>+</a:t>
            </a:r>
            <a:endParaRPr lang="fr-FR" sz="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96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 C 0.01285 0.00062 0.01371 0.00092 0.02934 0 C 0.0342 0 0.03889 -0.00062 0.04375 -0.00124 C 0.05017 -0.00247 0.04792 -0.00216 0.06059 -0.00062 C 0.06128 -0.00062 0.06198 0 0.06267 0.00062 C 0.06285 0.00062 0.06319 0.00092 0.06337 0.00092 C 0.06371 0.00123 0.06424 0.00154 0.06458 0.00185 C 0.06493 0.00185 0.06528 0.00216 0.0658 0.00216 C 0.06597 0.00247 0.06632 0.00247 0.06667 0.00278 C 0.06684 0.00278 0.06719 0.00308 0.06736 0.00339 C 0.06771 0.0037 0.06788 0.00432 0.06823 0.00463 C 0.06944 0.00586 0.07083 0.00586 0.07222 0.00648 C 0.07274 0.00648 0.07326 0.00648 0.07378 0.00679 C 0.07535 0.00864 0.07344 0.00648 0.07621 0.00802 C 0.07639 0.00802 0.07656 0.00864 0.07691 0.00895 C 0.07708 0.00895 0.07726 0.00895 0.0776 0.00926 C 0.07865 0.01142 0.07726 0.00895 0.07865 0.01049 C 0.07882 0.0108 0.07899 0.01111 0.07917 0.01142 C 0.07986 0.01234 0.07986 0.01204 0.08055 0.01265 C 0.08073 0.01296 0.0809 0.01327 0.08125 0.01389 C 0.08142 0.0142 0.08177 0.0142 0.08194 0.0145 C 0.08212 0.01481 0.08212 0.01543 0.08246 0.01574 C 0.08264 0.01605 0.08299 0.01605 0.08333 0.01636 C 0.08385 0.01666 0.0842 0.01759 0.08472 0.0179 C 0.08559 0.01852 0.08524 0.01821 0.08611 0.01913 C 0.08646 0.02129 0.08611 0.01944 0.08698 0.0216 C 0.08715 0.02191 0.08733 0.02253 0.0875 0.02284 C 0.08785 0.02345 0.08854 0.02376 0.08889 0.02438 L 0.08958 0.02562 C 0.08958 0.02623 0.08958 0.02685 0.08976 0.02685 C 0.0901 0.02747 0.09045 0.02716 0.0908 0.02747 C 0.09097 0.02747 0.09115 0.02778 0.09149 0.02808 C 0.09149 0.0287 0.09149 0.02901 0.09167 0.02932 C 0.09201 0.02994 0.09288 0.03055 0.09323 0.03055 C 0.09358 0.03117 0.09375 0.03179 0.09392 0.03179 C 0.09444 0.03241 0.09531 0.03271 0.09531 0.03271 C 0.09618 0.03426 0.09549 0.03333 0.09722 0.03395 C 0.09774 0.03426 0.09826 0.03457 0.09878 0.03487 C 0.10052 0.03549 0.10035 0.03549 0.10191 0.03611 C 0.10382 0.03765 0.10174 0.03611 0.10365 0.03734 C 0.10417 0.03765 0.10451 0.03796 0.10486 0.03796 C 0.10885 0.04012 0.11406 0.0395 0.11753 0.03981 C 0.1184 0.03981 0.1191 0.03981 0.11996 0.04012 C 0.12014 0.04012 0.12031 0.04043 0.12066 0.04043 C 0.12187 0.04105 0.1243 0.04197 0.1243 0.04197 C 0.12708 0.04136 0.12639 0.04228 0.12778 0.04012 C 0.12795 0.04012 0.12795 0.03981 0.12812 0.03981 L 0.12812 0.03981 " pathEditMode="relative" ptsTypes="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 0 L 0 0 C 0.00209 0 0.00417 0 0.00643 -0.00031 C 0.00695 -0.00031 0.00747 -0.00031 0.00799 -0.00062 C 0.00834 -0.00093 0.00851 -0.00124 0.00868 -0.00155 C 0.01007 -0.00247 0.01112 -0.00247 0.01233 -0.00278 C 0.01372 -0.00402 0.01407 -0.00432 0.01615 -0.00432 L 0.05434 -0.00463 C 0.05782 -0.00463 0.06129 -0.00494 0.06476 -0.00432 C 0.06528 -0.00432 0.06598 -0.0034 0.0665 -0.00309 C 0.075 0.00154 0.06546 -0.00402 0.0691 -0.00185 C 0.06928 -0.00155 0.06962 -0.00124 0.0698 -0.00124 C 0.07014 -0.00093 0.07049 -0.00093 0.07066 -0.00062 C 0.07118 -0.00031 0.07188 0 0.0724 0 C 0.07257 0.00031 0.07292 0.00031 0.07327 0.00061 C 0.07396 0.00092 0.07535 0.00185 0.07535 0.00185 C 0.0757 0.00247 0.07587 0.00277 0.07657 0.00339 C 0.07674 0.0037 0.07691 0.0037 0.07726 0.0037 C 0.07761 0.00494 0.0783 0.00679 0.07882 0.0071 L 0.07952 0.0074 C 0.07969 0.00833 0.07987 0.00895 0.08021 0.00957 C 0.08039 0.00987 0.08073 0.00987 0.08091 0.00987 C 0.08108 0.01018 0.08143 0.01049 0.0816 0.0108 C 0.08282 0.01203 0.08178 0.01049 0.08316 0.01203 C 0.08334 0.01234 0.08351 0.01265 0.08368 0.01296 C 0.08368 0.01327 0.08368 0.01389 0.08386 0.01419 C 0.08403 0.01419 0.08559 0.01481 0.08559 0.01481 C 0.08559 0.01543 0.08559 0.01574 0.08577 0.01605 C 0.08594 0.01636 0.08629 0.01636 0.08646 0.01666 C 0.08664 0.01666 0.08681 0.01728 0.08698 0.01728 C 0.08716 0.01759 0.08837 0.01821 0.08855 0.01821 C 0.08872 0.01852 0.08907 0.01882 0.08924 0.01913 C 0.09115 0.02068 0.08855 0.0179 0.09063 0.02037 C 0.0908 0.02068 0.0908 0.02129 0.09115 0.0216 C 0.09132 0.02191 0.09254 0.02253 0.09289 0.02284 C 0.09323 0.02315 0.09341 0.02376 0.09358 0.02407 C 0.09375 0.02438 0.0941 0.02407 0.09428 0.02438 C 0.09584 0.02654 0.09375 0.025 0.09549 0.02592 C 0.09601 0.02685 0.09618 0.02747 0.09688 0.02808 C 0.09705 0.02839 0.0974 0.02839 0.09757 0.02839 C 0.09792 0.02901 0.09809 0.02932 0.09844 0.02963 C 0.09966 0.03086 0.09983 0.03055 0.10105 0.03086 C 0.10157 0.03117 0.10191 0.03148 0.10243 0.03179 C 0.10591 0.03333 0.10591 0.03333 0.10851 0.03395 C 0.10938 0.03549 0.10851 0.03426 0.11025 0.03518 C 0.11077 0.03518 0.11112 0.0358 0.11146 0.0358 C 0.11181 0.03611 0.11216 0.03611 0.11268 0.03642 C 0.11303 0.03673 0.11337 0.03703 0.11372 0.03703 C 0.11476 0.03734 0.11598 0.03734 0.11702 0.03765 C 0.11771 0.03765 0.11858 0.03796 0.11928 0.03796 C 0.1198 0.03796 0.12032 0.03827 0.12101 0.03827 C 0.12171 0.03858 0.12344 0.03919 0.12448 0.0395 C 0.12518 0.04012 0.12605 0.04074 0.12691 0.04074 C 0.12813 0.04105 0.12934 0.04074 0.13073 0.04074 L 0.13073 0.04074 " pathEditMode="relative" ptsTypes="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L 0 0 C 0.0007 0 0.00139 0 0.00226 0.0003 C 0.0033 0.00061 0.00261 0.00061 0.00365 0.00154 C 0.004 0.00185 0.00417 0.00185 0.00452 0.00185 C 0.00504 0.00277 0.00521 0.00339 0.00591 0.00401 C 0.00608 0.00401 0.00643 0.00432 0.0066 0.00432 C 0.00695 0.00463 0.00712 0.00493 0.00729 0.00524 C 0.00747 0.00555 0.00764 0.00586 0.00782 0.00617 C 0.00799 0.00617 0.00816 0.00617 0.00851 0.00648 C 0.00868 0.00679 0.00868 0.00709 0.00886 0.0074 C 0.0092 0.0074 0.00938 0.0074 0.00955 0.00771 C 0.01025 0.00802 0.01077 0.00833 0.01129 0.00864 L 0.02066 0.00802 C 0.02257 0.00802 0.02153 0.0074 0.02327 0.0074 C 0.02483 0.00709 0.02622 0.00709 0.02761 0.00679 L 0.03716 0.00771 C 0.03854 0.00771 0.03889 0.00833 0.04011 0.00895 C 0.04063 0.00925 0.04115 0.00925 0.0415 0.00925 C 0.04236 0.00956 0.04306 0.01018 0.04393 0.01018 C 0.04966 0.01049 0.05539 0.01049 0.06129 0.01049 C 0.06146 0.0108 0.06164 0.01111 0.06198 0.01142 C 0.06302 0.01203 0.06511 0.01234 0.06632 0.01265 C 0.0691 0.01543 0.0658 0.01234 0.07118 0.01543 C 0.07292 0.01666 0.07084 0.01512 0.07257 0.01666 C 0.07275 0.01697 0.07309 0.01697 0.07327 0.01728 C 0.075 0.01821 0.07379 0.01759 0.07535 0.01851 C 0.07587 0.01882 0.07639 0.01944 0.07674 0.02006 C 0.07691 0.02037 0.07709 0.02098 0.07743 0.02129 C 0.07761 0.0216 0.07795 0.0216 0.07813 0.0216 C 0.07865 0.02222 0.079 0.02284 0.07952 0.02345 C 0.0816 0.02623 0.08056 0.0253 0.08212 0.02623 C 0.08368 0.02839 0.0816 0.02592 0.08368 0.02777 C 0.0849 0.02901 0.08386 0.02839 0.08507 0.02901 C 0.08525 0.02963 0.08542 0.02993 0.08577 0.03024 C 0.08611 0.03086 0.08646 0.03086 0.08664 0.03117 C 0.08698 0.03148 0.08716 0.03179 0.08733 0.03209 C 0.0875 0.0324 0.08768 0.03302 0.08785 0.03333 C 0.0882 0.03364 0.08924 0.03395 0.08924 0.03395 C 0.08941 0.03456 0.08959 0.03487 0.08993 0.03518 C 0.09011 0.03549 0.09045 0.03549 0.09063 0.0358 C 0.0908 0.0358 0.09115 0.03642 0.09132 0.03642 C 0.09167 0.03672 0.09202 0.03703 0.09254 0.03734 C 0.09358 0.0395 0.09219 0.03703 0.09358 0.03858 C 0.09375 0.03888 0.09393 0.03919 0.0941 0.0395 C 0.09427 0.0395 0.09462 0.03981 0.09479 0.03981 C 0.09792 0.04197 0.0941 0.0395 0.09705 0.04104 C 0.10035 0.04259 0.09688 0.04135 0.09966 0.04228 C 0.1 0.04259 0.10035 0.0429 0.10087 0.04321 C 0.10104 0.04321 0.10122 0.04351 0.10157 0.04351 C 0.10191 0.04382 0.10226 0.04413 0.10261 0.04444 C 0.10313 0.04475 0.10365 0.04475 0.104 0.04475 C 0.10729 0.04691 0.1033 0.04444 0.10643 0.04598 C 0.1092 0.04753 0.10573 0.04629 0.10886 0.04722 C 0.11025 0.04876 0.10903 0.04784 0.11164 0.04845 C 0.11198 0.04845 0.11233 0.04876 0.11268 0.04876 C 0.1132 0.04907 0.11389 0.04907 0.11441 0.04938 C 0.11667 0.05092 0.11545 0.0503 0.11927 0.05061 C 0.13004 0.05154 0.12743 0.05154 0.13212 0.05154 L 0.1316 0.04938 " pathEditMode="relative" ptsTypes="AAAAAAAAAAAAAAAA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-248075" y="124665"/>
            <a:ext cx="46079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MR-TOF-MS: PILGRIM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1" t="6378" r="51145" b="55759"/>
          <a:stretch/>
        </p:blipFill>
        <p:spPr>
          <a:xfrm>
            <a:off x="599083" y="586330"/>
            <a:ext cx="7745043" cy="4069431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251286" y="3594779"/>
            <a:ext cx="558412" cy="10609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8064920" y="3467973"/>
            <a:ext cx="558412" cy="10609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55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" t="11536" r="4300" b="2289"/>
          <a:stretch/>
        </p:blipFill>
        <p:spPr>
          <a:xfrm>
            <a:off x="1029460" y="645089"/>
            <a:ext cx="5856349" cy="418781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-855564" y="0"/>
            <a:ext cx="571375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Data visualisation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805980" y="4666344"/>
            <a:ext cx="23022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smtClean="0"/>
              <a:t>@ S. Pineda, A.F. Lopez-</a:t>
            </a:r>
            <a:r>
              <a:rPr lang="fr-FR" sz="900" dirty="0" err="1" smtClean="0"/>
              <a:t>Loaiza</a:t>
            </a:r>
            <a:r>
              <a:rPr lang="fr-FR" sz="900" dirty="0" smtClean="0"/>
              <a:t>, M. Brun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206404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7976"/>
            <a:ext cx="8969607" cy="3857052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-534838" y="-31634"/>
            <a:ext cx="46079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PDT voltage scan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566976" y="71920"/>
            <a:ext cx="1598338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860 – 1220 V        </a:t>
            </a:r>
            <a:endParaRPr lang="fr-FR" sz="1800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4545028"/>
            <a:ext cx="1403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10s per volt</a:t>
            </a:r>
            <a:endParaRPr lang="fr-FR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4016796" y="4115665"/>
            <a:ext cx="1117179" cy="213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4366145" y="2722258"/>
            <a:ext cx="971405" cy="58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4749712" y="1820493"/>
            <a:ext cx="234075" cy="23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12" name="Groupe 11"/>
          <p:cNvGrpSpPr/>
          <p:nvPr/>
        </p:nvGrpSpPr>
        <p:grpSpPr>
          <a:xfrm>
            <a:off x="3026178" y="1666604"/>
            <a:ext cx="1625812" cy="307777"/>
            <a:chOff x="2115550" y="1302640"/>
            <a:chExt cx="1625812" cy="307777"/>
          </a:xfrm>
        </p:grpSpPr>
        <p:sp>
          <p:nvSpPr>
            <p:cNvPr id="10" name="Flèche droite 9"/>
            <p:cNvSpPr/>
            <p:nvPr/>
          </p:nvSpPr>
          <p:spPr>
            <a:xfrm>
              <a:off x="2867679" y="1385976"/>
              <a:ext cx="873683" cy="141106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115550" y="1302640"/>
              <a:ext cx="752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1116 V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197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-820663" y="132623"/>
            <a:ext cx="571375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Resolving power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2" r="8041"/>
          <a:stretch/>
        </p:blipFill>
        <p:spPr>
          <a:xfrm>
            <a:off x="111681" y="928361"/>
            <a:ext cx="5004770" cy="35738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5561886" y="1556574"/>
                <a:ext cx="2133405" cy="21814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fr-FR" sz="20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𝑇𝑂𝐹</m:t>
                          </m:r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𝐹𝑊𝐻𝑀</m:t>
                          </m:r>
                        </m:den>
                      </m:f>
                    </m:oMath>
                  </m:oMathPara>
                </a14:m>
                <a:endParaRPr lang="fr-FR" sz="2000" dirty="0" smtClean="0"/>
              </a:p>
              <a:p>
                <a:pPr>
                  <a:lnSpc>
                    <a:spcPct val="150000"/>
                  </a:lnSpc>
                </a:pPr>
                <a:r>
                  <a:rPr lang="fr-FR" sz="2000" dirty="0" smtClean="0"/>
                  <a:t>     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1.2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fr-FR" sz="2000" dirty="0"/>
              </a:p>
              <a:p>
                <a:pPr>
                  <a:lnSpc>
                    <a:spcPct val="150000"/>
                  </a:lnSpc>
                </a:pPr>
                <a:r>
                  <a:rPr lang="fr-FR" sz="2000" dirty="0" smtClean="0"/>
                  <a:t> </a:t>
                </a: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886" y="1556574"/>
                <a:ext cx="2133405" cy="21814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5409002" y="3309847"/>
            <a:ext cx="2718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Same</a:t>
            </a:r>
            <a:r>
              <a:rPr lang="fr-FR" dirty="0" smtClean="0"/>
              <a:t> FWHM </a:t>
            </a:r>
            <a:r>
              <a:rPr lang="fr-FR" dirty="0" err="1" smtClean="0"/>
              <a:t>shoothing</a:t>
            </a:r>
            <a:r>
              <a:rPr lang="fr-FR" dirty="0" smtClean="0"/>
              <a:t> </a:t>
            </a:r>
            <a:r>
              <a:rPr lang="fr-FR" dirty="0" err="1" smtClean="0"/>
              <a:t>through</a:t>
            </a:r>
            <a:r>
              <a:rPr lang="fr-FR" dirty="0" smtClean="0"/>
              <a:t> and </a:t>
            </a:r>
            <a:r>
              <a:rPr lang="fr-FR" dirty="0" err="1" smtClean="0"/>
              <a:t>Trapping</a:t>
            </a:r>
            <a:r>
              <a:rPr lang="fr-FR" dirty="0" smtClean="0"/>
              <a:t> 1000 laps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062159" y="492792"/>
            <a:ext cx="3358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Thermo-ionic source: </a:t>
            </a:r>
            <a:r>
              <a:rPr lang="fr-FR" sz="2400" baseline="30000" dirty="0"/>
              <a:t>133</a:t>
            </a:r>
            <a:r>
              <a:rPr lang="fr-FR" sz="2400" dirty="0"/>
              <a:t>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5383666" y="1049519"/>
                <a:ext cx="276966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1000</m:t>
                        </m:r>
                      </m:sub>
                    </m:sSub>
                    <m:r>
                      <a:rPr lang="fr-FR" sz="20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29.43244373 </m:t>
                    </m:r>
                  </m:oMath>
                </a14:m>
                <a:r>
                  <a:rPr lang="fr-FR" sz="2000" dirty="0" smtClean="0"/>
                  <a:t>ms</a:t>
                </a:r>
                <a:endParaRPr lang="fr-FR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3666" y="1049519"/>
                <a:ext cx="2769669" cy="307777"/>
              </a:xfrm>
              <a:prstGeom prst="rect">
                <a:avLst/>
              </a:prstGeom>
              <a:blipFill>
                <a:blip r:embed="rId4"/>
                <a:stretch>
                  <a:fillRect l="-2203" t="-23529" r="-4846" b="-509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953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04800" y="49140"/>
            <a:ext cx="292003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Mirror Sensitivity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160544" y="1101517"/>
                <a:ext cx="2701318" cy="5778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𝑇𝑂𝐹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[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𝑛𝑠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[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44" y="1101517"/>
                <a:ext cx="2701318" cy="5778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" t="10074" r="9460"/>
          <a:stretch/>
        </p:blipFill>
        <p:spPr>
          <a:xfrm>
            <a:off x="3170804" y="510804"/>
            <a:ext cx="5627762" cy="4221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au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7266375"/>
                  </p:ext>
                </p:extLst>
              </p:nvPr>
            </p:nvGraphicFramePr>
            <p:xfrm>
              <a:off x="421136" y="2017263"/>
              <a:ext cx="2440726" cy="2209842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220363">
                      <a:extLst>
                        <a:ext uri="{9D8B030D-6E8A-4147-A177-3AD203B41FA5}">
                          <a16:colId xmlns:a16="http://schemas.microsoft.com/office/drawing/2014/main" val="2366755578"/>
                        </a:ext>
                      </a:extLst>
                    </a:gridCol>
                    <a:gridCol w="1220363">
                      <a:extLst>
                        <a:ext uri="{9D8B030D-6E8A-4147-A177-3AD203B41FA5}">
                          <a16:colId xmlns:a16="http://schemas.microsoft.com/office/drawing/2014/main" val="67626549"/>
                        </a:ext>
                      </a:extLst>
                    </a:gridCol>
                  </a:tblGrid>
                  <a:tr h="3073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Mirrors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oMath>
                            </m:oMathPara>
                          </a14:m>
                          <a:endParaRPr lang="fr-FR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9989394"/>
                      </a:ext>
                    </a:extLst>
                  </a:tr>
                  <a:tr h="3073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M1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0.34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1774102"/>
                      </a:ext>
                    </a:extLst>
                  </a:tr>
                  <a:tr h="3073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M2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0.54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56997887"/>
                      </a:ext>
                    </a:extLst>
                  </a:tr>
                  <a:tr h="3073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M3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-3.54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3609324"/>
                      </a:ext>
                    </a:extLst>
                  </a:tr>
                  <a:tr h="3073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M4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-2.24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464597"/>
                      </a:ext>
                    </a:extLst>
                  </a:tr>
                  <a:tr h="3073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M5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-0.34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3632649"/>
                      </a:ext>
                    </a:extLst>
                  </a:tr>
                  <a:tr h="3073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LENTM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0.35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239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au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7266375"/>
                  </p:ext>
                </p:extLst>
              </p:nvPr>
            </p:nvGraphicFramePr>
            <p:xfrm>
              <a:off x="421136" y="2017263"/>
              <a:ext cx="2440726" cy="2209842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220363">
                      <a:extLst>
                        <a:ext uri="{9D8B030D-6E8A-4147-A177-3AD203B41FA5}">
                          <a16:colId xmlns:a16="http://schemas.microsoft.com/office/drawing/2014/main" val="2366755578"/>
                        </a:ext>
                      </a:extLst>
                    </a:gridCol>
                    <a:gridCol w="1220363">
                      <a:extLst>
                        <a:ext uri="{9D8B030D-6E8A-4147-A177-3AD203B41FA5}">
                          <a16:colId xmlns:a16="http://schemas.microsoft.com/office/drawing/2014/main" val="6762654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Mirrors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4"/>
                          <a:stretch>
                            <a:fillRect l="-100500" t="-1667" r="-500" b="-5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9989394"/>
                      </a:ext>
                    </a:extLst>
                  </a:tr>
                  <a:tr h="3073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M1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0.34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1774102"/>
                      </a:ext>
                    </a:extLst>
                  </a:tr>
                  <a:tr h="3073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M2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0.54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56997887"/>
                      </a:ext>
                    </a:extLst>
                  </a:tr>
                  <a:tr h="3073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M3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-3.54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3609324"/>
                      </a:ext>
                    </a:extLst>
                  </a:tr>
                  <a:tr h="3073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M4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-2.24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464597"/>
                      </a:ext>
                    </a:extLst>
                  </a:tr>
                  <a:tr h="3073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M5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-0.34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3632649"/>
                      </a:ext>
                    </a:extLst>
                  </a:tr>
                  <a:tr h="3073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LENTM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0.35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2393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46061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18</a:t>
            </a:fld>
            <a:endParaRPr lang="fr-FR"/>
          </a:p>
        </p:txBody>
      </p:sp>
      <p:sp>
        <p:nvSpPr>
          <p:cNvPr id="77" name="Rectangle 76"/>
          <p:cNvSpPr/>
          <p:nvPr/>
        </p:nvSpPr>
        <p:spPr>
          <a:xfrm>
            <a:off x="209424" y="432455"/>
            <a:ext cx="2937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Perspectives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87711" y="1333628"/>
            <a:ext cx="8221095" cy="2554545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marL="285750" indent="-285750">
              <a:buClr>
                <a:srgbClr val="7030A0"/>
              </a:buClr>
              <a:buSzPct val="115000"/>
              <a:buFont typeface="Arial" panose="020B0604020202020204" pitchFamily="34" charset="0"/>
              <a:buChar char="→"/>
            </a:pPr>
            <a:r>
              <a:rPr lang="fr-FR" sz="2000" dirty="0" smtClean="0">
                <a:latin typeface="Book Antiqua" panose="02040602050305030304" pitchFamily="18" charset="0"/>
              </a:rPr>
              <a:t> </a:t>
            </a:r>
            <a:r>
              <a:rPr lang="fr-FR" sz="2000" dirty="0" err="1" smtClean="0">
                <a:latin typeface="Book Antiqua" panose="02040602050305030304" pitchFamily="18" charset="0"/>
              </a:rPr>
              <a:t>Off-line</a:t>
            </a:r>
            <a:r>
              <a:rPr lang="fr-FR" sz="2000" dirty="0" smtClean="0">
                <a:latin typeface="Book Antiqua" panose="02040602050305030304" pitchFamily="18" charset="0"/>
              </a:rPr>
              <a:t> </a:t>
            </a:r>
            <a:r>
              <a:rPr lang="fr-FR" sz="2000" dirty="0" err="1" smtClean="0">
                <a:latin typeface="Book Antiqua" panose="02040602050305030304" pitchFamily="18" charset="0"/>
              </a:rPr>
              <a:t>studies</a:t>
            </a:r>
            <a:r>
              <a:rPr lang="fr-FR" sz="2000" dirty="0" smtClean="0">
                <a:latin typeface="Book Antiqua" panose="02040602050305030304" pitchFamily="18" charset="0"/>
              </a:rPr>
              <a:t> </a:t>
            </a:r>
            <a:r>
              <a:rPr lang="fr-FR" sz="2000" dirty="0" err="1" smtClean="0">
                <a:latin typeface="Book Antiqua" panose="02040602050305030304" pitchFamily="18" charset="0"/>
              </a:rPr>
              <a:t>will</a:t>
            </a:r>
            <a:r>
              <a:rPr lang="fr-FR" sz="2000" dirty="0" smtClean="0">
                <a:latin typeface="Book Antiqua" panose="02040602050305030304" pitchFamily="18" charset="0"/>
              </a:rPr>
              <a:t> </a:t>
            </a:r>
            <a:r>
              <a:rPr lang="fr-FR" sz="2000" dirty="0" err="1" smtClean="0">
                <a:latin typeface="Book Antiqua" panose="02040602050305030304" pitchFamily="18" charset="0"/>
              </a:rPr>
              <a:t>be</a:t>
            </a:r>
            <a:r>
              <a:rPr lang="fr-FR" sz="2000" dirty="0" smtClean="0">
                <a:latin typeface="Book Antiqua" panose="02040602050305030304" pitchFamily="18" charset="0"/>
              </a:rPr>
              <a:t> </a:t>
            </a:r>
            <a:r>
              <a:rPr lang="fr-FR" sz="2000" dirty="0" err="1" smtClean="0">
                <a:latin typeface="Book Antiqua" panose="02040602050305030304" pitchFamily="18" charset="0"/>
              </a:rPr>
              <a:t>resumed</a:t>
            </a:r>
            <a:r>
              <a:rPr lang="fr-FR" sz="2000" dirty="0" smtClean="0">
                <a:latin typeface="Book Antiqua" panose="02040602050305030304" pitchFamily="18" charset="0"/>
              </a:rPr>
              <a:t> on stable Gd at GISELE lab.</a:t>
            </a:r>
          </a:p>
          <a:p>
            <a:pPr>
              <a:buClr>
                <a:srgbClr val="7030A0"/>
              </a:buClr>
              <a:buSzPct val="115000"/>
            </a:pPr>
            <a:endParaRPr lang="fr-FR" sz="2000" dirty="0">
              <a:latin typeface="Book Antiqua" panose="02040602050305030304" pitchFamily="18" charset="0"/>
            </a:endParaRPr>
          </a:p>
          <a:p>
            <a:pPr marL="285750" indent="-285750">
              <a:buClr>
                <a:srgbClr val="7030A0"/>
              </a:buClr>
              <a:buSzPct val="115000"/>
              <a:buFont typeface="Arial" panose="020B0604020202020204" pitchFamily="34" charset="0"/>
              <a:buChar char="→"/>
            </a:pPr>
            <a:r>
              <a:rPr lang="fr-FR" sz="2000" dirty="0" smtClean="0">
                <a:latin typeface="Book Antiqua" panose="02040602050305030304" pitchFamily="18" charset="0"/>
              </a:rPr>
              <a:t>Laser transport </a:t>
            </a:r>
            <a:r>
              <a:rPr lang="fr-FR" sz="2000" dirty="0" err="1" smtClean="0">
                <a:latin typeface="Book Antiqua" panose="02040602050305030304" pitchFamily="18" charset="0"/>
              </a:rPr>
              <a:t>from</a:t>
            </a:r>
            <a:r>
              <a:rPr lang="fr-FR" sz="2000" dirty="0" smtClean="0">
                <a:latin typeface="Book Antiqua" panose="02040602050305030304" pitchFamily="18" charset="0"/>
              </a:rPr>
              <a:t> ALTISA to S</a:t>
            </a:r>
            <a:r>
              <a:rPr lang="fr-FR" sz="2000" baseline="30000" dirty="0" smtClean="0">
                <a:latin typeface="Book Antiqua" panose="02040602050305030304" pitchFamily="18" charset="0"/>
              </a:rPr>
              <a:t>3</a:t>
            </a:r>
            <a:r>
              <a:rPr lang="fr-FR" sz="2000" dirty="0" smtClean="0">
                <a:latin typeface="Book Antiqua" panose="02040602050305030304" pitchFamily="18" charset="0"/>
              </a:rPr>
              <a:t>-LEB in the </a:t>
            </a:r>
            <a:r>
              <a:rPr lang="fr-FR" sz="2000" dirty="0" err="1" smtClean="0">
                <a:latin typeface="Book Antiqua" panose="02040602050305030304" pitchFamily="18" charset="0"/>
              </a:rPr>
              <a:t>following</a:t>
            </a:r>
            <a:r>
              <a:rPr lang="fr-FR" sz="2000" dirty="0" smtClean="0">
                <a:latin typeface="Book Antiqua" panose="02040602050305030304" pitchFamily="18" charset="0"/>
              </a:rPr>
              <a:t> </a:t>
            </a:r>
            <a:r>
              <a:rPr lang="fr-FR" sz="2000" dirty="0" err="1" smtClean="0">
                <a:latin typeface="Book Antiqua" panose="02040602050305030304" pitchFamily="18" charset="0"/>
              </a:rPr>
              <a:t>weeks</a:t>
            </a:r>
            <a:r>
              <a:rPr lang="fr-FR" sz="2000" dirty="0" smtClean="0">
                <a:latin typeface="Book Antiqua" panose="02040602050305030304" pitchFamily="18" charset="0"/>
              </a:rPr>
              <a:t>.</a:t>
            </a:r>
            <a:endParaRPr lang="fr-FR" sz="2000" dirty="0">
              <a:latin typeface="Book Antiqua" panose="02040602050305030304" pitchFamily="18" charset="0"/>
            </a:endParaRPr>
          </a:p>
          <a:p>
            <a:pPr marL="285750" indent="-285750">
              <a:buClr>
                <a:srgbClr val="7030A0"/>
              </a:buClr>
              <a:buSzPct val="115000"/>
              <a:buFont typeface="Arial" panose="020B0604020202020204" pitchFamily="34" charset="0"/>
              <a:buChar char="→"/>
            </a:pPr>
            <a:endParaRPr lang="fr-FR" sz="2000" dirty="0" smtClean="0">
              <a:latin typeface="Book Antiqua" panose="02040602050305030304" pitchFamily="18" charset="0"/>
            </a:endParaRPr>
          </a:p>
          <a:p>
            <a:pPr marL="285750" indent="-285750">
              <a:buClr>
                <a:srgbClr val="7030A0"/>
              </a:buClr>
              <a:buSzPct val="115000"/>
              <a:buFont typeface="Arial" panose="020B0604020202020204" pitchFamily="34" charset="0"/>
              <a:buChar char="→"/>
            </a:pPr>
            <a:r>
              <a:rPr lang="fr-FR" sz="2000" dirty="0" smtClean="0">
                <a:latin typeface="Book Antiqua" panose="02040602050305030304" pitchFamily="18" charset="0"/>
              </a:rPr>
              <a:t> Continuation of the </a:t>
            </a:r>
            <a:r>
              <a:rPr lang="fr-FR" sz="2000" dirty="0" err="1">
                <a:latin typeface="Book Antiqua" panose="02040602050305030304" pitchFamily="18" charset="0"/>
              </a:rPr>
              <a:t>c</a:t>
            </a:r>
            <a:r>
              <a:rPr lang="fr-FR" sz="2000" dirty="0" err="1" smtClean="0">
                <a:latin typeface="Book Antiqua" panose="02040602050305030304" pitchFamily="18" charset="0"/>
              </a:rPr>
              <a:t>omplete</a:t>
            </a:r>
            <a:r>
              <a:rPr lang="fr-FR" sz="2000" dirty="0" smtClean="0">
                <a:latin typeface="Book Antiqua" panose="02040602050305030304" pitchFamily="18" charset="0"/>
              </a:rPr>
              <a:t> </a:t>
            </a:r>
            <a:r>
              <a:rPr lang="fr-FR" sz="2000" dirty="0" err="1" smtClean="0">
                <a:latin typeface="Book Antiqua" panose="02040602050305030304" pitchFamily="18" charset="0"/>
              </a:rPr>
              <a:t>characterization</a:t>
            </a:r>
            <a:r>
              <a:rPr lang="fr-FR" sz="2000" dirty="0" smtClean="0">
                <a:latin typeface="Book Antiqua" panose="02040602050305030304" pitchFamily="18" charset="0"/>
              </a:rPr>
              <a:t> of PILGRIM.</a:t>
            </a:r>
          </a:p>
          <a:p>
            <a:pPr marL="285750" indent="-285750">
              <a:buClr>
                <a:srgbClr val="7030A0"/>
              </a:buClr>
              <a:buSzPct val="115000"/>
              <a:buFont typeface="Arial" panose="020B0604020202020204" pitchFamily="34" charset="0"/>
              <a:buChar char="→"/>
            </a:pPr>
            <a:endParaRPr lang="fr-FR" sz="2000" dirty="0">
              <a:latin typeface="Book Antiqua" panose="02040602050305030304" pitchFamily="18" charset="0"/>
            </a:endParaRPr>
          </a:p>
          <a:p>
            <a:pPr marL="285750" indent="-285750">
              <a:buClr>
                <a:srgbClr val="7030A0"/>
              </a:buClr>
              <a:buSzPct val="115000"/>
              <a:buFont typeface="Arial" panose="020B0604020202020204" pitchFamily="34" charset="0"/>
              <a:buChar char="→"/>
            </a:pPr>
            <a:r>
              <a:rPr lang="fr-FR" sz="2000" dirty="0" smtClean="0">
                <a:latin typeface="Book Antiqua" panose="02040602050305030304" pitchFamily="18" charset="0"/>
              </a:rPr>
              <a:t>Laser </a:t>
            </a:r>
            <a:r>
              <a:rPr lang="fr-FR" sz="2000" dirty="0" err="1" smtClean="0">
                <a:latin typeface="Book Antiqua" panose="02040602050305030304" pitchFamily="18" charset="0"/>
              </a:rPr>
              <a:t>spectroscopy</a:t>
            </a:r>
            <a:r>
              <a:rPr lang="fr-FR" sz="2000" dirty="0" smtClean="0">
                <a:latin typeface="Book Antiqua" panose="02040602050305030304" pitchFamily="18" charset="0"/>
              </a:rPr>
              <a:t> </a:t>
            </a:r>
            <a:r>
              <a:rPr lang="fr-FR" sz="2000" dirty="0" err="1" smtClean="0">
                <a:latin typeface="Book Antiqua" panose="02040602050305030304" pitchFamily="18" charset="0"/>
              </a:rPr>
              <a:t>studies</a:t>
            </a:r>
            <a:r>
              <a:rPr lang="fr-FR" sz="2000" dirty="0" smtClean="0">
                <a:latin typeface="Book Antiqua" panose="02040602050305030304" pitchFamily="18" charset="0"/>
              </a:rPr>
              <a:t> in-</a:t>
            </a:r>
            <a:r>
              <a:rPr lang="fr-FR" sz="2000" dirty="0" err="1" smtClean="0">
                <a:latin typeface="Book Antiqua" panose="02040602050305030304" pitchFamily="18" charset="0"/>
              </a:rPr>
              <a:t>gas</a:t>
            </a:r>
            <a:r>
              <a:rPr lang="fr-FR" sz="2000" dirty="0" smtClean="0">
                <a:latin typeface="Book Antiqua" panose="02040602050305030304" pitchFamily="18" charset="0"/>
              </a:rPr>
              <a:t>-jet </a:t>
            </a:r>
            <a:r>
              <a:rPr lang="fr-FR" sz="2000" dirty="0" err="1" smtClean="0">
                <a:latin typeface="Book Antiqua" panose="02040602050305030304" pitchFamily="18" charset="0"/>
              </a:rPr>
              <a:t>will</a:t>
            </a:r>
            <a:r>
              <a:rPr lang="fr-FR" sz="2000" dirty="0" smtClean="0">
                <a:latin typeface="Book Antiqua" panose="02040602050305030304" pitchFamily="18" charset="0"/>
              </a:rPr>
              <a:t> </a:t>
            </a:r>
            <a:r>
              <a:rPr lang="fr-FR" sz="2000" dirty="0" err="1" smtClean="0">
                <a:latin typeface="Book Antiqua" panose="02040602050305030304" pitchFamily="18" charset="0"/>
              </a:rPr>
              <a:t>be</a:t>
            </a:r>
            <a:r>
              <a:rPr lang="fr-FR" sz="2000" dirty="0" smtClean="0">
                <a:latin typeface="Book Antiqua" panose="02040602050305030304" pitchFamily="18" charset="0"/>
              </a:rPr>
              <a:t> </a:t>
            </a:r>
            <a:r>
              <a:rPr lang="fr-FR" sz="2000" dirty="0" err="1" smtClean="0">
                <a:latin typeface="Book Antiqua" panose="02040602050305030304" pitchFamily="18" charset="0"/>
              </a:rPr>
              <a:t>conducted</a:t>
            </a:r>
            <a:r>
              <a:rPr lang="fr-FR" sz="2000" dirty="0" smtClean="0">
                <a:latin typeface="Book Antiqua" panose="02040602050305030304" pitchFamily="18" charset="0"/>
              </a:rPr>
              <a:t>.</a:t>
            </a:r>
          </a:p>
          <a:p>
            <a:pPr marL="285750" indent="-285750">
              <a:buClr>
                <a:srgbClr val="7030A0"/>
              </a:buClr>
              <a:buSzPct val="115000"/>
              <a:buFont typeface="Arial" panose="020B0604020202020204" pitchFamily="34" charset="0"/>
              <a:buChar char="→"/>
            </a:pPr>
            <a:endParaRPr lang="fr-FR" sz="2000" dirty="0" smtClean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88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4" name="Google Shape;188;p27"/>
          <p:cNvSpPr txBox="1">
            <a:spLocks noGrp="1"/>
          </p:cNvSpPr>
          <p:nvPr>
            <p:ph type="title"/>
          </p:nvPr>
        </p:nvSpPr>
        <p:spPr>
          <a:xfrm>
            <a:off x="829900" y="1170342"/>
            <a:ext cx="3013554" cy="2058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 smtClean="0"/>
              <a:t>The end</a:t>
            </a:r>
            <a:br>
              <a:rPr lang="es" sz="3200" dirty="0" smtClean="0"/>
            </a:br>
            <a:r>
              <a:rPr lang="es" sz="3200" dirty="0"/>
              <a:t/>
            </a:r>
            <a:br>
              <a:rPr lang="es" sz="3200" dirty="0"/>
            </a:br>
            <a:r>
              <a:rPr lang="es" sz="3200" dirty="0" smtClean="0">
                <a:latin typeface="Bodoni MT" panose="02070603080606020203" pitchFamily="18" charset="0"/>
              </a:rPr>
              <a:t>Thanks!</a:t>
            </a:r>
            <a:r>
              <a:rPr lang="es" sz="3200" dirty="0" smtClean="0"/>
              <a:t/>
            </a:r>
            <a:br>
              <a:rPr lang="es" sz="3200" dirty="0" smtClean="0"/>
            </a:br>
            <a:r>
              <a:rPr lang="es" sz="3200" dirty="0"/>
              <a:t/>
            </a:r>
            <a:br>
              <a:rPr lang="es" sz="3200" dirty="0"/>
            </a:b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4763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</a:t>
            </a:fld>
            <a:endParaRPr lang="fr-FR"/>
          </a:p>
        </p:txBody>
      </p:sp>
      <p:sp>
        <p:nvSpPr>
          <p:cNvPr id="77" name="Rectangle 76"/>
          <p:cNvSpPr/>
          <p:nvPr/>
        </p:nvSpPr>
        <p:spPr>
          <a:xfrm>
            <a:off x="34920" y="404534"/>
            <a:ext cx="2937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Content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87859" y="1278761"/>
            <a:ext cx="5596555" cy="1631216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marL="285750" indent="-285750">
              <a:buClr>
                <a:srgbClr val="7030A0"/>
              </a:buClr>
              <a:buSzPct val="115000"/>
              <a:buFont typeface="Arial" panose="020B0604020202020204" pitchFamily="34" charset="0"/>
              <a:buChar char="→"/>
            </a:pPr>
            <a:r>
              <a:rPr lang="fr-FR" sz="2000" dirty="0" smtClean="0">
                <a:latin typeface="Book Antiqua" panose="02040602050305030304" pitchFamily="18" charset="0"/>
              </a:rPr>
              <a:t> Resonance </a:t>
            </a:r>
            <a:r>
              <a:rPr lang="fr-FR" sz="2000" dirty="0" err="1" smtClean="0">
                <a:latin typeface="Book Antiqua" panose="02040602050305030304" pitchFamily="18" charset="0"/>
              </a:rPr>
              <a:t>Ionization</a:t>
            </a:r>
            <a:r>
              <a:rPr lang="fr-FR" sz="2000" dirty="0" smtClean="0">
                <a:latin typeface="Book Antiqua" panose="02040602050305030304" pitchFamily="18" charset="0"/>
              </a:rPr>
              <a:t> </a:t>
            </a:r>
            <a:r>
              <a:rPr lang="fr-FR" sz="2000" dirty="0" err="1" smtClean="0">
                <a:latin typeface="Book Antiqua" panose="02040602050305030304" pitchFamily="18" charset="0"/>
              </a:rPr>
              <a:t>Spectroscopy</a:t>
            </a:r>
            <a:r>
              <a:rPr lang="fr-FR" sz="2000" dirty="0" smtClean="0">
                <a:latin typeface="Book Antiqua" panose="02040602050305030304" pitchFamily="18" charset="0"/>
              </a:rPr>
              <a:t> (RIS)</a:t>
            </a:r>
          </a:p>
          <a:p>
            <a:pPr>
              <a:buClr>
                <a:srgbClr val="7030A0"/>
              </a:buClr>
              <a:buSzPct val="115000"/>
            </a:pPr>
            <a:endParaRPr lang="fr-FR" sz="2000" dirty="0">
              <a:latin typeface="Book Antiqua" panose="02040602050305030304" pitchFamily="18" charset="0"/>
            </a:endParaRPr>
          </a:p>
          <a:p>
            <a:pPr marL="285750" indent="-285750">
              <a:buClr>
                <a:srgbClr val="7030A0"/>
              </a:buClr>
              <a:buSzPct val="115000"/>
              <a:buFont typeface="Arial" panose="020B0604020202020204" pitchFamily="34" charset="0"/>
              <a:buChar char="→"/>
            </a:pPr>
            <a:r>
              <a:rPr lang="fr-FR" sz="2000" dirty="0" smtClean="0">
                <a:latin typeface="Book Antiqua" panose="02040602050305030304" pitchFamily="18" charset="0"/>
              </a:rPr>
              <a:t>Dy </a:t>
            </a:r>
            <a:r>
              <a:rPr lang="fr-FR" sz="2000" dirty="0" err="1" smtClean="0">
                <a:latin typeface="Book Antiqua" panose="02040602050305030304" pitchFamily="18" charset="0"/>
              </a:rPr>
              <a:t>studies</a:t>
            </a:r>
            <a:r>
              <a:rPr lang="fr-FR" sz="2000" dirty="0" smtClean="0">
                <a:latin typeface="Book Antiqua" panose="02040602050305030304" pitchFamily="18" charset="0"/>
              </a:rPr>
              <a:t> at GISELE </a:t>
            </a:r>
            <a:r>
              <a:rPr lang="fr-FR" sz="2000" dirty="0" err="1" smtClean="0">
                <a:latin typeface="Book Antiqua" panose="02040602050305030304" pitchFamily="18" charset="0"/>
              </a:rPr>
              <a:t>lab</a:t>
            </a:r>
            <a:endParaRPr lang="fr-FR" sz="2000" dirty="0">
              <a:latin typeface="Book Antiqua" panose="02040602050305030304" pitchFamily="18" charset="0"/>
            </a:endParaRPr>
          </a:p>
          <a:p>
            <a:pPr marL="285750" indent="-285750">
              <a:buClr>
                <a:srgbClr val="7030A0"/>
              </a:buClr>
              <a:buSzPct val="115000"/>
              <a:buFont typeface="Arial" panose="020B0604020202020204" pitchFamily="34" charset="0"/>
              <a:buChar char="→"/>
            </a:pPr>
            <a:endParaRPr lang="fr-FR" sz="2000" dirty="0" smtClean="0">
              <a:latin typeface="Book Antiqua" panose="02040602050305030304" pitchFamily="18" charset="0"/>
            </a:endParaRPr>
          </a:p>
          <a:p>
            <a:pPr marL="285750" indent="-285750">
              <a:buClr>
                <a:srgbClr val="7030A0"/>
              </a:buClr>
              <a:buSzPct val="115000"/>
              <a:buFont typeface="Arial" panose="020B0604020202020204" pitchFamily="34" charset="0"/>
              <a:buChar char="→"/>
            </a:pPr>
            <a:r>
              <a:rPr lang="fr-FR" sz="2000" dirty="0" smtClean="0">
                <a:latin typeface="Book Antiqua" panose="02040602050305030304" pitchFamily="18" charset="0"/>
              </a:rPr>
              <a:t> MR-TOF-MS: PILGRIM </a:t>
            </a:r>
            <a:r>
              <a:rPr lang="fr-FR" sz="2000" dirty="0" err="1" smtClean="0">
                <a:latin typeface="Book Antiqua" panose="02040602050305030304" pitchFamily="18" charset="0"/>
              </a:rPr>
              <a:t>commissioning</a:t>
            </a:r>
            <a:endParaRPr lang="fr-FR" sz="2000" dirty="0" smtClean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77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 51">
            <a:extLst>
              <a:ext uri="{FF2B5EF4-FFF2-40B4-BE49-F238E27FC236}">
                <a16:creationId xmlns:a16="http://schemas.microsoft.com/office/drawing/2014/main" id="{B26819AC-AD12-98DD-8088-F6CDDD2604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625" y="1469345"/>
            <a:ext cx="1359400" cy="900143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20</a:t>
            </a:fld>
            <a:endParaRPr lang="fr-FR"/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6BB9E252-1AAE-2D3F-F417-2EBF906C5269}"/>
              </a:ext>
            </a:extLst>
          </p:cNvPr>
          <p:cNvSpPr txBox="1"/>
          <p:nvPr/>
        </p:nvSpPr>
        <p:spPr>
          <a:xfrm>
            <a:off x="6160066" y="122126"/>
            <a:ext cx="4315247" cy="2376035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60A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cell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Broadening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Broadband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laser (GHz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Extraction time ~500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60A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Laval Nozzle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Hypersonic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jet :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ρ ↘︎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↘︎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Narrowband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laser (MHz)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Proof of principal @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LISOL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9" name="Groupe 88"/>
          <p:cNvGrpSpPr/>
          <p:nvPr/>
        </p:nvGrpSpPr>
        <p:grpSpPr>
          <a:xfrm>
            <a:off x="6365430" y="2658327"/>
            <a:ext cx="2604177" cy="915016"/>
            <a:chOff x="509143" y="3717032"/>
            <a:chExt cx="3066577" cy="1147058"/>
          </a:xfrm>
        </p:grpSpPr>
        <p:pic>
          <p:nvPicPr>
            <p:cNvPr id="90" name="Google Shape;58;p13" descr="https://lh4.googleusercontent.com/JgXilKJ9CWHncIa89qsdOw7rtiPADfkGmWQ2TTzQrUIkPEufbD990cs4UhhPAsPNif9RaNm5NrHp5d42M04mJY4V4RMcK-9z5ey7eZvTt8a7YkqlfUs99kxK0VhErIgXNWfxbmfGgo4=s0">
              <a:extLst>
                <a:ext uri="{FF2B5EF4-FFF2-40B4-BE49-F238E27FC236}">
                  <a16:creationId xmlns:a16="http://schemas.microsoft.com/office/drawing/2014/main" id="{E6017E00-16A4-E0A8-E819-1E9B6F1982E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6955" t="1273" r="34797" b="32741"/>
            <a:stretch/>
          </p:blipFill>
          <p:spPr>
            <a:xfrm rot="5400000">
              <a:off x="481401" y="3927253"/>
              <a:ext cx="710417" cy="654933"/>
            </a:xfrm>
            <a:prstGeom prst="rect">
              <a:avLst/>
            </a:prstGeom>
            <a:noFill/>
            <a:ln w="31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pic>
        <p:grpSp>
          <p:nvGrpSpPr>
            <p:cNvPr id="91" name="Groupe 90"/>
            <p:cNvGrpSpPr>
              <a:grpSpLocks noChangeAspect="1"/>
            </p:cNvGrpSpPr>
            <p:nvPr/>
          </p:nvGrpSpPr>
          <p:grpSpPr>
            <a:xfrm>
              <a:off x="1212886" y="3717032"/>
              <a:ext cx="2362834" cy="1147058"/>
              <a:chOff x="1416221" y="2094361"/>
              <a:chExt cx="2686165" cy="1304022"/>
            </a:xfrm>
          </p:grpSpPr>
          <p:pic>
            <p:nvPicPr>
              <p:cNvPr id="92" name="Image 91"/>
              <p:cNvPicPr>
                <a:picLocks noChangeAspect="1"/>
              </p:cNvPicPr>
              <p:nvPr/>
            </p:nvPicPr>
            <p:blipFill rotWithShape="1">
              <a:blip r:embed="rId4"/>
              <a:srcRect l="90979"/>
              <a:stretch/>
            </p:blipFill>
            <p:spPr>
              <a:xfrm>
                <a:off x="3849476" y="2164676"/>
                <a:ext cx="252910" cy="1233707"/>
              </a:xfrm>
              <a:prstGeom prst="rect">
                <a:avLst/>
              </a:prstGeom>
            </p:spPr>
          </p:pic>
          <p:pic>
            <p:nvPicPr>
              <p:cNvPr id="93" name="Image 92"/>
              <p:cNvPicPr>
                <a:picLocks noChangeAspect="1"/>
              </p:cNvPicPr>
              <p:nvPr/>
            </p:nvPicPr>
            <p:blipFill rotWithShape="1">
              <a:blip r:embed="rId4"/>
              <a:srcRect r="12325"/>
              <a:stretch/>
            </p:blipFill>
            <p:spPr>
              <a:xfrm>
                <a:off x="1416221" y="2094361"/>
                <a:ext cx="2457998" cy="1233707"/>
              </a:xfrm>
              <a:prstGeom prst="rect">
                <a:avLst/>
              </a:prstGeom>
            </p:spPr>
          </p:pic>
        </p:grpSp>
      </p:grpSp>
      <p:grpSp>
        <p:nvGrpSpPr>
          <p:cNvPr id="2" name="Groupe 1"/>
          <p:cNvGrpSpPr/>
          <p:nvPr/>
        </p:nvGrpSpPr>
        <p:grpSpPr>
          <a:xfrm>
            <a:off x="-76309" y="0"/>
            <a:ext cx="6095579" cy="4762928"/>
            <a:chOff x="-108458" y="48840"/>
            <a:chExt cx="6095579" cy="4596508"/>
          </a:xfrm>
        </p:grpSpPr>
        <p:grpSp>
          <p:nvGrpSpPr>
            <p:cNvPr id="13" name="Groupe 12"/>
            <p:cNvGrpSpPr/>
            <p:nvPr/>
          </p:nvGrpSpPr>
          <p:grpSpPr>
            <a:xfrm>
              <a:off x="-108458" y="48840"/>
              <a:ext cx="6095579" cy="4596508"/>
              <a:chOff x="-108458" y="48840"/>
              <a:chExt cx="6095579" cy="4596508"/>
            </a:xfrm>
          </p:grpSpPr>
          <p:grpSp>
            <p:nvGrpSpPr>
              <p:cNvPr id="12" name="Groupe 11"/>
              <p:cNvGrpSpPr/>
              <p:nvPr/>
            </p:nvGrpSpPr>
            <p:grpSpPr>
              <a:xfrm>
                <a:off x="528817" y="48840"/>
                <a:ext cx="5458304" cy="4596508"/>
                <a:chOff x="528817" y="48840"/>
                <a:chExt cx="5458304" cy="4596508"/>
              </a:xfrm>
            </p:grpSpPr>
            <p:grpSp>
              <p:nvGrpSpPr>
                <p:cNvPr id="55" name="Groupe 54">
                  <a:extLst>
                    <a:ext uri="{FF2B5EF4-FFF2-40B4-BE49-F238E27FC236}">
                      <a16:creationId xmlns:a16="http://schemas.microsoft.com/office/drawing/2014/main" id="{04554F34-32FB-4FCE-F2B1-5A2B377FA400}"/>
                    </a:ext>
                  </a:extLst>
                </p:cNvPr>
                <p:cNvGrpSpPr/>
                <p:nvPr/>
              </p:nvGrpSpPr>
              <p:grpSpPr>
                <a:xfrm>
                  <a:off x="528817" y="48840"/>
                  <a:ext cx="5178161" cy="4596508"/>
                  <a:chOff x="560657" y="582202"/>
                  <a:chExt cx="5296735" cy="4894952"/>
                </a:xfrm>
              </p:grpSpPr>
              <p:grpSp>
                <p:nvGrpSpPr>
                  <p:cNvPr id="57" name="Groupe 56">
                    <a:extLst>
                      <a:ext uri="{FF2B5EF4-FFF2-40B4-BE49-F238E27FC236}">
                        <a16:creationId xmlns:a16="http://schemas.microsoft.com/office/drawing/2014/main" id="{86EA3B1A-DE76-417C-2F6E-FB839BC46AA5}"/>
                      </a:ext>
                    </a:extLst>
                  </p:cNvPr>
                  <p:cNvGrpSpPr/>
                  <p:nvPr/>
                </p:nvGrpSpPr>
                <p:grpSpPr>
                  <a:xfrm>
                    <a:off x="560657" y="1342391"/>
                    <a:ext cx="5296735" cy="4134763"/>
                    <a:chOff x="1640776" y="1358787"/>
                    <a:chExt cx="5296735" cy="4134763"/>
                  </a:xfrm>
                </p:grpSpPr>
                <p:pic>
                  <p:nvPicPr>
                    <p:cNvPr id="83" name="Image 82">
                      <a:extLst>
                        <a:ext uri="{FF2B5EF4-FFF2-40B4-BE49-F238E27FC236}">
                          <a16:creationId xmlns:a16="http://schemas.microsoft.com/office/drawing/2014/main" id="{6F5C55E8-91DF-3B36-B4E7-8A33669B3D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32888"/>
                    <a:stretch/>
                  </p:blipFill>
                  <p:spPr>
                    <a:xfrm>
                      <a:off x="1640776" y="1358787"/>
                      <a:ext cx="3249616" cy="4134763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75" name="Connecteur droit 74">
                      <a:extLst>
                        <a:ext uri="{FF2B5EF4-FFF2-40B4-BE49-F238E27FC236}">
                          <a16:creationId xmlns:a16="http://schemas.microsoft.com/office/drawing/2014/main" id="{E1CDB1F4-A129-DCC6-0BC1-C84B0F88B41E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3731680" y="3348572"/>
                      <a:ext cx="1571438" cy="461406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headEnd type="none" w="med" len="med"/>
                      <a:tailEnd type="arrow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6" name="ZoneTexte 75">
                      <a:extLst>
                        <a:ext uri="{FF2B5EF4-FFF2-40B4-BE49-F238E27FC236}">
                          <a16:creationId xmlns:a16="http://schemas.microsoft.com/office/drawing/2014/main" id="{B0F189EB-DF71-71EB-D8A7-C1849E8E768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42280" y="4386158"/>
                      <a:ext cx="2284444" cy="2846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1200" dirty="0" smtClean="0">
                          <a:solidFill>
                            <a:srgbClr val="00B050"/>
                          </a:solidFill>
                        </a:rPr>
                        <a:t>Ar buffer </a:t>
                      </a:r>
                      <a:r>
                        <a:rPr lang="fr-FR" sz="1200" dirty="0" err="1">
                          <a:solidFill>
                            <a:srgbClr val="00B050"/>
                          </a:solidFill>
                        </a:rPr>
                        <a:t>gas</a:t>
                      </a:r>
                      <a:r>
                        <a:rPr lang="fr-FR" sz="1200" dirty="0">
                          <a:solidFill>
                            <a:srgbClr val="00B050"/>
                          </a:solidFill>
                        </a:rPr>
                        <a:t> at 100-500 mbar</a:t>
                      </a:r>
                    </a:p>
                  </p:txBody>
                </p:sp>
                <p:sp>
                  <p:nvSpPr>
                    <p:cNvPr id="77" name="Trapèze 76">
                      <a:extLst>
                        <a:ext uri="{FF2B5EF4-FFF2-40B4-BE49-F238E27FC236}">
                          <a16:creationId xmlns:a16="http://schemas.microsoft.com/office/drawing/2014/main" id="{53B918FA-91EE-E915-EC4A-12D08BF06FA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5144499" y="1901870"/>
                      <a:ext cx="137758" cy="1063450"/>
                    </a:xfrm>
                    <a:prstGeom prst="trapezoid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78" name="Forme libre 77">
                      <a:extLst>
                        <a:ext uri="{FF2B5EF4-FFF2-40B4-BE49-F238E27FC236}">
                          <a16:creationId xmlns:a16="http://schemas.microsoft.com/office/drawing/2014/main" id="{9CAF24B5-0201-E04D-1EB4-6DFC3AAA94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7692" y="4136031"/>
                      <a:ext cx="776793" cy="1059342"/>
                    </a:xfrm>
                    <a:custGeom>
                      <a:avLst/>
                      <a:gdLst>
                        <a:gd name="connsiteX0" fmla="*/ 797546 w 856332"/>
                        <a:gd name="connsiteY0" fmla="*/ 121920 h 621649"/>
                        <a:gd name="connsiteX1" fmla="*/ 785354 w 856332"/>
                        <a:gd name="connsiteY1" fmla="*/ 512064 h 621649"/>
                        <a:gd name="connsiteX2" fmla="*/ 90410 w 856332"/>
                        <a:gd name="connsiteY2" fmla="*/ 585216 h 621649"/>
                        <a:gd name="connsiteX3" fmla="*/ 29450 w 856332"/>
                        <a:gd name="connsiteY3" fmla="*/ 0 h 621649"/>
                        <a:gd name="connsiteX0" fmla="*/ 866472 w 898128"/>
                        <a:gd name="connsiteY0" fmla="*/ 133350 h 621285"/>
                        <a:gd name="connsiteX1" fmla="*/ 785354 w 898128"/>
                        <a:gd name="connsiteY1" fmla="*/ 512064 h 621285"/>
                        <a:gd name="connsiteX2" fmla="*/ 90410 w 898128"/>
                        <a:gd name="connsiteY2" fmla="*/ 585216 h 621285"/>
                        <a:gd name="connsiteX3" fmla="*/ 29450 w 898128"/>
                        <a:gd name="connsiteY3" fmla="*/ 0 h 621285"/>
                        <a:gd name="connsiteX0" fmla="*/ 866472 w 881252"/>
                        <a:gd name="connsiteY0" fmla="*/ 133350 h 621285"/>
                        <a:gd name="connsiteX1" fmla="*/ 785354 w 881252"/>
                        <a:gd name="connsiteY1" fmla="*/ 512064 h 621285"/>
                        <a:gd name="connsiteX2" fmla="*/ 90410 w 881252"/>
                        <a:gd name="connsiteY2" fmla="*/ 585216 h 621285"/>
                        <a:gd name="connsiteX3" fmla="*/ 29450 w 881252"/>
                        <a:gd name="connsiteY3" fmla="*/ 0 h 621285"/>
                        <a:gd name="connsiteX0" fmla="*/ 892319 w 900676"/>
                        <a:gd name="connsiteY0" fmla="*/ 140970 h 621046"/>
                        <a:gd name="connsiteX1" fmla="*/ 785354 w 900676"/>
                        <a:gd name="connsiteY1" fmla="*/ 512064 h 621046"/>
                        <a:gd name="connsiteX2" fmla="*/ 90410 w 900676"/>
                        <a:gd name="connsiteY2" fmla="*/ 585216 h 621046"/>
                        <a:gd name="connsiteX3" fmla="*/ 29450 w 900676"/>
                        <a:gd name="connsiteY3" fmla="*/ 0 h 621046"/>
                        <a:gd name="connsiteX0" fmla="*/ 892319 w 893110"/>
                        <a:gd name="connsiteY0" fmla="*/ 140970 h 621046"/>
                        <a:gd name="connsiteX1" fmla="*/ 785354 w 893110"/>
                        <a:gd name="connsiteY1" fmla="*/ 512064 h 621046"/>
                        <a:gd name="connsiteX2" fmla="*/ 90410 w 893110"/>
                        <a:gd name="connsiteY2" fmla="*/ 585216 h 621046"/>
                        <a:gd name="connsiteX3" fmla="*/ 29450 w 893110"/>
                        <a:gd name="connsiteY3" fmla="*/ 0 h 621046"/>
                        <a:gd name="connsiteX0" fmla="*/ 888011 w 889572"/>
                        <a:gd name="connsiteY0" fmla="*/ 34290 h 624610"/>
                        <a:gd name="connsiteX1" fmla="*/ 785354 w 889572"/>
                        <a:gd name="connsiteY1" fmla="*/ 512064 h 624610"/>
                        <a:gd name="connsiteX2" fmla="*/ 90410 w 889572"/>
                        <a:gd name="connsiteY2" fmla="*/ 585216 h 624610"/>
                        <a:gd name="connsiteX3" fmla="*/ 29450 w 889572"/>
                        <a:gd name="connsiteY3" fmla="*/ 0 h 624610"/>
                        <a:gd name="connsiteX0" fmla="*/ 889230 w 897863"/>
                        <a:gd name="connsiteY0" fmla="*/ 34290 h 635731"/>
                        <a:gd name="connsiteX1" fmla="*/ 808113 w 897863"/>
                        <a:gd name="connsiteY1" fmla="*/ 542544 h 635731"/>
                        <a:gd name="connsiteX2" fmla="*/ 91629 w 897863"/>
                        <a:gd name="connsiteY2" fmla="*/ 585216 h 635731"/>
                        <a:gd name="connsiteX3" fmla="*/ 30669 w 897863"/>
                        <a:gd name="connsiteY3" fmla="*/ 0 h 635731"/>
                        <a:gd name="connsiteX0" fmla="*/ 889476 w 899966"/>
                        <a:gd name="connsiteY0" fmla="*/ 34290 h 647836"/>
                        <a:gd name="connsiteX1" fmla="*/ 812667 w 899966"/>
                        <a:gd name="connsiteY1" fmla="*/ 569214 h 647836"/>
                        <a:gd name="connsiteX2" fmla="*/ 91875 w 899966"/>
                        <a:gd name="connsiteY2" fmla="*/ 585216 h 647836"/>
                        <a:gd name="connsiteX3" fmla="*/ 30915 w 899966"/>
                        <a:gd name="connsiteY3" fmla="*/ 0 h 647836"/>
                        <a:gd name="connsiteX0" fmla="*/ 872209 w 872209"/>
                        <a:gd name="connsiteY0" fmla="*/ 34290 h 637176"/>
                        <a:gd name="connsiteX1" fmla="*/ 795400 w 872209"/>
                        <a:gd name="connsiteY1" fmla="*/ 569214 h 637176"/>
                        <a:gd name="connsiteX2" fmla="*/ 408650 w 872209"/>
                        <a:gd name="connsiteY2" fmla="*/ 606551 h 637176"/>
                        <a:gd name="connsiteX3" fmla="*/ 74608 w 872209"/>
                        <a:gd name="connsiteY3" fmla="*/ 585216 h 637176"/>
                        <a:gd name="connsiteX4" fmla="*/ 13648 w 872209"/>
                        <a:gd name="connsiteY4" fmla="*/ 0 h 637176"/>
                        <a:gd name="connsiteX0" fmla="*/ 872209 w 872209"/>
                        <a:gd name="connsiteY0" fmla="*/ 34290 h 637176"/>
                        <a:gd name="connsiteX1" fmla="*/ 791092 w 872209"/>
                        <a:gd name="connsiteY1" fmla="*/ 546354 h 637176"/>
                        <a:gd name="connsiteX2" fmla="*/ 408650 w 872209"/>
                        <a:gd name="connsiteY2" fmla="*/ 606551 h 637176"/>
                        <a:gd name="connsiteX3" fmla="*/ 74608 w 872209"/>
                        <a:gd name="connsiteY3" fmla="*/ 585216 h 637176"/>
                        <a:gd name="connsiteX4" fmla="*/ 13648 w 872209"/>
                        <a:gd name="connsiteY4" fmla="*/ 0 h 637176"/>
                        <a:gd name="connsiteX0" fmla="*/ 872209 w 872209"/>
                        <a:gd name="connsiteY0" fmla="*/ 34290 h 637176"/>
                        <a:gd name="connsiteX1" fmla="*/ 791092 w 872209"/>
                        <a:gd name="connsiteY1" fmla="*/ 546354 h 637176"/>
                        <a:gd name="connsiteX2" fmla="*/ 408650 w 872209"/>
                        <a:gd name="connsiteY2" fmla="*/ 606551 h 637176"/>
                        <a:gd name="connsiteX3" fmla="*/ 74608 w 872209"/>
                        <a:gd name="connsiteY3" fmla="*/ 585216 h 637176"/>
                        <a:gd name="connsiteX4" fmla="*/ 13648 w 872209"/>
                        <a:gd name="connsiteY4" fmla="*/ 0 h 637176"/>
                        <a:gd name="connsiteX0" fmla="*/ 872209 w 872209"/>
                        <a:gd name="connsiteY0" fmla="*/ 34290 h 637176"/>
                        <a:gd name="connsiteX1" fmla="*/ 821247 w 872209"/>
                        <a:gd name="connsiteY1" fmla="*/ 546354 h 637176"/>
                        <a:gd name="connsiteX2" fmla="*/ 408650 w 872209"/>
                        <a:gd name="connsiteY2" fmla="*/ 606551 h 637176"/>
                        <a:gd name="connsiteX3" fmla="*/ 74608 w 872209"/>
                        <a:gd name="connsiteY3" fmla="*/ 585216 h 637176"/>
                        <a:gd name="connsiteX4" fmla="*/ 13648 w 872209"/>
                        <a:gd name="connsiteY4" fmla="*/ 0 h 637176"/>
                        <a:gd name="connsiteX0" fmla="*/ 872086 w 875258"/>
                        <a:gd name="connsiteY0" fmla="*/ 34290 h 631292"/>
                        <a:gd name="connsiteX1" fmla="*/ 821124 w 875258"/>
                        <a:gd name="connsiteY1" fmla="*/ 546354 h 631292"/>
                        <a:gd name="connsiteX2" fmla="*/ 404219 w 875258"/>
                        <a:gd name="connsiteY2" fmla="*/ 591311 h 631292"/>
                        <a:gd name="connsiteX3" fmla="*/ 74485 w 875258"/>
                        <a:gd name="connsiteY3" fmla="*/ 585216 h 631292"/>
                        <a:gd name="connsiteX4" fmla="*/ 13525 w 875258"/>
                        <a:gd name="connsiteY4" fmla="*/ 0 h 631292"/>
                        <a:gd name="connsiteX0" fmla="*/ 866268 w 869441"/>
                        <a:gd name="connsiteY0" fmla="*/ 34290 h 602678"/>
                        <a:gd name="connsiteX1" fmla="*/ 815306 w 869441"/>
                        <a:gd name="connsiteY1" fmla="*/ 546354 h 602678"/>
                        <a:gd name="connsiteX2" fmla="*/ 398401 w 869441"/>
                        <a:gd name="connsiteY2" fmla="*/ 591311 h 602678"/>
                        <a:gd name="connsiteX3" fmla="*/ 68667 w 869441"/>
                        <a:gd name="connsiteY3" fmla="*/ 585216 h 602678"/>
                        <a:gd name="connsiteX4" fmla="*/ 7707 w 869441"/>
                        <a:gd name="connsiteY4" fmla="*/ 0 h 602678"/>
                        <a:gd name="connsiteX0" fmla="*/ 865172 w 868345"/>
                        <a:gd name="connsiteY0" fmla="*/ 34290 h 602678"/>
                        <a:gd name="connsiteX1" fmla="*/ 814210 w 868345"/>
                        <a:gd name="connsiteY1" fmla="*/ 546354 h 602678"/>
                        <a:gd name="connsiteX2" fmla="*/ 397305 w 868345"/>
                        <a:gd name="connsiteY2" fmla="*/ 591311 h 602678"/>
                        <a:gd name="connsiteX3" fmla="*/ 84802 w 868345"/>
                        <a:gd name="connsiteY3" fmla="*/ 569976 h 602678"/>
                        <a:gd name="connsiteX4" fmla="*/ 6611 w 868345"/>
                        <a:gd name="connsiteY4" fmla="*/ 0 h 602678"/>
                        <a:gd name="connsiteX0" fmla="*/ 865908 w 869081"/>
                        <a:gd name="connsiteY0" fmla="*/ 34290 h 602678"/>
                        <a:gd name="connsiteX1" fmla="*/ 814946 w 869081"/>
                        <a:gd name="connsiteY1" fmla="*/ 546354 h 602678"/>
                        <a:gd name="connsiteX2" fmla="*/ 398041 w 869081"/>
                        <a:gd name="connsiteY2" fmla="*/ 591311 h 602678"/>
                        <a:gd name="connsiteX3" fmla="*/ 85538 w 869081"/>
                        <a:gd name="connsiteY3" fmla="*/ 569976 h 602678"/>
                        <a:gd name="connsiteX4" fmla="*/ 7347 w 869081"/>
                        <a:gd name="connsiteY4" fmla="*/ 0 h 602678"/>
                        <a:gd name="connsiteX0" fmla="*/ 868896 w 873199"/>
                        <a:gd name="connsiteY0" fmla="*/ 34290 h 622454"/>
                        <a:gd name="connsiteX1" fmla="*/ 817934 w 873199"/>
                        <a:gd name="connsiteY1" fmla="*/ 546354 h 622454"/>
                        <a:gd name="connsiteX2" fmla="*/ 379489 w 873199"/>
                        <a:gd name="connsiteY2" fmla="*/ 595121 h 622454"/>
                        <a:gd name="connsiteX3" fmla="*/ 88526 w 873199"/>
                        <a:gd name="connsiteY3" fmla="*/ 569976 h 622454"/>
                        <a:gd name="connsiteX4" fmla="*/ 10335 w 873199"/>
                        <a:gd name="connsiteY4" fmla="*/ 0 h 622454"/>
                        <a:gd name="connsiteX0" fmla="*/ 876609 w 880911"/>
                        <a:gd name="connsiteY0" fmla="*/ 34290 h 604791"/>
                        <a:gd name="connsiteX1" fmla="*/ 825647 w 880911"/>
                        <a:gd name="connsiteY1" fmla="*/ 546354 h 604791"/>
                        <a:gd name="connsiteX2" fmla="*/ 387202 w 880911"/>
                        <a:gd name="connsiteY2" fmla="*/ 595121 h 604791"/>
                        <a:gd name="connsiteX3" fmla="*/ 57468 w 880911"/>
                        <a:gd name="connsiteY3" fmla="*/ 474726 h 604791"/>
                        <a:gd name="connsiteX4" fmla="*/ 18048 w 880911"/>
                        <a:gd name="connsiteY4" fmla="*/ 0 h 604791"/>
                        <a:gd name="connsiteX0" fmla="*/ 873620 w 882402"/>
                        <a:gd name="connsiteY0" fmla="*/ 34290 h 600660"/>
                        <a:gd name="connsiteX1" fmla="*/ 822658 w 882402"/>
                        <a:gd name="connsiteY1" fmla="*/ 546354 h 600660"/>
                        <a:gd name="connsiteX2" fmla="*/ 306672 w 882402"/>
                        <a:gd name="connsiteY2" fmla="*/ 587501 h 600660"/>
                        <a:gd name="connsiteX3" fmla="*/ 54479 w 882402"/>
                        <a:gd name="connsiteY3" fmla="*/ 474726 h 600660"/>
                        <a:gd name="connsiteX4" fmla="*/ 15059 w 882402"/>
                        <a:gd name="connsiteY4" fmla="*/ 0 h 600660"/>
                        <a:gd name="connsiteX0" fmla="*/ 873620 w 882403"/>
                        <a:gd name="connsiteY0" fmla="*/ 34290 h 607006"/>
                        <a:gd name="connsiteX1" fmla="*/ 822658 w 882403"/>
                        <a:gd name="connsiteY1" fmla="*/ 546354 h 607006"/>
                        <a:gd name="connsiteX2" fmla="*/ 306672 w 882403"/>
                        <a:gd name="connsiteY2" fmla="*/ 598931 h 607006"/>
                        <a:gd name="connsiteX3" fmla="*/ 54479 w 882403"/>
                        <a:gd name="connsiteY3" fmla="*/ 474726 h 607006"/>
                        <a:gd name="connsiteX4" fmla="*/ 15059 w 882403"/>
                        <a:gd name="connsiteY4" fmla="*/ 0 h 607006"/>
                        <a:gd name="connsiteX0" fmla="*/ 858722 w 867505"/>
                        <a:gd name="connsiteY0" fmla="*/ 34290 h 607006"/>
                        <a:gd name="connsiteX1" fmla="*/ 807760 w 867505"/>
                        <a:gd name="connsiteY1" fmla="*/ 546354 h 607006"/>
                        <a:gd name="connsiteX2" fmla="*/ 291774 w 867505"/>
                        <a:gd name="connsiteY2" fmla="*/ 598931 h 607006"/>
                        <a:gd name="connsiteX3" fmla="*/ 39581 w 867505"/>
                        <a:gd name="connsiteY3" fmla="*/ 474726 h 607006"/>
                        <a:gd name="connsiteX4" fmla="*/ 46224 w 867505"/>
                        <a:gd name="connsiteY4" fmla="*/ 217932 h 607006"/>
                        <a:gd name="connsiteX5" fmla="*/ 161 w 867505"/>
                        <a:gd name="connsiteY5" fmla="*/ 0 h 607006"/>
                        <a:gd name="connsiteX0" fmla="*/ 834579 w 843362"/>
                        <a:gd name="connsiteY0" fmla="*/ 255270 h 827986"/>
                        <a:gd name="connsiteX1" fmla="*/ 783617 w 843362"/>
                        <a:gd name="connsiteY1" fmla="*/ 767334 h 827986"/>
                        <a:gd name="connsiteX2" fmla="*/ 267631 w 843362"/>
                        <a:gd name="connsiteY2" fmla="*/ 819911 h 827986"/>
                        <a:gd name="connsiteX3" fmla="*/ 15438 w 843362"/>
                        <a:gd name="connsiteY3" fmla="*/ 695706 h 827986"/>
                        <a:gd name="connsiteX4" fmla="*/ 22081 w 843362"/>
                        <a:gd name="connsiteY4" fmla="*/ 438912 h 827986"/>
                        <a:gd name="connsiteX5" fmla="*/ 27712 w 843362"/>
                        <a:gd name="connsiteY5" fmla="*/ 0 h 827986"/>
                        <a:gd name="connsiteX0" fmla="*/ 834579 w 843362"/>
                        <a:gd name="connsiteY0" fmla="*/ 255270 h 827986"/>
                        <a:gd name="connsiteX1" fmla="*/ 783617 w 843362"/>
                        <a:gd name="connsiteY1" fmla="*/ 767334 h 827986"/>
                        <a:gd name="connsiteX2" fmla="*/ 267631 w 843362"/>
                        <a:gd name="connsiteY2" fmla="*/ 819911 h 827986"/>
                        <a:gd name="connsiteX3" fmla="*/ 15438 w 843362"/>
                        <a:gd name="connsiteY3" fmla="*/ 695706 h 827986"/>
                        <a:gd name="connsiteX4" fmla="*/ 22081 w 843362"/>
                        <a:gd name="connsiteY4" fmla="*/ 438912 h 827986"/>
                        <a:gd name="connsiteX5" fmla="*/ 27712 w 843362"/>
                        <a:gd name="connsiteY5" fmla="*/ 0 h 827986"/>
                        <a:gd name="connsiteX0" fmla="*/ 819167 w 827950"/>
                        <a:gd name="connsiteY0" fmla="*/ 255270 h 827986"/>
                        <a:gd name="connsiteX1" fmla="*/ 768205 w 827950"/>
                        <a:gd name="connsiteY1" fmla="*/ 767334 h 827986"/>
                        <a:gd name="connsiteX2" fmla="*/ 252219 w 827950"/>
                        <a:gd name="connsiteY2" fmla="*/ 819911 h 827986"/>
                        <a:gd name="connsiteX3" fmla="*/ 26 w 827950"/>
                        <a:gd name="connsiteY3" fmla="*/ 695706 h 827986"/>
                        <a:gd name="connsiteX4" fmla="*/ 6669 w 827950"/>
                        <a:gd name="connsiteY4" fmla="*/ 438912 h 827986"/>
                        <a:gd name="connsiteX5" fmla="*/ 12300 w 827950"/>
                        <a:gd name="connsiteY5" fmla="*/ 0 h 827986"/>
                        <a:gd name="connsiteX0" fmla="*/ 814826 w 823609"/>
                        <a:gd name="connsiteY0" fmla="*/ 255270 h 827986"/>
                        <a:gd name="connsiteX1" fmla="*/ 763864 w 823609"/>
                        <a:gd name="connsiteY1" fmla="*/ 767334 h 827986"/>
                        <a:gd name="connsiteX2" fmla="*/ 247878 w 823609"/>
                        <a:gd name="connsiteY2" fmla="*/ 819911 h 827986"/>
                        <a:gd name="connsiteX3" fmla="*/ 12916 w 823609"/>
                        <a:gd name="connsiteY3" fmla="*/ 707136 h 827986"/>
                        <a:gd name="connsiteX4" fmla="*/ 2328 w 823609"/>
                        <a:gd name="connsiteY4" fmla="*/ 438912 h 827986"/>
                        <a:gd name="connsiteX5" fmla="*/ 7959 w 823609"/>
                        <a:gd name="connsiteY5" fmla="*/ 0 h 827986"/>
                        <a:gd name="connsiteX0" fmla="*/ 819955 w 828738"/>
                        <a:gd name="connsiteY0" fmla="*/ 255270 h 827986"/>
                        <a:gd name="connsiteX1" fmla="*/ 768993 w 828738"/>
                        <a:gd name="connsiteY1" fmla="*/ 767334 h 827986"/>
                        <a:gd name="connsiteX2" fmla="*/ 253007 w 828738"/>
                        <a:gd name="connsiteY2" fmla="*/ 819911 h 827986"/>
                        <a:gd name="connsiteX3" fmla="*/ 18045 w 828738"/>
                        <a:gd name="connsiteY3" fmla="*/ 707136 h 827986"/>
                        <a:gd name="connsiteX4" fmla="*/ 11765 w 828738"/>
                        <a:gd name="connsiteY4" fmla="*/ 438912 h 827986"/>
                        <a:gd name="connsiteX5" fmla="*/ 13088 w 828738"/>
                        <a:gd name="connsiteY5" fmla="*/ 0 h 827986"/>
                        <a:gd name="connsiteX0" fmla="*/ 819955 w 828738"/>
                        <a:gd name="connsiteY0" fmla="*/ 255270 h 827986"/>
                        <a:gd name="connsiteX1" fmla="*/ 768993 w 828738"/>
                        <a:gd name="connsiteY1" fmla="*/ 767334 h 827986"/>
                        <a:gd name="connsiteX2" fmla="*/ 253007 w 828738"/>
                        <a:gd name="connsiteY2" fmla="*/ 819911 h 827986"/>
                        <a:gd name="connsiteX3" fmla="*/ 18045 w 828738"/>
                        <a:gd name="connsiteY3" fmla="*/ 707136 h 827986"/>
                        <a:gd name="connsiteX4" fmla="*/ 11765 w 828738"/>
                        <a:gd name="connsiteY4" fmla="*/ 438912 h 827986"/>
                        <a:gd name="connsiteX5" fmla="*/ 13088 w 828738"/>
                        <a:gd name="connsiteY5" fmla="*/ 0 h 827986"/>
                        <a:gd name="connsiteX0" fmla="*/ 823321 w 832104"/>
                        <a:gd name="connsiteY0" fmla="*/ 255270 h 827986"/>
                        <a:gd name="connsiteX1" fmla="*/ 772359 w 832104"/>
                        <a:gd name="connsiteY1" fmla="*/ 767334 h 827986"/>
                        <a:gd name="connsiteX2" fmla="*/ 256373 w 832104"/>
                        <a:gd name="connsiteY2" fmla="*/ 819911 h 827986"/>
                        <a:gd name="connsiteX3" fmla="*/ 21411 w 832104"/>
                        <a:gd name="connsiteY3" fmla="*/ 707136 h 827986"/>
                        <a:gd name="connsiteX4" fmla="*/ 15131 w 832104"/>
                        <a:gd name="connsiteY4" fmla="*/ 438912 h 827986"/>
                        <a:gd name="connsiteX5" fmla="*/ 16454 w 832104"/>
                        <a:gd name="connsiteY5" fmla="*/ 0 h 827986"/>
                        <a:gd name="connsiteX0" fmla="*/ 823321 w 832104"/>
                        <a:gd name="connsiteY0" fmla="*/ 255270 h 827986"/>
                        <a:gd name="connsiteX1" fmla="*/ 772359 w 832104"/>
                        <a:gd name="connsiteY1" fmla="*/ 767334 h 827986"/>
                        <a:gd name="connsiteX2" fmla="*/ 256373 w 832104"/>
                        <a:gd name="connsiteY2" fmla="*/ 819911 h 827986"/>
                        <a:gd name="connsiteX3" fmla="*/ 21411 w 832104"/>
                        <a:gd name="connsiteY3" fmla="*/ 707136 h 827986"/>
                        <a:gd name="connsiteX4" fmla="*/ 15131 w 832104"/>
                        <a:gd name="connsiteY4" fmla="*/ 438912 h 827986"/>
                        <a:gd name="connsiteX5" fmla="*/ 16454 w 832104"/>
                        <a:gd name="connsiteY5" fmla="*/ 0 h 827986"/>
                        <a:gd name="connsiteX0" fmla="*/ 814434 w 823217"/>
                        <a:gd name="connsiteY0" fmla="*/ 255270 h 827986"/>
                        <a:gd name="connsiteX1" fmla="*/ 763472 w 823217"/>
                        <a:gd name="connsiteY1" fmla="*/ 767334 h 827986"/>
                        <a:gd name="connsiteX2" fmla="*/ 247486 w 823217"/>
                        <a:gd name="connsiteY2" fmla="*/ 819911 h 827986"/>
                        <a:gd name="connsiteX3" fmla="*/ 12524 w 823217"/>
                        <a:gd name="connsiteY3" fmla="*/ 707136 h 827986"/>
                        <a:gd name="connsiteX4" fmla="*/ 6244 w 823217"/>
                        <a:gd name="connsiteY4" fmla="*/ 438912 h 827986"/>
                        <a:gd name="connsiteX5" fmla="*/ 7567 w 823217"/>
                        <a:gd name="connsiteY5" fmla="*/ 0 h 827986"/>
                        <a:gd name="connsiteX0" fmla="*/ 827414 w 836197"/>
                        <a:gd name="connsiteY0" fmla="*/ 255270 h 827986"/>
                        <a:gd name="connsiteX1" fmla="*/ 776452 w 836197"/>
                        <a:gd name="connsiteY1" fmla="*/ 767334 h 827986"/>
                        <a:gd name="connsiteX2" fmla="*/ 260466 w 836197"/>
                        <a:gd name="connsiteY2" fmla="*/ 819911 h 827986"/>
                        <a:gd name="connsiteX3" fmla="*/ 25504 w 836197"/>
                        <a:gd name="connsiteY3" fmla="*/ 707136 h 827986"/>
                        <a:gd name="connsiteX4" fmla="*/ 10608 w 836197"/>
                        <a:gd name="connsiteY4" fmla="*/ 385572 h 827986"/>
                        <a:gd name="connsiteX5" fmla="*/ 20547 w 836197"/>
                        <a:gd name="connsiteY5" fmla="*/ 0 h 8279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36197" h="827986">
                          <a:moveTo>
                            <a:pt x="827414" y="255270"/>
                          </a:moveTo>
                          <a:cubicBezTo>
                            <a:pt x="824245" y="411734"/>
                            <a:pt x="870943" y="673227"/>
                            <a:pt x="776452" y="767334"/>
                          </a:cubicBezTo>
                          <a:cubicBezTo>
                            <a:pt x="681961" y="861441"/>
                            <a:pt x="380598" y="817244"/>
                            <a:pt x="260466" y="819911"/>
                          </a:cubicBezTo>
                          <a:cubicBezTo>
                            <a:pt x="140334" y="822578"/>
                            <a:pt x="67147" y="779526"/>
                            <a:pt x="25504" y="707136"/>
                          </a:cubicBezTo>
                          <a:cubicBezTo>
                            <a:pt x="-16139" y="634746"/>
                            <a:pt x="4254" y="476123"/>
                            <a:pt x="10608" y="385572"/>
                          </a:cubicBezTo>
                          <a:cubicBezTo>
                            <a:pt x="16962" y="295021"/>
                            <a:pt x="17455" y="36957"/>
                            <a:pt x="20547" y="0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A9D18E"/>
                      </a:solidFill>
                      <a:headEnd type="none" w="med" len="med"/>
                      <a:tailEnd type="arrow" w="med" len="me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79" name="ZoneTexte 78">
                      <a:extLst>
                        <a:ext uri="{FF2B5EF4-FFF2-40B4-BE49-F238E27FC236}">
                          <a16:creationId xmlns:a16="http://schemas.microsoft.com/office/drawing/2014/main" id="{58AA5531-4929-C14E-F3E8-5FE9869271E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08788" y="3797046"/>
                      <a:ext cx="1872629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1200" dirty="0"/>
                        <a:t>Stopping, thermalization </a:t>
                      </a:r>
                    </a:p>
                    <a:p>
                      <a:pPr algn="ctr"/>
                      <a:r>
                        <a:rPr lang="fr-FR" sz="1200" dirty="0"/>
                        <a:t>and neutralization</a:t>
                      </a:r>
                    </a:p>
                  </p:txBody>
                </p:sp>
                <p:sp>
                  <p:nvSpPr>
                    <p:cNvPr id="80" name="ZoneTexte 79">
                      <a:extLst>
                        <a:ext uri="{FF2B5EF4-FFF2-40B4-BE49-F238E27FC236}">
                          <a16:creationId xmlns:a16="http://schemas.microsoft.com/office/drawing/2014/main" id="{E6E8ED5D-E3B5-5DBE-2567-C63B8A945E2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68025" y="1643496"/>
                      <a:ext cx="1182559" cy="29498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1200" dirty="0">
                          <a:solidFill>
                            <a:srgbClr val="FF0000"/>
                          </a:solidFill>
                        </a:rPr>
                        <a:t>Supersonic jet</a:t>
                      </a:r>
                    </a:p>
                  </p:txBody>
                </p:sp>
                <p:cxnSp>
                  <p:nvCxnSpPr>
                    <p:cNvPr id="81" name="Connecteur droit 80">
                      <a:extLst>
                        <a:ext uri="{FF2B5EF4-FFF2-40B4-BE49-F238E27FC236}">
                          <a16:creationId xmlns:a16="http://schemas.microsoft.com/office/drawing/2014/main" id="{D56587CF-C73C-FE0B-071B-01A6D2AA3311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3739766" y="2681354"/>
                      <a:ext cx="1443405" cy="453433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headEnd type="none" w="med" len="med"/>
                      <a:tailEnd type="arrow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2" name="ZoneTexte 81">
                      <a:extLst>
                        <a:ext uri="{FF2B5EF4-FFF2-40B4-BE49-F238E27FC236}">
                          <a16:creationId xmlns:a16="http://schemas.microsoft.com/office/drawing/2014/main" id="{95E52D02-0E6F-C878-0FC7-73AB248A091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35040" y="3132022"/>
                      <a:ext cx="20024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1200" dirty="0"/>
                        <a:t>Extraction by </a:t>
                      </a:r>
                      <a:r>
                        <a:rPr lang="fr-FR" sz="1200" dirty="0" err="1"/>
                        <a:t>gas</a:t>
                      </a:r>
                      <a:r>
                        <a:rPr lang="fr-FR" sz="1200" dirty="0"/>
                        <a:t> flow only</a:t>
                      </a:r>
                    </a:p>
                  </p:txBody>
                </p:sp>
              </p:grpSp>
              <p:sp>
                <p:nvSpPr>
                  <p:cNvPr id="60" name="Flèche droite 116">
                    <a:extLst>
                      <a:ext uri="{FF2B5EF4-FFF2-40B4-BE49-F238E27FC236}">
                        <a16:creationId xmlns:a16="http://schemas.microsoft.com/office/drawing/2014/main" id="{B2145049-E966-2535-964A-3ED777A14B1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01625" y="1743575"/>
                    <a:ext cx="1768662" cy="720545"/>
                  </a:xfrm>
                  <a:prstGeom prst="rightArrow">
                    <a:avLst/>
                  </a:prstGeom>
                  <a:solidFill>
                    <a:schemeClr val="accent1">
                      <a:lumMod val="75000"/>
                      <a:alpha val="50196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BEA6B7D8-94DE-44DC-853F-CFB19962B4D0}"/>
                      </a:ext>
                    </a:extLst>
                  </p:cNvPr>
                  <p:cNvSpPr/>
                  <p:nvPr/>
                </p:nvSpPr>
                <p:spPr>
                  <a:xfrm>
                    <a:off x="1897567" y="1064744"/>
                    <a:ext cx="1667444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1200" dirty="0">
                        <a:solidFill>
                          <a:srgbClr val="7030A0"/>
                        </a:solidFill>
                      </a:rPr>
                      <a:t>Gas cell laser probing</a:t>
                    </a:r>
                  </a:p>
                </p:txBody>
              </p:sp>
              <p:cxnSp>
                <p:nvCxnSpPr>
                  <p:cNvPr id="64" name="Connecteur droit 63">
                    <a:extLst>
                      <a:ext uri="{FF2B5EF4-FFF2-40B4-BE49-F238E27FC236}">
                        <a16:creationId xmlns:a16="http://schemas.microsoft.com/office/drawing/2014/main" id="{8AD44876-62C8-0AE1-97B3-8FDC11E9FD48}"/>
                      </a:ext>
                    </a:extLst>
                  </p:cNvPr>
                  <p:cNvCxnSpPr>
                    <a:stCxn id="63" idx="2"/>
                  </p:cNvCxnSpPr>
                  <p:nvPr/>
                </p:nvCxnSpPr>
                <p:spPr>
                  <a:xfrm>
                    <a:off x="2731289" y="1341742"/>
                    <a:ext cx="678240" cy="94395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E77A1EFB-0DC3-E258-5422-5D15310AC0D7}"/>
                      </a:ext>
                    </a:extLst>
                  </p:cNvPr>
                  <p:cNvSpPr/>
                  <p:nvPr/>
                </p:nvSpPr>
                <p:spPr>
                  <a:xfrm>
                    <a:off x="3381350" y="582202"/>
                    <a:ext cx="1600118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1200" dirty="0">
                        <a:solidFill>
                          <a:srgbClr val="7030A0"/>
                        </a:solidFill>
                      </a:rPr>
                      <a:t>Gas jet laser probing</a:t>
                    </a:r>
                  </a:p>
                </p:txBody>
              </p:sp>
              <p:cxnSp>
                <p:nvCxnSpPr>
                  <p:cNvPr id="66" name="Connecteur droit 65">
                    <a:extLst>
                      <a:ext uri="{FF2B5EF4-FFF2-40B4-BE49-F238E27FC236}">
                        <a16:creationId xmlns:a16="http://schemas.microsoft.com/office/drawing/2014/main" id="{4425370C-6812-1378-6F37-AD734172662A}"/>
                      </a:ext>
                    </a:extLst>
                  </p:cNvPr>
                  <p:cNvCxnSpPr/>
                  <p:nvPr/>
                </p:nvCxnSpPr>
                <p:spPr>
                  <a:xfrm>
                    <a:off x="2362051" y="3057561"/>
                    <a:ext cx="0" cy="578178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Connecteur droit 66">
                    <a:extLst>
                      <a:ext uri="{FF2B5EF4-FFF2-40B4-BE49-F238E27FC236}">
                        <a16:creationId xmlns:a16="http://schemas.microsoft.com/office/drawing/2014/main" id="{1FD33F11-4646-2053-24C9-A3428F99C60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580806" y="3311422"/>
                    <a:ext cx="733088" cy="1110003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" name="ZoneTexte 67">
                    <a:extLst>
                      <a:ext uri="{FF2B5EF4-FFF2-40B4-BE49-F238E27FC236}">
                        <a16:creationId xmlns:a16="http://schemas.microsoft.com/office/drawing/2014/main" id="{F9F4B652-387F-AD85-1DAB-8B545E1060BD}"/>
                      </a:ext>
                    </a:extLst>
                  </p:cNvPr>
                  <p:cNvSpPr txBox="1"/>
                  <p:nvPr/>
                </p:nvSpPr>
                <p:spPr>
                  <a:xfrm>
                    <a:off x="919701" y="4420776"/>
                    <a:ext cx="1296144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200" dirty="0"/>
                      <a:t>Thin window</a:t>
                    </a:r>
                  </a:p>
                </p:txBody>
              </p:sp>
            </p:grpSp>
            <p:sp>
              <p:nvSpPr>
                <p:cNvPr id="94" name="TextBox 13">
                  <a:extLst>
                    <a:ext uri="{FF2B5EF4-FFF2-40B4-BE49-F238E27FC236}">
                      <a16:creationId xmlns:a16="http://schemas.microsoft.com/office/drawing/2014/main" id="{0A2E0C8F-2F7C-BD5E-AC3E-56389FC8D177}"/>
                    </a:ext>
                  </a:extLst>
                </p:cNvPr>
                <p:cNvSpPr txBox="1"/>
                <p:nvPr/>
              </p:nvSpPr>
              <p:spPr bwMode="auto">
                <a:xfrm rot="10800000" flipV="1">
                  <a:off x="5495427" y="308951"/>
                  <a:ext cx="491694" cy="3840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sz="2000" dirty="0">
                      <a:solidFill>
                        <a:schemeClr val="accent1">
                          <a:lumMod val="50000"/>
                        </a:schemeClr>
                      </a:solidFill>
                      <a:latin typeface="Symbol" pitchFamily="18" charset="2"/>
                    </a:rPr>
                    <a:t>l</a:t>
                  </a:r>
                  <a:r>
                    <a:rPr lang="en-US" sz="2000" baseline="-25000" dirty="0">
                      <a:solidFill>
                        <a:schemeClr val="accent1">
                          <a:lumMod val="50000"/>
                        </a:schemeClr>
                      </a:solidFill>
                      <a:latin typeface="+mj-lt"/>
                    </a:rPr>
                    <a:t>1</a:t>
                  </a:r>
                  <a:endParaRPr lang="en-US" sz="2000" baseline="-25000" dirty="0">
                    <a:solidFill>
                      <a:schemeClr val="accent1">
                        <a:lumMod val="50000"/>
                      </a:schemeClr>
                    </a:solidFill>
                    <a:latin typeface="Symbol" pitchFamily="18" charset="2"/>
                  </a:endParaRPr>
                </a:p>
              </p:txBody>
            </p:sp>
            <p:sp>
              <p:nvSpPr>
                <p:cNvPr id="96" name="TextBox 14">
                  <a:extLst>
                    <a:ext uri="{FF2B5EF4-FFF2-40B4-BE49-F238E27FC236}">
                      <a16:creationId xmlns:a16="http://schemas.microsoft.com/office/drawing/2014/main" id="{A29098F1-9F79-2C64-3BEA-579CBFE02A4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0800000" flipV="1">
                  <a:off x="3857617" y="280568"/>
                  <a:ext cx="525860" cy="3840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fr-FR" sz="2000" dirty="0">
                      <a:solidFill>
                        <a:schemeClr val="accent1">
                          <a:lumMod val="50000"/>
                        </a:schemeClr>
                      </a:solidFill>
                      <a:latin typeface="Symbol" pitchFamily="18" charset="2"/>
                    </a:rPr>
                    <a:t>l</a:t>
                  </a:r>
                  <a:r>
                    <a:rPr lang="en-US" altLang="fr-FR" sz="2000" baseline="-25000" dirty="0">
                      <a:solidFill>
                        <a:schemeClr val="accent1">
                          <a:lumMod val="50000"/>
                        </a:schemeClr>
                      </a:solidFill>
                      <a:latin typeface="Symbol" pitchFamily="18" charset="2"/>
                    </a:rPr>
                    <a:t>2</a:t>
                  </a:r>
                </a:p>
              </p:txBody>
            </p:sp>
            <p:sp>
              <p:nvSpPr>
                <p:cNvPr id="97" name="Flèche droite 116">
                  <a:extLst>
                    <a:ext uri="{FF2B5EF4-FFF2-40B4-BE49-F238E27FC236}">
                      <a16:creationId xmlns:a16="http://schemas.microsoft.com/office/drawing/2014/main" id="{B2145049-E966-2535-964A-3ED777A14B10}"/>
                    </a:ext>
                  </a:extLst>
                </p:cNvPr>
                <p:cNvSpPr/>
                <p:nvPr/>
              </p:nvSpPr>
              <p:spPr>
                <a:xfrm rot="10800000">
                  <a:off x="1789826" y="1713999"/>
                  <a:ext cx="3986422" cy="125804"/>
                </a:xfrm>
                <a:prstGeom prst="rightArrow">
                  <a:avLst/>
                </a:prstGeom>
                <a:solidFill>
                  <a:schemeClr val="accent1">
                    <a:lumMod val="75000"/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ZoneTexte 85">
                    <a:extLst>
                      <a:ext uri="{FF2B5EF4-FFF2-40B4-BE49-F238E27FC236}">
                        <a16:creationId xmlns:a16="http://schemas.microsoft.com/office/drawing/2014/main" id="{E9F00385-BB4F-EC26-81D3-C0C518B5C057}"/>
                      </a:ext>
                    </a:extLst>
                  </p:cNvPr>
                  <p:cNvSpPr txBox="1"/>
                  <p:nvPr/>
                </p:nvSpPr>
                <p:spPr>
                  <a:xfrm>
                    <a:off x="-108458" y="2935428"/>
                    <a:ext cx="957487" cy="2539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fr-FR" sz="105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fr-FR" sz="1050" b="0" i="1" smtClean="0">
                            <a:latin typeface="Cambria Math" panose="02040503050406030204" pitchFamily="18" charset="0"/>
                          </a:rPr>
                          <m:t>&lt;1</m:t>
                        </m:r>
                      </m:oMath>
                    </a14:m>
                    <a:r>
                      <a:rPr lang="fr-FR" sz="1050" dirty="0" smtClean="0"/>
                      <a:t> MeV/u</a:t>
                    </a:r>
                    <a:endParaRPr lang="fr-FR" sz="1050" dirty="0"/>
                  </a:p>
                </p:txBody>
              </p:sp>
            </mc:Choice>
            <mc:Fallback xmlns="">
              <p:sp>
                <p:nvSpPr>
                  <p:cNvPr id="86" name="ZoneTexte 85">
                    <a:extLst>
                      <a:ext uri="{FF2B5EF4-FFF2-40B4-BE49-F238E27FC236}">
                        <a16:creationId xmlns:a16="http://schemas.microsoft.com/office/drawing/2014/main" id="{E9F00385-BB4F-EC26-81D3-C0C518B5C0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08458" y="2935428"/>
                    <a:ext cx="957487" cy="25391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4634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88" name="Image 673" descr="KULEUVEN_CMYK_LOGO.png">
              <a:extLst>
                <a:ext uri="{FF2B5EF4-FFF2-40B4-BE49-F238E27FC236}">
                  <a16:creationId xmlns:a16="http://schemas.microsoft.com/office/drawing/2014/main" id="{669DD807-4B9F-3548-26FC-EDCE2220B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817" y="4387559"/>
              <a:ext cx="648034" cy="257789"/>
            </a:xfrm>
            <a:prstGeom prst="rect">
              <a:avLst/>
            </a:prstGeom>
          </p:spPr>
        </p:pic>
      </p:grpSp>
      <p:sp>
        <p:nvSpPr>
          <p:cNvPr id="101" name="Ellipse 100"/>
          <p:cNvSpPr/>
          <p:nvPr/>
        </p:nvSpPr>
        <p:spPr>
          <a:xfrm>
            <a:off x="275862" y="2716620"/>
            <a:ext cx="102193" cy="105628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  <a:effectLst>
            <a:innerShdw dist="12700" dir="3540000">
              <a:schemeClr val="tx1"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+</a:t>
            </a:r>
            <a:endParaRPr lang="fr-FR" sz="500" dirty="0">
              <a:solidFill>
                <a:schemeClr val="tx1"/>
              </a:solidFill>
            </a:endParaRPr>
          </a:p>
        </p:txBody>
      </p:sp>
      <p:sp>
        <p:nvSpPr>
          <p:cNvPr id="102" name="Ellipse 101"/>
          <p:cNvSpPr/>
          <p:nvPr/>
        </p:nvSpPr>
        <p:spPr>
          <a:xfrm>
            <a:off x="122562" y="2693890"/>
            <a:ext cx="102193" cy="105628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  <a:effectLst>
            <a:innerShdw dist="12700" dir="3540000">
              <a:schemeClr val="tx1"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+</a:t>
            </a:r>
            <a:endParaRPr lang="fr-FR" sz="500" dirty="0">
              <a:solidFill>
                <a:schemeClr val="tx1"/>
              </a:solidFill>
            </a:endParaRPr>
          </a:p>
        </p:txBody>
      </p:sp>
      <p:sp>
        <p:nvSpPr>
          <p:cNvPr id="103" name="Ellipse 102"/>
          <p:cNvSpPr/>
          <p:nvPr/>
        </p:nvSpPr>
        <p:spPr>
          <a:xfrm>
            <a:off x="366269" y="2607060"/>
            <a:ext cx="102193" cy="105628"/>
          </a:xfrm>
          <a:prstGeom prst="ellipse">
            <a:avLst/>
          </a:prstGeom>
          <a:solidFill>
            <a:srgbClr val="FF0000">
              <a:alpha val="99000"/>
            </a:srgbClr>
          </a:solidFill>
          <a:ln w="6350">
            <a:solidFill>
              <a:schemeClr val="tx1"/>
            </a:solidFill>
          </a:ln>
          <a:effectLst>
            <a:innerShdw dist="12700" dir="3540000">
              <a:schemeClr val="tx1"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+</a:t>
            </a:r>
            <a:endParaRPr lang="fr-FR" sz="5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4192C10-8673-4187-FBA1-C783A937E5E7}"/>
              </a:ext>
            </a:extLst>
          </p:cNvPr>
          <p:cNvSpPr/>
          <p:nvPr/>
        </p:nvSpPr>
        <p:spPr>
          <a:xfrm>
            <a:off x="5808397" y="4762928"/>
            <a:ext cx="267978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/>
            <a:r>
              <a:rPr lang="fr-FR" sz="7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Ferrer, </a:t>
            </a:r>
            <a:r>
              <a:rPr lang="fr-FR" sz="7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Nat. </a:t>
            </a:r>
            <a:r>
              <a:rPr lang="fr-FR" sz="7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Comm. 8 </a:t>
            </a:r>
            <a:r>
              <a:rPr lang="fr-FR" sz="7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7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2017) </a:t>
            </a:r>
          </a:p>
        </p:txBody>
      </p:sp>
      <p:pic>
        <p:nvPicPr>
          <p:cNvPr id="42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14FE09B-CCC2-116C-A4B2-1EF29FA24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360" y="3422123"/>
            <a:ext cx="3537484" cy="1509402"/>
          </a:xfrm>
          <a:prstGeom prst="rect">
            <a:avLst/>
          </a:prstGeom>
        </p:spPr>
      </p:pic>
      <p:sp>
        <p:nvSpPr>
          <p:cNvPr id="46" name="Ellipse 45"/>
          <p:cNvSpPr/>
          <p:nvPr/>
        </p:nvSpPr>
        <p:spPr>
          <a:xfrm>
            <a:off x="2381079" y="3069839"/>
            <a:ext cx="102193" cy="105628"/>
          </a:xfrm>
          <a:prstGeom prst="ellipse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  <a:effectLst>
            <a:innerShdw dist="25400" dir="3540000">
              <a:schemeClr val="tx1">
                <a:lumMod val="50000"/>
                <a:lumOff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00" dirty="0">
              <a:solidFill>
                <a:schemeClr val="tx1"/>
              </a:solidFill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2347121" y="3245275"/>
            <a:ext cx="102193" cy="105628"/>
          </a:xfrm>
          <a:prstGeom prst="ellipse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  <a:effectLst>
            <a:innerShdw dist="25400" dir="3540000">
              <a:schemeClr val="tx1">
                <a:lumMod val="50000"/>
                <a:lumOff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00" dirty="0">
              <a:solidFill>
                <a:schemeClr val="tx1"/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2526909" y="3082206"/>
            <a:ext cx="102193" cy="105628"/>
          </a:xfrm>
          <a:prstGeom prst="ellipse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  <a:effectLst>
            <a:innerShdw dist="25400" dir="3540000">
              <a:schemeClr val="tx1">
                <a:lumMod val="50000"/>
                <a:lumOff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00" dirty="0">
              <a:solidFill>
                <a:schemeClr val="tx1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2536740" y="3273325"/>
            <a:ext cx="102193" cy="105628"/>
          </a:xfrm>
          <a:prstGeom prst="ellipse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  <a:effectLst>
            <a:innerShdw dist="12700" dir="3540000">
              <a:schemeClr val="tx1"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00" dirty="0">
              <a:solidFill>
                <a:schemeClr val="tx1"/>
              </a:solidFill>
            </a:endParaRPr>
          </a:p>
        </p:txBody>
      </p:sp>
      <p:sp>
        <p:nvSpPr>
          <p:cNvPr id="51" name="Ellipse 50"/>
          <p:cNvSpPr/>
          <p:nvPr/>
        </p:nvSpPr>
        <p:spPr>
          <a:xfrm>
            <a:off x="210834" y="2570175"/>
            <a:ext cx="102193" cy="105628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  <a:effectLst>
            <a:innerShdw dist="12700" dir="3540000">
              <a:schemeClr val="tx1"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+</a:t>
            </a:r>
            <a:endParaRPr lang="fr-FR" sz="500" dirty="0">
              <a:solidFill>
                <a:schemeClr val="tx1"/>
              </a:solidFill>
            </a:endParaRPr>
          </a:p>
        </p:txBody>
      </p:sp>
      <p:sp>
        <p:nvSpPr>
          <p:cNvPr id="4" name="Rectangle à coins arrondis 3"/>
          <p:cNvSpPr/>
          <p:nvPr/>
        </p:nvSpPr>
        <p:spPr>
          <a:xfrm rot="16200000">
            <a:off x="5210564" y="1184849"/>
            <a:ext cx="1152563" cy="9543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8AD44876-62C8-0AE1-97B3-8FDC11E9FD48}"/>
              </a:ext>
            </a:extLst>
          </p:cNvPr>
          <p:cNvCxnSpPr/>
          <p:nvPr/>
        </p:nvCxnSpPr>
        <p:spPr>
          <a:xfrm>
            <a:off x="1821975" y="1164806"/>
            <a:ext cx="1036462" cy="451876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95E52D02-0E6F-C878-0FC7-73AB248A0911}"/>
              </a:ext>
            </a:extLst>
          </p:cNvPr>
          <p:cNvSpPr txBox="1"/>
          <p:nvPr/>
        </p:nvSpPr>
        <p:spPr>
          <a:xfrm>
            <a:off x="1137585" y="934270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Ion collector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57328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22"/>
            <a:ext cx="4172685" cy="249239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458" y="27921"/>
            <a:ext cx="4326449" cy="24644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685" y="2520316"/>
            <a:ext cx="4248222" cy="233672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9"/>
          <a:stretch/>
        </p:blipFill>
        <p:spPr>
          <a:xfrm>
            <a:off x="1" y="2520316"/>
            <a:ext cx="4006607" cy="229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0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5"/>
          <a:stretch/>
        </p:blipFill>
        <p:spPr>
          <a:xfrm>
            <a:off x="62821" y="1012123"/>
            <a:ext cx="4167150" cy="31519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37" y="928361"/>
            <a:ext cx="4738591" cy="346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3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72796" y="174769"/>
            <a:ext cx="571375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Trapping duration calibration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3" r="8094"/>
          <a:stretch/>
        </p:blipFill>
        <p:spPr>
          <a:xfrm>
            <a:off x="385264" y="893980"/>
            <a:ext cx="5088814" cy="382460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561887" y="1081240"/>
            <a:ext cx="3358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Thermo-ionic source: </a:t>
            </a:r>
            <a:r>
              <a:rPr lang="fr-FR" sz="2400" baseline="30000" dirty="0"/>
              <a:t>133</a:t>
            </a:r>
            <a:r>
              <a:rPr lang="fr-FR" sz="2400" dirty="0"/>
              <a:t>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5856426" y="1926156"/>
                <a:ext cx="276966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1000</m:t>
                        </m:r>
                      </m:sub>
                    </m:sSub>
                    <m:r>
                      <a:rPr lang="fr-FR" sz="20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29.43244373 </m:t>
                    </m:r>
                  </m:oMath>
                </a14:m>
                <a:r>
                  <a:rPr lang="fr-FR" sz="2000" dirty="0" smtClean="0"/>
                  <a:t>ms</a:t>
                </a:r>
                <a:endParaRPr lang="fr-FR" dirty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426" y="1926156"/>
                <a:ext cx="2769669" cy="307777"/>
              </a:xfrm>
              <a:prstGeom prst="rect">
                <a:avLst/>
              </a:prstGeom>
              <a:blipFill>
                <a:blip r:embed="rId3"/>
                <a:stretch>
                  <a:fillRect l="-2423" t="-24000" r="-4626" b="-5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989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</a:t>
            </a:fld>
            <a:endParaRPr lang="fr-FR"/>
          </a:p>
        </p:txBody>
      </p:sp>
      <p:grpSp>
        <p:nvGrpSpPr>
          <p:cNvPr id="62" name="Groupe 61"/>
          <p:cNvGrpSpPr/>
          <p:nvPr/>
        </p:nvGrpSpPr>
        <p:grpSpPr>
          <a:xfrm>
            <a:off x="1246429" y="827405"/>
            <a:ext cx="953456" cy="893141"/>
            <a:chOff x="2523016" y="1502669"/>
            <a:chExt cx="2017850" cy="1872760"/>
          </a:xfrm>
        </p:grpSpPr>
        <p:sp>
          <p:nvSpPr>
            <p:cNvPr id="66" name="Ellipse 65"/>
            <p:cNvSpPr/>
            <p:nvPr/>
          </p:nvSpPr>
          <p:spPr>
            <a:xfrm>
              <a:off x="3461712" y="1602871"/>
              <a:ext cx="914400" cy="87464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innerShdw blurRad="381000" dist="127000" dir="2880000">
                <a:schemeClr val="tx1">
                  <a:lumMod val="85000"/>
                  <a:lumOff val="1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Ellipse 66"/>
            <p:cNvSpPr/>
            <p:nvPr/>
          </p:nvSpPr>
          <p:spPr>
            <a:xfrm>
              <a:off x="3004512" y="1502669"/>
              <a:ext cx="914400" cy="87464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innerShdw blurRad="381000" dist="152400" dir="2880000">
                <a:schemeClr val="tx1">
                  <a:lumMod val="85000"/>
                  <a:lumOff val="1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Ellipse 67"/>
            <p:cNvSpPr/>
            <p:nvPr/>
          </p:nvSpPr>
          <p:spPr>
            <a:xfrm>
              <a:off x="3626466" y="2034033"/>
              <a:ext cx="914400" cy="87464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innerShdw blurRad="381000" dist="127000" dir="2880000">
                <a:schemeClr val="tx1">
                  <a:lumMod val="85000"/>
                  <a:lumOff val="1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Ellipse 68"/>
            <p:cNvSpPr/>
            <p:nvPr/>
          </p:nvSpPr>
          <p:spPr>
            <a:xfrm>
              <a:off x="3461712" y="2425869"/>
              <a:ext cx="914400" cy="8746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381000" dist="127000" dir="2880000">
                <a:schemeClr val="tx1">
                  <a:lumMod val="85000"/>
                  <a:lumOff val="1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Ellipse 69"/>
            <p:cNvSpPr/>
            <p:nvPr/>
          </p:nvSpPr>
          <p:spPr>
            <a:xfrm>
              <a:off x="2613551" y="1626141"/>
              <a:ext cx="914400" cy="8746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381000" dist="127000" dir="2880000">
                <a:schemeClr val="tx1">
                  <a:lumMod val="85000"/>
                  <a:lumOff val="1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Ellipse 70"/>
            <p:cNvSpPr/>
            <p:nvPr/>
          </p:nvSpPr>
          <p:spPr>
            <a:xfrm>
              <a:off x="2613551" y="2389944"/>
              <a:ext cx="914400" cy="8746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381000" dist="127000" dir="2880000">
                <a:schemeClr val="tx1">
                  <a:lumMod val="85000"/>
                  <a:lumOff val="1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llipse 71"/>
            <p:cNvSpPr/>
            <p:nvPr/>
          </p:nvSpPr>
          <p:spPr>
            <a:xfrm>
              <a:off x="2523016" y="1894505"/>
              <a:ext cx="914400" cy="8746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381000" dist="127000" dir="2880000">
                <a:schemeClr val="tx1">
                  <a:lumMod val="85000"/>
                  <a:lumOff val="1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Ellipse 72"/>
            <p:cNvSpPr/>
            <p:nvPr/>
          </p:nvSpPr>
          <p:spPr>
            <a:xfrm>
              <a:off x="2963626" y="2500785"/>
              <a:ext cx="914400" cy="8746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381000" dist="127000" dir="2880000">
                <a:schemeClr val="tx1">
                  <a:lumMod val="85000"/>
                  <a:lumOff val="1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Ellipse 73"/>
            <p:cNvSpPr/>
            <p:nvPr/>
          </p:nvSpPr>
          <p:spPr>
            <a:xfrm>
              <a:off x="3138664" y="1847038"/>
              <a:ext cx="914400" cy="8746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381000" dist="127000" dir="2880000">
                <a:schemeClr val="tx1">
                  <a:lumMod val="85000"/>
                  <a:lumOff val="1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348342" y="0"/>
            <a:ext cx="2745862" cy="2628088"/>
            <a:chOff x="348342" y="0"/>
            <a:chExt cx="2745862" cy="2628088"/>
          </a:xfrm>
        </p:grpSpPr>
        <p:sp>
          <p:nvSpPr>
            <p:cNvPr id="63" name="Ellipse 62"/>
            <p:cNvSpPr/>
            <p:nvPr/>
          </p:nvSpPr>
          <p:spPr>
            <a:xfrm rot="19296043">
              <a:off x="1174015" y="14212"/>
              <a:ext cx="1187611" cy="2613876"/>
            </a:xfrm>
            <a:prstGeom prst="ellipse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  <a:effectLst>
              <a:outerShdw blurRad="76200" dist="38100" dir="18900000" algn="bl" rotWithShape="0">
                <a:prstClr val="black">
                  <a:alpha val="4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Ellipse 63"/>
            <p:cNvSpPr/>
            <p:nvPr/>
          </p:nvSpPr>
          <p:spPr>
            <a:xfrm rot="1832999">
              <a:off x="1101846" y="0"/>
              <a:ext cx="1105263" cy="2613876"/>
            </a:xfrm>
            <a:prstGeom prst="ellipse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Ellipse 64"/>
            <p:cNvSpPr/>
            <p:nvPr/>
          </p:nvSpPr>
          <p:spPr>
            <a:xfrm rot="16200000">
              <a:off x="1184122" y="-112985"/>
              <a:ext cx="1074301" cy="2745862"/>
            </a:xfrm>
            <a:prstGeom prst="ellipse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Ellipse 55"/>
          <p:cNvSpPr/>
          <p:nvPr/>
        </p:nvSpPr>
        <p:spPr>
          <a:xfrm>
            <a:off x="365298" y="1391625"/>
            <a:ext cx="217706" cy="207687"/>
          </a:xfrm>
          <a:prstGeom prst="ellipse">
            <a:avLst/>
          </a:prstGeom>
          <a:solidFill>
            <a:srgbClr val="2E2EFA"/>
          </a:solidFill>
          <a:ln>
            <a:noFill/>
          </a:ln>
          <a:effectLst>
            <a:innerShdw dist="76200" dir="2160000">
              <a:schemeClr val="accent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/>
          <p:cNvSpPr/>
          <p:nvPr/>
        </p:nvSpPr>
        <p:spPr>
          <a:xfrm>
            <a:off x="1797152" y="2134087"/>
            <a:ext cx="217706" cy="207687"/>
          </a:xfrm>
          <a:prstGeom prst="ellipse">
            <a:avLst/>
          </a:prstGeom>
          <a:solidFill>
            <a:srgbClr val="2E2EFA"/>
          </a:solidFill>
          <a:ln>
            <a:noFill/>
          </a:ln>
          <a:effectLst>
            <a:innerShdw dist="76200" dir="2160000">
              <a:schemeClr val="accent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/>
          <p:cNvSpPr/>
          <p:nvPr/>
        </p:nvSpPr>
        <p:spPr>
          <a:xfrm>
            <a:off x="2199885" y="1637826"/>
            <a:ext cx="217706" cy="207687"/>
          </a:xfrm>
          <a:prstGeom prst="ellipse">
            <a:avLst/>
          </a:prstGeom>
          <a:solidFill>
            <a:srgbClr val="2E2EFA"/>
          </a:solidFill>
          <a:ln>
            <a:noFill/>
          </a:ln>
          <a:effectLst>
            <a:innerShdw dist="76200" dir="2160000">
              <a:schemeClr val="accent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/>
          <p:cNvSpPr/>
          <p:nvPr/>
        </p:nvSpPr>
        <p:spPr>
          <a:xfrm>
            <a:off x="2626351" y="814125"/>
            <a:ext cx="137850" cy="144329"/>
          </a:xfrm>
          <a:prstGeom prst="ellipse">
            <a:avLst/>
          </a:prstGeom>
          <a:solidFill>
            <a:srgbClr val="2E2EFA"/>
          </a:solidFill>
          <a:ln>
            <a:noFill/>
          </a:ln>
          <a:effectLst>
            <a:innerShdw dist="50800" dir="2160000">
              <a:schemeClr val="accent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/>
          <p:cNvSpPr/>
          <p:nvPr/>
        </p:nvSpPr>
        <p:spPr>
          <a:xfrm>
            <a:off x="1289785" y="201940"/>
            <a:ext cx="137850" cy="144329"/>
          </a:xfrm>
          <a:prstGeom prst="ellipse">
            <a:avLst/>
          </a:prstGeom>
          <a:solidFill>
            <a:srgbClr val="2E2EFA"/>
          </a:solidFill>
          <a:ln>
            <a:noFill/>
          </a:ln>
          <a:effectLst>
            <a:innerShdw dist="50800" dir="2160000">
              <a:schemeClr val="accent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3042821" y="651902"/>
            <a:ext cx="1697807" cy="384066"/>
            <a:chOff x="2938181" y="651903"/>
            <a:chExt cx="1697807" cy="384066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2938181" y="795461"/>
              <a:ext cx="1213685" cy="159461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TextBox 13">
              <a:extLst>
                <a:ext uri="{FF2B5EF4-FFF2-40B4-BE49-F238E27FC236}">
                  <a16:creationId xmlns:a16="http://schemas.microsoft.com/office/drawing/2014/main" id="{0A2E0C8F-2F7C-BD5E-AC3E-56389FC8D177}"/>
                </a:ext>
              </a:extLst>
            </p:cNvPr>
            <p:cNvSpPr txBox="1"/>
            <p:nvPr/>
          </p:nvSpPr>
          <p:spPr bwMode="auto">
            <a:xfrm rot="10800000" flipV="1">
              <a:off x="4144294" y="651903"/>
              <a:ext cx="491694" cy="3840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Symbol" pitchFamily="18" charset="2"/>
                </a:rPr>
                <a:t>l</a:t>
              </a:r>
              <a:r>
                <a:rPr lang="en-US" sz="2000" baseline="-250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1</a:t>
              </a:r>
              <a:endParaRPr lang="en-US" sz="2000" baseline="-25000" dirty="0">
                <a:solidFill>
                  <a:schemeClr val="accent1">
                    <a:lumMod val="50000"/>
                  </a:schemeClr>
                </a:solidFill>
                <a:latin typeface="Symbol" pitchFamily="18" charset="2"/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2818290" y="125665"/>
            <a:ext cx="1874175" cy="408867"/>
            <a:chOff x="2805256" y="161681"/>
            <a:chExt cx="1874175" cy="408867"/>
          </a:xfrm>
        </p:grpSpPr>
        <p:sp>
          <p:nvSpPr>
            <p:cNvPr id="31" name="Rectangle à coins arrondis 30"/>
            <p:cNvSpPr/>
            <p:nvPr/>
          </p:nvSpPr>
          <p:spPr>
            <a:xfrm>
              <a:off x="2805256" y="336478"/>
              <a:ext cx="1456590" cy="15604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0A2E0C8F-2F7C-BD5E-AC3E-56389FC8D177}"/>
                </a:ext>
              </a:extLst>
            </p:cNvPr>
            <p:cNvSpPr txBox="1"/>
            <p:nvPr/>
          </p:nvSpPr>
          <p:spPr bwMode="auto">
            <a:xfrm rot="10800000" flipV="1">
              <a:off x="4254274" y="161681"/>
              <a:ext cx="425157" cy="408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dirty="0" smtClean="0">
                  <a:solidFill>
                    <a:schemeClr val="accent1">
                      <a:lumMod val="50000"/>
                    </a:schemeClr>
                  </a:solidFill>
                  <a:latin typeface="Symbol" pitchFamily="18" charset="2"/>
                </a:rPr>
                <a:t>l</a:t>
              </a:r>
              <a:r>
                <a:rPr lang="en-US" sz="2000" baseline="-250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2</a:t>
              </a:r>
              <a:endParaRPr lang="en-US" sz="2000" baseline="-25000" dirty="0">
                <a:solidFill>
                  <a:schemeClr val="accent1">
                    <a:lumMod val="50000"/>
                  </a:schemeClr>
                </a:solidFill>
                <a:latin typeface="Symbol" pitchFamily="18" charset="2"/>
              </a:endParaRPr>
            </a:p>
          </p:txBody>
        </p:sp>
      </p:grpSp>
      <p:sp>
        <p:nvSpPr>
          <p:cNvPr id="34" name="Ellipse 33"/>
          <p:cNvSpPr/>
          <p:nvPr/>
        </p:nvSpPr>
        <p:spPr>
          <a:xfrm>
            <a:off x="772113" y="740092"/>
            <a:ext cx="217706" cy="207687"/>
          </a:xfrm>
          <a:prstGeom prst="ellipse">
            <a:avLst/>
          </a:prstGeom>
          <a:solidFill>
            <a:srgbClr val="2E2EFA"/>
          </a:solidFill>
          <a:ln>
            <a:noFill/>
          </a:ln>
          <a:effectLst>
            <a:innerShdw dist="76200" dir="2160000">
              <a:schemeClr val="accent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780098" y="2702838"/>
                <a:ext cx="13147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begChr m:val="⟨"/>
                          <m:endChr m:val="⟩"/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098" y="2702838"/>
                <a:ext cx="1314782" cy="276999"/>
              </a:xfrm>
              <a:prstGeom prst="rect">
                <a:avLst/>
              </a:prstGeom>
              <a:blipFill>
                <a:blip r:embed="rId2"/>
                <a:stretch>
                  <a:fillRect l="-3704" t="-2174" r="-4630" b="-304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e 3"/>
          <p:cNvGrpSpPr/>
          <p:nvPr/>
        </p:nvGrpSpPr>
        <p:grpSpPr>
          <a:xfrm>
            <a:off x="-148621" y="3813036"/>
            <a:ext cx="2869714" cy="517770"/>
            <a:chOff x="-148621" y="3813036"/>
            <a:chExt cx="2869714" cy="5177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ZoneTexte 212"/>
                <p:cNvSpPr txBox="1"/>
                <p:nvPr/>
              </p:nvSpPr>
              <p:spPr>
                <a:xfrm>
                  <a:off x="-148621" y="3845352"/>
                  <a:ext cx="1325307" cy="4854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fr-FR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𝝁</m:t>
                                </m:r>
                              </m:e>
                              <m:sub>
                                <m:r>
                                  <a:rPr lang="fr-FR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acc>
                              <m:accPr>
                                <m:chr m:val="⃗"/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</m:acc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acc>
                              <m:accPr>
                                <m:chr m:val="⃗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acc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|</m:t>
                            </m:r>
                          </m:den>
                        </m:f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13" name="ZoneTexte 2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48621" y="3845352"/>
                  <a:ext cx="1325307" cy="485454"/>
                </a:xfrm>
                <a:prstGeom prst="rect">
                  <a:avLst/>
                </a:prstGeom>
                <a:blipFill>
                  <a:blip r:embed="rId3"/>
                  <a:stretch>
                    <a:fillRect t="-2532" b="-1772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ZoneTexte 213"/>
                <p:cNvSpPr txBox="1"/>
                <p:nvPr/>
              </p:nvSpPr>
              <p:spPr>
                <a:xfrm>
                  <a:off x="1090916" y="3813036"/>
                  <a:ext cx="1630177" cy="51777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fr-FR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fr-FR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𝑒𝑥𝑡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sSup>
                                      <m:sSupPr>
                                        <m:ctrlPr>
                                          <a:rPr lang="fr-FR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fr-FR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14" name="ZoneTexte 2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0916" y="3813036"/>
                  <a:ext cx="1630177" cy="51777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5" name="ZoneTexte 214"/>
              <p:cNvSpPr txBox="1"/>
              <p:nvPr/>
            </p:nvSpPr>
            <p:spPr>
              <a:xfrm>
                <a:off x="-23963" y="3156197"/>
                <a:ext cx="2842253" cy="477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bSup>
                      <m:r>
                        <a:rPr lang="fr-FR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𝜹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fr-FR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FR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fr-FR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15" name="ZoneTexte 2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963" y="3156197"/>
                <a:ext cx="2842253" cy="4776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9" name="Groupe 238"/>
          <p:cNvGrpSpPr/>
          <p:nvPr/>
        </p:nvGrpSpPr>
        <p:grpSpPr>
          <a:xfrm>
            <a:off x="4792684" y="-116336"/>
            <a:ext cx="2491313" cy="2246769"/>
            <a:chOff x="4792684" y="-116336"/>
            <a:chExt cx="2491313" cy="2246769"/>
          </a:xfrm>
        </p:grpSpPr>
        <p:sp>
          <p:nvSpPr>
            <p:cNvPr id="216" name="Accolade ouvrante 215"/>
            <p:cNvSpPr/>
            <p:nvPr/>
          </p:nvSpPr>
          <p:spPr>
            <a:xfrm flipH="1">
              <a:off x="4792684" y="125002"/>
              <a:ext cx="265246" cy="1189685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7" name="ZoneTexte 216"/>
                <p:cNvSpPr txBox="1"/>
                <p:nvPr/>
              </p:nvSpPr>
              <p:spPr>
                <a:xfrm>
                  <a:off x="5238244" y="-116336"/>
                  <a:ext cx="2045753" cy="22467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ü"/>
                  </a:pPr>
                  <a:r>
                    <a:rPr lang="fr-FR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Tunable</a:t>
                  </a:r>
                </a:p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ü"/>
                  </a:pPr>
                  <a:r>
                    <a:rPr lang="fr-FR" dirty="0" err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Pulsed</a:t>
                  </a:r>
                  <a:r>
                    <a:rPr lang="fr-FR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</m:oMath>
                  </a14:m>
                  <a:r>
                    <a:rPr lang="fr-FR" sz="1200" dirty="0"/>
                    <a:t> 10 kHz</a:t>
                  </a:r>
                  <a:endParaRPr lang="fr-FR" dirty="0" smtClean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ü"/>
                  </a:pPr>
                  <a:r>
                    <a:rPr lang="fr-FR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Time sychronization</a:t>
                  </a:r>
                </a:p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ü"/>
                  </a:pPr>
                  <a:r>
                    <a:rPr lang="fr-FR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Spatial </a:t>
                  </a:r>
                  <a:r>
                    <a:rPr lang="fr-FR" dirty="0" err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overlapping</a:t>
                  </a:r>
                  <a:endParaRPr lang="fr-FR" dirty="0" smtClean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ü"/>
                  </a:pPr>
                  <a:r>
                    <a:rPr lang="fr-FR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Broadband </a:t>
                  </a:r>
                  <a14:m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fr-FR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GHz</a:t>
                  </a:r>
                  <a:endParaRPr lang="fr-FR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ü"/>
                  </a:pPr>
                  <a:r>
                    <a:rPr lang="fr-FR" dirty="0" err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Narrowband</a:t>
                  </a:r>
                  <a:r>
                    <a:rPr lang="fr-FR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fr-FR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MHz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fr-FR" dirty="0"/>
                </a:p>
              </p:txBody>
            </p:sp>
          </mc:Choice>
          <mc:Fallback xmlns="">
            <p:sp>
              <p:nvSpPr>
                <p:cNvPr id="217" name="ZoneTexte 2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8244" y="-116336"/>
                  <a:ext cx="2045753" cy="2246769"/>
                </a:xfrm>
                <a:prstGeom prst="rect">
                  <a:avLst/>
                </a:prstGeom>
                <a:blipFill>
                  <a:blip r:embed="rId6"/>
                  <a:stretch>
                    <a:fillRect l="-29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2" name="Groupe 221"/>
          <p:cNvGrpSpPr/>
          <p:nvPr/>
        </p:nvGrpSpPr>
        <p:grpSpPr>
          <a:xfrm>
            <a:off x="2799972" y="2955576"/>
            <a:ext cx="1152268" cy="1582170"/>
            <a:chOff x="2799972" y="2955576"/>
            <a:chExt cx="1152268" cy="1582170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2" t="44417" r="45253" b="10569"/>
            <a:stretch/>
          </p:blipFill>
          <p:spPr>
            <a:xfrm>
              <a:off x="2799972" y="3027680"/>
              <a:ext cx="1152268" cy="1510066"/>
            </a:xfrm>
            <a:prstGeom prst="rect">
              <a:avLst/>
            </a:prstGeom>
          </p:spPr>
        </p:pic>
        <p:sp>
          <p:nvSpPr>
            <p:cNvPr id="221" name="Rectangle 220"/>
            <p:cNvSpPr/>
            <p:nvPr/>
          </p:nvSpPr>
          <p:spPr>
            <a:xfrm>
              <a:off x="3376106" y="2955576"/>
              <a:ext cx="416560" cy="144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7" name="Groupe 226"/>
          <p:cNvGrpSpPr/>
          <p:nvPr/>
        </p:nvGrpSpPr>
        <p:grpSpPr>
          <a:xfrm>
            <a:off x="2800489" y="1667811"/>
            <a:ext cx="1550282" cy="1488386"/>
            <a:chOff x="3042390" y="1431294"/>
            <a:chExt cx="1550282" cy="1488386"/>
          </a:xfrm>
        </p:grpSpPr>
        <p:pic>
          <p:nvPicPr>
            <p:cNvPr id="220" name="Image 21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2" t="3935" r="31192" b="53068"/>
            <a:stretch/>
          </p:blipFill>
          <p:spPr>
            <a:xfrm>
              <a:off x="3042390" y="1431294"/>
              <a:ext cx="1476722" cy="1442425"/>
            </a:xfrm>
            <a:prstGeom prst="rect">
              <a:avLst/>
            </a:prstGeom>
          </p:spPr>
        </p:pic>
        <p:sp>
          <p:nvSpPr>
            <p:cNvPr id="224" name="Rectangle 223"/>
            <p:cNvSpPr/>
            <p:nvPr/>
          </p:nvSpPr>
          <p:spPr>
            <a:xfrm>
              <a:off x="4176112" y="2631209"/>
              <a:ext cx="416560" cy="2884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5" name="Groupe 234"/>
          <p:cNvGrpSpPr/>
          <p:nvPr/>
        </p:nvGrpSpPr>
        <p:grpSpPr>
          <a:xfrm>
            <a:off x="4919736" y="1856030"/>
            <a:ext cx="3726176" cy="2719819"/>
            <a:chOff x="4919736" y="1856030"/>
            <a:chExt cx="3726176" cy="2719819"/>
          </a:xfrm>
        </p:grpSpPr>
        <p:grpSp>
          <p:nvGrpSpPr>
            <p:cNvPr id="233" name="Groupe 232"/>
            <p:cNvGrpSpPr/>
            <p:nvPr/>
          </p:nvGrpSpPr>
          <p:grpSpPr>
            <a:xfrm>
              <a:off x="4919736" y="1856030"/>
              <a:ext cx="3726176" cy="2684220"/>
              <a:chOff x="4919736" y="1856030"/>
              <a:chExt cx="3726176" cy="2684220"/>
            </a:xfrm>
          </p:grpSpPr>
          <p:grpSp>
            <p:nvGrpSpPr>
              <p:cNvPr id="231" name="Groupe 230"/>
              <p:cNvGrpSpPr/>
              <p:nvPr/>
            </p:nvGrpSpPr>
            <p:grpSpPr>
              <a:xfrm>
                <a:off x="4919736" y="1856030"/>
                <a:ext cx="3726176" cy="2684220"/>
                <a:chOff x="4919736" y="1856030"/>
                <a:chExt cx="3726176" cy="2684220"/>
              </a:xfrm>
            </p:grpSpPr>
            <p:pic>
              <p:nvPicPr>
                <p:cNvPr id="229" name="Image 228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09" t="10057" r="7067" b="647"/>
                <a:stretch/>
              </p:blipFill>
              <p:spPr>
                <a:xfrm>
                  <a:off x="4919736" y="1856030"/>
                  <a:ext cx="3295511" cy="2684220"/>
                </a:xfrm>
                <a:prstGeom prst="rect">
                  <a:avLst/>
                </a:prstGeom>
              </p:spPr>
            </p:pic>
            <p:grpSp>
              <p:nvGrpSpPr>
                <p:cNvPr id="26" name="Groupe 25"/>
                <p:cNvGrpSpPr/>
                <p:nvPr/>
              </p:nvGrpSpPr>
              <p:grpSpPr>
                <a:xfrm>
                  <a:off x="8178059" y="1919447"/>
                  <a:ext cx="467853" cy="441892"/>
                  <a:chOff x="8092508" y="914090"/>
                  <a:chExt cx="364105" cy="330444"/>
                </a:xfrm>
              </p:grpSpPr>
              <p:grpSp>
                <p:nvGrpSpPr>
                  <p:cNvPr id="57" name="Groupe 56"/>
                  <p:cNvGrpSpPr/>
                  <p:nvPr/>
                </p:nvGrpSpPr>
                <p:grpSpPr>
                  <a:xfrm>
                    <a:off x="8127681" y="944993"/>
                    <a:ext cx="308147" cy="271652"/>
                    <a:chOff x="2523016" y="1502669"/>
                    <a:chExt cx="2017850" cy="1872760"/>
                  </a:xfrm>
                  <a:solidFill>
                    <a:schemeClr val="accent1"/>
                  </a:solidFill>
                </p:grpSpPr>
                <p:sp>
                  <p:nvSpPr>
                    <p:cNvPr id="58" name="Ellipse 57"/>
                    <p:cNvSpPr/>
                    <p:nvPr/>
                  </p:nvSpPr>
                  <p:spPr>
                    <a:xfrm>
                      <a:off x="3461712" y="1602871"/>
                      <a:ext cx="914400" cy="874644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59" name="Ellipse 58"/>
                    <p:cNvSpPr/>
                    <p:nvPr/>
                  </p:nvSpPr>
                  <p:spPr>
                    <a:xfrm>
                      <a:off x="3004512" y="1502669"/>
                      <a:ext cx="914400" cy="8746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>
                      <a:innerShdw blurRad="381000" dist="1524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60" name="Ellipse 59"/>
                    <p:cNvSpPr/>
                    <p:nvPr/>
                  </p:nvSpPr>
                  <p:spPr>
                    <a:xfrm>
                      <a:off x="3626466" y="2034033"/>
                      <a:ext cx="914400" cy="874644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1" name="Ellipse 60"/>
                    <p:cNvSpPr/>
                    <p:nvPr/>
                  </p:nvSpPr>
                  <p:spPr>
                    <a:xfrm>
                      <a:off x="3461712" y="2425869"/>
                      <a:ext cx="914400" cy="8746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75" name="Ellipse 74"/>
                    <p:cNvSpPr/>
                    <p:nvPr/>
                  </p:nvSpPr>
                  <p:spPr>
                    <a:xfrm>
                      <a:off x="2613551" y="1626141"/>
                      <a:ext cx="914400" cy="874644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76" name="Ellipse 75"/>
                    <p:cNvSpPr/>
                    <p:nvPr/>
                  </p:nvSpPr>
                  <p:spPr>
                    <a:xfrm>
                      <a:off x="2613551" y="2389944"/>
                      <a:ext cx="914400" cy="8746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77" name="Ellipse 76"/>
                    <p:cNvSpPr/>
                    <p:nvPr/>
                  </p:nvSpPr>
                  <p:spPr>
                    <a:xfrm>
                      <a:off x="2523016" y="1894505"/>
                      <a:ext cx="914400" cy="8746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78" name="Ellipse 77"/>
                    <p:cNvSpPr/>
                    <p:nvPr/>
                  </p:nvSpPr>
                  <p:spPr>
                    <a:xfrm>
                      <a:off x="2963626" y="2500785"/>
                      <a:ext cx="914400" cy="874644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79" name="Ellipse 78"/>
                    <p:cNvSpPr/>
                    <p:nvPr/>
                  </p:nvSpPr>
                  <p:spPr>
                    <a:xfrm>
                      <a:off x="3138664" y="1847038"/>
                      <a:ext cx="914400" cy="874644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sp>
                <p:nvSpPr>
                  <p:cNvPr id="17" name="Ellipse 16"/>
                  <p:cNvSpPr/>
                  <p:nvPr/>
                </p:nvSpPr>
                <p:spPr>
                  <a:xfrm>
                    <a:off x="8092508" y="914090"/>
                    <a:ext cx="364105" cy="330444"/>
                  </a:xfrm>
                  <a:prstGeom prst="ellipse">
                    <a:avLst/>
                  </a:prstGeom>
                  <a:noFill/>
                  <a:ln w="12700"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13" name="Connecteur droit avec flèche 12"/>
                  <p:cNvCxnSpPr>
                    <a:stCxn id="17" idx="3"/>
                    <a:endCxn id="17" idx="7"/>
                  </p:cNvCxnSpPr>
                  <p:nvPr/>
                </p:nvCxnSpPr>
                <p:spPr>
                  <a:xfrm flipV="1">
                    <a:off x="8145830" y="962482"/>
                    <a:ext cx="257461" cy="233660"/>
                  </a:xfrm>
                  <a:prstGeom prst="straightConnector1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stealth" w="med" len="med"/>
                    <a:tailEnd type="stealth" w="med" len="me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32" name="Rectangle 231"/>
              <p:cNvSpPr/>
              <p:nvPr/>
            </p:nvSpPr>
            <p:spPr>
              <a:xfrm>
                <a:off x="5340351" y="3568194"/>
                <a:ext cx="2754112" cy="6483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34" name="ZoneTexte 233"/>
            <p:cNvSpPr txBox="1"/>
            <p:nvPr/>
          </p:nvSpPr>
          <p:spPr>
            <a:xfrm>
              <a:off x="7382029" y="4352920"/>
              <a:ext cx="452368" cy="222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 smtClean="0"/>
                <a:t>[MHz]</a:t>
              </a:r>
              <a:endParaRPr lang="fr-FR" sz="800" dirty="0"/>
            </a:p>
          </p:txBody>
        </p:sp>
      </p:grpSp>
      <p:grpSp>
        <p:nvGrpSpPr>
          <p:cNvPr id="238" name="Groupe 237"/>
          <p:cNvGrpSpPr/>
          <p:nvPr/>
        </p:nvGrpSpPr>
        <p:grpSpPr>
          <a:xfrm>
            <a:off x="3933646" y="2537251"/>
            <a:ext cx="5074390" cy="2067856"/>
            <a:chOff x="3933646" y="2537251"/>
            <a:chExt cx="5074390" cy="2067856"/>
          </a:xfrm>
        </p:grpSpPr>
        <p:pic>
          <p:nvPicPr>
            <p:cNvPr id="223" name="Image 22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60" t="38945" r="4048" b="10569"/>
            <a:stretch/>
          </p:blipFill>
          <p:spPr>
            <a:xfrm>
              <a:off x="3933646" y="2842490"/>
              <a:ext cx="945897" cy="1693663"/>
            </a:xfrm>
            <a:prstGeom prst="rect">
              <a:avLst/>
            </a:prstGeom>
          </p:spPr>
        </p:pic>
        <p:grpSp>
          <p:nvGrpSpPr>
            <p:cNvPr id="236" name="Groupe 235"/>
            <p:cNvGrpSpPr/>
            <p:nvPr/>
          </p:nvGrpSpPr>
          <p:grpSpPr>
            <a:xfrm>
              <a:off x="5342340" y="2537251"/>
              <a:ext cx="3665696" cy="2067856"/>
              <a:chOff x="5342340" y="2537251"/>
              <a:chExt cx="3665696" cy="2067856"/>
            </a:xfrm>
          </p:grpSpPr>
          <p:grpSp>
            <p:nvGrpSpPr>
              <p:cNvPr id="144" name="Groupe 143"/>
              <p:cNvGrpSpPr/>
              <p:nvPr/>
            </p:nvGrpSpPr>
            <p:grpSpPr>
              <a:xfrm rot="19140570">
                <a:off x="8349468" y="2537251"/>
                <a:ext cx="387614" cy="691703"/>
                <a:chOff x="6054301" y="261164"/>
                <a:chExt cx="401155" cy="674979"/>
              </a:xfrm>
            </p:grpSpPr>
            <p:grpSp>
              <p:nvGrpSpPr>
                <p:cNvPr id="125" name="Groupe 124"/>
                <p:cNvGrpSpPr/>
                <p:nvPr/>
              </p:nvGrpSpPr>
              <p:grpSpPr>
                <a:xfrm>
                  <a:off x="6054301" y="509506"/>
                  <a:ext cx="401155" cy="356335"/>
                  <a:chOff x="7597511" y="1012616"/>
                  <a:chExt cx="447939" cy="430747"/>
                </a:xfrm>
              </p:grpSpPr>
              <p:grpSp>
                <p:nvGrpSpPr>
                  <p:cNvPr id="131" name="Groupe 130"/>
                  <p:cNvGrpSpPr/>
                  <p:nvPr/>
                </p:nvGrpSpPr>
                <p:grpSpPr>
                  <a:xfrm>
                    <a:off x="7640591" y="1053427"/>
                    <a:ext cx="379097" cy="354109"/>
                    <a:chOff x="2523016" y="1502669"/>
                    <a:chExt cx="2017850" cy="1872760"/>
                  </a:xfrm>
                  <a:solidFill>
                    <a:schemeClr val="accent1"/>
                  </a:solidFill>
                </p:grpSpPr>
                <p:sp>
                  <p:nvSpPr>
                    <p:cNvPr id="133" name="Ellipse 132"/>
                    <p:cNvSpPr/>
                    <p:nvPr/>
                  </p:nvSpPr>
                  <p:spPr>
                    <a:xfrm>
                      <a:off x="3461712" y="1602871"/>
                      <a:ext cx="914400" cy="874644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34" name="Ellipse 133"/>
                    <p:cNvSpPr/>
                    <p:nvPr/>
                  </p:nvSpPr>
                  <p:spPr>
                    <a:xfrm>
                      <a:off x="3004512" y="1502669"/>
                      <a:ext cx="914400" cy="8746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>
                      <a:innerShdw blurRad="381000" dist="1524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35" name="Ellipse 134"/>
                    <p:cNvSpPr/>
                    <p:nvPr/>
                  </p:nvSpPr>
                  <p:spPr>
                    <a:xfrm>
                      <a:off x="3626466" y="2034033"/>
                      <a:ext cx="914400" cy="874644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36" name="Ellipse 135"/>
                    <p:cNvSpPr/>
                    <p:nvPr/>
                  </p:nvSpPr>
                  <p:spPr>
                    <a:xfrm>
                      <a:off x="3461712" y="2425869"/>
                      <a:ext cx="914400" cy="8746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37" name="Ellipse 136"/>
                    <p:cNvSpPr/>
                    <p:nvPr/>
                  </p:nvSpPr>
                  <p:spPr>
                    <a:xfrm>
                      <a:off x="2613551" y="1626141"/>
                      <a:ext cx="914400" cy="874644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38" name="Ellipse 137"/>
                    <p:cNvSpPr/>
                    <p:nvPr/>
                  </p:nvSpPr>
                  <p:spPr>
                    <a:xfrm>
                      <a:off x="2613551" y="2389944"/>
                      <a:ext cx="914400" cy="8746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39" name="Ellipse 138"/>
                    <p:cNvSpPr/>
                    <p:nvPr/>
                  </p:nvSpPr>
                  <p:spPr>
                    <a:xfrm>
                      <a:off x="2523016" y="1894505"/>
                      <a:ext cx="914400" cy="8746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40" name="Ellipse 139"/>
                    <p:cNvSpPr/>
                    <p:nvPr/>
                  </p:nvSpPr>
                  <p:spPr>
                    <a:xfrm>
                      <a:off x="2963626" y="2500785"/>
                      <a:ext cx="914400" cy="874644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41" name="Ellipse 140"/>
                    <p:cNvSpPr/>
                    <p:nvPr/>
                  </p:nvSpPr>
                  <p:spPr>
                    <a:xfrm>
                      <a:off x="3138664" y="1847038"/>
                      <a:ext cx="914400" cy="874644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sp>
                <p:nvSpPr>
                  <p:cNvPr id="132" name="Ellipse 131"/>
                  <p:cNvSpPr/>
                  <p:nvPr/>
                </p:nvSpPr>
                <p:spPr>
                  <a:xfrm>
                    <a:off x="7597511" y="1012616"/>
                    <a:ext cx="447939" cy="430747"/>
                  </a:xfrm>
                  <a:prstGeom prst="ellipse">
                    <a:avLst/>
                  </a:prstGeom>
                  <a:noFill/>
                  <a:ln w="12700"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cxnSp>
              <p:nvCxnSpPr>
                <p:cNvPr id="128" name="Connecteur droit 127"/>
                <p:cNvCxnSpPr/>
                <p:nvPr/>
              </p:nvCxnSpPr>
              <p:spPr>
                <a:xfrm flipV="1">
                  <a:off x="6243938" y="836203"/>
                  <a:ext cx="0" cy="99940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grpSp>
              <p:nvGrpSpPr>
                <p:cNvPr id="143" name="Groupe 142"/>
                <p:cNvGrpSpPr/>
                <p:nvPr/>
              </p:nvGrpSpPr>
              <p:grpSpPr>
                <a:xfrm>
                  <a:off x="6104333" y="261164"/>
                  <a:ext cx="328052" cy="200816"/>
                  <a:chOff x="6097934" y="236629"/>
                  <a:chExt cx="328052" cy="200816"/>
                </a:xfrm>
              </p:grpSpPr>
              <p:sp>
                <p:nvSpPr>
                  <p:cNvPr id="127" name="Flèche courbée vers le haut 126"/>
                  <p:cNvSpPr/>
                  <p:nvPr/>
                </p:nvSpPr>
                <p:spPr>
                  <a:xfrm rot="15935189">
                    <a:off x="6200288" y="211747"/>
                    <a:ext cx="123344" cy="328052"/>
                  </a:xfrm>
                  <a:prstGeom prst="curvedUpArrow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175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129" name="Connecteur droit avec flèche 128"/>
                  <p:cNvCxnSpPr/>
                  <p:nvPr/>
                </p:nvCxnSpPr>
                <p:spPr>
                  <a:xfrm rot="60000" flipH="1" flipV="1">
                    <a:off x="6247195" y="236629"/>
                    <a:ext cx="4062" cy="16710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30" name="Connecteur droit 129"/>
                <p:cNvCxnSpPr/>
                <p:nvPr/>
              </p:nvCxnSpPr>
              <p:spPr>
                <a:xfrm flipH="1" flipV="1">
                  <a:off x="6250817" y="456509"/>
                  <a:ext cx="440" cy="88613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e 167"/>
              <p:cNvGrpSpPr/>
              <p:nvPr/>
            </p:nvGrpSpPr>
            <p:grpSpPr>
              <a:xfrm rot="1596563">
                <a:off x="8422490" y="3215840"/>
                <a:ext cx="456448" cy="450494"/>
                <a:chOff x="6421650" y="489681"/>
                <a:chExt cx="1160250" cy="1195137"/>
              </a:xfrm>
            </p:grpSpPr>
            <p:grpSp>
              <p:nvGrpSpPr>
                <p:cNvPr id="146" name="Groupe 145"/>
                <p:cNvGrpSpPr/>
                <p:nvPr/>
              </p:nvGrpSpPr>
              <p:grpSpPr>
                <a:xfrm>
                  <a:off x="6622894" y="761350"/>
                  <a:ext cx="778290" cy="727063"/>
                  <a:chOff x="7597511" y="1012616"/>
                  <a:chExt cx="447939" cy="430747"/>
                </a:xfrm>
              </p:grpSpPr>
              <p:grpSp>
                <p:nvGrpSpPr>
                  <p:cNvPr id="152" name="Groupe 151"/>
                  <p:cNvGrpSpPr/>
                  <p:nvPr/>
                </p:nvGrpSpPr>
                <p:grpSpPr>
                  <a:xfrm>
                    <a:off x="7640591" y="1053427"/>
                    <a:ext cx="379097" cy="354109"/>
                    <a:chOff x="2523016" y="1502669"/>
                    <a:chExt cx="2017850" cy="1872760"/>
                  </a:xfrm>
                  <a:solidFill>
                    <a:schemeClr val="accent1"/>
                  </a:solidFill>
                </p:grpSpPr>
                <p:sp>
                  <p:nvSpPr>
                    <p:cNvPr id="154" name="Ellipse 153"/>
                    <p:cNvSpPr/>
                    <p:nvPr/>
                  </p:nvSpPr>
                  <p:spPr>
                    <a:xfrm>
                      <a:off x="3461712" y="1602871"/>
                      <a:ext cx="914400" cy="874644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55" name="Ellipse 154"/>
                    <p:cNvSpPr/>
                    <p:nvPr/>
                  </p:nvSpPr>
                  <p:spPr>
                    <a:xfrm>
                      <a:off x="3004512" y="1502669"/>
                      <a:ext cx="914400" cy="8746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>
                      <a:innerShdw blurRad="381000" dist="1524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56" name="Ellipse 155"/>
                    <p:cNvSpPr/>
                    <p:nvPr/>
                  </p:nvSpPr>
                  <p:spPr>
                    <a:xfrm>
                      <a:off x="3626466" y="2034033"/>
                      <a:ext cx="914400" cy="874644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57" name="Ellipse 156"/>
                    <p:cNvSpPr/>
                    <p:nvPr/>
                  </p:nvSpPr>
                  <p:spPr>
                    <a:xfrm>
                      <a:off x="3461712" y="2425869"/>
                      <a:ext cx="914400" cy="8746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58" name="Ellipse 157"/>
                    <p:cNvSpPr/>
                    <p:nvPr/>
                  </p:nvSpPr>
                  <p:spPr>
                    <a:xfrm>
                      <a:off x="2613551" y="1626141"/>
                      <a:ext cx="914400" cy="874644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59" name="Ellipse 158"/>
                    <p:cNvSpPr/>
                    <p:nvPr/>
                  </p:nvSpPr>
                  <p:spPr>
                    <a:xfrm>
                      <a:off x="2613551" y="2389944"/>
                      <a:ext cx="914400" cy="8746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60" name="Ellipse 159"/>
                    <p:cNvSpPr/>
                    <p:nvPr/>
                  </p:nvSpPr>
                  <p:spPr>
                    <a:xfrm>
                      <a:off x="2523016" y="1894505"/>
                      <a:ext cx="914400" cy="87464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61" name="Ellipse 160"/>
                    <p:cNvSpPr/>
                    <p:nvPr/>
                  </p:nvSpPr>
                  <p:spPr>
                    <a:xfrm>
                      <a:off x="2963626" y="2500785"/>
                      <a:ext cx="914400" cy="874644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62" name="Ellipse 161"/>
                    <p:cNvSpPr/>
                    <p:nvPr/>
                  </p:nvSpPr>
                  <p:spPr>
                    <a:xfrm>
                      <a:off x="3138664" y="1847038"/>
                      <a:ext cx="914400" cy="874644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  <a:effectLst>
                      <a:innerShdw blurRad="381000" dist="127000" dir="2880000">
                        <a:schemeClr val="tx1">
                          <a:lumMod val="85000"/>
                          <a:lumOff val="1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sp>
                <p:nvSpPr>
                  <p:cNvPr id="153" name="Ellipse 152"/>
                  <p:cNvSpPr/>
                  <p:nvPr/>
                </p:nvSpPr>
                <p:spPr>
                  <a:xfrm>
                    <a:off x="7597511" y="1012616"/>
                    <a:ext cx="447939" cy="430747"/>
                  </a:xfrm>
                  <a:prstGeom prst="ellipse">
                    <a:avLst/>
                  </a:prstGeom>
                  <a:noFill/>
                  <a:ln w="12700"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cxnSp>
              <p:nvCxnSpPr>
                <p:cNvPr id="147" name="Connecteur droit 146"/>
                <p:cNvCxnSpPr/>
                <p:nvPr/>
              </p:nvCxnSpPr>
              <p:spPr>
                <a:xfrm flipV="1">
                  <a:off x="6990813" y="1427940"/>
                  <a:ext cx="0" cy="203917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Connecteur droit avec flèche 150"/>
                <p:cNvCxnSpPr/>
                <p:nvPr/>
              </p:nvCxnSpPr>
              <p:spPr>
                <a:xfrm rot="60000" flipH="1" flipV="1">
                  <a:off x="7002822" y="489681"/>
                  <a:ext cx="7881" cy="34095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/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3" name="Arc 162"/>
                <p:cNvSpPr/>
                <p:nvPr/>
              </p:nvSpPr>
              <p:spPr>
                <a:xfrm>
                  <a:off x="6866263" y="679615"/>
                  <a:ext cx="618068" cy="890531"/>
                </a:xfrm>
                <a:prstGeom prst="arc">
                  <a:avLst>
                    <a:gd name="adj1" fmla="val 14689851"/>
                    <a:gd name="adj2" fmla="val 7042522"/>
                  </a:avLst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5" name="Arc 164"/>
                <p:cNvSpPr/>
                <p:nvPr/>
              </p:nvSpPr>
              <p:spPr>
                <a:xfrm flipH="1">
                  <a:off x="6520192" y="679615"/>
                  <a:ext cx="618068" cy="871373"/>
                </a:xfrm>
                <a:prstGeom prst="arc">
                  <a:avLst>
                    <a:gd name="adj1" fmla="val 14625537"/>
                    <a:gd name="adj2" fmla="val 6821297"/>
                  </a:avLst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6" name="Arc 165"/>
                <p:cNvSpPr/>
                <p:nvPr/>
              </p:nvSpPr>
              <p:spPr>
                <a:xfrm>
                  <a:off x="6909800" y="575614"/>
                  <a:ext cx="672100" cy="1109204"/>
                </a:xfrm>
                <a:prstGeom prst="arc">
                  <a:avLst>
                    <a:gd name="adj1" fmla="val 14234052"/>
                    <a:gd name="adj2" fmla="val 7519864"/>
                  </a:avLst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7" name="Arc 166"/>
                <p:cNvSpPr/>
                <p:nvPr/>
              </p:nvSpPr>
              <p:spPr>
                <a:xfrm flipH="1">
                  <a:off x="6421650" y="553336"/>
                  <a:ext cx="660328" cy="1104059"/>
                </a:xfrm>
                <a:prstGeom prst="arc">
                  <a:avLst>
                    <a:gd name="adj1" fmla="val 14015596"/>
                    <a:gd name="adj2" fmla="val 7315434"/>
                  </a:avLst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199" name="Groupe 198"/>
              <p:cNvGrpSpPr/>
              <p:nvPr/>
            </p:nvGrpSpPr>
            <p:grpSpPr>
              <a:xfrm rot="16200000">
                <a:off x="8532372" y="4129442"/>
                <a:ext cx="420366" cy="530963"/>
                <a:chOff x="7605512" y="970901"/>
                <a:chExt cx="447939" cy="575588"/>
              </a:xfrm>
            </p:grpSpPr>
            <p:grpSp>
              <p:nvGrpSpPr>
                <p:cNvPr id="200" name="Groupe 199"/>
                <p:cNvGrpSpPr/>
                <p:nvPr/>
              </p:nvGrpSpPr>
              <p:grpSpPr>
                <a:xfrm>
                  <a:off x="7650894" y="1026014"/>
                  <a:ext cx="364733" cy="469891"/>
                  <a:chOff x="2577860" y="1357688"/>
                  <a:chExt cx="1941394" cy="2485095"/>
                </a:xfrm>
                <a:solidFill>
                  <a:schemeClr val="accent1"/>
                </a:solidFill>
              </p:grpSpPr>
              <p:sp>
                <p:nvSpPr>
                  <p:cNvPr id="202" name="Ellipse 201"/>
                  <p:cNvSpPr/>
                  <p:nvPr/>
                </p:nvSpPr>
                <p:spPr>
                  <a:xfrm>
                    <a:off x="3423088" y="1473104"/>
                    <a:ext cx="914400" cy="874645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effectLst>
                    <a:innerShdw blurRad="381000" dist="127000" dir="2880000">
                      <a:schemeClr val="tx1">
                        <a:lumMod val="85000"/>
                        <a:lumOff val="15000"/>
                      </a:schemeClr>
                    </a:innerShd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3" name="Ellipse 202"/>
                  <p:cNvSpPr/>
                  <p:nvPr/>
                </p:nvSpPr>
                <p:spPr>
                  <a:xfrm>
                    <a:off x="3017829" y="1357688"/>
                    <a:ext cx="914400" cy="87464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innerShdw blurRad="381000" dist="152400" dir="2880000">
                      <a:schemeClr val="tx1">
                        <a:lumMod val="85000"/>
                        <a:lumOff val="15000"/>
                      </a:schemeClr>
                    </a:innerShd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04" name="Ellipse 203"/>
                  <p:cNvSpPr/>
                  <p:nvPr/>
                </p:nvSpPr>
                <p:spPr>
                  <a:xfrm>
                    <a:off x="3604854" y="2075457"/>
                    <a:ext cx="914400" cy="874643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effectLst>
                    <a:innerShdw blurRad="381000" dist="127000" dir="2880000">
                      <a:schemeClr val="tx1">
                        <a:lumMod val="85000"/>
                        <a:lumOff val="15000"/>
                      </a:schemeClr>
                    </a:innerShd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5" name="Ellipse 204"/>
                  <p:cNvSpPr/>
                  <p:nvPr/>
                </p:nvSpPr>
                <p:spPr>
                  <a:xfrm>
                    <a:off x="3528443" y="2666616"/>
                    <a:ext cx="914400" cy="87464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innerShdw blurRad="381000" dist="127000" dir="2880000">
                      <a:schemeClr val="tx1">
                        <a:lumMod val="85000"/>
                        <a:lumOff val="15000"/>
                      </a:schemeClr>
                    </a:innerShd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6" name="Ellipse 205"/>
                  <p:cNvSpPr/>
                  <p:nvPr/>
                </p:nvSpPr>
                <p:spPr>
                  <a:xfrm>
                    <a:off x="2727408" y="1690965"/>
                    <a:ext cx="914401" cy="874643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effectLst>
                    <a:innerShdw blurRad="381000" dist="127000" dir="2880000">
                      <a:schemeClr val="tx1">
                        <a:lumMod val="85000"/>
                        <a:lumOff val="15000"/>
                      </a:schemeClr>
                    </a:innerShd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7" name="Ellipse 206"/>
                  <p:cNvSpPr/>
                  <p:nvPr/>
                </p:nvSpPr>
                <p:spPr>
                  <a:xfrm>
                    <a:off x="2577860" y="2678986"/>
                    <a:ext cx="914400" cy="87464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innerShdw blurRad="381000" dist="127000" dir="2880000">
                      <a:schemeClr val="tx1">
                        <a:lumMod val="85000"/>
                        <a:lumOff val="15000"/>
                      </a:schemeClr>
                    </a:innerShd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8" name="Ellipse 207"/>
                  <p:cNvSpPr/>
                  <p:nvPr/>
                </p:nvSpPr>
                <p:spPr>
                  <a:xfrm>
                    <a:off x="2592891" y="1981282"/>
                    <a:ext cx="914401" cy="87464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innerShdw blurRad="381000" dist="127000" dir="2880000">
                      <a:schemeClr val="tx1">
                        <a:lumMod val="85000"/>
                        <a:lumOff val="15000"/>
                      </a:schemeClr>
                    </a:innerShd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9" name="Ellipse 208"/>
                  <p:cNvSpPr/>
                  <p:nvPr/>
                </p:nvSpPr>
                <p:spPr>
                  <a:xfrm>
                    <a:off x="3134461" y="2968139"/>
                    <a:ext cx="914400" cy="874644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effectLst>
                    <a:innerShdw blurRad="381000" dist="127000" dir="2880000">
                      <a:schemeClr val="tx1">
                        <a:lumMod val="85000"/>
                        <a:lumOff val="15000"/>
                      </a:schemeClr>
                    </a:innerShd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10" name="Ellipse 209"/>
                  <p:cNvSpPr/>
                  <p:nvPr/>
                </p:nvSpPr>
                <p:spPr>
                  <a:xfrm>
                    <a:off x="2933393" y="2270832"/>
                    <a:ext cx="914400" cy="874644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effectLst>
                    <a:innerShdw blurRad="381000" dist="127000" dir="2880000">
                      <a:schemeClr val="tx1">
                        <a:lumMod val="85000"/>
                        <a:lumOff val="15000"/>
                      </a:schemeClr>
                    </a:innerShd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201" name="Ellipse 200"/>
                <p:cNvSpPr/>
                <p:nvPr/>
              </p:nvSpPr>
              <p:spPr>
                <a:xfrm>
                  <a:off x="7605512" y="970901"/>
                  <a:ext cx="447939" cy="575588"/>
                </a:xfrm>
                <a:prstGeom prst="ellipse">
                  <a:avLst/>
                </a:prstGeom>
                <a:noFill/>
                <a:ln w="12700"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170" name="Groupe 169"/>
              <p:cNvGrpSpPr/>
              <p:nvPr/>
            </p:nvGrpSpPr>
            <p:grpSpPr>
              <a:xfrm>
                <a:off x="8171878" y="3685594"/>
                <a:ext cx="420366" cy="530963"/>
                <a:chOff x="7605512" y="970901"/>
                <a:chExt cx="447939" cy="575588"/>
              </a:xfrm>
            </p:grpSpPr>
            <p:grpSp>
              <p:nvGrpSpPr>
                <p:cNvPr id="176" name="Groupe 175"/>
                <p:cNvGrpSpPr/>
                <p:nvPr/>
              </p:nvGrpSpPr>
              <p:grpSpPr>
                <a:xfrm>
                  <a:off x="7650894" y="1026014"/>
                  <a:ext cx="364733" cy="469891"/>
                  <a:chOff x="2577860" y="1357688"/>
                  <a:chExt cx="1941394" cy="2485095"/>
                </a:xfrm>
                <a:solidFill>
                  <a:schemeClr val="accent1"/>
                </a:solidFill>
              </p:grpSpPr>
              <p:sp>
                <p:nvSpPr>
                  <p:cNvPr id="178" name="Ellipse 177"/>
                  <p:cNvSpPr/>
                  <p:nvPr/>
                </p:nvSpPr>
                <p:spPr>
                  <a:xfrm>
                    <a:off x="3423088" y="1473104"/>
                    <a:ext cx="914400" cy="874645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effectLst>
                    <a:innerShdw blurRad="381000" dist="127000" dir="2880000">
                      <a:schemeClr val="tx1">
                        <a:lumMod val="85000"/>
                        <a:lumOff val="15000"/>
                      </a:schemeClr>
                    </a:innerShd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9" name="Ellipse 178"/>
                  <p:cNvSpPr/>
                  <p:nvPr/>
                </p:nvSpPr>
                <p:spPr>
                  <a:xfrm>
                    <a:off x="3017829" y="1357688"/>
                    <a:ext cx="914400" cy="87464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innerShdw blurRad="381000" dist="152400" dir="2880000">
                      <a:schemeClr val="tx1">
                        <a:lumMod val="85000"/>
                        <a:lumOff val="15000"/>
                      </a:schemeClr>
                    </a:innerShd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80" name="Ellipse 179"/>
                  <p:cNvSpPr/>
                  <p:nvPr/>
                </p:nvSpPr>
                <p:spPr>
                  <a:xfrm>
                    <a:off x="3604854" y="2075457"/>
                    <a:ext cx="914400" cy="874643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effectLst>
                    <a:innerShdw blurRad="381000" dist="127000" dir="2880000">
                      <a:schemeClr val="tx1">
                        <a:lumMod val="85000"/>
                        <a:lumOff val="15000"/>
                      </a:schemeClr>
                    </a:innerShd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1" name="Ellipse 180"/>
                  <p:cNvSpPr/>
                  <p:nvPr/>
                </p:nvSpPr>
                <p:spPr>
                  <a:xfrm>
                    <a:off x="3528443" y="2666616"/>
                    <a:ext cx="914400" cy="87464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innerShdw blurRad="381000" dist="127000" dir="2880000">
                      <a:schemeClr val="tx1">
                        <a:lumMod val="85000"/>
                        <a:lumOff val="15000"/>
                      </a:schemeClr>
                    </a:innerShd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2" name="Ellipse 181"/>
                  <p:cNvSpPr/>
                  <p:nvPr/>
                </p:nvSpPr>
                <p:spPr>
                  <a:xfrm>
                    <a:off x="2727408" y="1690965"/>
                    <a:ext cx="914401" cy="874643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effectLst>
                    <a:innerShdw blurRad="381000" dist="127000" dir="2880000">
                      <a:schemeClr val="tx1">
                        <a:lumMod val="85000"/>
                        <a:lumOff val="15000"/>
                      </a:schemeClr>
                    </a:innerShd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3" name="Ellipse 182"/>
                  <p:cNvSpPr/>
                  <p:nvPr/>
                </p:nvSpPr>
                <p:spPr>
                  <a:xfrm>
                    <a:off x="2577860" y="2678986"/>
                    <a:ext cx="914400" cy="87464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innerShdw blurRad="381000" dist="127000" dir="2880000">
                      <a:schemeClr val="tx1">
                        <a:lumMod val="85000"/>
                        <a:lumOff val="15000"/>
                      </a:schemeClr>
                    </a:innerShd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4" name="Ellipse 183"/>
                  <p:cNvSpPr/>
                  <p:nvPr/>
                </p:nvSpPr>
                <p:spPr>
                  <a:xfrm>
                    <a:off x="2592891" y="1981282"/>
                    <a:ext cx="914401" cy="87464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innerShdw blurRad="381000" dist="127000" dir="2880000">
                      <a:schemeClr val="tx1">
                        <a:lumMod val="85000"/>
                        <a:lumOff val="15000"/>
                      </a:schemeClr>
                    </a:innerShd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5" name="Ellipse 184"/>
                  <p:cNvSpPr/>
                  <p:nvPr/>
                </p:nvSpPr>
                <p:spPr>
                  <a:xfrm>
                    <a:off x="3134461" y="2968139"/>
                    <a:ext cx="914400" cy="874644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effectLst>
                    <a:innerShdw blurRad="381000" dist="127000" dir="2880000">
                      <a:schemeClr val="tx1">
                        <a:lumMod val="85000"/>
                        <a:lumOff val="15000"/>
                      </a:schemeClr>
                    </a:innerShd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6" name="Ellipse 185"/>
                  <p:cNvSpPr/>
                  <p:nvPr/>
                </p:nvSpPr>
                <p:spPr>
                  <a:xfrm>
                    <a:off x="2933393" y="2270832"/>
                    <a:ext cx="914400" cy="874644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effectLst>
                    <a:innerShdw blurRad="381000" dist="127000" dir="2880000">
                      <a:schemeClr val="tx1">
                        <a:lumMod val="85000"/>
                        <a:lumOff val="15000"/>
                      </a:schemeClr>
                    </a:innerShd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77" name="Ellipse 176"/>
                <p:cNvSpPr/>
                <p:nvPr/>
              </p:nvSpPr>
              <p:spPr>
                <a:xfrm>
                  <a:off x="7605512" y="970901"/>
                  <a:ext cx="447939" cy="575588"/>
                </a:xfrm>
                <a:prstGeom prst="ellipse">
                  <a:avLst/>
                </a:prstGeom>
                <a:noFill/>
                <a:ln w="12700"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54" name="Image 5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1" t="67374" r="10477" b="11138"/>
              <a:stretch/>
            </p:blipFill>
            <p:spPr>
              <a:xfrm>
                <a:off x="5342340" y="3570672"/>
                <a:ext cx="2743201" cy="64588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797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25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25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1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1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9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0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3" dur="12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4" dur="12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3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7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1000"/>
                                            <p:tgtEl>
                                              <p:spTgt spid="2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accel="50000" decel="5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1.94444E-6 -2.22222E-6 L -0.02795 -0.10679 " pathEditMode="relative" rAng="0" ptsTypes="AA">
                                          <p:cBhvr>
                                            <p:cTn id="41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06" y="-534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1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2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1000"/>
                                            <p:tgtEl>
                                              <p:spTgt spid="2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3000"/>
                                            <p:tgtEl>
                                              <p:spTgt spid="2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1500"/>
                                            <p:tgtEl>
                                              <p:spTgt spid="2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98" grpId="0" animBg="1"/>
          <p:bldP spid="99" grpId="0" animBg="1"/>
          <p:bldP spid="100" grpId="0" animBg="1"/>
          <p:bldP spid="100" grpId="1" animBg="1"/>
          <p:bldP spid="100" grpId="2" animBg="1"/>
          <p:bldP spid="102" grpId="0" animBg="1"/>
          <p:bldP spid="34" grpId="0" animBg="1"/>
          <p:bldP spid="2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1000"/>
                                            <p:tgtEl>
                                              <p:spTgt spid="2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accel="50000" decel="5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1.94444E-6 -2.22222E-6 L -0.02795 -0.10679 " pathEditMode="relative" rAng="0" ptsTypes="AA">
                                          <p:cBhvr>
                                            <p:cTn id="41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06" y="-534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1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2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1000"/>
                                            <p:tgtEl>
                                              <p:spTgt spid="2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3000"/>
                                            <p:tgtEl>
                                              <p:spTgt spid="2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1500"/>
                                            <p:tgtEl>
                                              <p:spTgt spid="2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98" grpId="0" animBg="1"/>
          <p:bldP spid="99" grpId="0" animBg="1"/>
          <p:bldP spid="100" grpId="0" animBg="1"/>
          <p:bldP spid="100" grpId="1" animBg="1"/>
          <p:bldP spid="100" grpId="2" animBg="1"/>
          <p:bldP spid="102" grpId="0" animBg="1"/>
          <p:bldP spid="34" grpId="0" animBg="1"/>
          <p:bldP spid="21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589292" y="4761653"/>
            <a:ext cx="427531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 smtClean="0"/>
              <a:t>4</a:t>
            </a:fld>
            <a:endParaRPr sz="1700" dirty="0"/>
          </a:p>
        </p:txBody>
      </p:sp>
      <p:grpSp>
        <p:nvGrpSpPr>
          <p:cNvPr id="2" name="Groupe 1"/>
          <p:cNvGrpSpPr/>
          <p:nvPr/>
        </p:nvGrpSpPr>
        <p:grpSpPr>
          <a:xfrm>
            <a:off x="328067" y="1148644"/>
            <a:ext cx="3352800" cy="2692045"/>
            <a:chOff x="0" y="967160"/>
            <a:chExt cx="3352800" cy="2692045"/>
          </a:xfrm>
        </p:grpSpPr>
        <p:sp>
          <p:nvSpPr>
            <p:cNvPr id="6" name="Google Shape;54;p13"/>
            <p:cNvSpPr txBox="1">
              <a:spLocks/>
            </p:cNvSpPr>
            <p:nvPr/>
          </p:nvSpPr>
          <p:spPr>
            <a:xfrm>
              <a:off x="0" y="967160"/>
              <a:ext cx="3352800" cy="17314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rmAutofit fontScale="975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dirty="0" smtClean="0"/>
                <a:t>Dy spectroscopy in GISELE laser laboratory</a:t>
              </a:r>
              <a:endParaRPr lang="en-US" b="1" dirty="0"/>
            </a:p>
          </p:txBody>
        </p:sp>
        <p:pic>
          <p:nvPicPr>
            <p:cNvPr id="7" name="Google Shape;56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0407" y="3086505"/>
              <a:ext cx="2684579" cy="572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409" y="1"/>
            <a:ext cx="5067592" cy="5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4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5</a:t>
            </a:fld>
            <a:endParaRPr lang="fr-FR" dirty="0"/>
          </a:p>
        </p:txBody>
      </p:sp>
      <p:grpSp>
        <p:nvGrpSpPr>
          <p:cNvPr id="10" name="Groupe 9"/>
          <p:cNvGrpSpPr/>
          <p:nvPr/>
        </p:nvGrpSpPr>
        <p:grpSpPr>
          <a:xfrm>
            <a:off x="81837" y="212587"/>
            <a:ext cx="8727935" cy="4620319"/>
            <a:chOff x="402924" y="272767"/>
            <a:chExt cx="8727935" cy="4620319"/>
          </a:xfrm>
        </p:grpSpPr>
        <p:grpSp>
          <p:nvGrpSpPr>
            <p:cNvPr id="9" name="Groupe 8"/>
            <p:cNvGrpSpPr/>
            <p:nvPr/>
          </p:nvGrpSpPr>
          <p:grpSpPr>
            <a:xfrm>
              <a:off x="402924" y="272767"/>
              <a:ext cx="8558784" cy="4620319"/>
              <a:chOff x="402924" y="272767"/>
              <a:chExt cx="8558784" cy="4620319"/>
            </a:xfrm>
          </p:grpSpPr>
          <p:grpSp>
            <p:nvGrpSpPr>
              <p:cNvPr id="5" name="Groupe 4"/>
              <p:cNvGrpSpPr/>
              <p:nvPr/>
            </p:nvGrpSpPr>
            <p:grpSpPr>
              <a:xfrm>
                <a:off x="402924" y="272767"/>
                <a:ext cx="8558784" cy="4620319"/>
                <a:chOff x="447078" y="260196"/>
                <a:chExt cx="8504589" cy="4436870"/>
              </a:xfrm>
            </p:grpSpPr>
            <p:pic>
              <p:nvPicPr>
                <p:cNvPr id="6" name="Image 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0222" y="260196"/>
                  <a:ext cx="8311445" cy="4436870"/>
                </a:xfrm>
                <a:prstGeom prst="rect">
                  <a:avLst/>
                </a:prstGeom>
              </p:spPr>
            </p:pic>
            <p:sp>
              <p:nvSpPr>
                <p:cNvPr id="7" name="Google Shape;251;g3b1cda50f09_0_112"/>
                <p:cNvSpPr/>
                <p:nvPr/>
              </p:nvSpPr>
              <p:spPr>
                <a:xfrm>
                  <a:off x="447078" y="260196"/>
                  <a:ext cx="1897380" cy="481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Arial"/>
                    <a:buNone/>
                  </a:pPr>
                  <a:r>
                    <a:rPr lang="fr-FR" sz="2400" b="1" i="0" u="none" strike="noStrike" cap="none" dirty="0" smtClean="0">
                      <a:solidFill>
                        <a:schemeClr val="dk1"/>
                      </a:solidFill>
                      <a:latin typeface="Book Antiqua" panose="02040602050305030304" pitchFamily="18" charset="0"/>
                      <a:sym typeface="Arial"/>
                    </a:rPr>
                    <a:t>GISELE</a:t>
                  </a:r>
                  <a:endParaRPr sz="2400" b="1" i="0" u="none" strike="noStrike" cap="none" dirty="0">
                    <a:solidFill>
                      <a:schemeClr val="dk1"/>
                    </a:solidFill>
                    <a:latin typeface="Book Antiqua" panose="02040602050305030304" pitchFamily="18" charset="0"/>
                    <a:sym typeface="Arial"/>
                  </a:endParaRPr>
                </a:p>
              </p:txBody>
            </p:sp>
          </p:grpSp>
          <p:sp>
            <p:nvSpPr>
              <p:cNvPr id="2" name="Cube 1"/>
              <p:cNvSpPr/>
              <p:nvPr/>
            </p:nvSpPr>
            <p:spPr>
              <a:xfrm>
                <a:off x="8841058" y="685647"/>
                <a:ext cx="120650" cy="294216"/>
              </a:xfrm>
              <a:prstGeom prst="cub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" name="ZoneTexte 3"/>
            <p:cNvSpPr txBox="1"/>
            <p:nvPr/>
          </p:nvSpPr>
          <p:spPr>
            <a:xfrm>
              <a:off x="8689713" y="454815"/>
              <a:ext cx="44114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 smtClean="0"/>
                <a:t>MCP</a:t>
              </a:r>
              <a:endParaRPr lang="fr-FR" sz="900" dirty="0"/>
            </a:p>
          </p:txBody>
        </p:sp>
      </p:grp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6859" r="-1"/>
          <a:stretch/>
        </p:blipFill>
        <p:spPr>
          <a:xfrm>
            <a:off x="6563360" y="2438400"/>
            <a:ext cx="2580640" cy="117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8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148142" y="2329542"/>
            <a:ext cx="3600199" cy="2503364"/>
            <a:chOff x="3206383" y="1012821"/>
            <a:chExt cx="5155848" cy="3847196"/>
          </a:xfrm>
        </p:grpSpPr>
        <p:pic>
          <p:nvPicPr>
            <p:cNvPr id="18" name="Google Shape;192;p2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206383" y="1369117"/>
              <a:ext cx="5155848" cy="3490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88;p27"/>
            <p:cNvSpPr txBox="1">
              <a:spLocks/>
            </p:cNvSpPr>
            <p:nvPr/>
          </p:nvSpPr>
          <p:spPr>
            <a:xfrm>
              <a:off x="4920798" y="1012821"/>
              <a:ext cx="199562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rmAutofit fontScale="75000" lnSpcReduction="2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fr-FR" sz="2000" dirty="0" smtClean="0"/>
                <a:t>ToF Spectrum</a:t>
              </a:r>
              <a:endParaRPr lang="fr-FR" sz="2000" dirty="0"/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" t="974" r="8789"/>
          <a:stretch/>
        </p:blipFill>
        <p:spPr>
          <a:xfrm>
            <a:off x="3564993" y="208912"/>
            <a:ext cx="5321379" cy="444446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19" y="291396"/>
            <a:ext cx="3136898" cy="182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148142" y="2329542"/>
            <a:ext cx="3600199" cy="2503364"/>
            <a:chOff x="3206383" y="1012821"/>
            <a:chExt cx="5155848" cy="3847196"/>
          </a:xfrm>
        </p:grpSpPr>
        <p:pic>
          <p:nvPicPr>
            <p:cNvPr id="18" name="Google Shape;192;p2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206383" y="1369117"/>
              <a:ext cx="5155848" cy="3490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88;p27"/>
            <p:cNvSpPr txBox="1">
              <a:spLocks/>
            </p:cNvSpPr>
            <p:nvPr/>
          </p:nvSpPr>
          <p:spPr>
            <a:xfrm>
              <a:off x="4920798" y="1012821"/>
              <a:ext cx="199562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rmAutofit fontScale="75000" lnSpcReduction="2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fr-FR" sz="2000" dirty="0" smtClean="0"/>
                <a:t>ToF Spectrum</a:t>
              </a:r>
              <a:endParaRPr lang="fr-FR" sz="2000" dirty="0"/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19" y="291396"/>
            <a:ext cx="3136898" cy="182154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14" y="0"/>
            <a:ext cx="2906575" cy="15914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14" y="1591475"/>
            <a:ext cx="2906575" cy="156604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13" y="3157521"/>
            <a:ext cx="2906575" cy="1705416"/>
          </a:xfrm>
          <a:prstGeom prst="rect">
            <a:avLst/>
          </a:prstGeom>
        </p:spPr>
      </p:pic>
      <p:sp>
        <p:nvSpPr>
          <p:cNvPr id="11" name="Google Shape;188;p27"/>
          <p:cNvSpPr txBox="1">
            <a:spLocks/>
          </p:cNvSpPr>
          <p:nvPr/>
        </p:nvSpPr>
        <p:spPr>
          <a:xfrm>
            <a:off x="7128815" y="291396"/>
            <a:ext cx="203554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1400" baseline="30000" dirty="0" smtClean="0"/>
              <a:t>164</a:t>
            </a:r>
            <a:r>
              <a:rPr lang="fr-FR" sz="1400" dirty="0" smtClean="0"/>
              <a:t>Dy + </a:t>
            </a:r>
            <a:r>
              <a:rPr lang="fr-FR" sz="1400" baseline="30000" dirty="0" smtClean="0"/>
              <a:t>163</a:t>
            </a:r>
            <a:r>
              <a:rPr lang="fr-FR" sz="1400" dirty="0" smtClean="0"/>
              <a:t>Dy +</a:t>
            </a:r>
            <a:r>
              <a:rPr lang="fr-FR" sz="1400" baseline="30000" dirty="0" smtClean="0"/>
              <a:t>162</a:t>
            </a:r>
            <a:r>
              <a:rPr lang="fr-FR" sz="1400" dirty="0" smtClean="0"/>
              <a:t>Dy</a:t>
            </a:r>
            <a:endParaRPr lang="fr-FR" sz="1400" dirty="0"/>
          </a:p>
        </p:txBody>
      </p:sp>
      <p:sp>
        <p:nvSpPr>
          <p:cNvPr id="12" name="Google Shape;188;p27"/>
          <p:cNvSpPr txBox="1">
            <a:spLocks/>
          </p:cNvSpPr>
          <p:nvPr/>
        </p:nvSpPr>
        <p:spPr>
          <a:xfrm>
            <a:off x="7239088" y="1871483"/>
            <a:ext cx="233987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1400" baseline="30000" dirty="0" smtClean="0"/>
              <a:t>163</a:t>
            </a:r>
            <a:r>
              <a:rPr lang="fr-FR" sz="1400" dirty="0" smtClean="0"/>
              <a:t>Dy + </a:t>
            </a:r>
            <a:r>
              <a:rPr lang="fr-FR" sz="1400" baseline="30000" dirty="0" smtClean="0"/>
              <a:t>162</a:t>
            </a:r>
            <a:r>
              <a:rPr lang="fr-FR" sz="1400" dirty="0" smtClean="0"/>
              <a:t>Dy +</a:t>
            </a:r>
            <a:r>
              <a:rPr lang="fr-FR" sz="1400" baseline="30000" dirty="0" smtClean="0"/>
              <a:t>161</a:t>
            </a:r>
            <a:r>
              <a:rPr lang="fr-FR" sz="1400" dirty="0" smtClean="0"/>
              <a:t>Dy</a:t>
            </a:r>
            <a:endParaRPr lang="fr-FR" sz="1400" dirty="0"/>
          </a:p>
        </p:txBody>
      </p:sp>
      <p:sp>
        <p:nvSpPr>
          <p:cNvPr id="13" name="Google Shape;188;p27"/>
          <p:cNvSpPr txBox="1">
            <a:spLocks/>
          </p:cNvSpPr>
          <p:nvPr/>
        </p:nvSpPr>
        <p:spPr>
          <a:xfrm>
            <a:off x="7250972" y="3795560"/>
            <a:ext cx="233987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1400" baseline="30000" dirty="0" smtClean="0"/>
              <a:t>162</a:t>
            </a:r>
            <a:r>
              <a:rPr lang="fr-FR" sz="1400" dirty="0" smtClean="0"/>
              <a:t>Dy + </a:t>
            </a:r>
            <a:r>
              <a:rPr lang="fr-FR" sz="1400" baseline="30000" dirty="0" smtClean="0"/>
              <a:t>161</a:t>
            </a:r>
            <a:r>
              <a:rPr lang="fr-FR" sz="1400" dirty="0" smtClean="0"/>
              <a:t>Dy +</a:t>
            </a:r>
            <a:r>
              <a:rPr lang="fr-FR" sz="1400" baseline="30000" dirty="0" smtClean="0"/>
              <a:t>160</a:t>
            </a:r>
            <a:r>
              <a:rPr lang="fr-FR" sz="1400" dirty="0" smtClean="0"/>
              <a:t>Dy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95364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8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au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1444126"/>
                  </p:ext>
                </p:extLst>
              </p:nvPr>
            </p:nvGraphicFramePr>
            <p:xfrm>
              <a:off x="573450" y="650815"/>
              <a:ext cx="7177179" cy="2272368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523864">
                      <a:extLst>
                        <a:ext uri="{9D8B030D-6E8A-4147-A177-3AD203B41FA5}">
                          <a16:colId xmlns:a16="http://schemas.microsoft.com/office/drawing/2014/main" val="2429790585"/>
                        </a:ext>
                      </a:extLst>
                    </a:gridCol>
                    <a:gridCol w="1857829">
                      <a:extLst>
                        <a:ext uri="{9D8B030D-6E8A-4147-A177-3AD203B41FA5}">
                          <a16:colId xmlns:a16="http://schemas.microsoft.com/office/drawing/2014/main" val="3153812646"/>
                        </a:ext>
                      </a:extLst>
                    </a:gridCol>
                    <a:gridCol w="1908628">
                      <a:extLst>
                        <a:ext uri="{9D8B030D-6E8A-4147-A177-3AD203B41FA5}">
                          <a16:colId xmlns:a16="http://schemas.microsoft.com/office/drawing/2014/main" val="4115838034"/>
                        </a:ext>
                      </a:extLst>
                    </a:gridCol>
                    <a:gridCol w="1886858">
                      <a:extLst>
                        <a:ext uri="{9D8B030D-6E8A-4147-A177-3AD203B41FA5}">
                          <a16:colId xmlns:a16="http://schemas.microsoft.com/office/drawing/2014/main" val="3842970138"/>
                        </a:ext>
                      </a:extLst>
                    </a:gridCol>
                  </a:tblGrid>
                  <a:tr h="4435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Isotopes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 smtClean="0"/>
                            <a:t>Current</a:t>
                          </a:r>
                          <a:r>
                            <a:rPr lang="fr-FR" baseline="0" dirty="0" smtClean="0"/>
                            <a:t> </a:t>
                          </a:r>
                          <a:r>
                            <a:rPr lang="fr-FR" baseline="0" dirty="0" err="1" smtClean="0"/>
                            <a:t>work</a:t>
                          </a:r>
                          <a:r>
                            <a:rPr lang="fr-FR" baseline="0" dirty="0" smtClean="0"/>
                            <a:t> (2025)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 smtClean="0"/>
                            <a:t>Prev</a:t>
                          </a:r>
                          <a:r>
                            <a:rPr lang="fr-FR" dirty="0" smtClean="0"/>
                            <a:t>. </a:t>
                          </a:r>
                          <a:r>
                            <a:rPr lang="fr-FR" dirty="0" err="1" smtClean="0"/>
                            <a:t>Work</a:t>
                          </a:r>
                          <a:r>
                            <a:rPr lang="fr-FR" dirty="0" smtClean="0"/>
                            <a:t> 2009 </a:t>
                          </a:r>
                          <a:r>
                            <a:rPr lang="en-US" sz="1400" dirty="0" smtClean="0"/>
                            <a:t>[1]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 smtClean="0"/>
                            <a:t>Prev</a:t>
                          </a:r>
                          <a:r>
                            <a:rPr lang="fr-FR" dirty="0" smtClean="0"/>
                            <a:t>. </a:t>
                          </a:r>
                          <a:r>
                            <a:rPr lang="fr-FR" dirty="0" err="1" smtClean="0"/>
                            <a:t>Work</a:t>
                          </a:r>
                          <a:r>
                            <a:rPr lang="fr-FR" dirty="0" smtClean="0"/>
                            <a:t> 2005</a:t>
                          </a:r>
                          <a:r>
                            <a:rPr lang="fr-FR" baseline="0" dirty="0" smtClean="0"/>
                            <a:t> [2]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5127226"/>
                      </a:ext>
                    </a:extLst>
                  </a:tr>
                  <a:tr h="2921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𝛿𝜈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164−163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613.8(8)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616.3(5)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610(20)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7688144"/>
                      </a:ext>
                    </a:extLst>
                  </a:tr>
                  <a:tr h="2921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𝛿𝜈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164−162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907.6(7)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913.2(8)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890(20)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76700493"/>
                      </a:ext>
                    </a:extLst>
                  </a:tr>
                  <a:tr h="2921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𝛿𝜈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164−161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1633.9(7)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1635(1)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1620(20)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76701362"/>
                      </a:ext>
                    </a:extLst>
                  </a:tr>
                  <a:tr h="2921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𝛿𝜈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164−160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1898(1)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1895(2)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1880(20)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5664751"/>
                      </a:ext>
                    </a:extLst>
                  </a:tr>
                  <a:tr h="2921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𝛿𝜈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164−158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2869(3)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2868(9)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1711145"/>
                      </a:ext>
                    </a:extLst>
                  </a:tr>
                  <a:tr h="2921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𝛿𝜈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164−156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4312(4)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4300(15)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09954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au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1444126"/>
                  </p:ext>
                </p:extLst>
              </p:nvPr>
            </p:nvGraphicFramePr>
            <p:xfrm>
              <a:off x="573450" y="650815"/>
              <a:ext cx="7177179" cy="2272368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523864">
                      <a:extLst>
                        <a:ext uri="{9D8B030D-6E8A-4147-A177-3AD203B41FA5}">
                          <a16:colId xmlns:a16="http://schemas.microsoft.com/office/drawing/2014/main" val="2429790585"/>
                        </a:ext>
                      </a:extLst>
                    </a:gridCol>
                    <a:gridCol w="1857829">
                      <a:extLst>
                        <a:ext uri="{9D8B030D-6E8A-4147-A177-3AD203B41FA5}">
                          <a16:colId xmlns:a16="http://schemas.microsoft.com/office/drawing/2014/main" val="3153812646"/>
                        </a:ext>
                      </a:extLst>
                    </a:gridCol>
                    <a:gridCol w="1908628">
                      <a:extLst>
                        <a:ext uri="{9D8B030D-6E8A-4147-A177-3AD203B41FA5}">
                          <a16:colId xmlns:a16="http://schemas.microsoft.com/office/drawing/2014/main" val="4115838034"/>
                        </a:ext>
                      </a:extLst>
                    </a:gridCol>
                    <a:gridCol w="1886858">
                      <a:extLst>
                        <a:ext uri="{9D8B030D-6E8A-4147-A177-3AD203B41FA5}">
                          <a16:colId xmlns:a16="http://schemas.microsoft.com/office/drawing/2014/main" val="3842970138"/>
                        </a:ext>
                      </a:extLst>
                    </a:gridCol>
                  </a:tblGrid>
                  <a:tr h="4435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Isotopes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 smtClean="0"/>
                            <a:t>Current</a:t>
                          </a:r>
                          <a:r>
                            <a:rPr lang="fr-FR" baseline="0" dirty="0" smtClean="0"/>
                            <a:t> </a:t>
                          </a:r>
                          <a:r>
                            <a:rPr lang="fr-FR" baseline="0" dirty="0" err="1" smtClean="0"/>
                            <a:t>work</a:t>
                          </a:r>
                          <a:r>
                            <a:rPr lang="fr-FR" baseline="0" dirty="0" smtClean="0"/>
                            <a:t> (2025)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 smtClean="0"/>
                            <a:t>Prev</a:t>
                          </a:r>
                          <a:r>
                            <a:rPr lang="fr-FR" dirty="0" smtClean="0"/>
                            <a:t>. </a:t>
                          </a:r>
                          <a:r>
                            <a:rPr lang="fr-FR" dirty="0" err="1" smtClean="0"/>
                            <a:t>Work</a:t>
                          </a:r>
                          <a:r>
                            <a:rPr lang="fr-FR" dirty="0" smtClean="0"/>
                            <a:t> </a:t>
                          </a:r>
                          <a:r>
                            <a:rPr lang="fr-FR" dirty="0" smtClean="0"/>
                            <a:t>2009 </a:t>
                          </a:r>
                          <a:r>
                            <a:rPr lang="en-US" sz="1400" dirty="0" smtClean="0"/>
                            <a:t>[1]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 smtClean="0"/>
                            <a:t>Prev</a:t>
                          </a:r>
                          <a:r>
                            <a:rPr lang="fr-FR" dirty="0" smtClean="0"/>
                            <a:t>. </a:t>
                          </a:r>
                          <a:r>
                            <a:rPr lang="fr-FR" dirty="0" err="1" smtClean="0"/>
                            <a:t>Work</a:t>
                          </a:r>
                          <a:r>
                            <a:rPr lang="fr-FR" dirty="0" smtClean="0"/>
                            <a:t> </a:t>
                          </a:r>
                          <a:r>
                            <a:rPr lang="fr-FR" dirty="0" smtClean="0"/>
                            <a:t>2005</a:t>
                          </a:r>
                          <a:r>
                            <a:rPr lang="fr-FR" baseline="0" dirty="0" smtClean="0"/>
                            <a:t> [2]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512722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400" t="-148000" r="-372000" b="-52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613.8(8)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616.3(5)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610(20)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768814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400" t="-248000" r="-372000" b="-42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907.6(7)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913.2(8)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890(20)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7670049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400" t="-341176" r="-372000" b="-3137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1633.9(7)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1635(1)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1620(20)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7670136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400" t="-450000" r="-372000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1898(1)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1895(2)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1880(20)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566475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400" t="-550000" r="-372000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2869(3)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2868(9)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171114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400" t="-650000" r="-372000" b="-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4312(4)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4300(15)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099547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Rectangle 14"/>
          <p:cNvSpPr/>
          <p:nvPr/>
        </p:nvSpPr>
        <p:spPr>
          <a:xfrm>
            <a:off x="-953070" y="138625"/>
            <a:ext cx="46079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Dy </a:t>
            </a:r>
            <a:r>
              <a:rPr lang="fr-FR" sz="2400" u="sng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r</a:t>
            </a:r>
            <a:r>
              <a:rPr lang="fr-FR" sz="2400" u="sng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esults</a:t>
            </a:r>
            <a:endParaRPr lang="fr-FR" sz="2400" u="sng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anose="0204060205030503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au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9900615"/>
                  </p:ext>
                </p:extLst>
              </p:nvPr>
            </p:nvGraphicFramePr>
            <p:xfrm>
              <a:off x="573450" y="3057540"/>
              <a:ext cx="4484779" cy="1737360"/>
            </p:xfrm>
            <a:graphic>
              <a:graphicData uri="http://schemas.openxmlformats.org/drawingml/2006/table">
                <a:tbl>
                  <a:tblPr firstRow="1" bandRow="1">
                    <a:tableStyleId>{284E427A-3D55-4303-BF80-6455036E1DE7}</a:tableStyleId>
                  </a:tblPr>
                  <a:tblGrid>
                    <a:gridCol w="783636">
                      <a:extLst>
                        <a:ext uri="{9D8B030D-6E8A-4147-A177-3AD203B41FA5}">
                          <a16:colId xmlns:a16="http://schemas.microsoft.com/office/drawing/2014/main" val="1093436880"/>
                        </a:ext>
                      </a:extLst>
                    </a:gridCol>
                    <a:gridCol w="1088571">
                      <a:extLst>
                        <a:ext uri="{9D8B030D-6E8A-4147-A177-3AD203B41FA5}">
                          <a16:colId xmlns:a16="http://schemas.microsoft.com/office/drawing/2014/main" val="2142066943"/>
                        </a:ext>
                      </a:extLst>
                    </a:gridCol>
                    <a:gridCol w="1284514">
                      <a:extLst>
                        <a:ext uri="{9D8B030D-6E8A-4147-A177-3AD203B41FA5}">
                          <a16:colId xmlns:a16="http://schemas.microsoft.com/office/drawing/2014/main" val="1072352852"/>
                        </a:ext>
                      </a:extLst>
                    </a:gridCol>
                    <a:gridCol w="1328058">
                      <a:extLst>
                        <a:ext uri="{9D8B030D-6E8A-4147-A177-3AD203B41FA5}">
                          <a16:colId xmlns:a16="http://schemas.microsoft.com/office/drawing/2014/main" val="3275380281"/>
                        </a:ext>
                      </a:extLst>
                    </a:gridCol>
                  </a:tblGrid>
                  <a:tr h="2903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Isotope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HF</a:t>
                          </a:r>
                          <a:r>
                            <a:rPr lang="fr-FR" b="0" baseline="0" dirty="0" smtClean="0">
                              <a:solidFill>
                                <a:sysClr val="windowText" lastClr="000000"/>
                              </a:solidFill>
                            </a:rPr>
                            <a:t> </a:t>
                          </a:r>
                          <a:r>
                            <a:rPr lang="fr-FR" b="0" baseline="0" dirty="0" err="1" smtClean="0">
                              <a:solidFill>
                                <a:sysClr val="windowText" lastClr="000000"/>
                              </a:solidFill>
                            </a:rPr>
                            <a:t>parameters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err="1" smtClean="0">
                              <a:solidFill>
                                <a:sysClr val="windowText" lastClr="000000"/>
                              </a:solidFill>
                            </a:rPr>
                            <a:t>Current</a:t>
                          </a:r>
                          <a:r>
                            <a:rPr lang="fr-FR" b="0" baseline="0" dirty="0" smtClean="0">
                              <a:solidFill>
                                <a:sysClr val="windowText" lastClr="000000"/>
                              </a:solidFill>
                            </a:rPr>
                            <a:t> </a:t>
                          </a:r>
                          <a:r>
                            <a:rPr lang="fr-FR" b="0" baseline="0" dirty="0" err="1" smtClean="0">
                              <a:solidFill>
                                <a:sysClr val="windowText" lastClr="000000"/>
                              </a:solidFill>
                            </a:rPr>
                            <a:t>work</a:t>
                          </a:r>
                          <a:r>
                            <a:rPr lang="fr-FR" b="0" baseline="0" dirty="0" smtClean="0">
                              <a:solidFill>
                                <a:sysClr val="windowText" lastClr="000000"/>
                              </a:solidFill>
                            </a:rPr>
                            <a:t> 2025</a:t>
                          </a:r>
                          <a:endParaRPr lang="fr-FR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err="1" smtClean="0">
                              <a:solidFill>
                                <a:sysClr val="windowText" lastClr="000000"/>
                              </a:solidFill>
                            </a:rPr>
                            <a:t>Prev</a:t>
                          </a:r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. </a:t>
                          </a:r>
                          <a:r>
                            <a:rPr lang="fr-FR" b="0" dirty="0" err="1" smtClean="0">
                              <a:solidFill>
                                <a:sysClr val="windowText" lastClr="000000"/>
                              </a:solidFill>
                            </a:rPr>
                            <a:t>Work</a:t>
                          </a:r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 2009 </a:t>
                          </a:r>
                          <a:r>
                            <a:rPr lang="en-US" sz="1400" b="0" dirty="0" smtClean="0">
                              <a:solidFill>
                                <a:schemeClr val="tx1"/>
                              </a:solidFill>
                            </a:rPr>
                            <a:t>[1]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8851188"/>
                      </a:ext>
                    </a:extLst>
                  </a:tr>
                  <a:tr h="2903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baseline="30000" dirty="0" smtClean="0">
                              <a:solidFill>
                                <a:sysClr val="windowText" lastClr="000000"/>
                              </a:solidFill>
                            </a:rPr>
                            <a:t>163</a:t>
                          </a:r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Dy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400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121.63(2)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121.62(2)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602081"/>
                      </a:ext>
                    </a:extLst>
                  </a:tr>
                  <a:tr h="290387">
                    <a:tc>
                      <a:txBody>
                        <a:bodyPr/>
                        <a:lstStyle/>
                        <a:p>
                          <a:pPr algn="ctr"/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400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1848(2)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1844.9(4)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623658"/>
                      </a:ext>
                    </a:extLst>
                  </a:tr>
                  <a:tr h="2903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baseline="30000" dirty="0" smtClean="0">
                              <a:solidFill>
                                <a:sysClr val="windowText" lastClr="000000"/>
                              </a:solidFill>
                            </a:rPr>
                            <a:t>161</a:t>
                          </a:r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Dy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400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-87.06(3)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-86.90(2)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90191490"/>
                      </a:ext>
                    </a:extLst>
                  </a:tr>
                  <a:tr h="290387">
                    <a:tc>
                      <a:txBody>
                        <a:bodyPr/>
                        <a:lstStyle/>
                        <a:p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400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1748(3)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1747.4(5)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068136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au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9900615"/>
                  </p:ext>
                </p:extLst>
              </p:nvPr>
            </p:nvGraphicFramePr>
            <p:xfrm>
              <a:off x="573450" y="3057540"/>
              <a:ext cx="4484779" cy="1737360"/>
            </p:xfrm>
            <a:graphic>
              <a:graphicData uri="http://schemas.openxmlformats.org/drawingml/2006/table">
                <a:tbl>
                  <a:tblPr firstRow="1" bandRow="1">
                    <a:tableStyleId>{284E427A-3D55-4303-BF80-6455036E1DE7}</a:tableStyleId>
                  </a:tblPr>
                  <a:tblGrid>
                    <a:gridCol w="783636">
                      <a:extLst>
                        <a:ext uri="{9D8B030D-6E8A-4147-A177-3AD203B41FA5}">
                          <a16:colId xmlns:a16="http://schemas.microsoft.com/office/drawing/2014/main" val="1093436880"/>
                        </a:ext>
                      </a:extLst>
                    </a:gridCol>
                    <a:gridCol w="1088571">
                      <a:extLst>
                        <a:ext uri="{9D8B030D-6E8A-4147-A177-3AD203B41FA5}">
                          <a16:colId xmlns:a16="http://schemas.microsoft.com/office/drawing/2014/main" val="2142066943"/>
                        </a:ext>
                      </a:extLst>
                    </a:gridCol>
                    <a:gridCol w="1284514">
                      <a:extLst>
                        <a:ext uri="{9D8B030D-6E8A-4147-A177-3AD203B41FA5}">
                          <a16:colId xmlns:a16="http://schemas.microsoft.com/office/drawing/2014/main" val="1072352852"/>
                        </a:ext>
                      </a:extLst>
                    </a:gridCol>
                    <a:gridCol w="1328058">
                      <a:extLst>
                        <a:ext uri="{9D8B030D-6E8A-4147-A177-3AD203B41FA5}">
                          <a16:colId xmlns:a16="http://schemas.microsoft.com/office/drawing/2014/main" val="3275380281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Isotope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HF</a:t>
                          </a:r>
                          <a:r>
                            <a:rPr lang="fr-FR" b="0" baseline="0" dirty="0" smtClean="0">
                              <a:solidFill>
                                <a:sysClr val="windowText" lastClr="000000"/>
                              </a:solidFill>
                            </a:rPr>
                            <a:t> </a:t>
                          </a:r>
                          <a:r>
                            <a:rPr lang="fr-FR" b="0" baseline="0" dirty="0" err="1" smtClean="0">
                              <a:solidFill>
                                <a:sysClr val="windowText" lastClr="000000"/>
                              </a:solidFill>
                            </a:rPr>
                            <a:t>parameters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err="1" smtClean="0">
                              <a:solidFill>
                                <a:sysClr val="windowText" lastClr="000000"/>
                              </a:solidFill>
                            </a:rPr>
                            <a:t>Current</a:t>
                          </a:r>
                          <a:r>
                            <a:rPr lang="fr-FR" b="0" baseline="0" dirty="0" smtClean="0">
                              <a:solidFill>
                                <a:sysClr val="windowText" lastClr="000000"/>
                              </a:solidFill>
                            </a:rPr>
                            <a:t> </a:t>
                          </a:r>
                          <a:r>
                            <a:rPr lang="fr-FR" b="0" baseline="0" dirty="0" err="1" smtClean="0">
                              <a:solidFill>
                                <a:sysClr val="windowText" lastClr="000000"/>
                              </a:solidFill>
                            </a:rPr>
                            <a:t>work</a:t>
                          </a:r>
                          <a:r>
                            <a:rPr lang="fr-FR" b="0" baseline="0" dirty="0" smtClean="0">
                              <a:solidFill>
                                <a:sysClr val="windowText" lastClr="000000"/>
                              </a:solidFill>
                            </a:rPr>
                            <a:t> </a:t>
                          </a:r>
                          <a:r>
                            <a:rPr lang="fr-FR" b="0" baseline="0" dirty="0" smtClean="0">
                              <a:solidFill>
                                <a:sysClr val="windowText" lastClr="000000"/>
                              </a:solidFill>
                            </a:rPr>
                            <a:t>2025</a:t>
                          </a:r>
                          <a:endParaRPr lang="fr-FR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err="1" smtClean="0">
                              <a:solidFill>
                                <a:sysClr val="windowText" lastClr="000000"/>
                              </a:solidFill>
                            </a:rPr>
                            <a:t>Prev</a:t>
                          </a:r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. </a:t>
                          </a:r>
                          <a:r>
                            <a:rPr lang="fr-FR" b="0" dirty="0" err="1" smtClean="0">
                              <a:solidFill>
                                <a:sysClr val="windowText" lastClr="000000"/>
                              </a:solidFill>
                            </a:rPr>
                            <a:t>Work</a:t>
                          </a:r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 </a:t>
                          </a:r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2009 </a:t>
                          </a:r>
                          <a:r>
                            <a:rPr lang="en-US" sz="1400" b="0" dirty="0" smtClean="0">
                              <a:solidFill>
                                <a:schemeClr val="tx1"/>
                              </a:solidFill>
                            </a:rPr>
                            <a:t>[1]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885118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baseline="30000" dirty="0" smtClean="0">
                              <a:solidFill>
                                <a:sysClr val="windowText" lastClr="000000"/>
                              </a:solidFill>
                            </a:rPr>
                            <a:t>163</a:t>
                          </a:r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Dy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6966" t="-178000" r="-246067" b="-32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121.63(2)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121.62(2)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60208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6966" t="-272549" r="-246067" b="-2196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1848(2</a:t>
                          </a:r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)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1844.9(4)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62365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baseline="30000" dirty="0" smtClean="0">
                              <a:solidFill>
                                <a:sysClr val="windowText" lastClr="000000"/>
                              </a:solidFill>
                            </a:rPr>
                            <a:t>161</a:t>
                          </a:r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Dy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6966" t="-380000" r="-246067" b="-1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-87.06(3)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-86.90(2)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9019149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6966" t="-480000" r="-246067" b="-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1748(3)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>
                              <a:solidFill>
                                <a:sysClr val="windowText" lastClr="000000"/>
                              </a:solidFill>
                            </a:rPr>
                            <a:t>1747.4(5)</a:t>
                          </a:r>
                          <a:endParaRPr lang="fr-FR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068136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ZoneTexte 1"/>
          <p:cNvSpPr txBox="1"/>
          <p:nvPr/>
        </p:nvSpPr>
        <p:spPr>
          <a:xfrm>
            <a:off x="5464629" y="3113314"/>
            <a:ext cx="2372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Overall</a:t>
            </a:r>
            <a:r>
              <a:rPr lang="fr-FR" i="1" dirty="0" smtClean="0"/>
              <a:t> agreement </a:t>
            </a:r>
            <a:r>
              <a:rPr lang="fr-FR" i="1" dirty="0" err="1" smtClean="0"/>
              <a:t>with</a:t>
            </a:r>
            <a:r>
              <a:rPr lang="fr-FR" i="1" dirty="0" smtClean="0"/>
              <a:t> the </a:t>
            </a:r>
          </a:p>
          <a:p>
            <a:r>
              <a:rPr lang="fr-FR" i="1" dirty="0" err="1" smtClean="0"/>
              <a:t>literature</a:t>
            </a:r>
            <a:r>
              <a:rPr lang="fr-FR" i="1" dirty="0" smtClean="0"/>
              <a:t> </a:t>
            </a:r>
            <a:r>
              <a:rPr lang="fr-FR" i="1" dirty="0" err="1" smtClean="0"/>
              <a:t>results</a:t>
            </a:r>
            <a:endParaRPr lang="fr-FR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5159607" y="4210125"/>
            <a:ext cx="3984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[1] N</a:t>
            </a:r>
            <a:r>
              <a:rPr lang="en-US" sz="800" dirty="0"/>
              <a:t>. </a:t>
            </a:r>
            <a:r>
              <a:rPr lang="en-US" sz="800" dirty="0" err="1" smtClean="0"/>
              <a:t>Leefer</a:t>
            </a:r>
            <a:r>
              <a:rPr lang="en-US" sz="800" dirty="0" smtClean="0"/>
              <a:t> et al. Measurement </a:t>
            </a:r>
            <a:r>
              <a:rPr lang="en-US" sz="800" dirty="0"/>
              <a:t>of hyperfine structure </a:t>
            </a:r>
            <a:r>
              <a:rPr lang="en-US" sz="800" dirty="0" smtClean="0"/>
              <a:t>and isotope </a:t>
            </a:r>
            <a:r>
              <a:rPr lang="en-US" sz="800" dirty="0"/>
              <a:t>shifts </a:t>
            </a:r>
            <a:r>
              <a:rPr lang="en-US" sz="800" dirty="0" smtClean="0"/>
              <a:t>in </a:t>
            </a:r>
            <a:r>
              <a:rPr lang="en-US" sz="800" dirty="0"/>
              <a:t>the </a:t>
            </a:r>
            <a:endParaRPr lang="en-US" sz="800" dirty="0" smtClean="0"/>
          </a:p>
          <a:p>
            <a:r>
              <a:rPr lang="en-US" sz="800" dirty="0" err="1" smtClean="0"/>
              <a:t>Dy</a:t>
            </a:r>
            <a:r>
              <a:rPr lang="en-US" sz="800" dirty="0" smtClean="0"/>
              <a:t> </a:t>
            </a:r>
            <a:r>
              <a:rPr lang="en-US" sz="800" dirty="0"/>
              <a:t>421-nm transition. Opt. Lett. 34, 2548-2550 (2009</a:t>
            </a:r>
            <a:r>
              <a:rPr lang="en-US" sz="800" dirty="0" smtClean="0"/>
              <a:t>)</a:t>
            </a:r>
          </a:p>
          <a:p>
            <a:r>
              <a:rPr lang="en-US" sz="800" dirty="0" smtClean="0"/>
              <a:t>[2] </a:t>
            </a:r>
            <a:r>
              <a:rPr lang="en-US" sz="800" dirty="0"/>
              <a:t>C. I. </a:t>
            </a:r>
            <a:r>
              <a:rPr lang="en-US" sz="800" dirty="0" err="1"/>
              <a:t>Hancox</a:t>
            </a:r>
            <a:r>
              <a:rPr lang="en-US" sz="800" dirty="0"/>
              <a:t>. Magnetic trapping of transition-metal and rare-earth atoms </a:t>
            </a:r>
            <a:r>
              <a:rPr lang="en-US" sz="800" dirty="0" err="1"/>
              <a:t>usingbuffer</a:t>
            </a:r>
            <a:r>
              <a:rPr lang="en-US" sz="800" dirty="0"/>
              <a:t>-gas loading. Harvard Thesis, (</a:t>
            </a:r>
            <a:r>
              <a:rPr lang="en-US" sz="800" dirty="0" smtClean="0"/>
              <a:t>2005).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1570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4" r="6984"/>
          <a:stretch/>
        </p:blipFill>
        <p:spPr>
          <a:xfrm>
            <a:off x="145142" y="1001486"/>
            <a:ext cx="5196115" cy="293188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266623" y="75686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King Plot</a:t>
            </a:r>
            <a:endParaRPr lang="fr-FR" sz="18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162277" y="140501"/>
            <a:ext cx="46079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Dy </a:t>
            </a:r>
            <a:r>
              <a:rPr lang="fr-FR" sz="2400" u="sng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results</a:t>
            </a:r>
            <a:r>
              <a:rPr lang="fr-FR" sz="2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: </a:t>
            </a:r>
            <a:r>
              <a:rPr lang="fr-FR" sz="2400" u="sng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Combined</a:t>
            </a:r>
            <a:r>
              <a:rPr lang="fr-FR" sz="2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fr-FR" sz="2400" u="sng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analysis</a:t>
            </a:r>
            <a:endParaRPr lang="fr-FR" sz="2400" u="sng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anose="0204060205030503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5496100" y="602166"/>
                <a:ext cx="3756579" cy="19795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421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=−6.33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±1.1 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𝐺𝐻𝑧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𝑓𝑚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1600" b="0" dirty="0" smtClean="0">
                  <a:ea typeface="Cambria Math" panose="02040503050406030204" pitchFamily="18" charset="0"/>
                </a:endParaRPr>
              </a:p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421</m:t>
                          </m:r>
                        </m:sub>
                      </m:sSub>
                      <m:r>
                        <a:rPr lang="fr-FR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157</m:t>
                      </m:r>
                      <m:r>
                        <a:rPr lang="fr-F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2668  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𝐺𝐻𝑧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fr-FR" sz="1600" b="0" dirty="0" smtClean="0">
                  <a:ea typeface="Cambria Math" panose="02040503050406030204" pitchFamily="18" charset="0"/>
                </a:endParaRPr>
              </a:p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𝐹𝑆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421</m:t>
                          </m:r>
                        </m:sub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164−162</m:t>
                          </m:r>
                        </m:sup>
                      </m:sSubSup>
                      <m:r>
                        <a:rPr lang="fr-FR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−952</m:t>
                      </m:r>
                      <m:r>
                        <a:rPr lang="fr-F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171 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𝑀𝐻𝑧</m:t>
                      </m:r>
                    </m:oMath>
                  </m:oMathPara>
                </a14:m>
                <a:endParaRPr lang="fr-FR" sz="1600" dirty="0"/>
              </a:p>
              <a:p>
                <a:pPr>
                  <a:lnSpc>
                    <a:spcPct val="200000"/>
                  </a:lnSpc>
                </a:pPr>
                <a:endParaRPr lang="fr-FR" sz="1600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100" y="602166"/>
                <a:ext cx="3756579" cy="19795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5467071" y="2595360"/>
                <a:ext cx="3540649" cy="6140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fr-FR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fr-F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fr-F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bSup>
                      <m:r>
                        <a:rPr lang="fr-FR" sz="1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fr-FR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𝜹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fr-FR" sz="18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FR" sz="1800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800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r>
                                    <a:rPr lang="fr-FR" sz="1800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fr-FR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fr-FR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071" y="2595360"/>
                <a:ext cx="3540649" cy="6140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e 9"/>
          <p:cNvGrpSpPr/>
          <p:nvPr/>
        </p:nvGrpSpPr>
        <p:grpSpPr>
          <a:xfrm>
            <a:off x="145142" y="657996"/>
            <a:ext cx="5520039" cy="3964453"/>
            <a:chOff x="162277" y="741567"/>
            <a:chExt cx="5520039" cy="3964453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2"/>
            <a:stretch/>
          </p:blipFill>
          <p:spPr>
            <a:xfrm>
              <a:off x="162277" y="741567"/>
              <a:ext cx="5225144" cy="3964453"/>
            </a:xfrm>
            <a:prstGeom prst="rect">
              <a:avLst/>
            </a:prstGeom>
          </p:spPr>
        </p:pic>
        <p:sp>
          <p:nvSpPr>
            <p:cNvPr id="7" name="Rectangle à coins arrondis 6"/>
            <p:cNvSpPr/>
            <p:nvPr/>
          </p:nvSpPr>
          <p:spPr>
            <a:xfrm>
              <a:off x="4550202" y="952733"/>
              <a:ext cx="1132114" cy="31318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Preliminary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173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9840</TotalTime>
  <Words>919</Words>
  <Application>Microsoft Office PowerPoint</Application>
  <PresentationFormat>Affichage à l'écran (16:9)</PresentationFormat>
  <Paragraphs>217</Paragraphs>
  <Slides>23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2" baseType="lpstr">
      <vt:lpstr>ＭＳ Ｐゴシック</vt:lpstr>
      <vt:lpstr>Arial</vt:lpstr>
      <vt:lpstr>Bodoni MT</vt:lpstr>
      <vt:lpstr>Book Antiqua</vt:lpstr>
      <vt:lpstr>Cambria Math</vt:lpstr>
      <vt:lpstr>Symbol</vt:lpstr>
      <vt:lpstr>Times</vt:lpstr>
      <vt:lpstr>Wingdings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end  Thanks!  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commissioning of the MR-TOF-MS: PILGRIM</dc:title>
  <dc:creator>Lopez Andres</dc:creator>
  <cp:lastModifiedBy>Lopez Andres</cp:lastModifiedBy>
  <cp:revision>212</cp:revision>
  <dcterms:modified xsi:type="dcterms:W3CDTF">2026-03-16T10:30:25Z</dcterms:modified>
</cp:coreProperties>
</file>